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96" r:id="rId4"/>
    <p:sldId id="297" r:id="rId5"/>
    <p:sldId id="298" r:id="rId6"/>
    <p:sldId id="299" r:id="rId7"/>
    <p:sldId id="302" r:id="rId8"/>
    <p:sldId id="304" r:id="rId9"/>
    <p:sldId id="303" r:id="rId10"/>
    <p:sldId id="306" r:id="rId11"/>
    <p:sldId id="307" r:id="rId12"/>
    <p:sldId id="271" r:id="rId13"/>
    <p:sldId id="309" r:id="rId14"/>
    <p:sldId id="310" r:id="rId15"/>
    <p:sldId id="311" r:id="rId16"/>
    <p:sldId id="273" r:id="rId17"/>
    <p:sldId id="274" r:id="rId18"/>
    <p:sldId id="275" r:id="rId19"/>
    <p:sldId id="276" r:id="rId20"/>
    <p:sldId id="272" r:id="rId21"/>
    <p:sldId id="313" r:id="rId22"/>
    <p:sldId id="312" r:id="rId23"/>
    <p:sldId id="290" r:id="rId24"/>
    <p:sldId id="288" r:id="rId25"/>
    <p:sldId id="294" r:id="rId26"/>
    <p:sldId id="293" r:id="rId27"/>
    <p:sldId id="301" r:id="rId2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FDBB63"/>
    <a:srgbClr val="232323"/>
    <a:srgbClr val="CC00CC"/>
    <a:srgbClr val="4DAF4D"/>
    <a:srgbClr val="998FD5"/>
    <a:srgbClr val="558ED5"/>
    <a:srgbClr val="FAC091"/>
    <a:srgbClr val="E2533E"/>
    <a:srgbClr val="358A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le medio 2 - Colore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Stile medio 2 - Color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Stile medio 3 - Colore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Stile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344D84-9AFB-497E-A393-DC336BA19D2E}" styleName="Stile medio 3 - Colore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Stile chi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Stile chi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Stile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Stile medio 2 - Colore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A488322-F2BA-4B5B-9748-0D474271808F}" styleName="Stil mediu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87190" autoAdjust="0"/>
  </p:normalViewPr>
  <p:slideViewPr>
    <p:cSldViewPr snapToGrid="0">
      <p:cViewPr varScale="1">
        <p:scale>
          <a:sx n="72" d="100"/>
          <a:sy n="72" d="100"/>
        </p:scale>
        <p:origin x="1104" y="43"/>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p:cViewPr varScale="1">
        <p:scale>
          <a:sx n="62" d="100"/>
          <a:sy n="62" d="100"/>
        </p:scale>
        <p:origin x="3226"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ata10.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svg"/><Relationship Id="rId1" Type="http://schemas.openxmlformats.org/officeDocument/2006/relationships/image" Target="../media/image57.svg"/><Relationship Id="rId4" Type="http://schemas.openxmlformats.org/officeDocument/2006/relationships/image" Target="../media/image6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image" Target="../media/image58.svg"/><Relationship Id="rId1" Type="http://schemas.openxmlformats.org/officeDocument/2006/relationships/image" Target="../media/image57.svg"/><Relationship Id="rId4" Type="http://schemas.openxmlformats.org/officeDocument/2006/relationships/image" Target="../media/image60.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0NoLn">
    <dgm:fillClrLst meth="cycle">
      <a:schemeClr val="accent2">
        <a:alpha val="80000"/>
      </a:schemeClr>
    </dgm:fillClrLst>
    <dgm:linClrLst meth="repeat">
      <a:schemeClr val="lt1">
        <a:alpha val="0"/>
      </a:schemeClr>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node1NoLn">
    <dgm:fillClrLst>
      <a:schemeClr val="accent2">
        <a:alpha val="90000"/>
      </a:schemeClr>
      <a:schemeClr val="accent2">
        <a:alpha val="50000"/>
      </a:schemeClr>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2">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2NoLn">
    <dgm:fillClrLst>
      <a:schemeClr val="accent2">
        <a:alpha val="70000"/>
      </a:schemeClr>
    </dgm:fillClrLst>
    <dgm:linClrLst meth="repeat">
      <a:schemeClr val="lt1">
        <a:alpha val="0"/>
      </a:schemeClr>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3NoLn">
    <dgm:fillClrLst>
      <a:schemeClr val="accent2">
        <a:alpha val="50000"/>
      </a:schemeClr>
    </dgm:fillClrLst>
    <dgm:linClrLst meth="repeat">
      <a:schemeClr val="lt1">
        <a:alpha val="0"/>
      </a:schemeClr>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node4NoLn">
    <dgm:fillClrLst>
      <a:schemeClr val="accent2">
        <a:alpha val="30000"/>
      </a:schemeClr>
    </dgm:fillClrLst>
    <dgm:linClrLst meth="repeat">
      <a:schemeClr val="lt1">
        <a:alpha val="0"/>
      </a:schemeClr>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1NoLn">
    <dgm:fillClrLst>
      <a:schemeClr val="accent2"/>
      <a:schemeClr val="accent3"/>
    </dgm:fillClrLst>
    <dgm:linClrLst meth="repeat">
      <a:schemeClr val="lt1">
        <a:alpha val="0"/>
      </a:schemeClr>
    </dgm:linClrLst>
    <dgm:effectClrLst/>
    <dgm:txLinClrLst/>
    <dgm:txFillClrLst/>
    <dgm:txEffectClrLst/>
  </dgm:styleLbl>
  <dgm:styleLbl name="ltNode1NoLn">
    <dgm:fillClrLst>
      <a:schemeClr val="accent2">
        <a:tint val="75000"/>
      </a:schemeClr>
      <a:schemeClr val="accent3">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2NoLn">
    <dgm:fillClrLst>
      <a:schemeClr val="accent3"/>
    </dgm:fillClrLst>
    <dgm:linClrLst meth="repeat">
      <a:schemeClr val="lt1">
        <a:alpha val="0"/>
      </a:schemeClr>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3NoLn">
    <dgm:fillClrLst>
      <a:schemeClr val="accent4"/>
    </dgm:fillClrLst>
    <dgm:linClrLst meth="repeat">
      <a:schemeClr val="lt1">
        <a:alpha val="0"/>
      </a:schemeClr>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node4NoLn">
    <dgm:fillClrLst>
      <a:schemeClr val="accent5"/>
    </dgm:fillClrLst>
    <dgm:linClrLst meth="repeat">
      <a:schemeClr val="lt1">
        <a:alpha val="0"/>
      </a:schemeClr>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EF0425D-B906-440E-91A1-78E2D26AD0C9}" type="doc">
      <dgm:prSet loTypeId="urn:microsoft.com/office/officeart/2018/5/layout/IconLeafLabelList" loCatId="icon" qsTypeId="urn:microsoft.com/office/officeart/2005/8/quickstyle/simple1#16" qsCatId="simple" csTypeId="urn:microsoft.com/office/officeart/2005/8/colors/colorful2" csCatId="colorful" phldr="1"/>
      <dgm:spPr/>
      <dgm:t>
        <a:bodyPr/>
        <a:lstStyle/>
        <a:p>
          <a:endParaRPr lang="en-US"/>
        </a:p>
      </dgm:t>
    </dgm:pt>
    <dgm:pt modelId="{4CD50739-663F-4D16-A745-14B907D1B27F}">
      <dgm:prSet/>
      <dgm:spPr/>
      <dgm:t>
        <a:bodyPr/>
        <a:lstStyle/>
        <a:p>
          <a:pPr>
            <a:lnSpc>
              <a:spcPct val="100000"/>
            </a:lnSpc>
            <a:defRPr cap="all"/>
          </a:pPr>
          <a:r>
            <a:rPr lang="en-US" dirty="0">
              <a:latin typeface="Times New Roman" panose="02020603050405020304" pitchFamily="18" charset="0"/>
              <a:cs typeface="Times New Roman" panose="02020603050405020304" pitchFamily="18" charset="0"/>
            </a:rPr>
            <a:t>Introduction</a:t>
          </a:r>
        </a:p>
      </dgm:t>
    </dgm:pt>
    <dgm:pt modelId="{D3966717-8E6D-4032-B508-076FE1FA109C}" type="parTrans" cxnId="{35109D8B-9C91-4A60-9360-D85AE31A1AB1}">
      <dgm:prSet/>
      <dgm:spPr/>
      <dgm:t>
        <a:bodyPr/>
        <a:lstStyle/>
        <a:p>
          <a:endParaRPr lang="en-US"/>
        </a:p>
      </dgm:t>
    </dgm:pt>
    <dgm:pt modelId="{78440839-CD9B-42E4-BFA2-B0AA9F889344}" type="sibTrans" cxnId="{35109D8B-9C91-4A60-9360-D85AE31A1AB1}">
      <dgm:prSet/>
      <dgm:spPr/>
      <dgm:t>
        <a:bodyPr/>
        <a:lstStyle/>
        <a:p>
          <a:endParaRPr lang="en-US"/>
        </a:p>
      </dgm:t>
    </dgm:pt>
    <dgm:pt modelId="{2C4FE6AE-CC94-41EA-B06D-FE7C4DE14BBD}">
      <dgm:prSet/>
      <dgm:spPr/>
      <dgm:t>
        <a:bodyPr/>
        <a:lstStyle/>
        <a:p>
          <a:pPr>
            <a:lnSpc>
              <a:spcPct val="100000"/>
            </a:lnSpc>
            <a:defRPr cap="all"/>
          </a:pPr>
          <a:r>
            <a:rPr lang="en-US" dirty="0">
              <a:latin typeface="Times New Roman" panose="02020603050405020304" pitchFamily="18" charset="0"/>
              <a:cs typeface="Times New Roman" panose="02020603050405020304" pitchFamily="18" charset="0"/>
            </a:rPr>
            <a:t>b. AI MODEL</a:t>
          </a:r>
        </a:p>
      </dgm:t>
    </dgm:pt>
    <dgm:pt modelId="{A29900C2-67CB-4CAB-B56F-861AE436EAD5}" type="parTrans" cxnId="{C0E54FF6-B0DE-4EED-97B0-956961BDE039}">
      <dgm:prSet/>
      <dgm:spPr/>
      <dgm:t>
        <a:bodyPr/>
        <a:lstStyle/>
        <a:p>
          <a:endParaRPr lang="en-US"/>
        </a:p>
      </dgm:t>
    </dgm:pt>
    <dgm:pt modelId="{3B0630B5-078A-4946-B38E-77E3D9F963D5}" type="sibTrans" cxnId="{C0E54FF6-B0DE-4EED-97B0-956961BDE039}">
      <dgm:prSet/>
      <dgm:spPr/>
      <dgm:t>
        <a:bodyPr/>
        <a:lstStyle/>
        <a:p>
          <a:endParaRPr lang="en-US"/>
        </a:p>
      </dgm:t>
    </dgm:pt>
    <dgm:pt modelId="{003B099C-77E9-4384-8745-3D9048C73C92}">
      <dgm:prSet/>
      <dgm:spPr/>
      <dgm:t>
        <a:bodyPr/>
        <a:lstStyle/>
        <a:p>
          <a:pPr>
            <a:lnSpc>
              <a:spcPct val="100000"/>
            </a:lnSpc>
            <a:defRPr cap="all"/>
          </a:pPr>
          <a:r>
            <a:rPr lang="en-US" b="0" dirty="0">
              <a:latin typeface="Times New Roman" panose="02020603050405020304" pitchFamily="18" charset="0"/>
              <a:cs typeface="Times New Roman" panose="02020603050405020304" pitchFamily="18" charset="0"/>
            </a:rPr>
            <a:t>Conclusion</a:t>
          </a:r>
        </a:p>
      </dgm:t>
    </dgm:pt>
    <dgm:pt modelId="{F5984B55-D9C4-4994-AA08-762A49C17AF2}" type="parTrans" cxnId="{68A19703-530A-454A-9F29-6D6558850226}">
      <dgm:prSet/>
      <dgm:spPr/>
      <dgm:t>
        <a:bodyPr/>
        <a:lstStyle/>
        <a:p>
          <a:endParaRPr lang="en-GB"/>
        </a:p>
      </dgm:t>
    </dgm:pt>
    <dgm:pt modelId="{53151107-A6E0-4125-8FE4-42719015E57F}" type="sibTrans" cxnId="{68A19703-530A-454A-9F29-6D6558850226}">
      <dgm:prSet/>
      <dgm:spPr/>
      <dgm:t>
        <a:bodyPr/>
        <a:lstStyle/>
        <a:p>
          <a:endParaRPr lang="en-GB"/>
        </a:p>
      </dgm:t>
    </dgm:pt>
    <dgm:pt modelId="{20B0DDD2-C416-4573-82FE-670C87E1863F}">
      <dgm:prSet/>
      <dgm:spPr/>
      <dgm:t>
        <a:bodyPr/>
        <a:lstStyle/>
        <a:p>
          <a:pPr>
            <a:lnSpc>
              <a:spcPct val="100000"/>
            </a:lnSpc>
            <a:defRPr cap="all"/>
          </a:pPr>
          <a:r>
            <a:rPr lang="en-US" b="0" dirty="0">
              <a:latin typeface="Times New Roman" panose="02020603050405020304" pitchFamily="18" charset="0"/>
              <a:cs typeface="Times New Roman" panose="02020603050405020304" pitchFamily="18" charset="0"/>
            </a:rPr>
            <a:t>a. Proof of concept</a:t>
          </a:r>
        </a:p>
      </dgm:t>
    </dgm:pt>
    <dgm:pt modelId="{F09760D7-1090-4AA5-886B-27866050C242}" type="parTrans" cxnId="{1EE411C7-A0AD-4921-AD6F-49BF38B7847D}">
      <dgm:prSet/>
      <dgm:spPr/>
      <dgm:t>
        <a:bodyPr/>
        <a:lstStyle/>
        <a:p>
          <a:endParaRPr lang="en-GB"/>
        </a:p>
      </dgm:t>
    </dgm:pt>
    <dgm:pt modelId="{0FABB6F5-A506-4B84-8F4B-3AEED129DC3F}" type="sibTrans" cxnId="{1EE411C7-A0AD-4921-AD6F-49BF38B7847D}">
      <dgm:prSet/>
      <dgm:spPr/>
      <dgm:t>
        <a:bodyPr/>
        <a:lstStyle/>
        <a:p>
          <a:endParaRPr lang="en-GB"/>
        </a:p>
      </dgm:t>
    </dgm:pt>
    <dgm:pt modelId="{0BB498DB-1B5E-40D2-B556-7AFD346B4A94}">
      <dgm:prSet/>
      <dgm:spPr/>
      <dgm:t>
        <a:bodyPr/>
        <a:lstStyle/>
        <a:p>
          <a:pPr>
            <a:lnSpc>
              <a:spcPct val="100000"/>
            </a:lnSpc>
            <a:defRPr cap="all"/>
          </a:pPr>
          <a:r>
            <a:rPr lang="en-US" b="0" dirty="0">
              <a:latin typeface="Times New Roman" panose="02020603050405020304" pitchFamily="18" charset="0"/>
              <a:cs typeface="Times New Roman" panose="02020603050405020304" pitchFamily="18" charset="0"/>
            </a:rPr>
            <a:t>Motivation</a:t>
          </a:r>
        </a:p>
      </dgm:t>
    </dgm:pt>
    <dgm:pt modelId="{03035E91-1A0C-4027-9BF4-E9E36A58AACC}" type="parTrans" cxnId="{3D2787DE-3D98-432B-9A54-5CE160C92CC3}">
      <dgm:prSet/>
      <dgm:spPr/>
      <dgm:t>
        <a:bodyPr/>
        <a:lstStyle/>
        <a:p>
          <a:endParaRPr lang="en-US"/>
        </a:p>
      </dgm:t>
    </dgm:pt>
    <dgm:pt modelId="{189BB3BB-B71E-4A63-B4C6-7CB1D86AD621}" type="sibTrans" cxnId="{3D2787DE-3D98-432B-9A54-5CE160C92CC3}">
      <dgm:prSet/>
      <dgm:spPr/>
      <dgm:t>
        <a:bodyPr/>
        <a:lstStyle/>
        <a:p>
          <a:endParaRPr lang="en-US"/>
        </a:p>
      </dgm:t>
    </dgm:pt>
    <dgm:pt modelId="{B5E1FB36-DCB4-4F23-A409-78D38777C635}" type="pres">
      <dgm:prSet presAssocID="{7EF0425D-B906-440E-91A1-78E2D26AD0C9}" presName="root" presStyleCnt="0">
        <dgm:presLayoutVars>
          <dgm:dir/>
          <dgm:resizeHandles val="exact"/>
        </dgm:presLayoutVars>
      </dgm:prSet>
      <dgm:spPr/>
    </dgm:pt>
    <dgm:pt modelId="{ECA38199-0050-41B2-9E4D-47B7BE37B3E3}" type="pres">
      <dgm:prSet presAssocID="{4CD50739-663F-4D16-A745-14B907D1B27F}" presName="compNode" presStyleCnt="0"/>
      <dgm:spPr/>
    </dgm:pt>
    <dgm:pt modelId="{A5ACF1BF-FE8D-47BD-9D2F-BE23BE37B13E}" type="pres">
      <dgm:prSet presAssocID="{4CD50739-663F-4D16-A745-14B907D1B27F}" presName="iconBgRect" presStyleLbl="bgShp" presStyleIdx="0" presStyleCnt="5"/>
      <dgm:spPr>
        <a:prstGeom prst="round2DiagRect">
          <a:avLst>
            <a:gd name="adj1" fmla="val 29727"/>
            <a:gd name="adj2" fmla="val 0"/>
          </a:avLst>
        </a:prstGeom>
      </dgm:spPr>
    </dgm:pt>
    <dgm:pt modelId="{024920EA-BD8F-477B-93F0-BADB0EC66886}" type="pres">
      <dgm:prSet presAssocID="{4CD50739-663F-4D16-A745-14B907D1B27F}" presName="iconRect" presStyleLbl="node1" presStyleIdx="0" presStyleCnt="5"/>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Adhesive Bandage outline"/>
        </a:ext>
      </dgm:extLst>
    </dgm:pt>
    <dgm:pt modelId="{94300C18-82D7-4637-9CEC-D6951DCA5261}" type="pres">
      <dgm:prSet presAssocID="{4CD50739-663F-4D16-A745-14B907D1B27F}" presName="spaceRect" presStyleCnt="0"/>
      <dgm:spPr/>
    </dgm:pt>
    <dgm:pt modelId="{4DCE6F71-F7D2-43FF-9788-4AAC1A3FFB8B}" type="pres">
      <dgm:prSet presAssocID="{4CD50739-663F-4D16-A745-14B907D1B27F}" presName="textRect" presStyleLbl="revTx" presStyleIdx="0" presStyleCnt="5">
        <dgm:presLayoutVars>
          <dgm:chMax val="1"/>
          <dgm:chPref val="1"/>
        </dgm:presLayoutVars>
      </dgm:prSet>
      <dgm:spPr/>
    </dgm:pt>
    <dgm:pt modelId="{AB6BD4D0-A61A-4EC0-B962-94AF02E08A99}" type="pres">
      <dgm:prSet presAssocID="{78440839-CD9B-42E4-BFA2-B0AA9F889344}" presName="sibTrans" presStyleCnt="0"/>
      <dgm:spPr/>
    </dgm:pt>
    <dgm:pt modelId="{7E251D8D-B89B-4B1C-9520-FAC8FBD1BD21}" type="pres">
      <dgm:prSet presAssocID="{0BB498DB-1B5E-40D2-B556-7AFD346B4A94}" presName="compNode" presStyleCnt="0"/>
      <dgm:spPr/>
    </dgm:pt>
    <dgm:pt modelId="{BD3EDEF0-0E91-4A7D-A366-0B9A647A2DAF}" type="pres">
      <dgm:prSet presAssocID="{0BB498DB-1B5E-40D2-B556-7AFD346B4A94}" presName="iconBgRect" presStyleLbl="bgShp" presStyleIdx="1" presStyleCnt="5"/>
      <dgm:spPr>
        <a:prstGeom prst="round2DiagRect">
          <a:avLst>
            <a:gd name="adj1" fmla="val 29727"/>
            <a:gd name="adj2" fmla="val 0"/>
          </a:avLst>
        </a:prstGeom>
      </dgm:spPr>
    </dgm:pt>
    <dgm:pt modelId="{0CC0E009-FA79-447C-A689-5884231F7C12}" type="pres">
      <dgm:prSet presAssocID="{0BB498DB-1B5E-40D2-B556-7AFD346B4A94}" presName="iconRect" presStyleLbl="node1" presStyleIdx="1" presStyleCnt="5"/>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nternet Of Things with solid fill"/>
        </a:ext>
      </dgm:extLst>
    </dgm:pt>
    <dgm:pt modelId="{C1714DAC-0BA5-4714-A970-097E22E27ED5}" type="pres">
      <dgm:prSet presAssocID="{0BB498DB-1B5E-40D2-B556-7AFD346B4A94}" presName="spaceRect" presStyleCnt="0"/>
      <dgm:spPr/>
    </dgm:pt>
    <dgm:pt modelId="{B26A7CB2-65AA-4B13-9E2C-80F490F31552}" type="pres">
      <dgm:prSet presAssocID="{0BB498DB-1B5E-40D2-B556-7AFD346B4A94}" presName="textRect" presStyleLbl="revTx" presStyleIdx="1" presStyleCnt="5">
        <dgm:presLayoutVars>
          <dgm:chMax val="1"/>
          <dgm:chPref val="1"/>
        </dgm:presLayoutVars>
      </dgm:prSet>
      <dgm:spPr/>
    </dgm:pt>
    <dgm:pt modelId="{95CF98FE-804B-48B7-BE7E-11961C36C513}" type="pres">
      <dgm:prSet presAssocID="{189BB3BB-B71E-4A63-B4C6-7CB1D86AD621}" presName="sibTrans" presStyleCnt="0"/>
      <dgm:spPr/>
    </dgm:pt>
    <dgm:pt modelId="{E7CD4E95-D142-4BF0-9C28-8B7DEA46D93A}" type="pres">
      <dgm:prSet presAssocID="{20B0DDD2-C416-4573-82FE-670C87E1863F}" presName="compNode" presStyleCnt="0"/>
      <dgm:spPr/>
    </dgm:pt>
    <dgm:pt modelId="{C9C89FC8-02B7-47CF-A19B-CCE94DEB25BC}" type="pres">
      <dgm:prSet presAssocID="{20B0DDD2-C416-4573-82FE-670C87E1863F}" presName="iconBgRect" presStyleLbl="bgShp" presStyleIdx="2" presStyleCnt="5"/>
      <dgm:spPr>
        <a:prstGeom prst="round2DiagRect">
          <a:avLst>
            <a:gd name="adj1" fmla="val 29727"/>
            <a:gd name="adj2" fmla="val 0"/>
          </a:avLst>
        </a:prstGeom>
      </dgm:spPr>
    </dgm:pt>
    <dgm:pt modelId="{B47FA376-A94D-414C-82AB-E6CCFF99F6C5}" type="pres">
      <dgm:prSet presAssocID="{20B0DDD2-C416-4573-82FE-670C87E1863F}" presName="iconRect" presStyleLbl="node1" presStyleIdx="2" presStyleCnt="5"/>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lipboard Checked with solid fill"/>
        </a:ext>
      </dgm:extLst>
    </dgm:pt>
    <dgm:pt modelId="{BE0A5903-CFB4-42E0-96A0-CB09486541F5}" type="pres">
      <dgm:prSet presAssocID="{20B0DDD2-C416-4573-82FE-670C87E1863F}" presName="spaceRect" presStyleCnt="0"/>
      <dgm:spPr/>
    </dgm:pt>
    <dgm:pt modelId="{FB0ACA03-C68C-4884-8974-3AFC1AED2CFA}" type="pres">
      <dgm:prSet presAssocID="{20B0DDD2-C416-4573-82FE-670C87E1863F}" presName="textRect" presStyleLbl="revTx" presStyleIdx="2" presStyleCnt="5">
        <dgm:presLayoutVars>
          <dgm:chMax val="1"/>
          <dgm:chPref val="1"/>
        </dgm:presLayoutVars>
      </dgm:prSet>
      <dgm:spPr/>
    </dgm:pt>
    <dgm:pt modelId="{C43841E7-F7A0-4F55-9839-E369BAF7E669}" type="pres">
      <dgm:prSet presAssocID="{0FABB6F5-A506-4B84-8F4B-3AEED129DC3F}" presName="sibTrans" presStyleCnt="0"/>
      <dgm:spPr/>
    </dgm:pt>
    <dgm:pt modelId="{E62F7057-B20D-4B14-8481-4AB7A53A9B8C}" type="pres">
      <dgm:prSet presAssocID="{2C4FE6AE-CC94-41EA-B06D-FE7C4DE14BBD}" presName="compNode" presStyleCnt="0"/>
      <dgm:spPr/>
    </dgm:pt>
    <dgm:pt modelId="{EBDB272E-5D34-454E-BF79-616D1A25CE8A}" type="pres">
      <dgm:prSet presAssocID="{2C4FE6AE-CC94-41EA-B06D-FE7C4DE14BBD}" presName="iconBgRect" presStyleLbl="bgShp" presStyleIdx="3" presStyleCnt="5"/>
      <dgm:spPr>
        <a:prstGeom prst="round2DiagRect">
          <a:avLst>
            <a:gd name="adj1" fmla="val 29727"/>
            <a:gd name="adj2" fmla="val 0"/>
          </a:avLst>
        </a:prstGeom>
      </dgm:spPr>
    </dgm:pt>
    <dgm:pt modelId="{C5CA0318-D040-4657-81DD-BF008D067C43}" type="pres">
      <dgm:prSet presAssocID="{2C4FE6AE-CC94-41EA-B06D-FE7C4DE14BBD}"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ar chart"/>
        </a:ext>
      </dgm:extLst>
    </dgm:pt>
    <dgm:pt modelId="{4137B767-D1ED-433A-BE1F-96DC2C8D2E4F}" type="pres">
      <dgm:prSet presAssocID="{2C4FE6AE-CC94-41EA-B06D-FE7C4DE14BBD}" presName="spaceRect" presStyleCnt="0"/>
      <dgm:spPr/>
    </dgm:pt>
    <dgm:pt modelId="{289B73FA-4032-4D90-87A0-4C29CD6EB14C}" type="pres">
      <dgm:prSet presAssocID="{2C4FE6AE-CC94-41EA-B06D-FE7C4DE14BBD}" presName="textRect" presStyleLbl="revTx" presStyleIdx="3" presStyleCnt="5">
        <dgm:presLayoutVars>
          <dgm:chMax val="1"/>
          <dgm:chPref val="1"/>
        </dgm:presLayoutVars>
      </dgm:prSet>
      <dgm:spPr/>
    </dgm:pt>
    <dgm:pt modelId="{A3559326-A0A1-423D-A3C6-134888C5440B}" type="pres">
      <dgm:prSet presAssocID="{3B0630B5-078A-4946-B38E-77E3D9F963D5}" presName="sibTrans" presStyleCnt="0"/>
      <dgm:spPr/>
    </dgm:pt>
    <dgm:pt modelId="{8409AD34-DD12-4D9E-916D-FA9B4F4F7D02}" type="pres">
      <dgm:prSet presAssocID="{003B099C-77E9-4384-8745-3D9048C73C92}" presName="compNode" presStyleCnt="0"/>
      <dgm:spPr/>
    </dgm:pt>
    <dgm:pt modelId="{B7A2B542-E8F6-408C-BB6C-25773306DD15}" type="pres">
      <dgm:prSet presAssocID="{003B099C-77E9-4384-8745-3D9048C73C92}" presName="iconBgRect" presStyleLbl="bgShp" presStyleIdx="4" presStyleCnt="5"/>
      <dgm:spPr>
        <a:prstGeom prst="round2DiagRect">
          <a:avLst>
            <a:gd name="adj1" fmla="val 29727"/>
            <a:gd name="adj2" fmla="val 0"/>
          </a:avLst>
        </a:prstGeom>
      </dgm:spPr>
    </dgm:pt>
    <dgm:pt modelId="{467C3172-00AA-4A6D-9E12-FC1A88025AA8}" type="pres">
      <dgm:prSet presAssocID="{003B099C-77E9-4384-8745-3D9048C73C92}" presName="iconRect" presStyleLbl="node1" presStyleIdx="4" presStyleCnt="5"/>
      <dgm:spPr>
        <a:blipFill>
          <a:blip xmlns:r="http://schemas.openxmlformats.org/officeDocument/2006/relationships">
            <a:extLst>
              <a:ext uri="{96DAC541-7B7A-43D3-8B79-37D633B846F1}">
                <asvg:svgBlip xmlns:asvg="http://schemas.microsoft.com/office/drawing/2016/SVG/main" r:embed="rId5"/>
              </a:ext>
            </a:extLst>
          </a:blip>
          <a:srcRect/>
          <a:stretch>
            <a:fillRect/>
          </a:stretch>
        </a:blipFill>
      </dgm:spPr>
      <dgm:extLst>
        <a:ext uri="{E40237B7-FDA0-4F09-8148-C483321AD2D9}">
          <dgm14:cNvPr xmlns:dgm14="http://schemas.microsoft.com/office/drawing/2010/diagram" id="0" name="" descr="Aspiration with solid fill"/>
        </a:ext>
      </dgm:extLst>
    </dgm:pt>
    <dgm:pt modelId="{4B58A2B4-0910-425E-85AA-F722C563FA59}" type="pres">
      <dgm:prSet presAssocID="{003B099C-77E9-4384-8745-3D9048C73C92}" presName="spaceRect" presStyleCnt="0"/>
      <dgm:spPr/>
    </dgm:pt>
    <dgm:pt modelId="{7B43AC0C-C623-4AD5-9EC3-7952BAE36819}" type="pres">
      <dgm:prSet presAssocID="{003B099C-77E9-4384-8745-3D9048C73C92}" presName="textRect" presStyleLbl="revTx" presStyleIdx="4" presStyleCnt="5">
        <dgm:presLayoutVars>
          <dgm:chMax val="1"/>
          <dgm:chPref val="1"/>
        </dgm:presLayoutVars>
      </dgm:prSet>
      <dgm:spPr/>
    </dgm:pt>
  </dgm:ptLst>
  <dgm:cxnLst>
    <dgm:cxn modelId="{68A19703-530A-454A-9F29-6D6558850226}" srcId="{7EF0425D-B906-440E-91A1-78E2D26AD0C9}" destId="{003B099C-77E9-4384-8745-3D9048C73C92}" srcOrd="4" destOrd="0" parTransId="{F5984B55-D9C4-4994-AA08-762A49C17AF2}" sibTransId="{53151107-A6E0-4125-8FE4-42719015E57F}"/>
    <dgm:cxn modelId="{0022E614-FB4A-46E3-B8A7-63F785934AD8}" type="presOf" srcId="{20B0DDD2-C416-4573-82FE-670C87E1863F}" destId="{FB0ACA03-C68C-4884-8974-3AFC1AED2CFA}" srcOrd="0" destOrd="0" presId="urn:microsoft.com/office/officeart/2018/5/layout/IconLeafLabelList"/>
    <dgm:cxn modelId="{F9EE7645-1DC0-4051-95C7-2819565CFB24}" type="presOf" srcId="{4CD50739-663F-4D16-A745-14B907D1B27F}" destId="{4DCE6F71-F7D2-43FF-9788-4AAC1A3FFB8B}" srcOrd="0" destOrd="0" presId="urn:microsoft.com/office/officeart/2018/5/layout/IconLeafLabelList"/>
    <dgm:cxn modelId="{B6C86373-D4FE-4FC8-834C-7A4004015D34}" type="presOf" srcId="{7EF0425D-B906-440E-91A1-78E2D26AD0C9}" destId="{B5E1FB36-DCB4-4F23-A409-78D38777C635}" srcOrd="0" destOrd="0" presId="urn:microsoft.com/office/officeart/2018/5/layout/IconLeafLabelList"/>
    <dgm:cxn modelId="{7AB38B80-1289-4F87-9716-B42AB3C73829}" type="presOf" srcId="{2C4FE6AE-CC94-41EA-B06D-FE7C4DE14BBD}" destId="{289B73FA-4032-4D90-87A0-4C29CD6EB14C}" srcOrd="0" destOrd="0" presId="urn:microsoft.com/office/officeart/2018/5/layout/IconLeafLabelList"/>
    <dgm:cxn modelId="{35109D8B-9C91-4A60-9360-D85AE31A1AB1}" srcId="{7EF0425D-B906-440E-91A1-78E2D26AD0C9}" destId="{4CD50739-663F-4D16-A745-14B907D1B27F}" srcOrd="0" destOrd="0" parTransId="{D3966717-8E6D-4032-B508-076FE1FA109C}" sibTransId="{78440839-CD9B-42E4-BFA2-B0AA9F889344}"/>
    <dgm:cxn modelId="{1EE411C7-A0AD-4921-AD6F-49BF38B7847D}" srcId="{7EF0425D-B906-440E-91A1-78E2D26AD0C9}" destId="{20B0DDD2-C416-4573-82FE-670C87E1863F}" srcOrd="2" destOrd="0" parTransId="{F09760D7-1090-4AA5-886B-27866050C242}" sibTransId="{0FABB6F5-A506-4B84-8F4B-3AEED129DC3F}"/>
    <dgm:cxn modelId="{1B01EBD9-9C1C-47C0-8E90-99F956CF20D5}" type="presOf" srcId="{0BB498DB-1B5E-40D2-B556-7AFD346B4A94}" destId="{B26A7CB2-65AA-4B13-9E2C-80F490F31552}" srcOrd="0" destOrd="0" presId="urn:microsoft.com/office/officeart/2018/5/layout/IconLeafLabelList"/>
    <dgm:cxn modelId="{3D2787DE-3D98-432B-9A54-5CE160C92CC3}" srcId="{7EF0425D-B906-440E-91A1-78E2D26AD0C9}" destId="{0BB498DB-1B5E-40D2-B556-7AFD346B4A94}" srcOrd="1" destOrd="0" parTransId="{03035E91-1A0C-4027-9BF4-E9E36A58AACC}" sibTransId="{189BB3BB-B71E-4A63-B4C6-7CB1D86AD621}"/>
    <dgm:cxn modelId="{C0E54FF6-B0DE-4EED-97B0-956961BDE039}" srcId="{7EF0425D-B906-440E-91A1-78E2D26AD0C9}" destId="{2C4FE6AE-CC94-41EA-B06D-FE7C4DE14BBD}" srcOrd="3" destOrd="0" parTransId="{A29900C2-67CB-4CAB-B56F-861AE436EAD5}" sibTransId="{3B0630B5-078A-4946-B38E-77E3D9F963D5}"/>
    <dgm:cxn modelId="{407182F6-AFC0-4482-A304-5C0641E98231}" type="presOf" srcId="{003B099C-77E9-4384-8745-3D9048C73C92}" destId="{7B43AC0C-C623-4AD5-9EC3-7952BAE36819}" srcOrd="0" destOrd="0" presId="urn:microsoft.com/office/officeart/2018/5/layout/IconLeafLabelList"/>
    <dgm:cxn modelId="{29FA8503-CA9D-49F4-BA03-8105435B24D9}" type="presParOf" srcId="{B5E1FB36-DCB4-4F23-A409-78D38777C635}" destId="{ECA38199-0050-41B2-9E4D-47B7BE37B3E3}" srcOrd="0" destOrd="0" presId="urn:microsoft.com/office/officeart/2018/5/layout/IconLeafLabelList"/>
    <dgm:cxn modelId="{E7546B75-94D3-420B-BDCB-C67D0B6054F2}" type="presParOf" srcId="{ECA38199-0050-41B2-9E4D-47B7BE37B3E3}" destId="{A5ACF1BF-FE8D-47BD-9D2F-BE23BE37B13E}" srcOrd="0" destOrd="0" presId="urn:microsoft.com/office/officeart/2018/5/layout/IconLeafLabelList"/>
    <dgm:cxn modelId="{C76D5052-3A05-4A74-B22F-B43D03A9ECB7}" type="presParOf" srcId="{ECA38199-0050-41B2-9E4D-47B7BE37B3E3}" destId="{024920EA-BD8F-477B-93F0-BADB0EC66886}" srcOrd="1" destOrd="0" presId="urn:microsoft.com/office/officeart/2018/5/layout/IconLeafLabelList"/>
    <dgm:cxn modelId="{EF038A2A-985A-4CEA-B817-CA00CA6501B3}" type="presParOf" srcId="{ECA38199-0050-41B2-9E4D-47B7BE37B3E3}" destId="{94300C18-82D7-4637-9CEC-D6951DCA5261}" srcOrd="2" destOrd="0" presId="urn:microsoft.com/office/officeart/2018/5/layout/IconLeafLabelList"/>
    <dgm:cxn modelId="{E999BE49-D010-4841-9A82-1E24B63BE03E}" type="presParOf" srcId="{ECA38199-0050-41B2-9E4D-47B7BE37B3E3}" destId="{4DCE6F71-F7D2-43FF-9788-4AAC1A3FFB8B}" srcOrd="3" destOrd="0" presId="urn:microsoft.com/office/officeart/2018/5/layout/IconLeafLabelList"/>
    <dgm:cxn modelId="{88D112F2-9D35-4972-B158-EF1EDC3846C9}" type="presParOf" srcId="{B5E1FB36-DCB4-4F23-A409-78D38777C635}" destId="{AB6BD4D0-A61A-4EC0-B962-94AF02E08A99}" srcOrd="1" destOrd="0" presId="urn:microsoft.com/office/officeart/2018/5/layout/IconLeafLabelList"/>
    <dgm:cxn modelId="{274E5410-06B6-43EF-BDF1-51E8884E1465}" type="presParOf" srcId="{B5E1FB36-DCB4-4F23-A409-78D38777C635}" destId="{7E251D8D-B89B-4B1C-9520-FAC8FBD1BD21}" srcOrd="2" destOrd="0" presId="urn:microsoft.com/office/officeart/2018/5/layout/IconLeafLabelList"/>
    <dgm:cxn modelId="{308F5F69-8881-484E-A862-DE7F20CDC0B0}" type="presParOf" srcId="{7E251D8D-B89B-4B1C-9520-FAC8FBD1BD21}" destId="{BD3EDEF0-0E91-4A7D-A366-0B9A647A2DAF}" srcOrd="0" destOrd="0" presId="urn:microsoft.com/office/officeart/2018/5/layout/IconLeafLabelList"/>
    <dgm:cxn modelId="{5EFD3143-B4EC-42BE-B5A5-A4FCDCE7793E}" type="presParOf" srcId="{7E251D8D-B89B-4B1C-9520-FAC8FBD1BD21}" destId="{0CC0E009-FA79-447C-A689-5884231F7C12}" srcOrd="1" destOrd="0" presId="urn:microsoft.com/office/officeart/2018/5/layout/IconLeafLabelList"/>
    <dgm:cxn modelId="{178E6B12-84F4-4102-8C25-27207DE8E645}" type="presParOf" srcId="{7E251D8D-B89B-4B1C-9520-FAC8FBD1BD21}" destId="{C1714DAC-0BA5-4714-A970-097E22E27ED5}" srcOrd="2" destOrd="0" presId="urn:microsoft.com/office/officeart/2018/5/layout/IconLeafLabelList"/>
    <dgm:cxn modelId="{C5C4B094-9D9E-4F98-AA21-AF0783483151}" type="presParOf" srcId="{7E251D8D-B89B-4B1C-9520-FAC8FBD1BD21}" destId="{B26A7CB2-65AA-4B13-9E2C-80F490F31552}" srcOrd="3" destOrd="0" presId="urn:microsoft.com/office/officeart/2018/5/layout/IconLeafLabelList"/>
    <dgm:cxn modelId="{79357595-597A-485E-9687-4D9DFB328070}" type="presParOf" srcId="{B5E1FB36-DCB4-4F23-A409-78D38777C635}" destId="{95CF98FE-804B-48B7-BE7E-11961C36C513}" srcOrd="3" destOrd="0" presId="urn:microsoft.com/office/officeart/2018/5/layout/IconLeafLabelList"/>
    <dgm:cxn modelId="{ABB50D1B-B492-41E8-92BC-BE8445D97CBE}" type="presParOf" srcId="{B5E1FB36-DCB4-4F23-A409-78D38777C635}" destId="{E7CD4E95-D142-4BF0-9C28-8B7DEA46D93A}" srcOrd="4" destOrd="0" presId="urn:microsoft.com/office/officeart/2018/5/layout/IconLeafLabelList"/>
    <dgm:cxn modelId="{B6471CBE-8A8D-4E31-B479-1C653474E6F1}" type="presParOf" srcId="{E7CD4E95-D142-4BF0-9C28-8B7DEA46D93A}" destId="{C9C89FC8-02B7-47CF-A19B-CCE94DEB25BC}" srcOrd="0" destOrd="0" presId="urn:microsoft.com/office/officeart/2018/5/layout/IconLeafLabelList"/>
    <dgm:cxn modelId="{037BB43E-A850-4428-9378-16BB2105C9AB}" type="presParOf" srcId="{E7CD4E95-D142-4BF0-9C28-8B7DEA46D93A}" destId="{B47FA376-A94D-414C-82AB-E6CCFF99F6C5}" srcOrd="1" destOrd="0" presId="urn:microsoft.com/office/officeart/2018/5/layout/IconLeafLabelList"/>
    <dgm:cxn modelId="{0403E481-24A5-4045-8630-1731059A6CF9}" type="presParOf" srcId="{E7CD4E95-D142-4BF0-9C28-8B7DEA46D93A}" destId="{BE0A5903-CFB4-42E0-96A0-CB09486541F5}" srcOrd="2" destOrd="0" presId="urn:microsoft.com/office/officeart/2018/5/layout/IconLeafLabelList"/>
    <dgm:cxn modelId="{FCB947F7-0154-4FB7-BA0E-0884A9531F80}" type="presParOf" srcId="{E7CD4E95-D142-4BF0-9C28-8B7DEA46D93A}" destId="{FB0ACA03-C68C-4884-8974-3AFC1AED2CFA}" srcOrd="3" destOrd="0" presId="urn:microsoft.com/office/officeart/2018/5/layout/IconLeafLabelList"/>
    <dgm:cxn modelId="{BB2B8322-B0FD-4801-BDEC-931625243BE7}" type="presParOf" srcId="{B5E1FB36-DCB4-4F23-A409-78D38777C635}" destId="{C43841E7-F7A0-4F55-9839-E369BAF7E669}" srcOrd="5" destOrd="0" presId="urn:microsoft.com/office/officeart/2018/5/layout/IconLeafLabelList"/>
    <dgm:cxn modelId="{077F79E3-5550-454B-A42E-21A96A64ABAC}" type="presParOf" srcId="{B5E1FB36-DCB4-4F23-A409-78D38777C635}" destId="{E62F7057-B20D-4B14-8481-4AB7A53A9B8C}" srcOrd="6" destOrd="0" presId="urn:microsoft.com/office/officeart/2018/5/layout/IconLeafLabelList"/>
    <dgm:cxn modelId="{56A41CF7-BC84-439A-ADBA-76A23B00AB3C}" type="presParOf" srcId="{E62F7057-B20D-4B14-8481-4AB7A53A9B8C}" destId="{EBDB272E-5D34-454E-BF79-616D1A25CE8A}" srcOrd="0" destOrd="0" presId="urn:microsoft.com/office/officeart/2018/5/layout/IconLeafLabelList"/>
    <dgm:cxn modelId="{A7E1BD2E-9C27-4B4C-A16F-7BA20C998145}" type="presParOf" srcId="{E62F7057-B20D-4B14-8481-4AB7A53A9B8C}" destId="{C5CA0318-D040-4657-81DD-BF008D067C43}" srcOrd="1" destOrd="0" presId="urn:microsoft.com/office/officeart/2018/5/layout/IconLeafLabelList"/>
    <dgm:cxn modelId="{DFE11A2B-42CE-446F-BF4A-B35428BC9DBD}" type="presParOf" srcId="{E62F7057-B20D-4B14-8481-4AB7A53A9B8C}" destId="{4137B767-D1ED-433A-BE1F-96DC2C8D2E4F}" srcOrd="2" destOrd="0" presId="urn:microsoft.com/office/officeart/2018/5/layout/IconLeafLabelList"/>
    <dgm:cxn modelId="{E5BBA008-29A9-40A6-9438-8FC0DA0679EB}" type="presParOf" srcId="{E62F7057-B20D-4B14-8481-4AB7A53A9B8C}" destId="{289B73FA-4032-4D90-87A0-4C29CD6EB14C}" srcOrd="3" destOrd="0" presId="urn:microsoft.com/office/officeart/2018/5/layout/IconLeafLabelList"/>
    <dgm:cxn modelId="{36906656-5E2F-4430-9139-87F6A9F3E531}" type="presParOf" srcId="{B5E1FB36-DCB4-4F23-A409-78D38777C635}" destId="{A3559326-A0A1-423D-A3C6-134888C5440B}" srcOrd="7" destOrd="0" presId="urn:microsoft.com/office/officeart/2018/5/layout/IconLeafLabelList"/>
    <dgm:cxn modelId="{1F70A319-B705-4E9E-83CA-331507E4A1DE}" type="presParOf" srcId="{B5E1FB36-DCB4-4F23-A409-78D38777C635}" destId="{8409AD34-DD12-4D9E-916D-FA9B4F4F7D02}" srcOrd="8" destOrd="0" presId="urn:microsoft.com/office/officeart/2018/5/layout/IconLeafLabelList"/>
    <dgm:cxn modelId="{B3B4AB33-6D5D-4A5E-ADDC-B05B3027D2E2}" type="presParOf" srcId="{8409AD34-DD12-4D9E-916D-FA9B4F4F7D02}" destId="{B7A2B542-E8F6-408C-BB6C-25773306DD15}" srcOrd="0" destOrd="0" presId="urn:microsoft.com/office/officeart/2018/5/layout/IconLeafLabelList"/>
    <dgm:cxn modelId="{17C77E26-5014-4EF0-8CB4-B9B7D3B8B9D1}" type="presParOf" srcId="{8409AD34-DD12-4D9E-916D-FA9B4F4F7D02}" destId="{467C3172-00AA-4A6D-9E12-FC1A88025AA8}" srcOrd="1" destOrd="0" presId="urn:microsoft.com/office/officeart/2018/5/layout/IconLeafLabelList"/>
    <dgm:cxn modelId="{D03F65EF-A320-44D1-8B03-BAF99ED92E4F}" type="presParOf" srcId="{8409AD34-DD12-4D9E-916D-FA9B4F4F7D02}" destId="{4B58A2B4-0910-425E-85AA-F722C563FA59}" srcOrd="2" destOrd="0" presId="urn:microsoft.com/office/officeart/2018/5/layout/IconLeafLabelList"/>
    <dgm:cxn modelId="{C30C78E5-E237-445A-BB5C-ACFBC63994C5}" type="presParOf" srcId="{8409AD34-DD12-4D9E-916D-FA9B4F4F7D02}" destId="{7B43AC0C-C623-4AD5-9EC3-7952BAE36819}"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DCA7E3CD-6AFB-452E-8F66-6BA043628B97}">
      <dgm:prSet custT="1"/>
      <dgm:spPr/>
      <dgm:t>
        <a:bodyPr/>
        <a:lstStyle/>
        <a:p>
          <a:r>
            <a:rPr lang="en-GB" sz="1800" dirty="0" err="1">
              <a:latin typeface="Times New Roman" panose="02020603050405020304" pitchFamily="18" charset="0"/>
              <a:cs typeface="Times New Roman" panose="02020603050405020304" pitchFamily="18" charset="0"/>
            </a:rPr>
            <a:t>Employes</a:t>
          </a:r>
          <a:r>
            <a:rPr lang="en-GB" sz="1800" dirty="0">
              <a:latin typeface="Times New Roman" panose="02020603050405020304" pitchFamily="18" charset="0"/>
              <a:cs typeface="Times New Roman" panose="02020603050405020304" pitchFamily="18" charset="0"/>
            </a:rPr>
            <a:t> an AI Model to predict the </a:t>
          </a:r>
          <a:r>
            <a:rPr lang="en-GB" sz="1800" b="1" dirty="0">
              <a:solidFill>
                <a:schemeClr val="accent3">
                  <a:lumMod val="50000"/>
                </a:schemeClr>
              </a:solidFill>
              <a:latin typeface="Times New Roman" panose="02020603050405020304" pitchFamily="18" charset="0"/>
              <a:cs typeface="Times New Roman" panose="02020603050405020304" pitchFamily="18" charset="0"/>
            </a:rPr>
            <a:t>Worst-Case Scenario Map </a:t>
          </a:r>
          <a:r>
            <a:rPr lang="en-GB" sz="1800" b="1" dirty="0">
              <a:latin typeface="Times New Roman" panose="02020603050405020304" pitchFamily="18" charset="0"/>
              <a:cs typeface="Times New Roman" panose="02020603050405020304" pitchFamily="18" charset="0"/>
            </a:rPr>
            <a:t>(WCM) = </a:t>
          </a:r>
          <a:r>
            <a:rPr lang="en-GB" sz="1800" dirty="0">
              <a:latin typeface="Times New Roman" panose="02020603050405020304" pitchFamily="18" charset="0"/>
              <a:cs typeface="Times New Roman" panose="02020603050405020304" pitchFamily="18" charset="0"/>
            </a:rPr>
            <a:t>3D map of the worst scenario per voxel</a:t>
          </a:r>
          <a:r>
            <a:rPr lang="en-GB" sz="1800" b="1" dirty="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a:p>
      </dgm:t>
    </dgm:pt>
    <dgm:pt modelId="{AAD6C660-D7C2-4854-AA4C-C1A2654D197A}" type="sibTrans" cxnId="{F019216E-6698-4CFC-AF78-D52B2103ABCE}">
      <dgm:prSet/>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1"/>
      <dgm:spPr/>
    </dgm:pt>
    <dgm:pt modelId="{F3F537A4-2DBE-4AE9-8F03-0529A13B6014}" type="pres">
      <dgm:prSet presAssocID="{DCA7E3CD-6AFB-452E-8F66-6BA043628B97}" presName="text" presStyleLbl="fgAcc0" presStyleIdx="0" presStyleCnt="1" custScaleX="186521" custLinFactNeighborX="9627" custLinFactNeighborY="864">
        <dgm:presLayoutVars>
          <dgm:chPref val="3"/>
        </dgm:presLayoutVars>
      </dgm:prSet>
      <dgm:spPr/>
    </dgm:pt>
    <dgm:pt modelId="{FC88A8B5-E852-4164-8C1C-ED13843C20FB}" type="pres">
      <dgm:prSet presAssocID="{DCA7E3CD-6AFB-452E-8F66-6BA043628B97}" presName="hierChild2" presStyleCnt="0"/>
      <dgm:spPr/>
    </dgm:pt>
  </dgm:ptLst>
  <dgm:cxnLst>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D1D928C9-0063-42B4-8D73-C54727414727}" type="presOf" srcId="{50C28D02-B22C-410B-94EE-36BA118CCB8D}" destId="{C99C08EE-E764-4632-9888-5CB2C8E35A15}" srcOrd="0" destOrd="0" presId="urn:microsoft.com/office/officeart/2005/8/layout/hierarchy1"/>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DCA7E3CD-6AFB-452E-8F66-6BA043628B97}">
      <dgm:prSet custT="1"/>
      <dgm:spPr/>
      <dgm:t>
        <a:bodyPr/>
        <a:lstStyle/>
        <a:p>
          <a:r>
            <a:rPr lang="en-GB" sz="1800" dirty="0">
              <a:latin typeface="Times New Roman" panose="02020603050405020304" pitchFamily="18" charset="0"/>
              <a:cs typeface="Times New Roman" panose="02020603050405020304" pitchFamily="18" charset="0"/>
            </a:rPr>
            <a:t>The predicted WCM + nominal scenario are supplied to the treatment planning system</a:t>
          </a:r>
          <a:endParaRPr lang="en-US" sz="180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a:p>
      </dgm:t>
    </dgm:pt>
    <dgm:pt modelId="{AAD6C660-D7C2-4854-AA4C-C1A2654D197A}" type="sibTrans" cxnId="{F019216E-6698-4CFC-AF78-D52B2103ABCE}">
      <dgm:prSet/>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1"/>
      <dgm:spPr/>
    </dgm:pt>
    <dgm:pt modelId="{F3F537A4-2DBE-4AE9-8F03-0529A13B6014}" type="pres">
      <dgm:prSet presAssocID="{DCA7E3CD-6AFB-452E-8F66-6BA043628B97}" presName="text" presStyleLbl="fgAcc0" presStyleIdx="0" presStyleCnt="1" custScaleX="199634" custScaleY="99279" custLinFactNeighborX="-19551" custLinFactNeighborY="-8683">
        <dgm:presLayoutVars>
          <dgm:chPref val="3"/>
        </dgm:presLayoutVars>
      </dgm:prSet>
      <dgm:spPr/>
    </dgm:pt>
    <dgm:pt modelId="{FC88A8B5-E852-4164-8C1C-ED13843C20FB}" type="pres">
      <dgm:prSet presAssocID="{DCA7E3CD-6AFB-452E-8F66-6BA043628B97}" presName="hierChild2" presStyleCnt="0"/>
      <dgm:spPr/>
    </dgm:pt>
  </dgm:ptLst>
  <dgm:cxnLst>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D1D928C9-0063-42B4-8D73-C54727414727}" type="presOf" srcId="{50C28D02-B22C-410B-94EE-36BA118CCB8D}" destId="{C99C08EE-E764-4632-9888-5CB2C8E35A15}" srcOrd="0" destOrd="0" presId="urn:microsoft.com/office/officeart/2005/8/layout/hierarchy1"/>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Lst>
  <dgm:bg/>
  <dgm:whole/>
  <dgm:extLst>
    <a:ext uri="http://schemas.microsoft.com/office/drawing/2008/diagram">
      <dsp:dataModelExt xmlns:dsp="http://schemas.microsoft.com/office/drawing/2008/diagram" relId="rId14"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DCA7E3CD-6AFB-452E-8F66-6BA043628B97}">
      <dgm:prSet custT="1"/>
      <dgm:spPr/>
      <dgm:t>
        <a:bodyPr/>
        <a:lstStyle/>
        <a:p>
          <a:r>
            <a:rPr lang="en-GB" sz="1800" dirty="0">
              <a:latin typeface="Times New Roman" panose="02020603050405020304" pitchFamily="18" charset="0"/>
              <a:cs typeface="Times New Roman" panose="02020603050405020304" pitchFamily="18" charset="0"/>
            </a:rPr>
            <a:t>Clinically acceptable plan, avoiding the computational demand. </a:t>
          </a:r>
          <a:endParaRPr lang="en-US" sz="180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a:p>
      </dgm:t>
    </dgm:pt>
    <dgm:pt modelId="{AAD6C660-D7C2-4854-AA4C-C1A2654D197A}" type="sibTrans" cxnId="{F019216E-6698-4CFC-AF78-D52B2103ABCE}">
      <dgm:prSet/>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1"/>
      <dgm:spPr/>
    </dgm:pt>
    <dgm:pt modelId="{F3F537A4-2DBE-4AE9-8F03-0529A13B6014}" type="pres">
      <dgm:prSet presAssocID="{DCA7E3CD-6AFB-452E-8F66-6BA043628B97}" presName="text" presStyleLbl="fgAcc0" presStyleIdx="0" presStyleCnt="1" custScaleX="134517" custLinFactNeighborX="-45669" custLinFactNeighborY="1697">
        <dgm:presLayoutVars>
          <dgm:chPref val="3"/>
        </dgm:presLayoutVars>
      </dgm:prSet>
      <dgm:spPr/>
    </dgm:pt>
    <dgm:pt modelId="{FC88A8B5-E852-4164-8C1C-ED13843C20FB}" type="pres">
      <dgm:prSet presAssocID="{DCA7E3CD-6AFB-452E-8F66-6BA043628B97}" presName="hierChild2" presStyleCnt="0"/>
      <dgm:spPr/>
    </dgm:pt>
  </dgm:ptLst>
  <dgm:cxnLst>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D1D928C9-0063-42B4-8D73-C54727414727}" type="presOf" srcId="{50C28D02-B22C-410B-94EE-36BA118CCB8D}" destId="{C99C08EE-E764-4632-9888-5CB2C8E35A15}" srcOrd="0" destOrd="0" presId="urn:microsoft.com/office/officeart/2005/8/layout/hierarchy1"/>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Lst>
  <dgm:bg/>
  <dgm:whole/>
  <dgm:extLst>
    <a:ext uri="http://schemas.microsoft.com/office/drawing/2008/diagram">
      <dsp:dataModelExt xmlns:dsp="http://schemas.microsoft.com/office/drawing/2008/diagram" relId="rId20"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DCA7E3CD-6AFB-452E-8F66-6BA043628B97}">
      <dgm:prSet custT="1"/>
      <dgm:spPr/>
      <dgm:t>
        <a:bodyPr/>
        <a:lstStyle/>
        <a:p>
          <a:r>
            <a:rPr lang="en-US" sz="1800" b="1" dirty="0">
              <a:latin typeface="Times New Roman" panose="02020603050405020304" pitchFamily="18" charset="0"/>
              <a:cs typeface="Times New Roman" panose="02020603050405020304" pitchFamily="18" charset="0"/>
            </a:rPr>
            <a:t>FRO</a:t>
          </a:r>
          <a:r>
            <a:rPr lang="en-US" sz="1800" dirty="0">
              <a:latin typeface="Times New Roman" panose="02020603050405020304" pitchFamily="18" charset="0"/>
              <a:cs typeface="Times New Roman" panose="02020603050405020304" pitchFamily="18" charset="0"/>
            </a:rPr>
            <a:t> (Full Robust </a:t>
          </a:r>
          <a:r>
            <a:rPr lang="en-US" sz="1800" dirty="0" err="1">
              <a:latin typeface="Times New Roman" panose="02020603050405020304" pitchFamily="18" charset="0"/>
              <a:cs typeface="Times New Roman" panose="02020603050405020304" pitchFamily="18" charset="0"/>
            </a:rPr>
            <a:t>Optimisation</a:t>
          </a:r>
          <a:r>
            <a:rPr lang="en-US" sz="1800" dirty="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across all 9 uncertainty scenarios</a:t>
          </a:r>
          <a:r>
            <a:rPr lang="en-US" sz="1800" dirty="0">
              <a:latin typeface="Times New Roman" panose="02020603050405020304" pitchFamily="18" charset="0"/>
              <a:cs typeface="Times New Roman" panose="02020603050405020304" pitchFamily="18" charset="0"/>
            </a:rPr>
            <a:t>) </a:t>
          </a:r>
        </a:p>
        <a:p>
          <a:r>
            <a:rPr lang="en-GB" sz="1800" dirty="0">
              <a:latin typeface="Times New Roman" panose="02020603050405020304" pitchFamily="18" charset="0"/>
              <a:cs typeface="Times New Roman" panose="02020603050405020304" pitchFamily="18" charset="0"/>
            </a:rPr>
            <a:t>At each iteration step, the WCM was calculated and stored.</a:t>
          </a:r>
          <a:endParaRPr lang="en-US" sz="180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a:p>
      </dgm:t>
    </dgm:pt>
    <dgm:pt modelId="{AAD6C660-D7C2-4854-AA4C-C1A2654D197A}" type="sibTrans" cxnId="{F019216E-6698-4CFC-AF78-D52B2103ABCE}">
      <dgm:prSet/>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1"/>
      <dgm:spPr/>
    </dgm:pt>
    <dgm:pt modelId="{F3F537A4-2DBE-4AE9-8F03-0529A13B6014}" type="pres">
      <dgm:prSet presAssocID="{DCA7E3CD-6AFB-452E-8F66-6BA043628B97}" presName="text" presStyleLbl="fgAcc0" presStyleIdx="0" presStyleCnt="1" custScaleX="186521" custLinFactNeighborX="9627" custLinFactNeighborY="864">
        <dgm:presLayoutVars>
          <dgm:chPref val="3"/>
        </dgm:presLayoutVars>
      </dgm:prSet>
      <dgm:spPr/>
    </dgm:pt>
    <dgm:pt modelId="{FC88A8B5-E852-4164-8C1C-ED13843C20FB}" type="pres">
      <dgm:prSet presAssocID="{DCA7E3CD-6AFB-452E-8F66-6BA043628B97}" presName="hierChild2" presStyleCnt="0"/>
      <dgm:spPr/>
    </dgm:pt>
  </dgm:ptLst>
  <dgm:cxnLst>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D1D928C9-0063-42B4-8D73-C54727414727}" type="presOf" srcId="{50C28D02-B22C-410B-94EE-36BA118CCB8D}" destId="{C99C08EE-E764-4632-9888-5CB2C8E35A15}" srcOrd="0" destOrd="0" presId="urn:microsoft.com/office/officeart/2005/8/layout/hierarchy1"/>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DCA7E3CD-6AFB-452E-8F66-6BA043628B97}">
      <dgm:prSet custT="1"/>
      <dgm:spPr/>
      <dgm:t>
        <a:bodyPr/>
        <a:lstStyle/>
        <a:p>
          <a:r>
            <a:rPr lang="en-US" sz="1800" b="1" dirty="0">
              <a:latin typeface="Times New Roman" panose="02020603050405020304" pitchFamily="18" charset="0"/>
              <a:cs typeface="Times New Roman" panose="02020603050405020304" pitchFamily="18" charset="0"/>
            </a:rPr>
            <a:t>SSRO</a:t>
          </a:r>
          <a:r>
            <a:rPr lang="en-US" sz="1800" dirty="0">
              <a:latin typeface="Times New Roman" panose="02020603050405020304" pitchFamily="18" charset="0"/>
              <a:cs typeface="Times New Roman" panose="02020603050405020304" pitchFamily="18" charset="0"/>
            </a:rPr>
            <a:t> (Selected-Scenario Robust </a:t>
          </a:r>
          <a:r>
            <a:rPr lang="en-US" sz="1800" dirty="0" err="1">
              <a:latin typeface="Times New Roman" panose="02020603050405020304" pitchFamily="18" charset="0"/>
              <a:cs typeface="Times New Roman" panose="02020603050405020304" pitchFamily="18" charset="0"/>
            </a:rPr>
            <a:t>Optimisation</a:t>
          </a:r>
          <a:r>
            <a:rPr lang="en-US" sz="1800" dirty="0">
              <a:latin typeface="Times New Roman" panose="02020603050405020304" pitchFamily="18" charset="0"/>
              <a:cs typeface="Times New Roman" panose="02020603050405020304" pitchFamily="18" charset="0"/>
            </a:rPr>
            <a:t>)</a:t>
          </a:r>
        </a:p>
        <a:p>
          <a:r>
            <a:rPr lang="en-US" sz="1800" dirty="0">
              <a:latin typeface="Times New Roman" panose="02020603050405020304" pitchFamily="18" charset="0"/>
              <a:cs typeface="Times New Roman" panose="02020603050405020304" pitchFamily="18" charset="0"/>
            </a:rPr>
            <a:t> – </a:t>
          </a:r>
          <a:r>
            <a:rPr lang="en-GB" sz="1800" dirty="0">
              <a:latin typeface="Times New Roman" panose="02020603050405020304" pitchFamily="18" charset="0"/>
              <a:cs typeface="Times New Roman" panose="02020603050405020304" pitchFamily="18" charset="0"/>
            </a:rPr>
            <a:t>dose calculations only against the nominal scenario and the last iteration of WCM (FRO).</a:t>
          </a:r>
          <a:r>
            <a:rPr lang="en-US" sz="1800" dirty="0">
              <a:latin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a:p>
      </dgm:t>
    </dgm:pt>
    <dgm:pt modelId="{AAD6C660-D7C2-4854-AA4C-C1A2654D197A}" type="sibTrans" cxnId="{F019216E-6698-4CFC-AF78-D52B2103ABCE}">
      <dgm:prSet/>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1"/>
      <dgm:spPr/>
    </dgm:pt>
    <dgm:pt modelId="{F3F537A4-2DBE-4AE9-8F03-0529A13B6014}" type="pres">
      <dgm:prSet presAssocID="{DCA7E3CD-6AFB-452E-8F66-6BA043628B97}" presName="text" presStyleLbl="fgAcc0" presStyleIdx="0" presStyleCnt="1" custScaleX="234044" custScaleY="134243" custLinFactX="-65993" custLinFactNeighborX="-100000" custLinFactNeighborY="928">
        <dgm:presLayoutVars>
          <dgm:chPref val="3"/>
        </dgm:presLayoutVars>
      </dgm:prSet>
      <dgm:spPr/>
    </dgm:pt>
    <dgm:pt modelId="{FC88A8B5-E852-4164-8C1C-ED13843C20FB}" type="pres">
      <dgm:prSet presAssocID="{DCA7E3CD-6AFB-452E-8F66-6BA043628B97}" presName="hierChild2" presStyleCnt="0"/>
      <dgm:spPr/>
    </dgm:pt>
  </dgm:ptLst>
  <dgm:cxnLst>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D1D928C9-0063-42B4-8D73-C54727414727}" type="presOf" srcId="{50C28D02-B22C-410B-94EE-36BA118CCB8D}" destId="{C99C08EE-E764-4632-9888-5CB2C8E35A15}" srcOrd="0" destOrd="0" presId="urn:microsoft.com/office/officeart/2005/8/layout/hierarchy1"/>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Lst>
  <dgm:bg/>
  <dgm:whole/>
  <dgm:extLst>
    <a:ext uri="http://schemas.microsoft.com/office/drawing/2008/diagram">
      <dsp:dataModelExt xmlns:dsp="http://schemas.microsoft.com/office/drawing/2008/diagram" relId="rId13"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DCA7E3CD-6AFB-452E-8F66-6BA043628B97}">
      <dgm:prSet custT="1"/>
      <dgm:spPr/>
      <dgm:t>
        <a:bodyPr/>
        <a:lstStyle/>
        <a:p>
          <a:r>
            <a:rPr lang="en-GB" sz="1800" b="1" dirty="0">
              <a:latin typeface="Times New Roman" panose="02020603050405020304" pitchFamily="18" charset="0"/>
              <a:cs typeface="Times New Roman" panose="02020603050405020304" pitchFamily="18" charset="0"/>
            </a:rPr>
            <a:t>NRO</a:t>
          </a:r>
          <a:r>
            <a:rPr lang="en-GB" sz="1800" dirty="0">
              <a:latin typeface="Times New Roman" panose="02020603050405020304" pitchFamily="18" charset="0"/>
              <a:cs typeface="Times New Roman" panose="02020603050405020304" pitchFamily="18" charset="0"/>
            </a:rPr>
            <a:t> (Non-Robust Optimisation)</a:t>
          </a:r>
        </a:p>
        <a:p>
          <a:r>
            <a:rPr lang="en-GB" sz="1800"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rPr>
            <a:t> without taking into account uncertainties, to quantify the necessity of robust planning.</a:t>
          </a:r>
          <a:endParaRPr lang="en-US" sz="180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a:p>
      </dgm:t>
    </dgm:pt>
    <dgm:pt modelId="{AAD6C660-D7C2-4854-AA4C-C1A2654D197A}" type="sibTrans" cxnId="{F019216E-6698-4CFC-AF78-D52B2103ABCE}">
      <dgm:prSet/>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1"/>
      <dgm:spPr/>
    </dgm:pt>
    <dgm:pt modelId="{F3F537A4-2DBE-4AE9-8F03-0529A13B6014}" type="pres">
      <dgm:prSet presAssocID="{DCA7E3CD-6AFB-452E-8F66-6BA043628B97}" presName="text" presStyleLbl="fgAcc0" presStyleIdx="0" presStyleCnt="1" custScaleX="167886" custLinFactNeighborX="-57198" custLinFactNeighborY="2153">
        <dgm:presLayoutVars>
          <dgm:chPref val="3"/>
        </dgm:presLayoutVars>
      </dgm:prSet>
      <dgm:spPr/>
    </dgm:pt>
    <dgm:pt modelId="{FC88A8B5-E852-4164-8C1C-ED13843C20FB}" type="pres">
      <dgm:prSet presAssocID="{DCA7E3CD-6AFB-452E-8F66-6BA043628B97}" presName="hierChild2" presStyleCnt="0"/>
      <dgm:spPr/>
    </dgm:pt>
  </dgm:ptLst>
  <dgm:cxnLst>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D1D928C9-0063-42B4-8D73-C54727414727}" type="presOf" srcId="{50C28D02-B22C-410B-94EE-36BA118CCB8D}" destId="{C99C08EE-E764-4632-9888-5CB2C8E35A15}" srcOrd="0" destOrd="0" presId="urn:microsoft.com/office/officeart/2005/8/layout/hierarchy1"/>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Lst>
  <dgm:bg/>
  <dgm:whole/>
  <dgm:extLst>
    <a:ext uri="http://schemas.microsoft.com/office/drawing/2008/diagram">
      <dsp:dataModelExt xmlns:dsp="http://schemas.microsoft.com/office/drawing/2008/diagram" relId="rId19" minVer="http://schemas.openxmlformats.org/drawingml/2006/diagram"/>
    </a:ext>
    <a:ext uri="{C62137D5-CB1D-491B-B009-E17868A290BF}">
      <dgm14:recolorImg xmlns:dgm14="http://schemas.microsoft.com/office/drawing/2010/diagram" val="1"/>
    </a:ext>
  </dgm:extLst>
</dgm:dataModel>
</file>

<file path=ppt/diagrams/data8.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1#3" qsCatId="simple" csTypeId="urn:microsoft.com/office/officeart/2005/8/colors/colorful4" csCatId="colorful" phldr="1"/>
      <dgm:spPr/>
      <dgm:t>
        <a:bodyPr/>
        <a:lstStyle/>
        <a:p>
          <a:endParaRPr lang="en-US"/>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Lst>
  <dgm:cxnLst>
    <dgm:cxn modelId="{D1D928C9-0063-42B4-8D73-C54727414727}" type="presOf" srcId="{50C28D02-B22C-410B-94EE-36BA118CCB8D}" destId="{C99C08EE-E764-4632-9888-5CB2C8E35A15}" srcOrd="0"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9.xml><?xml version="1.0" encoding="utf-8"?>
<dgm:dataModel xmlns:dgm="http://schemas.openxmlformats.org/drawingml/2006/diagram" xmlns:a="http://schemas.openxmlformats.org/drawingml/2006/main">
  <dgm:ptLst>
    <dgm:pt modelId="{50C28D02-B22C-410B-94EE-36BA118CCB8D}" type="doc">
      <dgm:prSet loTypeId="urn:microsoft.com/office/officeart/2005/8/layout/hierarchy1" loCatId="hierarchy" qsTypeId="urn:microsoft.com/office/officeart/2005/8/quickstyle/simple5" qsCatId="simple" csTypeId="urn:microsoft.com/office/officeart/2005/8/colors/accent2_5" csCatId="accent2" phldr="1"/>
      <dgm:spPr/>
      <dgm:t>
        <a:bodyPr/>
        <a:lstStyle/>
        <a:p>
          <a:endParaRPr lang="en-US"/>
        </a:p>
      </dgm:t>
    </dgm:pt>
    <dgm:pt modelId="{DCA7E3CD-6AFB-452E-8F66-6BA043628B97}">
      <dgm:prSet custT="1"/>
      <dgm:spPr/>
      <dgm:t>
        <a:bodyPr/>
        <a:lstStyle/>
        <a:p>
          <a:r>
            <a:rPr lang="en-US" sz="1800" b="0" dirty="0">
              <a:latin typeface="Times New Roman" panose="02020603050405020304" pitchFamily="18" charset="0"/>
              <a:cs typeface="Times New Roman" panose="02020603050405020304" pitchFamily="18" charset="0"/>
            </a:rPr>
            <a:t>First iterations – </a:t>
          </a:r>
          <a:r>
            <a:rPr lang="en-GB" sz="1800" b="0" dirty="0">
              <a:latin typeface="Times New Roman" panose="02020603050405020304" pitchFamily="18" charset="0"/>
              <a:cs typeface="Times New Roman" panose="02020603050405020304" pitchFamily="18" charset="0"/>
            </a:rPr>
            <a:t>homogeneity, few dominant scenarios</a:t>
          </a:r>
          <a:endParaRPr lang="en-US" sz="1800" b="0" dirty="0">
            <a:latin typeface="Times New Roman" panose="02020603050405020304" pitchFamily="18" charset="0"/>
            <a:cs typeface="Times New Roman" panose="02020603050405020304" pitchFamily="18" charset="0"/>
          </a:endParaRPr>
        </a:p>
      </dgm:t>
    </dgm:pt>
    <dgm:pt modelId="{43776FDC-B9DA-46AB-BD75-A46C4C27287F}" type="parTrans" cxnId="{F019216E-6698-4CFC-AF78-D52B2103ABCE}">
      <dgm:prSet/>
      <dgm:spPr/>
      <dgm:t>
        <a:bodyPr/>
        <a:lstStyle/>
        <a:p>
          <a:endParaRPr lang="en-US" sz="1800"/>
        </a:p>
      </dgm:t>
    </dgm:pt>
    <dgm:pt modelId="{AAD6C660-D7C2-4854-AA4C-C1A2654D197A}" type="sibTrans" cxnId="{F019216E-6698-4CFC-AF78-D52B2103ABCE}">
      <dgm:prSet/>
      <dgm:spPr/>
      <dgm:t>
        <a:bodyPr/>
        <a:lstStyle/>
        <a:p>
          <a:endParaRPr lang="en-US" sz="1800"/>
        </a:p>
      </dgm:t>
    </dgm:pt>
    <dgm:pt modelId="{01010F6C-AE8D-4D8C-B114-699B05F4B89F}">
      <dgm:prSet custT="1"/>
      <dgm:spPr/>
      <dgm:t>
        <a:bodyPr/>
        <a:lstStyle/>
        <a:p>
          <a:r>
            <a:rPr lang="en-US" sz="1800" b="0" dirty="0">
              <a:latin typeface="Times New Roman" panose="02020603050405020304" pitchFamily="18" charset="0"/>
              <a:cs typeface="Times New Roman" panose="02020603050405020304" pitchFamily="18" charset="0"/>
            </a:rPr>
            <a:t>Progressively more heterogeneous CTV, with few stable regions</a:t>
          </a:r>
        </a:p>
      </dgm:t>
    </dgm:pt>
    <dgm:pt modelId="{8AF82D6F-EB5A-464B-BAB7-E774C3DBCB40}" type="parTrans" cxnId="{E8D1BEF9-599B-4278-9D7F-2D3724B7B3AF}">
      <dgm:prSet/>
      <dgm:spPr/>
      <dgm:t>
        <a:bodyPr/>
        <a:lstStyle/>
        <a:p>
          <a:endParaRPr lang="en-US" sz="1800"/>
        </a:p>
      </dgm:t>
    </dgm:pt>
    <dgm:pt modelId="{CD3BF533-8ADE-4564-A566-B134F8235259}" type="sibTrans" cxnId="{E8D1BEF9-599B-4278-9D7F-2D3724B7B3AF}">
      <dgm:prSet/>
      <dgm:spPr/>
      <dgm:t>
        <a:bodyPr/>
        <a:lstStyle/>
        <a:p>
          <a:endParaRPr lang="en-US" sz="1800"/>
        </a:p>
      </dgm:t>
    </dgm:pt>
    <dgm:pt modelId="{DEC31A6D-C589-41DF-BC26-0A52E4BE83D2}">
      <dgm:prSet custT="1"/>
      <dgm:spPr/>
      <dgm:t>
        <a:bodyPr/>
        <a:lstStyle/>
        <a:p>
          <a:r>
            <a:rPr lang="en-US" sz="1800" b="0" dirty="0">
              <a:latin typeface="Times New Roman" panose="02020603050405020304" pitchFamily="18" charset="0"/>
              <a:cs typeface="Times New Roman" panose="02020603050405020304" pitchFamily="18" charset="0"/>
            </a:rPr>
            <a:t>Stable pattern for OAR (spinal cord)</a:t>
          </a:r>
        </a:p>
      </dgm:t>
    </dgm:pt>
    <dgm:pt modelId="{3F472A00-D7BA-497B-A8C1-BA6AF35F7695}" type="parTrans" cxnId="{F3A2BACC-E38D-4442-9E1F-F188877F1480}">
      <dgm:prSet/>
      <dgm:spPr/>
      <dgm:t>
        <a:bodyPr/>
        <a:lstStyle/>
        <a:p>
          <a:endParaRPr lang="en-US" sz="1800"/>
        </a:p>
      </dgm:t>
    </dgm:pt>
    <dgm:pt modelId="{0EE71573-A6BE-4480-8EC0-BF4731A45AAB}" type="sibTrans" cxnId="{F3A2BACC-E38D-4442-9E1F-F188877F1480}">
      <dgm:prSet/>
      <dgm:spPr/>
      <dgm:t>
        <a:bodyPr/>
        <a:lstStyle/>
        <a:p>
          <a:endParaRPr lang="en-US" sz="1800"/>
        </a:p>
      </dgm:t>
    </dgm:pt>
    <dgm:pt modelId="{C99C08EE-E764-4632-9888-5CB2C8E35A15}" type="pres">
      <dgm:prSet presAssocID="{50C28D02-B22C-410B-94EE-36BA118CCB8D}" presName="hierChild1" presStyleCnt="0">
        <dgm:presLayoutVars>
          <dgm:chPref val="1"/>
          <dgm:dir/>
          <dgm:animOne val="branch"/>
          <dgm:animLvl val="lvl"/>
          <dgm:resizeHandles/>
        </dgm:presLayoutVars>
      </dgm:prSet>
      <dgm:spPr/>
    </dgm:pt>
    <dgm:pt modelId="{7F650206-8978-4DA5-AB93-857D9E9ECACB}" type="pres">
      <dgm:prSet presAssocID="{DCA7E3CD-6AFB-452E-8F66-6BA043628B97}" presName="hierRoot1" presStyleCnt="0"/>
      <dgm:spPr/>
    </dgm:pt>
    <dgm:pt modelId="{D7CF92F5-D094-4BBC-86B3-7EB396D58656}" type="pres">
      <dgm:prSet presAssocID="{DCA7E3CD-6AFB-452E-8F66-6BA043628B97}" presName="composite" presStyleCnt="0"/>
      <dgm:spPr/>
    </dgm:pt>
    <dgm:pt modelId="{C3048BA8-28FE-4D77-A2D0-DBEA61550231}" type="pres">
      <dgm:prSet presAssocID="{DCA7E3CD-6AFB-452E-8F66-6BA043628B97}" presName="background" presStyleLbl="node0" presStyleIdx="0" presStyleCnt="3"/>
      <dgm:spPr/>
    </dgm:pt>
    <dgm:pt modelId="{F3F537A4-2DBE-4AE9-8F03-0529A13B6014}" type="pres">
      <dgm:prSet presAssocID="{DCA7E3CD-6AFB-452E-8F66-6BA043628B97}" presName="text" presStyleLbl="fgAcc0" presStyleIdx="0" presStyleCnt="3">
        <dgm:presLayoutVars>
          <dgm:chPref val="3"/>
        </dgm:presLayoutVars>
      </dgm:prSet>
      <dgm:spPr/>
    </dgm:pt>
    <dgm:pt modelId="{FC88A8B5-E852-4164-8C1C-ED13843C20FB}" type="pres">
      <dgm:prSet presAssocID="{DCA7E3CD-6AFB-452E-8F66-6BA043628B97}" presName="hierChild2" presStyleCnt="0"/>
      <dgm:spPr/>
    </dgm:pt>
    <dgm:pt modelId="{7C08132D-ADDF-4D3F-89F0-B2EE5AF5FE67}" type="pres">
      <dgm:prSet presAssocID="{01010F6C-AE8D-4D8C-B114-699B05F4B89F}" presName="hierRoot1" presStyleCnt="0"/>
      <dgm:spPr/>
    </dgm:pt>
    <dgm:pt modelId="{A0834D90-8232-44ED-B154-4299C2715B1A}" type="pres">
      <dgm:prSet presAssocID="{01010F6C-AE8D-4D8C-B114-699B05F4B89F}" presName="composite" presStyleCnt="0"/>
      <dgm:spPr/>
    </dgm:pt>
    <dgm:pt modelId="{8B78AAE8-4CDF-4289-B7CD-910799A26783}" type="pres">
      <dgm:prSet presAssocID="{01010F6C-AE8D-4D8C-B114-699B05F4B89F}" presName="background" presStyleLbl="node0" presStyleIdx="1" presStyleCnt="3"/>
      <dgm:spPr/>
    </dgm:pt>
    <dgm:pt modelId="{19A5093B-D221-4C5F-91B9-27EEF080601A}" type="pres">
      <dgm:prSet presAssocID="{01010F6C-AE8D-4D8C-B114-699B05F4B89F}" presName="text" presStyleLbl="fgAcc0" presStyleIdx="1" presStyleCnt="3">
        <dgm:presLayoutVars>
          <dgm:chPref val="3"/>
        </dgm:presLayoutVars>
      </dgm:prSet>
      <dgm:spPr/>
    </dgm:pt>
    <dgm:pt modelId="{6E99B516-A9F2-4B9C-8832-E61E7A222F9D}" type="pres">
      <dgm:prSet presAssocID="{01010F6C-AE8D-4D8C-B114-699B05F4B89F}" presName="hierChild2" presStyleCnt="0"/>
      <dgm:spPr/>
    </dgm:pt>
    <dgm:pt modelId="{E5B42C04-FE8D-419C-BE0E-4227111A02CD}" type="pres">
      <dgm:prSet presAssocID="{DEC31A6D-C589-41DF-BC26-0A52E4BE83D2}" presName="hierRoot1" presStyleCnt="0"/>
      <dgm:spPr/>
    </dgm:pt>
    <dgm:pt modelId="{A71858CC-C2DA-4E48-AAF7-D8E048162685}" type="pres">
      <dgm:prSet presAssocID="{DEC31A6D-C589-41DF-BC26-0A52E4BE83D2}" presName="composite" presStyleCnt="0"/>
      <dgm:spPr/>
    </dgm:pt>
    <dgm:pt modelId="{966B4DC1-AEAD-49C5-B799-DEB1479781F6}" type="pres">
      <dgm:prSet presAssocID="{DEC31A6D-C589-41DF-BC26-0A52E4BE83D2}" presName="background" presStyleLbl="node0" presStyleIdx="2" presStyleCnt="3"/>
      <dgm:spPr/>
    </dgm:pt>
    <dgm:pt modelId="{9595533E-9892-4F42-A67E-E744FB1B8311}" type="pres">
      <dgm:prSet presAssocID="{DEC31A6D-C589-41DF-BC26-0A52E4BE83D2}" presName="text" presStyleLbl="fgAcc0" presStyleIdx="2" presStyleCnt="3">
        <dgm:presLayoutVars>
          <dgm:chPref val="3"/>
        </dgm:presLayoutVars>
      </dgm:prSet>
      <dgm:spPr/>
    </dgm:pt>
    <dgm:pt modelId="{3708746D-E7CD-4C26-BDA7-AE880E181304}" type="pres">
      <dgm:prSet presAssocID="{DEC31A6D-C589-41DF-BC26-0A52E4BE83D2}" presName="hierChild2" presStyleCnt="0"/>
      <dgm:spPr/>
    </dgm:pt>
  </dgm:ptLst>
  <dgm:cxnLst>
    <dgm:cxn modelId="{3FBEF213-BA02-4C0B-86D1-AC62B65ECD03}" type="presOf" srcId="{DEC31A6D-C589-41DF-BC26-0A52E4BE83D2}" destId="{9595533E-9892-4F42-A67E-E744FB1B8311}" srcOrd="0" destOrd="0" presId="urn:microsoft.com/office/officeart/2005/8/layout/hierarchy1"/>
    <dgm:cxn modelId="{E9CC153F-7E9B-4C46-BAA9-F97FFA5D4876}" type="presOf" srcId="{DCA7E3CD-6AFB-452E-8F66-6BA043628B97}" destId="{F3F537A4-2DBE-4AE9-8F03-0529A13B6014}" srcOrd="0" destOrd="0" presId="urn:microsoft.com/office/officeart/2005/8/layout/hierarchy1"/>
    <dgm:cxn modelId="{F019216E-6698-4CFC-AF78-D52B2103ABCE}" srcId="{50C28D02-B22C-410B-94EE-36BA118CCB8D}" destId="{DCA7E3CD-6AFB-452E-8F66-6BA043628B97}" srcOrd="0" destOrd="0" parTransId="{43776FDC-B9DA-46AB-BD75-A46C4C27287F}" sibTransId="{AAD6C660-D7C2-4854-AA4C-C1A2654D197A}"/>
    <dgm:cxn modelId="{CFB00FBF-040F-4695-8B0E-45A2B55604B2}" type="presOf" srcId="{01010F6C-AE8D-4D8C-B114-699B05F4B89F}" destId="{19A5093B-D221-4C5F-91B9-27EEF080601A}" srcOrd="0" destOrd="0" presId="urn:microsoft.com/office/officeart/2005/8/layout/hierarchy1"/>
    <dgm:cxn modelId="{D1D928C9-0063-42B4-8D73-C54727414727}" type="presOf" srcId="{50C28D02-B22C-410B-94EE-36BA118CCB8D}" destId="{C99C08EE-E764-4632-9888-5CB2C8E35A15}" srcOrd="0" destOrd="0" presId="urn:microsoft.com/office/officeart/2005/8/layout/hierarchy1"/>
    <dgm:cxn modelId="{F3A2BACC-E38D-4442-9E1F-F188877F1480}" srcId="{50C28D02-B22C-410B-94EE-36BA118CCB8D}" destId="{DEC31A6D-C589-41DF-BC26-0A52E4BE83D2}" srcOrd="2" destOrd="0" parTransId="{3F472A00-D7BA-497B-A8C1-BA6AF35F7695}" sibTransId="{0EE71573-A6BE-4480-8EC0-BF4731A45AAB}"/>
    <dgm:cxn modelId="{E8D1BEF9-599B-4278-9D7F-2D3724B7B3AF}" srcId="{50C28D02-B22C-410B-94EE-36BA118CCB8D}" destId="{01010F6C-AE8D-4D8C-B114-699B05F4B89F}" srcOrd="1" destOrd="0" parTransId="{8AF82D6F-EB5A-464B-BAB7-E774C3DBCB40}" sibTransId="{CD3BF533-8ADE-4564-A566-B134F8235259}"/>
    <dgm:cxn modelId="{D96FD4E2-8AC9-4B62-A4D5-9DA2FEC8E98C}" type="presParOf" srcId="{C99C08EE-E764-4632-9888-5CB2C8E35A15}" destId="{7F650206-8978-4DA5-AB93-857D9E9ECACB}" srcOrd="0" destOrd="0" presId="urn:microsoft.com/office/officeart/2005/8/layout/hierarchy1"/>
    <dgm:cxn modelId="{6245A3B2-D74A-416C-919F-8487DD587BAF}" type="presParOf" srcId="{7F650206-8978-4DA5-AB93-857D9E9ECACB}" destId="{D7CF92F5-D094-4BBC-86B3-7EB396D58656}" srcOrd="0" destOrd="0" presId="urn:microsoft.com/office/officeart/2005/8/layout/hierarchy1"/>
    <dgm:cxn modelId="{B055C8C8-998A-4EC3-825C-BC92878827BF}" type="presParOf" srcId="{D7CF92F5-D094-4BBC-86B3-7EB396D58656}" destId="{C3048BA8-28FE-4D77-A2D0-DBEA61550231}" srcOrd="0" destOrd="0" presId="urn:microsoft.com/office/officeart/2005/8/layout/hierarchy1"/>
    <dgm:cxn modelId="{811AE5B8-616F-4638-9BAC-8187B180D063}" type="presParOf" srcId="{D7CF92F5-D094-4BBC-86B3-7EB396D58656}" destId="{F3F537A4-2DBE-4AE9-8F03-0529A13B6014}" srcOrd="1" destOrd="0" presId="urn:microsoft.com/office/officeart/2005/8/layout/hierarchy1"/>
    <dgm:cxn modelId="{2904BC2E-4048-4D99-8DE9-A7545CE5C25E}" type="presParOf" srcId="{7F650206-8978-4DA5-AB93-857D9E9ECACB}" destId="{FC88A8B5-E852-4164-8C1C-ED13843C20FB}" srcOrd="1" destOrd="0" presId="urn:microsoft.com/office/officeart/2005/8/layout/hierarchy1"/>
    <dgm:cxn modelId="{8F862004-999F-4CED-9211-62716F66A79A}" type="presParOf" srcId="{C99C08EE-E764-4632-9888-5CB2C8E35A15}" destId="{7C08132D-ADDF-4D3F-89F0-B2EE5AF5FE67}" srcOrd="1" destOrd="0" presId="urn:microsoft.com/office/officeart/2005/8/layout/hierarchy1"/>
    <dgm:cxn modelId="{9BA2C5D1-F16B-476A-B30D-B8CC132DBA90}" type="presParOf" srcId="{7C08132D-ADDF-4D3F-89F0-B2EE5AF5FE67}" destId="{A0834D90-8232-44ED-B154-4299C2715B1A}" srcOrd="0" destOrd="0" presId="urn:microsoft.com/office/officeart/2005/8/layout/hierarchy1"/>
    <dgm:cxn modelId="{685341F8-9F52-48CB-A747-48EAD8CC4E8C}" type="presParOf" srcId="{A0834D90-8232-44ED-B154-4299C2715B1A}" destId="{8B78AAE8-4CDF-4289-B7CD-910799A26783}" srcOrd="0" destOrd="0" presId="urn:microsoft.com/office/officeart/2005/8/layout/hierarchy1"/>
    <dgm:cxn modelId="{189C39AB-E09E-4632-8627-75DF0714E303}" type="presParOf" srcId="{A0834D90-8232-44ED-B154-4299C2715B1A}" destId="{19A5093B-D221-4C5F-91B9-27EEF080601A}" srcOrd="1" destOrd="0" presId="urn:microsoft.com/office/officeart/2005/8/layout/hierarchy1"/>
    <dgm:cxn modelId="{B2FE7403-F4D4-41E4-A6E9-92A037C31CC4}" type="presParOf" srcId="{7C08132D-ADDF-4D3F-89F0-B2EE5AF5FE67}" destId="{6E99B516-A9F2-4B9C-8832-E61E7A222F9D}" srcOrd="1" destOrd="0" presId="urn:microsoft.com/office/officeart/2005/8/layout/hierarchy1"/>
    <dgm:cxn modelId="{409D4226-DDE4-4C57-B0D1-D462AF8989AD}" type="presParOf" srcId="{C99C08EE-E764-4632-9888-5CB2C8E35A15}" destId="{E5B42C04-FE8D-419C-BE0E-4227111A02CD}" srcOrd="2" destOrd="0" presId="urn:microsoft.com/office/officeart/2005/8/layout/hierarchy1"/>
    <dgm:cxn modelId="{B27BF422-6BB3-4831-9F0E-B87A6C4E2DD6}" type="presParOf" srcId="{E5B42C04-FE8D-419C-BE0E-4227111A02CD}" destId="{A71858CC-C2DA-4E48-AAF7-D8E048162685}" srcOrd="0" destOrd="0" presId="urn:microsoft.com/office/officeart/2005/8/layout/hierarchy1"/>
    <dgm:cxn modelId="{D76246AF-F057-4F56-9692-FD2307545DFB}" type="presParOf" srcId="{A71858CC-C2DA-4E48-AAF7-D8E048162685}" destId="{966B4DC1-AEAD-49C5-B799-DEB1479781F6}" srcOrd="0" destOrd="0" presId="urn:microsoft.com/office/officeart/2005/8/layout/hierarchy1"/>
    <dgm:cxn modelId="{6C83EEE2-3EEA-4460-9F06-723BB9EFFBB5}" type="presParOf" srcId="{A71858CC-C2DA-4E48-AAF7-D8E048162685}" destId="{9595533E-9892-4F42-A67E-E744FB1B8311}" srcOrd="1" destOrd="0" presId="urn:microsoft.com/office/officeart/2005/8/layout/hierarchy1"/>
    <dgm:cxn modelId="{29DA413D-6D49-4135-B49C-A6951EE7AC79}" type="presParOf" srcId="{E5B42C04-FE8D-419C-BE0E-4227111A02CD}" destId="{3708746D-E7CD-4C26-BDA7-AE880E181304}"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10.xml><?xml version="1.0" encoding="utf-8"?>
<dgm:dataModel xmlns:dgm="http://schemas.openxmlformats.org/drawingml/2006/diagram" xmlns:a="http://schemas.openxmlformats.org/drawingml/2006/main">
  <dgm:ptLst>
    <dgm:pt modelId="{306F230B-EE0A-43CA-B337-06EBD83E8E0D}" type="doc">
      <dgm:prSet loTypeId="urn:microsoft.com/office/officeart/2018/2/layout/IconVerticalSolidList" loCatId="icon" qsTypeId="urn:microsoft.com/office/officeart/2005/8/quickstyle/simple2" qsCatId="simple" csTypeId="urn:microsoft.com/office/officeart/2005/8/colors/colorful2" csCatId="colorful" phldr="1"/>
      <dgm:spPr/>
      <dgm:t>
        <a:bodyPr/>
        <a:lstStyle/>
        <a:p>
          <a:endParaRPr lang="en-US"/>
        </a:p>
      </dgm:t>
    </dgm:pt>
    <dgm:pt modelId="{501B4E22-460E-49D6-93A5-732E7D467FD8}">
      <dgm:prSet/>
      <dgm:spPr/>
      <dgm:t>
        <a:bodyPr/>
        <a:lstStyle/>
        <a:p>
          <a:pPr>
            <a:lnSpc>
              <a:spcPct val="100000"/>
            </a:lnSpc>
          </a:pPr>
          <a:r>
            <a:rPr lang="en-US" dirty="0">
              <a:latin typeface="Times New Roman" panose="02020603050405020304" pitchFamily="18" charset="0"/>
              <a:cs typeface="Times New Roman" panose="02020603050405020304" pitchFamily="18" charset="0"/>
            </a:rPr>
            <a:t>The target coverage metrics </a:t>
          </a:r>
          <a:r>
            <a:rPr lang="en-US" dirty="0" err="1">
              <a:latin typeface="Times New Roman" panose="02020603050405020304" pitchFamily="18" charset="0"/>
              <a:cs typeface="Times New Roman" panose="02020603050405020304" pitchFamily="18" charset="0"/>
            </a:rPr>
            <a:t>analysing</a:t>
          </a:r>
          <a:r>
            <a:rPr lang="en-US" dirty="0">
              <a:latin typeface="Times New Roman" panose="02020603050405020304" pitchFamily="18" charset="0"/>
              <a:cs typeface="Times New Roman" panose="02020603050405020304" pitchFamily="18" charset="0"/>
            </a:rPr>
            <a:t> the FRO, SSRO and NRO provide </a:t>
          </a:r>
          <a:r>
            <a:rPr lang="en-US" b="1" dirty="0">
              <a:solidFill>
                <a:schemeClr val="accent2">
                  <a:lumMod val="75000"/>
                </a:schemeClr>
              </a:solidFill>
              <a:latin typeface="Times New Roman" panose="02020603050405020304" pitchFamily="18" charset="0"/>
              <a:cs typeface="Times New Roman" panose="02020603050405020304" pitchFamily="18" charset="0"/>
            </a:rPr>
            <a:t>strong proof of concept </a:t>
          </a:r>
          <a:r>
            <a:rPr lang="en-US" dirty="0">
              <a:latin typeface="Times New Roman" panose="02020603050405020304" pitchFamily="18" charset="0"/>
              <a:cs typeface="Times New Roman" panose="02020603050405020304" pitchFamily="18" charset="0"/>
            </a:rPr>
            <a:t>for the Predicted Scenario Robust </a:t>
          </a:r>
          <a:r>
            <a:rPr lang="en-US" dirty="0" err="1">
              <a:latin typeface="Times New Roman" panose="02020603050405020304" pitchFamily="18" charset="0"/>
              <a:cs typeface="Times New Roman" panose="02020603050405020304" pitchFamily="18" charset="0"/>
            </a:rPr>
            <a:t>Optimisation</a:t>
          </a:r>
          <a:r>
            <a:rPr lang="en-US" dirty="0">
              <a:latin typeface="Times New Roman" panose="02020603050405020304" pitchFamily="18" charset="0"/>
              <a:cs typeface="Times New Roman" panose="02020603050405020304" pitchFamily="18" charset="0"/>
            </a:rPr>
            <a:t> approach.</a:t>
          </a:r>
        </a:p>
      </dgm:t>
    </dgm:pt>
    <dgm:pt modelId="{3AB198DF-577E-4100-A798-7F2231CB8E58}" type="parTrans" cxnId="{F6C45FB8-26EB-4B23-A8E3-131F661B47BA}">
      <dgm:prSet/>
      <dgm:spPr/>
      <dgm:t>
        <a:bodyPr/>
        <a:lstStyle/>
        <a:p>
          <a:endParaRPr lang="en-US"/>
        </a:p>
      </dgm:t>
    </dgm:pt>
    <dgm:pt modelId="{FF86C3CB-A086-44BB-B505-F6205A30EE2F}" type="sibTrans" cxnId="{F6C45FB8-26EB-4B23-A8E3-131F661B47BA}">
      <dgm:prSet/>
      <dgm:spPr/>
      <dgm:t>
        <a:bodyPr/>
        <a:lstStyle/>
        <a:p>
          <a:endParaRPr lang="en-US"/>
        </a:p>
      </dgm:t>
    </dgm:pt>
    <dgm:pt modelId="{528B1BC0-09BE-47F9-854F-A4B837366FB6}">
      <dgm:prSet/>
      <dgm:spPr/>
      <dgm:t>
        <a:bodyPr/>
        <a:lstStyle/>
        <a:p>
          <a:pPr>
            <a:lnSpc>
              <a:spcPct val="100000"/>
            </a:lnSpc>
          </a:pPr>
          <a:r>
            <a:rPr lang="en-GB" dirty="0">
              <a:latin typeface="Times New Roman" panose="02020603050405020304" pitchFamily="18" charset="0"/>
              <a:cs typeface="Times New Roman" panose="02020603050405020304" pitchFamily="18" charset="0"/>
            </a:rPr>
            <a:t>A single worst-case map (WCM) along with the nominal scenario encapsulate sufficient information to drive robust optimisation, eliminating the need to compute all 9 scenario dose distributions during optimisation. </a:t>
          </a:r>
          <a:endParaRPr lang="en-US" dirty="0">
            <a:latin typeface="Times New Roman" panose="02020603050405020304" pitchFamily="18" charset="0"/>
            <a:cs typeface="Times New Roman" panose="02020603050405020304" pitchFamily="18" charset="0"/>
          </a:endParaRPr>
        </a:p>
      </dgm:t>
    </dgm:pt>
    <dgm:pt modelId="{C266E05D-A929-480A-849F-FA5CAFCCD014}" type="parTrans" cxnId="{5AB8F6CC-B2B2-4EBA-A223-8D4E7C9E0453}">
      <dgm:prSet/>
      <dgm:spPr/>
      <dgm:t>
        <a:bodyPr/>
        <a:lstStyle/>
        <a:p>
          <a:endParaRPr lang="en-US"/>
        </a:p>
      </dgm:t>
    </dgm:pt>
    <dgm:pt modelId="{C2C2C5BA-E33E-47C6-A165-807BAA359132}" type="sibTrans" cxnId="{5AB8F6CC-B2B2-4EBA-A223-8D4E7C9E0453}">
      <dgm:prSet/>
      <dgm:spPr/>
      <dgm:t>
        <a:bodyPr/>
        <a:lstStyle/>
        <a:p>
          <a:endParaRPr lang="en-US"/>
        </a:p>
      </dgm:t>
    </dgm:pt>
    <dgm:pt modelId="{40A93E3A-7A46-4B74-9FF9-809AD461FB9F}">
      <dgm:prSet/>
      <dgm:spPr/>
      <dgm:t>
        <a:bodyPr/>
        <a:lstStyle/>
        <a:p>
          <a:pPr>
            <a:lnSpc>
              <a:spcPct val="100000"/>
            </a:lnSpc>
          </a:pPr>
          <a:r>
            <a:rPr lang="en-US" dirty="0">
              <a:latin typeface="Times New Roman" panose="02020603050405020304" pitchFamily="18" charset="0"/>
              <a:cs typeface="Times New Roman" panose="02020603050405020304" pitchFamily="18" charset="0"/>
            </a:rPr>
            <a:t>AI model predicting the WCM, with weighted CE according to the dataset </a:t>
          </a:r>
          <a:r>
            <a:rPr lang="en-GB" dirty="0">
              <a:solidFill>
                <a:schemeClr val="accent2">
                  <a:lumMod val="75000"/>
                </a:schemeClr>
              </a:solidFill>
              <a:latin typeface="Times New Roman" panose="02020603050405020304" pitchFamily="18" charset="0"/>
              <a:cs typeface="Times New Roman" panose="02020603050405020304" pitchFamily="18" charset="0"/>
            </a:rPr>
            <a:t>→</a:t>
          </a:r>
          <a:r>
            <a:rPr lang="en-US" dirty="0">
              <a:solidFill>
                <a:schemeClr val="accent2">
                  <a:lumMod val="75000"/>
                </a:schemeClr>
              </a:solidFill>
              <a:latin typeface="Times New Roman" panose="02020603050405020304" pitchFamily="18" charset="0"/>
              <a:cs typeface="Times New Roman" panose="02020603050405020304" pitchFamily="18" charset="0"/>
            </a:rPr>
            <a:t> prevent class imbalance. </a:t>
          </a:r>
        </a:p>
      </dgm:t>
    </dgm:pt>
    <dgm:pt modelId="{AE62B417-E242-4558-8BE4-7BEE17EAA453}" type="parTrans" cxnId="{CAFBC644-F930-4905-B23B-7A5AFB049B6F}">
      <dgm:prSet/>
      <dgm:spPr/>
      <dgm:t>
        <a:bodyPr/>
        <a:lstStyle/>
        <a:p>
          <a:endParaRPr lang="en-US"/>
        </a:p>
      </dgm:t>
    </dgm:pt>
    <dgm:pt modelId="{4D804D53-C917-4340-8619-8AA6BC266EE1}" type="sibTrans" cxnId="{CAFBC644-F930-4905-B23B-7A5AFB049B6F}">
      <dgm:prSet/>
      <dgm:spPr/>
      <dgm:t>
        <a:bodyPr/>
        <a:lstStyle/>
        <a:p>
          <a:endParaRPr lang="en-US"/>
        </a:p>
      </dgm:t>
    </dgm:pt>
    <dgm:pt modelId="{43E0869E-1AFE-421F-AE08-C2A1B5050E20}">
      <dgm:prSet/>
      <dgm:spPr/>
      <dgm:t>
        <a:bodyPr/>
        <a:lstStyle/>
        <a:p>
          <a:pPr>
            <a:lnSpc>
              <a:spcPct val="100000"/>
            </a:lnSpc>
          </a:pPr>
          <a:r>
            <a:rPr lang="en-US" b="1" dirty="0">
              <a:solidFill>
                <a:schemeClr val="accent2">
                  <a:lumMod val="75000"/>
                </a:schemeClr>
              </a:solidFill>
              <a:latin typeface="Times New Roman" panose="02020603050405020304" pitchFamily="18" charset="0"/>
              <a:cs typeface="Times New Roman" panose="02020603050405020304" pitchFamily="18" charset="0"/>
            </a:rPr>
            <a:t>Further work</a:t>
          </a:r>
          <a:r>
            <a:rPr lang="en-US" dirty="0">
              <a:solidFill>
                <a:schemeClr val="accent2">
                  <a:lumMod val="75000"/>
                </a:schemeClr>
              </a:solidFill>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Improve the AI prediction | Validate the Predicted Scenario Robust </a:t>
          </a:r>
          <a:r>
            <a:rPr lang="en-US" dirty="0" err="1">
              <a:latin typeface="Times New Roman" panose="02020603050405020304" pitchFamily="18" charset="0"/>
              <a:cs typeface="Times New Roman" panose="02020603050405020304" pitchFamily="18" charset="0"/>
            </a:rPr>
            <a:t>Optimisation</a:t>
          </a:r>
          <a:r>
            <a:rPr lang="en-US" dirty="0">
              <a:latin typeface="Times New Roman" panose="02020603050405020304" pitchFamily="18" charset="0"/>
              <a:cs typeface="Times New Roman" panose="02020603050405020304" pitchFamily="18" charset="0"/>
            </a:rPr>
            <a:t>.</a:t>
          </a:r>
        </a:p>
      </dgm:t>
    </dgm:pt>
    <dgm:pt modelId="{59692654-52A8-4373-A5B3-B1DBBD46A03A}" type="parTrans" cxnId="{99874E9F-8D4F-4335-8D4D-83A90E135406}">
      <dgm:prSet/>
      <dgm:spPr/>
      <dgm:t>
        <a:bodyPr/>
        <a:lstStyle/>
        <a:p>
          <a:endParaRPr lang="en-US"/>
        </a:p>
      </dgm:t>
    </dgm:pt>
    <dgm:pt modelId="{5CD7D307-BA0B-4F60-85FE-92F37F1D33CC}" type="sibTrans" cxnId="{99874E9F-8D4F-4335-8D4D-83A90E135406}">
      <dgm:prSet/>
      <dgm:spPr/>
      <dgm:t>
        <a:bodyPr/>
        <a:lstStyle/>
        <a:p>
          <a:endParaRPr lang="en-US"/>
        </a:p>
      </dgm:t>
    </dgm:pt>
    <dgm:pt modelId="{C10B80DE-40FC-48E2-822B-994A59DD7A6A}" type="pres">
      <dgm:prSet presAssocID="{306F230B-EE0A-43CA-B337-06EBD83E8E0D}" presName="root" presStyleCnt="0">
        <dgm:presLayoutVars>
          <dgm:dir/>
          <dgm:resizeHandles val="exact"/>
        </dgm:presLayoutVars>
      </dgm:prSet>
      <dgm:spPr/>
    </dgm:pt>
    <dgm:pt modelId="{35DDD561-210E-4547-A3D3-48957747AD74}" type="pres">
      <dgm:prSet presAssocID="{501B4E22-460E-49D6-93A5-732E7D467FD8}" presName="compNode" presStyleCnt="0"/>
      <dgm:spPr/>
    </dgm:pt>
    <dgm:pt modelId="{2AB96CB0-FDDA-4CC2-A455-880333DFB55D}" type="pres">
      <dgm:prSet presAssocID="{501B4E22-460E-49D6-93A5-732E7D467FD8}" presName="bgRect" presStyleLbl="bgShp" presStyleIdx="0" presStyleCnt="4"/>
      <dgm:spPr/>
    </dgm:pt>
    <dgm:pt modelId="{ED04DC86-DC5A-4499-B4B6-B615546CC29B}" type="pres">
      <dgm:prSet presAssocID="{501B4E22-460E-49D6-93A5-732E7D467FD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ifă"/>
        </a:ext>
      </dgm:extLst>
    </dgm:pt>
    <dgm:pt modelId="{E0D296AF-824B-4B03-B87A-E13340D44237}" type="pres">
      <dgm:prSet presAssocID="{501B4E22-460E-49D6-93A5-732E7D467FD8}" presName="spaceRect" presStyleCnt="0"/>
      <dgm:spPr/>
    </dgm:pt>
    <dgm:pt modelId="{FFC5B671-8F02-4794-9102-6646B27E94C9}" type="pres">
      <dgm:prSet presAssocID="{501B4E22-460E-49D6-93A5-732E7D467FD8}" presName="parTx" presStyleLbl="revTx" presStyleIdx="0" presStyleCnt="4">
        <dgm:presLayoutVars>
          <dgm:chMax val="0"/>
          <dgm:chPref val="0"/>
        </dgm:presLayoutVars>
      </dgm:prSet>
      <dgm:spPr/>
    </dgm:pt>
    <dgm:pt modelId="{3ABC4D86-9825-40F5-9892-EC946C6EA089}" type="pres">
      <dgm:prSet presAssocID="{FF86C3CB-A086-44BB-B505-F6205A30EE2F}" presName="sibTrans" presStyleCnt="0"/>
      <dgm:spPr/>
    </dgm:pt>
    <dgm:pt modelId="{76BF5C93-58A3-4A47-8E09-F6412B13EFDC}" type="pres">
      <dgm:prSet presAssocID="{528B1BC0-09BE-47F9-854F-A4B837366FB6}" presName="compNode" presStyleCnt="0"/>
      <dgm:spPr/>
    </dgm:pt>
    <dgm:pt modelId="{CAAC89F7-ABC8-413E-9C86-0FAD470A59AA}" type="pres">
      <dgm:prSet presAssocID="{528B1BC0-09BE-47F9-854F-A4B837366FB6}" presName="bgRect" presStyleLbl="bgShp" presStyleIdx="1" presStyleCnt="4"/>
      <dgm:spPr/>
    </dgm:pt>
    <dgm:pt modelId="{F3AA6D8C-7AAF-45CF-B84A-CA15D1C7A6EC}" type="pres">
      <dgm:prSet presAssocID="{528B1BC0-09BE-47F9-854F-A4B837366FB6}" presName="iconRect" presStyleLbl="node1" presStyleIdx="1" presStyleCnt="4"/>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Checkmark with solid fill"/>
        </a:ext>
      </dgm:extLst>
    </dgm:pt>
    <dgm:pt modelId="{D9764ABA-CB82-4A80-91E1-AFF93CAC653F}" type="pres">
      <dgm:prSet presAssocID="{528B1BC0-09BE-47F9-854F-A4B837366FB6}" presName="spaceRect" presStyleCnt="0"/>
      <dgm:spPr/>
    </dgm:pt>
    <dgm:pt modelId="{7238FCFD-5470-4675-AB9A-BE76A4AFEB2C}" type="pres">
      <dgm:prSet presAssocID="{528B1BC0-09BE-47F9-854F-A4B837366FB6}" presName="parTx" presStyleLbl="revTx" presStyleIdx="1" presStyleCnt="4">
        <dgm:presLayoutVars>
          <dgm:chMax val="0"/>
          <dgm:chPref val="0"/>
        </dgm:presLayoutVars>
      </dgm:prSet>
      <dgm:spPr/>
    </dgm:pt>
    <dgm:pt modelId="{D9596ED2-7B9D-4E8E-93FE-337FB7CD79C9}" type="pres">
      <dgm:prSet presAssocID="{C2C2C5BA-E33E-47C6-A165-807BAA359132}" presName="sibTrans" presStyleCnt="0"/>
      <dgm:spPr/>
    </dgm:pt>
    <dgm:pt modelId="{C7C87721-B750-44C5-8D56-DA71BD1EF49E}" type="pres">
      <dgm:prSet presAssocID="{40A93E3A-7A46-4B74-9FF9-809AD461FB9F}" presName="compNode" presStyleCnt="0"/>
      <dgm:spPr/>
    </dgm:pt>
    <dgm:pt modelId="{FEAF5FD6-FC1B-42BE-9D77-1B4E5BAA226C}" type="pres">
      <dgm:prSet presAssocID="{40A93E3A-7A46-4B74-9FF9-809AD461FB9F}" presName="bgRect" presStyleLbl="bgShp" presStyleIdx="2" presStyleCnt="4"/>
      <dgm:spPr/>
    </dgm:pt>
    <dgm:pt modelId="{DCAA91D9-2572-40AD-8B3B-DCBAC51AC946}" type="pres">
      <dgm:prSet presAssocID="{40A93E3A-7A46-4B74-9FF9-809AD461FB9F}" presName="iconRect" presStyleLbl="node1" presStyleIdx="2" presStyleCnt="4"/>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Checkmark with solid fill"/>
        </a:ext>
      </dgm:extLst>
    </dgm:pt>
    <dgm:pt modelId="{6E62ED0B-867C-45E7-8469-B9B2EAA69A23}" type="pres">
      <dgm:prSet presAssocID="{40A93E3A-7A46-4B74-9FF9-809AD461FB9F}" presName="spaceRect" presStyleCnt="0"/>
      <dgm:spPr/>
    </dgm:pt>
    <dgm:pt modelId="{5F460193-8695-41EF-8955-C53430231542}" type="pres">
      <dgm:prSet presAssocID="{40A93E3A-7A46-4B74-9FF9-809AD461FB9F}" presName="parTx" presStyleLbl="revTx" presStyleIdx="2" presStyleCnt="4">
        <dgm:presLayoutVars>
          <dgm:chMax val="0"/>
          <dgm:chPref val="0"/>
        </dgm:presLayoutVars>
      </dgm:prSet>
      <dgm:spPr/>
    </dgm:pt>
    <dgm:pt modelId="{33A2D6A0-1A30-4307-88A5-9E5B0EB9D664}" type="pres">
      <dgm:prSet presAssocID="{4D804D53-C917-4340-8619-8AA6BC266EE1}" presName="sibTrans" presStyleCnt="0"/>
      <dgm:spPr/>
    </dgm:pt>
    <dgm:pt modelId="{9E1305BE-1AE2-4F96-9B21-2754433CB12B}" type="pres">
      <dgm:prSet presAssocID="{43E0869E-1AFE-421F-AE08-C2A1B5050E20}" presName="compNode" presStyleCnt="0"/>
      <dgm:spPr/>
    </dgm:pt>
    <dgm:pt modelId="{B45DCA92-4DF3-4655-BD67-F67987ADD02D}" type="pres">
      <dgm:prSet presAssocID="{43E0869E-1AFE-421F-AE08-C2A1B5050E20}" presName="bgRect" presStyleLbl="bgShp" presStyleIdx="3" presStyleCnt="4"/>
      <dgm:spPr/>
    </dgm:pt>
    <dgm:pt modelId="{09B9A913-6A1A-49A2-9B7F-E379232D9E9B}" type="pres">
      <dgm:prSet presAssocID="{43E0869E-1AFE-421F-AE08-C2A1B5050E20}" presName="iconRect" presStyleLbl="node1" presStyleIdx="3" presStyleCnt="4"/>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nger Symbol outline"/>
        </a:ext>
      </dgm:extLst>
    </dgm:pt>
    <dgm:pt modelId="{3E1E9701-F156-4931-B35A-9844E5D2BE2D}" type="pres">
      <dgm:prSet presAssocID="{43E0869E-1AFE-421F-AE08-C2A1B5050E20}" presName="spaceRect" presStyleCnt="0"/>
      <dgm:spPr/>
    </dgm:pt>
    <dgm:pt modelId="{449E2AE2-AE9B-4011-B6B3-F1003AA81149}" type="pres">
      <dgm:prSet presAssocID="{43E0869E-1AFE-421F-AE08-C2A1B5050E20}" presName="parTx" presStyleLbl="revTx" presStyleIdx="3" presStyleCnt="4">
        <dgm:presLayoutVars>
          <dgm:chMax val="0"/>
          <dgm:chPref val="0"/>
        </dgm:presLayoutVars>
      </dgm:prSet>
      <dgm:spPr/>
    </dgm:pt>
  </dgm:ptLst>
  <dgm:cxnLst>
    <dgm:cxn modelId="{CAFBC644-F930-4905-B23B-7A5AFB049B6F}" srcId="{306F230B-EE0A-43CA-B337-06EBD83E8E0D}" destId="{40A93E3A-7A46-4B74-9FF9-809AD461FB9F}" srcOrd="2" destOrd="0" parTransId="{AE62B417-E242-4558-8BE4-7BEE17EAA453}" sibTransId="{4D804D53-C917-4340-8619-8AA6BC266EE1}"/>
    <dgm:cxn modelId="{58A5324D-CD06-4D49-BC46-EC30971DBDA4}" type="presOf" srcId="{306F230B-EE0A-43CA-B337-06EBD83E8E0D}" destId="{C10B80DE-40FC-48E2-822B-994A59DD7A6A}" srcOrd="0" destOrd="0" presId="urn:microsoft.com/office/officeart/2018/2/layout/IconVerticalSolidList"/>
    <dgm:cxn modelId="{DDF1B98F-6935-4E68-8E09-40C26A778300}" type="presOf" srcId="{528B1BC0-09BE-47F9-854F-A4B837366FB6}" destId="{7238FCFD-5470-4675-AB9A-BE76A4AFEB2C}" srcOrd="0" destOrd="0" presId="urn:microsoft.com/office/officeart/2018/2/layout/IconVerticalSolidList"/>
    <dgm:cxn modelId="{E9C47493-BFB5-4D3E-A09F-2726580FBF01}" type="presOf" srcId="{40A93E3A-7A46-4B74-9FF9-809AD461FB9F}" destId="{5F460193-8695-41EF-8955-C53430231542}" srcOrd="0" destOrd="0" presId="urn:microsoft.com/office/officeart/2018/2/layout/IconVerticalSolidList"/>
    <dgm:cxn modelId="{A276F899-7B55-4A1B-8E06-8EF2B381FBEC}" type="presOf" srcId="{43E0869E-1AFE-421F-AE08-C2A1B5050E20}" destId="{449E2AE2-AE9B-4011-B6B3-F1003AA81149}" srcOrd="0" destOrd="0" presId="urn:microsoft.com/office/officeart/2018/2/layout/IconVerticalSolidList"/>
    <dgm:cxn modelId="{99874E9F-8D4F-4335-8D4D-83A90E135406}" srcId="{306F230B-EE0A-43CA-B337-06EBD83E8E0D}" destId="{43E0869E-1AFE-421F-AE08-C2A1B5050E20}" srcOrd="3" destOrd="0" parTransId="{59692654-52A8-4373-A5B3-B1DBBD46A03A}" sibTransId="{5CD7D307-BA0B-4F60-85FE-92F37F1D33CC}"/>
    <dgm:cxn modelId="{F6C45FB8-26EB-4B23-A8E3-131F661B47BA}" srcId="{306F230B-EE0A-43CA-B337-06EBD83E8E0D}" destId="{501B4E22-460E-49D6-93A5-732E7D467FD8}" srcOrd="0" destOrd="0" parTransId="{3AB198DF-577E-4100-A798-7F2231CB8E58}" sibTransId="{FF86C3CB-A086-44BB-B505-F6205A30EE2F}"/>
    <dgm:cxn modelId="{5AB8F6CC-B2B2-4EBA-A223-8D4E7C9E0453}" srcId="{306F230B-EE0A-43CA-B337-06EBD83E8E0D}" destId="{528B1BC0-09BE-47F9-854F-A4B837366FB6}" srcOrd="1" destOrd="0" parTransId="{C266E05D-A929-480A-849F-FA5CAFCCD014}" sibTransId="{C2C2C5BA-E33E-47C6-A165-807BAA359132}"/>
    <dgm:cxn modelId="{876C72F8-AAE3-4806-BEFF-9BB6B655B6B2}" type="presOf" srcId="{501B4E22-460E-49D6-93A5-732E7D467FD8}" destId="{FFC5B671-8F02-4794-9102-6646B27E94C9}" srcOrd="0" destOrd="0" presId="urn:microsoft.com/office/officeart/2018/2/layout/IconVerticalSolidList"/>
    <dgm:cxn modelId="{624ABF69-3FD5-41C7-B305-0F2BA0A831BB}" type="presParOf" srcId="{C10B80DE-40FC-48E2-822B-994A59DD7A6A}" destId="{35DDD561-210E-4547-A3D3-48957747AD74}" srcOrd="0" destOrd="0" presId="urn:microsoft.com/office/officeart/2018/2/layout/IconVerticalSolidList"/>
    <dgm:cxn modelId="{DF9BAE3B-6335-4B05-86D0-9D1FA8DA8CD9}" type="presParOf" srcId="{35DDD561-210E-4547-A3D3-48957747AD74}" destId="{2AB96CB0-FDDA-4CC2-A455-880333DFB55D}" srcOrd="0" destOrd="0" presId="urn:microsoft.com/office/officeart/2018/2/layout/IconVerticalSolidList"/>
    <dgm:cxn modelId="{D6AD83C4-4EE0-4620-97B0-A20C0BC71B06}" type="presParOf" srcId="{35DDD561-210E-4547-A3D3-48957747AD74}" destId="{ED04DC86-DC5A-4499-B4B6-B615546CC29B}" srcOrd="1" destOrd="0" presId="urn:microsoft.com/office/officeart/2018/2/layout/IconVerticalSolidList"/>
    <dgm:cxn modelId="{794D3B2A-AAB8-449D-A06A-8DE0EBE8F75E}" type="presParOf" srcId="{35DDD561-210E-4547-A3D3-48957747AD74}" destId="{E0D296AF-824B-4B03-B87A-E13340D44237}" srcOrd="2" destOrd="0" presId="urn:microsoft.com/office/officeart/2018/2/layout/IconVerticalSolidList"/>
    <dgm:cxn modelId="{06892D7C-FFBC-4ED6-B0D3-C34007C1CF65}" type="presParOf" srcId="{35DDD561-210E-4547-A3D3-48957747AD74}" destId="{FFC5B671-8F02-4794-9102-6646B27E94C9}" srcOrd="3" destOrd="0" presId="urn:microsoft.com/office/officeart/2018/2/layout/IconVerticalSolidList"/>
    <dgm:cxn modelId="{6D727178-95C2-4F0C-B9CD-BCCBD85EF5CF}" type="presParOf" srcId="{C10B80DE-40FC-48E2-822B-994A59DD7A6A}" destId="{3ABC4D86-9825-40F5-9892-EC946C6EA089}" srcOrd="1" destOrd="0" presId="urn:microsoft.com/office/officeart/2018/2/layout/IconVerticalSolidList"/>
    <dgm:cxn modelId="{EB865AFB-9D6B-41E2-9BE3-0451B7F3F350}" type="presParOf" srcId="{C10B80DE-40FC-48E2-822B-994A59DD7A6A}" destId="{76BF5C93-58A3-4A47-8E09-F6412B13EFDC}" srcOrd="2" destOrd="0" presId="urn:microsoft.com/office/officeart/2018/2/layout/IconVerticalSolidList"/>
    <dgm:cxn modelId="{2C88DB40-1CF2-4169-9F90-88BE14C57DB7}" type="presParOf" srcId="{76BF5C93-58A3-4A47-8E09-F6412B13EFDC}" destId="{CAAC89F7-ABC8-413E-9C86-0FAD470A59AA}" srcOrd="0" destOrd="0" presId="urn:microsoft.com/office/officeart/2018/2/layout/IconVerticalSolidList"/>
    <dgm:cxn modelId="{CD8BFD43-D5F4-4693-B706-867B49A13F9C}" type="presParOf" srcId="{76BF5C93-58A3-4A47-8E09-F6412B13EFDC}" destId="{F3AA6D8C-7AAF-45CF-B84A-CA15D1C7A6EC}" srcOrd="1" destOrd="0" presId="urn:microsoft.com/office/officeart/2018/2/layout/IconVerticalSolidList"/>
    <dgm:cxn modelId="{FB38C8EB-5199-49F5-83C7-F7DED7DB0FEC}" type="presParOf" srcId="{76BF5C93-58A3-4A47-8E09-F6412B13EFDC}" destId="{D9764ABA-CB82-4A80-91E1-AFF93CAC653F}" srcOrd="2" destOrd="0" presId="urn:microsoft.com/office/officeart/2018/2/layout/IconVerticalSolidList"/>
    <dgm:cxn modelId="{7E3EEA8A-0AA5-4C81-934C-F4904ECD1043}" type="presParOf" srcId="{76BF5C93-58A3-4A47-8E09-F6412B13EFDC}" destId="{7238FCFD-5470-4675-AB9A-BE76A4AFEB2C}" srcOrd="3" destOrd="0" presId="urn:microsoft.com/office/officeart/2018/2/layout/IconVerticalSolidList"/>
    <dgm:cxn modelId="{BD798C32-2572-4BFF-9D70-CA66966B07EF}" type="presParOf" srcId="{C10B80DE-40FC-48E2-822B-994A59DD7A6A}" destId="{D9596ED2-7B9D-4E8E-93FE-337FB7CD79C9}" srcOrd="3" destOrd="0" presId="urn:microsoft.com/office/officeart/2018/2/layout/IconVerticalSolidList"/>
    <dgm:cxn modelId="{5FDC3A67-38B7-4822-B096-4FD3CBF1AD58}" type="presParOf" srcId="{C10B80DE-40FC-48E2-822B-994A59DD7A6A}" destId="{C7C87721-B750-44C5-8D56-DA71BD1EF49E}" srcOrd="4" destOrd="0" presId="urn:microsoft.com/office/officeart/2018/2/layout/IconVerticalSolidList"/>
    <dgm:cxn modelId="{B2297118-2F4E-4978-BA9E-F8E0511241EC}" type="presParOf" srcId="{C7C87721-B750-44C5-8D56-DA71BD1EF49E}" destId="{FEAF5FD6-FC1B-42BE-9D77-1B4E5BAA226C}" srcOrd="0" destOrd="0" presId="urn:microsoft.com/office/officeart/2018/2/layout/IconVerticalSolidList"/>
    <dgm:cxn modelId="{C231A175-212C-4AAF-8B7D-8466E4B40ED3}" type="presParOf" srcId="{C7C87721-B750-44C5-8D56-DA71BD1EF49E}" destId="{DCAA91D9-2572-40AD-8B3B-DCBAC51AC946}" srcOrd="1" destOrd="0" presId="urn:microsoft.com/office/officeart/2018/2/layout/IconVerticalSolidList"/>
    <dgm:cxn modelId="{7E56813D-1801-435B-8D58-153F14D2A7DB}" type="presParOf" srcId="{C7C87721-B750-44C5-8D56-DA71BD1EF49E}" destId="{6E62ED0B-867C-45E7-8469-B9B2EAA69A23}" srcOrd="2" destOrd="0" presId="urn:microsoft.com/office/officeart/2018/2/layout/IconVerticalSolidList"/>
    <dgm:cxn modelId="{E07D041F-9D3E-4437-91E2-5D2B8B73F73B}" type="presParOf" srcId="{C7C87721-B750-44C5-8D56-DA71BD1EF49E}" destId="{5F460193-8695-41EF-8955-C53430231542}" srcOrd="3" destOrd="0" presId="urn:microsoft.com/office/officeart/2018/2/layout/IconVerticalSolidList"/>
    <dgm:cxn modelId="{F0CFCA6C-32AF-418D-AEB4-5F79159C9AC6}" type="presParOf" srcId="{C10B80DE-40FC-48E2-822B-994A59DD7A6A}" destId="{33A2D6A0-1A30-4307-88A5-9E5B0EB9D664}" srcOrd="5" destOrd="0" presId="urn:microsoft.com/office/officeart/2018/2/layout/IconVerticalSolidList"/>
    <dgm:cxn modelId="{F5FAE80C-8E72-42C3-A9EC-4019FE64E0B3}" type="presParOf" srcId="{C10B80DE-40FC-48E2-822B-994A59DD7A6A}" destId="{9E1305BE-1AE2-4F96-9B21-2754433CB12B}" srcOrd="6" destOrd="0" presId="urn:microsoft.com/office/officeart/2018/2/layout/IconVerticalSolidList"/>
    <dgm:cxn modelId="{93C8FF1F-EF91-45A8-BA07-1D0EFCCC331A}" type="presParOf" srcId="{9E1305BE-1AE2-4F96-9B21-2754433CB12B}" destId="{B45DCA92-4DF3-4655-BD67-F67987ADD02D}" srcOrd="0" destOrd="0" presId="urn:microsoft.com/office/officeart/2018/2/layout/IconVerticalSolidList"/>
    <dgm:cxn modelId="{8310B04C-06CC-4C65-B354-FAACF5C9257D}" type="presParOf" srcId="{9E1305BE-1AE2-4F96-9B21-2754433CB12B}" destId="{09B9A913-6A1A-49A2-9B7F-E379232D9E9B}" srcOrd="1" destOrd="0" presId="urn:microsoft.com/office/officeart/2018/2/layout/IconVerticalSolidList"/>
    <dgm:cxn modelId="{0F846E22-D461-4F9B-999F-DED9DCDF1EC1}" type="presParOf" srcId="{9E1305BE-1AE2-4F96-9B21-2754433CB12B}" destId="{3E1E9701-F156-4931-B35A-9844E5D2BE2D}" srcOrd="2" destOrd="0" presId="urn:microsoft.com/office/officeart/2018/2/layout/IconVerticalSolidList"/>
    <dgm:cxn modelId="{63666DB5-9193-42DF-A9E0-670FFE62A1DE}" type="presParOf" srcId="{9E1305BE-1AE2-4F96-9B21-2754433CB12B}" destId="{449E2AE2-AE9B-4011-B6B3-F1003AA81149}"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ACF1BF-FE8D-47BD-9D2F-BE23BE37B13E}">
      <dsp:nvSpPr>
        <dsp:cNvPr id="0" name=""/>
        <dsp:cNvSpPr/>
      </dsp:nvSpPr>
      <dsp:spPr>
        <a:xfrm>
          <a:off x="834450" y="1371792"/>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4920EA-BD8F-477B-93F0-BADB0EC66886}">
      <dsp:nvSpPr>
        <dsp:cNvPr id="0" name=""/>
        <dsp:cNvSpPr/>
      </dsp:nvSpPr>
      <dsp:spPr>
        <a:xfrm>
          <a:off x="1068450" y="1605792"/>
          <a:ext cx="630000" cy="630000"/>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CE6F71-F7D2-43FF-9788-4AAC1A3FFB8B}">
      <dsp:nvSpPr>
        <dsp:cNvPr id="0" name=""/>
        <dsp:cNvSpPr/>
      </dsp:nvSpPr>
      <dsp:spPr>
        <a:xfrm>
          <a:off x="483450" y="281179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dirty="0">
              <a:latin typeface="Times New Roman" panose="02020603050405020304" pitchFamily="18" charset="0"/>
              <a:cs typeface="Times New Roman" panose="02020603050405020304" pitchFamily="18" charset="0"/>
            </a:rPr>
            <a:t>Introduction</a:t>
          </a:r>
        </a:p>
      </dsp:txBody>
      <dsp:txXfrm>
        <a:off x="483450" y="2811792"/>
        <a:ext cx="1800000" cy="720000"/>
      </dsp:txXfrm>
    </dsp:sp>
    <dsp:sp modelId="{BD3EDEF0-0E91-4A7D-A366-0B9A647A2DAF}">
      <dsp:nvSpPr>
        <dsp:cNvPr id="0" name=""/>
        <dsp:cNvSpPr/>
      </dsp:nvSpPr>
      <dsp:spPr>
        <a:xfrm>
          <a:off x="2949450" y="1371792"/>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C0E009-FA79-447C-A689-5884231F7C12}">
      <dsp:nvSpPr>
        <dsp:cNvPr id="0" name=""/>
        <dsp:cNvSpPr/>
      </dsp:nvSpPr>
      <dsp:spPr>
        <a:xfrm>
          <a:off x="3183450" y="1605792"/>
          <a:ext cx="630000" cy="630000"/>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6A7CB2-65AA-4B13-9E2C-80F490F31552}">
      <dsp:nvSpPr>
        <dsp:cNvPr id="0" name=""/>
        <dsp:cNvSpPr/>
      </dsp:nvSpPr>
      <dsp:spPr>
        <a:xfrm>
          <a:off x="2598450" y="281179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0" kern="1200" dirty="0">
              <a:latin typeface="Times New Roman" panose="02020603050405020304" pitchFamily="18" charset="0"/>
              <a:cs typeface="Times New Roman" panose="02020603050405020304" pitchFamily="18" charset="0"/>
            </a:rPr>
            <a:t>Motivation</a:t>
          </a:r>
        </a:p>
      </dsp:txBody>
      <dsp:txXfrm>
        <a:off x="2598450" y="2811792"/>
        <a:ext cx="1800000" cy="720000"/>
      </dsp:txXfrm>
    </dsp:sp>
    <dsp:sp modelId="{C9C89FC8-02B7-47CF-A19B-CCE94DEB25BC}">
      <dsp:nvSpPr>
        <dsp:cNvPr id="0" name=""/>
        <dsp:cNvSpPr/>
      </dsp:nvSpPr>
      <dsp:spPr>
        <a:xfrm>
          <a:off x="5064450" y="1371792"/>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7FA376-A94D-414C-82AB-E6CCFF99F6C5}">
      <dsp:nvSpPr>
        <dsp:cNvPr id="0" name=""/>
        <dsp:cNvSpPr/>
      </dsp:nvSpPr>
      <dsp:spPr>
        <a:xfrm>
          <a:off x="5298450" y="1605792"/>
          <a:ext cx="630000" cy="630000"/>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0ACA03-C68C-4884-8974-3AFC1AED2CFA}">
      <dsp:nvSpPr>
        <dsp:cNvPr id="0" name=""/>
        <dsp:cNvSpPr/>
      </dsp:nvSpPr>
      <dsp:spPr>
        <a:xfrm>
          <a:off x="4713450" y="281179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0" kern="1200" dirty="0">
              <a:latin typeface="Times New Roman" panose="02020603050405020304" pitchFamily="18" charset="0"/>
              <a:cs typeface="Times New Roman" panose="02020603050405020304" pitchFamily="18" charset="0"/>
            </a:rPr>
            <a:t>a. Proof of concept</a:t>
          </a:r>
        </a:p>
      </dsp:txBody>
      <dsp:txXfrm>
        <a:off x="4713450" y="2811792"/>
        <a:ext cx="1800000" cy="720000"/>
      </dsp:txXfrm>
    </dsp:sp>
    <dsp:sp modelId="{EBDB272E-5D34-454E-BF79-616D1A25CE8A}">
      <dsp:nvSpPr>
        <dsp:cNvPr id="0" name=""/>
        <dsp:cNvSpPr/>
      </dsp:nvSpPr>
      <dsp:spPr>
        <a:xfrm>
          <a:off x="7179450" y="1371792"/>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5CA0318-D040-4657-81DD-BF008D067C43}">
      <dsp:nvSpPr>
        <dsp:cNvPr id="0" name=""/>
        <dsp:cNvSpPr/>
      </dsp:nvSpPr>
      <dsp:spPr>
        <a:xfrm>
          <a:off x="7413450" y="1605792"/>
          <a:ext cx="630000" cy="63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9B73FA-4032-4D90-87A0-4C29CD6EB14C}">
      <dsp:nvSpPr>
        <dsp:cNvPr id="0" name=""/>
        <dsp:cNvSpPr/>
      </dsp:nvSpPr>
      <dsp:spPr>
        <a:xfrm>
          <a:off x="6828450" y="281179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kern="1200" dirty="0">
              <a:latin typeface="Times New Roman" panose="02020603050405020304" pitchFamily="18" charset="0"/>
              <a:cs typeface="Times New Roman" panose="02020603050405020304" pitchFamily="18" charset="0"/>
            </a:rPr>
            <a:t>b. AI MODEL</a:t>
          </a:r>
        </a:p>
      </dsp:txBody>
      <dsp:txXfrm>
        <a:off x="6828450" y="2811792"/>
        <a:ext cx="1800000" cy="720000"/>
      </dsp:txXfrm>
    </dsp:sp>
    <dsp:sp modelId="{B7A2B542-E8F6-408C-BB6C-25773306DD15}">
      <dsp:nvSpPr>
        <dsp:cNvPr id="0" name=""/>
        <dsp:cNvSpPr/>
      </dsp:nvSpPr>
      <dsp:spPr>
        <a:xfrm>
          <a:off x="9294450" y="1371792"/>
          <a:ext cx="1098000" cy="1098000"/>
        </a:xfrm>
        <a:prstGeom prst="round2DiagRect">
          <a:avLst>
            <a:gd name="adj1" fmla="val 29727"/>
            <a:gd name="adj2" fmla="val 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7C3172-00AA-4A6D-9E12-FC1A88025AA8}">
      <dsp:nvSpPr>
        <dsp:cNvPr id="0" name=""/>
        <dsp:cNvSpPr/>
      </dsp:nvSpPr>
      <dsp:spPr>
        <a:xfrm>
          <a:off x="9528450" y="1605792"/>
          <a:ext cx="630000" cy="630000"/>
        </a:xfrm>
        <a:prstGeom prst="rect">
          <a:avLst/>
        </a:prstGeom>
        <a:blipFill>
          <a:blip xmlns:r="http://schemas.openxmlformats.org/officeDocument/2006/relationships">
            <a:extLst>
              <a:ext uri="{96DAC541-7B7A-43D3-8B79-37D633B846F1}">
                <asvg:svgBlip xmlns:asvg="http://schemas.microsoft.com/office/drawing/2016/SVG/main" r:embed="rId5"/>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43AC0C-C623-4AD5-9EC3-7952BAE36819}">
      <dsp:nvSpPr>
        <dsp:cNvPr id="0" name=""/>
        <dsp:cNvSpPr/>
      </dsp:nvSpPr>
      <dsp:spPr>
        <a:xfrm>
          <a:off x="8943450" y="281179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defRPr cap="all"/>
          </a:pPr>
          <a:r>
            <a:rPr lang="en-US" sz="1800" b="0" kern="1200" dirty="0">
              <a:latin typeface="Times New Roman" panose="02020603050405020304" pitchFamily="18" charset="0"/>
              <a:cs typeface="Times New Roman" panose="02020603050405020304" pitchFamily="18" charset="0"/>
            </a:rPr>
            <a:t>Conclusion</a:t>
          </a:r>
        </a:p>
      </dsp:txBody>
      <dsp:txXfrm>
        <a:off x="8943450" y="2811792"/>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666314" y="568"/>
          <a:ext cx="4917074" cy="167398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537A4-2DBE-4AE9-8F03-0529A13B6014}">
      <dsp:nvSpPr>
        <dsp:cNvPr id="0" name=""/>
        <dsp:cNvSpPr/>
      </dsp:nvSpPr>
      <dsp:spPr>
        <a:xfrm>
          <a:off x="959225" y="278834"/>
          <a:ext cx="4917074" cy="167398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err="1">
              <a:latin typeface="Times New Roman" panose="02020603050405020304" pitchFamily="18" charset="0"/>
              <a:cs typeface="Times New Roman" panose="02020603050405020304" pitchFamily="18" charset="0"/>
            </a:rPr>
            <a:t>Employes</a:t>
          </a:r>
          <a:r>
            <a:rPr lang="en-GB" sz="1800" kern="1200" dirty="0">
              <a:latin typeface="Times New Roman" panose="02020603050405020304" pitchFamily="18" charset="0"/>
              <a:cs typeface="Times New Roman" panose="02020603050405020304" pitchFamily="18" charset="0"/>
            </a:rPr>
            <a:t> an AI Model to predict the </a:t>
          </a:r>
          <a:r>
            <a:rPr lang="en-GB" sz="1800" b="1" kern="1200" dirty="0">
              <a:solidFill>
                <a:schemeClr val="accent3">
                  <a:lumMod val="50000"/>
                </a:schemeClr>
              </a:solidFill>
              <a:latin typeface="Times New Roman" panose="02020603050405020304" pitchFamily="18" charset="0"/>
              <a:cs typeface="Times New Roman" panose="02020603050405020304" pitchFamily="18" charset="0"/>
            </a:rPr>
            <a:t>Worst-Case Scenario Map </a:t>
          </a:r>
          <a:r>
            <a:rPr lang="en-GB" sz="1800" b="1" kern="1200" dirty="0">
              <a:latin typeface="Times New Roman" panose="02020603050405020304" pitchFamily="18" charset="0"/>
              <a:cs typeface="Times New Roman" panose="02020603050405020304" pitchFamily="18" charset="0"/>
            </a:rPr>
            <a:t>(WCM) = </a:t>
          </a:r>
          <a:r>
            <a:rPr lang="en-GB" sz="1800" kern="1200" dirty="0">
              <a:latin typeface="Times New Roman" panose="02020603050405020304" pitchFamily="18" charset="0"/>
              <a:cs typeface="Times New Roman" panose="02020603050405020304" pitchFamily="18" charset="0"/>
            </a:rPr>
            <a:t>3D map of the worst scenario per voxel</a:t>
          </a:r>
          <a:r>
            <a:rPr lang="en-GB" sz="1800" b="1" kern="1200" dirty="0">
              <a:latin typeface="Times New Roman" panose="02020603050405020304" pitchFamily="18" charset="0"/>
              <a:cs typeface="Times New Roman" panose="02020603050405020304" pitchFamily="18" charset="0"/>
            </a:rPr>
            <a:t>. </a:t>
          </a:r>
          <a:endParaRPr lang="en-US" sz="1800" kern="1200" dirty="0">
            <a:latin typeface="Times New Roman" panose="02020603050405020304" pitchFamily="18" charset="0"/>
            <a:cs typeface="Times New Roman" panose="02020603050405020304" pitchFamily="18" charset="0"/>
          </a:endParaRPr>
        </a:p>
      </dsp:txBody>
      <dsp:txXfrm>
        <a:off x="1008254" y="327863"/>
        <a:ext cx="4819016" cy="157593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257591" y="115054"/>
          <a:ext cx="4628166" cy="1461522"/>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537A4-2DBE-4AE9-8F03-0529A13B6014}">
      <dsp:nvSpPr>
        <dsp:cNvPr id="0" name=""/>
        <dsp:cNvSpPr/>
      </dsp:nvSpPr>
      <dsp:spPr>
        <a:xfrm>
          <a:off x="0" y="359767"/>
          <a:ext cx="4628166" cy="1461522"/>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The predicted WCM + nominal scenario are supplied to the treatment planning system</a:t>
          </a:r>
          <a:endParaRPr lang="en-US" sz="1800" kern="1200" dirty="0">
            <a:latin typeface="Times New Roman" panose="02020603050405020304" pitchFamily="18" charset="0"/>
            <a:cs typeface="Times New Roman" panose="02020603050405020304" pitchFamily="18" charset="0"/>
          </a:endParaRPr>
        </a:p>
      </dsp:txBody>
      <dsp:txXfrm>
        <a:off x="42807" y="402574"/>
        <a:ext cx="4542552" cy="13759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105935" y="568"/>
          <a:ext cx="3546143" cy="167398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537A4-2DBE-4AE9-8F03-0529A13B6014}">
      <dsp:nvSpPr>
        <dsp:cNvPr id="0" name=""/>
        <dsp:cNvSpPr/>
      </dsp:nvSpPr>
      <dsp:spPr>
        <a:xfrm>
          <a:off x="186975" y="278834"/>
          <a:ext cx="3546143" cy="167398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Clinically acceptable plan, avoiding the computational demand. </a:t>
          </a:r>
          <a:endParaRPr lang="en-US" sz="1800" kern="1200" dirty="0">
            <a:latin typeface="Times New Roman" panose="02020603050405020304" pitchFamily="18" charset="0"/>
            <a:cs typeface="Times New Roman" panose="02020603050405020304" pitchFamily="18" charset="0"/>
          </a:endParaRPr>
        </a:p>
      </dsp:txBody>
      <dsp:txXfrm>
        <a:off x="236004" y="327863"/>
        <a:ext cx="3448085" cy="157593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666314" y="568"/>
          <a:ext cx="4917074" cy="167398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537A4-2DBE-4AE9-8F03-0529A13B6014}">
      <dsp:nvSpPr>
        <dsp:cNvPr id="0" name=""/>
        <dsp:cNvSpPr/>
      </dsp:nvSpPr>
      <dsp:spPr>
        <a:xfrm>
          <a:off x="959225" y="278834"/>
          <a:ext cx="4917074" cy="167398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FRO</a:t>
          </a:r>
          <a:r>
            <a:rPr lang="en-US" sz="1800" kern="1200" dirty="0">
              <a:latin typeface="Times New Roman" panose="02020603050405020304" pitchFamily="18" charset="0"/>
              <a:cs typeface="Times New Roman" panose="02020603050405020304" pitchFamily="18" charset="0"/>
            </a:rPr>
            <a:t> (Full Robust </a:t>
          </a:r>
          <a:r>
            <a:rPr lang="en-US" sz="1800" kern="1200" dirty="0" err="1">
              <a:latin typeface="Times New Roman" panose="02020603050405020304" pitchFamily="18" charset="0"/>
              <a:cs typeface="Times New Roman" panose="02020603050405020304" pitchFamily="18" charset="0"/>
            </a:rPr>
            <a:t>Optimisation</a:t>
          </a:r>
          <a:r>
            <a:rPr lang="en-US" sz="1800" kern="1200" dirty="0">
              <a:latin typeface="Times New Roman" panose="02020603050405020304" pitchFamily="18" charset="0"/>
              <a:cs typeface="Times New Roman" panose="02020603050405020304" pitchFamily="18" charset="0"/>
            </a:rPr>
            <a:t> </a:t>
          </a:r>
          <a:r>
            <a:rPr lang="en-GB" sz="1800" kern="1200" dirty="0">
              <a:latin typeface="Times New Roman" panose="02020603050405020304" pitchFamily="18" charset="0"/>
              <a:cs typeface="Times New Roman" panose="02020603050405020304" pitchFamily="18" charset="0"/>
            </a:rPr>
            <a:t>across all 9 uncertainty scenarios</a:t>
          </a:r>
          <a:r>
            <a:rPr lang="en-US" sz="1800" kern="1200" dirty="0">
              <a:latin typeface="Times New Roman" panose="02020603050405020304" pitchFamily="18" charset="0"/>
              <a:cs typeface="Times New Roman" panose="02020603050405020304" pitchFamily="18" charset="0"/>
            </a:rPr>
            <a:t>) </a:t>
          </a:r>
        </a:p>
        <a:p>
          <a:pPr marL="0" lvl="0" indent="0" algn="ctr" defTabSz="800100">
            <a:lnSpc>
              <a:spcPct val="9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At each iteration step, the WCM was calculated and stored.</a:t>
          </a:r>
          <a:endParaRPr lang="en-US" sz="1800" kern="1200" dirty="0">
            <a:latin typeface="Times New Roman" panose="02020603050405020304" pitchFamily="18" charset="0"/>
            <a:cs typeface="Times New Roman" panose="02020603050405020304" pitchFamily="18" charset="0"/>
          </a:endParaRPr>
        </a:p>
      </dsp:txBody>
      <dsp:txXfrm>
        <a:off x="1008254" y="327863"/>
        <a:ext cx="4819016" cy="157593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226241" y="2173"/>
          <a:ext cx="4765539" cy="1735721"/>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537A4-2DBE-4AE9-8F03-0529A13B6014}">
      <dsp:nvSpPr>
        <dsp:cNvPr id="0" name=""/>
        <dsp:cNvSpPr/>
      </dsp:nvSpPr>
      <dsp:spPr>
        <a:xfrm>
          <a:off x="0" y="217102"/>
          <a:ext cx="4765539" cy="1735721"/>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Times New Roman" panose="02020603050405020304" pitchFamily="18" charset="0"/>
              <a:cs typeface="Times New Roman" panose="02020603050405020304" pitchFamily="18" charset="0"/>
            </a:rPr>
            <a:t>SSRO</a:t>
          </a:r>
          <a:r>
            <a:rPr lang="en-US" sz="1800" kern="1200" dirty="0">
              <a:latin typeface="Times New Roman" panose="02020603050405020304" pitchFamily="18" charset="0"/>
              <a:cs typeface="Times New Roman" panose="02020603050405020304" pitchFamily="18" charset="0"/>
            </a:rPr>
            <a:t> (Selected-Scenario Robust </a:t>
          </a:r>
          <a:r>
            <a:rPr lang="en-US" sz="1800" kern="1200" dirty="0" err="1">
              <a:latin typeface="Times New Roman" panose="02020603050405020304" pitchFamily="18" charset="0"/>
              <a:cs typeface="Times New Roman" panose="02020603050405020304" pitchFamily="18" charset="0"/>
            </a:rPr>
            <a:t>Optimisation</a:t>
          </a:r>
          <a:r>
            <a:rPr lang="en-US" sz="1800" kern="1200" dirty="0">
              <a:latin typeface="Times New Roman" panose="02020603050405020304" pitchFamily="18" charset="0"/>
              <a:cs typeface="Times New Roman" panose="02020603050405020304" pitchFamily="18" charset="0"/>
            </a:rPr>
            <a:t>)</a:t>
          </a:r>
        </a:p>
        <a:p>
          <a:pPr marL="0" lvl="0" indent="0" algn="ctr"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 – </a:t>
          </a:r>
          <a:r>
            <a:rPr lang="en-GB" sz="1800" kern="1200" dirty="0">
              <a:latin typeface="Times New Roman" panose="02020603050405020304" pitchFamily="18" charset="0"/>
              <a:cs typeface="Times New Roman" panose="02020603050405020304" pitchFamily="18" charset="0"/>
            </a:rPr>
            <a:t>dose calculations only against the nominal scenario and the last iteration of WCM (FRO).</a:t>
          </a:r>
          <a:r>
            <a:rPr lang="en-US" sz="1800" kern="1200" dirty="0">
              <a:latin typeface="Times New Roman" panose="02020603050405020304" pitchFamily="18" charset="0"/>
              <a:cs typeface="Times New Roman" panose="02020603050405020304" pitchFamily="18" charset="0"/>
            </a:rPr>
            <a:t> </a:t>
          </a:r>
          <a:endParaRPr lang="en-GB" sz="1800" kern="1200" dirty="0">
            <a:latin typeface="Times New Roman" panose="02020603050405020304" pitchFamily="18" charset="0"/>
            <a:cs typeface="Times New Roman" panose="02020603050405020304" pitchFamily="18" charset="0"/>
          </a:endParaRPr>
        </a:p>
      </dsp:txBody>
      <dsp:txXfrm>
        <a:off x="50838" y="267940"/>
        <a:ext cx="4663863" cy="163404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292911" y="568"/>
          <a:ext cx="4425818" cy="167398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F537A4-2DBE-4AE9-8F03-0529A13B6014}">
      <dsp:nvSpPr>
        <dsp:cNvPr id="0" name=""/>
        <dsp:cNvSpPr/>
      </dsp:nvSpPr>
      <dsp:spPr>
        <a:xfrm>
          <a:off x="0" y="278834"/>
          <a:ext cx="4425818" cy="1673989"/>
        </a:xfrm>
        <a:prstGeom prst="roundRect">
          <a:avLst>
            <a:gd name="adj" fmla="val 10000"/>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latin typeface="Times New Roman" panose="02020603050405020304" pitchFamily="18" charset="0"/>
              <a:cs typeface="Times New Roman" panose="02020603050405020304" pitchFamily="18" charset="0"/>
            </a:rPr>
            <a:t>NRO</a:t>
          </a:r>
          <a:r>
            <a:rPr lang="en-GB" sz="1800" kern="1200" dirty="0">
              <a:latin typeface="Times New Roman" panose="02020603050405020304" pitchFamily="18" charset="0"/>
              <a:cs typeface="Times New Roman" panose="02020603050405020304" pitchFamily="18" charset="0"/>
            </a:rPr>
            <a:t> (Non-Robust Optimisation)</a:t>
          </a:r>
        </a:p>
        <a:p>
          <a:pPr marL="0" lvl="0" indent="0" algn="ctr" defTabSz="800100">
            <a:lnSpc>
              <a:spcPct val="9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 </a:t>
          </a:r>
          <a:r>
            <a:rPr lang="en-US" sz="1800" kern="1200" dirty="0">
              <a:latin typeface="Times New Roman" panose="02020603050405020304" pitchFamily="18" charset="0"/>
              <a:cs typeface="Times New Roman" panose="02020603050405020304" pitchFamily="18" charset="0"/>
            </a:rPr>
            <a:t>– </a:t>
          </a:r>
          <a:r>
            <a:rPr lang="en-GB" sz="1800" kern="1200" dirty="0">
              <a:latin typeface="Times New Roman" panose="02020603050405020304" pitchFamily="18" charset="0"/>
              <a:cs typeface="Times New Roman" panose="02020603050405020304" pitchFamily="18" charset="0"/>
            </a:rPr>
            <a:t> without taking into account uncertainties, to quantify the necessity of robust planning.</a:t>
          </a:r>
          <a:endParaRPr lang="en-US" sz="1800" kern="1200" dirty="0">
            <a:latin typeface="Times New Roman" panose="02020603050405020304" pitchFamily="18" charset="0"/>
            <a:cs typeface="Times New Roman" panose="02020603050405020304" pitchFamily="18" charset="0"/>
          </a:endParaRPr>
        </a:p>
      </dsp:txBody>
      <dsp:txXfrm>
        <a:off x="49029" y="327863"/>
        <a:ext cx="4327760" cy="157593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048BA8-28FE-4D77-A2D0-DBEA61550231}">
      <dsp:nvSpPr>
        <dsp:cNvPr id="0" name=""/>
        <dsp:cNvSpPr/>
      </dsp:nvSpPr>
      <dsp:spPr>
        <a:xfrm>
          <a:off x="0" y="20960"/>
          <a:ext cx="2122507" cy="1347792"/>
        </a:xfrm>
        <a:prstGeom prst="roundRect">
          <a:avLst>
            <a:gd name="adj" fmla="val 10000"/>
          </a:avLst>
        </a:prstGeom>
        <a:gradFill rotWithShape="0">
          <a:gsLst>
            <a:gs pos="0">
              <a:schemeClr val="accent2">
                <a:alpha val="80000"/>
                <a:hueOff val="0"/>
                <a:satOff val="0"/>
                <a:lumOff val="0"/>
                <a:alphaOff val="0"/>
                <a:tint val="100000"/>
                <a:shade val="100000"/>
                <a:satMod val="130000"/>
              </a:schemeClr>
            </a:gs>
            <a:gs pos="100000">
              <a:schemeClr val="accent2">
                <a:alpha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3F537A4-2DBE-4AE9-8F03-0529A13B6014}">
      <dsp:nvSpPr>
        <dsp:cNvPr id="0" name=""/>
        <dsp:cNvSpPr/>
      </dsp:nvSpPr>
      <dsp:spPr>
        <a:xfrm>
          <a:off x="235834" y="245002"/>
          <a:ext cx="2122507" cy="1347792"/>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Times New Roman" panose="02020603050405020304" pitchFamily="18" charset="0"/>
              <a:cs typeface="Times New Roman" panose="02020603050405020304" pitchFamily="18" charset="0"/>
            </a:rPr>
            <a:t>First iterations – </a:t>
          </a:r>
          <a:r>
            <a:rPr lang="en-GB" sz="1800" b="0" kern="1200" dirty="0">
              <a:latin typeface="Times New Roman" panose="02020603050405020304" pitchFamily="18" charset="0"/>
              <a:cs typeface="Times New Roman" panose="02020603050405020304" pitchFamily="18" charset="0"/>
            </a:rPr>
            <a:t>homogeneity, few dominant scenarios</a:t>
          </a:r>
          <a:endParaRPr lang="en-US" sz="1800" b="0" kern="1200" dirty="0">
            <a:latin typeface="Times New Roman" panose="02020603050405020304" pitchFamily="18" charset="0"/>
            <a:cs typeface="Times New Roman" panose="02020603050405020304" pitchFamily="18" charset="0"/>
          </a:endParaRPr>
        </a:p>
      </dsp:txBody>
      <dsp:txXfrm>
        <a:off x="275309" y="284477"/>
        <a:ext cx="2043557" cy="1268842"/>
      </dsp:txXfrm>
    </dsp:sp>
    <dsp:sp modelId="{8B78AAE8-4CDF-4289-B7CD-910799A26783}">
      <dsp:nvSpPr>
        <dsp:cNvPr id="0" name=""/>
        <dsp:cNvSpPr/>
      </dsp:nvSpPr>
      <dsp:spPr>
        <a:xfrm>
          <a:off x="2594176" y="20960"/>
          <a:ext cx="2122507" cy="1347792"/>
        </a:xfrm>
        <a:prstGeom prst="roundRect">
          <a:avLst>
            <a:gd name="adj" fmla="val 10000"/>
          </a:avLst>
        </a:prstGeom>
        <a:gradFill rotWithShape="0">
          <a:gsLst>
            <a:gs pos="0">
              <a:schemeClr val="accent2">
                <a:alpha val="80000"/>
                <a:hueOff val="0"/>
                <a:satOff val="0"/>
                <a:lumOff val="0"/>
                <a:alphaOff val="0"/>
                <a:tint val="100000"/>
                <a:shade val="100000"/>
                <a:satMod val="130000"/>
              </a:schemeClr>
            </a:gs>
            <a:gs pos="100000">
              <a:schemeClr val="accent2">
                <a:alpha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19A5093B-D221-4C5F-91B9-27EEF080601A}">
      <dsp:nvSpPr>
        <dsp:cNvPr id="0" name=""/>
        <dsp:cNvSpPr/>
      </dsp:nvSpPr>
      <dsp:spPr>
        <a:xfrm>
          <a:off x="2830010" y="245002"/>
          <a:ext cx="2122507" cy="1347792"/>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Times New Roman" panose="02020603050405020304" pitchFamily="18" charset="0"/>
              <a:cs typeface="Times New Roman" panose="02020603050405020304" pitchFamily="18" charset="0"/>
            </a:rPr>
            <a:t>Progressively more heterogeneous CTV, with few stable regions</a:t>
          </a:r>
        </a:p>
      </dsp:txBody>
      <dsp:txXfrm>
        <a:off x="2869485" y="284477"/>
        <a:ext cx="2043557" cy="1268842"/>
      </dsp:txXfrm>
    </dsp:sp>
    <dsp:sp modelId="{966B4DC1-AEAD-49C5-B799-DEB1479781F6}">
      <dsp:nvSpPr>
        <dsp:cNvPr id="0" name=""/>
        <dsp:cNvSpPr/>
      </dsp:nvSpPr>
      <dsp:spPr>
        <a:xfrm>
          <a:off x="5188352" y="20960"/>
          <a:ext cx="2122507" cy="1347792"/>
        </a:xfrm>
        <a:prstGeom prst="roundRect">
          <a:avLst>
            <a:gd name="adj" fmla="val 10000"/>
          </a:avLst>
        </a:prstGeom>
        <a:gradFill rotWithShape="0">
          <a:gsLst>
            <a:gs pos="0">
              <a:schemeClr val="accent2">
                <a:alpha val="80000"/>
                <a:hueOff val="0"/>
                <a:satOff val="0"/>
                <a:lumOff val="0"/>
                <a:alphaOff val="0"/>
                <a:tint val="100000"/>
                <a:shade val="100000"/>
                <a:satMod val="130000"/>
              </a:schemeClr>
            </a:gs>
            <a:gs pos="100000">
              <a:schemeClr val="accent2">
                <a:alpha val="8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9595533E-9892-4F42-A67E-E744FB1B8311}">
      <dsp:nvSpPr>
        <dsp:cNvPr id="0" name=""/>
        <dsp:cNvSpPr/>
      </dsp:nvSpPr>
      <dsp:spPr>
        <a:xfrm>
          <a:off x="5424186" y="245002"/>
          <a:ext cx="2122507" cy="1347792"/>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kern="1200" dirty="0">
              <a:latin typeface="Times New Roman" panose="02020603050405020304" pitchFamily="18" charset="0"/>
              <a:cs typeface="Times New Roman" panose="02020603050405020304" pitchFamily="18" charset="0"/>
            </a:rPr>
            <a:t>Stable pattern for OAR (spinal cord)</a:t>
          </a:r>
        </a:p>
      </dsp:txBody>
      <dsp:txXfrm>
        <a:off x="5463661" y="284477"/>
        <a:ext cx="2043557" cy="126884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96CB0-FDDA-4CC2-A455-880333DFB55D}">
      <dsp:nvSpPr>
        <dsp:cNvPr id="0" name=""/>
        <dsp:cNvSpPr/>
      </dsp:nvSpPr>
      <dsp:spPr>
        <a:xfrm>
          <a:off x="0" y="2035"/>
          <a:ext cx="11768486" cy="103147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04DC86-DC5A-4499-B4B6-B615546CC29B}">
      <dsp:nvSpPr>
        <dsp:cNvPr id="0" name=""/>
        <dsp:cNvSpPr/>
      </dsp:nvSpPr>
      <dsp:spPr>
        <a:xfrm>
          <a:off x="312021" y="234117"/>
          <a:ext cx="567312" cy="5673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FFC5B671-8F02-4794-9102-6646B27E94C9}">
      <dsp:nvSpPr>
        <dsp:cNvPr id="0" name=""/>
        <dsp:cNvSpPr/>
      </dsp:nvSpPr>
      <dsp:spPr>
        <a:xfrm>
          <a:off x="1191355" y="2035"/>
          <a:ext cx="10577130" cy="1031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65" tIns="109165" rIns="109165" bIns="109165"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The target coverage metrics </a:t>
          </a:r>
          <a:r>
            <a:rPr lang="en-US" sz="1800" kern="1200" dirty="0" err="1">
              <a:latin typeface="Times New Roman" panose="02020603050405020304" pitchFamily="18" charset="0"/>
              <a:cs typeface="Times New Roman" panose="02020603050405020304" pitchFamily="18" charset="0"/>
            </a:rPr>
            <a:t>analysing</a:t>
          </a:r>
          <a:r>
            <a:rPr lang="en-US" sz="1800" kern="1200" dirty="0">
              <a:latin typeface="Times New Roman" panose="02020603050405020304" pitchFamily="18" charset="0"/>
              <a:cs typeface="Times New Roman" panose="02020603050405020304" pitchFamily="18" charset="0"/>
            </a:rPr>
            <a:t> the FRO, SSRO and NRO provide </a:t>
          </a:r>
          <a:r>
            <a:rPr lang="en-US" sz="1800" b="1" kern="1200" dirty="0">
              <a:solidFill>
                <a:schemeClr val="accent2">
                  <a:lumMod val="75000"/>
                </a:schemeClr>
              </a:solidFill>
              <a:latin typeface="Times New Roman" panose="02020603050405020304" pitchFamily="18" charset="0"/>
              <a:cs typeface="Times New Roman" panose="02020603050405020304" pitchFamily="18" charset="0"/>
            </a:rPr>
            <a:t>strong proof of concept </a:t>
          </a:r>
          <a:r>
            <a:rPr lang="en-US" sz="1800" kern="1200" dirty="0">
              <a:latin typeface="Times New Roman" panose="02020603050405020304" pitchFamily="18" charset="0"/>
              <a:cs typeface="Times New Roman" panose="02020603050405020304" pitchFamily="18" charset="0"/>
            </a:rPr>
            <a:t>for the Predicted Scenario Robust </a:t>
          </a:r>
          <a:r>
            <a:rPr lang="en-US" sz="1800" kern="1200" dirty="0" err="1">
              <a:latin typeface="Times New Roman" panose="02020603050405020304" pitchFamily="18" charset="0"/>
              <a:cs typeface="Times New Roman" panose="02020603050405020304" pitchFamily="18" charset="0"/>
            </a:rPr>
            <a:t>Optimisation</a:t>
          </a:r>
          <a:r>
            <a:rPr lang="en-US" sz="1800" kern="1200" dirty="0">
              <a:latin typeface="Times New Roman" panose="02020603050405020304" pitchFamily="18" charset="0"/>
              <a:cs typeface="Times New Roman" panose="02020603050405020304" pitchFamily="18" charset="0"/>
            </a:rPr>
            <a:t> approach.</a:t>
          </a:r>
        </a:p>
      </dsp:txBody>
      <dsp:txXfrm>
        <a:off x="1191355" y="2035"/>
        <a:ext cx="10577130" cy="1031476"/>
      </dsp:txXfrm>
    </dsp:sp>
    <dsp:sp modelId="{CAAC89F7-ABC8-413E-9C86-0FAD470A59AA}">
      <dsp:nvSpPr>
        <dsp:cNvPr id="0" name=""/>
        <dsp:cNvSpPr/>
      </dsp:nvSpPr>
      <dsp:spPr>
        <a:xfrm>
          <a:off x="0" y="1291381"/>
          <a:ext cx="11768486" cy="103147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AA6D8C-7AAF-45CF-B84A-CA15D1C7A6EC}">
      <dsp:nvSpPr>
        <dsp:cNvPr id="0" name=""/>
        <dsp:cNvSpPr/>
      </dsp:nvSpPr>
      <dsp:spPr>
        <a:xfrm>
          <a:off x="312021" y="1523463"/>
          <a:ext cx="567312" cy="56731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7238FCFD-5470-4675-AB9A-BE76A4AFEB2C}">
      <dsp:nvSpPr>
        <dsp:cNvPr id="0" name=""/>
        <dsp:cNvSpPr/>
      </dsp:nvSpPr>
      <dsp:spPr>
        <a:xfrm>
          <a:off x="1191355" y="1291381"/>
          <a:ext cx="10577130" cy="1031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65" tIns="109165" rIns="109165" bIns="109165" numCol="1" spcCol="1270" anchor="ctr" anchorCtr="0">
          <a:noAutofit/>
        </a:bodyPr>
        <a:lstStyle/>
        <a:p>
          <a:pPr marL="0" lvl="0" indent="0" algn="l" defTabSz="800100">
            <a:lnSpc>
              <a:spcPct val="100000"/>
            </a:lnSpc>
            <a:spcBef>
              <a:spcPct val="0"/>
            </a:spcBef>
            <a:spcAft>
              <a:spcPct val="35000"/>
            </a:spcAft>
            <a:buNone/>
          </a:pPr>
          <a:r>
            <a:rPr lang="en-GB" sz="1800" kern="1200" dirty="0">
              <a:latin typeface="Times New Roman" panose="02020603050405020304" pitchFamily="18" charset="0"/>
              <a:cs typeface="Times New Roman" panose="02020603050405020304" pitchFamily="18" charset="0"/>
            </a:rPr>
            <a:t>A single worst-case map (WCM) along with the nominal scenario encapsulate sufficient information to drive robust optimisation, eliminating the need to compute all 9 scenario dose distributions during optimisation. </a:t>
          </a:r>
          <a:endParaRPr lang="en-US" sz="1800" kern="1200" dirty="0">
            <a:latin typeface="Times New Roman" panose="02020603050405020304" pitchFamily="18" charset="0"/>
            <a:cs typeface="Times New Roman" panose="02020603050405020304" pitchFamily="18" charset="0"/>
          </a:endParaRPr>
        </a:p>
      </dsp:txBody>
      <dsp:txXfrm>
        <a:off x="1191355" y="1291381"/>
        <a:ext cx="10577130" cy="1031476"/>
      </dsp:txXfrm>
    </dsp:sp>
    <dsp:sp modelId="{FEAF5FD6-FC1B-42BE-9D77-1B4E5BAA226C}">
      <dsp:nvSpPr>
        <dsp:cNvPr id="0" name=""/>
        <dsp:cNvSpPr/>
      </dsp:nvSpPr>
      <dsp:spPr>
        <a:xfrm>
          <a:off x="0" y="2580727"/>
          <a:ext cx="11768486" cy="103147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AA91D9-2572-40AD-8B3B-DCBAC51AC946}">
      <dsp:nvSpPr>
        <dsp:cNvPr id="0" name=""/>
        <dsp:cNvSpPr/>
      </dsp:nvSpPr>
      <dsp:spPr>
        <a:xfrm>
          <a:off x="312021" y="2812809"/>
          <a:ext cx="567312" cy="56731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5F460193-8695-41EF-8955-C53430231542}">
      <dsp:nvSpPr>
        <dsp:cNvPr id="0" name=""/>
        <dsp:cNvSpPr/>
      </dsp:nvSpPr>
      <dsp:spPr>
        <a:xfrm>
          <a:off x="1191355" y="2580727"/>
          <a:ext cx="10577130" cy="1031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65" tIns="109165" rIns="109165" bIns="109165"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AI model predicting the WCM, with weighted CE according to the dataset </a:t>
          </a:r>
          <a:r>
            <a:rPr lang="en-GB" sz="1800" kern="1200" dirty="0">
              <a:solidFill>
                <a:schemeClr val="accent2">
                  <a:lumMod val="75000"/>
                </a:schemeClr>
              </a:solidFill>
              <a:latin typeface="Times New Roman" panose="02020603050405020304" pitchFamily="18" charset="0"/>
              <a:cs typeface="Times New Roman" panose="02020603050405020304" pitchFamily="18" charset="0"/>
            </a:rPr>
            <a:t>→</a:t>
          </a:r>
          <a:r>
            <a:rPr lang="en-US" sz="1800" kern="1200" dirty="0">
              <a:solidFill>
                <a:schemeClr val="accent2">
                  <a:lumMod val="75000"/>
                </a:schemeClr>
              </a:solidFill>
              <a:latin typeface="Times New Roman" panose="02020603050405020304" pitchFamily="18" charset="0"/>
              <a:cs typeface="Times New Roman" panose="02020603050405020304" pitchFamily="18" charset="0"/>
            </a:rPr>
            <a:t> prevent class imbalance. </a:t>
          </a:r>
        </a:p>
      </dsp:txBody>
      <dsp:txXfrm>
        <a:off x="1191355" y="2580727"/>
        <a:ext cx="10577130" cy="1031476"/>
      </dsp:txXfrm>
    </dsp:sp>
    <dsp:sp modelId="{B45DCA92-4DF3-4655-BD67-F67987ADD02D}">
      <dsp:nvSpPr>
        <dsp:cNvPr id="0" name=""/>
        <dsp:cNvSpPr/>
      </dsp:nvSpPr>
      <dsp:spPr>
        <a:xfrm>
          <a:off x="0" y="3870073"/>
          <a:ext cx="11768486" cy="103147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B9A913-6A1A-49A2-9B7F-E379232D9E9B}">
      <dsp:nvSpPr>
        <dsp:cNvPr id="0" name=""/>
        <dsp:cNvSpPr/>
      </dsp:nvSpPr>
      <dsp:spPr>
        <a:xfrm>
          <a:off x="312021" y="4102155"/>
          <a:ext cx="567312" cy="567312"/>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449E2AE2-AE9B-4011-B6B3-F1003AA81149}">
      <dsp:nvSpPr>
        <dsp:cNvPr id="0" name=""/>
        <dsp:cNvSpPr/>
      </dsp:nvSpPr>
      <dsp:spPr>
        <a:xfrm>
          <a:off x="1191355" y="3870073"/>
          <a:ext cx="10577130" cy="103147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165" tIns="109165" rIns="109165" bIns="109165" numCol="1" spcCol="1270" anchor="ctr" anchorCtr="0">
          <a:noAutofit/>
        </a:bodyPr>
        <a:lstStyle/>
        <a:p>
          <a:pPr marL="0" lvl="0" indent="0" algn="l" defTabSz="800100">
            <a:lnSpc>
              <a:spcPct val="100000"/>
            </a:lnSpc>
            <a:spcBef>
              <a:spcPct val="0"/>
            </a:spcBef>
            <a:spcAft>
              <a:spcPct val="35000"/>
            </a:spcAft>
            <a:buNone/>
          </a:pPr>
          <a:r>
            <a:rPr lang="en-US" sz="1800" b="1" kern="1200" dirty="0">
              <a:solidFill>
                <a:schemeClr val="accent2">
                  <a:lumMod val="75000"/>
                </a:schemeClr>
              </a:solidFill>
              <a:latin typeface="Times New Roman" panose="02020603050405020304" pitchFamily="18" charset="0"/>
              <a:cs typeface="Times New Roman" panose="02020603050405020304" pitchFamily="18" charset="0"/>
            </a:rPr>
            <a:t>Further work</a:t>
          </a:r>
          <a:r>
            <a:rPr lang="en-US" sz="1800" kern="1200" dirty="0">
              <a:solidFill>
                <a:schemeClr val="accent2">
                  <a:lumMod val="75000"/>
                </a:schemeClr>
              </a:solidFill>
              <a:latin typeface="Times New Roman" panose="02020603050405020304" pitchFamily="18" charset="0"/>
              <a:cs typeface="Times New Roman" panose="02020603050405020304" pitchFamily="18" charset="0"/>
            </a:rPr>
            <a:t>: </a:t>
          </a:r>
          <a:r>
            <a:rPr lang="en-US" sz="1800" kern="1200" dirty="0">
              <a:latin typeface="Times New Roman" panose="02020603050405020304" pitchFamily="18" charset="0"/>
              <a:cs typeface="Times New Roman" panose="02020603050405020304" pitchFamily="18" charset="0"/>
            </a:rPr>
            <a:t>Improve the AI prediction | Validate the Predicted Scenario Robust </a:t>
          </a:r>
          <a:r>
            <a:rPr lang="en-US" sz="1800" kern="1200" dirty="0" err="1">
              <a:latin typeface="Times New Roman" panose="02020603050405020304" pitchFamily="18" charset="0"/>
              <a:cs typeface="Times New Roman" panose="02020603050405020304" pitchFamily="18" charset="0"/>
            </a:rPr>
            <a:t>Optimisation</a:t>
          </a:r>
          <a:r>
            <a:rPr lang="en-US" sz="1800" kern="1200" dirty="0">
              <a:latin typeface="Times New Roman" panose="02020603050405020304" pitchFamily="18" charset="0"/>
              <a:cs typeface="Times New Roman" panose="02020603050405020304" pitchFamily="18" charset="0"/>
            </a:rPr>
            <a:t>.</a:t>
          </a:r>
        </a:p>
      </dsp:txBody>
      <dsp:txXfrm>
        <a:off x="1191355" y="3870073"/>
        <a:ext cx="10577130" cy="1031476"/>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1E84D8-7D1E-4B63-8DFA-F6D877247532}" type="datetimeFigureOut">
              <a:rPr lang="en-GB" smtClean="0"/>
              <a:t>14/09/2026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1B085C-83B2-4336-BFB3-E1712D3CAA24}" type="slidenum">
              <a:rPr lang="en-GB" smtClean="0"/>
              <a:t>‹#›</a:t>
            </a:fld>
            <a:endParaRPr lang="en-GB"/>
          </a:p>
        </p:txBody>
      </p:sp>
    </p:spTree>
    <p:extLst>
      <p:ext uri="{BB962C8B-B14F-4D97-AF65-F5344CB8AC3E}">
        <p14:creationId xmlns:p14="http://schemas.microsoft.com/office/powerpoint/2010/main" val="2226679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stituent imagine diapozitiv 1"/>
          <p:cNvSpPr>
            <a:spLocks noGrp="1" noRot="1" noChangeAspect="1"/>
          </p:cNvSpPr>
          <p:nvPr>
            <p:ph type="sldImg"/>
          </p:nvPr>
        </p:nvSpPr>
        <p:spPr/>
      </p:sp>
      <p:sp>
        <p:nvSpPr>
          <p:cNvPr id="3" name="Substituent note 2"/>
          <p:cNvSpPr>
            <a:spLocks noGrp="1"/>
          </p:cNvSpPr>
          <p:nvPr>
            <p:ph type="body" idx="1"/>
          </p:nvPr>
        </p:nvSpPr>
        <p:spPr/>
        <p:txBody>
          <a:bodyPr/>
          <a:lstStyle/>
          <a:p>
            <a:endParaRPr lang="en-GB" dirty="0"/>
          </a:p>
        </p:txBody>
      </p:sp>
      <p:sp>
        <p:nvSpPr>
          <p:cNvPr id="4" name="Substituent număr diapozitiv 3"/>
          <p:cNvSpPr>
            <a:spLocks noGrp="1"/>
          </p:cNvSpPr>
          <p:nvPr>
            <p:ph type="sldNum" sz="quarter" idx="5"/>
          </p:nvPr>
        </p:nvSpPr>
        <p:spPr/>
        <p:txBody>
          <a:bodyPr/>
          <a:lstStyle/>
          <a:p>
            <a:fld id="{1E1B085C-83B2-4336-BFB3-E1712D3CAA24}" type="slidenum">
              <a:rPr lang="en-GB" smtClean="0"/>
              <a:t>1</a:t>
            </a:fld>
            <a:endParaRPr lang="en-GB"/>
          </a:p>
        </p:txBody>
      </p:sp>
    </p:spTree>
    <p:extLst>
      <p:ext uri="{BB962C8B-B14F-4D97-AF65-F5344CB8AC3E}">
        <p14:creationId xmlns:p14="http://schemas.microsoft.com/office/powerpoint/2010/main" val="275780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5DC1BB-DFC9-1FD3-552E-BE8866EE075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31195F7D-95B0-8FB7-6C95-BA2881D739F3}"/>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C0889882-E5EF-9807-8627-E864D8FFF59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Cancer remains one of the great medical challenges of our century. At its core, it's a genetic disease: cells accumulate mutations that let them escape normal control, divide uncontrollably, and invade healthy tissue. Statistically, almost one in five people will be diagnosed with some form of cancer during their lifetime. And the longer a </a:t>
            </a:r>
            <a:r>
              <a:rPr lang="en-GB" dirty="0" err="1"/>
              <a:t>tumor</a:t>
            </a:r>
            <a:r>
              <a:rPr lang="en-GB" dirty="0"/>
              <a:t> grows, the more new mutations it picks up — making it progressively harder to treat.</a:t>
            </a:r>
          </a:p>
        </p:txBody>
      </p:sp>
      <p:sp>
        <p:nvSpPr>
          <p:cNvPr id="4" name="Substituent număr diapozitiv 3">
            <a:extLst>
              <a:ext uri="{FF2B5EF4-FFF2-40B4-BE49-F238E27FC236}">
                <a16:creationId xmlns:a16="http://schemas.microsoft.com/office/drawing/2014/main" id="{7726C6B2-0263-EFC4-00CE-CC4959B247A9}"/>
              </a:ext>
            </a:extLst>
          </p:cNvPr>
          <p:cNvSpPr>
            <a:spLocks noGrp="1"/>
          </p:cNvSpPr>
          <p:nvPr>
            <p:ph type="sldNum" sz="quarter" idx="5"/>
          </p:nvPr>
        </p:nvSpPr>
        <p:spPr/>
        <p:txBody>
          <a:bodyPr/>
          <a:lstStyle/>
          <a:p>
            <a:fld id="{1E1B085C-83B2-4336-BFB3-E1712D3CAA24}" type="slidenum">
              <a:rPr lang="en-GB" smtClean="0"/>
              <a:t>4</a:t>
            </a:fld>
            <a:endParaRPr lang="en-GB"/>
          </a:p>
        </p:txBody>
      </p:sp>
    </p:spTree>
    <p:extLst>
      <p:ext uri="{BB962C8B-B14F-4D97-AF65-F5344CB8AC3E}">
        <p14:creationId xmlns:p14="http://schemas.microsoft.com/office/powerpoint/2010/main" val="48982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FE47E-6BE8-6D5B-4B1B-DF7A245DD19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4BDBD588-822F-2112-E143-C8CBF7D4B02E}"/>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93B64F52-7DA9-D4C2-C785-0A8CE3C897F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Surgery physically removes the </a:t>
            </a:r>
            <a:r>
              <a:rPr lang="en-GB" dirty="0" err="1"/>
              <a:t>tumor</a:t>
            </a:r>
            <a:r>
              <a:rPr lang="en-GB" dirty="0"/>
              <a:t>, but only works if it's localized and reachable. Chemotherapy attacks fast-dividing cells anywhere in the body, but it also damages healthy ones. Immunotherapy is newer — it trains the immune system to recognize and attack cancer cells. And radiotherapy, used in roughly half of all cancer patients, destroys the </a:t>
            </a:r>
            <a:r>
              <a:rPr lang="en-GB" dirty="0" err="1"/>
              <a:t>tumor</a:t>
            </a:r>
            <a:r>
              <a:rPr lang="en-GB" dirty="0"/>
              <a:t> locally with radiation — which is where our topic begins."</a:t>
            </a:r>
          </a:p>
        </p:txBody>
      </p:sp>
      <p:sp>
        <p:nvSpPr>
          <p:cNvPr id="4" name="Substituent număr diapozitiv 3">
            <a:extLst>
              <a:ext uri="{FF2B5EF4-FFF2-40B4-BE49-F238E27FC236}">
                <a16:creationId xmlns:a16="http://schemas.microsoft.com/office/drawing/2014/main" id="{75741E2D-724B-71EE-CEF1-CEE0C6D9D9CE}"/>
              </a:ext>
            </a:extLst>
          </p:cNvPr>
          <p:cNvSpPr>
            <a:spLocks noGrp="1"/>
          </p:cNvSpPr>
          <p:nvPr>
            <p:ph type="sldNum" sz="quarter" idx="5"/>
          </p:nvPr>
        </p:nvSpPr>
        <p:spPr/>
        <p:txBody>
          <a:bodyPr/>
          <a:lstStyle/>
          <a:p>
            <a:fld id="{1E1B085C-83B2-4336-BFB3-E1712D3CAA24}" type="slidenum">
              <a:rPr lang="en-GB" smtClean="0"/>
              <a:t>5</a:t>
            </a:fld>
            <a:endParaRPr lang="en-GB"/>
          </a:p>
        </p:txBody>
      </p:sp>
    </p:spTree>
    <p:extLst>
      <p:ext uri="{BB962C8B-B14F-4D97-AF65-F5344CB8AC3E}">
        <p14:creationId xmlns:p14="http://schemas.microsoft.com/office/powerpoint/2010/main" val="4141090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8DF15-44A7-3663-10B2-DBFF03FA7240}"/>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81D20F16-60C5-2B57-6463-5F67E55ED71E}"/>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4F9BD300-F9A5-52E1-E9D3-B4F33D7F7C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Conventional radiotherapy uses high-energy X-ray photons. When a photon hits tissue, the Compton effect occurs: the photon transfers energy to an electron, which is ejected and travels through the cell. This electron ionizes surrounding molecules — including water, the most abundant molecule in cells — generating highly reactive free radicals. These radicals attack DNA, causing breaks. The worst-case scenario is a break in both strands of the DNA double helix at the same location — damage the cell usually can't repair correctly, leading to cell death.</a:t>
            </a:r>
          </a:p>
        </p:txBody>
      </p:sp>
      <p:sp>
        <p:nvSpPr>
          <p:cNvPr id="4" name="Substituent număr diapozitiv 3">
            <a:extLst>
              <a:ext uri="{FF2B5EF4-FFF2-40B4-BE49-F238E27FC236}">
                <a16:creationId xmlns:a16="http://schemas.microsoft.com/office/drawing/2014/main" id="{A64B81FA-958D-5074-1CF7-916ADCC576DF}"/>
              </a:ext>
            </a:extLst>
          </p:cNvPr>
          <p:cNvSpPr>
            <a:spLocks noGrp="1"/>
          </p:cNvSpPr>
          <p:nvPr>
            <p:ph type="sldNum" sz="quarter" idx="5"/>
          </p:nvPr>
        </p:nvSpPr>
        <p:spPr/>
        <p:txBody>
          <a:bodyPr/>
          <a:lstStyle/>
          <a:p>
            <a:fld id="{1E1B085C-83B2-4336-BFB3-E1712D3CAA24}" type="slidenum">
              <a:rPr lang="en-GB" smtClean="0"/>
              <a:t>6</a:t>
            </a:fld>
            <a:endParaRPr lang="en-GB"/>
          </a:p>
        </p:txBody>
      </p:sp>
    </p:spTree>
    <p:extLst>
      <p:ext uri="{BB962C8B-B14F-4D97-AF65-F5344CB8AC3E}">
        <p14:creationId xmlns:p14="http://schemas.microsoft.com/office/powerpoint/2010/main" val="1343069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B3281-56CE-847B-5C44-F146172C7D3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690C57E7-F5A5-C3BA-57CD-7ACD0F3CD444}"/>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3517F24-352B-6632-052B-A80C1BA467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fundamental problem with X-rays is the shape of their depth-dose profile: energy deposition peaks near the skin surface and then decreases roughly exponentially with depth. In practice, the beam keeps traveling through the body after reaching the </a:t>
            </a:r>
            <a:r>
              <a:rPr lang="en-GB" dirty="0" err="1"/>
              <a:t>tumor</a:t>
            </a:r>
            <a:r>
              <a:rPr lang="en-GB" dirty="0"/>
              <a:t>, depositing unnecessary — sometimes dangerous — dose in healthy organs nearby, called organs at risk, or OARs.</a:t>
            </a:r>
          </a:p>
        </p:txBody>
      </p:sp>
      <p:sp>
        <p:nvSpPr>
          <p:cNvPr id="4" name="Substituent număr diapozitiv 3">
            <a:extLst>
              <a:ext uri="{FF2B5EF4-FFF2-40B4-BE49-F238E27FC236}">
                <a16:creationId xmlns:a16="http://schemas.microsoft.com/office/drawing/2014/main" id="{3854C2A1-2ED0-7105-BC8D-C68001FF694A}"/>
              </a:ext>
            </a:extLst>
          </p:cNvPr>
          <p:cNvSpPr>
            <a:spLocks noGrp="1"/>
          </p:cNvSpPr>
          <p:nvPr>
            <p:ph type="sldNum" sz="quarter" idx="5"/>
          </p:nvPr>
        </p:nvSpPr>
        <p:spPr/>
        <p:txBody>
          <a:bodyPr/>
          <a:lstStyle/>
          <a:p>
            <a:fld id="{1E1B085C-83B2-4336-BFB3-E1712D3CAA24}" type="slidenum">
              <a:rPr lang="en-GB" smtClean="0"/>
              <a:t>7</a:t>
            </a:fld>
            <a:endParaRPr lang="en-GB"/>
          </a:p>
        </p:txBody>
      </p:sp>
    </p:spTree>
    <p:extLst>
      <p:ext uri="{BB962C8B-B14F-4D97-AF65-F5344CB8AC3E}">
        <p14:creationId xmlns:p14="http://schemas.microsoft.com/office/powerpoint/2010/main" val="9212831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F051C-1357-13DE-73A1-6C48DB7D854B}"/>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6FF1B6C3-D4F1-20CE-2619-5C2236BA471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C5B3B5E3-54CD-62FA-E4BA-089E5D20C6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precision of the Bragg peak is, paradoxically, also its weak point. Because the high dose is concentrated at one exact depth, even a small change matters enormously: the patient isn't positioned identically at every session, organs shift with breathing, and anatomy can change day to day — bladder filling, weight loss, swelling. These positioning and range variations can shift the Bragg peak exactly where it shouldn't be — outside the </a:t>
            </a:r>
            <a:r>
              <a:rPr lang="en-GB" dirty="0" err="1"/>
              <a:t>tumor</a:t>
            </a:r>
            <a:r>
              <a:rPr lang="en-GB" dirty="0"/>
              <a:t>, or straight into a healthy organ.</a:t>
            </a:r>
          </a:p>
        </p:txBody>
      </p:sp>
      <p:sp>
        <p:nvSpPr>
          <p:cNvPr id="4" name="Substituent număr diapozitiv 3">
            <a:extLst>
              <a:ext uri="{FF2B5EF4-FFF2-40B4-BE49-F238E27FC236}">
                <a16:creationId xmlns:a16="http://schemas.microsoft.com/office/drawing/2014/main" id="{BC66AFF2-E3D8-D25B-2DE6-5DF90DDB70E9}"/>
              </a:ext>
            </a:extLst>
          </p:cNvPr>
          <p:cNvSpPr>
            <a:spLocks noGrp="1"/>
          </p:cNvSpPr>
          <p:nvPr>
            <p:ph type="sldNum" sz="quarter" idx="5"/>
          </p:nvPr>
        </p:nvSpPr>
        <p:spPr/>
        <p:txBody>
          <a:bodyPr/>
          <a:lstStyle/>
          <a:p>
            <a:fld id="{1E1B085C-83B2-4336-BFB3-E1712D3CAA24}" type="slidenum">
              <a:rPr lang="en-GB" smtClean="0"/>
              <a:t>9</a:t>
            </a:fld>
            <a:endParaRPr lang="en-GB"/>
          </a:p>
        </p:txBody>
      </p:sp>
    </p:spTree>
    <p:extLst>
      <p:ext uri="{BB962C8B-B14F-4D97-AF65-F5344CB8AC3E}">
        <p14:creationId xmlns:p14="http://schemas.microsoft.com/office/powerpoint/2010/main" val="1474323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60035-25E4-9E00-D5B9-C5642B829206}"/>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52324305-DBF4-64F0-2421-9A53CB1C2270}"/>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A968E3E-BD3E-4779-3D8D-35B4FCAB1406}"/>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6ADF33B2-C318-6258-1D60-E4AB04CEEFBE}"/>
              </a:ext>
            </a:extLst>
          </p:cNvPr>
          <p:cNvSpPr>
            <a:spLocks noGrp="1"/>
          </p:cNvSpPr>
          <p:nvPr>
            <p:ph type="sldNum" sz="quarter" idx="5"/>
          </p:nvPr>
        </p:nvSpPr>
        <p:spPr/>
        <p:txBody>
          <a:bodyPr/>
          <a:lstStyle/>
          <a:p>
            <a:fld id="{1E1B085C-83B2-4336-BFB3-E1712D3CAA24}" type="slidenum">
              <a:rPr lang="en-GB" smtClean="0"/>
              <a:t>10</a:t>
            </a:fld>
            <a:endParaRPr lang="en-GB"/>
          </a:p>
        </p:txBody>
      </p:sp>
    </p:spTree>
    <p:extLst>
      <p:ext uri="{BB962C8B-B14F-4D97-AF65-F5344CB8AC3E}">
        <p14:creationId xmlns:p14="http://schemas.microsoft.com/office/powerpoint/2010/main" val="4293015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93EA9-4F5C-39D3-995E-7C73C4495882}"/>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E417C1D6-71F1-7DF1-D6E2-6F4C92C47200}"/>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EE672013-7947-44A0-3D40-28EED7639F5B}"/>
              </a:ext>
            </a:extLst>
          </p:cNvPr>
          <p:cNvSpPr>
            <a:spLocks noGrp="1"/>
          </p:cNvSpPr>
          <p:nvPr>
            <p:ph type="body" idx="1"/>
          </p:nvPr>
        </p:nvSpPr>
        <p:spPr/>
        <p:txBody>
          <a:bodyPr/>
          <a:lstStyle/>
          <a:p>
            <a:endParaRPr lang="en-GB" dirty="0"/>
          </a:p>
        </p:txBody>
      </p:sp>
      <p:sp>
        <p:nvSpPr>
          <p:cNvPr id="4" name="Substituent număr diapozitiv 3">
            <a:extLst>
              <a:ext uri="{FF2B5EF4-FFF2-40B4-BE49-F238E27FC236}">
                <a16:creationId xmlns:a16="http://schemas.microsoft.com/office/drawing/2014/main" id="{FB60D3F6-B021-1B48-1D4B-FAF174CB17A2}"/>
              </a:ext>
            </a:extLst>
          </p:cNvPr>
          <p:cNvSpPr>
            <a:spLocks noGrp="1"/>
          </p:cNvSpPr>
          <p:nvPr>
            <p:ph type="sldNum" sz="quarter" idx="5"/>
          </p:nvPr>
        </p:nvSpPr>
        <p:spPr/>
        <p:txBody>
          <a:bodyPr/>
          <a:lstStyle/>
          <a:p>
            <a:fld id="{1E1B085C-83B2-4336-BFB3-E1712D3CAA24}" type="slidenum">
              <a:rPr lang="en-GB" smtClean="0"/>
              <a:t>11</a:t>
            </a:fld>
            <a:endParaRPr lang="en-GB"/>
          </a:p>
        </p:txBody>
      </p:sp>
    </p:spTree>
    <p:extLst>
      <p:ext uri="{BB962C8B-B14F-4D97-AF65-F5344CB8AC3E}">
        <p14:creationId xmlns:p14="http://schemas.microsoft.com/office/powerpoint/2010/main" val="2042570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EED16-2ECA-4476-F72A-C4D83166A272}"/>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7FD06D75-C5B8-BAED-68F8-634688AE925D}"/>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AF793843-3E9C-ECEB-706E-FEEAC8790BCF}"/>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79754B50-6F46-C72F-104B-1CE2117BB337}"/>
              </a:ext>
            </a:extLst>
          </p:cNvPr>
          <p:cNvSpPr>
            <a:spLocks noGrp="1"/>
          </p:cNvSpPr>
          <p:nvPr>
            <p:ph type="sldNum" sz="quarter" idx="5"/>
          </p:nvPr>
        </p:nvSpPr>
        <p:spPr/>
        <p:txBody>
          <a:bodyPr/>
          <a:lstStyle/>
          <a:p>
            <a:fld id="{1E1B085C-83B2-4336-BFB3-E1712D3CAA24}" type="slidenum">
              <a:rPr lang="en-GB" smtClean="0"/>
              <a:t>13</a:t>
            </a:fld>
            <a:endParaRPr lang="en-GB"/>
          </a:p>
        </p:txBody>
      </p:sp>
    </p:spTree>
    <p:extLst>
      <p:ext uri="{BB962C8B-B14F-4D97-AF65-F5344CB8AC3E}">
        <p14:creationId xmlns:p14="http://schemas.microsoft.com/office/powerpoint/2010/main" val="672749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3863A-2656-5CC7-A120-8FC0E6C57D0C}"/>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A57FABB0-9FF2-81D5-4867-AD7C5D9CEAD3}"/>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1E8124F9-259F-FD56-ABA8-B7A836C15606}"/>
              </a:ext>
            </a:extLst>
          </p:cNvPr>
          <p:cNvSpPr>
            <a:spLocks noGrp="1"/>
          </p:cNvSpPr>
          <p:nvPr>
            <p:ph type="body" idx="1"/>
          </p:nvPr>
        </p:nvSpPr>
        <p:spPr/>
        <p:txBody>
          <a:bodyPr/>
          <a:lstStyle/>
          <a:p>
            <a:endParaRPr lang="en-GB" dirty="0"/>
          </a:p>
        </p:txBody>
      </p:sp>
      <p:sp>
        <p:nvSpPr>
          <p:cNvPr id="4" name="Substituent număr diapozitiv 3">
            <a:extLst>
              <a:ext uri="{FF2B5EF4-FFF2-40B4-BE49-F238E27FC236}">
                <a16:creationId xmlns:a16="http://schemas.microsoft.com/office/drawing/2014/main" id="{C0CBD0B4-2E81-D6D3-8C7F-9CCE127A0A9D}"/>
              </a:ext>
            </a:extLst>
          </p:cNvPr>
          <p:cNvSpPr>
            <a:spLocks noGrp="1"/>
          </p:cNvSpPr>
          <p:nvPr>
            <p:ph type="sldNum" sz="quarter" idx="5"/>
          </p:nvPr>
        </p:nvSpPr>
        <p:spPr/>
        <p:txBody>
          <a:bodyPr/>
          <a:lstStyle/>
          <a:p>
            <a:fld id="{1E1B085C-83B2-4336-BFB3-E1712D3CAA24}" type="slidenum">
              <a:rPr lang="en-GB" smtClean="0"/>
              <a:t>14</a:t>
            </a:fld>
            <a:endParaRPr lang="en-GB"/>
          </a:p>
        </p:txBody>
      </p:sp>
    </p:spTree>
    <p:extLst>
      <p:ext uri="{BB962C8B-B14F-4D97-AF65-F5344CB8AC3E}">
        <p14:creationId xmlns:p14="http://schemas.microsoft.com/office/powerpoint/2010/main" val="6603063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AC469-66E4-5D8D-C713-63528CFFB7E5}"/>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8AAD89A2-35B7-AB37-165F-4179EAD7F21A}"/>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2DE15A7F-38A6-59FA-26A9-1182574D0071}"/>
              </a:ext>
            </a:extLst>
          </p:cNvPr>
          <p:cNvSpPr>
            <a:spLocks noGrp="1"/>
          </p:cNvSpPr>
          <p:nvPr>
            <p:ph type="body" idx="1"/>
          </p:nvPr>
        </p:nvSpPr>
        <p:spPr/>
        <p:txBody>
          <a:bodyPr/>
          <a:lstStyle/>
          <a:p>
            <a:endParaRPr lang="en-GB" dirty="0"/>
          </a:p>
        </p:txBody>
      </p:sp>
      <p:sp>
        <p:nvSpPr>
          <p:cNvPr id="4" name="Substituent număr diapozitiv 3">
            <a:extLst>
              <a:ext uri="{FF2B5EF4-FFF2-40B4-BE49-F238E27FC236}">
                <a16:creationId xmlns:a16="http://schemas.microsoft.com/office/drawing/2014/main" id="{AD67B3C1-6E9E-A97E-9F2C-84B3EEB88494}"/>
              </a:ext>
            </a:extLst>
          </p:cNvPr>
          <p:cNvSpPr>
            <a:spLocks noGrp="1"/>
          </p:cNvSpPr>
          <p:nvPr>
            <p:ph type="sldNum" sz="quarter" idx="5"/>
          </p:nvPr>
        </p:nvSpPr>
        <p:spPr/>
        <p:txBody>
          <a:bodyPr/>
          <a:lstStyle/>
          <a:p>
            <a:fld id="{1E1B085C-83B2-4336-BFB3-E1712D3CAA24}" type="slidenum">
              <a:rPr lang="en-GB" smtClean="0"/>
              <a:t>15</a:t>
            </a:fld>
            <a:endParaRPr lang="en-GB"/>
          </a:p>
        </p:txBody>
      </p:sp>
    </p:spTree>
    <p:extLst>
      <p:ext uri="{BB962C8B-B14F-4D97-AF65-F5344CB8AC3E}">
        <p14:creationId xmlns:p14="http://schemas.microsoft.com/office/powerpoint/2010/main" val="23596453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A60DC-2861-78CB-2B78-D698242283D5}"/>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1B3B061E-C22F-E349-EFE2-37B4F2CF7897}"/>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368826CB-1400-B7D7-8178-7262D196E50F}"/>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B6B7B8EE-83B0-635A-BA9F-5D77B379243E}"/>
              </a:ext>
            </a:extLst>
          </p:cNvPr>
          <p:cNvSpPr>
            <a:spLocks noGrp="1"/>
          </p:cNvSpPr>
          <p:nvPr>
            <p:ph type="sldNum" sz="quarter" idx="5"/>
          </p:nvPr>
        </p:nvSpPr>
        <p:spPr/>
        <p:txBody>
          <a:bodyPr/>
          <a:lstStyle/>
          <a:p>
            <a:fld id="{1E1B085C-83B2-4336-BFB3-E1712D3CAA24}" type="slidenum">
              <a:rPr lang="en-GB" smtClean="0"/>
              <a:t>16</a:t>
            </a:fld>
            <a:endParaRPr lang="en-GB"/>
          </a:p>
        </p:txBody>
      </p:sp>
    </p:spTree>
    <p:extLst>
      <p:ext uri="{BB962C8B-B14F-4D97-AF65-F5344CB8AC3E}">
        <p14:creationId xmlns:p14="http://schemas.microsoft.com/office/powerpoint/2010/main" val="163896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964B2-7032-5B81-2D7D-5DFB4E4A1B09}"/>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E492343F-A80D-AAEC-015B-EBE226FEC59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5CF1A5E8-A8D7-00D1-B1EE-924C576F76FC}"/>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8146ABB6-059B-C09D-7E97-D3089E2FDEAF}"/>
              </a:ext>
            </a:extLst>
          </p:cNvPr>
          <p:cNvSpPr>
            <a:spLocks noGrp="1"/>
          </p:cNvSpPr>
          <p:nvPr>
            <p:ph type="sldNum" sz="quarter" idx="5"/>
          </p:nvPr>
        </p:nvSpPr>
        <p:spPr/>
        <p:txBody>
          <a:bodyPr/>
          <a:lstStyle/>
          <a:p>
            <a:fld id="{1E1B085C-83B2-4336-BFB3-E1712D3CAA24}" type="slidenum">
              <a:rPr lang="en-GB" smtClean="0"/>
              <a:t>17</a:t>
            </a:fld>
            <a:endParaRPr lang="en-GB"/>
          </a:p>
        </p:txBody>
      </p:sp>
    </p:spTree>
    <p:extLst>
      <p:ext uri="{BB962C8B-B14F-4D97-AF65-F5344CB8AC3E}">
        <p14:creationId xmlns:p14="http://schemas.microsoft.com/office/powerpoint/2010/main" val="2245858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230D5-D51A-5D48-F338-EF7E254FE9B9}"/>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74A3AB4F-1B77-520A-D7A7-5EA054E1B6DB}"/>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3BDF03CA-7DE1-DABD-17E1-EA79E8A332B9}"/>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FB11DBE2-863F-88DA-3D5A-FF2196DCC0BF}"/>
              </a:ext>
            </a:extLst>
          </p:cNvPr>
          <p:cNvSpPr>
            <a:spLocks noGrp="1"/>
          </p:cNvSpPr>
          <p:nvPr>
            <p:ph type="sldNum" sz="quarter" idx="5"/>
          </p:nvPr>
        </p:nvSpPr>
        <p:spPr/>
        <p:txBody>
          <a:bodyPr/>
          <a:lstStyle/>
          <a:p>
            <a:fld id="{1E1B085C-83B2-4336-BFB3-E1712D3CAA24}" type="slidenum">
              <a:rPr lang="en-GB" smtClean="0"/>
              <a:t>18</a:t>
            </a:fld>
            <a:endParaRPr lang="en-GB"/>
          </a:p>
        </p:txBody>
      </p:sp>
    </p:spTree>
    <p:extLst>
      <p:ext uri="{BB962C8B-B14F-4D97-AF65-F5344CB8AC3E}">
        <p14:creationId xmlns:p14="http://schemas.microsoft.com/office/powerpoint/2010/main" val="13498650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2562E-1167-6AA7-F00D-336202597519}"/>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D1B36EA6-E8E0-F81F-8B76-559549A5FDF3}"/>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845C85A3-58C0-2B3E-A710-842C4555EE43}"/>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662B5831-93D0-65F4-03BD-F5E529A71B0B}"/>
              </a:ext>
            </a:extLst>
          </p:cNvPr>
          <p:cNvSpPr>
            <a:spLocks noGrp="1"/>
          </p:cNvSpPr>
          <p:nvPr>
            <p:ph type="sldNum" sz="quarter" idx="5"/>
          </p:nvPr>
        </p:nvSpPr>
        <p:spPr/>
        <p:txBody>
          <a:bodyPr/>
          <a:lstStyle/>
          <a:p>
            <a:fld id="{1E1B085C-83B2-4336-BFB3-E1712D3CAA24}" type="slidenum">
              <a:rPr lang="en-GB" smtClean="0"/>
              <a:t>19</a:t>
            </a:fld>
            <a:endParaRPr lang="en-GB"/>
          </a:p>
        </p:txBody>
      </p:sp>
    </p:spTree>
    <p:extLst>
      <p:ext uri="{BB962C8B-B14F-4D97-AF65-F5344CB8AC3E}">
        <p14:creationId xmlns:p14="http://schemas.microsoft.com/office/powerpoint/2010/main" val="10596369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0E438-CE85-E901-1447-0A1EDDEA633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34E8E4A7-C95E-C114-CD2E-BB0EDF4DFE30}"/>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D8F13034-3FBC-5242-3187-C382CB973193}"/>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028EB1FC-BE3B-7DD4-BCC4-8BA47DB64E96}"/>
              </a:ext>
            </a:extLst>
          </p:cNvPr>
          <p:cNvSpPr>
            <a:spLocks noGrp="1"/>
          </p:cNvSpPr>
          <p:nvPr>
            <p:ph type="sldNum" sz="quarter" idx="5"/>
          </p:nvPr>
        </p:nvSpPr>
        <p:spPr/>
        <p:txBody>
          <a:bodyPr/>
          <a:lstStyle/>
          <a:p>
            <a:fld id="{1E1B085C-83B2-4336-BFB3-E1712D3CAA24}" type="slidenum">
              <a:rPr lang="en-GB" smtClean="0"/>
              <a:t>21</a:t>
            </a:fld>
            <a:endParaRPr lang="en-GB"/>
          </a:p>
        </p:txBody>
      </p:sp>
    </p:spTree>
    <p:extLst>
      <p:ext uri="{BB962C8B-B14F-4D97-AF65-F5344CB8AC3E}">
        <p14:creationId xmlns:p14="http://schemas.microsoft.com/office/powerpoint/2010/main" val="1213349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51B3E-A7C1-CC9A-0811-20F4B32906DF}"/>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5AD6868E-479B-5D1B-C4C2-4A1EBC5E477A}"/>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5C9FBF49-1291-4B1E-79E1-A7F7D971A318}"/>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98E8A1F6-2102-7C10-D46C-8B57F5D636E3}"/>
              </a:ext>
            </a:extLst>
          </p:cNvPr>
          <p:cNvSpPr>
            <a:spLocks noGrp="1"/>
          </p:cNvSpPr>
          <p:nvPr>
            <p:ph type="sldNum" sz="quarter" idx="5"/>
          </p:nvPr>
        </p:nvSpPr>
        <p:spPr/>
        <p:txBody>
          <a:bodyPr/>
          <a:lstStyle/>
          <a:p>
            <a:fld id="{1E1B085C-83B2-4336-BFB3-E1712D3CAA24}" type="slidenum">
              <a:rPr lang="en-GB" smtClean="0"/>
              <a:t>22</a:t>
            </a:fld>
            <a:endParaRPr lang="en-GB"/>
          </a:p>
        </p:txBody>
      </p:sp>
    </p:spTree>
    <p:extLst>
      <p:ext uri="{BB962C8B-B14F-4D97-AF65-F5344CB8AC3E}">
        <p14:creationId xmlns:p14="http://schemas.microsoft.com/office/powerpoint/2010/main" val="16908473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D6916-AE30-00A9-DDB7-6E2E94B402A4}"/>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05FC7BDA-8DD7-94E3-E995-1647FD09663D}"/>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D14A7291-D794-84F7-01D4-D2CE17DB82B2}"/>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B17DA35E-28FD-B1A0-4C07-258BEE926ED3}"/>
              </a:ext>
            </a:extLst>
          </p:cNvPr>
          <p:cNvSpPr>
            <a:spLocks noGrp="1"/>
          </p:cNvSpPr>
          <p:nvPr>
            <p:ph type="sldNum" sz="quarter" idx="5"/>
          </p:nvPr>
        </p:nvSpPr>
        <p:spPr/>
        <p:txBody>
          <a:bodyPr/>
          <a:lstStyle/>
          <a:p>
            <a:fld id="{1E1B085C-83B2-4336-BFB3-E1712D3CAA24}" type="slidenum">
              <a:rPr lang="en-GB" smtClean="0"/>
              <a:t>23</a:t>
            </a:fld>
            <a:endParaRPr lang="en-GB"/>
          </a:p>
        </p:txBody>
      </p:sp>
    </p:spTree>
    <p:extLst>
      <p:ext uri="{BB962C8B-B14F-4D97-AF65-F5344CB8AC3E}">
        <p14:creationId xmlns:p14="http://schemas.microsoft.com/office/powerpoint/2010/main" val="38360189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0DF60-D85D-B755-619F-8E2DB8516FA5}"/>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FB5A46C5-94C6-EFAF-42C5-B34A7280A54C}"/>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A9551A27-A377-98CA-0E87-69EA24BD78F2}"/>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2EEBE0FB-8EF5-77A1-9A6A-09BF5099CF9E}"/>
              </a:ext>
            </a:extLst>
          </p:cNvPr>
          <p:cNvSpPr>
            <a:spLocks noGrp="1"/>
          </p:cNvSpPr>
          <p:nvPr>
            <p:ph type="sldNum" sz="quarter" idx="5"/>
          </p:nvPr>
        </p:nvSpPr>
        <p:spPr/>
        <p:txBody>
          <a:bodyPr/>
          <a:lstStyle/>
          <a:p>
            <a:fld id="{1E1B085C-83B2-4336-BFB3-E1712D3CAA24}" type="slidenum">
              <a:rPr lang="en-GB" smtClean="0"/>
              <a:t>24</a:t>
            </a:fld>
            <a:endParaRPr lang="en-GB"/>
          </a:p>
        </p:txBody>
      </p:sp>
    </p:spTree>
    <p:extLst>
      <p:ext uri="{BB962C8B-B14F-4D97-AF65-F5344CB8AC3E}">
        <p14:creationId xmlns:p14="http://schemas.microsoft.com/office/powerpoint/2010/main" val="31577652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5D740-E7A2-D120-94B0-FA5A6DA12FD9}"/>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321DE6B1-AA64-9B29-0598-B9F230533531}"/>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4C0103AA-B283-9577-318D-FB361145C7BF}"/>
              </a:ext>
            </a:extLst>
          </p:cNvPr>
          <p:cNvSpPr>
            <a:spLocks noGrp="1"/>
          </p:cNvSpPr>
          <p:nvPr>
            <p:ph type="body" idx="1"/>
          </p:nvPr>
        </p:nvSpPr>
        <p:spPr/>
        <p:txBody>
          <a:bodyPr/>
          <a:lstStyle/>
          <a:p>
            <a:r>
              <a:rPr lang="en-GB" dirty="0"/>
              <a:t>Unlike conventional photon radiotherapy, carbon ion therapy exploits the Bragg peak to deposit maximum energy precisely inside the </a:t>
            </a:r>
            <a:r>
              <a:rPr lang="en-GB" dirty="0" err="1"/>
              <a:t>tumor</a:t>
            </a:r>
            <a:r>
              <a:rPr lang="en-GB" dirty="0"/>
              <a:t> while sparing healthy tissues. However, this sharp physical fall-off makes treatment plans extremely vulnerable to setup errors and range uncertainties, which can shift high doses into critical organs at risk. To ensure safety, clinical routines rely on Full-Robust Optimization, evaluating 9 distinct uncertainty scenarios for every voxel. While effective, calculating these 3D dose matrices at every single optimization iteration creates a severe computational bottleneck.</a:t>
            </a:r>
          </a:p>
        </p:txBody>
      </p:sp>
      <p:sp>
        <p:nvSpPr>
          <p:cNvPr id="4" name="Substituent număr diapozitiv 3">
            <a:extLst>
              <a:ext uri="{FF2B5EF4-FFF2-40B4-BE49-F238E27FC236}">
                <a16:creationId xmlns:a16="http://schemas.microsoft.com/office/drawing/2014/main" id="{4F94C836-408A-ACD6-ADAB-AAA4D034DAC7}"/>
              </a:ext>
            </a:extLst>
          </p:cNvPr>
          <p:cNvSpPr>
            <a:spLocks noGrp="1"/>
          </p:cNvSpPr>
          <p:nvPr>
            <p:ph type="sldNum" sz="quarter" idx="5"/>
          </p:nvPr>
        </p:nvSpPr>
        <p:spPr/>
        <p:txBody>
          <a:bodyPr/>
          <a:lstStyle/>
          <a:p>
            <a:fld id="{1E1B085C-83B2-4336-BFB3-E1712D3CAA24}" type="slidenum">
              <a:rPr lang="en-GB" smtClean="0"/>
              <a:t>25</a:t>
            </a:fld>
            <a:endParaRPr lang="en-GB"/>
          </a:p>
        </p:txBody>
      </p:sp>
    </p:spTree>
    <p:extLst>
      <p:ext uri="{BB962C8B-B14F-4D97-AF65-F5344CB8AC3E}">
        <p14:creationId xmlns:p14="http://schemas.microsoft.com/office/powerpoint/2010/main" val="2011007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89AAF-25DE-BE18-B07B-2F59729343C1}"/>
            </a:ext>
          </a:extLst>
        </p:cNvPr>
        <p:cNvGrpSpPr/>
        <p:nvPr/>
      </p:nvGrpSpPr>
      <p:grpSpPr>
        <a:xfrm>
          <a:off x="0" y="0"/>
          <a:ext cx="0" cy="0"/>
          <a:chOff x="0" y="0"/>
          <a:chExt cx="0" cy="0"/>
        </a:xfrm>
      </p:grpSpPr>
      <p:sp>
        <p:nvSpPr>
          <p:cNvPr id="2" name="Substituent imagine diapozitiv 1">
            <a:extLst>
              <a:ext uri="{FF2B5EF4-FFF2-40B4-BE49-F238E27FC236}">
                <a16:creationId xmlns:a16="http://schemas.microsoft.com/office/drawing/2014/main" id="{4AF247BC-296D-A74C-328E-2BEBFA1720BF}"/>
              </a:ext>
            </a:extLst>
          </p:cNvPr>
          <p:cNvSpPr>
            <a:spLocks noGrp="1" noRot="1" noChangeAspect="1"/>
          </p:cNvSpPr>
          <p:nvPr>
            <p:ph type="sldImg"/>
          </p:nvPr>
        </p:nvSpPr>
        <p:spPr/>
      </p:sp>
      <p:sp>
        <p:nvSpPr>
          <p:cNvPr id="3" name="Substituent note 2">
            <a:extLst>
              <a:ext uri="{FF2B5EF4-FFF2-40B4-BE49-F238E27FC236}">
                <a16:creationId xmlns:a16="http://schemas.microsoft.com/office/drawing/2014/main" id="{68ADAA4F-DDF7-6FF7-4F2E-019646CF5B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Radiation dose measures how much energy is absorbed per unit mass of tissue, measured in Gray. The key distinction is between deterministic effects — which appear quickly at high doses, with severity scaling with dose, like direct </a:t>
            </a:r>
            <a:r>
              <a:rPr lang="en-GB" dirty="0" err="1"/>
              <a:t>tumor</a:t>
            </a:r>
            <a:r>
              <a:rPr lang="en-GB" dirty="0"/>
              <a:t> destruction — and stochastic effects, which occur randomly even at low doses, where the </a:t>
            </a:r>
            <a:r>
              <a:rPr lang="en-GB" i="1" dirty="0"/>
              <a:t>probability</a:t>
            </a:r>
            <a:r>
              <a:rPr lang="en-GB" dirty="0"/>
              <a:t> increases with dose but not the severity — for example, the risk of a secondary cancer induced by scattered radiation in healthy tissue.</a:t>
            </a:r>
          </a:p>
        </p:txBody>
      </p:sp>
      <p:sp>
        <p:nvSpPr>
          <p:cNvPr id="4" name="Substituent număr diapozitiv 3">
            <a:extLst>
              <a:ext uri="{FF2B5EF4-FFF2-40B4-BE49-F238E27FC236}">
                <a16:creationId xmlns:a16="http://schemas.microsoft.com/office/drawing/2014/main" id="{FCBAC70D-3CFF-8B9D-9021-36E6F310D7A5}"/>
              </a:ext>
            </a:extLst>
          </p:cNvPr>
          <p:cNvSpPr>
            <a:spLocks noGrp="1"/>
          </p:cNvSpPr>
          <p:nvPr>
            <p:ph type="sldNum" sz="quarter" idx="5"/>
          </p:nvPr>
        </p:nvSpPr>
        <p:spPr/>
        <p:txBody>
          <a:bodyPr/>
          <a:lstStyle/>
          <a:p>
            <a:fld id="{1E1B085C-83B2-4336-BFB3-E1712D3CAA24}" type="slidenum">
              <a:rPr lang="en-GB" smtClean="0"/>
              <a:t>27</a:t>
            </a:fld>
            <a:endParaRPr lang="en-GB"/>
          </a:p>
        </p:txBody>
      </p:sp>
    </p:spTree>
    <p:extLst>
      <p:ext uri="{BB962C8B-B14F-4D97-AF65-F5344CB8AC3E}">
        <p14:creationId xmlns:p14="http://schemas.microsoft.com/office/powerpoint/2010/main" val="3995517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grpSp>
        <p:nvGrpSpPr>
          <p:cNvPr id="10" name="Gruppieren 9">
            <a:extLst>
              <a:ext uri="{FF2B5EF4-FFF2-40B4-BE49-F238E27FC236}">
                <a16:creationId xmlns:a16="http://schemas.microsoft.com/office/drawing/2014/main" id="{7040B52E-6118-F844-8FBE-85B6AFDC9E2A}"/>
              </a:ext>
            </a:extLst>
          </p:cNvPr>
          <p:cNvGrpSpPr/>
          <p:nvPr userDrawn="1"/>
        </p:nvGrpSpPr>
        <p:grpSpPr>
          <a:xfrm>
            <a:off x="2003438" y="1301599"/>
            <a:ext cx="9901692" cy="5170248"/>
            <a:chOff x="1502578" y="976199"/>
            <a:chExt cx="7426269" cy="3877686"/>
          </a:xfrm>
        </p:grpSpPr>
        <p:sp>
          <p:nvSpPr>
            <p:cNvPr id="4" name="Rechteck 3">
              <a:extLst>
                <a:ext uri="{FF2B5EF4-FFF2-40B4-BE49-F238E27FC236}">
                  <a16:creationId xmlns:a16="http://schemas.microsoft.com/office/drawing/2014/main" id="{3FAB316F-95F1-6040-AB6B-EF23A5D58FAF}"/>
                </a:ext>
              </a:extLst>
            </p:cNvPr>
            <p:cNvSpPr/>
            <p:nvPr userDrawn="1"/>
          </p:nvSpPr>
          <p:spPr>
            <a:xfrm>
              <a:off x="7781365" y="3854824"/>
              <a:ext cx="1147482" cy="9990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DE" sz="2400"/>
            </a:p>
          </p:txBody>
        </p:sp>
        <p:pic>
          <p:nvPicPr>
            <p:cNvPr id="8" name="Grafik 7">
              <a:extLst>
                <a:ext uri="{FF2B5EF4-FFF2-40B4-BE49-F238E27FC236}">
                  <a16:creationId xmlns:a16="http://schemas.microsoft.com/office/drawing/2014/main" id="{9DE39F29-B8C0-C64D-ADFE-A8AFF963CB13}"/>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1502578" y="976199"/>
              <a:ext cx="6099496" cy="3877686"/>
            </a:xfrm>
            <a:prstGeom prst="rect">
              <a:avLst/>
            </a:prstGeom>
          </p:spPr>
        </p:pic>
      </p:grpSp>
      <p:sp>
        <p:nvSpPr>
          <p:cNvPr id="2" name="Titel 1"/>
          <p:cNvSpPr>
            <a:spLocks noGrp="1"/>
          </p:cNvSpPr>
          <p:nvPr>
            <p:ph type="ctrTitle"/>
          </p:nvPr>
        </p:nvSpPr>
        <p:spPr>
          <a:xfrm>
            <a:off x="2868706" y="3650765"/>
            <a:ext cx="5737412" cy="779867"/>
          </a:xfrm>
        </p:spPr>
        <p:txBody>
          <a:bodyPr anchor="b" anchorCtr="0">
            <a:noAutofit/>
          </a:bodyPr>
          <a:lstStyle>
            <a:lvl1pPr algn="ctr">
              <a:defRPr sz="3200">
                <a:solidFill>
                  <a:srgbClr val="666666"/>
                </a:solidFill>
              </a:defRPr>
            </a:lvl1pPr>
          </a:lstStyle>
          <a:p>
            <a:r>
              <a:rPr lang="en-US"/>
              <a:t>Click to edit Master title style</a:t>
            </a:r>
            <a:endParaRPr lang="de-DE" dirty="0"/>
          </a:p>
        </p:txBody>
      </p:sp>
      <p:sp>
        <p:nvSpPr>
          <p:cNvPr id="3" name="Untertitel 2"/>
          <p:cNvSpPr>
            <a:spLocks noGrp="1"/>
          </p:cNvSpPr>
          <p:nvPr>
            <p:ph type="subTitle" idx="1"/>
          </p:nvPr>
        </p:nvSpPr>
        <p:spPr>
          <a:xfrm>
            <a:off x="2868706" y="4430631"/>
            <a:ext cx="5737413" cy="709135"/>
          </a:xfrm>
        </p:spPr>
        <p:txBody>
          <a:bodyPr>
            <a:normAutofit/>
          </a:bodyPr>
          <a:lstStyle>
            <a:lvl1pPr marL="0" indent="0" algn="ctr">
              <a:buNone/>
              <a:defRPr sz="2000">
                <a:solidFill>
                  <a:schemeClr val="bg1">
                    <a:lumMod val="6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de-DE" dirty="0"/>
          </a:p>
        </p:txBody>
      </p:sp>
      <p:sp>
        <p:nvSpPr>
          <p:cNvPr id="13" name="Rechteck 12"/>
          <p:cNvSpPr/>
          <p:nvPr userDrawn="1"/>
        </p:nvSpPr>
        <p:spPr>
          <a:xfrm>
            <a:off x="538789" y="6650181"/>
            <a:ext cx="4495031" cy="207819"/>
          </a:xfrm>
          <a:prstGeom prst="rect">
            <a:avLst/>
          </a:prstGeom>
          <a:solidFill>
            <a:srgbClr val="EAEA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800"/>
          </a:p>
        </p:txBody>
      </p:sp>
    </p:spTree>
    <p:extLst>
      <p:ext uri="{BB962C8B-B14F-4D97-AF65-F5344CB8AC3E}">
        <p14:creationId xmlns:p14="http://schemas.microsoft.com/office/powerpoint/2010/main" val="2663006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563425" y="307196"/>
            <a:ext cx="8934639" cy="787557"/>
          </a:xfrm>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p:txBody>
      </p:sp>
      <p:sp>
        <p:nvSpPr>
          <p:cNvPr id="6" name="Foliennummernplatzhalter 5"/>
          <p:cNvSpPr>
            <a:spLocks noGrp="1"/>
          </p:cNvSpPr>
          <p:nvPr>
            <p:ph type="sldNum" sz="quarter" idx="12"/>
          </p:nvPr>
        </p:nvSpPr>
        <p:spPr/>
        <p:txBody>
          <a:bodyPr/>
          <a:lstStyle/>
          <a:p>
            <a:fld id="{125CBDDA-5CCF-8748-8988-9DC6C8981774}" type="slidenum">
              <a:rPr lang="de-DE" smtClean="0"/>
              <a:t>‹#›</a:t>
            </a:fld>
            <a:endParaRPr lang="de-DE" dirty="0"/>
          </a:p>
        </p:txBody>
      </p:sp>
      <p:sp>
        <p:nvSpPr>
          <p:cNvPr id="5" name="Datumsplatzhalter 4"/>
          <p:cNvSpPr>
            <a:spLocks noGrp="1"/>
          </p:cNvSpPr>
          <p:nvPr>
            <p:ph type="dt" sz="half" idx="2"/>
          </p:nvPr>
        </p:nvSpPr>
        <p:spPr>
          <a:xfrm>
            <a:off x="9384145" y="6552644"/>
            <a:ext cx="1214298" cy="365125"/>
          </a:xfrm>
          <a:prstGeom prst="rect">
            <a:avLst/>
          </a:prstGeom>
        </p:spPr>
        <p:txBody>
          <a:bodyPr vert="horz" lIns="91440" tIns="45720" rIns="91440" bIns="45720" rtlCol="0" anchor="ctr"/>
          <a:lstStyle>
            <a:lvl1pPr algn="r">
              <a:defRPr sz="1000">
                <a:solidFill>
                  <a:schemeClr val="tx1"/>
                </a:solidFill>
              </a:defRPr>
            </a:lvl1pPr>
          </a:lstStyle>
          <a:p>
            <a:r>
              <a:rPr lang="de-DE" dirty="0"/>
              <a:t>September 2026</a:t>
            </a:r>
          </a:p>
        </p:txBody>
      </p:sp>
      <p:sp>
        <p:nvSpPr>
          <p:cNvPr id="8" name="Fußzeilenplatzhalter 7"/>
          <p:cNvSpPr>
            <a:spLocks noGrp="1"/>
          </p:cNvSpPr>
          <p:nvPr>
            <p:ph type="ftr" sz="quarter" idx="3"/>
          </p:nvPr>
        </p:nvSpPr>
        <p:spPr>
          <a:xfrm>
            <a:off x="5283202" y="6560612"/>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dirty="0"/>
              <a:t>Carmen-Andreea Maxim – ISSP </a:t>
            </a:r>
          </a:p>
        </p:txBody>
      </p:sp>
    </p:spTree>
    <p:extLst>
      <p:ext uri="{BB962C8B-B14F-4D97-AF65-F5344CB8AC3E}">
        <p14:creationId xmlns:p14="http://schemas.microsoft.com/office/powerpoint/2010/main" val="2077935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Edit Master text styles</a:t>
            </a:r>
          </a:p>
        </p:txBody>
      </p:sp>
      <p:sp>
        <p:nvSpPr>
          <p:cNvPr id="4" name="Inhaltsplatzhalt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a:t>Edit Master text styles</a:t>
            </a:r>
          </a:p>
        </p:txBody>
      </p:sp>
      <p:sp>
        <p:nvSpPr>
          <p:cNvPr id="7" name="Foliennummernplatzhalter 6"/>
          <p:cNvSpPr>
            <a:spLocks noGrp="1"/>
          </p:cNvSpPr>
          <p:nvPr>
            <p:ph type="sldNum" sz="quarter" idx="12"/>
          </p:nvPr>
        </p:nvSpPr>
        <p:spPr/>
        <p:txBody>
          <a:bodyPr/>
          <a:lstStyle/>
          <a:p>
            <a:fld id="{125CBDDA-5CCF-8748-8988-9DC6C8981774}" type="slidenum">
              <a:rPr lang="de-DE" smtClean="0"/>
              <a:t>‹#›</a:t>
            </a:fld>
            <a:endParaRPr lang="de-DE"/>
          </a:p>
        </p:txBody>
      </p:sp>
      <p:sp>
        <p:nvSpPr>
          <p:cNvPr id="6" name="Datumsplatzhalter 4"/>
          <p:cNvSpPr>
            <a:spLocks noGrp="1"/>
          </p:cNvSpPr>
          <p:nvPr>
            <p:ph type="dt" sz="half" idx="13"/>
          </p:nvPr>
        </p:nvSpPr>
        <p:spPr>
          <a:xfrm>
            <a:off x="9465335" y="6552644"/>
            <a:ext cx="1133108" cy="365125"/>
          </a:xfrm>
          <a:prstGeom prst="rect">
            <a:avLst/>
          </a:prstGeom>
        </p:spPr>
        <p:txBody>
          <a:bodyPr vert="horz" lIns="91440" tIns="45720" rIns="91440" bIns="45720" rtlCol="0" anchor="ctr"/>
          <a:lstStyle>
            <a:lvl1pPr algn="r">
              <a:defRPr sz="1000">
                <a:solidFill>
                  <a:schemeClr val="tx1"/>
                </a:solidFill>
              </a:defRPr>
            </a:lvl1pPr>
          </a:lstStyle>
          <a:p>
            <a:r>
              <a:rPr lang="de-DE" dirty="0"/>
              <a:t>September 2026</a:t>
            </a:r>
          </a:p>
        </p:txBody>
      </p:sp>
      <p:sp>
        <p:nvSpPr>
          <p:cNvPr id="9" name="Fußzeilenplatzhalter 7"/>
          <p:cNvSpPr>
            <a:spLocks noGrp="1"/>
          </p:cNvSpPr>
          <p:nvPr>
            <p:ph type="ftr" sz="quarter" idx="3"/>
          </p:nvPr>
        </p:nvSpPr>
        <p:spPr>
          <a:xfrm>
            <a:off x="5283202" y="6560612"/>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dirty="0"/>
              <a:t>Carmen-Andreea Maxim – ISSP </a:t>
            </a:r>
          </a:p>
        </p:txBody>
      </p:sp>
    </p:spTree>
    <p:extLst>
      <p:ext uri="{BB962C8B-B14F-4D97-AF65-F5344CB8AC3E}">
        <p14:creationId xmlns:p14="http://schemas.microsoft.com/office/powerpoint/2010/main" val="19150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5" name="Foliennummernplatzhalter 4"/>
          <p:cNvSpPr>
            <a:spLocks noGrp="1"/>
          </p:cNvSpPr>
          <p:nvPr>
            <p:ph type="sldNum" sz="quarter" idx="12"/>
          </p:nvPr>
        </p:nvSpPr>
        <p:spPr/>
        <p:txBody>
          <a:bodyPr/>
          <a:lstStyle/>
          <a:p>
            <a:fld id="{125CBDDA-5CCF-8748-8988-9DC6C8981774}" type="slidenum">
              <a:rPr lang="de-DE" smtClean="0"/>
              <a:t>‹#›</a:t>
            </a:fld>
            <a:endParaRPr lang="de-DE"/>
          </a:p>
        </p:txBody>
      </p:sp>
      <p:sp>
        <p:nvSpPr>
          <p:cNvPr id="4" name="Datumsplatzhalter 4"/>
          <p:cNvSpPr>
            <a:spLocks noGrp="1"/>
          </p:cNvSpPr>
          <p:nvPr>
            <p:ph type="dt" sz="half" idx="2"/>
          </p:nvPr>
        </p:nvSpPr>
        <p:spPr>
          <a:xfrm>
            <a:off x="9465335" y="6552644"/>
            <a:ext cx="1133108" cy="365125"/>
          </a:xfrm>
          <a:prstGeom prst="rect">
            <a:avLst/>
          </a:prstGeom>
        </p:spPr>
        <p:txBody>
          <a:bodyPr vert="horz" lIns="91440" tIns="45720" rIns="91440" bIns="45720" rtlCol="0" anchor="ctr"/>
          <a:lstStyle>
            <a:lvl1pPr algn="r">
              <a:defRPr sz="1000">
                <a:solidFill>
                  <a:schemeClr val="tx1"/>
                </a:solidFill>
              </a:defRPr>
            </a:lvl1pPr>
          </a:lstStyle>
          <a:p>
            <a:r>
              <a:rPr lang="de-DE" dirty="0"/>
              <a:t>September 2026</a:t>
            </a:r>
          </a:p>
        </p:txBody>
      </p:sp>
      <p:sp>
        <p:nvSpPr>
          <p:cNvPr id="7" name="Fußzeilenplatzhalter 7"/>
          <p:cNvSpPr>
            <a:spLocks noGrp="1"/>
          </p:cNvSpPr>
          <p:nvPr>
            <p:ph type="ftr" sz="quarter" idx="3"/>
          </p:nvPr>
        </p:nvSpPr>
        <p:spPr>
          <a:xfrm>
            <a:off x="5283202" y="6560612"/>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r>
              <a:rPr lang="de-DE" dirty="0"/>
              <a:t>Carmen-Andreea Maxim – ISSP </a:t>
            </a:r>
          </a:p>
        </p:txBody>
      </p:sp>
    </p:spTree>
    <p:extLst>
      <p:ext uri="{BB962C8B-B14F-4D97-AF65-F5344CB8AC3E}">
        <p14:creationId xmlns:p14="http://schemas.microsoft.com/office/powerpoint/2010/main" val="3275501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7" name="Gerade Verbindung 26">
            <a:extLst>
              <a:ext uri="{FF2B5EF4-FFF2-40B4-BE49-F238E27FC236}">
                <a16:creationId xmlns:a16="http://schemas.microsoft.com/office/drawing/2014/main" id="{943494DA-FA9D-1447-B70B-2896FD77F5D0}"/>
              </a:ext>
            </a:extLst>
          </p:cNvPr>
          <p:cNvCxnSpPr/>
          <p:nvPr userDrawn="1"/>
        </p:nvCxnSpPr>
        <p:spPr>
          <a:xfrm>
            <a:off x="0" y="6732777"/>
            <a:ext cx="12192000" cy="0"/>
          </a:xfrm>
          <a:prstGeom prst="line">
            <a:avLst/>
          </a:prstGeom>
          <a:ln w="203200">
            <a:solidFill>
              <a:srgbClr val="EAEAEA"/>
            </a:solidFill>
          </a:ln>
          <a:effectLst/>
        </p:spPr>
        <p:style>
          <a:lnRef idx="2">
            <a:schemeClr val="accent1"/>
          </a:lnRef>
          <a:fillRef idx="0">
            <a:schemeClr val="accent1"/>
          </a:fillRef>
          <a:effectRef idx="1">
            <a:schemeClr val="accent1"/>
          </a:effectRef>
          <a:fontRef idx="minor">
            <a:schemeClr val="tx1"/>
          </a:fontRef>
        </p:style>
      </p:cxnSp>
      <p:pic>
        <p:nvPicPr>
          <p:cNvPr id="22" name="Bild 6" descr="GSI_Logo_rgb.png">
            <a:extLst>
              <a:ext uri="{FF2B5EF4-FFF2-40B4-BE49-F238E27FC236}">
                <a16:creationId xmlns:a16="http://schemas.microsoft.com/office/drawing/2014/main" id="{0E0D4DB1-EEDA-A644-B002-75EBF9968E0A}"/>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146453" y="485167"/>
            <a:ext cx="1505441" cy="501815"/>
          </a:xfrm>
          <a:prstGeom prst="rect">
            <a:avLst/>
          </a:prstGeom>
        </p:spPr>
      </p:pic>
      <p:cxnSp>
        <p:nvCxnSpPr>
          <p:cNvPr id="23" name="Gerade Verbindung 22">
            <a:extLst>
              <a:ext uri="{FF2B5EF4-FFF2-40B4-BE49-F238E27FC236}">
                <a16:creationId xmlns:a16="http://schemas.microsoft.com/office/drawing/2014/main" id="{2AC6B5F8-0827-6645-B5C9-ED4385971D8F}"/>
              </a:ext>
            </a:extLst>
          </p:cNvPr>
          <p:cNvCxnSpPr/>
          <p:nvPr userDrawn="1"/>
        </p:nvCxnSpPr>
        <p:spPr>
          <a:xfrm>
            <a:off x="0" y="1101632"/>
            <a:ext cx="12192000" cy="0"/>
          </a:xfrm>
          <a:prstGeom prst="line">
            <a:avLst/>
          </a:prstGeom>
          <a:ln w="203200">
            <a:solidFill>
              <a:srgbClr val="EAEAEA"/>
            </a:solidFill>
          </a:ln>
          <a:effectLst/>
        </p:spPr>
        <p:style>
          <a:lnRef idx="2">
            <a:schemeClr val="accent1"/>
          </a:lnRef>
          <a:fillRef idx="0">
            <a:schemeClr val="accent1"/>
          </a:fillRef>
          <a:effectRef idx="1">
            <a:schemeClr val="accent1"/>
          </a:effectRef>
          <a:fontRef idx="minor">
            <a:schemeClr val="tx1"/>
          </a:fontRef>
        </p:style>
      </p:cxnSp>
      <p:sp>
        <p:nvSpPr>
          <p:cNvPr id="24" name="Rechteck 23">
            <a:extLst>
              <a:ext uri="{FF2B5EF4-FFF2-40B4-BE49-F238E27FC236}">
                <a16:creationId xmlns:a16="http://schemas.microsoft.com/office/drawing/2014/main" id="{CC9BBC89-C94F-2342-BFB0-0C52DC04C485}"/>
              </a:ext>
            </a:extLst>
          </p:cNvPr>
          <p:cNvSpPr>
            <a:spLocks/>
          </p:cNvSpPr>
          <p:nvPr userDrawn="1"/>
        </p:nvSpPr>
        <p:spPr>
          <a:xfrm>
            <a:off x="-1" y="969432"/>
            <a:ext cx="268800" cy="268800"/>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25" name="Rechteck 24">
            <a:extLst>
              <a:ext uri="{FF2B5EF4-FFF2-40B4-BE49-F238E27FC236}">
                <a16:creationId xmlns:a16="http://schemas.microsoft.com/office/drawing/2014/main" id="{5E807027-043F-224A-B8A1-2EA6FD7AA9B7}"/>
              </a:ext>
            </a:extLst>
          </p:cNvPr>
          <p:cNvSpPr>
            <a:spLocks/>
          </p:cNvSpPr>
          <p:nvPr userDrawn="1"/>
        </p:nvSpPr>
        <p:spPr>
          <a:xfrm>
            <a:off x="-1" y="6599766"/>
            <a:ext cx="271036" cy="271036"/>
          </a:xfrm>
          <a:prstGeom prst="rect">
            <a:avLst/>
          </a:prstGeom>
          <a:solidFill>
            <a:srgbClr val="FDBB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2400"/>
          </a:p>
        </p:txBody>
      </p:sp>
      <p:sp>
        <p:nvSpPr>
          <p:cNvPr id="3" name="Textplatzhalter 2"/>
          <p:cNvSpPr>
            <a:spLocks noGrp="1"/>
          </p:cNvSpPr>
          <p:nvPr>
            <p:ph type="body" idx="1"/>
          </p:nvPr>
        </p:nvSpPr>
        <p:spPr>
          <a:xfrm>
            <a:off x="423514" y="1450688"/>
            <a:ext cx="11226901" cy="4903585"/>
          </a:xfrm>
          <a:prstGeom prst="rect">
            <a:avLst/>
          </a:prstGeom>
        </p:spPr>
        <p:txBody>
          <a:bodyPr vert="horz" lIns="91440" tIns="45720" rIns="91440" bIns="45720" rtlCol="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6" name="Foliennummernplatzhalter 5"/>
          <p:cNvSpPr>
            <a:spLocks noGrp="1"/>
          </p:cNvSpPr>
          <p:nvPr>
            <p:ph type="sldNum" sz="quarter" idx="4"/>
          </p:nvPr>
        </p:nvSpPr>
        <p:spPr>
          <a:xfrm>
            <a:off x="10687723" y="6552643"/>
            <a:ext cx="993197" cy="365125"/>
          </a:xfrm>
          <a:prstGeom prst="rect">
            <a:avLst/>
          </a:prstGeom>
        </p:spPr>
        <p:txBody>
          <a:bodyPr vert="horz" lIns="91440" tIns="45720" rIns="91440" bIns="45720" rtlCol="0" anchor="ctr"/>
          <a:lstStyle>
            <a:lvl1pPr algn="r">
              <a:defRPr sz="1000">
                <a:solidFill>
                  <a:srgbClr val="333333"/>
                </a:solidFill>
                <a:latin typeface="Arial"/>
                <a:cs typeface="Arial"/>
              </a:defRPr>
            </a:lvl1pPr>
          </a:lstStyle>
          <a:p>
            <a:fld id="{125CBDDA-5CCF-8748-8988-9DC6C8981774}" type="slidenum">
              <a:rPr lang="de-DE" smtClean="0"/>
              <a:pPr/>
              <a:t>‹#›</a:t>
            </a:fld>
            <a:endParaRPr lang="de-DE"/>
          </a:p>
        </p:txBody>
      </p:sp>
      <p:sp>
        <p:nvSpPr>
          <p:cNvPr id="11" name="Textfeld 10"/>
          <p:cNvSpPr txBox="1"/>
          <p:nvPr/>
        </p:nvSpPr>
        <p:spPr>
          <a:xfrm>
            <a:off x="580361" y="6616079"/>
            <a:ext cx="4702844" cy="246221"/>
          </a:xfrm>
          <a:prstGeom prst="rect">
            <a:avLst/>
          </a:prstGeom>
          <a:noFill/>
        </p:spPr>
        <p:txBody>
          <a:bodyPr wrap="square" rtlCol="0" anchor="ctr">
            <a:spAutoFit/>
          </a:bodyPr>
          <a:lstStyle/>
          <a:p>
            <a:pPr marL="0" marR="0" indent="0" algn="l" defTabSz="457189" rtl="0" eaLnBrk="1" fontAlgn="auto" latinLnBrk="0" hangingPunct="1">
              <a:lnSpc>
                <a:spcPct val="100000"/>
              </a:lnSpc>
              <a:spcBef>
                <a:spcPts val="0"/>
              </a:spcBef>
              <a:spcAft>
                <a:spcPts val="0"/>
              </a:spcAft>
              <a:buClrTx/>
              <a:buSzTx/>
              <a:buFontTx/>
              <a:buNone/>
              <a:tabLst/>
              <a:defRPr/>
            </a:pPr>
            <a:r>
              <a:rPr lang="de-DE" sz="1000">
                <a:solidFill>
                  <a:srgbClr val="333333"/>
                </a:solidFill>
                <a:latin typeface="Arial"/>
                <a:cs typeface="Arial"/>
              </a:rPr>
              <a:t>GSI Helmholtzzentrum für Schwerionenforschung GmbH</a:t>
            </a:r>
          </a:p>
        </p:txBody>
      </p:sp>
      <p:sp>
        <p:nvSpPr>
          <p:cNvPr id="2" name="Titelplatzhalter 1"/>
          <p:cNvSpPr>
            <a:spLocks noGrp="1"/>
          </p:cNvSpPr>
          <p:nvPr>
            <p:ph type="title"/>
          </p:nvPr>
        </p:nvSpPr>
        <p:spPr>
          <a:xfrm>
            <a:off x="423517" y="308100"/>
            <a:ext cx="8172315" cy="787557"/>
          </a:xfrm>
          <a:prstGeom prst="rect">
            <a:avLst/>
          </a:prstGeom>
        </p:spPr>
        <p:txBody>
          <a:bodyPr vert="horz" lIns="91440" tIns="45720" rIns="91440" bIns="45720" rtlCol="0" anchor="b" anchorCtr="0">
            <a:noAutofit/>
          </a:bodyPr>
          <a:lstStyle/>
          <a:p>
            <a:r>
              <a:rPr lang="de-DE" dirty="0"/>
              <a:t>Mastertitelformat bearbeiten</a:t>
            </a:r>
          </a:p>
        </p:txBody>
      </p:sp>
      <p:sp>
        <p:nvSpPr>
          <p:cNvPr id="5" name="Datumsplatzhalter 4"/>
          <p:cNvSpPr>
            <a:spLocks noGrp="1"/>
          </p:cNvSpPr>
          <p:nvPr>
            <p:ph type="dt" sz="half" idx="2"/>
          </p:nvPr>
        </p:nvSpPr>
        <p:spPr>
          <a:xfrm>
            <a:off x="9535008" y="6552643"/>
            <a:ext cx="1131165" cy="365125"/>
          </a:xfrm>
          <a:prstGeom prst="rect">
            <a:avLst/>
          </a:prstGeom>
        </p:spPr>
        <p:txBody>
          <a:bodyPr vert="horz" lIns="91440" tIns="45720" rIns="91440" bIns="45720" rtlCol="0" anchor="ctr"/>
          <a:lstStyle>
            <a:lvl1pPr algn="r">
              <a:defRPr sz="1000">
                <a:solidFill>
                  <a:srgbClr val="333333"/>
                </a:solidFill>
              </a:defRPr>
            </a:lvl1pPr>
          </a:lstStyle>
          <a:p>
            <a:endParaRPr lang="de-DE"/>
          </a:p>
        </p:txBody>
      </p:sp>
      <p:sp>
        <p:nvSpPr>
          <p:cNvPr id="8" name="Fußzeilenplatzhalter 7"/>
          <p:cNvSpPr>
            <a:spLocks noGrp="1"/>
          </p:cNvSpPr>
          <p:nvPr>
            <p:ph type="ftr" sz="quarter" idx="3"/>
          </p:nvPr>
        </p:nvSpPr>
        <p:spPr>
          <a:xfrm>
            <a:off x="5350935" y="6560611"/>
            <a:ext cx="4182132" cy="357157"/>
          </a:xfrm>
          <a:prstGeom prst="rect">
            <a:avLst/>
          </a:prstGeom>
        </p:spPr>
        <p:txBody>
          <a:bodyPr vert="horz" lIns="91440" tIns="45720" rIns="91440" bIns="45720" rtlCol="0" anchor="ctr"/>
          <a:lstStyle>
            <a:lvl1pPr algn="ctr">
              <a:defRPr sz="1000">
                <a:solidFill>
                  <a:srgbClr val="333333"/>
                </a:solidFill>
              </a:defRPr>
            </a:lvl1pPr>
          </a:lstStyle>
          <a:p>
            <a:pPr algn="l"/>
            <a:endParaRPr lang="de-DE"/>
          </a:p>
        </p:txBody>
      </p:sp>
      <p:pic>
        <p:nvPicPr>
          <p:cNvPr id="13" name="Bild 12" descr="FAIR_Logo_rgb.png">
            <a:extLst>
              <a:ext uri="{FF2B5EF4-FFF2-40B4-BE49-F238E27FC236}">
                <a16:creationId xmlns:a16="http://schemas.microsoft.com/office/drawing/2014/main" id="{6EBF7B64-1F60-354C-83F5-CFA893F204BE}"/>
              </a:ext>
            </a:extLst>
          </p:cNvPr>
          <p:cNvPicPr>
            <a:picLocks noChangeAspect="1"/>
          </p:cNvPicPr>
          <p:nvPr userDrawn="1"/>
        </p:nvPicPr>
        <p:blipFill>
          <a:blip r:embed="rId7" cstate="hqprint">
            <a:extLst>
              <a:ext uri="{28A0092B-C50C-407E-A947-70E740481C1C}">
                <a14:useLocalDpi xmlns:a14="http://schemas.microsoft.com/office/drawing/2010/main"/>
              </a:ext>
            </a:extLst>
          </a:blip>
          <a:stretch>
            <a:fillRect/>
          </a:stretch>
        </p:blipFill>
        <p:spPr>
          <a:xfrm>
            <a:off x="8854439" y="275767"/>
            <a:ext cx="1033407" cy="861172"/>
          </a:xfrm>
          <a:prstGeom prst="rect">
            <a:avLst/>
          </a:prstGeom>
        </p:spPr>
      </p:pic>
    </p:spTree>
    <p:extLst>
      <p:ext uri="{BB962C8B-B14F-4D97-AF65-F5344CB8AC3E}">
        <p14:creationId xmlns:p14="http://schemas.microsoft.com/office/powerpoint/2010/main" val="9250313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latinLnBrk="0" hangingPunct="1">
        <a:spcBef>
          <a:spcPct val="0"/>
        </a:spcBef>
        <a:buNone/>
        <a:defRPr sz="2400" b="1" kern="1200">
          <a:solidFill>
            <a:srgbClr val="333333"/>
          </a:solidFill>
          <a:latin typeface="Arial"/>
          <a:ea typeface="+mj-ea"/>
          <a:cs typeface="Arial"/>
        </a:defRPr>
      </a:lvl1pPr>
    </p:titleStyle>
    <p:bodyStyle>
      <a:lvl1pPr marL="342891" indent="-342891" algn="l" defTabSz="457189" rtl="0" eaLnBrk="1" latinLnBrk="0" hangingPunct="1">
        <a:spcBef>
          <a:spcPct val="20000"/>
        </a:spcBef>
        <a:buClr>
          <a:srgbClr val="FDBB63"/>
        </a:buClr>
        <a:buFont typeface="Wingdings" charset="2"/>
        <a:buChar char="§"/>
        <a:defRPr sz="2400" kern="1200">
          <a:solidFill>
            <a:srgbClr val="333333"/>
          </a:solidFill>
          <a:latin typeface="Arial"/>
          <a:ea typeface="+mn-ea"/>
          <a:cs typeface="Arial"/>
        </a:defRPr>
      </a:lvl1pPr>
      <a:lvl2pPr marL="742932" indent="-285744" algn="l" defTabSz="457189" rtl="0" eaLnBrk="1" latinLnBrk="0" hangingPunct="1">
        <a:spcBef>
          <a:spcPct val="20000"/>
        </a:spcBef>
        <a:buClr>
          <a:srgbClr val="FDBB63"/>
        </a:buClr>
        <a:buFont typeface="Wingdings" charset="2"/>
        <a:buChar char="§"/>
        <a:defRPr sz="2000" kern="1200">
          <a:solidFill>
            <a:srgbClr val="333333"/>
          </a:solidFill>
          <a:latin typeface="Arial"/>
          <a:ea typeface="+mn-ea"/>
          <a:cs typeface="Arial"/>
        </a:defRPr>
      </a:lvl2pPr>
      <a:lvl3pPr marL="1142971" indent="-228594" algn="l" defTabSz="457189" rtl="0" eaLnBrk="1" latinLnBrk="0" hangingPunct="1">
        <a:spcBef>
          <a:spcPct val="20000"/>
        </a:spcBef>
        <a:buClr>
          <a:srgbClr val="FDBB63"/>
        </a:buClr>
        <a:buFont typeface="Wingdings" charset="2"/>
        <a:buChar char="§"/>
        <a:defRPr sz="1800" kern="1200">
          <a:solidFill>
            <a:srgbClr val="333333"/>
          </a:solidFill>
          <a:latin typeface="Arial"/>
          <a:ea typeface="+mn-ea"/>
          <a:cs typeface="Arial"/>
        </a:defRPr>
      </a:lvl3pPr>
      <a:lvl4pPr marL="1600160" indent="-228594" algn="l" defTabSz="457189" rtl="0" eaLnBrk="1" latinLnBrk="0" hangingPunct="1">
        <a:spcBef>
          <a:spcPct val="20000"/>
        </a:spcBef>
        <a:buClr>
          <a:srgbClr val="FDBB63"/>
        </a:buClr>
        <a:buFont typeface="Wingdings" charset="2"/>
        <a:buChar char="§"/>
        <a:defRPr sz="1600" kern="1200">
          <a:solidFill>
            <a:srgbClr val="333333"/>
          </a:solidFill>
          <a:latin typeface="Arial"/>
          <a:ea typeface="+mn-ea"/>
          <a:cs typeface="Arial"/>
        </a:defRPr>
      </a:lvl4pPr>
      <a:lvl5pPr marL="2057349" indent="-228594" algn="l" defTabSz="457189" rtl="0" eaLnBrk="1" latinLnBrk="0" hangingPunct="1">
        <a:spcBef>
          <a:spcPct val="20000"/>
        </a:spcBef>
        <a:buClr>
          <a:srgbClr val="FDBB63"/>
        </a:buClr>
        <a:buFont typeface="Wingdings" charset="2"/>
        <a:buChar char="§"/>
        <a:defRPr sz="1400" kern="1200">
          <a:solidFill>
            <a:srgbClr val="333333"/>
          </a:solidFill>
          <a:latin typeface="Arial"/>
          <a:ea typeface="+mn-ea"/>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6.png"/><Relationship Id="rId4" Type="http://schemas.openxmlformats.org/officeDocument/2006/relationships/image" Target="../media/image24.svg"/></Relationships>
</file>

<file path=ppt/slides/_rels/slide11.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diagramColors" Target="../diagrams/colors3.xml"/><Relationship Id="rId18" Type="http://schemas.openxmlformats.org/officeDocument/2006/relationships/diagramQuickStyle" Target="../diagrams/quickStyle4.xml"/><Relationship Id="rId3" Type="http://schemas.openxmlformats.org/officeDocument/2006/relationships/image" Target="../media/image20.png"/><Relationship Id="rId21" Type="http://schemas.openxmlformats.org/officeDocument/2006/relationships/image" Target="../media/image29.svg"/><Relationship Id="rId7" Type="http://schemas.openxmlformats.org/officeDocument/2006/relationships/diagramQuickStyle" Target="../diagrams/quickStyle2.xml"/><Relationship Id="rId12" Type="http://schemas.openxmlformats.org/officeDocument/2006/relationships/diagramQuickStyle" Target="../diagrams/quickStyle3.xml"/><Relationship Id="rId17" Type="http://schemas.openxmlformats.org/officeDocument/2006/relationships/diagramLayout" Target="../diagrams/layout4.xml"/><Relationship Id="rId2" Type="http://schemas.openxmlformats.org/officeDocument/2006/relationships/notesSlide" Target="../notesSlides/notesSlide8.xml"/><Relationship Id="rId16" Type="http://schemas.openxmlformats.org/officeDocument/2006/relationships/diagramData" Target="../diagrams/data4.xml"/><Relationship Id="rId20" Type="http://schemas.microsoft.com/office/2007/relationships/diagramDrawing" Target="../diagrams/drawing4.xml"/><Relationship Id="rId1" Type="http://schemas.openxmlformats.org/officeDocument/2006/relationships/slideLayout" Target="../slideLayouts/slideLayout2.xml"/><Relationship Id="rId6" Type="http://schemas.openxmlformats.org/officeDocument/2006/relationships/diagramLayout" Target="../diagrams/layout2.xml"/><Relationship Id="rId11" Type="http://schemas.openxmlformats.org/officeDocument/2006/relationships/diagramLayout" Target="../diagrams/layout3.xml"/><Relationship Id="rId5" Type="http://schemas.openxmlformats.org/officeDocument/2006/relationships/diagramData" Target="../diagrams/data2.xml"/><Relationship Id="rId15" Type="http://schemas.openxmlformats.org/officeDocument/2006/relationships/image" Target="../media/image28.svg"/><Relationship Id="rId10" Type="http://schemas.openxmlformats.org/officeDocument/2006/relationships/diagramData" Target="../diagrams/data3.xml"/><Relationship Id="rId19" Type="http://schemas.openxmlformats.org/officeDocument/2006/relationships/diagramColors" Target="../diagrams/colors4.xml"/><Relationship Id="rId4" Type="http://schemas.openxmlformats.org/officeDocument/2006/relationships/image" Target="../media/image27.png"/><Relationship Id="rId9" Type="http://schemas.microsoft.com/office/2007/relationships/diagramDrawing" Target="../diagrams/drawing2.xml"/><Relationship Id="rId14" Type="http://schemas.microsoft.com/office/2007/relationships/diagramDrawing" Target="../diagrams/drawing3.xml"/><Relationship Id="rId22" Type="http://schemas.openxmlformats.org/officeDocument/2006/relationships/image" Target="../media/image30.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microsoft.com/office/2007/relationships/diagramDrawing" Target="../diagrams/drawing5.xml"/><Relationship Id="rId13" Type="http://schemas.microsoft.com/office/2007/relationships/diagramDrawing" Target="../diagrams/drawing6.xml"/><Relationship Id="rId18" Type="http://schemas.openxmlformats.org/officeDocument/2006/relationships/diagramColors" Target="../diagrams/colors7.xml"/><Relationship Id="rId3" Type="http://schemas.openxmlformats.org/officeDocument/2006/relationships/image" Target="../media/image20.png"/><Relationship Id="rId21" Type="http://schemas.openxmlformats.org/officeDocument/2006/relationships/image" Target="../media/image30.svg"/><Relationship Id="rId7" Type="http://schemas.openxmlformats.org/officeDocument/2006/relationships/diagramColors" Target="../diagrams/colors5.xml"/><Relationship Id="rId12" Type="http://schemas.openxmlformats.org/officeDocument/2006/relationships/diagramColors" Target="../diagrams/colors6.xml"/><Relationship Id="rId17" Type="http://schemas.openxmlformats.org/officeDocument/2006/relationships/diagramQuickStyle" Target="../diagrams/quickStyle7.xml"/><Relationship Id="rId2" Type="http://schemas.openxmlformats.org/officeDocument/2006/relationships/notesSlide" Target="../notesSlides/notesSlide10.xml"/><Relationship Id="rId16" Type="http://schemas.openxmlformats.org/officeDocument/2006/relationships/diagramLayout" Target="../diagrams/layout7.xml"/><Relationship Id="rId20" Type="http://schemas.openxmlformats.org/officeDocument/2006/relationships/image" Target="../media/image29.svg"/><Relationship Id="rId1" Type="http://schemas.openxmlformats.org/officeDocument/2006/relationships/slideLayout" Target="../slideLayouts/slideLayout2.xml"/><Relationship Id="rId6" Type="http://schemas.openxmlformats.org/officeDocument/2006/relationships/diagramQuickStyle" Target="../diagrams/quickStyle5.xml"/><Relationship Id="rId11" Type="http://schemas.openxmlformats.org/officeDocument/2006/relationships/diagramQuickStyle" Target="../diagrams/quickStyle6.xml"/><Relationship Id="rId5" Type="http://schemas.openxmlformats.org/officeDocument/2006/relationships/diagramLayout" Target="../diagrams/layout5.xml"/><Relationship Id="rId15" Type="http://schemas.openxmlformats.org/officeDocument/2006/relationships/diagramData" Target="../diagrams/data7.xml"/><Relationship Id="rId10" Type="http://schemas.openxmlformats.org/officeDocument/2006/relationships/diagramLayout" Target="../diagrams/layout6.xml"/><Relationship Id="rId19" Type="http://schemas.microsoft.com/office/2007/relationships/diagramDrawing" Target="../diagrams/drawing7.xml"/><Relationship Id="rId4" Type="http://schemas.openxmlformats.org/officeDocument/2006/relationships/diagramData" Target="../diagrams/data5.xml"/><Relationship Id="rId9" Type="http://schemas.openxmlformats.org/officeDocument/2006/relationships/diagramData" Target="../diagrams/data6.xml"/><Relationship Id="rId14" Type="http://schemas.openxmlformats.org/officeDocument/2006/relationships/image" Target="../media/image28.svg"/></Relationships>
</file>

<file path=ppt/slides/_rels/slide15.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image" Target="../media/image20.png"/><Relationship Id="rId7" Type="http://schemas.openxmlformats.org/officeDocument/2006/relationships/diagramColors" Target="../diagrams/colors8.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 Id="rId9" Type="http://schemas.openxmlformats.org/officeDocument/2006/relationships/image" Target="../media/image32.png"/></Relationships>
</file>

<file path=ppt/slides/_rels/slide16.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3.png"/><Relationship Id="rId7" Type="http://schemas.openxmlformats.org/officeDocument/2006/relationships/diagramColors" Target="../diagrams/colors9.xm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23.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4.png"/><Relationship Id="rId7" Type="http://schemas.openxmlformats.org/officeDocument/2006/relationships/image" Target="../media/image43.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20.png"/><Relationship Id="rId4" Type="http://schemas.openxmlformats.org/officeDocument/2006/relationships/image" Target="../media/image25.svg"/><Relationship Id="rId9" Type="http://schemas.openxmlformats.org/officeDocument/2006/relationships/image" Target="../media/image45.png"/></Relationships>
</file>

<file path=ppt/slides/_rels/slide23.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7.png"/><Relationship Id="rId7"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 Id="rId9" Type="http://schemas.openxmlformats.org/officeDocument/2006/relationships/image" Target="../media/image53.png"/></Relationships>
</file>

<file path=ppt/slides/_rels/slide2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37.png"/><Relationship Id="rId7"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57.png"/><Relationship Id="rId5" Type="http://schemas.openxmlformats.org/officeDocument/2006/relationships/image" Target="../media/image55.png"/><Relationship Id="rId4" Type="http://schemas.openxmlformats.org/officeDocument/2006/relationships/image" Target="../media/image46.png"/><Relationship Id="rId9"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57FDE6-3151-C286-D5F8-C07822E65F1F}"/>
              </a:ext>
            </a:extLst>
          </p:cNvPr>
          <p:cNvSpPr txBox="1"/>
          <p:nvPr/>
        </p:nvSpPr>
        <p:spPr>
          <a:xfrm>
            <a:off x="0" y="6589551"/>
            <a:ext cx="12192000" cy="307777"/>
          </a:xfrm>
          <a:prstGeom prst="rect">
            <a:avLst/>
          </a:prstGeom>
        </p:spPr>
        <p:txBody>
          <a:bodyPr vert="horz" wrap="square" lIns="121920" tIns="60960" rIns="121920" bIns="60960" rtlCol="0" anchor="t">
            <a:spAutoFit/>
          </a:bodyPr>
          <a:lstStyle/>
          <a:p>
            <a:pPr algn="ctr"/>
            <a:r>
              <a:rPr lang="it-IT" sz="1200" dirty="0"/>
              <a:t>14</a:t>
            </a:r>
            <a:r>
              <a:rPr lang="it-IT" sz="1200" baseline="30000" dirty="0"/>
              <a:t>th</a:t>
            </a:r>
            <a:r>
              <a:rPr lang="it-IT" sz="1200" dirty="0"/>
              <a:t> September 2026</a:t>
            </a:r>
            <a:endParaRPr lang="sk-SK" sz="1200" dirty="0"/>
          </a:p>
        </p:txBody>
      </p:sp>
      <p:sp>
        <p:nvSpPr>
          <p:cNvPr id="6" name="TextBox 4">
            <a:extLst>
              <a:ext uri="{FF2B5EF4-FFF2-40B4-BE49-F238E27FC236}">
                <a16:creationId xmlns:a16="http://schemas.microsoft.com/office/drawing/2014/main" id="{D0C2CB79-956F-2DDB-8D18-922F9D878DB6}"/>
              </a:ext>
            </a:extLst>
          </p:cNvPr>
          <p:cNvSpPr txBox="1"/>
          <p:nvPr/>
        </p:nvSpPr>
        <p:spPr>
          <a:xfrm>
            <a:off x="0" y="5148679"/>
            <a:ext cx="7736553" cy="1440872"/>
          </a:xfrm>
          <a:prstGeom prst="rect">
            <a:avLst/>
          </a:prstGeom>
        </p:spPr>
        <p:txBody>
          <a:bodyPr vert="horz" lIns="91440" tIns="45720" rIns="91440" bIns="45720" rtlCol="0" anchor="b" anchorCtr="0">
            <a:noAutofit/>
          </a:bodyPr>
          <a:lstStyle/>
          <a:p>
            <a:pPr defTabSz="457189">
              <a:spcBef>
                <a:spcPct val="0"/>
              </a:spcBef>
              <a:spcAft>
                <a:spcPts val="600"/>
              </a:spcAft>
            </a:pPr>
            <a:r>
              <a:rPr lang="en-US" b="1" dirty="0">
                <a:solidFill>
                  <a:schemeClr val="bg2">
                    <a:lumMod val="10000"/>
                  </a:schemeClr>
                </a:solidFill>
                <a:latin typeface="Times New Roman" panose="02020603050405020304" pitchFamily="18" charset="0"/>
                <a:ea typeface="+mj-ea"/>
                <a:cs typeface="Times New Roman" panose="02020603050405020304" pitchFamily="18" charset="0"/>
              </a:rPr>
              <a:t>Carmen-Andreea</a:t>
            </a:r>
            <a:r>
              <a:rPr lang="ro-RO" b="1" dirty="0">
                <a:solidFill>
                  <a:schemeClr val="bg2">
                    <a:lumMod val="10000"/>
                  </a:schemeClr>
                </a:solidFill>
                <a:latin typeface="Times New Roman" panose="02020603050405020304" pitchFamily="18" charset="0"/>
                <a:ea typeface="+mj-ea"/>
                <a:cs typeface="Times New Roman" panose="02020603050405020304" pitchFamily="18" charset="0"/>
              </a:rPr>
              <a:t> </a:t>
            </a:r>
            <a:r>
              <a:rPr lang="en-US" b="1" dirty="0">
                <a:solidFill>
                  <a:schemeClr val="bg2">
                    <a:lumMod val="10000"/>
                  </a:schemeClr>
                </a:solidFill>
                <a:latin typeface="Times New Roman" panose="02020603050405020304" pitchFamily="18" charset="0"/>
                <a:cs typeface="Times New Roman" panose="02020603050405020304" pitchFamily="18" charset="0"/>
              </a:rPr>
              <a:t>Maxim</a:t>
            </a:r>
            <a:endParaRPr lang="en-US" b="1" dirty="0">
              <a:solidFill>
                <a:schemeClr val="bg2">
                  <a:lumMod val="10000"/>
                </a:schemeClr>
              </a:solidFill>
              <a:latin typeface="Times New Roman" panose="02020603050405020304" pitchFamily="18" charset="0"/>
              <a:ea typeface="+mj-ea"/>
              <a:cs typeface="Times New Roman" panose="02020603050405020304" pitchFamily="18" charset="0"/>
            </a:endParaRPr>
          </a:p>
          <a:p>
            <a:pPr defTabSz="457189">
              <a:spcBef>
                <a:spcPct val="0"/>
              </a:spcBef>
              <a:spcAft>
                <a:spcPts val="600"/>
              </a:spcAft>
            </a:pPr>
            <a:r>
              <a:rPr lang="en-US" sz="1400" dirty="0">
                <a:solidFill>
                  <a:schemeClr val="bg2">
                    <a:lumMod val="25000"/>
                  </a:schemeClr>
                </a:solidFill>
                <a:latin typeface="Times New Roman" panose="02020603050405020304" pitchFamily="18" charset="0"/>
                <a:ea typeface="+mj-ea"/>
                <a:cs typeface="Times New Roman" panose="02020603050405020304" pitchFamily="18" charset="0"/>
              </a:rPr>
              <a:t>“Babe</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ș-Bolyai</a:t>
            </a:r>
            <a:r>
              <a:rPr lang="en-US" sz="1400" dirty="0">
                <a:solidFill>
                  <a:schemeClr val="bg2">
                    <a:lumMod val="25000"/>
                  </a:schemeClr>
                </a:solidFill>
                <a:latin typeface="Times New Roman" panose="02020603050405020304" pitchFamily="18" charset="0"/>
                <a:ea typeface="+mj-ea"/>
                <a:cs typeface="Times New Roman" panose="02020603050405020304" pitchFamily="18" charset="0"/>
              </a:rPr>
              <a:t>”</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 University</a:t>
            </a:r>
            <a:r>
              <a:rPr lang="en-GB" sz="1400" dirty="0">
                <a:solidFill>
                  <a:schemeClr val="bg2">
                    <a:lumMod val="25000"/>
                  </a:schemeClr>
                </a:solidFill>
                <a:latin typeface="Times New Roman" panose="02020603050405020304" pitchFamily="18" charset="0"/>
                <a:ea typeface="+mj-ea"/>
                <a:cs typeface="Times New Roman" panose="02020603050405020304" pitchFamily="18" charset="0"/>
              </a:rPr>
              <a:t> </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 GSI International </a:t>
            </a:r>
            <a:r>
              <a:rPr lang="ro-RO" sz="1400" dirty="0" err="1">
                <a:solidFill>
                  <a:schemeClr val="bg2">
                    <a:lumMod val="25000"/>
                  </a:schemeClr>
                </a:solidFill>
                <a:latin typeface="Times New Roman" panose="02020603050405020304" pitchFamily="18" charset="0"/>
                <a:ea typeface="+mj-ea"/>
                <a:cs typeface="Times New Roman" panose="02020603050405020304" pitchFamily="18" charset="0"/>
              </a:rPr>
              <a:t>Summer</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 Student Program </a:t>
            </a:r>
            <a:endParaRPr lang="en-US" sz="1400" dirty="0">
              <a:solidFill>
                <a:schemeClr val="bg2">
                  <a:lumMod val="25000"/>
                </a:schemeClr>
              </a:solidFill>
              <a:latin typeface="Times New Roman" panose="02020603050405020304" pitchFamily="18" charset="0"/>
              <a:ea typeface="+mj-ea"/>
              <a:cs typeface="Times New Roman" panose="02020603050405020304" pitchFamily="18" charset="0"/>
            </a:endParaRPr>
          </a:p>
        </p:txBody>
      </p:sp>
      <p:sp>
        <p:nvSpPr>
          <p:cNvPr id="10" name="CasetăText 9">
            <a:extLst>
              <a:ext uri="{FF2B5EF4-FFF2-40B4-BE49-F238E27FC236}">
                <a16:creationId xmlns:a16="http://schemas.microsoft.com/office/drawing/2014/main" id="{CE1A46AB-5AA7-4EDE-CA38-2924287FE93E}"/>
              </a:ext>
            </a:extLst>
          </p:cNvPr>
          <p:cNvSpPr txBox="1"/>
          <p:nvPr/>
        </p:nvSpPr>
        <p:spPr>
          <a:xfrm>
            <a:off x="3727228" y="3769452"/>
            <a:ext cx="4737544" cy="830997"/>
          </a:xfrm>
          <a:prstGeom prst="rect">
            <a:avLst/>
          </a:prstGeom>
        </p:spPr>
        <p:txBody>
          <a:bodyPr vert="horz" wrap="square" lIns="91440" tIns="45720" rIns="91440" bIns="45720" rtlCol="0" anchor="t">
            <a:spAutoFit/>
          </a:bodyPr>
          <a:lstStyle/>
          <a:p>
            <a:pPr algn="ctr"/>
            <a:r>
              <a:rPr lang="en-US" sz="2400" b="1" dirty="0">
                <a:solidFill>
                  <a:schemeClr val="bg2">
                    <a:lumMod val="10000"/>
                  </a:schemeClr>
                </a:solidFill>
                <a:latin typeface="Times New Roman" panose="02020603050405020304" pitchFamily="18" charset="0"/>
                <a:cs typeface="Times New Roman" panose="02020603050405020304" pitchFamily="18" charset="0"/>
              </a:rPr>
              <a:t>AI-accelerated robust </a:t>
            </a:r>
            <a:r>
              <a:rPr lang="en-US" sz="2400" b="1" dirty="0" err="1">
                <a:solidFill>
                  <a:schemeClr val="bg2">
                    <a:lumMod val="10000"/>
                  </a:schemeClr>
                </a:solidFill>
                <a:latin typeface="Times New Roman" panose="02020603050405020304" pitchFamily="18" charset="0"/>
                <a:cs typeface="Times New Roman" panose="02020603050405020304" pitchFamily="18" charset="0"/>
              </a:rPr>
              <a:t>optimisation</a:t>
            </a:r>
            <a:r>
              <a:rPr lang="en-US" sz="2400" b="1" dirty="0">
                <a:solidFill>
                  <a:schemeClr val="bg2">
                    <a:lumMod val="10000"/>
                  </a:schemeClr>
                </a:solidFill>
                <a:latin typeface="Times New Roman" panose="02020603050405020304" pitchFamily="18" charset="0"/>
                <a:cs typeface="Times New Roman" panose="02020603050405020304" pitchFamily="18" charset="0"/>
              </a:rPr>
              <a:t> in particle therapy</a:t>
            </a:r>
            <a:endParaRPr lang="en-GB" sz="2400" b="1" dirty="0">
              <a:solidFill>
                <a:schemeClr val="bg2">
                  <a:lumMod val="10000"/>
                </a:schemeClr>
              </a:solidFill>
              <a:latin typeface="Times New Roman" panose="02020603050405020304" pitchFamily="18" charset="0"/>
              <a:cs typeface="Times New Roman" panose="02020603050405020304" pitchFamily="18" charset="0"/>
            </a:endParaRPr>
          </a:p>
        </p:txBody>
      </p:sp>
      <p:sp>
        <p:nvSpPr>
          <p:cNvPr id="4" name="TextBox 4">
            <a:extLst>
              <a:ext uri="{FF2B5EF4-FFF2-40B4-BE49-F238E27FC236}">
                <a16:creationId xmlns:a16="http://schemas.microsoft.com/office/drawing/2014/main" id="{82D582CA-46F9-FF5F-9C79-977115FB4CA9}"/>
              </a:ext>
            </a:extLst>
          </p:cNvPr>
          <p:cNvSpPr txBox="1"/>
          <p:nvPr/>
        </p:nvSpPr>
        <p:spPr>
          <a:xfrm>
            <a:off x="4455447" y="5148679"/>
            <a:ext cx="7736553" cy="1440872"/>
          </a:xfrm>
          <a:prstGeom prst="rect">
            <a:avLst/>
          </a:prstGeom>
        </p:spPr>
        <p:txBody>
          <a:bodyPr vert="horz" lIns="91440" tIns="45720" rIns="91440" bIns="45720" rtlCol="0" anchor="b" anchorCtr="0">
            <a:noAutofit/>
          </a:bodyPr>
          <a:lstStyle/>
          <a:p>
            <a:pPr algn="r" defTabSz="457189">
              <a:spcBef>
                <a:spcPct val="0"/>
              </a:spcBef>
              <a:spcAft>
                <a:spcPts val="600"/>
              </a:spcAft>
            </a:pPr>
            <a:r>
              <a:rPr lang="en-US" b="1" dirty="0">
                <a:solidFill>
                  <a:schemeClr val="bg2">
                    <a:lumMod val="10000"/>
                  </a:schemeClr>
                </a:solidFill>
                <a:latin typeface="Times New Roman" panose="02020603050405020304" pitchFamily="18" charset="0"/>
                <a:ea typeface="+mj-ea"/>
                <a:cs typeface="Times New Roman" panose="02020603050405020304" pitchFamily="18" charset="0"/>
              </a:rPr>
              <a:t>Scientific Coordinator</a:t>
            </a:r>
          </a:p>
          <a:p>
            <a:pPr algn="r" defTabSz="457189">
              <a:spcBef>
                <a:spcPct val="0"/>
              </a:spcBef>
              <a:spcAft>
                <a:spcPts val="600"/>
              </a:spcAft>
            </a:pPr>
            <a:r>
              <a:rPr lang="en-US" sz="1400" dirty="0">
                <a:solidFill>
                  <a:schemeClr val="bg2">
                    <a:lumMod val="25000"/>
                  </a:schemeClr>
                </a:solidFill>
                <a:latin typeface="Times New Roman" panose="02020603050405020304" pitchFamily="18" charset="0"/>
                <a:ea typeface="+mj-ea"/>
                <a:cs typeface="Times New Roman" panose="02020603050405020304" pitchFamily="18" charset="0"/>
              </a:rPr>
              <a:t>Prof. Dr. Christian Graeff</a:t>
            </a:r>
          </a:p>
        </p:txBody>
      </p:sp>
    </p:spTree>
    <p:extLst>
      <p:ext uri="{BB962C8B-B14F-4D97-AF65-F5344CB8AC3E}">
        <p14:creationId xmlns:p14="http://schemas.microsoft.com/office/powerpoint/2010/main" val="3910199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A15EC6-890A-A25C-DAE4-69EABFFB6F30}"/>
              </a:ext>
            </a:extLst>
          </p:cNvPr>
          <p:cNvSpPr txBox="1"/>
          <p:nvPr/>
        </p:nvSpPr>
        <p:spPr>
          <a:xfrm>
            <a:off x="563425" y="307196"/>
            <a:ext cx="8934639"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solidFill>
                  <a:srgbClr val="333333"/>
                </a:solidFill>
                <a:latin typeface="Times New Roman" panose="02020603050405020304" pitchFamily="18" charset="0"/>
                <a:ea typeface="+mj-ea"/>
                <a:cs typeface="Times New Roman" panose="02020603050405020304" pitchFamily="18" charset="0"/>
              </a:rPr>
              <a:t>Table of contents</a:t>
            </a:r>
          </a:p>
        </p:txBody>
      </p:sp>
      <p:sp>
        <p:nvSpPr>
          <p:cNvPr id="4" name="Slide Number Placeholder 3">
            <a:extLst>
              <a:ext uri="{FF2B5EF4-FFF2-40B4-BE49-F238E27FC236}">
                <a16:creationId xmlns:a16="http://schemas.microsoft.com/office/drawing/2014/main" id="{94ADC650-29E3-BCFB-6247-424C73FBA826}"/>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2</a:t>
            </a:fld>
            <a:endParaRPr lang="de-DE"/>
          </a:p>
        </p:txBody>
      </p:sp>
      <p:graphicFrame>
        <p:nvGraphicFramePr>
          <p:cNvPr id="18" name="TextBox 7">
            <a:extLst>
              <a:ext uri="{FF2B5EF4-FFF2-40B4-BE49-F238E27FC236}">
                <a16:creationId xmlns:a16="http://schemas.microsoft.com/office/drawing/2014/main" id="{D6E90076-E74B-3B7C-1658-37067778EDFA}"/>
              </a:ext>
            </a:extLst>
          </p:cNvPr>
          <p:cNvGraphicFramePr/>
          <p:nvPr>
            <p:extLst>
              <p:ext uri="{D42A27DB-BD31-4B8C-83A1-F6EECF244321}">
                <p14:modId xmlns:p14="http://schemas.microsoft.com/office/powerpoint/2010/main" val="3276044874"/>
              </p:ext>
            </p:extLst>
          </p:nvPr>
        </p:nvGraphicFramePr>
        <p:xfrm>
          <a:off x="423514" y="1450688"/>
          <a:ext cx="11226901" cy="49035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2519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A3DBD-941E-543C-D389-2C362CEC3AA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DDF2EC-EAF2-4BE2-6E2B-8738C4835957}"/>
              </a:ext>
            </a:extLst>
          </p:cNvPr>
          <p:cNvSpPr txBox="1"/>
          <p:nvPr/>
        </p:nvSpPr>
        <p:spPr>
          <a:xfrm>
            <a:off x="0" y="6619049"/>
            <a:ext cx="12192000" cy="307777"/>
          </a:xfrm>
          <a:prstGeom prst="rect">
            <a:avLst/>
          </a:prstGeom>
        </p:spPr>
        <p:txBody>
          <a:bodyPr vert="horz" wrap="square" lIns="121920" tIns="60960" rIns="121920" bIns="60960" rtlCol="0" anchor="t">
            <a:spAutoFit/>
          </a:bodyPr>
          <a:lstStyle/>
          <a:p>
            <a:pPr algn="ctr"/>
            <a:r>
              <a:rPr lang="it-IT" sz="1200" dirty="0"/>
              <a:t>Update 7</a:t>
            </a:r>
            <a:r>
              <a:rPr lang="it-IT" sz="1200" baseline="30000" dirty="0"/>
              <a:t>th</a:t>
            </a:r>
            <a:r>
              <a:rPr lang="it-IT" sz="1200" dirty="0"/>
              <a:t> September 2026 </a:t>
            </a:r>
            <a:endParaRPr lang="sk-SK" sz="1200" dirty="0"/>
          </a:p>
        </p:txBody>
      </p:sp>
      <p:sp>
        <p:nvSpPr>
          <p:cNvPr id="3" name="CasetăText 2">
            <a:extLst>
              <a:ext uri="{FF2B5EF4-FFF2-40B4-BE49-F238E27FC236}">
                <a16:creationId xmlns:a16="http://schemas.microsoft.com/office/drawing/2014/main" id="{EAE43610-09F3-DC6D-FD40-06CB53327CC3}"/>
              </a:ext>
            </a:extLst>
          </p:cNvPr>
          <p:cNvSpPr txBox="1"/>
          <p:nvPr/>
        </p:nvSpPr>
        <p:spPr>
          <a:xfrm>
            <a:off x="5168084" y="3429000"/>
            <a:ext cx="1855829" cy="461665"/>
          </a:xfrm>
          <a:prstGeom prst="rect">
            <a:avLst/>
          </a:prstGeom>
        </p:spPr>
        <p:txBody>
          <a:bodyPr vert="horz" wrap="none" lIns="91440" tIns="45720" rIns="91440" bIns="45720" rtlCol="0" anchor="t">
            <a:spAutoFit/>
          </a:bodyPr>
          <a:lstStyle/>
          <a:p>
            <a:pPr algn="l"/>
            <a:r>
              <a:rPr lang="en-US" sz="2400" b="1" dirty="0">
                <a:latin typeface="Times New Roman" panose="02020603050405020304" pitchFamily="18" charset="0"/>
                <a:cs typeface="Times New Roman" panose="02020603050405020304" pitchFamily="18" charset="0"/>
              </a:rPr>
              <a:t>Introduction</a:t>
            </a:r>
            <a:endParaRPr lang="en-GB" sz="2400" b="1" dirty="0">
              <a:latin typeface="Times New Roman" panose="02020603050405020304" pitchFamily="18" charset="0"/>
              <a:cs typeface="Times New Roman" panose="02020603050405020304" pitchFamily="18" charset="0"/>
            </a:endParaRPr>
          </a:p>
        </p:txBody>
      </p:sp>
      <p:sp>
        <p:nvSpPr>
          <p:cNvPr id="5" name="CasetăText 4">
            <a:extLst>
              <a:ext uri="{FF2B5EF4-FFF2-40B4-BE49-F238E27FC236}">
                <a16:creationId xmlns:a16="http://schemas.microsoft.com/office/drawing/2014/main" id="{15768743-5B2A-DDEA-BD6A-3A2D852171B8}"/>
              </a:ext>
            </a:extLst>
          </p:cNvPr>
          <p:cNvSpPr txBox="1"/>
          <p:nvPr/>
        </p:nvSpPr>
        <p:spPr>
          <a:xfrm>
            <a:off x="4832490" y="3890665"/>
            <a:ext cx="2527016" cy="923330"/>
          </a:xfrm>
          <a:prstGeom prst="rect">
            <a:avLst/>
          </a:prstGeom>
          <a:noFill/>
        </p:spPr>
        <p:txBody>
          <a:bodyPr wrap="square">
            <a:spAutoFit/>
          </a:bodyPr>
          <a:lstStyle/>
          <a:p>
            <a:pPr lvl="0" algn="ctr"/>
            <a:r>
              <a:rPr lang="en-GB" b="0" i="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Cancer</a:t>
            </a:r>
            <a:r>
              <a:rPr lang="en-GB" b="0" i="0" dirty="0">
                <a:effectLst/>
                <a:latin typeface="Times New Roman" panose="02020603050405020304" pitchFamily="18" charset="0"/>
                <a:cs typeface="Times New Roman" panose="02020603050405020304" pitchFamily="18" charset="0"/>
              </a:rPr>
              <a:t> therapies: </a:t>
            </a:r>
          </a:p>
          <a:p>
            <a:pPr lvl="0"/>
            <a:r>
              <a:rPr lang="en-GB" dirty="0">
                <a:latin typeface="Times New Roman" panose="02020603050405020304" pitchFamily="18" charset="0"/>
                <a:cs typeface="Times New Roman" panose="02020603050405020304" pitchFamily="18" charset="0"/>
              </a:rPr>
              <a:t>      - Radiotherapy</a:t>
            </a:r>
          </a:p>
          <a:p>
            <a:pPr lvl="0"/>
            <a:r>
              <a:rPr lang="en-GB" dirty="0">
                <a:latin typeface="Times New Roman" panose="02020603050405020304" pitchFamily="18" charset="0"/>
                <a:cs typeface="Times New Roman" panose="02020603050405020304" pitchFamily="18" charset="0"/>
              </a:rPr>
              <a:t>      - Particle therapy </a:t>
            </a:r>
            <a:endParaRPr lang="en-GB"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168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13395-02D2-64BD-3EAC-0D3B11783528}"/>
            </a:ext>
          </a:extLst>
        </p:cNvPr>
        <p:cNvGrpSpPr/>
        <p:nvPr/>
      </p:nvGrpSpPr>
      <p:grpSpPr>
        <a:xfrm>
          <a:off x="0" y="0"/>
          <a:ext cx="0" cy="0"/>
          <a:chOff x="0" y="0"/>
          <a:chExt cx="0" cy="0"/>
        </a:xfrm>
      </p:grpSpPr>
      <p:pic>
        <p:nvPicPr>
          <p:cNvPr id="9" name="Imagine 8" descr="Cancer Cell Mutation Database | Salk scientists reveal most commonly ...">
            <a:extLst>
              <a:ext uri="{FF2B5EF4-FFF2-40B4-BE49-F238E27FC236}">
                <a16:creationId xmlns:a16="http://schemas.microsoft.com/office/drawing/2014/main" id="{44E1ED3C-7B8A-654C-0CD1-91BF8267E027}"/>
              </a:ext>
            </a:extLst>
          </p:cNvPr>
          <p:cNvPicPr>
            <a:picLocks noChangeAspect="1"/>
          </p:cNvPicPr>
          <p:nvPr/>
        </p:nvPicPr>
        <p:blipFill>
          <a:blip r:embed="rId3"/>
          <a:srcRect t="4314"/>
          <a:stretch>
            <a:fillRect/>
          </a:stretch>
        </p:blipFill>
        <p:spPr>
          <a:xfrm>
            <a:off x="0" y="1576872"/>
            <a:ext cx="5264467" cy="5069077"/>
          </a:xfrm>
          <a:prstGeom prst="rect">
            <a:avLst/>
          </a:prstGeom>
        </p:spPr>
      </p:pic>
      <p:sp>
        <p:nvSpPr>
          <p:cNvPr id="4" name="Slide Number Placeholder 3">
            <a:extLst>
              <a:ext uri="{FF2B5EF4-FFF2-40B4-BE49-F238E27FC236}">
                <a16:creationId xmlns:a16="http://schemas.microsoft.com/office/drawing/2014/main" id="{60E271F1-45A8-1B89-6BCA-8AC3E0BB0AB2}"/>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4</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9E48CB4-D86C-E921-533A-B1680F44626E}"/>
              </a:ext>
            </a:extLst>
          </p:cNvPr>
          <p:cNvSpPr txBox="1"/>
          <p:nvPr/>
        </p:nvSpPr>
        <p:spPr>
          <a:xfrm>
            <a:off x="349135" y="615142"/>
            <a:ext cx="114165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Cancer</a:t>
            </a:r>
            <a:endParaRPr lang="en-GB" sz="2400" dirty="0">
              <a:latin typeface="Times New Roman" panose="02020603050405020304" pitchFamily="18" charset="0"/>
              <a:cs typeface="Times New Roman" panose="02020603050405020304" pitchFamily="18" charset="0"/>
            </a:endParaRPr>
          </a:p>
        </p:txBody>
      </p:sp>
      <p:sp>
        <p:nvSpPr>
          <p:cNvPr id="10" name="TextBox 2">
            <a:extLst>
              <a:ext uri="{FF2B5EF4-FFF2-40B4-BE49-F238E27FC236}">
                <a16:creationId xmlns:a16="http://schemas.microsoft.com/office/drawing/2014/main" id="{A9926478-4E6C-BE9E-2315-FE4480617753}"/>
              </a:ext>
            </a:extLst>
          </p:cNvPr>
          <p:cNvSpPr txBox="1"/>
          <p:nvPr/>
        </p:nvSpPr>
        <p:spPr>
          <a:xfrm>
            <a:off x="670560" y="1186247"/>
            <a:ext cx="6600914" cy="369332"/>
          </a:xfrm>
          <a:prstGeom prst="rect">
            <a:avLst/>
          </a:prstGeom>
        </p:spPr>
        <p:txBody>
          <a:bodyPr vert="horz" wrap="square" lIns="91440" tIns="45720" rIns="91440" bIns="45720" rtlCol="0" anchor="t">
            <a:spAutoFit/>
          </a:bodyPr>
          <a:lstStyle/>
          <a:p>
            <a:pPr marL="285750" indent="-285750">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Driven by uncontrolled genetic mutations</a:t>
            </a:r>
          </a:p>
        </p:txBody>
      </p:sp>
      <p:sp>
        <p:nvSpPr>
          <p:cNvPr id="11" name="CasetăText 10">
            <a:extLst>
              <a:ext uri="{FF2B5EF4-FFF2-40B4-BE49-F238E27FC236}">
                <a16:creationId xmlns:a16="http://schemas.microsoft.com/office/drawing/2014/main" id="{0BBE57BB-BD7A-A393-4E31-40C211F46871}"/>
              </a:ext>
            </a:extLst>
          </p:cNvPr>
          <p:cNvSpPr txBox="1"/>
          <p:nvPr/>
        </p:nvSpPr>
        <p:spPr>
          <a:xfrm>
            <a:off x="4086809" y="6581316"/>
            <a:ext cx="1800493" cy="307777"/>
          </a:xfrm>
          <a:prstGeom prst="rect">
            <a:avLst/>
          </a:prstGeom>
        </p:spPr>
        <p:txBody>
          <a:bodyPr vert="horz" wrap="none" lIns="91440" tIns="45720" rIns="91440" bIns="45720" rtlCol="0" anchor="t">
            <a:spAutoFit/>
          </a:bodyPr>
          <a:lstStyle/>
          <a:p>
            <a:r>
              <a:rPr lang="en-GB" sz="1400" baseline="30000" dirty="0">
                <a:solidFill>
                  <a:schemeClr val="accent6">
                    <a:lumMod val="50000"/>
                  </a:schemeClr>
                </a:solidFill>
                <a:latin typeface="Times New Roman" panose="02020603050405020304" pitchFamily="18" charset="0"/>
                <a:cs typeface="Times New Roman" panose="02020603050405020304" pitchFamily="18" charset="0"/>
              </a:rPr>
              <a:t>1</a:t>
            </a:r>
            <a:r>
              <a:rPr lang="en-US" sz="1400" dirty="0">
                <a:solidFill>
                  <a:schemeClr val="accent6">
                    <a:lumMod val="50000"/>
                  </a:schemeClr>
                </a:solidFill>
                <a:latin typeface="Times New Roman" panose="02020603050405020304" pitchFamily="18" charset="0"/>
                <a:cs typeface="Times New Roman" panose="02020603050405020304" pitchFamily="18" charset="0"/>
              </a:rPr>
              <a:t>: GLOBOCAN 2022</a:t>
            </a:r>
            <a:endParaRPr lang="en-GB" sz="14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14" name="CasetăText 13">
            <a:extLst>
              <a:ext uri="{FF2B5EF4-FFF2-40B4-BE49-F238E27FC236}">
                <a16:creationId xmlns:a16="http://schemas.microsoft.com/office/drawing/2014/main" id="{ED58F768-B25C-403B-0D45-210868DD979D}"/>
              </a:ext>
            </a:extLst>
          </p:cNvPr>
          <p:cNvSpPr txBox="1"/>
          <p:nvPr/>
        </p:nvSpPr>
        <p:spPr>
          <a:xfrm>
            <a:off x="6600914" y="1186247"/>
            <a:ext cx="6172200" cy="646331"/>
          </a:xfrm>
          <a:prstGeom prst="rect">
            <a:avLst/>
          </a:prstGeom>
          <a:noFill/>
        </p:spPr>
        <p:txBody>
          <a:bodyPr wrap="square">
            <a:spAutoFit/>
          </a:bodyPr>
          <a:lstStyle/>
          <a:p>
            <a:pPr marL="285750" indent="-285750">
              <a:buClr>
                <a:schemeClr val="accent6"/>
              </a:buClr>
              <a:buFont typeface="Wingdings" panose="05000000000000000000" pitchFamily="2" charset="2"/>
              <a:buChar char="§"/>
            </a:pPr>
            <a:r>
              <a:rPr lang="en-GB" sz="1800" dirty="0">
                <a:latin typeface="Times New Roman" panose="02020603050405020304" pitchFamily="18" charset="0"/>
                <a:cs typeface="Times New Roman" panose="02020603050405020304" pitchFamily="18" charset="0"/>
              </a:rPr>
              <a:t>~</a:t>
            </a:r>
            <a:r>
              <a:rPr lang="en-GB" sz="1800" b="1" dirty="0">
                <a:latin typeface="Times New Roman" panose="02020603050405020304" pitchFamily="18" charset="0"/>
                <a:cs typeface="Times New Roman" panose="02020603050405020304" pitchFamily="18" charset="0"/>
              </a:rPr>
              <a:t>1 in 5 </a:t>
            </a:r>
            <a:r>
              <a:rPr lang="en-GB" sz="1800" dirty="0">
                <a:latin typeface="Times New Roman" panose="02020603050405020304" pitchFamily="18" charset="0"/>
                <a:cs typeface="Times New Roman" panose="02020603050405020304" pitchFamily="18" charset="0"/>
              </a:rPr>
              <a:t>people will develop cancer in their lifetime</a:t>
            </a:r>
            <a:r>
              <a:rPr lang="en-GB" sz="1800" baseline="30000" dirty="0">
                <a:latin typeface="Times New Roman" panose="02020603050405020304" pitchFamily="18" charset="0"/>
                <a:cs typeface="Times New Roman" panose="02020603050405020304" pitchFamily="18" charset="0"/>
              </a:rPr>
              <a:t>1</a:t>
            </a:r>
          </a:p>
          <a:p>
            <a:pPr marL="285750" indent="-285750">
              <a:buClr>
                <a:schemeClr val="accent6"/>
              </a:buClr>
              <a:buFont typeface="Wingdings" panose="05000000000000000000" pitchFamily="2" charset="2"/>
              <a:buChar char="§"/>
            </a:pPr>
            <a:r>
              <a:rPr lang="en-GB" sz="1800" dirty="0">
                <a:latin typeface="Times New Roman" panose="02020603050405020304" pitchFamily="18" charset="0"/>
                <a:cs typeface="Times New Roman" panose="02020603050405020304" pitchFamily="18" charset="0"/>
              </a:rPr>
              <a:t>Mortality rate:1 in 9 (men) and 1 in 13 (women)</a:t>
            </a:r>
          </a:p>
        </p:txBody>
      </p:sp>
      <p:pic>
        <p:nvPicPr>
          <p:cNvPr id="16" name="Imagine 15">
            <a:extLst>
              <a:ext uri="{FF2B5EF4-FFF2-40B4-BE49-F238E27FC236}">
                <a16:creationId xmlns:a16="http://schemas.microsoft.com/office/drawing/2014/main" id="{533E2BA1-A35C-2425-7DC9-DCA621EE4428}"/>
              </a:ext>
            </a:extLst>
          </p:cNvPr>
          <p:cNvPicPr>
            <a:picLocks noChangeAspect="1"/>
          </p:cNvPicPr>
          <p:nvPr/>
        </p:nvPicPr>
        <p:blipFill>
          <a:blip r:embed="rId4"/>
          <a:srcRect l="3793"/>
          <a:stretch>
            <a:fillRect/>
          </a:stretch>
        </p:blipFill>
        <p:spPr>
          <a:xfrm>
            <a:off x="5592145" y="2192694"/>
            <a:ext cx="6599855" cy="3710940"/>
          </a:xfrm>
          <a:prstGeom prst="rect">
            <a:avLst/>
          </a:prstGeom>
        </p:spPr>
      </p:pic>
      <p:pic>
        <p:nvPicPr>
          <p:cNvPr id="18" name="Imagine 17">
            <a:extLst>
              <a:ext uri="{FF2B5EF4-FFF2-40B4-BE49-F238E27FC236}">
                <a16:creationId xmlns:a16="http://schemas.microsoft.com/office/drawing/2014/main" id="{B19FE9E1-7223-6B67-574B-C00643D5DF74}"/>
              </a:ext>
            </a:extLst>
          </p:cNvPr>
          <p:cNvPicPr>
            <a:picLocks noChangeAspect="1"/>
          </p:cNvPicPr>
          <p:nvPr/>
        </p:nvPicPr>
        <p:blipFill>
          <a:blip r:embed="rId5"/>
          <a:stretch>
            <a:fillRect/>
          </a:stretch>
        </p:blipFill>
        <p:spPr>
          <a:xfrm>
            <a:off x="5679477" y="5550063"/>
            <a:ext cx="3314987" cy="990686"/>
          </a:xfrm>
          <a:prstGeom prst="rect">
            <a:avLst/>
          </a:prstGeom>
        </p:spPr>
      </p:pic>
      <p:pic>
        <p:nvPicPr>
          <p:cNvPr id="20" name="Imagine 19">
            <a:extLst>
              <a:ext uri="{FF2B5EF4-FFF2-40B4-BE49-F238E27FC236}">
                <a16:creationId xmlns:a16="http://schemas.microsoft.com/office/drawing/2014/main" id="{C3239119-4877-DAB2-6B93-44422A622312}"/>
              </a:ext>
            </a:extLst>
          </p:cNvPr>
          <p:cNvPicPr>
            <a:picLocks noChangeAspect="1"/>
          </p:cNvPicPr>
          <p:nvPr/>
        </p:nvPicPr>
        <p:blipFill>
          <a:blip r:embed="rId6"/>
          <a:stretch>
            <a:fillRect/>
          </a:stretch>
        </p:blipFill>
        <p:spPr>
          <a:xfrm>
            <a:off x="10599576" y="5785945"/>
            <a:ext cx="1592424" cy="860003"/>
          </a:xfrm>
          <a:prstGeom prst="rect">
            <a:avLst/>
          </a:prstGeom>
        </p:spPr>
      </p:pic>
      <p:pic>
        <p:nvPicPr>
          <p:cNvPr id="22" name="Imagine 21">
            <a:extLst>
              <a:ext uri="{FF2B5EF4-FFF2-40B4-BE49-F238E27FC236}">
                <a16:creationId xmlns:a16="http://schemas.microsoft.com/office/drawing/2014/main" id="{C163F25D-F04F-4FE4-9B37-A21CF078AC27}"/>
              </a:ext>
            </a:extLst>
          </p:cNvPr>
          <p:cNvPicPr>
            <a:picLocks noChangeAspect="1"/>
          </p:cNvPicPr>
          <p:nvPr/>
        </p:nvPicPr>
        <p:blipFill>
          <a:blip r:embed="rId7"/>
          <a:stretch>
            <a:fillRect/>
          </a:stretch>
        </p:blipFill>
        <p:spPr>
          <a:xfrm>
            <a:off x="5679477" y="1873145"/>
            <a:ext cx="6447079" cy="472481"/>
          </a:xfrm>
          <a:prstGeom prst="rect">
            <a:avLst/>
          </a:prstGeom>
        </p:spPr>
      </p:pic>
      <p:sp>
        <p:nvSpPr>
          <p:cNvPr id="3" name="CasetăText 2">
            <a:extLst>
              <a:ext uri="{FF2B5EF4-FFF2-40B4-BE49-F238E27FC236}">
                <a16:creationId xmlns:a16="http://schemas.microsoft.com/office/drawing/2014/main" id="{AB013A04-04DF-6E17-4C00-927ACC2CBA5E}"/>
              </a:ext>
            </a:extLst>
          </p:cNvPr>
          <p:cNvSpPr txBox="1"/>
          <p:nvPr/>
        </p:nvSpPr>
        <p:spPr>
          <a:xfrm>
            <a:off x="2903575" y="704317"/>
            <a:ext cx="6384850" cy="369332"/>
          </a:xfrm>
          <a:prstGeom prst="rect">
            <a:avLst/>
          </a:prstGeom>
          <a:noFill/>
        </p:spPr>
        <p:txBody>
          <a:bodyPr wrap="square">
            <a:spAutoFit/>
          </a:bodyPr>
          <a:lstStyle/>
          <a:p>
            <a:pPr algn="ctr"/>
            <a:r>
              <a:rPr lang="en-GB" dirty="0">
                <a:latin typeface="Times New Roman" panose="02020603050405020304" pitchFamily="18" charset="0"/>
                <a:cs typeface="Times New Roman" panose="02020603050405020304" pitchFamily="18" charset="0"/>
              </a:rPr>
              <a:t>Medical challenge of the century</a:t>
            </a:r>
            <a:endParaRPr lang="en-GB" dirty="0"/>
          </a:p>
        </p:txBody>
      </p:sp>
    </p:spTree>
    <p:extLst>
      <p:ext uri="{BB962C8B-B14F-4D97-AF65-F5344CB8AC3E}">
        <p14:creationId xmlns:p14="http://schemas.microsoft.com/office/powerpoint/2010/main" val="1973456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4">
                                            <p:txEl>
                                              <p:pRg st="0" end="0"/>
                                            </p:txEl>
                                          </p:spTgt>
                                        </p:tgtEl>
                                        <p:attrNameLst>
                                          <p:attrName>style.visibility</p:attrName>
                                        </p:attrNameLst>
                                      </p:cBhvr>
                                      <p:to>
                                        <p:strVal val="visible"/>
                                      </p:to>
                                    </p:set>
                                    <p:animEffect transition="in" filter="fade">
                                      <p:cBhvr>
                                        <p:cTn id="16" dur="500"/>
                                        <p:tgtEl>
                                          <p:spTgt spid="14">
                                            <p:txEl>
                                              <p:pRg st="0" end="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animEffect transition="in" filter="fade">
                                      <p:cBhvr>
                                        <p:cTn id="19" dur="500"/>
                                        <p:tgtEl>
                                          <p:spTgt spid="14">
                                            <p:txEl>
                                              <p:pRg st="1" end="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45593-3609-E6D5-CD7F-A49C0432985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20190E8-B500-E0DD-2373-9AEB75FCEAB9}"/>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5</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14E44456-EB67-C924-5F5C-43D71D4FEAC6}"/>
              </a:ext>
            </a:extLst>
          </p:cNvPr>
          <p:cNvSpPr txBox="1"/>
          <p:nvPr/>
        </p:nvSpPr>
        <p:spPr>
          <a:xfrm>
            <a:off x="349135" y="615142"/>
            <a:ext cx="114165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Cancer</a:t>
            </a:r>
            <a:endParaRPr lang="en-GB" sz="2400" dirty="0">
              <a:latin typeface="Times New Roman" panose="02020603050405020304" pitchFamily="18" charset="0"/>
              <a:cs typeface="Times New Roman" panose="02020603050405020304" pitchFamily="18" charset="0"/>
            </a:endParaRPr>
          </a:p>
        </p:txBody>
      </p:sp>
      <p:pic>
        <p:nvPicPr>
          <p:cNvPr id="2" name="Imagine 1" descr="Cancer Treatment in Singapore | Mount Elizabeth Hospitals">
            <a:extLst>
              <a:ext uri="{FF2B5EF4-FFF2-40B4-BE49-F238E27FC236}">
                <a16:creationId xmlns:a16="http://schemas.microsoft.com/office/drawing/2014/main" id="{096332C2-2EEB-8999-ED71-BA8412DD34AC}"/>
              </a:ext>
            </a:extLst>
          </p:cNvPr>
          <p:cNvPicPr>
            <a:picLocks noChangeAspect="1"/>
          </p:cNvPicPr>
          <p:nvPr/>
        </p:nvPicPr>
        <p:blipFill>
          <a:blip r:embed="rId3"/>
          <a:srcRect l="40195" t="13286" r="39723" b="47087"/>
          <a:stretch>
            <a:fillRect/>
          </a:stretch>
        </p:blipFill>
        <p:spPr>
          <a:xfrm>
            <a:off x="9523026" y="1772172"/>
            <a:ext cx="2668974" cy="2962389"/>
          </a:xfrm>
          <a:prstGeom prst="rect">
            <a:avLst/>
          </a:prstGeom>
        </p:spPr>
      </p:pic>
      <p:sp>
        <p:nvSpPr>
          <p:cNvPr id="14" name="CasetăText 13">
            <a:extLst>
              <a:ext uri="{FF2B5EF4-FFF2-40B4-BE49-F238E27FC236}">
                <a16:creationId xmlns:a16="http://schemas.microsoft.com/office/drawing/2014/main" id="{EB1A0571-F4F1-4A66-4028-B64C694DC895}"/>
              </a:ext>
            </a:extLst>
          </p:cNvPr>
          <p:cNvSpPr txBox="1"/>
          <p:nvPr/>
        </p:nvSpPr>
        <p:spPr>
          <a:xfrm>
            <a:off x="501069" y="5228714"/>
            <a:ext cx="1943646" cy="646331"/>
          </a:xfrm>
          <a:prstGeom prst="rect">
            <a:avLst/>
          </a:prstGeom>
          <a:noFill/>
        </p:spPr>
        <p:txBody>
          <a:bodyPr wrap="square">
            <a:spAutoFit/>
          </a:bodyPr>
          <a:lstStyle/>
          <a:p>
            <a:pPr algn="ctr">
              <a:buClr>
                <a:schemeClr val="accent6"/>
              </a:buClr>
            </a:pPr>
            <a:r>
              <a:rPr lang="en-GB" dirty="0">
                <a:latin typeface="Times New Roman" panose="02020603050405020304" pitchFamily="18" charset="0"/>
                <a:cs typeface="Times New Roman" panose="02020603050405020304" pitchFamily="18" charset="0"/>
              </a:rPr>
              <a:t>Solid, localised, accessible tumours</a:t>
            </a:r>
            <a:endParaRPr lang="en-GB" sz="1800" dirty="0">
              <a:latin typeface="Times New Roman" panose="02020603050405020304" pitchFamily="18" charset="0"/>
              <a:cs typeface="Times New Roman" panose="02020603050405020304" pitchFamily="18" charset="0"/>
            </a:endParaRPr>
          </a:p>
        </p:txBody>
      </p:sp>
      <p:cxnSp>
        <p:nvCxnSpPr>
          <p:cNvPr id="3" name="Conector drept cu săgeată 2">
            <a:extLst>
              <a:ext uri="{FF2B5EF4-FFF2-40B4-BE49-F238E27FC236}">
                <a16:creationId xmlns:a16="http://schemas.microsoft.com/office/drawing/2014/main" id="{CE309A69-B8F1-3F82-AAF2-D9E3224B5A78}"/>
              </a:ext>
            </a:extLst>
          </p:cNvPr>
          <p:cNvCxnSpPr>
            <a:cxnSpLocks/>
          </p:cNvCxnSpPr>
          <p:nvPr/>
        </p:nvCxnSpPr>
        <p:spPr>
          <a:xfrm>
            <a:off x="1463420" y="4734561"/>
            <a:ext cx="6315" cy="3512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pic>
        <p:nvPicPr>
          <p:cNvPr id="24" name="Imagine 23" descr="Cancer Treatment in Singapore | Mount Elizabeth Hospitals">
            <a:extLst>
              <a:ext uri="{FF2B5EF4-FFF2-40B4-BE49-F238E27FC236}">
                <a16:creationId xmlns:a16="http://schemas.microsoft.com/office/drawing/2014/main" id="{64DDAE79-C5DE-6AE9-91FC-1E11CFFA7706}"/>
              </a:ext>
            </a:extLst>
          </p:cNvPr>
          <p:cNvPicPr>
            <a:picLocks noChangeAspect="1"/>
          </p:cNvPicPr>
          <p:nvPr/>
        </p:nvPicPr>
        <p:blipFill>
          <a:blip r:embed="rId3"/>
          <a:srcRect l="79918" t="95433"/>
          <a:stretch>
            <a:fillRect/>
          </a:stretch>
        </p:blipFill>
        <p:spPr>
          <a:xfrm>
            <a:off x="9965433" y="6319377"/>
            <a:ext cx="2226567" cy="284768"/>
          </a:xfrm>
          <a:prstGeom prst="rect">
            <a:avLst/>
          </a:prstGeom>
        </p:spPr>
      </p:pic>
      <p:pic>
        <p:nvPicPr>
          <p:cNvPr id="26" name="Imagine 25" descr="Cancer Treatment in Singapore | Mount Elizabeth Hospitals">
            <a:extLst>
              <a:ext uri="{FF2B5EF4-FFF2-40B4-BE49-F238E27FC236}">
                <a16:creationId xmlns:a16="http://schemas.microsoft.com/office/drawing/2014/main" id="{581892F2-E410-EB9D-6729-1AE89A2EC511}"/>
              </a:ext>
            </a:extLst>
          </p:cNvPr>
          <p:cNvPicPr>
            <a:picLocks noChangeAspect="1"/>
          </p:cNvPicPr>
          <p:nvPr/>
        </p:nvPicPr>
        <p:blipFill>
          <a:blip r:embed="rId3"/>
          <a:srcRect l="15989" t="13287" r="63929" b="47086"/>
          <a:stretch>
            <a:fillRect/>
          </a:stretch>
        </p:blipFill>
        <p:spPr>
          <a:xfrm>
            <a:off x="138405" y="1772171"/>
            <a:ext cx="2668975" cy="2962396"/>
          </a:xfrm>
          <a:prstGeom prst="rect">
            <a:avLst/>
          </a:prstGeom>
        </p:spPr>
      </p:pic>
      <p:pic>
        <p:nvPicPr>
          <p:cNvPr id="28" name="Imagine 27" descr="Cancer Treatment in Singapore | Mount Elizabeth Hospitals">
            <a:extLst>
              <a:ext uri="{FF2B5EF4-FFF2-40B4-BE49-F238E27FC236}">
                <a16:creationId xmlns:a16="http://schemas.microsoft.com/office/drawing/2014/main" id="{84185105-735B-C11B-3C90-585A5A34E8D3}"/>
              </a:ext>
            </a:extLst>
          </p:cNvPr>
          <p:cNvPicPr>
            <a:picLocks noChangeAspect="1"/>
          </p:cNvPicPr>
          <p:nvPr/>
        </p:nvPicPr>
        <p:blipFill>
          <a:blip r:embed="rId3"/>
          <a:srcRect l="63732" t="13286" r="16186" b="47087"/>
          <a:stretch>
            <a:fillRect/>
          </a:stretch>
        </p:blipFill>
        <p:spPr>
          <a:xfrm>
            <a:off x="3276267" y="1772178"/>
            <a:ext cx="2668975" cy="2962389"/>
          </a:xfrm>
          <a:prstGeom prst="rect">
            <a:avLst/>
          </a:prstGeom>
        </p:spPr>
      </p:pic>
      <p:pic>
        <p:nvPicPr>
          <p:cNvPr id="30" name="Imagine 29" descr="Cancer Treatment in Singapore | Mount Elizabeth Hospitals">
            <a:extLst>
              <a:ext uri="{FF2B5EF4-FFF2-40B4-BE49-F238E27FC236}">
                <a16:creationId xmlns:a16="http://schemas.microsoft.com/office/drawing/2014/main" id="{14718263-C582-FD3E-EE02-A5B613B49CB6}"/>
              </a:ext>
            </a:extLst>
          </p:cNvPr>
          <p:cNvPicPr>
            <a:picLocks noChangeAspect="1"/>
          </p:cNvPicPr>
          <p:nvPr/>
        </p:nvPicPr>
        <p:blipFill>
          <a:blip r:embed="rId3"/>
          <a:srcRect l="40195" t="55358" r="39723" b="5015"/>
          <a:stretch>
            <a:fillRect/>
          </a:stretch>
        </p:blipFill>
        <p:spPr>
          <a:xfrm>
            <a:off x="6414129" y="1772171"/>
            <a:ext cx="2668975" cy="2962390"/>
          </a:xfrm>
          <a:prstGeom prst="rect">
            <a:avLst/>
          </a:prstGeom>
        </p:spPr>
      </p:pic>
      <p:sp>
        <p:nvSpPr>
          <p:cNvPr id="32" name="CasetăText 31">
            <a:extLst>
              <a:ext uri="{FF2B5EF4-FFF2-40B4-BE49-F238E27FC236}">
                <a16:creationId xmlns:a16="http://schemas.microsoft.com/office/drawing/2014/main" id="{E2F913E1-D745-610F-3224-D4FF153EA324}"/>
              </a:ext>
            </a:extLst>
          </p:cNvPr>
          <p:cNvSpPr txBox="1"/>
          <p:nvPr/>
        </p:nvSpPr>
        <p:spPr>
          <a:xfrm>
            <a:off x="3558785" y="5228714"/>
            <a:ext cx="2084993" cy="646331"/>
          </a:xfrm>
          <a:prstGeom prst="rect">
            <a:avLst/>
          </a:prstGeom>
          <a:noFill/>
        </p:spPr>
        <p:txBody>
          <a:bodyPr wrap="square">
            <a:spAutoFit/>
          </a:bodyPr>
          <a:lstStyle/>
          <a:p>
            <a:pPr algn="ctr"/>
            <a:r>
              <a:rPr lang="en-GB" dirty="0">
                <a:latin typeface="Times New Roman" panose="02020603050405020304" pitchFamily="18" charset="0"/>
                <a:cs typeface="Times New Roman" panose="02020603050405020304" pitchFamily="18" charset="0"/>
              </a:rPr>
              <a:t>Systemic action</a:t>
            </a:r>
          </a:p>
          <a:p>
            <a:pPr algn="ctr"/>
            <a:r>
              <a:rPr lang="en-GB" dirty="0">
                <a:latin typeface="Times New Roman" panose="02020603050405020304" pitchFamily="18" charset="0"/>
                <a:cs typeface="Times New Roman" panose="02020603050405020304" pitchFamily="18" charset="0"/>
              </a:rPr>
              <a:t>Whole-body toxicity</a:t>
            </a:r>
          </a:p>
        </p:txBody>
      </p:sp>
      <p:cxnSp>
        <p:nvCxnSpPr>
          <p:cNvPr id="33" name="Conector drept cu săgeată 32">
            <a:extLst>
              <a:ext uri="{FF2B5EF4-FFF2-40B4-BE49-F238E27FC236}">
                <a16:creationId xmlns:a16="http://schemas.microsoft.com/office/drawing/2014/main" id="{F16064C8-483E-D08C-FB12-1ADC93FD9FC6}"/>
              </a:ext>
            </a:extLst>
          </p:cNvPr>
          <p:cNvCxnSpPr>
            <a:cxnSpLocks/>
          </p:cNvCxnSpPr>
          <p:nvPr/>
        </p:nvCxnSpPr>
        <p:spPr>
          <a:xfrm>
            <a:off x="4601282" y="4734561"/>
            <a:ext cx="6315" cy="3512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4" name="CasetăText 33">
            <a:extLst>
              <a:ext uri="{FF2B5EF4-FFF2-40B4-BE49-F238E27FC236}">
                <a16:creationId xmlns:a16="http://schemas.microsoft.com/office/drawing/2014/main" id="{A2D4652D-5210-6AC0-D36B-D972888E9D94}"/>
              </a:ext>
            </a:extLst>
          </p:cNvPr>
          <p:cNvSpPr txBox="1"/>
          <p:nvPr/>
        </p:nvSpPr>
        <p:spPr>
          <a:xfrm>
            <a:off x="6598618" y="5090214"/>
            <a:ext cx="2361197" cy="923330"/>
          </a:xfrm>
          <a:prstGeom prst="rect">
            <a:avLst/>
          </a:prstGeom>
          <a:noFill/>
        </p:spPr>
        <p:txBody>
          <a:bodyPr wrap="square">
            <a:spAutoFit/>
          </a:bodyPr>
          <a:lstStyle/>
          <a:p>
            <a:pPr algn="ctr">
              <a:buClr>
                <a:schemeClr val="accent6"/>
              </a:buClr>
            </a:pPr>
            <a:r>
              <a:rPr lang="en-GB" dirty="0">
                <a:latin typeface="Times New Roman" panose="02020603050405020304" pitchFamily="18" charset="0"/>
                <a:cs typeface="Times New Roman" panose="02020603050405020304" pitchFamily="18" charset="0"/>
              </a:rPr>
              <a:t>Trains the immune system to recognise and attack cancer cells</a:t>
            </a:r>
            <a:endParaRPr lang="en-GB" sz="1800" dirty="0">
              <a:latin typeface="Times New Roman" panose="02020603050405020304" pitchFamily="18" charset="0"/>
              <a:cs typeface="Times New Roman" panose="02020603050405020304" pitchFamily="18" charset="0"/>
            </a:endParaRPr>
          </a:p>
        </p:txBody>
      </p:sp>
      <p:cxnSp>
        <p:nvCxnSpPr>
          <p:cNvPr id="35" name="Conector drept cu săgeată 34">
            <a:extLst>
              <a:ext uri="{FF2B5EF4-FFF2-40B4-BE49-F238E27FC236}">
                <a16:creationId xmlns:a16="http://schemas.microsoft.com/office/drawing/2014/main" id="{BDF2FAE9-A0AD-1790-A210-7917426A74B7}"/>
              </a:ext>
            </a:extLst>
          </p:cNvPr>
          <p:cNvCxnSpPr>
            <a:cxnSpLocks/>
          </p:cNvCxnSpPr>
          <p:nvPr/>
        </p:nvCxnSpPr>
        <p:spPr>
          <a:xfrm>
            <a:off x="7739144" y="4734561"/>
            <a:ext cx="6315" cy="3512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36" name="CasetăText 35">
            <a:extLst>
              <a:ext uri="{FF2B5EF4-FFF2-40B4-BE49-F238E27FC236}">
                <a16:creationId xmlns:a16="http://schemas.microsoft.com/office/drawing/2014/main" id="{EA3BD2B3-185C-2514-664C-DD8179CCD7EE}"/>
              </a:ext>
            </a:extLst>
          </p:cNvPr>
          <p:cNvSpPr txBox="1"/>
          <p:nvPr/>
        </p:nvSpPr>
        <p:spPr>
          <a:xfrm>
            <a:off x="9914655" y="5219437"/>
            <a:ext cx="1943646" cy="646331"/>
          </a:xfrm>
          <a:prstGeom prst="rect">
            <a:avLst/>
          </a:prstGeom>
          <a:noFill/>
        </p:spPr>
        <p:txBody>
          <a:bodyPr wrap="square">
            <a:spAutoFit/>
          </a:bodyPr>
          <a:lstStyle/>
          <a:p>
            <a:pPr algn="ctr">
              <a:buClr>
                <a:schemeClr val="accent6"/>
              </a:buClr>
            </a:pPr>
            <a:r>
              <a:rPr lang="en-GB" dirty="0">
                <a:latin typeface="Times New Roman" panose="02020603050405020304" pitchFamily="18" charset="0"/>
                <a:cs typeface="Times New Roman" panose="02020603050405020304" pitchFamily="18" charset="0"/>
              </a:rPr>
              <a:t>Used in ~50% of patients, local</a:t>
            </a:r>
            <a:endParaRPr lang="en-GB" sz="1800" dirty="0">
              <a:latin typeface="Times New Roman" panose="02020603050405020304" pitchFamily="18" charset="0"/>
              <a:cs typeface="Times New Roman" panose="02020603050405020304" pitchFamily="18" charset="0"/>
            </a:endParaRPr>
          </a:p>
        </p:txBody>
      </p:sp>
      <p:cxnSp>
        <p:nvCxnSpPr>
          <p:cNvPr id="37" name="Conector drept cu săgeată 36">
            <a:extLst>
              <a:ext uri="{FF2B5EF4-FFF2-40B4-BE49-F238E27FC236}">
                <a16:creationId xmlns:a16="http://schemas.microsoft.com/office/drawing/2014/main" id="{6A3491F1-0DD9-E67D-A570-27E99E661BEF}"/>
              </a:ext>
            </a:extLst>
          </p:cNvPr>
          <p:cNvCxnSpPr>
            <a:cxnSpLocks/>
          </p:cNvCxnSpPr>
          <p:nvPr/>
        </p:nvCxnSpPr>
        <p:spPr>
          <a:xfrm>
            <a:off x="10877006" y="4725284"/>
            <a:ext cx="6315" cy="35124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40" name="CasetăText 39">
            <a:extLst>
              <a:ext uri="{FF2B5EF4-FFF2-40B4-BE49-F238E27FC236}">
                <a16:creationId xmlns:a16="http://schemas.microsoft.com/office/drawing/2014/main" id="{09E60309-D692-8061-8F95-0CC18D6F7ECA}"/>
              </a:ext>
            </a:extLst>
          </p:cNvPr>
          <p:cNvSpPr txBox="1"/>
          <p:nvPr/>
        </p:nvSpPr>
        <p:spPr>
          <a:xfrm>
            <a:off x="2993985" y="924387"/>
            <a:ext cx="6204030" cy="369332"/>
          </a:xfrm>
          <a:prstGeom prst="rect">
            <a:avLst/>
          </a:prstGeom>
          <a:noFill/>
        </p:spPr>
        <p:txBody>
          <a:bodyPr wrap="square">
            <a:spAutoFit/>
          </a:bodyPr>
          <a:lstStyle/>
          <a:p>
            <a:pPr lvl="0" algn="ctr">
              <a:buClr>
                <a:schemeClr val="accent6"/>
              </a:buClr>
            </a:pPr>
            <a:r>
              <a:rPr lang="en-US" dirty="0">
                <a:solidFill>
                  <a:schemeClr val="accent6">
                    <a:lumMod val="50000"/>
                  </a:schemeClr>
                </a:solidFill>
                <a:latin typeface="Times New Roman" panose="02020603050405020304" pitchFamily="18" charset="0"/>
                <a:cs typeface="Times New Roman" panose="02020603050405020304" pitchFamily="18" charset="0"/>
              </a:rPr>
              <a:t>Main current treatments</a:t>
            </a:r>
            <a:endParaRPr lang="en-GB"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3550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500"/>
                                        <p:tgtEl>
                                          <p:spTgt spid="1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par>
                                <p:cTn id="22" presetID="10" presetClass="entr" presetSubtype="0" fill="hold" nodeType="withEffect">
                                  <p:stCondLst>
                                    <p:cond delay="0"/>
                                  </p:stCondLst>
                                  <p:childTnLst>
                                    <p:set>
                                      <p:cBhvr>
                                        <p:cTn id="23" dur="1" fill="hold">
                                          <p:stCondLst>
                                            <p:cond delay="0"/>
                                          </p:stCondLst>
                                        </p:cTn>
                                        <p:tgtEl>
                                          <p:spTgt spid="32">
                                            <p:txEl>
                                              <p:pRg st="0" end="0"/>
                                            </p:txEl>
                                          </p:spTgt>
                                        </p:tgtEl>
                                        <p:attrNameLst>
                                          <p:attrName>style.visibility</p:attrName>
                                        </p:attrNameLst>
                                      </p:cBhvr>
                                      <p:to>
                                        <p:strVal val="visible"/>
                                      </p:to>
                                    </p:set>
                                    <p:animEffect transition="in" filter="fade">
                                      <p:cBhvr>
                                        <p:cTn id="24" dur="500"/>
                                        <p:tgtEl>
                                          <p:spTgt spid="32">
                                            <p:txEl>
                                              <p:pRg st="0" end="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2">
                                            <p:txEl>
                                              <p:pRg st="1" end="1"/>
                                            </p:txEl>
                                          </p:spTgt>
                                        </p:tgtEl>
                                        <p:attrNameLst>
                                          <p:attrName>style.visibility</p:attrName>
                                        </p:attrNameLst>
                                      </p:cBhvr>
                                      <p:to>
                                        <p:strVal val="visible"/>
                                      </p:to>
                                    </p:set>
                                    <p:animEffect transition="in" filter="fade">
                                      <p:cBhvr>
                                        <p:cTn id="27" dur="500"/>
                                        <p:tgtEl>
                                          <p:spTgt spid="32">
                                            <p:txEl>
                                              <p:pRg st="1" end="1"/>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500"/>
                                        <p:tgtEl>
                                          <p:spTgt spid="30"/>
                                        </p:tgtEl>
                                      </p:cBhvr>
                                    </p:animEffect>
                                  </p:childTnLst>
                                </p:cTn>
                              </p:par>
                              <p:par>
                                <p:cTn id="36" presetID="10" presetClass="entr" presetSubtype="0" fill="hold" nodeType="withEffect">
                                  <p:stCondLst>
                                    <p:cond delay="0"/>
                                  </p:stCondLst>
                                  <p:childTnLst>
                                    <p:set>
                                      <p:cBhvr>
                                        <p:cTn id="37" dur="1" fill="hold">
                                          <p:stCondLst>
                                            <p:cond delay="0"/>
                                          </p:stCondLst>
                                        </p:cTn>
                                        <p:tgtEl>
                                          <p:spTgt spid="34">
                                            <p:txEl>
                                              <p:pRg st="0" end="0"/>
                                            </p:txEl>
                                          </p:spTgt>
                                        </p:tgtEl>
                                        <p:attrNameLst>
                                          <p:attrName>style.visibility</p:attrName>
                                        </p:attrNameLst>
                                      </p:cBhvr>
                                      <p:to>
                                        <p:strVal val="visible"/>
                                      </p:to>
                                    </p:set>
                                    <p:animEffect transition="in" filter="fade">
                                      <p:cBhvr>
                                        <p:cTn id="38" dur="500"/>
                                        <p:tgtEl>
                                          <p:spTgt spid="34">
                                            <p:txEl>
                                              <p:pRg st="0" end="0"/>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500"/>
                                        <p:tgtEl>
                                          <p:spTgt spid="35"/>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par>
                                <p:cTn id="47" presetID="10" presetClass="entr" presetSubtype="0" fill="hold" nodeType="withEffect">
                                  <p:stCondLst>
                                    <p:cond delay="0"/>
                                  </p:stCondLst>
                                  <p:childTnLst>
                                    <p:set>
                                      <p:cBhvr>
                                        <p:cTn id="48" dur="1" fill="hold">
                                          <p:stCondLst>
                                            <p:cond delay="0"/>
                                          </p:stCondLst>
                                        </p:cTn>
                                        <p:tgtEl>
                                          <p:spTgt spid="36">
                                            <p:txEl>
                                              <p:pRg st="0" end="0"/>
                                            </p:txEl>
                                          </p:spTgt>
                                        </p:tgtEl>
                                        <p:attrNameLst>
                                          <p:attrName>style.visibility</p:attrName>
                                        </p:attrNameLst>
                                      </p:cBhvr>
                                      <p:to>
                                        <p:strVal val="visible"/>
                                      </p:to>
                                    </p:set>
                                    <p:animEffect transition="in" filter="fade">
                                      <p:cBhvr>
                                        <p:cTn id="49" dur="500"/>
                                        <p:tgtEl>
                                          <p:spTgt spid="36">
                                            <p:txEl>
                                              <p:pRg st="0" end="0"/>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fade">
                                      <p:cBhvr>
                                        <p:cTn id="5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21DCA-54DE-6DEE-FA80-4EA1EE898F6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6067800-4253-FEC6-08E1-73975888EFC7}"/>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6</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F232C45-84E6-F63E-FEF3-E2898EDCE371}"/>
              </a:ext>
            </a:extLst>
          </p:cNvPr>
          <p:cNvSpPr txBox="1"/>
          <p:nvPr/>
        </p:nvSpPr>
        <p:spPr>
          <a:xfrm>
            <a:off x="349135" y="615142"/>
            <a:ext cx="1997663"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Radiotherapy</a:t>
            </a:r>
            <a:endParaRPr lang="en-GB" sz="2400" dirty="0">
              <a:latin typeface="Times New Roman" panose="02020603050405020304" pitchFamily="18" charset="0"/>
              <a:cs typeface="Times New Roman" panose="02020603050405020304" pitchFamily="18" charset="0"/>
            </a:endParaRPr>
          </a:p>
        </p:txBody>
      </p:sp>
      <p:sp>
        <p:nvSpPr>
          <p:cNvPr id="15" name="CasetăText 14">
            <a:extLst>
              <a:ext uri="{FF2B5EF4-FFF2-40B4-BE49-F238E27FC236}">
                <a16:creationId xmlns:a16="http://schemas.microsoft.com/office/drawing/2014/main" id="{C7318FDC-CF82-D33A-447E-A6F0F625597A}"/>
              </a:ext>
            </a:extLst>
          </p:cNvPr>
          <p:cNvSpPr txBox="1"/>
          <p:nvPr/>
        </p:nvSpPr>
        <p:spPr>
          <a:xfrm>
            <a:off x="2993985" y="924387"/>
            <a:ext cx="6204030" cy="369332"/>
          </a:xfrm>
          <a:prstGeom prst="rect">
            <a:avLst/>
          </a:prstGeom>
          <a:noFill/>
        </p:spPr>
        <p:txBody>
          <a:bodyPr wrap="square">
            <a:spAutoFit/>
          </a:bodyPr>
          <a:lstStyle/>
          <a:p>
            <a:pPr lvl="0" algn="ctr">
              <a:buClr>
                <a:schemeClr val="accent6"/>
              </a:buClr>
            </a:pPr>
            <a:r>
              <a:rPr lang="en-US" dirty="0">
                <a:solidFill>
                  <a:schemeClr val="accent6">
                    <a:lumMod val="50000"/>
                  </a:schemeClr>
                </a:solidFill>
                <a:latin typeface="Times New Roman" panose="02020603050405020304" pitchFamily="18" charset="0"/>
                <a:cs typeface="Times New Roman" panose="02020603050405020304" pitchFamily="18" charset="0"/>
              </a:rPr>
              <a:t>H</a:t>
            </a:r>
            <a:r>
              <a:rPr lang="en-GB" dirty="0">
                <a:solidFill>
                  <a:schemeClr val="accent6">
                    <a:lumMod val="50000"/>
                  </a:schemeClr>
                </a:solidFill>
                <a:latin typeface="Times New Roman" panose="02020603050405020304" pitchFamily="18" charset="0"/>
                <a:cs typeface="Times New Roman" panose="02020603050405020304" pitchFamily="18" charset="0"/>
              </a:rPr>
              <a:t>ow radiation destroys cancer cells</a:t>
            </a:r>
          </a:p>
        </p:txBody>
      </p:sp>
      <p:pic>
        <p:nvPicPr>
          <p:cNvPr id="41" name="Imagine 40">
            <a:extLst>
              <a:ext uri="{FF2B5EF4-FFF2-40B4-BE49-F238E27FC236}">
                <a16:creationId xmlns:a16="http://schemas.microsoft.com/office/drawing/2014/main" id="{C5B17188-B300-7DD9-14B0-2DB9D7923CBC}"/>
              </a:ext>
            </a:extLst>
          </p:cNvPr>
          <p:cNvPicPr>
            <a:picLocks noChangeAspect="1"/>
          </p:cNvPicPr>
          <p:nvPr/>
        </p:nvPicPr>
        <p:blipFill>
          <a:blip r:embed="rId3"/>
          <a:stretch>
            <a:fillRect/>
          </a:stretch>
        </p:blipFill>
        <p:spPr>
          <a:xfrm>
            <a:off x="349135" y="3536251"/>
            <a:ext cx="760782" cy="432816"/>
          </a:xfrm>
          <a:prstGeom prst="rect">
            <a:avLst/>
          </a:prstGeom>
        </p:spPr>
      </p:pic>
      <p:sp>
        <p:nvSpPr>
          <p:cNvPr id="44" name="CasetăText 43">
            <a:extLst>
              <a:ext uri="{FF2B5EF4-FFF2-40B4-BE49-F238E27FC236}">
                <a16:creationId xmlns:a16="http://schemas.microsoft.com/office/drawing/2014/main" id="{0127C29E-E053-85EB-609A-C4B72D743228}"/>
              </a:ext>
            </a:extLst>
          </p:cNvPr>
          <p:cNvSpPr txBox="1"/>
          <p:nvPr/>
        </p:nvSpPr>
        <p:spPr>
          <a:xfrm>
            <a:off x="0" y="6396536"/>
            <a:ext cx="11680920" cy="246221"/>
          </a:xfrm>
          <a:prstGeom prst="rect">
            <a:avLst/>
          </a:prstGeom>
          <a:noFill/>
        </p:spPr>
        <p:txBody>
          <a:bodyPr wrap="square">
            <a:spAutoFit/>
          </a:bodyPr>
          <a:lstStyle/>
          <a:p>
            <a:r>
              <a:rPr lang="en-GB" sz="1000" dirty="0">
                <a:solidFill>
                  <a:schemeClr val="bg2"/>
                </a:solidFill>
                <a:latin typeface="Times New Roman" panose="02020603050405020304" pitchFamily="18" charset="0"/>
                <a:cs typeface="Times New Roman" panose="02020603050405020304" pitchFamily="18" charset="0"/>
              </a:rPr>
              <a:t>https://cdn.shortpixel.ai/spai/w_966+q_lossy+ret_img+to_webp/howradiologyworks.com/wp-content/uploads/2019/06/Slide4-1.gif</a:t>
            </a:r>
          </a:p>
        </p:txBody>
      </p:sp>
      <p:pic>
        <p:nvPicPr>
          <p:cNvPr id="2" name="Imagine 1" descr="Radiation Biology Illustrated Introduction [ionization DNA Breaks, LD50,  Stochastic Vs Deterministic] For Radiologic Technologists • How Radiology  Works">
            <a:extLst>
              <a:ext uri="{FF2B5EF4-FFF2-40B4-BE49-F238E27FC236}">
                <a16:creationId xmlns:a16="http://schemas.microsoft.com/office/drawing/2014/main" id="{4AC6176A-01A9-D101-5DC2-305287CD2610}"/>
              </a:ext>
            </a:extLst>
          </p:cNvPr>
          <p:cNvPicPr>
            <a:picLocks noChangeAspect="1"/>
          </p:cNvPicPr>
          <p:nvPr/>
        </p:nvPicPr>
        <p:blipFill>
          <a:blip r:embed="rId4"/>
          <a:srcRect l="6105" t="31607" r="49987" b="22194"/>
          <a:stretch>
            <a:fillRect/>
          </a:stretch>
        </p:blipFill>
        <p:spPr>
          <a:xfrm>
            <a:off x="129756" y="3309203"/>
            <a:ext cx="5241851" cy="3100232"/>
          </a:xfrm>
          <a:prstGeom prst="rect">
            <a:avLst/>
          </a:prstGeom>
        </p:spPr>
      </p:pic>
      <p:sp>
        <p:nvSpPr>
          <p:cNvPr id="3" name="Formă liberă: formă 2">
            <a:extLst>
              <a:ext uri="{FF2B5EF4-FFF2-40B4-BE49-F238E27FC236}">
                <a16:creationId xmlns:a16="http://schemas.microsoft.com/office/drawing/2014/main" id="{5D93F16D-F783-B096-1633-6D207AF4430B}"/>
              </a:ext>
            </a:extLst>
          </p:cNvPr>
          <p:cNvSpPr/>
          <p:nvPr/>
        </p:nvSpPr>
        <p:spPr>
          <a:xfrm>
            <a:off x="5555769" y="1240850"/>
            <a:ext cx="1310640" cy="1503680"/>
          </a:xfrm>
          <a:custGeom>
            <a:avLst/>
            <a:gdLst>
              <a:gd name="csX0" fmla="*/ 0 w 1310640"/>
              <a:gd name="csY0" fmla="*/ 1503680 h 1503680"/>
              <a:gd name="csX1" fmla="*/ 203200 w 1310640"/>
              <a:gd name="csY1" fmla="*/ 1432560 h 1503680"/>
              <a:gd name="csX2" fmla="*/ 284480 w 1310640"/>
              <a:gd name="csY2" fmla="*/ 1361440 h 1503680"/>
              <a:gd name="csX3" fmla="*/ 396240 w 1310640"/>
              <a:gd name="csY3" fmla="*/ 1046480 h 1503680"/>
              <a:gd name="csX4" fmla="*/ 447040 w 1310640"/>
              <a:gd name="csY4" fmla="*/ 650240 h 1503680"/>
              <a:gd name="csX5" fmla="*/ 579120 w 1310640"/>
              <a:gd name="csY5" fmla="*/ 386080 h 1503680"/>
              <a:gd name="csX6" fmla="*/ 650240 w 1310640"/>
              <a:gd name="csY6" fmla="*/ 294640 h 1503680"/>
              <a:gd name="csX7" fmla="*/ 934720 w 1310640"/>
              <a:gd name="csY7" fmla="*/ 142240 h 1503680"/>
              <a:gd name="csX8" fmla="*/ 1087120 w 1310640"/>
              <a:gd name="csY8" fmla="*/ 111760 h 1503680"/>
              <a:gd name="csX9" fmla="*/ 1310640 w 1310640"/>
              <a:gd name="csY9" fmla="*/ 81280 h 1503680"/>
              <a:gd name="csX10" fmla="*/ 1229360 w 1310640"/>
              <a:gd name="csY10" fmla="*/ 10160 h 1503680"/>
              <a:gd name="csX11" fmla="*/ 1188720 w 1310640"/>
              <a:gd name="csY11" fmla="*/ 0 h 1503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10640" h="1503680">
                <a:moveTo>
                  <a:pt x="0" y="1503680"/>
                </a:moveTo>
                <a:cubicBezTo>
                  <a:pt x="87213" y="1489145"/>
                  <a:pt x="103699" y="1491356"/>
                  <a:pt x="203200" y="1432560"/>
                </a:cubicBezTo>
                <a:cubicBezTo>
                  <a:pt x="234194" y="1414245"/>
                  <a:pt x="257387" y="1385147"/>
                  <a:pt x="284480" y="1361440"/>
                </a:cubicBezTo>
                <a:cubicBezTo>
                  <a:pt x="358398" y="1213604"/>
                  <a:pt x="369849" y="1218019"/>
                  <a:pt x="396240" y="1046480"/>
                </a:cubicBezTo>
                <a:cubicBezTo>
                  <a:pt x="419107" y="897847"/>
                  <a:pt x="405705" y="792618"/>
                  <a:pt x="447040" y="650240"/>
                </a:cubicBezTo>
                <a:cubicBezTo>
                  <a:pt x="469375" y="573308"/>
                  <a:pt x="534142" y="453548"/>
                  <a:pt x="579120" y="386080"/>
                </a:cubicBezTo>
                <a:cubicBezTo>
                  <a:pt x="600539" y="353951"/>
                  <a:pt x="622167" y="321153"/>
                  <a:pt x="650240" y="294640"/>
                </a:cubicBezTo>
                <a:cubicBezTo>
                  <a:pt x="731621" y="217780"/>
                  <a:pt x="828531" y="175424"/>
                  <a:pt x="934720" y="142240"/>
                </a:cubicBezTo>
                <a:cubicBezTo>
                  <a:pt x="984168" y="126788"/>
                  <a:pt x="1036403" y="122326"/>
                  <a:pt x="1087120" y="111760"/>
                </a:cubicBezTo>
                <a:cubicBezTo>
                  <a:pt x="1235885" y="80767"/>
                  <a:pt x="1127318" y="95382"/>
                  <a:pt x="1310640" y="81280"/>
                </a:cubicBezTo>
                <a:cubicBezTo>
                  <a:pt x="1292394" y="63034"/>
                  <a:pt x="1258763" y="22761"/>
                  <a:pt x="1229360" y="10160"/>
                </a:cubicBezTo>
                <a:cubicBezTo>
                  <a:pt x="1216525" y="4659"/>
                  <a:pt x="1188720" y="0"/>
                  <a:pt x="1188720" y="0"/>
                </a:cubicBezTo>
              </a:path>
            </a:pathLst>
          </a:cu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Dreptunghi 6">
            <a:extLst>
              <a:ext uri="{FF2B5EF4-FFF2-40B4-BE49-F238E27FC236}">
                <a16:creationId xmlns:a16="http://schemas.microsoft.com/office/drawing/2014/main" id="{F1CA64E2-5941-558C-A5D1-C1E63040EB32}"/>
              </a:ext>
            </a:extLst>
          </p:cNvPr>
          <p:cNvSpPr/>
          <p:nvPr/>
        </p:nvSpPr>
        <p:spPr>
          <a:xfrm>
            <a:off x="4902361" y="3116652"/>
            <a:ext cx="1807521" cy="914400"/>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GB" dirty="0">
                <a:latin typeface="Times New Roman" panose="02020603050405020304" pitchFamily="18" charset="0"/>
                <a:cs typeface="Times New Roman" panose="02020603050405020304" pitchFamily="18" charset="0"/>
              </a:rPr>
              <a:t>Ionise water molecules</a:t>
            </a:r>
            <a:endParaRPr lang="en-GB" dirty="0">
              <a:ln w="0"/>
              <a:solidFill>
                <a:schemeClr val="tx2">
                  <a:alpha val="56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8" name="Oval 7">
            <a:extLst>
              <a:ext uri="{FF2B5EF4-FFF2-40B4-BE49-F238E27FC236}">
                <a16:creationId xmlns:a16="http://schemas.microsoft.com/office/drawing/2014/main" id="{2E2A96E8-FF16-5DEC-91EF-DC29992C62F3}"/>
              </a:ext>
            </a:extLst>
          </p:cNvPr>
          <p:cNvSpPr/>
          <p:nvPr/>
        </p:nvSpPr>
        <p:spPr>
          <a:xfrm>
            <a:off x="1680680" y="1675698"/>
            <a:ext cx="1944689" cy="1636273"/>
          </a:xfrm>
          <a:prstGeom prst="ellipse">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Electrons</a:t>
            </a:r>
            <a:endParaRPr lang="en-GB"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cxnSp>
        <p:nvCxnSpPr>
          <p:cNvPr id="10" name="Conector: cotit 9">
            <a:extLst>
              <a:ext uri="{FF2B5EF4-FFF2-40B4-BE49-F238E27FC236}">
                <a16:creationId xmlns:a16="http://schemas.microsoft.com/office/drawing/2014/main" id="{5154BB95-2294-3205-0860-FE589DF1B59E}"/>
              </a:ext>
            </a:extLst>
          </p:cNvPr>
          <p:cNvCxnSpPr>
            <a:cxnSpLocks/>
            <a:stCxn id="8" idx="6"/>
            <a:endCxn id="36" idx="2"/>
          </p:cNvCxnSpPr>
          <p:nvPr/>
        </p:nvCxnSpPr>
        <p:spPr>
          <a:xfrm flipV="1">
            <a:off x="3625369" y="1912841"/>
            <a:ext cx="4778165" cy="580994"/>
          </a:xfrm>
          <a:prstGeom prst="bentConnector3">
            <a:avLst>
              <a:gd name="adj1" fmla="val 13284"/>
            </a:avLst>
          </a:prstGeom>
          <a:ln>
            <a:tailEnd type="triangle"/>
          </a:ln>
        </p:spPr>
        <p:style>
          <a:lnRef idx="1">
            <a:schemeClr val="dk1"/>
          </a:lnRef>
          <a:fillRef idx="0">
            <a:schemeClr val="dk1"/>
          </a:fillRef>
          <a:effectRef idx="0">
            <a:schemeClr val="dk1"/>
          </a:effectRef>
          <a:fontRef idx="minor">
            <a:schemeClr val="tx1"/>
          </a:fontRef>
        </p:style>
      </p:cxnSp>
      <p:cxnSp>
        <p:nvCxnSpPr>
          <p:cNvPr id="11" name="Conector: cotit 10">
            <a:extLst>
              <a:ext uri="{FF2B5EF4-FFF2-40B4-BE49-F238E27FC236}">
                <a16:creationId xmlns:a16="http://schemas.microsoft.com/office/drawing/2014/main" id="{1014ADEA-12FD-F575-BEAB-9D3A78371574}"/>
              </a:ext>
            </a:extLst>
          </p:cNvPr>
          <p:cNvCxnSpPr>
            <a:cxnSpLocks/>
            <a:stCxn id="8" idx="6"/>
            <a:endCxn id="7" idx="1"/>
          </p:cNvCxnSpPr>
          <p:nvPr/>
        </p:nvCxnSpPr>
        <p:spPr>
          <a:xfrm>
            <a:off x="3625369" y="2493835"/>
            <a:ext cx="1276992" cy="1080017"/>
          </a:xfrm>
          <a:prstGeom prst="bentConnector3">
            <a:avLst>
              <a:gd name="adj1" fmla="val 50000"/>
            </a:avLst>
          </a:prstGeom>
          <a:ln>
            <a:tailEnd type="triangle"/>
          </a:ln>
        </p:spPr>
        <p:style>
          <a:lnRef idx="1">
            <a:schemeClr val="dk1"/>
          </a:lnRef>
          <a:fillRef idx="0">
            <a:schemeClr val="dk1"/>
          </a:fillRef>
          <a:effectRef idx="0">
            <a:schemeClr val="dk1"/>
          </a:effectRef>
          <a:fontRef idx="minor">
            <a:schemeClr val="tx1"/>
          </a:fontRef>
        </p:style>
      </p:cxnSp>
      <p:cxnSp>
        <p:nvCxnSpPr>
          <p:cNvPr id="29" name="Conector drept cu săgeată 28">
            <a:extLst>
              <a:ext uri="{FF2B5EF4-FFF2-40B4-BE49-F238E27FC236}">
                <a16:creationId xmlns:a16="http://schemas.microsoft.com/office/drawing/2014/main" id="{EEA84F53-DC0E-D840-C8B8-81EAFBE87245}"/>
              </a:ext>
            </a:extLst>
          </p:cNvPr>
          <p:cNvCxnSpPr>
            <a:stCxn id="7" idx="3"/>
          </p:cNvCxnSpPr>
          <p:nvPr/>
        </p:nvCxnSpPr>
        <p:spPr>
          <a:xfrm>
            <a:off x="6709882" y="3573852"/>
            <a:ext cx="510362"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0" name="Dreptunghi 29">
            <a:extLst>
              <a:ext uri="{FF2B5EF4-FFF2-40B4-BE49-F238E27FC236}">
                <a16:creationId xmlns:a16="http://schemas.microsoft.com/office/drawing/2014/main" id="{1B7DF621-17D9-FA14-5111-FE7B8B5F1D48}"/>
              </a:ext>
            </a:extLst>
          </p:cNvPr>
          <p:cNvSpPr/>
          <p:nvPr/>
        </p:nvSpPr>
        <p:spPr>
          <a:xfrm>
            <a:off x="7220244" y="3116652"/>
            <a:ext cx="1807521" cy="914400"/>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GB" dirty="0">
                <a:latin typeface="Times New Roman" panose="02020603050405020304" pitchFamily="18" charset="0"/>
                <a:cs typeface="Times New Roman" panose="02020603050405020304" pitchFamily="18" charset="0"/>
              </a:rPr>
              <a:t>Create free radicals</a:t>
            </a:r>
            <a:endParaRPr lang="en-GB" dirty="0">
              <a:ln w="0"/>
              <a:solidFill>
                <a:schemeClr val="tx2">
                  <a:alpha val="56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cxnSp>
        <p:nvCxnSpPr>
          <p:cNvPr id="32" name="Conector: cotit 31">
            <a:extLst>
              <a:ext uri="{FF2B5EF4-FFF2-40B4-BE49-F238E27FC236}">
                <a16:creationId xmlns:a16="http://schemas.microsoft.com/office/drawing/2014/main" id="{8FCDD772-9B10-B07C-B660-7A5964BF0CAA}"/>
              </a:ext>
            </a:extLst>
          </p:cNvPr>
          <p:cNvCxnSpPr>
            <a:cxnSpLocks/>
            <a:stCxn id="30" idx="3"/>
          </p:cNvCxnSpPr>
          <p:nvPr/>
        </p:nvCxnSpPr>
        <p:spPr>
          <a:xfrm flipV="1">
            <a:off x="9027765" y="2382193"/>
            <a:ext cx="413553" cy="1191659"/>
          </a:xfrm>
          <a:prstGeom prst="bentConnector2">
            <a:avLst/>
          </a:prstGeom>
          <a:ln>
            <a:tailEnd type="triangle"/>
          </a:ln>
        </p:spPr>
        <p:style>
          <a:lnRef idx="1">
            <a:schemeClr val="dk1"/>
          </a:lnRef>
          <a:fillRef idx="0">
            <a:schemeClr val="dk1"/>
          </a:fillRef>
          <a:effectRef idx="0">
            <a:schemeClr val="dk1"/>
          </a:effectRef>
          <a:fontRef idx="minor">
            <a:schemeClr val="tx1"/>
          </a:fontRef>
        </p:style>
      </p:cxnSp>
      <p:sp>
        <p:nvSpPr>
          <p:cNvPr id="36" name="Oval 35">
            <a:extLst>
              <a:ext uri="{FF2B5EF4-FFF2-40B4-BE49-F238E27FC236}">
                <a16:creationId xmlns:a16="http://schemas.microsoft.com/office/drawing/2014/main" id="{59694678-D68B-B338-2C1A-E6EB2A93EACA}"/>
              </a:ext>
            </a:extLst>
          </p:cNvPr>
          <p:cNvSpPr/>
          <p:nvPr/>
        </p:nvSpPr>
        <p:spPr>
          <a:xfrm>
            <a:off x="8403534" y="1418564"/>
            <a:ext cx="1944689" cy="988553"/>
          </a:xfrm>
          <a:prstGeom prst="ellipse">
            <a:avLst/>
          </a:prstGeom>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DNA damage </a:t>
            </a:r>
            <a:endParaRPr lang="en-GB" dirty="0">
              <a:ln w="0"/>
              <a:solidFill>
                <a:schemeClr val="accent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
        <p:nvSpPr>
          <p:cNvPr id="40" name="CasetăText 39">
            <a:extLst>
              <a:ext uri="{FF2B5EF4-FFF2-40B4-BE49-F238E27FC236}">
                <a16:creationId xmlns:a16="http://schemas.microsoft.com/office/drawing/2014/main" id="{96E59AAB-9EB7-E672-AAF1-245E45BCAF22}"/>
              </a:ext>
            </a:extLst>
          </p:cNvPr>
          <p:cNvSpPr txBox="1"/>
          <p:nvPr/>
        </p:nvSpPr>
        <p:spPr>
          <a:xfrm>
            <a:off x="5798932" y="1607147"/>
            <a:ext cx="1656080" cy="646331"/>
          </a:xfrm>
          <a:prstGeom prst="rect">
            <a:avLst/>
          </a:prstGeom>
          <a:noFill/>
        </p:spPr>
        <p:txBody>
          <a:bodyPr wrap="square">
            <a:spAutoFit/>
          </a:bodyPr>
          <a:lstStyle/>
          <a:p>
            <a:pPr algn="ctr"/>
            <a:r>
              <a:rPr lang="en-GB" dirty="0">
                <a:solidFill>
                  <a:schemeClr val="accent6">
                    <a:lumMod val="50000"/>
                  </a:schemeClr>
                </a:solidFill>
                <a:latin typeface="Times New Roman" panose="02020603050405020304" pitchFamily="18" charset="0"/>
                <a:cs typeface="Times New Roman" panose="02020603050405020304" pitchFamily="18" charset="0"/>
              </a:rPr>
              <a:t>directly </a:t>
            </a:r>
            <a:r>
              <a:rPr lang="en-GB" dirty="0">
                <a:latin typeface="Times New Roman" panose="02020603050405020304" pitchFamily="18" charset="0"/>
                <a:cs typeface="Times New Roman" panose="02020603050405020304" pitchFamily="18" charset="0"/>
              </a:rPr>
              <a:t>break chemical bonds</a:t>
            </a:r>
            <a:endParaRPr lang="en-GB" dirty="0">
              <a:solidFill>
                <a:schemeClr val="tx2">
                  <a:lumMod val="50000"/>
                </a:schemeClr>
              </a:solidFill>
            </a:endParaRPr>
          </a:p>
        </p:txBody>
      </p:sp>
    </p:spTree>
    <p:extLst>
      <p:ext uri="{BB962C8B-B14F-4D97-AF65-F5344CB8AC3E}">
        <p14:creationId xmlns:p14="http://schemas.microsoft.com/office/powerpoint/2010/main" val="3952030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2DC9E-0FC4-695E-F300-831443219B8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D542BF-997A-5749-9463-521B7D3B4557}"/>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7</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6BE4D3F-0434-7E6D-02FE-CAAB324CE9F0}"/>
              </a:ext>
            </a:extLst>
          </p:cNvPr>
          <p:cNvSpPr txBox="1"/>
          <p:nvPr/>
        </p:nvSpPr>
        <p:spPr>
          <a:xfrm>
            <a:off x="349135" y="615142"/>
            <a:ext cx="1997663"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Radiotherapy</a:t>
            </a:r>
            <a:endParaRPr lang="en-GB" sz="2400" dirty="0">
              <a:latin typeface="Times New Roman" panose="02020603050405020304" pitchFamily="18" charset="0"/>
              <a:cs typeface="Times New Roman" panose="02020603050405020304" pitchFamily="18" charset="0"/>
            </a:endParaRPr>
          </a:p>
        </p:txBody>
      </p:sp>
      <p:sp>
        <p:nvSpPr>
          <p:cNvPr id="15" name="CasetăText 14">
            <a:extLst>
              <a:ext uri="{FF2B5EF4-FFF2-40B4-BE49-F238E27FC236}">
                <a16:creationId xmlns:a16="http://schemas.microsoft.com/office/drawing/2014/main" id="{3B5E2FF7-6B99-FCDE-7E43-47CD6F63A012}"/>
              </a:ext>
            </a:extLst>
          </p:cNvPr>
          <p:cNvSpPr txBox="1"/>
          <p:nvPr/>
        </p:nvSpPr>
        <p:spPr>
          <a:xfrm>
            <a:off x="2160608" y="924387"/>
            <a:ext cx="6204030" cy="369332"/>
          </a:xfrm>
          <a:prstGeom prst="rect">
            <a:avLst/>
          </a:prstGeom>
          <a:noFill/>
        </p:spPr>
        <p:txBody>
          <a:bodyPr wrap="square">
            <a:spAutoFit/>
          </a:bodyPr>
          <a:lstStyle/>
          <a:p>
            <a:pPr lvl="0" algn="ctr">
              <a:buClr>
                <a:schemeClr val="accent6"/>
              </a:buClr>
            </a:pPr>
            <a:r>
              <a:rPr lang="en-GB" dirty="0">
                <a:solidFill>
                  <a:schemeClr val="accent6">
                    <a:lumMod val="50000"/>
                  </a:schemeClr>
                </a:solidFill>
                <a:latin typeface="Times New Roman" panose="02020603050405020304" pitchFamily="18" charset="0"/>
                <a:cs typeface="Times New Roman" panose="02020603050405020304" pitchFamily="18" charset="0"/>
              </a:rPr>
              <a:t>X-ray problem</a:t>
            </a:r>
          </a:p>
        </p:txBody>
      </p:sp>
      <p:sp>
        <p:nvSpPr>
          <p:cNvPr id="51" name="CasetăText 50">
            <a:extLst>
              <a:ext uri="{FF2B5EF4-FFF2-40B4-BE49-F238E27FC236}">
                <a16:creationId xmlns:a16="http://schemas.microsoft.com/office/drawing/2014/main" id="{F543B705-DD2B-B5C7-24A1-2DC9DC44BAB8}"/>
              </a:ext>
            </a:extLst>
          </p:cNvPr>
          <p:cNvSpPr txBox="1"/>
          <p:nvPr/>
        </p:nvSpPr>
        <p:spPr>
          <a:xfrm>
            <a:off x="-51899" y="6414949"/>
            <a:ext cx="12079558" cy="246221"/>
          </a:xfrm>
          <a:prstGeom prst="rect">
            <a:avLst/>
          </a:prstGeom>
          <a:noFill/>
        </p:spPr>
        <p:txBody>
          <a:bodyPr wrap="square">
            <a:spAutoFit/>
          </a:bodyPr>
          <a:lstStyle/>
          <a:p>
            <a:r>
              <a:rPr lang="en-GB" sz="1000" dirty="0">
                <a:solidFill>
                  <a:schemeClr val="bg2"/>
                </a:solidFill>
                <a:latin typeface="Times New Roman" panose="02020603050405020304" pitchFamily="18" charset="0"/>
                <a:cs typeface="Times New Roman" panose="02020603050405020304" pitchFamily="18" charset="0"/>
              </a:rPr>
              <a:t>https://www.researchgate.net/publication/325426270/figure/fig3/AS:631654955634730@1527609685667/The-different-depth-dose-distributions-from-photons-and-protons-as-a-function-of-depth.png</a:t>
            </a:r>
          </a:p>
        </p:txBody>
      </p:sp>
      <p:sp>
        <p:nvSpPr>
          <p:cNvPr id="10" name="CasetăText 9">
            <a:extLst>
              <a:ext uri="{FF2B5EF4-FFF2-40B4-BE49-F238E27FC236}">
                <a16:creationId xmlns:a16="http://schemas.microsoft.com/office/drawing/2014/main" id="{5F6AA961-B495-ED0E-7749-E24753F04930}"/>
              </a:ext>
            </a:extLst>
          </p:cNvPr>
          <p:cNvSpPr txBox="1"/>
          <p:nvPr/>
        </p:nvSpPr>
        <p:spPr>
          <a:xfrm>
            <a:off x="5878010" y="924387"/>
            <a:ext cx="6313990" cy="369332"/>
          </a:xfrm>
          <a:prstGeom prst="rect">
            <a:avLst/>
          </a:prstGeom>
          <a:noFill/>
        </p:spPr>
        <p:txBody>
          <a:bodyPr wrap="square">
            <a:spAutoFit/>
          </a:bodyPr>
          <a:lstStyle/>
          <a:p>
            <a:r>
              <a:rPr lang="en-GB" sz="1800" dirty="0">
                <a:solidFill>
                  <a:schemeClr val="accent6">
                    <a:lumMod val="50000"/>
                  </a:schemeClr>
                </a:solidFill>
                <a:latin typeface="Times New Roman" panose="02020603050405020304" pitchFamily="18" charset="0"/>
                <a:cs typeface="Times New Roman" panose="02020603050405020304" pitchFamily="18" charset="0"/>
              </a:rPr>
              <a:t>→ Particle Therapy</a:t>
            </a:r>
            <a:endParaRPr lang="en-GB" dirty="0"/>
          </a:p>
        </p:txBody>
      </p:sp>
      <p:sp>
        <p:nvSpPr>
          <p:cNvPr id="17" name="CasetăText 16">
            <a:extLst>
              <a:ext uri="{FF2B5EF4-FFF2-40B4-BE49-F238E27FC236}">
                <a16:creationId xmlns:a16="http://schemas.microsoft.com/office/drawing/2014/main" id="{B3FBAD3F-2415-E669-60D7-E3222887C59B}"/>
              </a:ext>
            </a:extLst>
          </p:cNvPr>
          <p:cNvSpPr txBox="1"/>
          <p:nvPr/>
        </p:nvSpPr>
        <p:spPr>
          <a:xfrm>
            <a:off x="3455022" y="2274153"/>
            <a:ext cx="5385017" cy="1200329"/>
          </a:xfrm>
          <a:prstGeom prst="rect">
            <a:avLst/>
          </a:prstGeom>
          <a:noFill/>
        </p:spPr>
        <p:txBody>
          <a:bodyPr wrap="square">
            <a:spAutoFit/>
          </a:bodyPr>
          <a:lstStyle/>
          <a:p>
            <a:r>
              <a:rPr lang="en-GB" sz="1800" dirty="0">
                <a:solidFill>
                  <a:schemeClr val="accent2">
                    <a:lumMod val="75000"/>
                  </a:schemeClr>
                </a:solidFill>
                <a:latin typeface="Times New Roman" panose="02020603050405020304" pitchFamily="18" charset="0"/>
                <a:cs typeface="Times New Roman" panose="02020603050405020304" pitchFamily="18" charset="0"/>
              </a:rPr>
              <a:t> → </a:t>
            </a:r>
            <a:r>
              <a:rPr lang="en-GB" sz="1800" b="1" dirty="0">
                <a:solidFill>
                  <a:schemeClr val="accent2">
                    <a:lumMod val="75000"/>
                  </a:schemeClr>
                </a:solidFill>
                <a:latin typeface="Times New Roman" panose="02020603050405020304" pitchFamily="18" charset="0"/>
                <a:cs typeface="Times New Roman" panose="02020603050405020304" pitchFamily="18" charset="0"/>
              </a:rPr>
              <a:t>Photon</a:t>
            </a:r>
            <a:r>
              <a:rPr lang="en-GB" sz="1800" dirty="0">
                <a:solidFill>
                  <a:schemeClr val="accent2">
                    <a:lumMod val="75000"/>
                  </a:schemeClr>
                </a:solidFill>
                <a:latin typeface="Times New Roman" panose="02020603050405020304" pitchFamily="18" charset="0"/>
                <a:cs typeface="Times New Roman" panose="02020603050405020304" pitchFamily="18" charset="0"/>
              </a:rPr>
              <a:t>’s depth-dose profile:</a:t>
            </a:r>
          </a:p>
          <a:p>
            <a:pPr marL="742950" lvl="1" indent="-285750">
              <a:buClr>
                <a:srgbClr val="C00000"/>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Energy deposition peaks near the skin surface;</a:t>
            </a:r>
          </a:p>
          <a:p>
            <a:pPr marL="742950" lvl="1" indent="-285750">
              <a:buClr>
                <a:srgbClr val="C00000"/>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Exponential decrease with depth.</a:t>
            </a:r>
          </a:p>
          <a:p>
            <a:pPr marL="742950" lvl="1" indent="-285750">
              <a:buClr>
                <a:srgbClr val="C00000"/>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Organs at Risk (</a:t>
            </a:r>
            <a:r>
              <a:rPr lang="en-GB" b="1" dirty="0">
                <a:latin typeface="Times New Roman" panose="02020603050405020304" pitchFamily="18" charset="0"/>
                <a:cs typeface="Times New Roman" panose="02020603050405020304" pitchFamily="18" charset="0"/>
              </a:rPr>
              <a:t>OAR</a:t>
            </a:r>
            <a:r>
              <a:rPr lang="en-GB" dirty="0">
                <a:latin typeface="Times New Roman" panose="02020603050405020304" pitchFamily="18" charset="0"/>
                <a:cs typeface="Times New Roman" panose="02020603050405020304" pitchFamily="18" charset="0"/>
              </a:rPr>
              <a:t>s) exposure.</a:t>
            </a:r>
          </a:p>
        </p:txBody>
      </p:sp>
      <p:sp>
        <p:nvSpPr>
          <p:cNvPr id="23" name="CasetăText 22">
            <a:extLst>
              <a:ext uri="{FF2B5EF4-FFF2-40B4-BE49-F238E27FC236}">
                <a16:creationId xmlns:a16="http://schemas.microsoft.com/office/drawing/2014/main" id="{FDD0B9FB-7DFE-B44E-CF69-011FF8038AB4}"/>
              </a:ext>
            </a:extLst>
          </p:cNvPr>
          <p:cNvSpPr txBox="1"/>
          <p:nvPr/>
        </p:nvSpPr>
        <p:spPr>
          <a:xfrm>
            <a:off x="3465133" y="3761064"/>
            <a:ext cx="5045493" cy="2585323"/>
          </a:xfrm>
          <a:prstGeom prst="rect">
            <a:avLst/>
          </a:prstGeom>
          <a:noFill/>
        </p:spPr>
        <p:txBody>
          <a:bodyPr wrap="square">
            <a:spAutoFit/>
          </a:bodyPr>
          <a:lstStyle/>
          <a:p>
            <a:r>
              <a:rPr lang="en-GB" dirty="0">
                <a:solidFill>
                  <a:schemeClr val="tx2">
                    <a:lumMod val="75000"/>
                  </a:schemeClr>
                </a:solidFill>
                <a:latin typeface="Times New Roman" panose="02020603050405020304" pitchFamily="18" charset="0"/>
                <a:cs typeface="Times New Roman" panose="02020603050405020304" pitchFamily="18" charset="0"/>
              </a:rPr>
              <a:t> → Charged</a:t>
            </a:r>
            <a:r>
              <a:rPr lang="en-GB" b="1" dirty="0">
                <a:solidFill>
                  <a:schemeClr val="tx2">
                    <a:lumMod val="75000"/>
                  </a:schemeClr>
                </a:solidFill>
                <a:latin typeface="Times New Roman" panose="02020603050405020304" pitchFamily="18" charset="0"/>
                <a:cs typeface="Times New Roman" panose="02020603050405020304" pitchFamily="18" charset="0"/>
              </a:rPr>
              <a:t> particles</a:t>
            </a:r>
            <a:r>
              <a:rPr lang="en-GB" sz="1800" dirty="0">
                <a:solidFill>
                  <a:schemeClr val="tx2">
                    <a:lumMod val="75000"/>
                  </a:schemeClr>
                </a:solidFill>
                <a:latin typeface="Times New Roman" panose="02020603050405020304" pitchFamily="18" charset="0"/>
                <a:cs typeface="Times New Roman" panose="02020603050405020304" pitchFamily="18" charset="0"/>
              </a:rPr>
              <a:t>’ depth-dose profile:</a:t>
            </a:r>
          </a:p>
          <a:p>
            <a:pPr marL="742950" lvl="1" indent="-285750">
              <a:buClr>
                <a:schemeClr val="tx2">
                  <a:lumMod val="75000"/>
                </a:schemeClr>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Energy deposition at a precise depth. </a:t>
            </a:r>
          </a:p>
          <a:p>
            <a:pPr marL="742950" lvl="1" indent="-285750">
              <a:buClr>
                <a:schemeClr val="tx2">
                  <a:lumMod val="75000"/>
                </a:schemeClr>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		= the </a:t>
            </a:r>
            <a:r>
              <a:rPr lang="en-GB" b="1" dirty="0">
                <a:latin typeface="Times New Roman" panose="02020603050405020304" pitchFamily="18" charset="0"/>
                <a:cs typeface="Times New Roman" panose="02020603050405020304" pitchFamily="18" charset="0"/>
              </a:rPr>
              <a:t>Bragg peak</a:t>
            </a:r>
          </a:p>
          <a:p>
            <a:pPr marL="742950" lvl="1" indent="-285750">
              <a:buClr>
                <a:schemeClr val="tx2">
                  <a:lumMod val="75000"/>
                </a:schemeClr>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Beyond the peak: dose drops to nearly zero </a:t>
            </a:r>
          </a:p>
          <a:p>
            <a:pPr marL="742950" lvl="1" indent="-285750">
              <a:buClr>
                <a:schemeClr val="tx2">
                  <a:lumMod val="75000"/>
                </a:schemeClr>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Precise dose delivery (energy modulation).</a:t>
            </a:r>
          </a:p>
          <a:p>
            <a:pPr marL="742950" lvl="1" indent="-285750">
              <a:buClr>
                <a:schemeClr val="tx2">
                  <a:lumMod val="75000"/>
                </a:schemeClr>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Multiple beams + varying energies </a:t>
            </a:r>
          </a:p>
          <a:p>
            <a:pPr lvl="2">
              <a:buClr>
                <a:schemeClr val="tx2">
                  <a:lumMod val="75000"/>
                </a:schemeClr>
              </a:buClr>
            </a:pPr>
            <a:r>
              <a:rPr lang="en-GB" dirty="0">
                <a:latin typeface="Times New Roman" panose="02020603050405020304" pitchFamily="18" charset="0"/>
                <a:cs typeface="Times New Roman" panose="02020603050405020304" pitchFamily="18" charset="0"/>
              </a:rPr>
              <a:t>→ SOBP (Spread-Out Bragg Peak) </a:t>
            </a:r>
          </a:p>
          <a:p>
            <a:pPr lvl="2">
              <a:buClr>
                <a:schemeClr val="tx2">
                  <a:lumMod val="75000"/>
                </a:schemeClr>
              </a:buClr>
            </a:pPr>
            <a:r>
              <a:rPr lang="en-GB" dirty="0">
                <a:latin typeface="Times New Roman" panose="02020603050405020304" pitchFamily="18" charset="0"/>
                <a:cs typeface="Times New Roman" panose="02020603050405020304" pitchFamily="18" charset="0"/>
              </a:rPr>
              <a:t>           Entire tumour coverage</a:t>
            </a:r>
          </a:p>
          <a:p>
            <a:pPr marL="742950" lvl="1" indent="-285750">
              <a:buClr>
                <a:schemeClr val="tx2">
                  <a:lumMod val="75000"/>
                </a:schemeClr>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High dose in the tumour, OAR sparing</a:t>
            </a:r>
          </a:p>
        </p:txBody>
      </p:sp>
      <p:pic>
        <p:nvPicPr>
          <p:cNvPr id="53" name="Imagine 52" descr="1: The different depth dose distributions from photons and protons, as... |  Download Scientific Diagram">
            <a:extLst>
              <a:ext uri="{FF2B5EF4-FFF2-40B4-BE49-F238E27FC236}">
                <a16:creationId xmlns:a16="http://schemas.microsoft.com/office/drawing/2014/main" id="{1BB6AE1A-53E7-F868-9926-492DCE100F2E}"/>
              </a:ext>
            </a:extLst>
          </p:cNvPr>
          <p:cNvPicPr>
            <a:picLocks noChangeAspect="1"/>
          </p:cNvPicPr>
          <p:nvPr/>
        </p:nvPicPr>
        <p:blipFill>
          <a:blip r:embed="rId3"/>
          <a:stretch>
            <a:fillRect/>
          </a:stretch>
        </p:blipFill>
        <p:spPr>
          <a:xfrm>
            <a:off x="67976" y="1279430"/>
            <a:ext cx="3132424" cy="3373380"/>
          </a:xfrm>
          <a:prstGeom prst="rect">
            <a:avLst/>
          </a:prstGeom>
        </p:spPr>
      </p:pic>
      <p:pic>
        <p:nvPicPr>
          <p:cNvPr id="55" name="Imagine 54">
            <a:extLst>
              <a:ext uri="{FF2B5EF4-FFF2-40B4-BE49-F238E27FC236}">
                <a16:creationId xmlns:a16="http://schemas.microsoft.com/office/drawing/2014/main" id="{B2738423-B070-535F-2797-A70E1F8F542B}"/>
              </a:ext>
            </a:extLst>
          </p:cNvPr>
          <p:cNvPicPr>
            <a:picLocks noChangeAspect="1"/>
          </p:cNvPicPr>
          <p:nvPr/>
        </p:nvPicPr>
        <p:blipFill>
          <a:blip r:embed="rId4"/>
          <a:srcRect t="38897" r="12764" b="29981"/>
          <a:stretch>
            <a:fillRect/>
          </a:stretch>
        </p:blipFill>
        <p:spPr>
          <a:xfrm>
            <a:off x="67976" y="4761338"/>
            <a:ext cx="3245001" cy="16066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7" name="Imagine 56">
            <a:extLst>
              <a:ext uri="{FF2B5EF4-FFF2-40B4-BE49-F238E27FC236}">
                <a16:creationId xmlns:a16="http://schemas.microsoft.com/office/drawing/2014/main" id="{1678A35A-44EB-5BD4-114C-EB2327CF705D}"/>
              </a:ext>
            </a:extLst>
          </p:cNvPr>
          <p:cNvPicPr>
            <a:picLocks noChangeAspect="1"/>
          </p:cNvPicPr>
          <p:nvPr/>
        </p:nvPicPr>
        <p:blipFill>
          <a:blip r:embed="rId5"/>
          <a:stretch>
            <a:fillRect/>
          </a:stretch>
        </p:blipFill>
        <p:spPr>
          <a:xfrm>
            <a:off x="8840039" y="1563959"/>
            <a:ext cx="3249130" cy="48040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9" name="CasetăText 58">
            <a:extLst>
              <a:ext uri="{FF2B5EF4-FFF2-40B4-BE49-F238E27FC236}">
                <a16:creationId xmlns:a16="http://schemas.microsoft.com/office/drawing/2014/main" id="{C67FF56D-1B8B-F0A9-0B7E-5BCDEFEDAB92}"/>
              </a:ext>
            </a:extLst>
          </p:cNvPr>
          <p:cNvSpPr txBox="1"/>
          <p:nvPr/>
        </p:nvSpPr>
        <p:spPr>
          <a:xfrm>
            <a:off x="8991602" y="1225405"/>
            <a:ext cx="3487838" cy="338554"/>
          </a:xfrm>
          <a:prstGeom prst="rect">
            <a:avLst/>
          </a:prstGeom>
          <a:noFill/>
        </p:spPr>
        <p:txBody>
          <a:bodyPr wrap="square">
            <a:spAutoFit/>
          </a:bodyPr>
          <a:lstStyle/>
          <a:p>
            <a:r>
              <a:rPr lang="en-GB" sz="1600" dirty="0">
                <a:solidFill>
                  <a:schemeClr val="bg2">
                    <a:lumMod val="50000"/>
                  </a:schemeClr>
                </a:solidFill>
                <a:latin typeface="Times New Roman" panose="02020603050405020304" pitchFamily="18" charset="0"/>
                <a:cs typeface="Times New Roman" panose="02020603050405020304" pitchFamily="18" charset="0"/>
              </a:rPr>
              <a:t>Medulloblastoma – </a:t>
            </a:r>
            <a:r>
              <a:rPr lang="en-GB" sz="1600" dirty="0" err="1">
                <a:solidFill>
                  <a:schemeClr val="bg2">
                    <a:lumMod val="50000"/>
                  </a:schemeClr>
                </a:solidFill>
                <a:latin typeface="Times New Roman" panose="02020603050405020304" pitchFamily="18" charset="0"/>
                <a:cs typeface="Times New Roman" panose="02020603050405020304" pitchFamily="18" charset="0"/>
              </a:rPr>
              <a:t>pediatric</a:t>
            </a:r>
            <a:r>
              <a:rPr lang="en-GB" sz="1600" dirty="0">
                <a:solidFill>
                  <a:schemeClr val="bg2">
                    <a:lumMod val="50000"/>
                  </a:schemeClr>
                </a:solidFill>
                <a:latin typeface="Times New Roman" panose="02020603050405020304" pitchFamily="18" charset="0"/>
                <a:cs typeface="Times New Roman" panose="02020603050405020304" pitchFamily="18" charset="0"/>
              </a:rPr>
              <a:t> cancer</a:t>
            </a:r>
          </a:p>
        </p:txBody>
      </p:sp>
      <p:sp>
        <p:nvSpPr>
          <p:cNvPr id="61" name="CasetăText 60">
            <a:extLst>
              <a:ext uri="{FF2B5EF4-FFF2-40B4-BE49-F238E27FC236}">
                <a16:creationId xmlns:a16="http://schemas.microsoft.com/office/drawing/2014/main" id="{715AACCA-476F-2975-697A-BA63DA57DF8E}"/>
              </a:ext>
            </a:extLst>
          </p:cNvPr>
          <p:cNvSpPr txBox="1"/>
          <p:nvPr/>
        </p:nvSpPr>
        <p:spPr>
          <a:xfrm>
            <a:off x="1761499" y="4761338"/>
            <a:ext cx="687599" cy="292388"/>
          </a:xfrm>
          <a:prstGeom prst="rect">
            <a:avLst/>
          </a:prstGeom>
          <a:noFill/>
        </p:spPr>
        <p:txBody>
          <a:bodyPr wrap="square">
            <a:spAutoFit/>
          </a:bodyPr>
          <a:lstStyle/>
          <a:p>
            <a:r>
              <a:rPr lang="en-GB" sz="1300" dirty="0">
                <a:solidFill>
                  <a:schemeClr val="bg2">
                    <a:lumMod val="90000"/>
                  </a:schemeClr>
                </a:solidFill>
                <a:latin typeface="Times New Roman" panose="02020603050405020304" pitchFamily="18" charset="0"/>
                <a:cs typeface="Times New Roman" panose="02020603050405020304" pitchFamily="18" charset="0"/>
              </a:rPr>
              <a:t>Proton</a:t>
            </a:r>
          </a:p>
        </p:txBody>
      </p:sp>
      <p:sp>
        <p:nvSpPr>
          <p:cNvPr id="63" name="CasetăText 62">
            <a:extLst>
              <a:ext uri="{FF2B5EF4-FFF2-40B4-BE49-F238E27FC236}">
                <a16:creationId xmlns:a16="http://schemas.microsoft.com/office/drawing/2014/main" id="{3A74C4D5-4F9B-29D7-4663-DB0FA1423A08}"/>
              </a:ext>
            </a:extLst>
          </p:cNvPr>
          <p:cNvSpPr txBox="1"/>
          <p:nvPr/>
        </p:nvSpPr>
        <p:spPr>
          <a:xfrm>
            <a:off x="67976" y="4761338"/>
            <a:ext cx="687599" cy="292388"/>
          </a:xfrm>
          <a:prstGeom prst="rect">
            <a:avLst/>
          </a:prstGeom>
          <a:noFill/>
        </p:spPr>
        <p:txBody>
          <a:bodyPr wrap="square">
            <a:spAutoFit/>
          </a:bodyPr>
          <a:lstStyle/>
          <a:p>
            <a:r>
              <a:rPr lang="en-GB" sz="1300" dirty="0">
                <a:solidFill>
                  <a:schemeClr val="bg2">
                    <a:lumMod val="90000"/>
                  </a:schemeClr>
                </a:solidFill>
                <a:latin typeface="Times New Roman" panose="02020603050405020304" pitchFamily="18" charset="0"/>
                <a:cs typeface="Times New Roman" panose="02020603050405020304" pitchFamily="18" charset="0"/>
              </a:rPr>
              <a:t>Photon</a:t>
            </a:r>
          </a:p>
        </p:txBody>
      </p:sp>
      <mc:AlternateContent xmlns:mc="http://schemas.openxmlformats.org/markup-compatibility/2006" xmlns:a14="http://schemas.microsoft.com/office/drawing/2010/main">
        <mc:Choice Requires="a14">
          <p:sp>
            <p:nvSpPr>
              <p:cNvPr id="65" name="CasetăText 64">
                <a:extLst>
                  <a:ext uri="{FF2B5EF4-FFF2-40B4-BE49-F238E27FC236}">
                    <a16:creationId xmlns:a16="http://schemas.microsoft.com/office/drawing/2014/main" id="{3026F01F-D7CE-FDFF-5212-0F94992B1D0D}"/>
                  </a:ext>
                </a:extLst>
              </p:cNvPr>
              <p:cNvSpPr txBox="1"/>
              <p:nvPr/>
            </p:nvSpPr>
            <p:spPr>
              <a:xfrm>
                <a:off x="3827364" y="1293719"/>
                <a:ext cx="5130395" cy="710194"/>
              </a:xfrm>
              <a:prstGeom prst="rect">
                <a:avLst/>
              </a:prstGeom>
              <a:noFill/>
            </p:spPr>
            <p:txBody>
              <a:bodyPr wrap="square">
                <a:spAutoFit/>
              </a:bodyPr>
              <a:lstStyle/>
              <a:p>
                <a:pPr algn="just"/>
                <a:r>
                  <a:rPr lang="en-GB" sz="1800" b="1" i="1" dirty="0">
                    <a:latin typeface="Times New Roman" panose="02020603050405020304" pitchFamily="18" charset="0"/>
                    <a:cs typeface="Times New Roman" panose="02020603050405020304" pitchFamily="18" charset="0"/>
                  </a:rPr>
                  <a:t>Clinical goal </a:t>
                </a:r>
                <a:r>
                  <a:rPr lang="en-GB" dirty="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GB" i="1">
                            <a:latin typeface="Cambria Math" panose="02040503050406030204" pitchFamily="18" charset="0"/>
                          </a:rPr>
                        </m:ctrlPr>
                      </m:dPr>
                      <m:e>
                        <m:m>
                          <m:mPr>
                            <m:mcs>
                              <m:mc>
                                <m:mcPr>
                                  <m:count m:val="2"/>
                                  <m:mcJc m:val="center"/>
                                </m:mcPr>
                              </m:mc>
                            </m:mcs>
                            <m:ctrlPr>
                              <a:rPr lang="en-GB" i="1">
                                <a:latin typeface="Cambria Math" panose="02040503050406030204" pitchFamily="18" charset="0"/>
                              </a:rPr>
                            </m:ctrlPr>
                          </m:mPr>
                          <m:mr>
                            <m:e>
                              <m:r>
                                <m:rPr>
                                  <m:nor/>
                                </m:rPr>
                                <a:rPr lang="en-US" i="0">
                                  <a:latin typeface="Cambria Math" panose="02040503050406030204" pitchFamily="18" charset="0"/>
                                </a:rPr>
                                <m:t> </m:t>
                              </m:r>
                              <m:r>
                                <m:rPr>
                                  <m:sty m:val="p"/>
                                </m:rPr>
                                <a:rPr lang="en-US" b="0" i="0" smtClean="0">
                                  <a:latin typeface="Cambria Math" panose="02040503050406030204" pitchFamily="18" charset="0"/>
                                </a:rPr>
                                <m:t>Maximum</m:t>
                              </m:r>
                              <m:r>
                                <a:rPr lang="en-US" b="0" i="0" smtClean="0">
                                  <a:latin typeface="Cambria Math" panose="02040503050406030204" pitchFamily="18" charset="0"/>
                                </a:rPr>
                                <m:t> </m:t>
                              </m:r>
                              <m:r>
                                <m:rPr>
                                  <m:sty m:val="p"/>
                                </m:rPr>
                                <a:rPr lang="en-US" b="0" i="0" smtClean="0">
                                  <a:latin typeface="Cambria Math" panose="02040503050406030204" pitchFamily="18" charset="0"/>
                                </a:rPr>
                                <m:t>target</m:t>
                              </m:r>
                              <m:r>
                                <a:rPr lang="en-US" b="0" i="0" smtClean="0">
                                  <a:latin typeface="Cambria Math" panose="02040503050406030204" pitchFamily="18" charset="0"/>
                                </a:rPr>
                                <m:t> </m:t>
                              </m:r>
                              <m:r>
                                <m:rPr>
                                  <m:sty m:val="p"/>
                                </m:rPr>
                                <a:rPr lang="en-US" b="0" i="0" smtClean="0">
                                  <a:latin typeface="Cambria Math" panose="02040503050406030204" pitchFamily="18" charset="0"/>
                                </a:rPr>
                                <m:t>coverage</m:t>
                              </m:r>
                            </m:e>
                            <m:e/>
                          </m:mr>
                          <m:mr>
                            <m:e>
                              <m:r>
                                <a:rPr lang="en-US">
                                  <a:latin typeface="Cambria Math" panose="02040503050406030204" pitchFamily="18" charset="0"/>
                                </a:rPr>
                                <m:t> </m:t>
                              </m:r>
                              <m:r>
                                <m:rPr>
                                  <m:sty m:val="p"/>
                                </m:rPr>
                                <a:rPr lang="en-US" b="0" i="0" smtClean="0">
                                  <a:latin typeface="Cambria Math" panose="02040503050406030204" pitchFamily="18" charset="0"/>
                                </a:rPr>
                                <m:t>Normal</m:t>
                              </m:r>
                              <m:r>
                                <a:rPr lang="en-US" b="0" i="0" smtClean="0">
                                  <a:latin typeface="Cambria Math" panose="02040503050406030204" pitchFamily="18" charset="0"/>
                                </a:rPr>
                                <m:t> </m:t>
                              </m:r>
                              <m:r>
                                <m:rPr>
                                  <m:sty m:val="p"/>
                                </m:rPr>
                                <a:rPr lang="en-US" b="0" i="0" smtClean="0">
                                  <a:latin typeface="Cambria Math" panose="02040503050406030204" pitchFamily="18" charset="0"/>
                                </a:rPr>
                                <m:t>tissue</m:t>
                              </m:r>
                              <m:r>
                                <a:rPr lang="en-US" b="0" i="0" smtClean="0">
                                  <a:latin typeface="Cambria Math" panose="02040503050406030204" pitchFamily="18" charset="0"/>
                                </a:rPr>
                                <m:t> </m:t>
                              </m:r>
                              <m:r>
                                <m:rPr>
                                  <m:sty m:val="p"/>
                                </m:rPr>
                                <a:rPr lang="en-US" b="0" i="0" smtClean="0">
                                  <a:latin typeface="Cambria Math" panose="02040503050406030204" pitchFamily="18" charset="0"/>
                                </a:rPr>
                                <m:t>sparing</m:t>
                              </m:r>
                            </m:e>
                            <m:e>
                              <m:r>
                                <m:rPr>
                                  <m:nor/>
                                </m:rPr>
                                <a:rPr lang="en-US" i="0">
                                  <a:latin typeface="Cambria Math" panose="02040503050406030204" pitchFamily="18" charset="0"/>
                                </a:rPr>
                                <m:t> </m:t>
                              </m:r>
                            </m:e>
                          </m:mr>
                        </m:m>
                      </m:e>
                    </m:d>
                  </m:oMath>
                </a14:m>
                <a:endParaRPr lang="en-GB" sz="1800" dirty="0">
                  <a:latin typeface="Times New Roman" panose="02020603050405020304" pitchFamily="18" charset="0"/>
                  <a:cs typeface="Times New Roman" panose="02020603050405020304" pitchFamily="18" charset="0"/>
                </a:endParaRPr>
              </a:p>
            </p:txBody>
          </p:sp>
        </mc:Choice>
        <mc:Fallback xmlns="">
          <p:sp>
            <p:nvSpPr>
              <p:cNvPr id="65" name="CasetăText 64">
                <a:extLst>
                  <a:ext uri="{FF2B5EF4-FFF2-40B4-BE49-F238E27FC236}">
                    <a16:creationId xmlns:a16="http://schemas.microsoft.com/office/drawing/2014/main" id="{3026F01F-D7CE-FDFF-5212-0F94992B1D0D}"/>
                  </a:ext>
                </a:extLst>
              </p:cNvPr>
              <p:cNvSpPr txBox="1">
                <a:spLocks noRot="1" noChangeAspect="1" noMove="1" noResize="1" noEditPoints="1" noAdjustHandles="1" noChangeArrowheads="1" noChangeShapeType="1" noTextEdit="1"/>
              </p:cNvSpPr>
              <p:nvPr/>
            </p:nvSpPr>
            <p:spPr>
              <a:xfrm>
                <a:off x="3827364" y="1293719"/>
                <a:ext cx="5130395" cy="710194"/>
              </a:xfrm>
              <a:prstGeom prst="rect">
                <a:avLst/>
              </a:prstGeom>
              <a:blipFill>
                <a:blip r:embed="rId6"/>
                <a:stretch>
                  <a:fillRect l="-1070"/>
                </a:stretch>
              </a:blipFill>
            </p:spPr>
            <p:txBody>
              <a:bodyPr/>
              <a:lstStyle/>
              <a:p>
                <a:r>
                  <a:rPr lang="en-GB">
                    <a:noFill/>
                  </a:rPr>
                  <a:t> </a:t>
                </a:r>
              </a:p>
            </p:txBody>
          </p:sp>
        </mc:Fallback>
      </mc:AlternateContent>
      <p:pic>
        <p:nvPicPr>
          <p:cNvPr id="67" name="Imagine 66">
            <a:extLst>
              <a:ext uri="{FF2B5EF4-FFF2-40B4-BE49-F238E27FC236}">
                <a16:creationId xmlns:a16="http://schemas.microsoft.com/office/drawing/2014/main" id="{1CDE75B8-F6C9-FA44-DC76-F1CD6D572CCD}"/>
              </a:ext>
            </a:extLst>
          </p:cNvPr>
          <p:cNvPicPr>
            <a:picLocks noChangeAspect="1"/>
          </p:cNvPicPr>
          <p:nvPr/>
        </p:nvPicPr>
        <p:blipFill>
          <a:blip r:embed="rId7"/>
          <a:stretch>
            <a:fillRect/>
          </a:stretch>
        </p:blipFill>
        <p:spPr>
          <a:xfrm>
            <a:off x="8303453" y="1302859"/>
            <a:ext cx="281964" cy="281964"/>
          </a:xfrm>
          <a:prstGeom prst="rect">
            <a:avLst/>
          </a:prstGeom>
        </p:spPr>
      </p:pic>
    </p:spTree>
    <p:extLst>
      <p:ext uri="{BB962C8B-B14F-4D97-AF65-F5344CB8AC3E}">
        <p14:creationId xmlns:p14="http://schemas.microsoft.com/office/powerpoint/2010/main" val="1059607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 presetClass="entr" presetSubtype="0" fill="hold" nodeType="withEffect">
                                  <p:stCondLst>
                                    <p:cond delay="0"/>
                                  </p:stCondLst>
                                  <p:childTnLst>
                                    <p:set>
                                      <p:cBhvr>
                                        <p:cTn id="9" dur="1" fill="hold">
                                          <p:stCondLst>
                                            <p:cond delay="0"/>
                                          </p:stCondLst>
                                        </p:cTn>
                                        <p:tgtEl>
                                          <p:spTgt spid="17">
                                            <p:txEl>
                                              <p:pRg st="0" end="0"/>
                                            </p:txEl>
                                          </p:spTgt>
                                        </p:tgtEl>
                                        <p:attrNameLst>
                                          <p:attrName>style.visibility</p:attrName>
                                        </p:attrNameLst>
                                      </p:cBhvr>
                                      <p:to>
                                        <p:strVal val="visible"/>
                                      </p:to>
                                    </p:set>
                                  </p:childTnLst>
                                </p:cTn>
                              </p:par>
                              <p:par>
                                <p:cTn id="10" presetID="10"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7">
                                            <p:txEl>
                                              <p:pRg st="1" end="1"/>
                                            </p:txEl>
                                          </p:spTgt>
                                        </p:tgtEl>
                                        <p:attrNameLst>
                                          <p:attrName>style.visibility</p:attrName>
                                        </p:attrNameLst>
                                      </p:cBhvr>
                                      <p:to>
                                        <p:strVal val="visible"/>
                                      </p:to>
                                    </p:set>
                                    <p:animEffect transition="in" filter="fade">
                                      <p:cBhvr>
                                        <p:cTn id="16" dur="500"/>
                                        <p:tgtEl>
                                          <p:spTgt spid="17">
                                            <p:txEl>
                                              <p:pRg st="1" end="1"/>
                                            </p:txEl>
                                          </p:spTgt>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7">
                                            <p:txEl>
                                              <p:pRg st="2" end="2"/>
                                            </p:txEl>
                                          </p:spTgt>
                                        </p:tgtEl>
                                        <p:attrNameLst>
                                          <p:attrName>style.visibility</p:attrName>
                                        </p:attrNameLst>
                                      </p:cBhvr>
                                      <p:to>
                                        <p:strVal val="visible"/>
                                      </p:to>
                                    </p:set>
                                    <p:animEffect transition="in" filter="fade">
                                      <p:cBhvr>
                                        <p:cTn id="20" dur="500"/>
                                        <p:tgtEl>
                                          <p:spTgt spid="17">
                                            <p:txEl>
                                              <p:pRg st="2" end="2"/>
                                            </p:txEl>
                                          </p:spTgt>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7">
                                            <p:txEl>
                                              <p:pRg st="3" end="3"/>
                                            </p:txEl>
                                          </p:spTgt>
                                        </p:tgtEl>
                                        <p:attrNameLst>
                                          <p:attrName>style.visibility</p:attrName>
                                        </p:attrNameLst>
                                      </p:cBhvr>
                                      <p:to>
                                        <p:strVal val="visible"/>
                                      </p:to>
                                    </p:set>
                                    <p:animEffect transition="in" filter="fade">
                                      <p:cBhvr>
                                        <p:cTn id="24" dur="500"/>
                                        <p:tgtEl>
                                          <p:spTgt spid="17">
                                            <p:txEl>
                                              <p:pRg st="3" end="3"/>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xEl>
                                              <p:pRg st="0" end="0"/>
                                            </p:txEl>
                                          </p:spTgt>
                                        </p:tgtEl>
                                        <p:attrNameLst>
                                          <p:attrName>style.visibility</p:attrName>
                                        </p:attrNameLst>
                                      </p:cBhvr>
                                      <p:to>
                                        <p:strVal val="visible"/>
                                      </p:to>
                                    </p:set>
                                    <p:animEffect transition="in" filter="fade">
                                      <p:cBhvr>
                                        <p:cTn id="32" dur="500"/>
                                        <p:tgtEl>
                                          <p:spTgt spid="23">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23">
                                            <p:txEl>
                                              <p:pRg st="1" end="1"/>
                                            </p:txEl>
                                          </p:spTgt>
                                        </p:tgtEl>
                                        <p:attrNameLst>
                                          <p:attrName>style.visibility</p:attrName>
                                        </p:attrNameLst>
                                      </p:cBhvr>
                                      <p:to>
                                        <p:strVal val="visible"/>
                                      </p:to>
                                    </p:set>
                                    <p:animEffect transition="in" filter="fade">
                                      <p:cBhvr>
                                        <p:cTn id="42" dur="500"/>
                                        <p:tgtEl>
                                          <p:spTgt spid="23">
                                            <p:txEl>
                                              <p:pRg st="1" end="1"/>
                                            </p:txEl>
                                          </p:spTgt>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3">
                                            <p:txEl>
                                              <p:pRg st="2" end="2"/>
                                            </p:txEl>
                                          </p:spTgt>
                                        </p:tgtEl>
                                        <p:attrNameLst>
                                          <p:attrName>style.visibility</p:attrName>
                                        </p:attrNameLst>
                                      </p:cBhvr>
                                      <p:to>
                                        <p:strVal val="visible"/>
                                      </p:to>
                                    </p:set>
                                    <p:animEffect transition="in" filter="fade">
                                      <p:cBhvr>
                                        <p:cTn id="46" dur="500"/>
                                        <p:tgtEl>
                                          <p:spTgt spid="23">
                                            <p:txEl>
                                              <p:pRg st="2" end="2"/>
                                            </p:txEl>
                                          </p:spTgt>
                                        </p:tgtEl>
                                      </p:cBhvr>
                                    </p:animEffect>
                                  </p:childTnLst>
                                </p:cTn>
                              </p:par>
                            </p:childTnLst>
                          </p:cTn>
                        </p:par>
                        <p:par>
                          <p:cTn id="47" fill="hold">
                            <p:stCondLst>
                              <p:cond delay="1500"/>
                            </p:stCondLst>
                            <p:childTnLst>
                              <p:par>
                                <p:cTn id="48" presetID="10" presetClass="entr" presetSubtype="0" fill="hold" nodeType="afterEffect">
                                  <p:stCondLst>
                                    <p:cond delay="0"/>
                                  </p:stCondLst>
                                  <p:childTnLst>
                                    <p:set>
                                      <p:cBhvr>
                                        <p:cTn id="49" dur="1" fill="hold">
                                          <p:stCondLst>
                                            <p:cond delay="0"/>
                                          </p:stCondLst>
                                        </p:cTn>
                                        <p:tgtEl>
                                          <p:spTgt spid="23">
                                            <p:txEl>
                                              <p:pRg st="3" end="3"/>
                                            </p:txEl>
                                          </p:spTgt>
                                        </p:tgtEl>
                                        <p:attrNameLst>
                                          <p:attrName>style.visibility</p:attrName>
                                        </p:attrNameLst>
                                      </p:cBhvr>
                                      <p:to>
                                        <p:strVal val="visible"/>
                                      </p:to>
                                    </p:set>
                                    <p:animEffect transition="in" filter="fade">
                                      <p:cBhvr>
                                        <p:cTn id="50" dur="500"/>
                                        <p:tgtEl>
                                          <p:spTgt spid="23">
                                            <p:txEl>
                                              <p:pRg st="3" end="3"/>
                                            </p:txEl>
                                          </p:spTgt>
                                        </p:tgtEl>
                                      </p:cBhvr>
                                    </p:animEffect>
                                  </p:childTnLst>
                                </p:cTn>
                              </p:par>
                            </p:childTnLst>
                          </p:cTn>
                        </p:par>
                        <p:par>
                          <p:cTn id="51" fill="hold">
                            <p:stCondLst>
                              <p:cond delay="2000"/>
                            </p:stCondLst>
                            <p:childTnLst>
                              <p:par>
                                <p:cTn id="52" presetID="10" presetClass="entr" presetSubtype="0" fill="hold" nodeType="afterEffect">
                                  <p:stCondLst>
                                    <p:cond delay="0"/>
                                  </p:stCondLst>
                                  <p:childTnLst>
                                    <p:set>
                                      <p:cBhvr>
                                        <p:cTn id="53" dur="1" fill="hold">
                                          <p:stCondLst>
                                            <p:cond delay="0"/>
                                          </p:stCondLst>
                                        </p:cTn>
                                        <p:tgtEl>
                                          <p:spTgt spid="23">
                                            <p:txEl>
                                              <p:pRg st="4" end="4"/>
                                            </p:txEl>
                                          </p:spTgt>
                                        </p:tgtEl>
                                        <p:attrNameLst>
                                          <p:attrName>style.visibility</p:attrName>
                                        </p:attrNameLst>
                                      </p:cBhvr>
                                      <p:to>
                                        <p:strVal val="visible"/>
                                      </p:to>
                                    </p:set>
                                    <p:animEffect transition="in" filter="fade">
                                      <p:cBhvr>
                                        <p:cTn id="54" dur="500"/>
                                        <p:tgtEl>
                                          <p:spTgt spid="23">
                                            <p:txEl>
                                              <p:pRg st="4" end="4"/>
                                            </p:txEl>
                                          </p:spTgt>
                                        </p:tgtEl>
                                      </p:cBhvr>
                                    </p:animEffect>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23">
                                            <p:txEl>
                                              <p:pRg st="5" end="5"/>
                                            </p:txEl>
                                          </p:spTgt>
                                        </p:tgtEl>
                                        <p:attrNameLst>
                                          <p:attrName>style.visibility</p:attrName>
                                        </p:attrNameLst>
                                      </p:cBhvr>
                                      <p:to>
                                        <p:strVal val="visible"/>
                                      </p:to>
                                    </p:set>
                                    <p:animEffect transition="in" filter="fade">
                                      <p:cBhvr>
                                        <p:cTn id="58" dur="500"/>
                                        <p:tgtEl>
                                          <p:spTgt spid="23">
                                            <p:txEl>
                                              <p:pRg st="5" end="5"/>
                                            </p:txEl>
                                          </p:spTgt>
                                        </p:tgtEl>
                                      </p:cBhvr>
                                    </p:animEffect>
                                  </p:childTnLst>
                                </p:cTn>
                              </p:par>
                            </p:childTnLst>
                          </p:cTn>
                        </p:par>
                        <p:par>
                          <p:cTn id="59" fill="hold">
                            <p:stCondLst>
                              <p:cond delay="3000"/>
                            </p:stCondLst>
                            <p:childTnLst>
                              <p:par>
                                <p:cTn id="60" presetID="10" presetClass="entr" presetSubtype="0" fill="hold" nodeType="afterEffect">
                                  <p:stCondLst>
                                    <p:cond delay="0"/>
                                  </p:stCondLst>
                                  <p:childTnLst>
                                    <p:set>
                                      <p:cBhvr>
                                        <p:cTn id="61" dur="1" fill="hold">
                                          <p:stCondLst>
                                            <p:cond delay="0"/>
                                          </p:stCondLst>
                                        </p:cTn>
                                        <p:tgtEl>
                                          <p:spTgt spid="23">
                                            <p:txEl>
                                              <p:pRg st="6" end="6"/>
                                            </p:txEl>
                                          </p:spTgt>
                                        </p:tgtEl>
                                        <p:attrNameLst>
                                          <p:attrName>style.visibility</p:attrName>
                                        </p:attrNameLst>
                                      </p:cBhvr>
                                      <p:to>
                                        <p:strVal val="visible"/>
                                      </p:to>
                                    </p:set>
                                    <p:animEffect transition="in" filter="fade">
                                      <p:cBhvr>
                                        <p:cTn id="62" dur="500"/>
                                        <p:tgtEl>
                                          <p:spTgt spid="23">
                                            <p:txEl>
                                              <p:pRg st="6" end="6"/>
                                            </p:txEl>
                                          </p:spTgt>
                                        </p:tgtEl>
                                      </p:cBhvr>
                                    </p:animEffect>
                                  </p:childTnLst>
                                </p:cTn>
                              </p:par>
                            </p:childTnLst>
                          </p:cTn>
                        </p:par>
                        <p:par>
                          <p:cTn id="63" fill="hold">
                            <p:stCondLst>
                              <p:cond delay="3500"/>
                            </p:stCondLst>
                            <p:childTnLst>
                              <p:par>
                                <p:cTn id="64" presetID="10" presetClass="entr" presetSubtype="0" fill="hold" nodeType="afterEffect">
                                  <p:stCondLst>
                                    <p:cond delay="0"/>
                                  </p:stCondLst>
                                  <p:childTnLst>
                                    <p:set>
                                      <p:cBhvr>
                                        <p:cTn id="65" dur="1" fill="hold">
                                          <p:stCondLst>
                                            <p:cond delay="0"/>
                                          </p:stCondLst>
                                        </p:cTn>
                                        <p:tgtEl>
                                          <p:spTgt spid="23">
                                            <p:txEl>
                                              <p:pRg st="7" end="7"/>
                                            </p:txEl>
                                          </p:spTgt>
                                        </p:tgtEl>
                                        <p:attrNameLst>
                                          <p:attrName>style.visibility</p:attrName>
                                        </p:attrNameLst>
                                      </p:cBhvr>
                                      <p:to>
                                        <p:strVal val="visible"/>
                                      </p:to>
                                    </p:set>
                                    <p:animEffect transition="in" filter="fade">
                                      <p:cBhvr>
                                        <p:cTn id="66" dur="500"/>
                                        <p:tgtEl>
                                          <p:spTgt spid="23">
                                            <p:txEl>
                                              <p:pRg st="7" end="7"/>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23">
                                            <p:txEl>
                                              <p:pRg st="8" end="8"/>
                                            </p:txEl>
                                          </p:spTgt>
                                        </p:tgtEl>
                                        <p:attrNameLst>
                                          <p:attrName>style.visibility</p:attrName>
                                        </p:attrNameLst>
                                      </p:cBhvr>
                                      <p:to>
                                        <p:strVal val="visible"/>
                                      </p:to>
                                    </p:set>
                                    <p:animEffect transition="in" filter="fade">
                                      <p:cBhvr>
                                        <p:cTn id="71" dur="500"/>
                                        <p:tgtEl>
                                          <p:spTgt spid="23">
                                            <p:txEl>
                                              <p:pRg st="8" end="8"/>
                                            </p:txEl>
                                          </p:spTgt>
                                        </p:tgtEl>
                                      </p:cBhvr>
                                    </p:animEffect>
                                  </p:childTnLst>
                                </p:cTn>
                              </p:par>
                              <p:par>
                                <p:cTn id="72" presetID="10" presetClass="entr" presetSubtype="0" fill="hold"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3"/>
                                        </p:tgtEl>
                                        <p:attrNameLst>
                                          <p:attrName>style.visibility</p:attrName>
                                        </p:attrNameLst>
                                      </p:cBhvr>
                                      <p:to>
                                        <p:strVal val="visible"/>
                                      </p:to>
                                    </p:set>
                                    <p:animEffect transition="in" filter="fade">
                                      <p:cBhvr>
                                        <p:cTn id="77" dur="500"/>
                                        <p:tgtEl>
                                          <p:spTgt spid="6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61"/>
                                        </p:tgtEl>
                                        <p:attrNameLst>
                                          <p:attrName>style.visibility</p:attrName>
                                        </p:attrNameLst>
                                      </p:cBhvr>
                                      <p:to>
                                        <p:strVal val="visible"/>
                                      </p:to>
                                    </p:set>
                                    <p:animEffect transition="in" filter="fade">
                                      <p:cBhvr>
                                        <p:cTn id="80" dur="500"/>
                                        <p:tgtEl>
                                          <p:spTgt spid="61"/>
                                        </p:tgtEl>
                                      </p:cBhvr>
                                    </p:animEffect>
                                  </p:childTnLst>
                                </p:cTn>
                              </p:par>
                              <p:par>
                                <p:cTn id="81" presetID="10" presetClass="entr" presetSubtype="0" fill="hold"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59"/>
                                        </p:tgtEl>
                                        <p:attrNameLst>
                                          <p:attrName>style.visibility</p:attrName>
                                        </p:attrNameLst>
                                      </p:cBhvr>
                                      <p:to>
                                        <p:strVal val="visible"/>
                                      </p:to>
                                    </p:set>
                                    <p:animEffect transition="in" filter="fade">
                                      <p:cBhvr>
                                        <p:cTn id="8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p:bldP spid="17" grpId="0"/>
      <p:bldP spid="23" grpId="0"/>
      <p:bldP spid="59" grpId="0"/>
      <p:bldP spid="61" grpId="0"/>
      <p:bldP spid="6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FF7CA-B343-670B-BC19-511EFFB674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0A245B3-9A5C-3F6F-B486-EC97E4AF7777}"/>
              </a:ext>
            </a:extLst>
          </p:cNvPr>
          <p:cNvSpPr txBox="1"/>
          <p:nvPr/>
        </p:nvSpPr>
        <p:spPr>
          <a:xfrm>
            <a:off x="0" y="6619049"/>
            <a:ext cx="12192000" cy="307777"/>
          </a:xfrm>
          <a:prstGeom prst="rect">
            <a:avLst/>
          </a:prstGeom>
        </p:spPr>
        <p:txBody>
          <a:bodyPr vert="horz" wrap="square" lIns="121920" tIns="60960" rIns="121920" bIns="60960" rtlCol="0" anchor="t">
            <a:spAutoFit/>
          </a:bodyPr>
          <a:lstStyle/>
          <a:p>
            <a:pPr algn="ctr"/>
            <a:r>
              <a:rPr lang="it-IT" sz="1200" dirty="0"/>
              <a:t>Update 7</a:t>
            </a:r>
            <a:r>
              <a:rPr lang="it-IT" sz="1200" baseline="30000" dirty="0"/>
              <a:t>th</a:t>
            </a:r>
            <a:r>
              <a:rPr lang="it-IT" sz="1200" dirty="0"/>
              <a:t> September 2026 </a:t>
            </a:r>
            <a:endParaRPr lang="sk-SK" sz="1200" dirty="0"/>
          </a:p>
        </p:txBody>
      </p:sp>
      <p:sp>
        <p:nvSpPr>
          <p:cNvPr id="3" name="CasetăText 2">
            <a:extLst>
              <a:ext uri="{FF2B5EF4-FFF2-40B4-BE49-F238E27FC236}">
                <a16:creationId xmlns:a16="http://schemas.microsoft.com/office/drawing/2014/main" id="{CAF45666-6F0E-28E6-5A45-D9E4546092EB}"/>
              </a:ext>
            </a:extLst>
          </p:cNvPr>
          <p:cNvSpPr txBox="1"/>
          <p:nvPr/>
        </p:nvSpPr>
        <p:spPr>
          <a:xfrm>
            <a:off x="5277504" y="3429000"/>
            <a:ext cx="1636987" cy="461665"/>
          </a:xfrm>
          <a:prstGeom prst="rect">
            <a:avLst/>
          </a:prstGeom>
        </p:spPr>
        <p:txBody>
          <a:bodyPr vert="horz" wrap="none" lIns="91440" tIns="45720" rIns="91440" bIns="45720" rtlCol="0" anchor="t">
            <a:spAutoFit/>
          </a:bodyPr>
          <a:lstStyle/>
          <a:p>
            <a:pPr algn="l"/>
            <a:r>
              <a:rPr lang="en-US" sz="2400" b="1" dirty="0">
                <a:latin typeface="Times New Roman" panose="02020603050405020304" pitchFamily="18" charset="0"/>
                <a:cs typeface="Times New Roman" panose="02020603050405020304" pitchFamily="18" charset="0"/>
              </a:rPr>
              <a:t>Motivation</a:t>
            </a:r>
            <a:endParaRPr lang="en-GB" sz="2400" b="1" dirty="0">
              <a:latin typeface="Times New Roman" panose="02020603050405020304" pitchFamily="18" charset="0"/>
              <a:cs typeface="Times New Roman" panose="02020603050405020304" pitchFamily="18" charset="0"/>
            </a:endParaRPr>
          </a:p>
        </p:txBody>
      </p:sp>
      <p:sp>
        <p:nvSpPr>
          <p:cNvPr id="5" name="CasetăText 4">
            <a:extLst>
              <a:ext uri="{FF2B5EF4-FFF2-40B4-BE49-F238E27FC236}">
                <a16:creationId xmlns:a16="http://schemas.microsoft.com/office/drawing/2014/main" id="{759A4ADE-E2F5-E25C-C0A4-CE114EE3E447}"/>
              </a:ext>
            </a:extLst>
          </p:cNvPr>
          <p:cNvSpPr txBox="1"/>
          <p:nvPr/>
        </p:nvSpPr>
        <p:spPr>
          <a:xfrm>
            <a:off x="4832490" y="3890665"/>
            <a:ext cx="2527016" cy="646331"/>
          </a:xfrm>
          <a:prstGeom prst="rect">
            <a:avLst/>
          </a:prstGeom>
          <a:noFill/>
        </p:spPr>
        <p:txBody>
          <a:bodyPr wrap="square">
            <a:spAutoFit/>
          </a:bodyPr>
          <a:lstStyle/>
          <a:p>
            <a:pPr lvl="0" algn="ctr"/>
            <a:r>
              <a:rPr lang="en-GB" b="0" i="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Treatment Uncertainties</a:t>
            </a:r>
          </a:p>
          <a:p>
            <a:pPr lvl="0" algn="ctr"/>
            <a:r>
              <a:rPr lang="en-GB"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Full Robust Optimisation</a:t>
            </a:r>
            <a:endParaRPr lang="en-GB" b="0" i="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13347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21157-225A-DE1C-16A0-276BF08AEA0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6EC007B-0074-86AE-1574-0BD477B1E6C4}"/>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9</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BE371944-B017-AE9E-189A-F37FAAFC7FD2}"/>
              </a:ext>
            </a:extLst>
          </p:cNvPr>
          <p:cNvSpPr txBox="1"/>
          <p:nvPr/>
        </p:nvSpPr>
        <p:spPr>
          <a:xfrm>
            <a:off x="349135" y="615142"/>
            <a:ext cx="3394327"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Treatment Uncertainties</a:t>
            </a:r>
          </a:p>
        </p:txBody>
      </p:sp>
      <p:sp>
        <p:nvSpPr>
          <p:cNvPr id="9" name="CasetăText 8">
            <a:extLst>
              <a:ext uri="{FF2B5EF4-FFF2-40B4-BE49-F238E27FC236}">
                <a16:creationId xmlns:a16="http://schemas.microsoft.com/office/drawing/2014/main" id="{E4E5C95B-C12E-5F5D-FC36-5A0355408471}"/>
              </a:ext>
            </a:extLst>
          </p:cNvPr>
          <p:cNvSpPr txBox="1"/>
          <p:nvPr/>
        </p:nvSpPr>
        <p:spPr>
          <a:xfrm>
            <a:off x="1727494" y="5641000"/>
            <a:ext cx="6150934"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Patient positioning </a:t>
            </a:r>
            <a:r>
              <a:rPr lang="en-GB" dirty="0">
                <a:solidFill>
                  <a:schemeClr val="tx2">
                    <a:lumMod val="75000"/>
                  </a:schemeClr>
                </a:solidFill>
                <a:latin typeface="Times New Roman" panose="02020603050405020304" pitchFamily="18" charset="0"/>
                <a:cs typeface="Times New Roman" panose="02020603050405020304" pitchFamily="18" charset="0"/>
              </a:rPr>
              <a:t>→ 6 error scenarios</a:t>
            </a:r>
            <a:endParaRPr lang="en-GB" dirty="0">
              <a:latin typeface="Times New Roman" panose="02020603050405020304" pitchFamily="18" charset="0"/>
              <a:cs typeface="Times New Roman" panose="02020603050405020304" pitchFamily="18" charset="0"/>
            </a:endParaRPr>
          </a:p>
        </p:txBody>
      </p:sp>
      <p:sp>
        <p:nvSpPr>
          <p:cNvPr id="12" name="CasetăText 11">
            <a:extLst>
              <a:ext uri="{FF2B5EF4-FFF2-40B4-BE49-F238E27FC236}">
                <a16:creationId xmlns:a16="http://schemas.microsoft.com/office/drawing/2014/main" id="{D9540EE6-7889-BF49-4D47-8E760DF1A84A}"/>
              </a:ext>
            </a:extLst>
          </p:cNvPr>
          <p:cNvSpPr txBox="1"/>
          <p:nvPr/>
        </p:nvSpPr>
        <p:spPr>
          <a:xfrm>
            <a:off x="7820554" y="5641000"/>
            <a:ext cx="6150934" cy="369332"/>
          </a:xfrm>
          <a:prstGeom prst="rect">
            <a:avLst/>
          </a:prstGeom>
          <a:noFill/>
        </p:spPr>
        <p:txBody>
          <a:bodyPr wrap="square">
            <a:spAutoFit/>
          </a:bodyPr>
          <a:lstStyle/>
          <a:p>
            <a:r>
              <a:rPr lang="en-US" sz="1800" b="1" dirty="0">
                <a:latin typeface="Times New Roman" panose="02020603050405020304" pitchFamily="18" charset="0"/>
                <a:cs typeface="Times New Roman" panose="02020603050405020304" pitchFamily="18" charset="0"/>
              </a:rPr>
              <a:t>Range uncertainty </a:t>
            </a:r>
            <a:r>
              <a:rPr lang="en-GB" dirty="0">
                <a:solidFill>
                  <a:schemeClr val="tx2">
                    <a:lumMod val="75000"/>
                  </a:schemeClr>
                </a:solidFill>
                <a:latin typeface="Times New Roman" panose="02020603050405020304" pitchFamily="18" charset="0"/>
                <a:cs typeface="Times New Roman" panose="02020603050405020304" pitchFamily="18" charset="0"/>
              </a:rPr>
              <a:t>→ 2 error scenarios</a:t>
            </a:r>
            <a:endParaRPr lang="en-GB" dirty="0">
              <a:latin typeface="Times New Roman" panose="02020603050405020304" pitchFamily="18" charset="0"/>
              <a:cs typeface="Times New Roman" panose="02020603050405020304" pitchFamily="18" charset="0"/>
            </a:endParaRPr>
          </a:p>
        </p:txBody>
      </p:sp>
      <p:pic>
        <p:nvPicPr>
          <p:cNvPr id="31" name="Imagine 30">
            <a:extLst>
              <a:ext uri="{FF2B5EF4-FFF2-40B4-BE49-F238E27FC236}">
                <a16:creationId xmlns:a16="http://schemas.microsoft.com/office/drawing/2014/main" id="{91B31946-DE2B-FEF6-43D6-45932BED1797}"/>
              </a:ext>
            </a:extLst>
          </p:cNvPr>
          <p:cNvPicPr>
            <a:picLocks noChangeAspect="1"/>
          </p:cNvPicPr>
          <p:nvPr/>
        </p:nvPicPr>
        <p:blipFill>
          <a:blip r:embed="rId3"/>
          <a:stretch>
            <a:fillRect/>
          </a:stretch>
        </p:blipFill>
        <p:spPr>
          <a:xfrm>
            <a:off x="7156172" y="1943297"/>
            <a:ext cx="4605422" cy="3529944"/>
          </a:xfrm>
          <a:prstGeom prst="rect">
            <a:avLst/>
          </a:prstGeom>
        </p:spPr>
      </p:pic>
      <p:sp>
        <p:nvSpPr>
          <p:cNvPr id="14" name="CasetăText 13">
            <a:extLst>
              <a:ext uri="{FF2B5EF4-FFF2-40B4-BE49-F238E27FC236}">
                <a16:creationId xmlns:a16="http://schemas.microsoft.com/office/drawing/2014/main" id="{9D564315-5DBF-3821-46DD-0B5EE4EE9405}"/>
              </a:ext>
            </a:extLst>
          </p:cNvPr>
          <p:cNvSpPr txBox="1"/>
          <p:nvPr/>
        </p:nvSpPr>
        <p:spPr>
          <a:xfrm>
            <a:off x="9583911" y="1721700"/>
            <a:ext cx="6150934" cy="369332"/>
          </a:xfrm>
          <a:prstGeom prst="rect">
            <a:avLst/>
          </a:prstGeom>
          <a:noFill/>
        </p:spPr>
        <p:txBody>
          <a:bodyPr wrap="square">
            <a:spAutoFit/>
          </a:bodyPr>
          <a:lstStyle/>
          <a:p>
            <a:r>
              <a:rPr lang="en-US" dirty="0">
                <a:latin typeface="Times New Roman" panose="02020603050405020304" pitchFamily="18" charset="0"/>
                <a:cs typeface="Times New Roman" panose="02020603050405020304" pitchFamily="18" charset="0"/>
              </a:rPr>
              <a:t>S</a:t>
            </a:r>
            <a:r>
              <a:rPr lang="en-US" sz="1800" dirty="0">
                <a:latin typeface="Times New Roman" panose="02020603050405020304" pitchFamily="18" charset="0"/>
                <a:cs typeface="Times New Roman" panose="02020603050405020304" pitchFamily="18" charset="0"/>
              </a:rPr>
              <a:t>hift in the field’s range</a:t>
            </a:r>
            <a:endParaRPr lang="en-GB" dirty="0">
              <a:latin typeface="Times New Roman" panose="02020603050405020304" pitchFamily="18" charset="0"/>
              <a:cs typeface="Times New Roman" panose="02020603050405020304" pitchFamily="18" charset="0"/>
            </a:endParaRPr>
          </a:p>
        </p:txBody>
      </p:sp>
      <p:cxnSp>
        <p:nvCxnSpPr>
          <p:cNvPr id="33" name="Conector drept cu săgeată 32">
            <a:extLst>
              <a:ext uri="{FF2B5EF4-FFF2-40B4-BE49-F238E27FC236}">
                <a16:creationId xmlns:a16="http://schemas.microsoft.com/office/drawing/2014/main" id="{8CB1C05D-11D1-7FEA-A135-D6CEF0313819}"/>
              </a:ext>
            </a:extLst>
          </p:cNvPr>
          <p:cNvCxnSpPr>
            <a:cxnSpLocks/>
          </p:cNvCxnSpPr>
          <p:nvPr/>
        </p:nvCxnSpPr>
        <p:spPr>
          <a:xfrm>
            <a:off x="11078901" y="2174061"/>
            <a:ext cx="339090"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4" name="Conector drept cu săgeată 33">
            <a:extLst>
              <a:ext uri="{FF2B5EF4-FFF2-40B4-BE49-F238E27FC236}">
                <a16:creationId xmlns:a16="http://schemas.microsoft.com/office/drawing/2014/main" id="{9BAAC4C5-9BD4-A62B-CE0C-0B901EEF11A7}"/>
              </a:ext>
            </a:extLst>
          </p:cNvPr>
          <p:cNvCxnSpPr>
            <a:cxnSpLocks/>
          </p:cNvCxnSpPr>
          <p:nvPr/>
        </p:nvCxnSpPr>
        <p:spPr>
          <a:xfrm flipH="1">
            <a:off x="10560741" y="2174061"/>
            <a:ext cx="3352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CasetăText 36">
            <a:extLst>
              <a:ext uri="{FF2B5EF4-FFF2-40B4-BE49-F238E27FC236}">
                <a16:creationId xmlns:a16="http://schemas.microsoft.com/office/drawing/2014/main" id="{A5474C21-EB1D-A8E0-25C9-3152D8686EC4}"/>
              </a:ext>
            </a:extLst>
          </p:cNvPr>
          <p:cNvSpPr txBox="1"/>
          <p:nvPr/>
        </p:nvSpPr>
        <p:spPr>
          <a:xfrm>
            <a:off x="11437103" y="2010763"/>
            <a:ext cx="6150934" cy="338554"/>
          </a:xfrm>
          <a:prstGeom prst="rect">
            <a:avLst/>
          </a:prstGeom>
          <a:noFill/>
        </p:spPr>
        <p:txBody>
          <a:bodyPr wrap="square">
            <a:spAutoFit/>
          </a:bodyPr>
          <a:lstStyle/>
          <a:p>
            <a:r>
              <a:rPr lang="en-US" sz="1600" dirty="0">
                <a:solidFill>
                  <a:srgbClr val="C00000"/>
                </a:solidFill>
                <a:latin typeface="Times New Roman" panose="02020603050405020304" pitchFamily="18" charset="0"/>
                <a:cs typeface="Times New Roman" panose="02020603050405020304" pitchFamily="18" charset="0"/>
              </a:rPr>
              <a:t>+3%</a:t>
            </a:r>
            <a:endParaRPr lang="en-GB" sz="1600" dirty="0">
              <a:solidFill>
                <a:srgbClr val="C00000"/>
              </a:solidFill>
              <a:latin typeface="Times New Roman" panose="02020603050405020304" pitchFamily="18" charset="0"/>
              <a:cs typeface="Times New Roman" panose="02020603050405020304" pitchFamily="18" charset="0"/>
            </a:endParaRPr>
          </a:p>
        </p:txBody>
      </p:sp>
      <p:sp>
        <p:nvSpPr>
          <p:cNvPr id="39" name="CasetăText 38">
            <a:extLst>
              <a:ext uri="{FF2B5EF4-FFF2-40B4-BE49-F238E27FC236}">
                <a16:creationId xmlns:a16="http://schemas.microsoft.com/office/drawing/2014/main" id="{4892F029-1C52-A138-137B-F7C56EF0D0BA}"/>
              </a:ext>
            </a:extLst>
          </p:cNvPr>
          <p:cNvSpPr txBox="1"/>
          <p:nvPr/>
        </p:nvSpPr>
        <p:spPr>
          <a:xfrm>
            <a:off x="10019659" y="2010763"/>
            <a:ext cx="716404" cy="338554"/>
          </a:xfrm>
          <a:prstGeom prst="rect">
            <a:avLst/>
          </a:prstGeom>
          <a:noFill/>
        </p:spPr>
        <p:txBody>
          <a:bodyPr wrap="square">
            <a:spAutoFit/>
          </a:bodyPr>
          <a:lstStyle/>
          <a:p>
            <a:r>
              <a:rPr lang="en-US" sz="1600" dirty="0">
                <a:solidFill>
                  <a:schemeClr val="tx2"/>
                </a:solidFill>
                <a:latin typeface="Times New Roman" panose="02020603050405020304" pitchFamily="18" charset="0"/>
                <a:cs typeface="Times New Roman" panose="02020603050405020304" pitchFamily="18" charset="0"/>
              </a:rPr>
              <a:t>-3%</a:t>
            </a:r>
            <a:endParaRPr lang="en-GB" sz="1600" dirty="0">
              <a:solidFill>
                <a:schemeClr val="tx2"/>
              </a:solidFill>
              <a:latin typeface="Times New Roman" panose="02020603050405020304" pitchFamily="18" charset="0"/>
              <a:cs typeface="Times New Roman" panose="02020603050405020304" pitchFamily="18" charset="0"/>
            </a:endParaRPr>
          </a:p>
        </p:txBody>
      </p:sp>
      <p:sp>
        <p:nvSpPr>
          <p:cNvPr id="45" name="CasetăText 44">
            <a:extLst>
              <a:ext uri="{FF2B5EF4-FFF2-40B4-BE49-F238E27FC236}">
                <a16:creationId xmlns:a16="http://schemas.microsoft.com/office/drawing/2014/main" id="{610C7FA6-4D7D-B639-EADF-51A738734586}"/>
              </a:ext>
            </a:extLst>
          </p:cNvPr>
          <p:cNvSpPr txBox="1"/>
          <p:nvPr/>
        </p:nvSpPr>
        <p:spPr>
          <a:xfrm>
            <a:off x="2874087" y="6320946"/>
            <a:ext cx="6443825" cy="369332"/>
          </a:xfrm>
          <a:prstGeom prst="rect">
            <a:avLst/>
          </a:prstGeom>
          <a:noFill/>
        </p:spPr>
        <p:txBody>
          <a:bodyPr wrap="square">
            <a:spAutoFit/>
          </a:bodyPr>
          <a:lstStyle/>
          <a:p>
            <a:r>
              <a:rPr lang="en-GB" dirty="0">
                <a:solidFill>
                  <a:schemeClr val="accent6">
                    <a:lumMod val="50000"/>
                  </a:schemeClr>
                </a:solidFill>
                <a:latin typeface="Times New Roman" panose="02020603050405020304" pitchFamily="18" charset="0"/>
                <a:cs typeface="Times New Roman" panose="02020603050405020304" pitchFamily="18" charset="0"/>
              </a:rPr>
              <a:t>Daily setup variations |  Internal organ motion | Anatomical changes</a:t>
            </a:r>
          </a:p>
        </p:txBody>
      </p:sp>
      <p:pic>
        <p:nvPicPr>
          <p:cNvPr id="6" name="Imagine 5">
            <a:extLst>
              <a:ext uri="{FF2B5EF4-FFF2-40B4-BE49-F238E27FC236}">
                <a16:creationId xmlns:a16="http://schemas.microsoft.com/office/drawing/2014/main" id="{6BC78A4D-B1C3-8D43-828D-D64E4DB283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44566"/>
            <a:ext cx="7156172" cy="4430012"/>
          </a:xfrm>
          <a:prstGeom prst="rect">
            <a:avLst/>
          </a:prstGeom>
        </p:spPr>
      </p:pic>
    </p:spTree>
    <p:extLst>
      <p:ext uri="{BB962C8B-B14F-4D97-AF65-F5344CB8AC3E}">
        <p14:creationId xmlns:p14="http://schemas.microsoft.com/office/powerpoint/2010/main" val="4239677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fade">
                                      <p:cBhvr>
                                        <p:cTn id="19" dur="500"/>
                                        <p:tgtEl>
                                          <p:spTgt spid="3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P spid="37"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50767-691A-D79D-8CFD-6F840C01918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2E6F66E-A1CA-39D5-BAED-E90BA51C2EE8}"/>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10</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23129AA-E41D-1EEE-38AF-2055C7F9E86F}"/>
              </a:ext>
            </a:extLst>
          </p:cNvPr>
          <p:cNvSpPr txBox="1"/>
          <p:nvPr/>
        </p:nvSpPr>
        <p:spPr>
          <a:xfrm>
            <a:off x="349135" y="615142"/>
            <a:ext cx="6053132" cy="461665"/>
          </a:xfrm>
          <a:prstGeom prst="rect">
            <a:avLst/>
          </a:prstGeom>
        </p:spPr>
        <p:txBody>
          <a:bodyPr vert="horz" wrap="none" lIns="91440" tIns="45720" rIns="91440" bIns="45720" rtlCol="0" anchor="t">
            <a:spAutoFit/>
          </a:bodyPr>
          <a:lstStyle/>
          <a:p>
            <a:r>
              <a:rPr lang="en-US" sz="2400" b="1" dirty="0">
                <a:solidFill>
                  <a:srgbClr val="C00000"/>
                </a:solidFill>
                <a:latin typeface="Times New Roman" panose="02020603050405020304" pitchFamily="18" charset="0"/>
                <a:cs typeface="Times New Roman" panose="02020603050405020304" pitchFamily="18" charset="0"/>
              </a:rPr>
              <a:t>Full</a:t>
            </a:r>
            <a:r>
              <a:rPr lang="en-US" sz="2400" b="1" dirty="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Worst-Case </a:t>
            </a:r>
            <a:r>
              <a:rPr lang="en-US" sz="2400" b="1" dirty="0">
                <a:solidFill>
                  <a:srgbClr val="C00000"/>
                </a:solidFill>
                <a:latin typeface="Times New Roman" panose="02020603050405020304" pitchFamily="18" charset="0"/>
                <a:cs typeface="Times New Roman" panose="02020603050405020304" pitchFamily="18" charset="0"/>
              </a:rPr>
              <a:t>Robust </a:t>
            </a:r>
            <a:r>
              <a:rPr lang="en-US" sz="2400" b="1" dirty="0" err="1">
                <a:solidFill>
                  <a:srgbClr val="C00000"/>
                </a:solidFill>
                <a:latin typeface="Times New Roman" panose="02020603050405020304" pitchFamily="18" charset="0"/>
                <a:cs typeface="Times New Roman" panose="02020603050405020304" pitchFamily="18" charset="0"/>
              </a:rPr>
              <a:t>Optimisation</a:t>
            </a:r>
            <a:r>
              <a:rPr lang="en-US" sz="2400" b="1" dirty="0">
                <a:solidFill>
                  <a:srgbClr val="C00000"/>
                </a:solidFill>
                <a:latin typeface="Times New Roman" panose="02020603050405020304" pitchFamily="18" charset="0"/>
                <a:cs typeface="Times New Roman" panose="02020603050405020304" pitchFamily="18" charset="0"/>
              </a:rPr>
              <a:t> (FRO)</a:t>
            </a:r>
            <a:endParaRPr lang="en-GB" sz="2400" b="1" dirty="0">
              <a:solidFill>
                <a:srgbClr val="C0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3C3CF3FC-ABBA-EAF6-BACA-0C504F41AE2A}"/>
              </a:ext>
            </a:extLst>
          </p:cNvPr>
          <p:cNvSpPr txBox="1"/>
          <p:nvPr/>
        </p:nvSpPr>
        <p:spPr>
          <a:xfrm>
            <a:off x="5959641" y="625179"/>
            <a:ext cx="12192000" cy="1200329"/>
          </a:xfrm>
          <a:prstGeom prst="rect">
            <a:avLst/>
          </a:prstGeom>
        </p:spPr>
        <p:txBody>
          <a:bodyPr vert="horz" wrap="square" lIns="91440" tIns="45720" rIns="91440" bIns="45720" rtlCol="0" anchor="t">
            <a:spAutoFit/>
          </a:bodyPr>
          <a:lstStyle/>
          <a:p>
            <a:pPr algn="just">
              <a:buClr>
                <a:schemeClr val="accent6"/>
              </a:buClr>
            </a:pPr>
            <a:endParaRPr lang="en-GB" dirty="0">
              <a:latin typeface="Times New Roman" panose="02020603050405020304" pitchFamily="18" charset="0"/>
              <a:cs typeface="Times New Roman" panose="02020603050405020304" pitchFamily="18" charset="0"/>
            </a:endParaRPr>
          </a:p>
          <a:p>
            <a:pPr algn="just">
              <a:buClr>
                <a:schemeClr val="accent6"/>
              </a:buClr>
            </a:pPr>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 Mitigates treatment uncertainties</a:t>
            </a:r>
          </a:p>
          <a:p>
            <a:pPr algn="just"/>
            <a:endParaRPr lang="en-GB" dirty="0">
              <a:latin typeface="Times New Roman" panose="02020603050405020304" pitchFamily="18" charset="0"/>
              <a:cs typeface="Times New Roman" panose="02020603050405020304" pitchFamily="18" charset="0"/>
            </a:endParaRPr>
          </a:p>
          <a:p>
            <a:pPr lvl="1" algn="just"/>
            <a:endParaRPr lang="en-GB" dirty="0">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479328BA-993B-FEC2-B99A-1D31C58A9DD1}"/>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mc:AlternateContent xmlns:mc="http://schemas.openxmlformats.org/markup-compatibility/2006" xmlns:a14="http://schemas.microsoft.com/office/drawing/2010/main">
        <mc:Choice Requires="a14">
          <p:sp>
            <p:nvSpPr>
              <p:cNvPr id="8" name="Dreptunghi: colțuri rotunjite 7">
                <a:extLst>
                  <a:ext uri="{FF2B5EF4-FFF2-40B4-BE49-F238E27FC236}">
                    <a16:creationId xmlns:a16="http://schemas.microsoft.com/office/drawing/2014/main" id="{39206BD1-11C6-55ED-AC36-E139840F5AB5}"/>
                  </a:ext>
                </a:extLst>
              </p:cNvPr>
              <p:cNvSpPr/>
              <p:nvPr/>
            </p:nvSpPr>
            <p:spPr>
              <a:xfrm>
                <a:off x="693161" y="1373879"/>
                <a:ext cx="5891514" cy="949124"/>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00000"/>
                  </a:lnSpc>
                </a:pPr>
                <a:r>
                  <a:rPr lang="en-GB" dirty="0">
                    <a:latin typeface="Times New Roman" panose="02020603050405020304" pitchFamily="18" charset="0"/>
                    <a:cs typeface="Times New Roman" panose="02020603050405020304" pitchFamily="18" charset="0"/>
                  </a:rPr>
                  <a:t>Initial distribution of beam weights </a:t>
                </a:r>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(fluences): </a:t>
                </a:r>
                <a14:m>
                  <m:oMath xmlns:m="http://schemas.openxmlformats.org/officeDocument/2006/math">
                    <m:r>
                      <a:rPr lang="en-GB" b="1">
                        <a:solidFill>
                          <a:schemeClr val="accent6">
                            <a:lumMod val="60000"/>
                            <a:lumOff val="40000"/>
                          </a:schemeClr>
                        </a:solidFill>
                        <a:latin typeface="Cambria Math" panose="02040503050406030204" pitchFamily="18" charset="0"/>
                      </a:rPr>
                      <m:t>𝐰</m:t>
                    </m:r>
                    <m:r>
                      <a:rPr lang="en-GB">
                        <a:solidFill>
                          <a:schemeClr val="accent6">
                            <a:lumMod val="60000"/>
                            <a:lumOff val="40000"/>
                          </a:schemeClr>
                        </a:solidFill>
                        <a:latin typeface="Cambria Math" panose="02040503050406030204" pitchFamily="18" charset="0"/>
                      </a:rPr>
                      <m:t>=</m:t>
                    </m:r>
                    <m:d>
                      <m:dPr>
                        <m:begChr m:val="{"/>
                        <m:endChr m:val="}"/>
                        <m:ctrlPr>
                          <a:rPr lang="en-GB" i="1">
                            <a:solidFill>
                              <a:schemeClr val="accent6">
                                <a:lumMod val="60000"/>
                                <a:lumOff val="40000"/>
                              </a:schemeClr>
                            </a:solidFill>
                            <a:latin typeface="Cambria Math" panose="02040503050406030204" pitchFamily="18" charset="0"/>
                          </a:rPr>
                        </m:ctrlPr>
                      </m:dPr>
                      <m:e>
                        <m:sSub>
                          <m:sSubPr>
                            <m:ctrlPr>
                              <a:rPr lang="en-GB" i="1">
                                <a:solidFill>
                                  <a:schemeClr val="accent6">
                                    <a:lumMod val="60000"/>
                                    <a:lumOff val="40000"/>
                                  </a:schemeClr>
                                </a:solidFill>
                                <a:latin typeface="Cambria Math" panose="02040503050406030204" pitchFamily="18" charset="0"/>
                              </a:rPr>
                            </m:ctrlPr>
                          </m:sSubPr>
                          <m:e>
                            <m:r>
                              <a:rPr lang="en-GB" i="1">
                                <a:solidFill>
                                  <a:schemeClr val="accent6">
                                    <a:lumMod val="60000"/>
                                    <a:lumOff val="40000"/>
                                  </a:schemeClr>
                                </a:solidFill>
                                <a:latin typeface="Cambria Math" panose="02040503050406030204" pitchFamily="18" charset="0"/>
                              </a:rPr>
                              <m:t>𝑤</m:t>
                            </m:r>
                          </m:e>
                          <m:sub>
                            <m:r>
                              <a:rPr lang="en-GB" i="1">
                                <a:solidFill>
                                  <a:schemeClr val="accent6">
                                    <a:lumMod val="60000"/>
                                    <a:lumOff val="40000"/>
                                  </a:schemeClr>
                                </a:solidFill>
                                <a:latin typeface="Cambria Math" panose="02040503050406030204" pitchFamily="18" charset="0"/>
                              </a:rPr>
                              <m:t>𝑗</m:t>
                            </m:r>
                          </m:sub>
                        </m:sSub>
                      </m:e>
                    </m:d>
                  </m:oMath>
                </a14:m>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 where </a:t>
                </a:r>
                <a14:m>
                  <m:oMath xmlns:m="http://schemas.openxmlformats.org/officeDocument/2006/math">
                    <m:sSub>
                      <m:sSubPr>
                        <m:ctrlPr>
                          <a:rPr lang="en-GB" i="1">
                            <a:solidFill>
                              <a:schemeClr val="accent6">
                                <a:lumMod val="60000"/>
                                <a:lumOff val="40000"/>
                              </a:schemeClr>
                            </a:solidFill>
                            <a:latin typeface="Cambria Math" panose="02040503050406030204" pitchFamily="18" charset="0"/>
                          </a:rPr>
                        </m:ctrlPr>
                      </m:sSubPr>
                      <m:e>
                        <m:r>
                          <a:rPr lang="en-GB" i="1">
                            <a:solidFill>
                              <a:schemeClr val="accent6">
                                <a:lumMod val="60000"/>
                                <a:lumOff val="40000"/>
                              </a:schemeClr>
                            </a:solidFill>
                            <a:latin typeface="Cambria Math" panose="02040503050406030204" pitchFamily="18" charset="0"/>
                          </a:rPr>
                          <m:t>𝑤</m:t>
                        </m:r>
                      </m:e>
                      <m:sub>
                        <m:r>
                          <a:rPr lang="en-GB" i="1">
                            <a:solidFill>
                              <a:schemeClr val="accent6">
                                <a:lumMod val="60000"/>
                                <a:lumOff val="40000"/>
                              </a:schemeClr>
                            </a:solidFill>
                            <a:latin typeface="Cambria Math" panose="02040503050406030204" pitchFamily="18" charset="0"/>
                          </a:rPr>
                          <m:t>𝑗</m:t>
                        </m:r>
                      </m:sub>
                    </m:sSub>
                    <m:r>
                      <a:rPr lang="en-GB">
                        <a:solidFill>
                          <a:schemeClr val="accent6">
                            <a:lumMod val="60000"/>
                            <a:lumOff val="40000"/>
                          </a:schemeClr>
                        </a:solidFill>
                        <a:latin typeface="Cambria Math" panose="02040503050406030204" pitchFamily="18" charset="0"/>
                      </a:rPr>
                      <m:t>≥0</m:t>
                    </m:r>
                  </m:oMath>
                </a14:m>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 represents the particle intensity of spot </a:t>
                </a:r>
                <a14:m>
                  <m:oMath xmlns:m="http://schemas.openxmlformats.org/officeDocument/2006/math">
                    <m:r>
                      <a:rPr lang="en-GB" i="1">
                        <a:solidFill>
                          <a:schemeClr val="accent6">
                            <a:lumMod val="60000"/>
                            <a:lumOff val="40000"/>
                          </a:schemeClr>
                        </a:solidFill>
                        <a:latin typeface="Cambria Math" panose="02040503050406030204" pitchFamily="18" charset="0"/>
                      </a:rPr>
                      <m:t>𝑗</m:t>
                    </m:r>
                  </m:oMath>
                </a14:m>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a:t>
                </a:r>
                <a:endParaRPr lang="en-US" dirty="0"/>
              </a:p>
            </p:txBody>
          </p:sp>
        </mc:Choice>
        <mc:Fallback xmlns="">
          <p:sp>
            <p:nvSpPr>
              <p:cNvPr id="8" name="Dreptunghi: colțuri rotunjite 7">
                <a:extLst>
                  <a:ext uri="{FF2B5EF4-FFF2-40B4-BE49-F238E27FC236}">
                    <a16:creationId xmlns:a16="http://schemas.microsoft.com/office/drawing/2014/main" id="{39206BD1-11C6-55ED-AC36-E139840F5AB5}"/>
                  </a:ext>
                </a:extLst>
              </p:cNvPr>
              <p:cNvSpPr>
                <a:spLocks noRot="1" noChangeAspect="1" noMove="1" noResize="1" noEditPoints="1" noAdjustHandles="1" noChangeArrowheads="1" noChangeShapeType="1" noTextEdit="1"/>
              </p:cNvSpPr>
              <p:nvPr/>
            </p:nvSpPr>
            <p:spPr>
              <a:xfrm>
                <a:off x="693161" y="1373879"/>
                <a:ext cx="5891514" cy="949124"/>
              </a:xfrm>
              <a:prstGeom prst="roundRect">
                <a:avLst/>
              </a:prstGeom>
              <a:blipFill>
                <a:blip r:embed="rId3"/>
                <a:stretch>
                  <a:fillRect/>
                </a:stretch>
              </a:blipFill>
              <a:ln/>
            </p:spPr>
            <p:txBody>
              <a:bodyPr/>
              <a:lstStyle/>
              <a:p>
                <a:r>
                  <a:rPr lang="en-GB">
                    <a:noFill/>
                  </a:rPr>
                  <a:t> </a:t>
                </a:r>
              </a:p>
            </p:txBody>
          </p:sp>
        </mc:Fallback>
      </mc:AlternateContent>
      <p:pic>
        <p:nvPicPr>
          <p:cNvPr id="11" name="Grafic 10" descr="Badge 1 with solid fill">
            <a:extLst>
              <a:ext uri="{FF2B5EF4-FFF2-40B4-BE49-F238E27FC236}">
                <a16:creationId xmlns:a16="http://schemas.microsoft.com/office/drawing/2014/main" id="{30C90091-3E61-A735-FB23-968D91D3B4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0" y="1109777"/>
            <a:ext cx="914400" cy="914400"/>
          </a:xfrm>
          <a:prstGeom prst="rect">
            <a:avLst/>
          </a:prstGeom>
        </p:spPr>
      </p:pic>
      <mc:AlternateContent xmlns:mc="http://schemas.openxmlformats.org/markup-compatibility/2006" xmlns:a14="http://schemas.microsoft.com/office/drawing/2010/main">
        <mc:Choice Requires="a14">
          <p:sp>
            <p:nvSpPr>
              <p:cNvPr id="17" name="Dreptunghi: colțuri rotunjite 16">
                <a:extLst>
                  <a:ext uri="{FF2B5EF4-FFF2-40B4-BE49-F238E27FC236}">
                    <a16:creationId xmlns:a16="http://schemas.microsoft.com/office/drawing/2014/main" id="{67B4DE85-A643-C7F6-96E3-DFB2C715AE56}"/>
                  </a:ext>
                </a:extLst>
              </p:cNvPr>
              <p:cNvSpPr/>
              <p:nvPr/>
            </p:nvSpPr>
            <p:spPr>
              <a:xfrm>
                <a:off x="1997242" y="2323003"/>
                <a:ext cx="10058399" cy="3024501"/>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00000"/>
                  </a:lnSpc>
                  <a:buClr>
                    <a:schemeClr val="accent2">
                      <a:lumMod val="50000"/>
                    </a:schemeClr>
                  </a:buClr>
                </a:pPr>
                <a:r>
                  <a:rPr lang="en-GB" b="1" dirty="0">
                    <a:solidFill>
                      <a:schemeClr val="accent6">
                        <a:lumMod val="50000"/>
                      </a:schemeClr>
                    </a:solidFill>
                    <a:latin typeface="Times New Roman" panose="02020603050405020304" pitchFamily="18" charset="0"/>
                    <a:cs typeface="Times New Roman" panose="02020603050405020304" pitchFamily="18" charset="0"/>
                  </a:rPr>
                  <a:t>Iteration loop</a:t>
                </a:r>
              </a:p>
              <a:p>
                <a:pPr marL="342900" lvl="0" indent="-342900">
                  <a:lnSpc>
                    <a:spcPct val="100000"/>
                  </a:lnSpc>
                  <a:buClr>
                    <a:schemeClr val="accent2">
                      <a:lumMod val="50000"/>
                    </a:schemeClr>
                  </a:buClr>
                  <a:buFont typeface="+mj-lt"/>
                  <a:buAutoNum type="arabicPeriod"/>
                </a:pPr>
                <a:r>
                  <a:rPr lang="en-GB" dirty="0">
                    <a:latin typeface="Times New Roman" panose="02020603050405020304" pitchFamily="18" charset="0"/>
                    <a:cs typeface="Times New Roman" panose="02020603050405020304" pitchFamily="18" charset="0"/>
                  </a:rPr>
                  <a:t>Compute the 3D dose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𝐷</m:t>
                        </m:r>
                      </m:e>
                      <m:sub>
                        <m:r>
                          <a:rPr lang="en-GB" i="1">
                            <a:latin typeface="Cambria Math" panose="02040503050406030204" pitchFamily="18" charset="0"/>
                          </a:rPr>
                          <m:t>𝑖</m:t>
                        </m:r>
                        <m:r>
                          <a:rPr lang="en-GB">
                            <a:latin typeface="Cambria Math" panose="02040503050406030204" pitchFamily="18" charset="0"/>
                          </a:rPr>
                          <m:t>,</m:t>
                        </m:r>
                        <m:r>
                          <a:rPr lang="en-GB" i="1">
                            <a:latin typeface="Cambria Math" panose="02040503050406030204" pitchFamily="18" charset="0"/>
                          </a:rPr>
                          <m:t>𝑠</m:t>
                        </m:r>
                      </m:sub>
                    </m:sSub>
                    <m:d>
                      <m:dPr>
                        <m:ctrlPr>
                          <a:rPr lang="en-GB" b="1">
                            <a:latin typeface="Cambria Math" panose="02040503050406030204" pitchFamily="18" charset="0"/>
                          </a:rPr>
                        </m:ctrlPr>
                      </m:dPr>
                      <m:e>
                        <m:r>
                          <a:rPr lang="en-GB" b="1">
                            <a:latin typeface="Cambria Math" panose="02040503050406030204" pitchFamily="18" charset="0"/>
                          </a:rPr>
                          <m:t>𝐰</m:t>
                        </m:r>
                      </m:e>
                    </m:d>
                    <m:r>
                      <a:rPr lang="en-US" b="1" i="1">
                        <a:latin typeface="Cambria Math" panose="02040503050406030204" pitchFamily="18" charset="0"/>
                      </a:rPr>
                      <m:t> </m:t>
                    </m:r>
                  </m:oMath>
                </a14:m>
                <a:r>
                  <a:rPr lang="en-GB" dirty="0">
                    <a:latin typeface="Times New Roman" panose="02020603050405020304" pitchFamily="18" charset="0"/>
                    <a:cs typeface="Times New Roman" panose="02020603050405020304" pitchFamily="18" charset="0"/>
                  </a:rPr>
                  <a:t>across 9 error scenarios </a:t>
                </a:r>
                <a14:m>
                  <m:oMath xmlns:m="http://schemas.openxmlformats.org/officeDocument/2006/math">
                    <m:r>
                      <a:rPr lang="en-GB" i="1">
                        <a:latin typeface="Cambria Math" panose="02040503050406030204" pitchFamily="18" charset="0"/>
                      </a:rPr>
                      <m:t>𝑠</m:t>
                    </m:r>
                  </m:oMath>
                </a14:m>
                <a:r>
                  <a:rPr lang="en-GB" dirty="0">
                    <a:latin typeface="Times New Roman" panose="02020603050405020304" pitchFamily="18" charset="0"/>
                    <a:cs typeface="Times New Roman" panose="02020603050405020304" pitchFamily="18" charset="0"/>
                  </a:rPr>
                  <a:t>.</a:t>
                </a:r>
              </a:p>
              <a:p>
                <a:pPr marL="342900" lvl="0" indent="-342900">
                  <a:lnSpc>
                    <a:spcPct val="100000"/>
                  </a:lnSpc>
                  <a:buClr>
                    <a:schemeClr val="accent2">
                      <a:lumMod val="50000"/>
                    </a:schemeClr>
                  </a:buClr>
                  <a:buFont typeface="+mj-lt"/>
                  <a:buAutoNum type="arabicPeriod"/>
                </a:pPr>
                <a:r>
                  <a:rPr lang="en-GB" dirty="0">
                    <a:latin typeface="Times New Roman" panose="02020603050405020304" pitchFamily="18" charset="0"/>
                    <a:cs typeface="Times New Roman" panose="02020603050405020304" pitchFamily="18" charset="0"/>
                  </a:rPr>
                  <a:t>Extract the worst-case dose per voxel: the minimum dose across scenarios for the target 				          	    the maximum for organs at risk (OAR sparing). </a:t>
                </a:r>
              </a:p>
              <a:p>
                <a:pPr marL="342900" lvl="0" indent="-342900">
                  <a:lnSpc>
                    <a:spcPct val="100000"/>
                  </a:lnSpc>
                  <a:buClr>
                    <a:schemeClr val="accent2">
                      <a:lumMod val="50000"/>
                    </a:schemeClr>
                  </a:buClr>
                  <a:buFont typeface="+mj-lt"/>
                  <a:buAutoNum type="arabicPeriod"/>
                </a:pPr>
                <a:r>
                  <a:rPr lang="en-GB" dirty="0">
                    <a:latin typeface="Times New Roman" panose="02020603050405020304" pitchFamily="18" charset="0"/>
                    <a:cs typeface="Times New Roman" panose="02020603050405020304" pitchFamily="18" charset="0"/>
                  </a:rPr>
                  <a:t>Calculate the cost function </a:t>
                </a:r>
                <a14:m>
                  <m:oMath xmlns:m="http://schemas.openxmlformats.org/officeDocument/2006/math">
                    <m:sSup>
                      <m:sSupPr>
                        <m:ctrlPr>
                          <a:rPr lang="en-GB" i="1">
                            <a:latin typeface="Cambria Math" panose="02040503050406030204" pitchFamily="18" charset="0"/>
                          </a:rPr>
                        </m:ctrlPr>
                      </m:sSupPr>
                      <m:e>
                        <m:r>
                          <a:rPr lang="en-GB" i="1">
                            <a:latin typeface="Cambria Math" panose="02040503050406030204" pitchFamily="18" charset="0"/>
                          </a:rPr>
                          <m:t>𝜒</m:t>
                        </m:r>
                      </m:e>
                      <m:sup>
                        <m:r>
                          <a:rPr lang="en-GB">
                            <a:latin typeface="Cambria Math" panose="02040503050406030204" pitchFamily="18" charset="0"/>
                          </a:rPr>
                          <m:t>2</m:t>
                        </m:r>
                      </m:sup>
                    </m:sSup>
                  </m:oMath>
                </a14:m>
                <a:r>
                  <a:rPr lang="en-GB" dirty="0">
                    <a:latin typeface="Times New Roman" panose="02020603050405020304" pitchFamily="18" charset="0"/>
                    <a:cs typeface="Times New Roman" panose="02020603050405020304" pitchFamily="18" charset="0"/>
                  </a:rPr>
                  <a:t> (the </a:t>
                </a:r>
                <a:r>
                  <a:rPr lang="en-GB" dirty="0" err="1">
                    <a:latin typeface="Times New Roman" panose="02020603050405020304" pitchFamily="18" charset="0"/>
                    <a:cs typeface="Times New Roman" panose="02020603050405020304" pitchFamily="18" charset="0"/>
                  </a:rPr>
                  <a:t>diference</a:t>
                </a:r>
                <a:r>
                  <a:rPr lang="en-GB" dirty="0">
                    <a:latin typeface="Times New Roman" panose="02020603050405020304" pitchFamily="18" charset="0"/>
                    <a:cs typeface="Times New Roman" panose="02020603050405020304" pitchFamily="18" charset="0"/>
                  </a:rPr>
                  <a:t> between the worst-case and prescribed dose):</a:t>
                </a:r>
              </a:p>
              <a:p>
                <a:pPr lvl="0">
                  <a:lnSpc>
                    <a:spcPct val="100000"/>
                  </a:lnSpc>
                  <a:buClr>
                    <a:schemeClr val="accent2">
                      <a:lumMod val="50000"/>
                    </a:schemeClr>
                  </a:buClr>
                </a:pPr>
                <a14:m>
                  <m:oMathPara xmlns:m="http://schemas.openxmlformats.org/officeDocument/2006/math">
                    <m:oMath>
                      <m:sSup>
                        <m:sSupPr>
                          <m:ctrlPr>
                            <a:rPr lang="en-GB" i="1">
                              <a:solidFill>
                                <a:schemeClr val="accent6">
                                  <a:lumMod val="60000"/>
                                  <a:lumOff val="40000"/>
                                </a:schemeClr>
                              </a:solidFill>
                              <a:latin typeface="Cambria Math" panose="02040503050406030204" pitchFamily="18" charset="0"/>
                            </a:rPr>
                          </m:ctrlPr>
                        </m:sSupPr>
                        <m:e>
                          <m:r>
                            <a:rPr lang="en-GB" i="1">
                              <a:solidFill>
                                <a:schemeClr val="accent6">
                                  <a:lumMod val="60000"/>
                                  <a:lumOff val="40000"/>
                                </a:schemeClr>
                              </a:solidFill>
                              <a:latin typeface="Cambria Math" panose="02040503050406030204" pitchFamily="18" charset="0"/>
                            </a:rPr>
                            <m:t>𝜒</m:t>
                          </m:r>
                        </m:e>
                        <m:sup>
                          <m:r>
                            <a:rPr lang="en-GB">
                              <a:solidFill>
                                <a:schemeClr val="accent6">
                                  <a:lumMod val="60000"/>
                                  <a:lumOff val="40000"/>
                                </a:schemeClr>
                              </a:solidFill>
                              <a:latin typeface="Cambria Math" panose="02040503050406030204" pitchFamily="18" charset="0"/>
                            </a:rPr>
                            <m:t>2</m:t>
                          </m:r>
                        </m:sup>
                      </m:sSup>
                      <m:d>
                        <m:dPr>
                          <m:ctrlPr>
                            <a:rPr lang="en-GB" b="1">
                              <a:solidFill>
                                <a:schemeClr val="accent6">
                                  <a:lumMod val="60000"/>
                                  <a:lumOff val="40000"/>
                                </a:schemeClr>
                              </a:solidFill>
                              <a:latin typeface="Cambria Math" panose="02040503050406030204" pitchFamily="18" charset="0"/>
                            </a:rPr>
                          </m:ctrlPr>
                        </m:dPr>
                        <m:e>
                          <m:r>
                            <a:rPr lang="en-GB" b="1">
                              <a:solidFill>
                                <a:schemeClr val="accent6">
                                  <a:lumMod val="60000"/>
                                  <a:lumOff val="40000"/>
                                </a:schemeClr>
                              </a:solidFill>
                              <a:latin typeface="Cambria Math" panose="02040503050406030204" pitchFamily="18" charset="0"/>
                            </a:rPr>
                            <m:t>𝐰</m:t>
                          </m:r>
                        </m:e>
                      </m:d>
                      <m:r>
                        <a:rPr lang="en-GB">
                          <a:solidFill>
                            <a:schemeClr val="accent6">
                              <a:lumMod val="60000"/>
                              <a:lumOff val="40000"/>
                            </a:schemeClr>
                          </a:solidFill>
                          <a:latin typeface="Cambria Math" panose="02040503050406030204" pitchFamily="18" charset="0"/>
                        </a:rPr>
                        <m:t>=</m:t>
                      </m:r>
                      <m:nary>
                        <m:naryPr>
                          <m:chr m:val="∑"/>
                          <m:limLoc m:val="undOvr"/>
                          <m:supHide m:val="on"/>
                          <m:ctrlPr>
                            <a:rPr lang="en-GB" i="1">
                              <a:solidFill>
                                <a:schemeClr val="accent6">
                                  <a:lumMod val="60000"/>
                                  <a:lumOff val="40000"/>
                                </a:schemeClr>
                              </a:solidFill>
                              <a:latin typeface="Cambria Math" panose="02040503050406030204" pitchFamily="18" charset="0"/>
                            </a:rPr>
                          </m:ctrlPr>
                        </m:naryPr>
                        <m:sub>
                          <m:r>
                            <a:rPr lang="en-GB" i="1">
                              <a:solidFill>
                                <a:schemeClr val="accent6">
                                  <a:lumMod val="60000"/>
                                  <a:lumOff val="40000"/>
                                </a:schemeClr>
                              </a:solidFill>
                              <a:latin typeface="Cambria Math" panose="02040503050406030204" pitchFamily="18" charset="0"/>
                            </a:rPr>
                            <m:t>𝑖</m:t>
                          </m:r>
                          <m:r>
                            <a:rPr lang="en-GB">
                              <a:solidFill>
                                <a:schemeClr val="accent6">
                                  <a:lumMod val="60000"/>
                                  <a:lumOff val="40000"/>
                                </a:schemeClr>
                              </a:solidFill>
                              <a:latin typeface="Cambria Math" panose="02040503050406030204" pitchFamily="18" charset="0"/>
                            </a:rPr>
                            <m:t>∈</m:t>
                          </m:r>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CTV</m:t>
                          </m:r>
                        </m:sub>
                        <m:sup/>
                        <m:e>
                          <m:sSub>
                            <m:sSubPr>
                              <m:ctrlPr>
                                <a:rPr lang="en-GB" i="1">
                                  <a:solidFill>
                                    <a:schemeClr val="accent6">
                                      <a:lumMod val="60000"/>
                                      <a:lumOff val="40000"/>
                                    </a:schemeClr>
                                  </a:solidFill>
                                  <a:latin typeface="Cambria Math" panose="02040503050406030204" pitchFamily="18" charset="0"/>
                                </a:rPr>
                              </m:ctrlPr>
                            </m:sSubPr>
                            <m:e>
                              <m:r>
                                <a:rPr lang="en-GB" i="1">
                                  <a:solidFill>
                                    <a:schemeClr val="accent6">
                                      <a:lumMod val="60000"/>
                                      <a:lumOff val="40000"/>
                                    </a:schemeClr>
                                  </a:solidFill>
                                  <a:latin typeface="Cambria Math" panose="02040503050406030204" pitchFamily="18" charset="0"/>
                                </a:rPr>
                                <m:t>𝛼</m:t>
                              </m:r>
                            </m:e>
                            <m:sub>
                              <m:r>
                                <a:rPr lang="en-GB" i="1">
                                  <a:solidFill>
                                    <a:schemeClr val="accent6">
                                      <a:lumMod val="60000"/>
                                      <a:lumOff val="40000"/>
                                    </a:schemeClr>
                                  </a:solidFill>
                                  <a:latin typeface="Cambria Math" panose="02040503050406030204" pitchFamily="18" charset="0"/>
                                </a:rPr>
                                <m:t>𝑖</m:t>
                              </m:r>
                            </m:sub>
                          </m:sSub>
                        </m:e>
                      </m:nary>
                      <m:sSup>
                        <m:sSupPr>
                          <m:ctrlPr>
                            <a:rPr lang="en-GB" i="1">
                              <a:solidFill>
                                <a:schemeClr val="accent6">
                                  <a:lumMod val="60000"/>
                                  <a:lumOff val="40000"/>
                                </a:schemeClr>
                              </a:solidFill>
                              <a:latin typeface="Cambria Math" panose="02040503050406030204" pitchFamily="18" charset="0"/>
                            </a:rPr>
                          </m:ctrlPr>
                        </m:sSupPr>
                        <m:e>
                          <m:d>
                            <m:dPr>
                              <m:ctrlPr>
                                <a:rPr lang="en-GB" i="1">
                                  <a:solidFill>
                                    <a:schemeClr val="accent6">
                                      <a:lumMod val="60000"/>
                                      <a:lumOff val="40000"/>
                                    </a:schemeClr>
                                  </a:solidFill>
                                  <a:latin typeface="Cambria Math" panose="02040503050406030204" pitchFamily="18" charset="0"/>
                                </a:rPr>
                              </m:ctrlPr>
                            </m:dPr>
                            <m:e>
                              <m:sSubSup>
                                <m:sSubSupPr>
                                  <m:ctrlPr>
                                    <a:rPr lang="en-GB" i="1">
                                      <a:solidFill>
                                        <a:schemeClr val="accent6">
                                          <a:lumMod val="60000"/>
                                          <a:lumOff val="40000"/>
                                        </a:schemeClr>
                                      </a:solidFill>
                                      <a:latin typeface="Cambria Math" panose="02040503050406030204" pitchFamily="18" charset="0"/>
                                    </a:rPr>
                                  </m:ctrlPr>
                                </m:sSubSupPr>
                                <m:e>
                                  <m:r>
                                    <a:rPr lang="en-GB" i="1">
                                      <a:solidFill>
                                        <a:schemeClr val="accent6">
                                          <a:lumMod val="60000"/>
                                          <a:lumOff val="40000"/>
                                        </a:schemeClr>
                                      </a:solidFill>
                                      <a:latin typeface="Cambria Math" panose="02040503050406030204" pitchFamily="18" charset="0"/>
                                    </a:rPr>
                                    <m:t>𝐷</m:t>
                                  </m:r>
                                </m:e>
                                <m:sub>
                                  <m:r>
                                    <a:rPr lang="en-GB" i="1">
                                      <a:solidFill>
                                        <a:schemeClr val="accent6">
                                          <a:lumMod val="60000"/>
                                          <a:lumOff val="40000"/>
                                        </a:schemeClr>
                                      </a:solidFill>
                                      <a:latin typeface="Cambria Math" panose="02040503050406030204" pitchFamily="18" charset="0"/>
                                    </a:rPr>
                                    <m:t>𝑖</m:t>
                                  </m:r>
                                </m:sub>
                                <m:sup>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worst</m:t>
                                  </m:r>
                                </m:sup>
                              </m:sSubSup>
                              <m:r>
                                <a:rPr lang="en-GB">
                                  <a:solidFill>
                                    <a:schemeClr val="accent6">
                                      <a:lumMod val="60000"/>
                                      <a:lumOff val="40000"/>
                                    </a:schemeClr>
                                  </a:solidFill>
                                  <a:latin typeface="Cambria Math" panose="02040503050406030204" pitchFamily="18" charset="0"/>
                                </a:rPr>
                                <m:t>−</m:t>
                              </m:r>
                              <m:sSubSup>
                                <m:sSubSupPr>
                                  <m:ctrlPr>
                                    <a:rPr lang="en-GB" i="1">
                                      <a:solidFill>
                                        <a:schemeClr val="accent6">
                                          <a:lumMod val="60000"/>
                                          <a:lumOff val="40000"/>
                                        </a:schemeClr>
                                      </a:solidFill>
                                      <a:latin typeface="Cambria Math" panose="02040503050406030204" pitchFamily="18" charset="0"/>
                                    </a:rPr>
                                  </m:ctrlPr>
                                </m:sSubSupPr>
                                <m:e>
                                  <m:r>
                                    <a:rPr lang="en-GB" i="1">
                                      <a:solidFill>
                                        <a:schemeClr val="accent6">
                                          <a:lumMod val="60000"/>
                                          <a:lumOff val="40000"/>
                                        </a:schemeClr>
                                      </a:solidFill>
                                      <a:latin typeface="Cambria Math" panose="02040503050406030204" pitchFamily="18" charset="0"/>
                                    </a:rPr>
                                    <m:t>𝐷</m:t>
                                  </m:r>
                                </m:e>
                                <m:sub>
                                  <m:r>
                                    <a:rPr lang="en-GB" i="1">
                                      <a:solidFill>
                                        <a:schemeClr val="accent6">
                                          <a:lumMod val="60000"/>
                                          <a:lumOff val="40000"/>
                                        </a:schemeClr>
                                      </a:solidFill>
                                      <a:latin typeface="Cambria Math" panose="02040503050406030204" pitchFamily="18" charset="0"/>
                                    </a:rPr>
                                    <m:t>𝑖</m:t>
                                  </m:r>
                                </m:sub>
                                <m:sup>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prescribed</m:t>
                                  </m:r>
                                </m:sup>
                              </m:sSubSup>
                            </m:e>
                          </m:d>
                        </m:e>
                        <m:sup>
                          <m:r>
                            <a:rPr lang="en-GB">
                              <a:solidFill>
                                <a:schemeClr val="accent6">
                                  <a:lumMod val="60000"/>
                                  <a:lumOff val="40000"/>
                                </a:schemeClr>
                              </a:solidFill>
                              <a:latin typeface="Cambria Math" panose="02040503050406030204" pitchFamily="18" charset="0"/>
                            </a:rPr>
                            <m:t>2</m:t>
                          </m:r>
                        </m:sup>
                      </m:sSup>
                      <m:r>
                        <a:rPr lang="en-GB">
                          <a:solidFill>
                            <a:schemeClr val="accent6">
                              <a:lumMod val="60000"/>
                              <a:lumOff val="40000"/>
                            </a:schemeClr>
                          </a:solidFill>
                          <a:latin typeface="Cambria Math" panose="02040503050406030204" pitchFamily="18" charset="0"/>
                        </a:rPr>
                        <m:t>+</m:t>
                      </m:r>
                      <m:nary>
                        <m:naryPr>
                          <m:chr m:val="∑"/>
                          <m:limLoc m:val="undOvr"/>
                          <m:supHide m:val="on"/>
                          <m:ctrlPr>
                            <a:rPr lang="en-GB" i="1">
                              <a:solidFill>
                                <a:schemeClr val="accent6">
                                  <a:lumMod val="60000"/>
                                  <a:lumOff val="40000"/>
                                </a:schemeClr>
                              </a:solidFill>
                              <a:latin typeface="Cambria Math" panose="02040503050406030204" pitchFamily="18" charset="0"/>
                            </a:rPr>
                          </m:ctrlPr>
                        </m:naryPr>
                        <m:sub>
                          <m:r>
                            <a:rPr lang="en-GB" i="1">
                              <a:solidFill>
                                <a:schemeClr val="accent6">
                                  <a:lumMod val="60000"/>
                                  <a:lumOff val="40000"/>
                                </a:schemeClr>
                              </a:solidFill>
                              <a:latin typeface="Cambria Math" panose="02040503050406030204" pitchFamily="18" charset="0"/>
                            </a:rPr>
                            <m:t>𝑖</m:t>
                          </m:r>
                          <m:r>
                            <a:rPr lang="en-GB">
                              <a:solidFill>
                                <a:schemeClr val="accent6">
                                  <a:lumMod val="60000"/>
                                  <a:lumOff val="40000"/>
                                </a:schemeClr>
                              </a:solidFill>
                              <a:latin typeface="Cambria Math" panose="02040503050406030204" pitchFamily="18" charset="0"/>
                            </a:rPr>
                            <m:t>∈</m:t>
                          </m:r>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OAR</m:t>
                          </m:r>
                        </m:sub>
                        <m:sup/>
                        <m:e>
                          <m:sSub>
                            <m:sSubPr>
                              <m:ctrlPr>
                                <a:rPr lang="en-GB" i="1">
                                  <a:solidFill>
                                    <a:schemeClr val="accent6">
                                      <a:lumMod val="60000"/>
                                      <a:lumOff val="40000"/>
                                    </a:schemeClr>
                                  </a:solidFill>
                                  <a:latin typeface="Cambria Math" panose="02040503050406030204" pitchFamily="18" charset="0"/>
                                </a:rPr>
                              </m:ctrlPr>
                            </m:sSubPr>
                            <m:e>
                              <m:r>
                                <a:rPr lang="en-GB" i="1">
                                  <a:solidFill>
                                    <a:schemeClr val="accent6">
                                      <a:lumMod val="60000"/>
                                      <a:lumOff val="40000"/>
                                    </a:schemeClr>
                                  </a:solidFill>
                                  <a:latin typeface="Cambria Math" panose="02040503050406030204" pitchFamily="18" charset="0"/>
                                </a:rPr>
                                <m:t>𝛽</m:t>
                              </m:r>
                            </m:e>
                            <m:sub>
                              <m:r>
                                <a:rPr lang="en-GB" i="1">
                                  <a:solidFill>
                                    <a:schemeClr val="accent6">
                                      <a:lumMod val="60000"/>
                                      <a:lumOff val="40000"/>
                                    </a:schemeClr>
                                  </a:solidFill>
                                  <a:latin typeface="Cambria Math" panose="02040503050406030204" pitchFamily="18" charset="0"/>
                                </a:rPr>
                                <m:t>𝑖</m:t>
                              </m:r>
                            </m:sub>
                          </m:sSub>
                        </m:e>
                      </m:nary>
                      <m:r>
                        <a:rPr lang="en-GB">
                          <a:solidFill>
                            <a:schemeClr val="accent6">
                              <a:lumMod val="60000"/>
                              <a:lumOff val="40000"/>
                            </a:schemeClr>
                          </a:solidFill>
                          <a:latin typeface="Cambria Math" panose="02040503050406030204" pitchFamily="18" charset="0"/>
                        </a:rPr>
                        <m:t>⋅</m:t>
                      </m:r>
                      <m:r>
                        <a:rPr lang="en-GB" i="1">
                          <a:solidFill>
                            <a:schemeClr val="accent6">
                              <a:lumMod val="60000"/>
                              <a:lumOff val="40000"/>
                            </a:schemeClr>
                          </a:solidFill>
                          <a:latin typeface="Cambria Math" panose="02040503050406030204" pitchFamily="18" charset="0"/>
                        </a:rPr>
                        <m:t>𝜃</m:t>
                      </m:r>
                      <m:d>
                        <m:dPr>
                          <m:ctrlPr>
                            <a:rPr lang="en-GB" i="1">
                              <a:solidFill>
                                <a:schemeClr val="accent6">
                                  <a:lumMod val="60000"/>
                                  <a:lumOff val="40000"/>
                                </a:schemeClr>
                              </a:solidFill>
                              <a:latin typeface="Cambria Math" panose="02040503050406030204" pitchFamily="18" charset="0"/>
                            </a:rPr>
                          </m:ctrlPr>
                        </m:dPr>
                        <m:e>
                          <m:sSubSup>
                            <m:sSubSupPr>
                              <m:ctrlPr>
                                <a:rPr lang="en-GB" i="1">
                                  <a:solidFill>
                                    <a:schemeClr val="accent6">
                                      <a:lumMod val="60000"/>
                                      <a:lumOff val="40000"/>
                                    </a:schemeClr>
                                  </a:solidFill>
                                  <a:latin typeface="Cambria Math" panose="02040503050406030204" pitchFamily="18" charset="0"/>
                                </a:rPr>
                              </m:ctrlPr>
                            </m:sSubSupPr>
                            <m:e>
                              <m:r>
                                <a:rPr lang="en-GB" i="1">
                                  <a:solidFill>
                                    <a:schemeClr val="accent6">
                                      <a:lumMod val="60000"/>
                                      <a:lumOff val="40000"/>
                                    </a:schemeClr>
                                  </a:solidFill>
                                  <a:latin typeface="Cambria Math" panose="02040503050406030204" pitchFamily="18" charset="0"/>
                                </a:rPr>
                                <m:t>𝐷</m:t>
                              </m:r>
                            </m:e>
                            <m:sub>
                              <m:r>
                                <a:rPr lang="en-GB" i="1">
                                  <a:solidFill>
                                    <a:schemeClr val="accent6">
                                      <a:lumMod val="60000"/>
                                      <a:lumOff val="40000"/>
                                    </a:schemeClr>
                                  </a:solidFill>
                                  <a:latin typeface="Cambria Math" panose="02040503050406030204" pitchFamily="18" charset="0"/>
                                </a:rPr>
                                <m:t>𝑖</m:t>
                              </m:r>
                            </m:sub>
                            <m:sup>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worst</m:t>
                              </m:r>
                            </m:sup>
                          </m:sSubSup>
                          <m:r>
                            <a:rPr lang="en-GB">
                              <a:solidFill>
                                <a:schemeClr val="accent6">
                                  <a:lumMod val="60000"/>
                                  <a:lumOff val="40000"/>
                                </a:schemeClr>
                              </a:solidFill>
                              <a:latin typeface="Cambria Math" panose="02040503050406030204" pitchFamily="18" charset="0"/>
                            </a:rPr>
                            <m:t>−</m:t>
                          </m:r>
                          <m:sSubSup>
                            <m:sSubSupPr>
                              <m:ctrlPr>
                                <a:rPr lang="en-GB" i="1">
                                  <a:solidFill>
                                    <a:schemeClr val="accent6">
                                      <a:lumMod val="60000"/>
                                      <a:lumOff val="40000"/>
                                    </a:schemeClr>
                                  </a:solidFill>
                                  <a:latin typeface="Cambria Math" panose="02040503050406030204" pitchFamily="18" charset="0"/>
                                </a:rPr>
                              </m:ctrlPr>
                            </m:sSubSupPr>
                            <m:e>
                              <m:r>
                                <a:rPr lang="en-GB" i="1">
                                  <a:solidFill>
                                    <a:schemeClr val="accent6">
                                      <a:lumMod val="60000"/>
                                      <a:lumOff val="40000"/>
                                    </a:schemeClr>
                                  </a:solidFill>
                                  <a:latin typeface="Cambria Math" panose="02040503050406030204" pitchFamily="18" charset="0"/>
                                </a:rPr>
                                <m:t>𝐷</m:t>
                              </m:r>
                            </m:e>
                            <m:sub>
                              <m:r>
                                <a:rPr lang="en-GB" i="1">
                                  <a:solidFill>
                                    <a:schemeClr val="accent6">
                                      <a:lumMod val="60000"/>
                                      <a:lumOff val="40000"/>
                                    </a:schemeClr>
                                  </a:solidFill>
                                  <a:latin typeface="Cambria Math" panose="02040503050406030204" pitchFamily="18" charset="0"/>
                                </a:rPr>
                                <m:t>𝑖</m:t>
                              </m:r>
                            </m:sub>
                            <m:sup>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max</m:t>
                              </m:r>
                            </m:sup>
                          </m:sSubSup>
                        </m:e>
                      </m:d>
                      <m:r>
                        <a:rPr lang="en-GB">
                          <a:solidFill>
                            <a:schemeClr val="accent6">
                              <a:lumMod val="60000"/>
                              <a:lumOff val="40000"/>
                            </a:schemeClr>
                          </a:solidFill>
                          <a:latin typeface="Cambria Math" panose="02040503050406030204" pitchFamily="18" charset="0"/>
                        </a:rPr>
                        <m:t>⋅</m:t>
                      </m:r>
                      <m:sSup>
                        <m:sSupPr>
                          <m:ctrlPr>
                            <a:rPr lang="en-GB" i="1">
                              <a:solidFill>
                                <a:schemeClr val="accent6">
                                  <a:lumMod val="60000"/>
                                  <a:lumOff val="40000"/>
                                </a:schemeClr>
                              </a:solidFill>
                              <a:latin typeface="Cambria Math" panose="02040503050406030204" pitchFamily="18" charset="0"/>
                            </a:rPr>
                          </m:ctrlPr>
                        </m:sSupPr>
                        <m:e>
                          <m:d>
                            <m:dPr>
                              <m:ctrlPr>
                                <a:rPr lang="en-GB" i="1">
                                  <a:solidFill>
                                    <a:schemeClr val="accent6">
                                      <a:lumMod val="60000"/>
                                      <a:lumOff val="40000"/>
                                    </a:schemeClr>
                                  </a:solidFill>
                                  <a:latin typeface="Cambria Math" panose="02040503050406030204" pitchFamily="18" charset="0"/>
                                </a:rPr>
                              </m:ctrlPr>
                            </m:dPr>
                            <m:e>
                              <m:sSubSup>
                                <m:sSubSupPr>
                                  <m:ctrlPr>
                                    <a:rPr lang="en-GB" i="1">
                                      <a:solidFill>
                                        <a:schemeClr val="accent6">
                                          <a:lumMod val="60000"/>
                                          <a:lumOff val="40000"/>
                                        </a:schemeClr>
                                      </a:solidFill>
                                      <a:latin typeface="Cambria Math" panose="02040503050406030204" pitchFamily="18" charset="0"/>
                                    </a:rPr>
                                  </m:ctrlPr>
                                </m:sSubSupPr>
                                <m:e>
                                  <m:r>
                                    <a:rPr lang="en-GB" i="1">
                                      <a:solidFill>
                                        <a:schemeClr val="accent6">
                                          <a:lumMod val="60000"/>
                                          <a:lumOff val="40000"/>
                                        </a:schemeClr>
                                      </a:solidFill>
                                      <a:latin typeface="Cambria Math" panose="02040503050406030204" pitchFamily="18" charset="0"/>
                                    </a:rPr>
                                    <m:t>𝐷</m:t>
                                  </m:r>
                                </m:e>
                                <m:sub>
                                  <m:r>
                                    <a:rPr lang="en-GB" i="1">
                                      <a:solidFill>
                                        <a:schemeClr val="accent6">
                                          <a:lumMod val="60000"/>
                                          <a:lumOff val="40000"/>
                                        </a:schemeClr>
                                      </a:solidFill>
                                      <a:latin typeface="Cambria Math" panose="02040503050406030204" pitchFamily="18" charset="0"/>
                                    </a:rPr>
                                    <m:t>𝑖</m:t>
                                  </m:r>
                                </m:sub>
                                <m:sup>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worst</m:t>
                                  </m:r>
                                </m:sup>
                              </m:sSubSup>
                              <m:r>
                                <a:rPr lang="en-GB">
                                  <a:solidFill>
                                    <a:schemeClr val="accent6">
                                      <a:lumMod val="60000"/>
                                      <a:lumOff val="40000"/>
                                    </a:schemeClr>
                                  </a:solidFill>
                                  <a:latin typeface="Cambria Math" panose="02040503050406030204" pitchFamily="18" charset="0"/>
                                </a:rPr>
                                <m:t>−</m:t>
                              </m:r>
                              <m:sSubSup>
                                <m:sSubSupPr>
                                  <m:ctrlPr>
                                    <a:rPr lang="en-GB" i="1">
                                      <a:solidFill>
                                        <a:schemeClr val="accent6">
                                          <a:lumMod val="60000"/>
                                          <a:lumOff val="40000"/>
                                        </a:schemeClr>
                                      </a:solidFill>
                                      <a:latin typeface="Cambria Math" panose="02040503050406030204" pitchFamily="18" charset="0"/>
                                    </a:rPr>
                                  </m:ctrlPr>
                                </m:sSubSupPr>
                                <m:e>
                                  <m:r>
                                    <a:rPr lang="en-GB" i="1">
                                      <a:solidFill>
                                        <a:schemeClr val="accent6">
                                          <a:lumMod val="60000"/>
                                          <a:lumOff val="40000"/>
                                        </a:schemeClr>
                                      </a:solidFill>
                                      <a:latin typeface="Cambria Math" panose="02040503050406030204" pitchFamily="18" charset="0"/>
                                    </a:rPr>
                                    <m:t>𝐷</m:t>
                                  </m:r>
                                </m:e>
                                <m:sub>
                                  <m:r>
                                    <a:rPr lang="en-GB" i="1">
                                      <a:solidFill>
                                        <a:schemeClr val="accent6">
                                          <a:lumMod val="60000"/>
                                          <a:lumOff val="40000"/>
                                        </a:schemeClr>
                                      </a:solidFill>
                                      <a:latin typeface="Cambria Math" panose="02040503050406030204" pitchFamily="18" charset="0"/>
                                    </a:rPr>
                                    <m:t>𝑖</m:t>
                                  </m:r>
                                </m:sub>
                                <m:sup>
                                  <m:r>
                                    <m:rPr>
                                      <m:nor/>
                                    </m:rPr>
                                    <a:rPr lang="en-GB" i="0">
                                      <a:solidFill>
                                        <a:schemeClr val="accent6">
                                          <a:lumMod val="60000"/>
                                          <a:lumOff val="40000"/>
                                        </a:schemeClr>
                                      </a:solidFill>
                                      <a:latin typeface="Times New Roman" panose="02020603050405020304" pitchFamily="18" charset="0"/>
                                      <a:cs typeface="Times New Roman" panose="02020603050405020304" pitchFamily="18" charset="0"/>
                                    </a:rPr>
                                    <m:t>max</m:t>
                                  </m:r>
                                </m:sup>
                              </m:sSubSup>
                            </m:e>
                          </m:d>
                        </m:e>
                        <m:sup>
                          <m:r>
                            <a:rPr lang="en-GB">
                              <a:solidFill>
                                <a:schemeClr val="accent6">
                                  <a:lumMod val="60000"/>
                                  <a:lumOff val="40000"/>
                                </a:schemeClr>
                              </a:solidFill>
                              <a:latin typeface="Cambria Math" panose="02040503050406030204" pitchFamily="18" charset="0"/>
                            </a:rPr>
                            <m:t>2</m:t>
                          </m:r>
                        </m:sup>
                      </m:sSup>
                    </m:oMath>
                  </m:oMathPara>
                </a14:m>
                <a:endParaRPr lang="en-GB" dirty="0">
                  <a:latin typeface="Times New Roman" panose="02020603050405020304" pitchFamily="18" charset="0"/>
                  <a:cs typeface="Times New Roman" panose="02020603050405020304" pitchFamily="18" charset="0"/>
                </a:endParaRPr>
              </a:p>
              <a:p>
                <a:pPr lvl="0">
                  <a:lnSpc>
                    <a:spcPct val="100000"/>
                  </a:lnSpc>
                  <a:buClr>
                    <a:schemeClr val="accent2">
                      <a:lumMod val="50000"/>
                    </a:schemeClr>
                  </a:buClr>
                </a:pPr>
                <a:r>
                  <a:rPr lang="en-GB" dirty="0">
                    <a:solidFill>
                      <a:schemeClr val="accent2">
                        <a:lumMod val="50000"/>
                      </a:schemeClr>
                    </a:solidFill>
                    <a:latin typeface="Times New Roman" panose="02020603050405020304" pitchFamily="18" charset="0"/>
                    <a:cs typeface="Times New Roman" panose="02020603050405020304" pitchFamily="18" charset="0"/>
                  </a:rPr>
                  <a:t>4.   </a:t>
                </a:r>
                <a:r>
                  <a:rPr lang="en-GB" dirty="0">
                    <a:solidFill>
                      <a:schemeClr val="tx1">
                        <a:lumMod val="95000"/>
                        <a:lumOff val="5000"/>
                      </a:schemeClr>
                    </a:solidFill>
                    <a:latin typeface="Times New Roman" panose="02020603050405020304" pitchFamily="18" charset="0"/>
                    <a:cs typeface="Times New Roman" panose="02020603050405020304" pitchFamily="18" charset="0"/>
                  </a:rPr>
                  <a:t>Update </a:t>
                </a:r>
                <a:r>
                  <a:rPr lang="en-GB" dirty="0">
                    <a:latin typeface="Times New Roman" panose="02020603050405020304" pitchFamily="18" charset="0"/>
                    <a:cs typeface="Times New Roman" panose="02020603050405020304" pitchFamily="18" charset="0"/>
                  </a:rPr>
                  <a:t>the beam weights to decrease the cost function:              </a:t>
                </a:r>
                <a14:m>
                  <m:oMath xmlns:m="http://schemas.openxmlformats.org/officeDocument/2006/math">
                    <m:sSubSup>
                      <m:sSubSupPr>
                        <m:ctrlPr>
                          <a:rPr lang="en-GB" i="1">
                            <a:solidFill>
                              <a:schemeClr val="accent6">
                                <a:lumMod val="75000"/>
                              </a:schemeClr>
                            </a:solidFill>
                            <a:latin typeface="Cambria Math" panose="02040503050406030204" pitchFamily="18" charset="0"/>
                          </a:rPr>
                        </m:ctrlPr>
                      </m:sSubSupPr>
                      <m:e>
                        <m:r>
                          <a:rPr lang="en-GB" i="1">
                            <a:solidFill>
                              <a:schemeClr val="accent6">
                                <a:lumMod val="75000"/>
                              </a:schemeClr>
                            </a:solidFill>
                            <a:latin typeface="Cambria Math" panose="02040503050406030204" pitchFamily="18" charset="0"/>
                          </a:rPr>
                          <m:t>𝑤</m:t>
                        </m:r>
                      </m:e>
                      <m:sub>
                        <m:r>
                          <a:rPr lang="en-GB" i="1">
                            <a:solidFill>
                              <a:schemeClr val="accent6">
                                <a:lumMod val="75000"/>
                              </a:schemeClr>
                            </a:solidFill>
                            <a:latin typeface="Cambria Math" panose="02040503050406030204" pitchFamily="18" charset="0"/>
                          </a:rPr>
                          <m:t>𝑗</m:t>
                        </m:r>
                      </m:sub>
                      <m:sup>
                        <m:d>
                          <m:dPr>
                            <m:ctrlPr>
                              <a:rPr lang="en-GB" i="1">
                                <a:solidFill>
                                  <a:schemeClr val="accent6">
                                    <a:lumMod val="75000"/>
                                  </a:schemeClr>
                                </a:solidFill>
                                <a:latin typeface="Cambria Math" panose="02040503050406030204" pitchFamily="18" charset="0"/>
                              </a:rPr>
                            </m:ctrlPr>
                          </m:dPr>
                          <m:e>
                            <m:r>
                              <a:rPr lang="en-GB" i="1">
                                <a:solidFill>
                                  <a:schemeClr val="accent6">
                                    <a:lumMod val="75000"/>
                                  </a:schemeClr>
                                </a:solidFill>
                                <a:latin typeface="Cambria Math" panose="02040503050406030204" pitchFamily="18" charset="0"/>
                              </a:rPr>
                              <m:t>𝑘</m:t>
                            </m:r>
                            <m:r>
                              <a:rPr lang="en-GB">
                                <a:solidFill>
                                  <a:schemeClr val="accent6">
                                    <a:lumMod val="75000"/>
                                  </a:schemeClr>
                                </a:solidFill>
                                <a:latin typeface="Cambria Math" panose="02040503050406030204" pitchFamily="18" charset="0"/>
                              </a:rPr>
                              <m:t>+1</m:t>
                            </m:r>
                          </m:e>
                        </m:d>
                      </m:sup>
                    </m:sSubSup>
                    <m:r>
                      <a:rPr lang="en-GB">
                        <a:solidFill>
                          <a:schemeClr val="accent6">
                            <a:lumMod val="75000"/>
                          </a:schemeClr>
                        </a:solidFill>
                        <a:latin typeface="Cambria Math" panose="02040503050406030204" pitchFamily="18" charset="0"/>
                      </a:rPr>
                      <m:t>=</m:t>
                    </m:r>
                    <m:sSubSup>
                      <m:sSubSupPr>
                        <m:ctrlPr>
                          <a:rPr lang="en-GB" i="1">
                            <a:solidFill>
                              <a:schemeClr val="accent6">
                                <a:lumMod val="75000"/>
                              </a:schemeClr>
                            </a:solidFill>
                            <a:latin typeface="Cambria Math" panose="02040503050406030204" pitchFamily="18" charset="0"/>
                          </a:rPr>
                        </m:ctrlPr>
                      </m:sSubSupPr>
                      <m:e>
                        <m:r>
                          <a:rPr lang="en-GB" i="1">
                            <a:solidFill>
                              <a:schemeClr val="accent6">
                                <a:lumMod val="75000"/>
                              </a:schemeClr>
                            </a:solidFill>
                            <a:latin typeface="Cambria Math" panose="02040503050406030204" pitchFamily="18" charset="0"/>
                          </a:rPr>
                          <m:t>𝑤</m:t>
                        </m:r>
                      </m:e>
                      <m:sub>
                        <m:r>
                          <a:rPr lang="en-GB" i="1">
                            <a:solidFill>
                              <a:schemeClr val="accent6">
                                <a:lumMod val="75000"/>
                              </a:schemeClr>
                            </a:solidFill>
                            <a:latin typeface="Cambria Math" panose="02040503050406030204" pitchFamily="18" charset="0"/>
                          </a:rPr>
                          <m:t>𝑗</m:t>
                        </m:r>
                      </m:sub>
                      <m:sup>
                        <m:d>
                          <m:dPr>
                            <m:ctrlPr>
                              <a:rPr lang="en-GB" i="1">
                                <a:solidFill>
                                  <a:schemeClr val="accent6">
                                    <a:lumMod val="75000"/>
                                  </a:schemeClr>
                                </a:solidFill>
                                <a:latin typeface="Cambria Math" panose="02040503050406030204" pitchFamily="18" charset="0"/>
                              </a:rPr>
                            </m:ctrlPr>
                          </m:dPr>
                          <m:e>
                            <m:r>
                              <a:rPr lang="en-GB" i="1">
                                <a:solidFill>
                                  <a:schemeClr val="accent6">
                                    <a:lumMod val="75000"/>
                                  </a:schemeClr>
                                </a:solidFill>
                                <a:latin typeface="Cambria Math" panose="02040503050406030204" pitchFamily="18" charset="0"/>
                              </a:rPr>
                              <m:t>𝑘</m:t>
                            </m:r>
                          </m:e>
                        </m:d>
                      </m:sup>
                    </m:sSubSup>
                    <m:r>
                      <a:rPr lang="en-GB">
                        <a:solidFill>
                          <a:schemeClr val="accent6">
                            <a:lumMod val="75000"/>
                          </a:schemeClr>
                        </a:solidFill>
                        <a:latin typeface="Cambria Math" panose="02040503050406030204" pitchFamily="18" charset="0"/>
                      </a:rPr>
                      <m:t>−</m:t>
                    </m:r>
                    <m:r>
                      <a:rPr lang="en-GB" i="1">
                        <a:solidFill>
                          <a:schemeClr val="accent6">
                            <a:lumMod val="75000"/>
                          </a:schemeClr>
                        </a:solidFill>
                        <a:latin typeface="Cambria Math" panose="02040503050406030204" pitchFamily="18" charset="0"/>
                      </a:rPr>
                      <m:t>𝛾</m:t>
                    </m:r>
                    <m:f>
                      <m:fPr>
                        <m:ctrlPr>
                          <a:rPr lang="en-GB" i="1">
                            <a:solidFill>
                              <a:schemeClr val="accent6">
                                <a:lumMod val="75000"/>
                              </a:schemeClr>
                            </a:solidFill>
                            <a:latin typeface="Cambria Math" panose="02040503050406030204" pitchFamily="18" charset="0"/>
                          </a:rPr>
                        </m:ctrlPr>
                      </m:fPr>
                      <m:num>
                        <m:r>
                          <a:rPr lang="en-GB" i="1">
                            <a:solidFill>
                              <a:schemeClr val="accent6">
                                <a:lumMod val="75000"/>
                              </a:schemeClr>
                            </a:solidFill>
                            <a:latin typeface="Cambria Math" panose="02040503050406030204" pitchFamily="18" charset="0"/>
                          </a:rPr>
                          <m:t>𝜕</m:t>
                        </m:r>
                        <m:sSup>
                          <m:sSupPr>
                            <m:ctrlPr>
                              <a:rPr lang="en-GB" i="1">
                                <a:solidFill>
                                  <a:schemeClr val="accent6">
                                    <a:lumMod val="75000"/>
                                  </a:schemeClr>
                                </a:solidFill>
                                <a:latin typeface="Cambria Math" panose="02040503050406030204" pitchFamily="18" charset="0"/>
                              </a:rPr>
                            </m:ctrlPr>
                          </m:sSupPr>
                          <m:e>
                            <m:r>
                              <a:rPr lang="en-GB" i="1">
                                <a:solidFill>
                                  <a:schemeClr val="accent6">
                                    <a:lumMod val="75000"/>
                                  </a:schemeClr>
                                </a:solidFill>
                                <a:latin typeface="Cambria Math" panose="02040503050406030204" pitchFamily="18" charset="0"/>
                              </a:rPr>
                              <m:t>𝜒</m:t>
                            </m:r>
                          </m:e>
                          <m:sup>
                            <m:r>
                              <a:rPr lang="en-GB">
                                <a:solidFill>
                                  <a:schemeClr val="accent6">
                                    <a:lumMod val="75000"/>
                                  </a:schemeClr>
                                </a:solidFill>
                                <a:latin typeface="Cambria Math" panose="02040503050406030204" pitchFamily="18" charset="0"/>
                              </a:rPr>
                              <m:t>2</m:t>
                            </m:r>
                          </m:sup>
                        </m:sSup>
                      </m:num>
                      <m:den>
                        <m:r>
                          <a:rPr lang="en-GB" i="1">
                            <a:solidFill>
                              <a:schemeClr val="accent6">
                                <a:lumMod val="75000"/>
                              </a:schemeClr>
                            </a:solidFill>
                            <a:latin typeface="Cambria Math" panose="02040503050406030204" pitchFamily="18" charset="0"/>
                          </a:rPr>
                          <m:t>𝜕</m:t>
                        </m:r>
                        <m:sSub>
                          <m:sSubPr>
                            <m:ctrlPr>
                              <a:rPr lang="en-GB" i="1">
                                <a:solidFill>
                                  <a:schemeClr val="accent6">
                                    <a:lumMod val="75000"/>
                                  </a:schemeClr>
                                </a:solidFill>
                                <a:latin typeface="Cambria Math" panose="02040503050406030204" pitchFamily="18" charset="0"/>
                              </a:rPr>
                            </m:ctrlPr>
                          </m:sSubPr>
                          <m:e>
                            <m:r>
                              <a:rPr lang="en-GB" i="1">
                                <a:solidFill>
                                  <a:schemeClr val="accent6">
                                    <a:lumMod val="75000"/>
                                  </a:schemeClr>
                                </a:solidFill>
                                <a:latin typeface="Cambria Math" panose="02040503050406030204" pitchFamily="18" charset="0"/>
                              </a:rPr>
                              <m:t>𝑤</m:t>
                            </m:r>
                          </m:e>
                          <m:sub>
                            <m:r>
                              <a:rPr lang="en-GB" i="1">
                                <a:solidFill>
                                  <a:schemeClr val="accent6">
                                    <a:lumMod val="75000"/>
                                  </a:schemeClr>
                                </a:solidFill>
                                <a:latin typeface="Cambria Math" panose="02040503050406030204" pitchFamily="18" charset="0"/>
                              </a:rPr>
                              <m:t>𝑗</m:t>
                            </m:r>
                          </m:sub>
                        </m:sSub>
                      </m:den>
                    </m:f>
                  </m:oMath>
                </a14:m>
                <a:endParaRPr lang="en-GB" dirty="0">
                  <a:latin typeface="Times New Roman" panose="02020603050405020304" pitchFamily="18" charset="0"/>
                  <a:cs typeface="Times New Roman" panose="02020603050405020304" pitchFamily="18" charset="0"/>
                </a:endParaRPr>
              </a:p>
            </p:txBody>
          </p:sp>
        </mc:Choice>
        <mc:Fallback xmlns="">
          <p:sp>
            <p:nvSpPr>
              <p:cNvPr id="17" name="Dreptunghi: colțuri rotunjite 16">
                <a:extLst>
                  <a:ext uri="{FF2B5EF4-FFF2-40B4-BE49-F238E27FC236}">
                    <a16:creationId xmlns:a16="http://schemas.microsoft.com/office/drawing/2014/main" id="{67B4DE85-A643-C7F6-96E3-DFB2C715AE56}"/>
                  </a:ext>
                </a:extLst>
              </p:cNvPr>
              <p:cNvSpPr>
                <a:spLocks noRot="1" noChangeAspect="1" noMove="1" noResize="1" noEditPoints="1" noAdjustHandles="1" noChangeArrowheads="1" noChangeShapeType="1" noTextEdit="1"/>
              </p:cNvSpPr>
              <p:nvPr/>
            </p:nvSpPr>
            <p:spPr>
              <a:xfrm>
                <a:off x="1997242" y="2323003"/>
                <a:ext cx="10058399" cy="3024501"/>
              </a:xfrm>
              <a:prstGeom prst="roundRect">
                <a:avLst/>
              </a:prstGeom>
              <a:blipFill>
                <a:blip r:embed="rId5"/>
                <a:stretch>
                  <a:fillRect/>
                </a:stretch>
              </a:blipFill>
              <a:ln/>
            </p:spPr>
            <p:txBody>
              <a:bodyPr/>
              <a:lstStyle/>
              <a:p>
                <a:r>
                  <a:rPr lang="en-GB">
                    <a:noFill/>
                  </a:rPr>
                  <a:t> </a:t>
                </a:r>
              </a:p>
            </p:txBody>
          </p:sp>
        </mc:Fallback>
      </mc:AlternateContent>
      <p:pic>
        <p:nvPicPr>
          <p:cNvPr id="15" name="Grafic 14" descr="Badge with solid fill">
            <a:extLst>
              <a:ext uri="{FF2B5EF4-FFF2-40B4-BE49-F238E27FC236}">
                <a16:creationId xmlns:a16="http://schemas.microsoft.com/office/drawing/2014/main" id="{FCB69BA0-5191-EF26-61E8-AB64A4F480C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24773" y="2054915"/>
            <a:ext cx="914400" cy="914400"/>
          </a:xfrm>
          <a:prstGeom prst="rect">
            <a:avLst/>
          </a:prstGeom>
        </p:spPr>
      </p:pic>
      <mc:AlternateContent xmlns:mc="http://schemas.openxmlformats.org/markup-compatibility/2006" xmlns:a14="http://schemas.microsoft.com/office/drawing/2010/main">
        <mc:Choice Requires="a14">
          <p:sp>
            <p:nvSpPr>
              <p:cNvPr id="21" name="CasetăText 20">
                <a:extLst>
                  <a:ext uri="{FF2B5EF4-FFF2-40B4-BE49-F238E27FC236}">
                    <a16:creationId xmlns:a16="http://schemas.microsoft.com/office/drawing/2014/main" id="{2FC6AA4E-AA29-F9CC-8641-95D4C7FDF2C3}"/>
                  </a:ext>
                </a:extLst>
              </p:cNvPr>
              <p:cNvSpPr txBox="1"/>
              <p:nvPr/>
            </p:nvSpPr>
            <p:spPr>
              <a:xfrm>
                <a:off x="1779034" y="5594977"/>
                <a:ext cx="5130395" cy="710194"/>
              </a:xfrm>
              <a:prstGeom prst="rect">
                <a:avLst/>
              </a:prstGeom>
              <a:noFill/>
            </p:spPr>
            <p:txBody>
              <a:bodyPr wrap="square">
                <a:spAutoFit/>
              </a:bodyPr>
              <a:lstStyle/>
              <a:p>
                <a:pPr algn="just"/>
                <a:r>
                  <a:rPr lang="en-GB" sz="1800" b="1" i="1" dirty="0">
                    <a:latin typeface="Times New Roman" panose="02020603050405020304" pitchFamily="18" charset="0"/>
                    <a:cs typeface="Times New Roman" panose="02020603050405020304" pitchFamily="18" charset="0"/>
                  </a:rPr>
                  <a:t>FRO </a:t>
                </a:r>
                <a:r>
                  <a:rPr lang="en-GB" dirty="0">
                    <a:latin typeface="Times New Roman" panose="02020603050405020304" pitchFamily="18" charset="0"/>
                    <a:cs typeface="Times New Roman" panose="02020603050405020304" pitchFamily="18" charset="0"/>
                  </a:rPr>
                  <a:t>= </a:t>
                </a:r>
                <a14:m>
                  <m:oMath xmlns:m="http://schemas.openxmlformats.org/officeDocument/2006/math">
                    <m:d>
                      <m:dPr>
                        <m:begChr m:val="{"/>
                        <m:endChr m:val=""/>
                        <m:ctrlPr>
                          <a:rPr lang="en-GB" i="1" smtClean="0">
                            <a:latin typeface="Cambria Math" panose="02040503050406030204" pitchFamily="18" charset="0"/>
                          </a:rPr>
                        </m:ctrlPr>
                      </m:dPr>
                      <m:e>
                        <m:m>
                          <m:mPr>
                            <m:mcs>
                              <m:mc>
                                <m:mcPr>
                                  <m:count m:val="2"/>
                                  <m:mcJc m:val="center"/>
                                </m:mcPr>
                              </m:mc>
                            </m:mcs>
                            <m:ctrlPr>
                              <a:rPr lang="en-GB" i="1" smtClean="0">
                                <a:latin typeface="Cambria Math" panose="02040503050406030204" pitchFamily="18" charset="0"/>
                              </a:rPr>
                            </m:ctrlPr>
                          </m:mPr>
                          <m:mr>
                            <m:e>
                              <m:r>
                                <m:rPr>
                                  <m:nor/>
                                </m:rPr>
                                <a:rPr lang="en-US" i="0">
                                  <a:latin typeface="Cambria Math" panose="02040503050406030204" pitchFamily="18" charset="0"/>
                                </a:rPr>
                                <m:t> </m:t>
                              </m:r>
                              <m:r>
                                <m:rPr>
                                  <m:sty m:val="p"/>
                                </m:rPr>
                                <a:rPr lang="en-US" b="0" i="0" smtClean="0">
                                  <a:solidFill>
                                    <a:schemeClr val="accent3">
                                      <a:lumMod val="50000"/>
                                    </a:schemeClr>
                                  </a:solidFill>
                                  <a:latin typeface="Cambria Math" panose="02040503050406030204" pitchFamily="18" charset="0"/>
                                </a:rPr>
                                <m:t>Clinically</m:t>
                              </m:r>
                              <m:r>
                                <a:rPr lang="en-US" b="0" i="0" smtClean="0">
                                  <a:solidFill>
                                    <a:schemeClr val="accent3">
                                      <a:lumMod val="50000"/>
                                    </a:schemeClr>
                                  </a:solidFill>
                                  <a:latin typeface="Cambria Math" panose="02040503050406030204" pitchFamily="18" charset="0"/>
                                </a:rPr>
                                <m:t> </m:t>
                              </m:r>
                              <m:r>
                                <m:rPr>
                                  <m:sty m:val="p"/>
                                </m:rPr>
                                <a:rPr lang="en-US" b="0" i="0" smtClean="0">
                                  <a:solidFill>
                                    <a:schemeClr val="accent3">
                                      <a:lumMod val="50000"/>
                                    </a:schemeClr>
                                  </a:solidFill>
                                  <a:latin typeface="Cambria Math" panose="02040503050406030204" pitchFamily="18" charset="0"/>
                                </a:rPr>
                                <m:t>robust</m:t>
                              </m:r>
                            </m:e>
                            <m:e/>
                          </m:mr>
                          <m:mr>
                            <m:e>
                              <m:r>
                                <a:rPr lang="en-US">
                                  <a:latin typeface="Cambria Math" panose="02040503050406030204" pitchFamily="18" charset="0"/>
                                </a:rPr>
                                <m:t> </m:t>
                              </m:r>
                              <m:r>
                                <m:rPr>
                                  <m:sty m:val="p"/>
                                </m:rPr>
                                <a:rPr lang="en-US" b="0" i="0" smtClean="0">
                                  <a:solidFill>
                                    <a:srgbClr val="C00000"/>
                                  </a:solidFill>
                                  <a:latin typeface="Cambria Math" panose="02040503050406030204" pitchFamily="18" charset="0"/>
                                </a:rPr>
                                <m:t>Computationally</m:t>
                              </m:r>
                              <m:r>
                                <a:rPr lang="en-US" b="0" i="0" smtClean="0">
                                  <a:solidFill>
                                    <a:srgbClr val="C00000"/>
                                  </a:solidFill>
                                  <a:latin typeface="Cambria Math" panose="02040503050406030204" pitchFamily="18" charset="0"/>
                                </a:rPr>
                                <m:t> </m:t>
                              </m:r>
                              <m:r>
                                <m:rPr>
                                  <m:sty m:val="p"/>
                                </m:rPr>
                                <a:rPr lang="en-US" b="0" i="0" smtClean="0">
                                  <a:solidFill>
                                    <a:srgbClr val="C00000"/>
                                  </a:solidFill>
                                  <a:latin typeface="Cambria Math" panose="02040503050406030204" pitchFamily="18" charset="0"/>
                                </a:rPr>
                                <m:t>demanding</m:t>
                              </m:r>
                            </m:e>
                            <m:e>
                              <m:r>
                                <m:rPr>
                                  <m:nor/>
                                </m:rPr>
                                <a:rPr lang="en-US" i="0">
                                  <a:latin typeface="Cambria Math" panose="02040503050406030204" pitchFamily="18" charset="0"/>
                                </a:rPr>
                                <m:t> </m:t>
                              </m:r>
                            </m:e>
                          </m:mr>
                        </m:m>
                      </m:e>
                    </m:d>
                  </m:oMath>
                </a14:m>
                <a:endParaRPr lang="en-GB" sz="1800" dirty="0">
                  <a:latin typeface="Times New Roman" panose="02020603050405020304" pitchFamily="18" charset="0"/>
                  <a:cs typeface="Times New Roman" panose="02020603050405020304" pitchFamily="18" charset="0"/>
                </a:endParaRPr>
              </a:p>
            </p:txBody>
          </p:sp>
        </mc:Choice>
        <mc:Fallback xmlns="">
          <p:sp>
            <p:nvSpPr>
              <p:cNvPr id="21" name="CasetăText 20">
                <a:extLst>
                  <a:ext uri="{FF2B5EF4-FFF2-40B4-BE49-F238E27FC236}">
                    <a16:creationId xmlns:a16="http://schemas.microsoft.com/office/drawing/2014/main" id="{2FC6AA4E-AA29-F9CC-8641-95D4C7FDF2C3}"/>
                  </a:ext>
                </a:extLst>
              </p:cNvPr>
              <p:cNvSpPr txBox="1">
                <a:spLocks noRot="1" noChangeAspect="1" noMove="1" noResize="1" noEditPoints="1" noAdjustHandles="1" noChangeArrowheads="1" noChangeShapeType="1" noTextEdit="1"/>
              </p:cNvSpPr>
              <p:nvPr/>
            </p:nvSpPr>
            <p:spPr>
              <a:xfrm>
                <a:off x="1779034" y="5594977"/>
                <a:ext cx="5130395" cy="710194"/>
              </a:xfrm>
              <a:prstGeom prst="rect">
                <a:avLst/>
              </a:prstGeom>
              <a:blipFill>
                <a:blip r:embed="rId7"/>
                <a:stretch>
                  <a:fillRect l="-1070"/>
                </a:stretch>
              </a:blipFill>
            </p:spPr>
            <p:txBody>
              <a:bodyPr/>
              <a:lstStyle/>
              <a:p>
                <a:r>
                  <a:rPr lang="en-GB">
                    <a:noFill/>
                  </a:rPr>
                  <a:t> </a:t>
                </a:r>
              </a:p>
            </p:txBody>
          </p:sp>
        </mc:Fallback>
      </mc:AlternateContent>
      <p:pic>
        <p:nvPicPr>
          <p:cNvPr id="23" name="Imagine 22">
            <a:extLst>
              <a:ext uri="{FF2B5EF4-FFF2-40B4-BE49-F238E27FC236}">
                <a16:creationId xmlns:a16="http://schemas.microsoft.com/office/drawing/2014/main" id="{58D9D843-DABE-04F9-8BC8-9571B7984C06}"/>
              </a:ext>
            </a:extLst>
          </p:cNvPr>
          <p:cNvPicPr>
            <a:picLocks noChangeAspect="1"/>
          </p:cNvPicPr>
          <p:nvPr/>
        </p:nvPicPr>
        <p:blipFill>
          <a:blip r:embed="rId8"/>
          <a:stretch>
            <a:fillRect/>
          </a:stretch>
        </p:blipFill>
        <p:spPr>
          <a:xfrm>
            <a:off x="5677677" y="5668109"/>
            <a:ext cx="281964" cy="281964"/>
          </a:xfrm>
          <a:prstGeom prst="rect">
            <a:avLst/>
          </a:prstGeom>
        </p:spPr>
      </p:pic>
      <p:sp>
        <p:nvSpPr>
          <p:cNvPr id="25" name="CasetăText 24">
            <a:extLst>
              <a:ext uri="{FF2B5EF4-FFF2-40B4-BE49-F238E27FC236}">
                <a16:creationId xmlns:a16="http://schemas.microsoft.com/office/drawing/2014/main" id="{0107D16F-37D9-9E09-F999-043F7BA736B5}"/>
              </a:ext>
            </a:extLst>
          </p:cNvPr>
          <p:cNvSpPr txBox="1"/>
          <p:nvPr/>
        </p:nvSpPr>
        <p:spPr>
          <a:xfrm>
            <a:off x="5588372" y="5765408"/>
            <a:ext cx="6313990" cy="369332"/>
          </a:xfrm>
          <a:prstGeom prst="rect">
            <a:avLst/>
          </a:prstGeom>
          <a:noFill/>
        </p:spPr>
        <p:txBody>
          <a:bodyPr wrap="square">
            <a:spAutoFit/>
          </a:bodyPr>
          <a:lstStyle/>
          <a:p>
            <a:r>
              <a:rPr lang="en-GB" sz="1800" dirty="0">
                <a:solidFill>
                  <a:schemeClr val="accent6">
                    <a:lumMod val="50000"/>
                  </a:schemeClr>
                </a:solidFill>
                <a:latin typeface="Times New Roman" panose="02020603050405020304" pitchFamily="18" charset="0"/>
                <a:cs typeface="Times New Roman" panose="02020603050405020304" pitchFamily="18" charset="0"/>
              </a:rPr>
              <a:t>→</a:t>
            </a:r>
            <a:endParaRPr lang="en-GB" dirty="0"/>
          </a:p>
        </p:txBody>
      </p:sp>
      <p:sp>
        <p:nvSpPr>
          <p:cNvPr id="29" name="Dreptunghi: colțuri rotunjite 28">
            <a:extLst>
              <a:ext uri="{FF2B5EF4-FFF2-40B4-BE49-F238E27FC236}">
                <a16:creationId xmlns:a16="http://schemas.microsoft.com/office/drawing/2014/main" id="{FCB9CAD7-8961-27F3-BA90-7FB1C6D6A98C}"/>
              </a:ext>
            </a:extLst>
          </p:cNvPr>
          <p:cNvSpPr/>
          <p:nvPr/>
        </p:nvSpPr>
        <p:spPr>
          <a:xfrm>
            <a:off x="5959641" y="5402786"/>
            <a:ext cx="4012633" cy="1094575"/>
          </a:xfrm>
          <a:prstGeom prst="roundRect">
            <a:avLst/>
          </a:prstGeom>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00000"/>
              </a:lnSpc>
              <a:buClr>
                <a:schemeClr val="accent2">
                  <a:lumMod val="50000"/>
                </a:schemeClr>
              </a:buClr>
            </a:pPr>
            <a:r>
              <a:rPr lang="en-US" sz="2400" b="1" dirty="0">
                <a:solidFill>
                  <a:schemeClr val="bg2"/>
                </a:solidFill>
                <a:latin typeface="Times New Roman" panose="02020603050405020304" pitchFamily="18" charset="0"/>
                <a:cs typeface="Times New Roman" panose="02020603050405020304" pitchFamily="18" charset="0"/>
              </a:rPr>
              <a:t>Need for AI-acceleration</a:t>
            </a:r>
            <a:endParaRPr lang="en-GB" sz="2400" dirty="0">
              <a:solidFill>
                <a:schemeClr val="bg2"/>
              </a:solidFill>
              <a:latin typeface="Times New Roman" panose="02020603050405020304" pitchFamily="18" charset="0"/>
              <a:cs typeface="Times New Roman" panose="02020603050405020304" pitchFamily="18" charset="0"/>
            </a:endParaRPr>
          </a:p>
        </p:txBody>
      </p:sp>
      <p:sp>
        <p:nvSpPr>
          <p:cNvPr id="2" name="CasetăText 1">
            <a:extLst>
              <a:ext uri="{FF2B5EF4-FFF2-40B4-BE49-F238E27FC236}">
                <a16:creationId xmlns:a16="http://schemas.microsoft.com/office/drawing/2014/main" id="{A37E98BD-9CC4-358D-16F7-087A16777882}"/>
              </a:ext>
            </a:extLst>
          </p:cNvPr>
          <p:cNvSpPr txBox="1"/>
          <p:nvPr/>
        </p:nvSpPr>
        <p:spPr>
          <a:xfrm>
            <a:off x="8625257" y="2267721"/>
            <a:ext cx="3139001" cy="338554"/>
          </a:xfrm>
          <a:prstGeom prst="rect">
            <a:avLst/>
          </a:prstGeom>
        </p:spPr>
        <p:txBody>
          <a:bodyPr vert="horz" wrap="none" lIns="91440" tIns="45720" rIns="91440" bIns="45720" rtlCol="0" anchor="t">
            <a:spAutoFit/>
          </a:bodyPr>
          <a:lstStyle/>
          <a:p>
            <a:r>
              <a:rPr lang="en-US" sz="1600" b="1" i="1" dirty="0">
                <a:solidFill>
                  <a:schemeClr val="accent6">
                    <a:lumMod val="60000"/>
                    <a:lumOff val="40000"/>
                  </a:schemeClr>
                </a:solidFill>
                <a:latin typeface="Times New Roman" panose="02020603050405020304" pitchFamily="18" charset="0"/>
                <a:cs typeface="Times New Roman" panose="02020603050405020304" pitchFamily="18" charset="0"/>
              </a:rPr>
              <a:t>voxel</a:t>
            </a:r>
            <a:r>
              <a:rPr lang="en-US" sz="1600" dirty="0">
                <a:solidFill>
                  <a:schemeClr val="accent6">
                    <a:lumMod val="60000"/>
                    <a:lumOff val="40000"/>
                  </a:schemeClr>
                </a:solidFill>
                <a:latin typeface="Times New Roman" panose="02020603050405020304" pitchFamily="18" charset="0"/>
                <a:cs typeface="Times New Roman" panose="02020603050405020304" pitchFamily="18" charset="0"/>
              </a:rPr>
              <a:t> = </a:t>
            </a:r>
            <a:r>
              <a:rPr lang="en-GB" sz="1600" dirty="0">
                <a:solidFill>
                  <a:schemeClr val="accent6">
                    <a:lumMod val="60000"/>
                    <a:lumOff val="40000"/>
                  </a:schemeClr>
                </a:solidFill>
                <a:latin typeface="Times New Roman" panose="02020603050405020304" pitchFamily="18" charset="0"/>
                <a:cs typeface="Times New Roman" panose="02020603050405020304" pitchFamily="18" charset="0"/>
              </a:rPr>
              <a:t>the 3D equivalent of a pixel</a:t>
            </a:r>
          </a:p>
        </p:txBody>
      </p:sp>
    </p:spTree>
    <p:extLst>
      <p:ext uri="{BB962C8B-B14F-4D97-AF65-F5344CB8AC3E}">
        <p14:creationId xmlns:p14="http://schemas.microsoft.com/office/powerpoint/2010/main" val="1957636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nodeType="withEffect">
                                  <p:stCondLst>
                                    <p:cond delay="0"/>
                                  </p:stCondLst>
                                  <p:childTnLst>
                                    <p:set>
                                      <p:cBhvr>
                                        <p:cTn id="17" dur="1" fill="hold">
                                          <p:stCondLst>
                                            <p:cond delay="0"/>
                                          </p:stCondLst>
                                        </p:cTn>
                                        <p:tgtEl>
                                          <p:spTgt spid="17">
                                            <p:txEl>
                                              <p:pRg st="1" end="1"/>
                                            </p:txEl>
                                          </p:spTgt>
                                        </p:tgtEl>
                                        <p:attrNameLst>
                                          <p:attrName>style.visibility</p:attrName>
                                        </p:attrNameLst>
                                      </p:cBhvr>
                                      <p:to>
                                        <p:strVal val="visible"/>
                                      </p:to>
                                    </p:set>
                                    <p:animEffect transition="in" filter="fade">
                                      <p:cBhvr>
                                        <p:cTn id="18" dur="500"/>
                                        <p:tgtEl>
                                          <p:spTgt spid="17">
                                            <p:txEl>
                                              <p:pRg st="1" end="1"/>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17">
                                            <p:txEl>
                                              <p:pRg st="0" end="0"/>
                                            </p:txEl>
                                          </p:spTgt>
                                        </p:tgtEl>
                                        <p:attrNameLst>
                                          <p:attrName>style.visibility</p:attrName>
                                        </p:attrNameLst>
                                      </p:cBhvr>
                                      <p:to>
                                        <p:strVal val="visible"/>
                                      </p:to>
                                    </p:set>
                                    <p:animEffect transition="in" filter="fade">
                                      <p:cBhvr>
                                        <p:cTn id="24" dur="500"/>
                                        <p:tgtEl>
                                          <p:spTgt spid="17">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7">
                                            <p:txEl>
                                              <p:pRg st="2" end="2"/>
                                            </p:txEl>
                                          </p:spTgt>
                                        </p:tgtEl>
                                        <p:attrNameLst>
                                          <p:attrName>style.visibility</p:attrName>
                                        </p:attrNameLst>
                                      </p:cBhvr>
                                      <p:to>
                                        <p:strVal val="visible"/>
                                      </p:to>
                                    </p:set>
                                    <p:animEffect transition="in" filter="fade">
                                      <p:cBhvr>
                                        <p:cTn id="29" dur="500"/>
                                        <p:tgtEl>
                                          <p:spTgt spid="17">
                                            <p:txEl>
                                              <p:pRg st="2" end="2"/>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xEl>
                                              <p:pRg st="3" end="3"/>
                                            </p:txEl>
                                          </p:spTgt>
                                        </p:tgtEl>
                                        <p:attrNameLst>
                                          <p:attrName>style.visibility</p:attrName>
                                        </p:attrNameLst>
                                      </p:cBhvr>
                                      <p:to>
                                        <p:strVal val="visible"/>
                                      </p:to>
                                    </p:set>
                                    <p:animEffect transition="in" filter="fade">
                                      <p:cBhvr>
                                        <p:cTn id="37" dur="500"/>
                                        <p:tgtEl>
                                          <p:spTgt spid="17">
                                            <p:txEl>
                                              <p:pRg st="3" end="3"/>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7">
                                            <p:txEl>
                                              <p:pRg st="4" end="4"/>
                                            </p:txEl>
                                          </p:spTgt>
                                        </p:tgtEl>
                                        <p:attrNameLst>
                                          <p:attrName>style.visibility</p:attrName>
                                        </p:attrNameLst>
                                      </p:cBhvr>
                                      <p:to>
                                        <p:strVal val="visible"/>
                                      </p:to>
                                    </p:set>
                                    <p:animEffect transition="in" filter="fade">
                                      <p:cBhvr>
                                        <p:cTn id="40" dur="500"/>
                                        <p:tgtEl>
                                          <p:spTgt spid="17">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7">
                                            <p:txEl>
                                              <p:pRg st="5" end="5"/>
                                            </p:txEl>
                                          </p:spTgt>
                                        </p:tgtEl>
                                        <p:attrNameLst>
                                          <p:attrName>style.visibility</p:attrName>
                                        </p:attrNameLst>
                                      </p:cBhvr>
                                      <p:to>
                                        <p:strVal val="visible"/>
                                      </p:to>
                                    </p:set>
                                    <p:animEffect transition="in" filter="fade">
                                      <p:cBhvr>
                                        <p:cTn id="45" dur="500"/>
                                        <p:tgtEl>
                                          <p:spTgt spid="17">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fade">
                                      <p:cBhvr>
                                        <p:cTn id="5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animBg="1"/>
      <p:bldP spid="21" grpId="0"/>
      <p:bldP spid="25" grpId="0"/>
      <p:bldP spid="29"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87E8-BC1E-F245-FF74-454373B34AE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1928DF-B0A0-DB0B-5941-0E894646AFC7}"/>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11</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A827BB3-42B4-65F6-DD50-3AFFCE4ADF22}"/>
              </a:ext>
            </a:extLst>
          </p:cNvPr>
          <p:cNvSpPr txBox="1"/>
          <p:nvPr/>
        </p:nvSpPr>
        <p:spPr>
          <a:xfrm>
            <a:off x="349135" y="615142"/>
            <a:ext cx="6807376" cy="461665"/>
          </a:xfrm>
          <a:prstGeom prst="rect">
            <a:avLst/>
          </a:prstGeom>
        </p:spPr>
        <p:txBody>
          <a:bodyPr vert="horz" wrap="none" lIns="91440" tIns="45720" rIns="91440" bIns="45720" rtlCol="0" anchor="t">
            <a:spAutoFit/>
          </a:bodyPr>
          <a:lstStyle/>
          <a:p>
            <a:r>
              <a:rPr lang="en-US" sz="2400" b="1" dirty="0">
                <a:solidFill>
                  <a:schemeClr val="accent3">
                    <a:lumMod val="50000"/>
                  </a:schemeClr>
                </a:solidFill>
                <a:latin typeface="Times New Roman" panose="02020603050405020304" pitchFamily="18" charset="0"/>
                <a:cs typeface="Times New Roman" panose="02020603050405020304" pitchFamily="18" charset="0"/>
              </a:rPr>
              <a:t>Predicted</a:t>
            </a:r>
            <a:r>
              <a:rPr lang="en-US" sz="2400" b="1" dirty="0">
                <a:latin typeface="Times New Roman" panose="02020603050405020304" pitchFamily="18" charset="0"/>
                <a:cs typeface="Times New Roman" panose="02020603050405020304" pitchFamily="18" charset="0"/>
              </a:rPr>
              <a:t> </a:t>
            </a:r>
            <a:r>
              <a:rPr lang="en-GB" sz="2400" b="1" dirty="0">
                <a:latin typeface="Times New Roman" panose="02020603050405020304" pitchFamily="18" charset="0"/>
                <a:cs typeface="Times New Roman" panose="02020603050405020304" pitchFamily="18" charset="0"/>
              </a:rPr>
              <a:t>Worst-Case </a:t>
            </a:r>
            <a:r>
              <a:rPr lang="en-US" sz="2400" b="1" dirty="0">
                <a:solidFill>
                  <a:schemeClr val="accent3">
                    <a:lumMod val="50000"/>
                  </a:schemeClr>
                </a:solidFill>
                <a:latin typeface="Times New Roman" panose="02020603050405020304" pitchFamily="18" charset="0"/>
                <a:cs typeface="Times New Roman" panose="02020603050405020304" pitchFamily="18" charset="0"/>
              </a:rPr>
              <a:t>Robust </a:t>
            </a:r>
            <a:r>
              <a:rPr lang="en-US" sz="2400" b="1" dirty="0" err="1">
                <a:solidFill>
                  <a:schemeClr val="accent3">
                    <a:lumMod val="50000"/>
                  </a:schemeClr>
                </a:solidFill>
                <a:latin typeface="Times New Roman" panose="02020603050405020304" pitchFamily="18" charset="0"/>
                <a:cs typeface="Times New Roman" panose="02020603050405020304" pitchFamily="18" charset="0"/>
              </a:rPr>
              <a:t>Optimisation</a:t>
            </a:r>
            <a:r>
              <a:rPr lang="en-US" sz="2400" b="1" dirty="0">
                <a:solidFill>
                  <a:schemeClr val="accent3">
                    <a:lumMod val="50000"/>
                  </a:schemeClr>
                </a:solidFill>
                <a:latin typeface="Times New Roman" panose="02020603050405020304" pitchFamily="18" charset="0"/>
                <a:cs typeface="Times New Roman" panose="02020603050405020304" pitchFamily="18" charset="0"/>
              </a:rPr>
              <a:t> (PRO)</a:t>
            </a:r>
            <a:endParaRPr lang="en-GB" sz="2400" b="1"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C33BB247-2F62-1C55-D4D2-7CCE7A23199E}"/>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23" name="Imagine 22">
            <a:extLst>
              <a:ext uri="{FF2B5EF4-FFF2-40B4-BE49-F238E27FC236}">
                <a16:creationId xmlns:a16="http://schemas.microsoft.com/office/drawing/2014/main" id="{EAB0BC5B-0BE6-7554-F1B5-0CC86EC89354}"/>
              </a:ext>
            </a:extLst>
          </p:cNvPr>
          <p:cNvPicPr>
            <a:picLocks noChangeAspect="1"/>
          </p:cNvPicPr>
          <p:nvPr/>
        </p:nvPicPr>
        <p:blipFill>
          <a:blip r:embed="rId3"/>
          <a:stretch>
            <a:fillRect/>
          </a:stretch>
        </p:blipFill>
        <p:spPr>
          <a:xfrm>
            <a:off x="5677677" y="5668109"/>
            <a:ext cx="281964" cy="281964"/>
          </a:xfrm>
          <a:prstGeom prst="rect">
            <a:avLst/>
          </a:prstGeom>
        </p:spPr>
      </p:pic>
      <p:pic>
        <p:nvPicPr>
          <p:cNvPr id="10" name="Imagine 9">
            <a:extLst>
              <a:ext uri="{FF2B5EF4-FFF2-40B4-BE49-F238E27FC236}">
                <a16:creationId xmlns:a16="http://schemas.microsoft.com/office/drawing/2014/main" id="{668A268C-691C-DF86-A563-205FFC2A0F4D}"/>
              </a:ext>
            </a:extLst>
          </p:cNvPr>
          <p:cNvPicPr>
            <a:picLocks noChangeAspect="1"/>
          </p:cNvPicPr>
          <p:nvPr/>
        </p:nvPicPr>
        <p:blipFill>
          <a:blip r:embed="rId4"/>
          <a:stretch>
            <a:fillRect/>
          </a:stretch>
        </p:blipFill>
        <p:spPr>
          <a:xfrm>
            <a:off x="0" y="4604068"/>
            <a:ext cx="4576920" cy="1984813"/>
          </a:xfrm>
          <a:prstGeom prst="rect">
            <a:avLst/>
          </a:prstGeom>
          <a:ln>
            <a:noFill/>
          </a:ln>
          <a:effectLst>
            <a:outerShdw blurRad="292100" dist="139700" dir="2700000" algn="tl" rotWithShape="0">
              <a:srgbClr val="333333">
                <a:alpha val="65000"/>
              </a:srgbClr>
            </a:outerShdw>
          </a:effectLst>
        </p:spPr>
      </p:pic>
      <p:graphicFrame>
        <p:nvGraphicFramePr>
          <p:cNvPr id="24" name="CasetăText 6">
            <a:extLst>
              <a:ext uri="{FF2B5EF4-FFF2-40B4-BE49-F238E27FC236}">
                <a16:creationId xmlns:a16="http://schemas.microsoft.com/office/drawing/2014/main" id="{65B26CA5-B959-DF7C-51CC-742DF664C752}"/>
              </a:ext>
            </a:extLst>
          </p:cNvPr>
          <p:cNvGraphicFramePr/>
          <p:nvPr>
            <p:extLst>
              <p:ext uri="{D42A27DB-BD31-4B8C-83A1-F6EECF244321}">
                <p14:modId xmlns:p14="http://schemas.microsoft.com/office/powerpoint/2010/main" val="3099090953"/>
              </p:ext>
            </p:extLst>
          </p:nvPr>
        </p:nvGraphicFramePr>
        <p:xfrm>
          <a:off x="-470713" y="1405619"/>
          <a:ext cx="6035040" cy="19528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30" name="CasetăText 6">
            <a:extLst>
              <a:ext uri="{FF2B5EF4-FFF2-40B4-BE49-F238E27FC236}">
                <a16:creationId xmlns:a16="http://schemas.microsoft.com/office/drawing/2014/main" id="{E5CFB729-AFB1-9E51-EC0F-C51B710FACB2}"/>
              </a:ext>
            </a:extLst>
          </p:cNvPr>
          <p:cNvGraphicFramePr/>
          <p:nvPr>
            <p:extLst>
              <p:ext uri="{D42A27DB-BD31-4B8C-83A1-F6EECF244321}">
                <p14:modId xmlns:p14="http://schemas.microsoft.com/office/powerpoint/2010/main" val="2292006732"/>
              </p:ext>
            </p:extLst>
          </p:nvPr>
        </p:nvGraphicFramePr>
        <p:xfrm>
          <a:off x="4180792" y="2885258"/>
          <a:ext cx="4893765" cy="219199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31" name="Grafic 30" descr="Badge 1 with solid fill">
            <a:extLst>
              <a:ext uri="{FF2B5EF4-FFF2-40B4-BE49-F238E27FC236}">
                <a16:creationId xmlns:a16="http://schemas.microsoft.com/office/drawing/2014/main" id="{70C1C15B-8E14-7622-5B85-76B13F908ACA}"/>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0" y="1261525"/>
            <a:ext cx="914400" cy="914400"/>
          </a:xfrm>
          <a:prstGeom prst="rect">
            <a:avLst/>
          </a:prstGeom>
        </p:spPr>
      </p:pic>
      <p:graphicFrame>
        <p:nvGraphicFramePr>
          <p:cNvPr id="33" name="CasetăText 6">
            <a:extLst>
              <a:ext uri="{FF2B5EF4-FFF2-40B4-BE49-F238E27FC236}">
                <a16:creationId xmlns:a16="http://schemas.microsoft.com/office/drawing/2014/main" id="{0EE827FE-6DE6-BC9A-5B4C-7706C228C3EE}"/>
              </a:ext>
            </a:extLst>
          </p:cNvPr>
          <p:cNvGraphicFramePr/>
          <p:nvPr>
            <p:extLst>
              <p:ext uri="{D42A27DB-BD31-4B8C-83A1-F6EECF244321}">
                <p14:modId xmlns:p14="http://schemas.microsoft.com/office/powerpoint/2010/main" val="4279086394"/>
              </p:ext>
            </p:extLst>
          </p:nvPr>
        </p:nvGraphicFramePr>
        <p:xfrm>
          <a:off x="8322980" y="4604068"/>
          <a:ext cx="6035040" cy="1952824"/>
        </p:xfrm>
        <a:graphic>
          <a:graphicData uri="http://schemas.openxmlformats.org/drawingml/2006/diagram">
            <dgm:relIds xmlns:dgm="http://schemas.openxmlformats.org/drawingml/2006/diagram" xmlns:r="http://schemas.openxmlformats.org/officeDocument/2006/relationships" r:dm="rId16" r:lo="rId17" r:qs="rId18" r:cs="rId19"/>
          </a:graphicData>
        </a:graphic>
      </p:graphicFrame>
      <p:pic>
        <p:nvPicPr>
          <p:cNvPr id="35" name="Grafic 34" descr="Badge with solid fill">
            <a:extLst>
              <a:ext uri="{FF2B5EF4-FFF2-40B4-BE49-F238E27FC236}">
                <a16:creationId xmlns:a16="http://schemas.microsoft.com/office/drawing/2014/main" id="{7EB36F2F-2806-5882-509F-D8394CF8970C}"/>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3629019" y="2809259"/>
            <a:ext cx="914400" cy="914400"/>
          </a:xfrm>
          <a:prstGeom prst="rect">
            <a:avLst/>
          </a:prstGeom>
        </p:spPr>
      </p:pic>
      <p:pic>
        <p:nvPicPr>
          <p:cNvPr id="37" name="Grafic 36" descr="Badge 3 with solid fill">
            <a:extLst>
              <a:ext uri="{FF2B5EF4-FFF2-40B4-BE49-F238E27FC236}">
                <a16:creationId xmlns:a16="http://schemas.microsoft.com/office/drawing/2014/main" id="{F3B2BB87-043A-E8A8-6A21-976D9986A48D}"/>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7865780" y="4461467"/>
            <a:ext cx="914400" cy="914400"/>
          </a:xfrm>
          <a:prstGeom prst="rect">
            <a:avLst/>
          </a:prstGeom>
        </p:spPr>
      </p:pic>
      <p:sp>
        <p:nvSpPr>
          <p:cNvPr id="38" name="Dreptunghi: colțuri rotunjite 37">
            <a:extLst>
              <a:ext uri="{FF2B5EF4-FFF2-40B4-BE49-F238E27FC236}">
                <a16:creationId xmlns:a16="http://schemas.microsoft.com/office/drawing/2014/main" id="{7740B194-D05E-E292-6FC8-234BA8F17929}"/>
              </a:ext>
            </a:extLst>
          </p:cNvPr>
          <p:cNvSpPr/>
          <p:nvPr/>
        </p:nvSpPr>
        <p:spPr>
          <a:xfrm>
            <a:off x="9506053" y="1405619"/>
            <a:ext cx="2363339" cy="1094575"/>
          </a:xfrm>
          <a:prstGeom prst="roundRect">
            <a:avLst/>
          </a:prstGeom>
          <a:solidFill>
            <a:schemeClr val="accent3"/>
          </a:solidFill>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00000"/>
              </a:lnSpc>
              <a:buClr>
                <a:schemeClr val="accent2">
                  <a:lumMod val="50000"/>
                </a:schemeClr>
              </a:buClr>
            </a:pPr>
            <a:r>
              <a:rPr lang="en-US" sz="2400" b="1" dirty="0">
                <a:solidFill>
                  <a:schemeClr val="bg2"/>
                </a:solidFill>
                <a:latin typeface="Times New Roman" panose="02020603050405020304" pitchFamily="18" charset="0"/>
                <a:cs typeface="Times New Roman" panose="02020603050405020304" pitchFamily="18" charset="0"/>
              </a:rPr>
              <a:t>The Goal</a:t>
            </a:r>
            <a:endParaRPr lang="en-GB" sz="2400"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0049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par>
                                <p:cTn id="30" presetID="10"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Graphic spid="30" grpId="0">
        <p:bldAsOne/>
      </p:bldGraphic>
      <p:bldGraphic spid="33" grpId="0">
        <p:bldAsOne/>
      </p:bldGraphic>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0ACD8-918A-3B5F-D4EF-E7C079790E4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658A141-DF05-784E-7B59-B298B97F53FB}"/>
              </a:ext>
            </a:extLst>
          </p:cNvPr>
          <p:cNvSpPr txBox="1"/>
          <p:nvPr/>
        </p:nvSpPr>
        <p:spPr>
          <a:xfrm>
            <a:off x="0" y="6619049"/>
            <a:ext cx="12192000" cy="307777"/>
          </a:xfrm>
          <a:prstGeom prst="rect">
            <a:avLst/>
          </a:prstGeom>
        </p:spPr>
        <p:txBody>
          <a:bodyPr vert="horz" wrap="square" lIns="121920" tIns="60960" rIns="121920" bIns="60960" rtlCol="0" anchor="t">
            <a:spAutoFit/>
          </a:bodyPr>
          <a:lstStyle/>
          <a:p>
            <a:pPr algn="ctr"/>
            <a:r>
              <a:rPr lang="it-IT" sz="1200" dirty="0"/>
              <a:t>Update 7</a:t>
            </a:r>
            <a:r>
              <a:rPr lang="it-IT" sz="1200" baseline="30000" dirty="0"/>
              <a:t>th</a:t>
            </a:r>
            <a:r>
              <a:rPr lang="it-IT" sz="1200" dirty="0"/>
              <a:t> September 2026 </a:t>
            </a:r>
            <a:endParaRPr lang="sk-SK" sz="1200" dirty="0"/>
          </a:p>
        </p:txBody>
      </p:sp>
      <p:sp>
        <p:nvSpPr>
          <p:cNvPr id="3" name="CasetăText 2">
            <a:extLst>
              <a:ext uri="{FF2B5EF4-FFF2-40B4-BE49-F238E27FC236}">
                <a16:creationId xmlns:a16="http://schemas.microsoft.com/office/drawing/2014/main" id="{753C2045-3D4D-1BC4-3614-7C0C48DA0398}"/>
              </a:ext>
            </a:extLst>
          </p:cNvPr>
          <p:cNvSpPr txBox="1"/>
          <p:nvPr/>
        </p:nvSpPr>
        <p:spPr>
          <a:xfrm>
            <a:off x="4274411" y="3773630"/>
            <a:ext cx="3643177" cy="461665"/>
          </a:xfrm>
          <a:prstGeom prst="rect">
            <a:avLst/>
          </a:prstGeom>
        </p:spPr>
        <p:txBody>
          <a:bodyPr vert="horz" wrap="none" lIns="91440" tIns="45720" rIns="91440" bIns="45720" rtlCol="0" anchor="t">
            <a:spAutoFit/>
          </a:bodyPr>
          <a:lstStyle/>
          <a:p>
            <a:pPr algn="l"/>
            <a:r>
              <a:rPr lang="en-US" sz="2400" b="1" dirty="0">
                <a:latin typeface="Times New Roman" panose="02020603050405020304" pitchFamily="18" charset="0"/>
                <a:cs typeface="Times New Roman" panose="02020603050405020304" pitchFamily="18" charset="0"/>
              </a:rPr>
              <a:t>A. Proof of Concept Study</a:t>
            </a:r>
            <a:endParaRPr lang="en-GB"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37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3F15C-15FC-B50D-8F5A-D9A4526BF8D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661B08-12C9-537A-4278-CB1B8846AC46}"/>
              </a:ext>
            </a:extLst>
          </p:cNvPr>
          <p:cNvSpPr txBox="1"/>
          <p:nvPr/>
        </p:nvSpPr>
        <p:spPr>
          <a:xfrm>
            <a:off x="349135" y="615142"/>
            <a:ext cx="300434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Materials &amp; Methods</a:t>
            </a:r>
            <a:endParaRPr lang="en-GB" sz="2400" b="1" dirty="0">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681C97CC-EB8E-F6C9-F76F-E52929DDAA51}"/>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sp>
        <p:nvSpPr>
          <p:cNvPr id="2" name="Dreptunghi: colțuri rotunjite 1">
            <a:extLst>
              <a:ext uri="{FF2B5EF4-FFF2-40B4-BE49-F238E27FC236}">
                <a16:creationId xmlns:a16="http://schemas.microsoft.com/office/drawing/2014/main" id="{23D224D1-6D2E-B601-6814-D3A918483A25}"/>
              </a:ext>
            </a:extLst>
          </p:cNvPr>
          <p:cNvSpPr/>
          <p:nvPr/>
        </p:nvSpPr>
        <p:spPr>
          <a:xfrm>
            <a:off x="182355" y="1232644"/>
            <a:ext cx="6182398" cy="949124"/>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GB" dirty="0">
                <a:latin typeface="Times New Roman" panose="02020603050405020304" pitchFamily="18" charset="0"/>
                <a:cs typeface="Times New Roman" panose="02020603050405020304" pitchFamily="18" charset="0"/>
              </a:rPr>
              <a:t>Cohort = 49 head-and-neck cancer patients (GSI-HN database).</a:t>
            </a:r>
            <a:endParaRPr lang="en-US" dirty="0">
              <a:latin typeface="Times New Roman" panose="02020603050405020304" pitchFamily="18" charset="0"/>
              <a:cs typeface="Times New Roman" panose="02020603050405020304" pitchFamily="18" charset="0"/>
            </a:endParaRPr>
          </a:p>
        </p:txBody>
      </p:sp>
      <p:sp>
        <p:nvSpPr>
          <p:cNvPr id="3" name="Dreptunghi: colțuri rotunjite 2">
            <a:extLst>
              <a:ext uri="{FF2B5EF4-FFF2-40B4-BE49-F238E27FC236}">
                <a16:creationId xmlns:a16="http://schemas.microsoft.com/office/drawing/2014/main" id="{8C374DF8-9028-8DFB-4FA0-90CAE70D25C3}"/>
              </a:ext>
            </a:extLst>
          </p:cNvPr>
          <p:cNvSpPr/>
          <p:nvPr/>
        </p:nvSpPr>
        <p:spPr>
          <a:xfrm>
            <a:off x="1584252" y="1969025"/>
            <a:ext cx="10090298" cy="1522048"/>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50000"/>
              </a:lnSpc>
            </a:pPr>
            <a:r>
              <a:rPr lang="en-GB" b="1" dirty="0">
                <a:solidFill>
                  <a:schemeClr val="accent6">
                    <a:lumMod val="50000"/>
                  </a:schemeClr>
                </a:solidFill>
                <a:latin typeface="Times New Roman" panose="02020603050405020304" pitchFamily="18" charset="0"/>
                <a:cs typeface="Times New Roman" panose="02020603050405020304" pitchFamily="18" charset="0"/>
              </a:rPr>
              <a:t>TRiP98 treatment planning system</a:t>
            </a:r>
            <a:r>
              <a:rPr lang="en-GB" dirty="0">
                <a:solidFill>
                  <a:schemeClr val="accent6">
                    <a:lumMod val="50000"/>
                  </a:schemeClr>
                </a:solidFill>
                <a:latin typeface="Times New Roman" panose="02020603050405020304" pitchFamily="18" charset="0"/>
                <a:cs typeface="Times New Roman" panose="02020603050405020304" pitchFamily="18" charset="0"/>
              </a:rPr>
              <a:t>:</a:t>
            </a:r>
          </a:p>
          <a:p>
            <a:pPr lvl="0">
              <a:lnSpc>
                <a:spcPct val="150000"/>
              </a:lnSpc>
            </a:pPr>
            <a:r>
              <a:rPr lang="en-GB" dirty="0">
                <a:latin typeface="Times New Roman" panose="02020603050405020304" pitchFamily="18" charset="0"/>
                <a:cs typeface="Times New Roman" panose="02020603050405020304" pitchFamily="18" charset="0"/>
              </a:rPr>
              <a:t>         </a:t>
            </a:r>
            <a:r>
              <a:rPr lang="en-GB" dirty="0">
                <a:solidFill>
                  <a:schemeClr val="accent6">
                    <a:lumMod val="50000"/>
                  </a:schemeClr>
                </a:solidFill>
                <a:latin typeface="Times New Roman" panose="02020603050405020304" pitchFamily="18" charset="0"/>
                <a:cs typeface="Times New Roman" panose="02020603050405020304" pitchFamily="18" charset="0"/>
              </a:rPr>
              <a:t>1.</a:t>
            </a:r>
            <a:r>
              <a:rPr lang="en-GB" dirty="0">
                <a:latin typeface="Times New Roman" panose="02020603050405020304" pitchFamily="18" charset="0"/>
                <a:cs typeface="Times New Roman" panose="02020603050405020304" pitchFamily="18" charset="0"/>
              </a:rPr>
              <a:t> Plan optimisation                 </a:t>
            </a:r>
            <a:r>
              <a:rPr lang="en-GB" dirty="0">
                <a:solidFill>
                  <a:schemeClr val="accent6">
                    <a:lumMod val="50000"/>
                  </a:schemeClr>
                </a:solidFill>
                <a:latin typeface="Times New Roman" panose="02020603050405020304" pitchFamily="18" charset="0"/>
                <a:cs typeface="Times New Roman" panose="02020603050405020304" pitchFamily="18" charset="0"/>
              </a:rPr>
              <a:t>→                                      2. </a:t>
            </a:r>
            <a:r>
              <a:rPr lang="en-GB" dirty="0">
                <a:latin typeface="Times New Roman" panose="02020603050405020304" pitchFamily="18" charset="0"/>
                <a:cs typeface="Times New Roman" panose="02020603050405020304" pitchFamily="18" charset="0"/>
              </a:rPr>
              <a:t>Robustness evaluation </a:t>
            </a:r>
          </a:p>
          <a:p>
            <a:pPr lvl="0">
              <a:lnSpc>
                <a:spcPct val="150000"/>
              </a:lnSpc>
            </a:pPr>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Find the optimised spot intensities          Calculate the optimised spot intensities across 9 error scenarios</a:t>
            </a:r>
            <a:endParaRPr lang="en-US" dirty="0">
              <a:solidFill>
                <a:schemeClr val="accent6">
                  <a:lumMod val="60000"/>
                  <a:lumOff val="40000"/>
                </a:schemeClr>
              </a:solidFill>
              <a:latin typeface="Times New Roman" panose="02020603050405020304" pitchFamily="18" charset="0"/>
              <a:cs typeface="Times New Roman" panose="02020603050405020304" pitchFamily="18" charset="0"/>
            </a:endParaRPr>
          </a:p>
        </p:txBody>
      </p:sp>
      <p:sp>
        <p:nvSpPr>
          <p:cNvPr id="7" name="Dreptunghi: colțuri rotunjite 6">
            <a:extLst>
              <a:ext uri="{FF2B5EF4-FFF2-40B4-BE49-F238E27FC236}">
                <a16:creationId xmlns:a16="http://schemas.microsoft.com/office/drawing/2014/main" id="{C73A598B-E4F9-E97B-2E6B-3D4931C73BA4}"/>
              </a:ext>
            </a:extLst>
          </p:cNvPr>
          <p:cNvSpPr/>
          <p:nvPr/>
        </p:nvSpPr>
        <p:spPr>
          <a:xfrm>
            <a:off x="3973256" y="3354218"/>
            <a:ext cx="8084065" cy="1522048"/>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lnSpc>
                <a:spcPct val="150000"/>
              </a:lnSpc>
            </a:pPr>
            <a:r>
              <a:rPr lang="en-GB" b="1" dirty="0">
                <a:solidFill>
                  <a:schemeClr val="accent6">
                    <a:lumMod val="50000"/>
                  </a:schemeClr>
                </a:solidFill>
                <a:latin typeface="Times New Roman" panose="02020603050405020304" pitchFamily="18" charset="0"/>
                <a:cs typeface="Times New Roman" panose="02020603050405020304" pitchFamily="18" charset="0"/>
              </a:rPr>
              <a:t>Treatment plans </a:t>
            </a:r>
          </a:p>
          <a:p>
            <a:pPr>
              <a:lnSpc>
                <a:spcPct val="150000"/>
              </a:lnSpc>
            </a:pPr>
            <a:r>
              <a:rPr lang="en-GB" dirty="0">
                <a:latin typeface="Times New Roman" panose="02020603050405020304" pitchFamily="18" charset="0"/>
                <a:cs typeface="Times New Roman" panose="02020603050405020304" pitchFamily="18" charset="0"/>
              </a:rPr>
              <a:t>2 opposing fields, optimisation parameters that prioritise:</a:t>
            </a:r>
          </a:p>
          <a:p>
            <a:pPr>
              <a:lnSpc>
                <a:spcPct val="150000"/>
              </a:lnSpc>
            </a:pPr>
            <a:r>
              <a:rPr lang="en-GB" dirty="0">
                <a:latin typeface="Times New Roman" panose="02020603050405020304" pitchFamily="18" charset="0"/>
                <a:cs typeface="Times New Roman" panose="02020603050405020304" pitchFamily="18" charset="0"/>
              </a:rPr>
              <a:t>	 target coverage + OARs sparing: </a:t>
            </a:r>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brainstem, spinal cord, and optic chiasm</a:t>
            </a:r>
            <a:endParaRPr lang="en-GB" dirty="0">
              <a:latin typeface="Times New Roman" panose="02020603050405020304" pitchFamily="18" charset="0"/>
              <a:cs typeface="Times New Roman" panose="02020603050405020304" pitchFamily="18" charset="0"/>
            </a:endParaRPr>
          </a:p>
        </p:txBody>
      </p:sp>
      <p:pic>
        <p:nvPicPr>
          <p:cNvPr id="6" name="Imagine 5">
            <a:extLst>
              <a:ext uri="{FF2B5EF4-FFF2-40B4-BE49-F238E27FC236}">
                <a16:creationId xmlns:a16="http://schemas.microsoft.com/office/drawing/2014/main" id="{D623857B-08B4-304D-C532-F760194C04D9}"/>
              </a:ext>
            </a:extLst>
          </p:cNvPr>
          <p:cNvPicPr>
            <a:picLocks noChangeAspect="1"/>
          </p:cNvPicPr>
          <p:nvPr/>
        </p:nvPicPr>
        <p:blipFill>
          <a:blip r:embed="rId3"/>
          <a:stretch>
            <a:fillRect/>
          </a:stretch>
        </p:blipFill>
        <p:spPr>
          <a:xfrm>
            <a:off x="2513812" y="4876266"/>
            <a:ext cx="7164375" cy="1794173"/>
          </a:xfrm>
          <a:prstGeom prst="rect">
            <a:avLst/>
          </a:prstGeom>
        </p:spPr>
      </p:pic>
    </p:spTree>
    <p:extLst>
      <p:ext uri="{BB962C8B-B14F-4D97-AF65-F5344CB8AC3E}">
        <p14:creationId xmlns:p14="http://schemas.microsoft.com/office/powerpoint/2010/main" val="3135213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0B88F-A295-3190-F0B2-9C822215BF3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1B28DC1-8F97-AEB7-93CA-D5E94E9ECBD9}"/>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14</a:t>
            </a:fld>
            <a:endParaRPr lang="de-DE">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68571644-427D-A964-624B-FB4D87D8CBC9}"/>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23" name="Imagine 22">
            <a:extLst>
              <a:ext uri="{FF2B5EF4-FFF2-40B4-BE49-F238E27FC236}">
                <a16:creationId xmlns:a16="http://schemas.microsoft.com/office/drawing/2014/main" id="{F39565F1-8EA6-C3A9-290E-3E04A3C2171B}"/>
              </a:ext>
            </a:extLst>
          </p:cNvPr>
          <p:cNvPicPr>
            <a:picLocks noChangeAspect="1"/>
          </p:cNvPicPr>
          <p:nvPr/>
        </p:nvPicPr>
        <p:blipFill>
          <a:blip r:embed="rId3"/>
          <a:stretch>
            <a:fillRect/>
          </a:stretch>
        </p:blipFill>
        <p:spPr>
          <a:xfrm>
            <a:off x="5677677" y="5668109"/>
            <a:ext cx="281964" cy="281964"/>
          </a:xfrm>
          <a:prstGeom prst="rect">
            <a:avLst/>
          </a:prstGeom>
        </p:spPr>
      </p:pic>
      <p:graphicFrame>
        <p:nvGraphicFramePr>
          <p:cNvPr id="24" name="CasetăText 6">
            <a:extLst>
              <a:ext uri="{FF2B5EF4-FFF2-40B4-BE49-F238E27FC236}">
                <a16:creationId xmlns:a16="http://schemas.microsoft.com/office/drawing/2014/main" id="{711247E8-86F4-773B-BBAE-BE4B401567AE}"/>
              </a:ext>
            </a:extLst>
          </p:cNvPr>
          <p:cNvGraphicFramePr/>
          <p:nvPr>
            <p:extLst>
              <p:ext uri="{D42A27DB-BD31-4B8C-83A1-F6EECF244321}">
                <p14:modId xmlns:p14="http://schemas.microsoft.com/office/powerpoint/2010/main" val="3333287575"/>
              </p:ext>
            </p:extLst>
          </p:nvPr>
        </p:nvGraphicFramePr>
        <p:xfrm>
          <a:off x="-470713" y="1405619"/>
          <a:ext cx="6035040" cy="1952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30" name="CasetăText 6">
            <a:extLst>
              <a:ext uri="{FF2B5EF4-FFF2-40B4-BE49-F238E27FC236}">
                <a16:creationId xmlns:a16="http://schemas.microsoft.com/office/drawing/2014/main" id="{55F1F635-7E2C-DB02-F66C-B8CA148BCFAB}"/>
              </a:ext>
            </a:extLst>
          </p:cNvPr>
          <p:cNvGraphicFramePr/>
          <p:nvPr>
            <p:extLst>
              <p:ext uri="{D42A27DB-BD31-4B8C-83A1-F6EECF244321}">
                <p14:modId xmlns:p14="http://schemas.microsoft.com/office/powerpoint/2010/main" val="3935688158"/>
              </p:ext>
            </p:extLst>
          </p:nvPr>
        </p:nvGraphicFramePr>
        <p:xfrm>
          <a:off x="4053260" y="2881863"/>
          <a:ext cx="5791780" cy="1952824"/>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31" name="Grafic 30" descr="Badge 1 with solid fill">
            <a:extLst>
              <a:ext uri="{FF2B5EF4-FFF2-40B4-BE49-F238E27FC236}">
                <a16:creationId xmlns:a16="http://schemas.microsoft.com/office/drawing/2014/main" id="{1BBC3A90-B27D-6224-A112-411BE5C1284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0" y="1261525"/>
            <a:ext cx="914400" cy="914400"/>
          </a:xfrm>
          <a:prstGeom prst="rect">
            <a:avLst/>
          </a:prstGeom>
        </p:spPr>
      </p:pic>
      <p:graphicFrame>
        <p:nvGraphicFramePr>
          <p:cNvPr id="33" name="CasetăText 6">
            <a:extLst>
              <a:ext uri="{FF2B5EF4-FFF2-40B4-BE49-F238E27FC236}">
                <a16:creationId xmlns:a16="http://schemas.microsoft.com/office/drawing/2014/main" id="{5548C2FD-EEB5-9313-C686-0416499A8EB2}"/>
              </a:ext>
            </a:extLst>
          </p:cNvPr>
          <p:cNvGraphicFramePr/>
          <p:nvPr>
            <p:extLst>
              <p:ext uri="{D42A27DB-BD31-4B8C-83A1-F6EECF244321}">
                <p14:modId xmlns:p14="http://schemas.microsoft.com/office/powerpoint/2010/main" val="3015509683"/>
              </p:ext>
            </p:extLst>
          </p:nvPr>
        </p:nvGraphicFramePr>
        <p:xfrm>
          <a:off x="7590476" y="4599819"/>
          <a:ext cx="6035040" cy="1952824"/>
        </p:xfrm>
        <a:graphic>
          <a:graphicData uri="http://schemas.openxmlformats.org/drawingml/2006/diagram">
            <dgm:relIds xmlns:dgm="http://schemas.openxmlformats.org/drawingml/2006/diagram" xmlns:r="http://schemas.openxmlformats.org/officeDocument/2006/relationships" r:dm="rId15" r:lo="rId16" r:qs="rId17" r:cs="rId18"/>
          </a:graphicData>
        </a:graphic>
      </p:graphicFrame>
      <p:pic>
        <p:nvPicPr>
          <p:cNvPr id="35" name="Grafic 34" descr="Badge with solid fill">
            <a:extLst>
              <a:ext uri="{FF2B5EF4-FFF2-40B4-BE49-F238E27FC236}">
                <a16:creationId xmlns:a16="http://schemas.microsoft.com/office/drawing/2014/main" id="{CCDE5225-477A-2E03-158E-CF45785E8071}"/>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3500367" y="2746026"/>
            <a:ext cx="914400" cy="914400"/>
          </a:xfrm>
          <a:prstGeom prst="rect">
            <a:avLst/>
          </a:prstGeom>
        </p:spPr>
      </p:pic>
      <p:pic>
        <p:nvPicPr>
          <p:cNvPr id="37" name="Grafic 36" descr="Badge 3 with solid fill">
            <a:extLst>
              <a:ext uri="{FF2B5EF4-FFF2-40B4-BE49-F238E27FC236}">
                <a16:creationId xmlns:a16="http://schemas.microsoft.com/office/drawing/2014/main" id="{1E581622-244E-E79C-B171-A9A3892D3762}"/>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7004543" y="4524253"/>
            <a:ext cx="914400" cy="914400"/>
          </a:xfrm>
          <a:prstGeom prst="rect">
            <a:avLst/>
          </a:prstGeom>
        </p:spPr>
      </p:pic>
      <p:sp>
        <p:nvSpPr>
          <p:cNvPr id="3" name="TextBox 4">
            <a:extLst>
              <a:ext uri="{FF2B5EF4-FFF2-40B4-BE49-F238E27FC236}">
                <a16:creationId xmlns:a16="http://schemas.microsoft.com/office/drawing/2014/main" id="{398B9943-F68B-CE9C-D2F2-A18F8A4F8B97}"/>
              </a:ext>
            </a:extLst>
          </p:cNvPr>
          <p:cNvSpPr txBox="1"/>
          <p:nvPr/>
        </p:nvSpPr>
        <p:spPr>
          <a:xfrm>
            <a:off x="349135" y="615142"/>
            <a:ext cx="300434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Materials &amp; Methods</a:t>
            </a:r>
            <a:endParaRPr lang="en-GB"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0392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4" grpId="0">
        <p:bldAsOne/>
      </p:bldGraphic>
      <p:bldGraphic spid="30" grpId="0">
        <p:bldAsOne/>
      </p:bldGraphic>
      <p:bldGraphic spid="3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23995-ED10-E9AD-7C3C-537B2DF2707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C428569-8919-F110-D856-04F74741D027}"/>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15</a:t>
            </a:fld>
            <a:endParaRPr lang="de-DE">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7C52FF96-F41D-5892-4B32-A5E1401C766A}"/>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23" name="Imagine 22">
            <a:extLst>
              <a:ext uri="{FF2B5EF4-FFF2-40B4-BE49-F238E27FC236}">
                <a16:creationId xmlns:a16="http://schemas.microsoft.com/office/drawing/2014/main" id="{9C60D0A7-2092-384A-D847-CD0BBD2E5E2C}"/>
              </a:ext>
            </a:extLst>
          </p:cNvPr>
          <p:cNvPicPr>
            <a:picLocks noChangeAspect="1"/>
          </p:cNvPicPr>
          <p:nvPr/>
        </p:nvPicPr>
        <p:blipFill>
          <a:blip r:embed="rId3"/>
          <a:stretch>
            <a:fillRect/>
          </a:stretch>
        </p:blipFill>
        <p:spPr>
          <a:xfrm>
            <a:off x="5677677" y="5668109"/>
            <a:ext cx="281964" cy="281964"/>
          </a:xfrm>
          <a:prstGeom prst="rect">
            <a:avLst/>
          </a:prstGeom>
        </p:spPr>
      </p:pic>
      <p:graphicFrame>
        <p:nvGraphicFramePr>
          <p:cNvPr id="33" name="CasetăText 6">
            <a:extLst>
              <a:ext uri="{FF2B5EF4-FFF2-40B4-BE49-F238E27FC236}">
                <a16:creationId xmlns:a16="http://schemas.microsoft.com/office/drawing/2014/main" id="{31846BA7-616F-26C8-69BA-7C30ACF2770D}"/>
              </a:ext>
            </a:extLst>
          </p:cNvPr>
          <p:cNvGraphicFramePr/>
          <p:nvPr>
            <p:extLst>
              <p:ext uri="{D42A27DB-BD31-4B8C-83A1-F6EECF244321}">
                <p14:modId xmlns:p14="http://schemas.microsoft.com/office/powerpoint/2010/main" val="1765573265"/>
              </p:ext>
            </p:extLst>
          </p:nvPr>
        </p:nvGraphicFramePr>
        <p:xfrm>
          <a:off x="7590476" y="4599819"/>
          <a:ext cx="6035040" cy="195282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TextBox 4">
            <a:extLst>
              <a:ext uri="{FF2B5EF4-FFF2-40B4-BE49-F238E27FC236}">
                <a16:creationId xmlns:a16="http://schemas.microsoft.com/office/drawing/2014/main" id="{9CF4676B-4274-D1AD-DFC5-C0F2DDF182FF}"/>
              </a:ext>
            </a:extLst>
          </p:cNvPr>
          <p:cNvSpPr txBox="1"/>
          <p:nvPr/>
        </p:nvSpPr>
        <p:spPr>
          <a:xfrm>
            <a:off x="349135" y="615142"/>
            <a:ext cx="300434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Materials &amp; Methods</a:t>
            </a:r>
            <a:endParaRPr lang="en-GB" sz="2400" b="1" dirty="0">
              <a:latin typeface="Times New Roman" panose="02020603050405020304" pitchFamily="18" charset="0"/>
              <a:cs typeface="Times New Roman" panose="02020603050405020304" pitchFamily="18" charset="0"/>
            </a:endParaRPr>
          </a:p>
        </p:txBody>
      </p:sp>
      <p:sp>
        <p:nvSpPr>
          <p:cNvPr id="10" name="CasetăText 9">
            <a:extLst>
              <a:ext uri="{FF2B5EF4-FFF2-40B4-BE49-F238E27FC236}">
                <a16:creationId xmlns:a16="http://schemas.microsoft.com/office/drawing/2014/main" id="{E9C5E41D-D7DF-FE5C-F459-B777C9DD0CFE}"/>
              </a:ext>
            </a:extLst>
          </p:cNvPr>
          <p:cNvSpPr txBox="1"/>
          <p:nvPr/>
        </p:nvSpPr>
        <p:spPr>
          <a:xfrm>
            <a:off x="318445" y="1759136"/>
            <a:ext cx="7044070" cy="369332"/>
          </a:xfrm>
          <a:prstGeom prst="rect">
            <a:avLst/>
          </a:prstGeom>
          <a:noFill/>
        </p:spPr>
        <p:txBody>
          <a:bodyPr wrap="square">
            <a:spAutoFit/>
          </a:bodyPr>
          <a:lstStyle/>
          <a:p>
            <a:r>
              <a:rPr lang="en-US" sz="1800" dirty="0">
                <a:solidFill>
                  <a:schemeClr val="accent3">
                    <a:lumMod val="50000"/>
                  </a:schemeClr>
                </a:solidFill>
                <a:latin typeface="Times New Roman" panose="02020603050405020304" pitchFamily="18" charset="0"/>
                <a:cs typeface="Times New Roman" panose="02020603050405020304" pitchFamily="18" charset="0"/>
              </a:rPr>
              <a:t>Dose-Volume Histogram (</a:t>
            </a:r>
            <a:r>
              <a:rPr lang="en-US" sz="1800" b="1" dirty="0">
                <a:solidFill>
                  <a:schemeClr val="accent3">
                    <a:lumMod val="50000"/>
                  </a:schemeClr>
                </a:solidFill>
                <a:latin typeface="Times New Roman" panose="02020603050405020304" pitchFamily="18" charset="0"/>
                <a:cs typeface="Times New Roman" panose="02020603050405020304" pitchFamily="18" charset="0"/>
              </a:rPr>
              <a:t>DVH</a:t>
            </a:r>
            <a:r>
              <a:rPr lang="en-US" sz="1800" dirty="0">
                <a:solidFill>
                  <a:schemeClr val="accent3">
                    <a:lumMod val="50000"/>
                  </a:schemeClr>
                </a:solidFill>
                <a:latin typeface="Times New Roman" panose="02020603050405020304" pitchFamily="18" charset="0"/>
                <a:cs typeface="Times New Roman" panose="02020603050405020304" pitchFamily="18" charset="0"/>
              </a:rPr>
              <a:t>)</a:t>
            </a:r>
            <a:endParaRPr lang="en-GB" dirty="0"/>
          </a:p>
        </p:txBody>
      </p:sp>
      <p:sp>
        <p:nvSpPr>
          <p:cNvPr id="6" name="CasetăText 5">
            <a:extLst>
              <a:ext uri="{FF2B5EF4-FFF2-40B4-BE49-F238E27FC236}">
                <a16:creationId xmlns:a16="http://schemas.microsoft.com/office/drawing/2014/main" id="{D88B8A10-75F6-4CAA-4F3A-672643B5A9E8}"/>
              </a:ext>
            </a:extLst>
          </p:cNvPr>
          <p:cNvSpPr txBox="1"/>
          <p:nvPr/>
        </p:nvSpPr>
        <p:spPr>
          <a:xfrm>
            <a:off x="4844674" y="892141"/>
            <a:ext cx="1947969" cy="369332"/>
          </a:xfrm>
          <a:prstGeom prst="rect">
            <a:avLst/>
          </a:prstGeom>
        </p:spPr>
        <p:txBody>
          <a:bodyPr vert="horz" wrap="none" lIns="91440" tIns="45720" rIns="91440" bIns="45720" rtlCol="0" anchor="t">
            <a:spAutoFit/>
          </a:bodyPr>
          <a:lstStyle/>
          <a:p>
            <a:pPr algn="l"/>
            <a:r>
              <a:rPr lang="en-US" dirty="0">
                <a:solidFill>
                  <a:schemeClr val="accent3">
                    <a:lumMod val="50000"/>
                  </a:schemeClr>
                </a:solidFill>
                <a:latin typeface="Times New Roman" panose="02020603050405020304" pitchFamily="18" charset="0"/>
                <a:cs typeface="Times New Roman" panose="02020603050405020304" pitchFamily="18" charset="0"/>
              </a:rPr>
              <a:t>Evaluation Metrics</a:t>
            </a:r>
            <a:endParaRPr lang="en-GB" dirty="0">
              <a:solidFill>
                <a:schemeClr val="accent3">
                  <a:lumMod val="50000"/>
                </a:schemeClr>
              </a:solidFill>
              <a:latin typeface="Times New Roman" panose="02020603050405020304" pitchFamily="18" charset="0"/>
              <a:cs typeface="Times New Roman" panose="02020603050405020304" pitchFamily="18" charset="0"/>
            </a:endParaRPr>
          </a:p>
        </p:txBody>
      </p:sp>
      <p:sp>
        <p:nvSpPr>
          <p:cNvPr id="2" name="Dreptunghi: colțuri rotunjite 1">
            <a:extLst>
              <a:ext uri="{FF2B5EF4-FFF2-40B4-BE49-F238E27FC236}">
                <a16:creationId xmlns:a16="http://schemas.microsoft.com/office/drawing/2014/main" id="{D8A4292D-E3AC-0E6A-0706-4C5DE0DAEA7F}"/>
              </a:ext>
            </a:extLst>
          </p:cNvPr>
          <p:cNvSpPr/>
          <p:nvPr/>
        </p:nvSpPr>
        <p:spPr>
          <a:xfrm>
            <a:off x="4021342" y="3214297"/>
            <a:ext cx="8018258" cy="1515236"/>
          </a:xfrm>
          <a:prstGeom prst="roundRect">
            <a:avLst/>
          </a:prstGeom>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lvl="0" indent="-285750">
              <a:buClr>
                <a:schemeClr val="accent3">
                  <a:lumMod val="50000"/>
                </a:schemeClr>
              </a:buClr>
              <a:buFont typeface="Wingdings" panose="05000000000000000000" pitchFamily="2" charset="2"/>
              <a:buChar char="§"/>
            </a:pPr>
            <a:r>
              <a:rPr lang="en-GB" b="1" dirty="0">
                <a:latin typeface="Times New Roman" panose="02020603050405020304" pitchFamily="18" charset="0"/>
                <a:cs typeface="Times New Roman" panose="02020603050405020304" pitchFamily="18" charset="0"/>
              </a:rPr>
              <a:t>D95</a:t>
            </a:r>
            <a:r>
              <a:rPr lang="en-GB" dirty="0">
                <a:latin typeface="Times New Roman" panose="02020603050405020304" pitchFamily="18" charset="0"/>
                <a:cs typeface="Times New Roman" panose="02020603050405020304" pitchFamily="18" charset="0"/>
              </a:rPr>
              <a:t> </a:t>
            </a:r>
            <a:r>
              <a:rPr lang="en-GB" dirty="0">
                <a:solidFill>
                  <a:schemeClr val="accent3">
                    <a:lumMod val="75000"/>
                  </a:schemeClr>
                </a:solidFill>
                <a:latin typeface="Times New Roman" panose="02020603050405020304" pitchFamily="18" charset="0"/>
                <a:cs typeface="Times New Roman" panose="02020603050405020304" pitchFamily="18" charset="0"/>
              </a:rPr>
              <a:t>(the dose received by 95% of the volume) </a:t>
            </a:r>
            <a:r>
              <a:rPr lang="en-GB" dirty="0">
                <a:latin typeface="Times New Roman" panose="02020603050405020304" pitchFamily="18" charset="0"/>
                <a:cs typeface="Times New Roman" panose="02020603050405020304" pitchFamily="18" charset="0"/>
              </a:rPr>
              <a:t>– characterises target coverage;</a:t>
            </a:r>
          </a:p>
          <a:p>
            <a:pPr marL="285750" lvl="0" indent="-285750">
              <a:buClr>
                <a:schemeClr val="accent3">
                  <a:lumMod val="50000"/>
                </a:schemeClr>
              </a:buClr>
              <a:buFont typeface="Wingdings" panose="05000000000000000000" pitchFamily="2" charset="2"/>
              <a:buChar char="§"/>
            </a:pPr>
            <a:r>
              <a:rPr lang="en-GB" b="1" dirty="0">
                <a:latin typeface="Times New Roman" panose="02020603050405020304" pitchFamily="18" charset="0"/>
                <a:cs typeface="Times New Roman" panose="02020603050405020304" pitchFamily="18" charset="0"/>
              </a:rPr>
              <a:t>D50</a:t>
            </a:r>
            <a:r>
              <a:rPr lang="en-GB" dirty="0">
                <a:latin typeface="Times New Roman" panose="02020603050405020304" pitchFamily="18" charset="0"/>
                <a:cs typeface="Times New Roman" panose="02020603050405020304" pitchFamily="18" charset="0"/>
              </a:rPr>
              <a:t> – evaluates median target dose;</a:t>
            </a:r>
          </a:p>
        </p:txBody>
      </p:sp>
      <p:pic>
        <p:nvPicPr>
          <p:cNvPr id="8" name="Imagine 7">
            <a:extLst>
              <a:ext uri="{FF2B5EF4-FFF2-40B4-BE49-F238E27FC236}">
                <a16:creationId xmlns:a16="http://schemas.microsoft.com/office/drawing/2014/main" id="{00AE1F44-52B2-9232-753C-387B46D2264D}"/>
              </a:ext>
            </a:extLst>
          </p:cNvPr>
          <p:cNvPicPr>
            <a:picLocks noChangeAspect="1"/>
          </p:cNvPicPr>
          <p:nvPr/>
        </p:nvPicPr>
        <p:blipFill>
          <a:blip r:embed="rId9"/>
          <a:srcRect l="20257" t="27595" r="20033" b="1853"/>
          <a:stretch>
            <a:fillRect/>
          </a:stretch>
        </p:blipFill>
        <p:spPr>
          <a:xfrm>
            <a:off x="0" y="2217405"/>
            <a:ext cx="3840480" cy="3522996"/>
          </a:xfrm>
          <a:prstGeom prst="rect">
            <a:avLst/>
          </a:prstGeom>
        </p:spPr>
      </p:pic>
    </p:spTree>
    <p:extLst>
      <p:ext uri="{BB962C8B-B14F-4D97-AF65-F5344CB8AC3E}">
        <p14:creationId xmlns:p14="http://schemas.microsoft.com/office/powerpoint/2010/main" val="142368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3" grpId="0">
        <p:bldAsOne/>
      </p:bldGraphic>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271C2-48AF-718D-62FB-B56C3512FF6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E913645-FCCD-0084-FCDD-0B13FDF4398A}"/>
              </a:ext>
            </a:extLst>
          </p:cNvPr>
          <p:cNvSpPr txBox="1"/>
          <p:nvPr/>
        </p:nvSpPr>
        <p:spPr>
          <a:xfrm>
            <a:off x="423517" y="308100"/>
            <a:ext cx="8172315"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solidFill>
                  <a:srgbClr val="333333"/>
                </a:solidFill>
                <a:latin typeface="Times New Roman" panose="02020603050405020304" pitchFamily="18" charset="0"/>
                <a:ea typeface="+mj-ea"/>
                <a:cs typeface="Times New Roman" panose="02020603050405020304" pitchFamily="18" charset="0"/>
              </a:rPr>
              <a:t>Results – 1 patient analysis</a:t>
            </a:r>
          </a:p>
        </p:txBody>
      </p:sp>
      <p:sp>
        <p:nvSpPr>
          <p:cNvPr id="3" name="TextBox 2">
            <a:extLst>
              <a:ext uri="{FF2B5EF4-FFF2-40B4-BE49-F238E27FC236}">
                <a16:creationId xmlns:a16="http://schemas.microsoft.com/office/drawing/2014/main" id="{CB186F3D-1166-136C-8F9A-30363FFA9164}"/>
              </a:ext>
            </a:extLst>
          </p:cNvPr>
          <p:cNvSpPr txBox="1"/>
          <p:nvPr/>
        </p:nvSpPr>
        <p:spPr>
          <a:xfrm>
            <a:off x="0" y="1259840"/>
            <a:ext cx="12192000" cy="5290059"/>
          </a:xfrm>
          <a:prstGeom prst="rect">
            <a:avLst/>
          </a:prstGeom>
        </p:spPr>
        <p:txBody>
          <a:bodyPr vert="horz" lIns="91440" tIns="45720" rIns="91440" bIns="45720" rtlCol="0">
            <a:normAutofit/>
          </a:bodyPr>
          <a:lstStyle/>
          <a:p>
            <a:pPr marL="342891" indent="-342891" defTabSz="457189">
              <a:lnSpc>
                <a:spcPct val="90000"/>
              </a:lnSpc>
              <a:spcBef>
                <a:spcPct val="20000"/>
              </a:spcBef>
              <a:buClr>
                <a:srgbClr val="FDBB63"/>
              </a:buClr>
              <a:buFont typeface="Wingdings" charset="2"/>
              <a:buChar char="§"/>
            </a:pPr>
            <a:endParaRPr lang="en-US" sz="1500" kern="1200" dirty="0">
              <a:solidFill>
                <a:srgbClr val="333333"/>
              </a:solidFill>
              <a:latin typeface="Arial"/>
              <a:ea typeface="+mn-ea"/>
              <a:cs typeface="Arial"/>
            </a:endParaRPr>
          </a:p>
        </p:txBody>
      </p:sp>
      <p:sp>
        <p:nvSpPr>
          <p:cNvPr id="4" name="Slide Number Placeholder 3">
            <a:extLst>
              <a:ext uri="{FF2B5EF4-FFF2-40B4-BE49-F238E27FC236}">
                <a16:creationId xmlns:a16="http://schemas.microsoft.com/office/drawing/2014/main" id="{E1A79450-9908-DDAC-D4B5-77E517DB4BE9}"/>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16</a:t>
            </a:fld>
            <a:endParaRPr lang="de-DE"/>
          </a:p>
        </p:txBody>
      </p:sp>
      <p:sp>
        <p:nvSpPr>
          <p:cNvPr id="9" name="CasetăText 8">
            <a:extLst>
              <a:ext uri="{FF2B5EF4-FFF2-40B4-BE49-F238E27FC236}">
                <a16:creationId xmlns:a16="http://schemas.microsoft.com/office/drawing/2014/main" id="{7EDCB552-0BA5-E3CF-80E3-C466CBE9A528}"/>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sp>
        <p:nvSpPr>
          <p:cNvPr id="7" name="CasetăText 6">
            <a:extLst>
              <a:ext uri="{FF2B5EF4-FFF2-40B4-BE49-F238E27FC236}">
                <a16:creationId xmlns:a16="http://schemas.microsoft.com/office/drawing/2014/main" id="{65DE89CA-EC3F-79D2-C1F3-007198C66337}"/>
              </a:ext>
            </a:extLst>
          </p:cNvPr>
          <p:cNvSpPr txBox="1"/>
          <p:nvPr/>
        </p:nvSpPr>
        <p:spPr>
          <a:xfrm>
            <a:off x="0" y="1257096"/>
            <a:ext cx="12192000" cy="646331"/>
          </a:xfrm>
          <a:prstGeom prst="rect">
            <a:avLst/>
          </a:prstGeom>
          <a:noFill/>
        </p:spPr>
        <p:txBody>
          <a:bodyPr wrap="square">
            <a:spAutoFit/>
          </a:bodyPr>
          <a:lstStyle/>
          <a:p>
            <a:pPr algn="just"/>
            <a:r>
              <a:rPr lang="en-US" sz="1800" b="1" dirty="0">
                <a:latin typeface="Times New Roman" panose="02020603050405020304" pitchFamily="18" charset="0"/>
                <a:cs typeface="Times New Roman" panose="02020603050405020304" pitchFamily="18" charset="0"/>
              </a:rPr>
              <a:t>FRO</a:t>
            </a:r>
            <a:r>
              <a:rPr lang="en-US" sz="1800" dirty="0">
                <a:latin typeface="Times New Roman" panose="02020603050405020304" pitchFamily="18" charset="0"/>
                <a:cs typeface="Times New Roman" panose="02020603050405020304" pitchFamily="18" charset="0"/>
              </a:rPr>
              <a:t> </a:t>
            </a:r>
            <a:r>
              <a:rPr lang="en-US" sz="1800" dirty="0">
                <a:solidFill>
                  <a:schemeClr val="accent2">
                    <a:lumMod val="75000"/>
                  </a:schemeClr>
                </a:solidFill>
                <a:latin typeface="Times New Roman" panose="02020603050405020304" pitchFamily="18" charset="0"/>
                <a:cs typeface="Times New Roman" panose="02020603050405020304" pitchFamily="18" charset="0"/>
              </a:rPr>
              <a:t>(Full-Robust </a:t>
            </a:r>
            <a:r>
              <a:rPr lang="en-US" sz="1800" dirty="0" err="1">
                <a:solidFill>
                  <a:schemeClr val="accent2">
                    <a:lumMod val="75000"/>
                  </a:schemeClr>
                </a:solidFill>
                <a:latin typeface="Times New Roman" panose="02020603050405020304" pitchFamily="18" charset="0"/>
                <a:cs typeface="Times New Roman" panose="02020603050405020304" pitchFamily="18" charset="0"/>
              </a:rPr>
              <a:t>Optimisation</a:t>
            </a:r>
            <a:r>
              <a:rPr lang="en-US" sz="1800" dirty="0">
                <a:solidFill>
                  <a:schemeClr val="accent2">
                    <a:lumMod val="75000"/>
                  </a:schemeClr>
                </a:solidFill>
                <a:latin typeface="Times New Roman" panose="02020603050405020304" pitchFamily="18" charset="0"/>
                <a:cs typeface="Times New Roman" panose="02020603050405020304" pitchFamily="18" charset="0"/>
              </a:rPr>
              <a:t> </a:t>
            </a:r>
            <a:r>
              <a:rPr lang="en-GB" sz="1800" dirty="0">
                <a:solidFill>
                  <a:schemeClr val="accent2">
                    <a:lumMod val="75000"/>
                  </a:schemeClr>
                </a:solidFill>
                <a:latin typeface="Times New Roman" panose="02020603050405020304" pitchFamily="18" charset="0"/>
                <a:cs typeface="Times New Roman" panose="02020603050405020304" pitchFamily="18" charset="0"/>
              </a:rPr>
              <a:t>across all 9 discrete uncertainty scenarios</a:t>
            </a:r>
            <a:r>
              <a:rPr lang="en-US" sz="1800" dirty="0">
                <a:solidFill>
                  <a:schemeClr val="accent2">
                    <a:lumMod val="75000"/>
                  </a:schemeClr>
                </a:solidFill>
                <a:latin typeface="Times New Roman" panose="02020603050405020304" pitchFamily="18" charset="0"/>
                <a:cs typeface="Times New Roman" panose="02020603050405020304" pitchFamily="18" charset="0"/>
              </a:rPr>
              <a:t>):</a:t>
            </a:r>
          </a:p>
          <a:p>
            <a:pPr algn="just"/>
            <a:r>
              <a:rPr lang="en-US" dirty="0">
                <a:latin typeface="Times New Roman" panose="02020603050405020304" pitchFamily="18" charset="0"/>
                <a:cs typeface="Times New Roman" panose="02020603050405020304" pitchFamily="18" charset="0"/>
              </a:rPr>
              <a:t>	</a:t>
            </a:r>
            <a:r>
              <a:rPr lang="en-GB" sz="1800" dirty="0">
                <a:solidFill>
                  <a:schemeClr val="accent2">
                    <a:lumMod val="60000"/>
                    <a:lumOff val="40000"/>
                  </a:schemeClr>
                </a:solidFill>
                <a:latin typeface="Times New Roman" panose="02020603050405020304" pitchFamily="18" charset="0"/>
                <a:cs typeface="Times New Roman" panose="02020603050405020304" pitchFamily="18" charset="0"/>
              </a:rPr>
              <a:t>At each iteration step, the voxel-wise worst-case scenario (</a:t>
            </a:r>
            <a:r>
              <a:rPr lang="en-GB" sz="1800" b="1" dirty="0">
                <a:solidFill>
                  <a:schemeClr val="accent2">
                    <a:lumMod val="60000"/>
                    <a:lumOff val="40000"/>
                  </a:schemeClr>
                </a:solidFill>
                <a:latin typeface="Times New Roman" panose="02020603050405020304" pitchFamily="18" charset="0"/>
                <a:cs typeface="Times New Roman" panose="02020603050405020304" pitchFamily="18" charset="0"/>
              </a:rPr>
              <a:t>WCM</a:t>
            </a:r>
            <a:r>
              <a:rPr lang="en-GB" sz="1800" dirty="0">
                <a:solidFill>
                  <a:schemeClr val="accent2">
                    <a:lumMod val="60000"/>
                    <a:lumOff val="40000"/>
                  </a:schemeClr>
                </a:solidFill>
                <a:latin typeface="Times New Roman" panose="02020603050405020304" pitchFamily="18" charset="0"/>
                <a:cs typeface="Times New Roman" panose="02020603050405020304" pitchFamily="18" charset="0"/>
              </a:rPr>
              <a:t>) was identified and stored.</a:t>
            </a:r>
          </a:p>
        </p:txBody>
      </p:sp>
      <p:pic>
        <p:nvPicPr>
          <p:cNvPr id="14" name="Imagine 13">
            <a:extLst>
              <a:ext uri="{FF2B5EF4-FFF2-40B4-BE49-F238E27FC236}">
                <a16:creationId xmlns:a16="http://schemas.microsoft.com/office/drawing/2014/main" id="{BE33613D-9638-2896-05FC-30C7988320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78455"/>
            <a:ext cx="12192000" cy="2332352"/>
          </a:xfrm>
          <a:prstGeom prst="rect">
            <a:avLst/>
          </a:prstGeom>
        </p:spPr>
      </p:pic>
      <p:graphicFrame>
        <p:nvGraphicFramePr>
          <p:cNvPr id="26" name="CasetăText 6">
            <a:extLst>
              <a:ext uri="{FF2B5EF4-FFF2-40B4-BE49-F238E27FC236}">
                <a16:creationId xmlns:a16="http://schemas.microsoft.com/office/drawing/2014/main" id="{6FF50E88-9617-F93C-AB04-756AB2E24F10}"/>
              </a:ext>
            </a:extLst>
          </p:cNvPr>
          <p:cNvGraphicFramePr/>
          <p:nvPr>
            <p:extLst>
              <p:ext uri="{D42A27DB-BD31-4B8C-83A1-F6EECF244321}">
                <p14:modId xmlns:p14="http://schemas.microsoft.com/office/powerpoint/2010/main" val="3417765268"/>
              </p:ext>
            </p:extLst>
          </p:nvPr>
        </p:nvGraphicFramePr>
        <p:xfrm>
          <a:off x="1" y="4791282"/>
          <a:ext cx="7546694" cy="161375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7" name="Acoladă dreapta 26">
            <a:extLst>
              <a:ext uri="{FF2B5EF4-FFF2-40B4-BE49-F238E27FC236}">
                <a16:creationId xmlns:a16="http://schemas.microsoft.com/office/drawing/2014/main" id="{B4994BE7-7EEE-F59B-6AEF-9E4E22823490}"/>
              </a:ext>
            </a:extLst>
          </p:cNvPr>
          <p:cNvSpPr/>
          <p:nvPr/>
        </p:nvSpPr>
        <p:spPr>
          <a:xfrm>
            <a:off x="7855353" y="4791281"/>
            <a:ext cx="173620" cy="1613755"/>
          </a:xfrm>
          <a:prstGeom prst="rightBrace">
            <a:avLst/>
          </a:pr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28" name="Oval 27">
            <a:extLst>
              <a:ext uri="{FF2B5EF4-FFF2-40B4-BE49-F238E27FC236}">
                <a16:creationId xmlns:a16="http://schemas.microsoft.com/office/drawing/2014/main" id="{E71AE415-3F28-654A-2323-9F475526EE70}"/>
              </a:ext>
            </a:extLst>
          </p:cNvPr>
          <p:cNvSpPr/>
          <p:nvPr/>
        </p:nvSpPr>
        <p:spPr>
          <a:xfrm>
            <a:off x="8337631" y="4669661"/>
            <a:ext cx="3767559" cy="928499"/>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err="1">
                <a:latin typeface="Times New Roman" panose="02020603050405020304" pitchFamily="18" charset="0"/>
                <a:cs typeface="Times New Roman" panose="02020603050405020304" pitchFamily="18" charset="0"/>
              </a:rPr>
              <a:t>Behaviour</a:t>
            </a:r>
            <a:r>
              <a:rPr lang="en-US" dirty="0">
                <a:latin typeface="Times New Roman" panose="02020603050405020304" pitchFamily="18" charset="0"/>
                <a:cs typeface="Times New Roman" panose="02020603050405020304" pitchFamily="18" charset="0"/>
              </a:rPr>
              <a:t> observed across entire patient cohort</a:t>
            </a:r>
          </a:p>
        </p:txBody>
      </p:sp>
      <p:sp>
        <p:nvSpPr>
          <p:cNvPr id="30" name="Oval 29">
            <a:extLst>
              <a:ext uri="{FF2B5EF4-FFF2-40B4-BE49-F238E27FC236}">
                <a16:creationId xmlns:a16="http://schemas.microsoft.com/office/drawing/2014/main" id="{ACD64208-8958-260C-6F07-B8B2796C6B59}"/>
              </a:ext>
            </a:extLst>
          </p:cNvPr>
          <p:cNvSpPr/>
          <p:nvPr/>
        </p:nvSpPr>
        <p:spPr>
          <a:xfrm>
            <a:off x="8337630" y="5598159"/>
            <a:ext cx="3767559" cy="928498"/>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a:latin typeface="Times New Roman" panose="02020603050405020304" pitchFamily="18" charset="0"/>
                <a:cs typeface="Times New Roman" panose="02020603050405020304" pitchFamily="18" charset="0"/>
              </a:rPr>
              <a:t> Initial indication that the final </a:t>
            </a:r>
            <a:r>
              <a:rPr lang="en-GB" b="1" dirty="0">
                <a:latin typeface="Times New Roman" panose="02020603050405020304" pitchFamily="18" charset="0"/>
                <a:cs typeface="Times New Roman" panose="02020603050405020304" pitchFamily="18" charset="0"/>
              </a:rPr>
              <a:t>WCM is </a:t>
            </a:r>
          </a:p>
          <a:p>
            <a:pPr algn="ctr"/>
            <a:r>
              <a:rPr lang="en-GB" b="1" dirty="0">
                <a:latin typeface="Times New Roman" panose="02020603050405020304" pitchFamily="18" charset="0"/>
                <a:cs typeface="Times New Roman" panose="02020603050405020304" pitchFamily="18" charset="0"/>
              </a:rPr>
              <a:t>AI-predictable</a:t>
            </a:r>
            <a:r>
              <a:rPr lang="en-GB"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5183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6" grpId="0">
        <p:bldAsOne/>
      </p:bldGraphic>
      <p:bldP spid="27" grpId="0" animBg="1"/>
      <p:bldP spid="28" grpId="0" animBg="1"/>
      <p:bldP spid="3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F46A1-C9A3-397C-15D1-8410B2FFAFB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79CF74E-75D0-87B2-623A-EBA9384EB274}"/>
              </a:ext>
            </a:extLst>
          </p:cNvPr>
          <p:cNvSpPr txBox="1"/>
          <p:nvPr/>
        </p:nvSpPr>
        <p:spPr>
          <a:xfrm>
            <a:off x="423517" y="308100"/>
            <a:ext cx="8172315"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solidFill>
                  <a:srgbClr val="333333"/>
                </a:solidFill>
                <a:latin typeface="Times New Roman" panose="02020603050405020304" pitchFamily="18" charset="0"/>
                <a:ea typeface="+mj-ea"/>
                <a:cs typeface="Times New Roman" panose="02020603050405020304" pitchFamily="18" charset="0"/>
              </a:rPr>
              <a:t>Results – 1 patient analysis</a:t>
            </a:r>
          </a:p>
        </p:txBody>
      </p:sp>
      <p:sp>
        <p:nvSpPr>
          <p:cNvPr id="3" name="TextBox 2">
            <a:extLst>
              <a:ext uri="{FF2B5EF4-FFF2-40B4-BE49-F238E27FC236}">
                <a16:creationId xmlns:a16="http://schemas.microsoft.com/office/drawing/2014/main" id="{45BC66D6-37E2-330A-8E92-E2EFF2B91941}"/>
              </a:ext>
            </a:extLst>
          </p:cNvPr>
          <p:cNvSpPr txBox="1"/>
          <p:nvPr/>
        </p:nvSpPr>
        <p:spPr>
          <a:xfrm>
            <a:off x="0" y="1259840"/>
            <a:ext cx="12192000" cy="5290059"/>
          </a:xfrm>
          <a:prstGeom prst="rect">
            <a:avLst/>
          </a:prstGeom>
        </p:spPr>
        <p:txBody>
          <a:bodyPr vert="horz" lIns="91440" tIns="45720" rIns="91440" bIns="45720" rtlCol="0">
            <a:normAutofit/>
          </a:bodyPr>
          <a:lstStyle/>
          <a:p>
            <a:pPr marL="342891" indent="-342891" defTabSz="457189">
              <a:lnSpc>
                <a:spcPct val="90000"/>
              </a:lnSpc>
              <a:spcBef>
                <a:spcPct val="20000"/>
              </a:spcBef>
              <a:buClr>
                <a:srgbClr val="FDBB63"/>
              </a:buClr>
              <a:buFont typeface="Wingdings" charset="2"/>
              <a:buChar char="§"/>
            </a:pPr>
            <a:endParaRPr lang="en-US" sz="1500" kern="1200" dirty="0">
              <a:solidFill>
                <a:srgbClr val="333333"/>
              </a:solidFill>
              <a:latin typeface="Arial"/>
              <a:ea typeface="+mn-ea"/>
              <a:cs typeface="Arial"/>
            </a:endParaRPr>
          </a:p>
        </p:txBody>
      </p:sp>
      <p:sp>
        <p:nvSpPr>
          <p:cNvPr id="4" name="Slide Number Placeholder 3">
            <a:extLst>
              <a:ext uri="{FF2B5EF4-FFF2-40B4-BE49-F238E27FC236}">
                <a16:creationId xmlns:a16="http://schemas.microsoft.com/office/drawing/2014/main" id="{98CBE343-CECB-E875-FF3E-9411297D3EF5}"/>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17</a:t>
            </a:fld>
            <a:endParaRPr lang="de-DE"/>
          </a:p>
        </p:txBody>
      </p:sp>
      <p:sp>
        <p:nvSpPr>
          <p:cNvPr id="9" name="CasetăText 8">
            <a:extLst>
              <a:ext uri="{FF2B5EF4-FFF2-40B4-BE49-F238E27FC236}">
                <a16:creationId xmlns:a16="http://schemas.microsoft.com/office/drawing/2014/main" id="{34B6F8B4-EAD5-C5F4-5FE4-9BE46661ECA1}"/>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sp>
        <p:nvSpPr>
          <p:cNvPr id="12" name="CasetăText 11">
            <a:extLst>
              <a:ext uri="{FF2B5EF4-FFF2-40B4-BE49-F238E27FC236}">
                <a16:creationId xmlns:a16="http://schemas.microsoft.com/office/drawing/2014/main" id="{525AD1AF-67BE-BEC3-1C45-AA3ABBCC9285}"/>
              </a:ext>
            </a:extLst>
          </p:cNvPr>
          <p:cNvSpPr txBox="1"/>
          <p:nvPr/>
        </p:nvSpPr>
        <p:spPr>
          <a:xfrm>
            <a:off x="0" y="1302066"/>
            <a:ext cx="12192000" cy="369332"/>
          </a:xfrm>
          <a:prstGeom prst="rect">
            <a:avLst/>
          </a:prstGeom>
          <a:noFill/>
        </p:spPr>
        <p:txBody>
          <a:bodyPr wrap="square">
            <a:spAutoFit/>
          </a:bodyPr>
          <a:lstStyle/>
          <a:p>
            <a:pPr algn="ctr"/>
            <a:r>
              <a:rPr lang="en-GB" dirty="0">
                <a:solidFill>
                  <a:schemeClr val="bg2">
                    <a:lumMod val="10000"/>
                  </a:schemeClr>
                </a:solidFill>
                <a:latin typeface="Times New Roman" panose="02020603050405020304" pitchFamily="18" charset="0"/>
                <a:cs typeface="Times New Roman" panose="02020603050405020304" pitchFamily="18" charset="0"/>
              </a:rPr>
              <a:t>3D anatomy, coronal dose distributions, and D95 coverage for </a:t>
            </a:r>
            <a:r>
              <a:rPr lang="en-GB" b="1" dirty="0">
                <a:solidFill>
                  <a:schemeClr val="bg2">
                    <a:lumMod val="10000"/>
                  </a:schemeClr>
                </a:solidFill>
                <a:latin typeface="Times New Roman" panose="02020603050405020304" pitchFamily="18" charset="0"/>
                <a:cs typeface="Times New Roman" panose="02020603050405020304" pitchFamily="18" charset="0"/>
              </a:rPr>
              <a:t>both robust strategies </a:t>
            </a:r>
            <a:r>
              <a:rPr lang="en-GB" dirty="0">
                <a:solidFill>
                  <a:schemeClr val="bg2">
                    <a:lumMod val="10000"/>
                  </a:schemeClr>
                </a:solidFill>
                <a:latin typeface="Times New Roman" panose="02020603050405020304" pitchFamily="18" charset="0"/>
                <a:cs typeface="Times New Roman" panose="02020603050405020304" pitchFamily="18" charset="0"/>
              </a:rPr>
              <a:t>under </a:t>
            </a:r>
            <a:r>
              <a:rPr lang="en-GB" b="1" dirty="0">
                <a:solidFill>
                  <a:schemeClr val="bg2">
                    <a:lumMod val="10000"/>
                  </a:schemeClr>
                </a:solidFill>
                <a:latin typeface="Times New Roman" panose="02020603050405020304" pitchFamily="18" charset="0"/>
                <a:cs typeface="Times New Roman" panose="02020603050405020304" pitchFamily="18" charset="0"/>
              </a:rPr>
              <a:t>nominal and worst-case scenarios </a:t>
            </a:r>
            <a:endParaRPr lang="en-GB" sz="1800" b="1" dirty="0">
              <a:solidFill>
                <a:schemeClr val="bg2">
                  <a:lumMod val="10000"/>
                </a:schemeClr>
              </a:solidFill>
              <a:latin typeface="Times New Roman" panose="02020603050405020304" pitchFamily="18" charset="0"/>
              <a:cs typeface="Times New Roman" panose="02020603050405020304" pitchFamily="18" charset="0"/>
            </a:endParaRPr>
          </a:p>
        </p:txBody>
      </p:sp>
      <p:pic>
        <p:nvPicPr>
          <p:cNvPr id="15" name="Imagine 14">
            <a:extLst>
              <a:ext uri="{FF2B5EF4-FFF2-40B4-BE49-F238E27FC236}">
                <a16:creationId xmlns:a16="http://schemas.microsoft.com/office/drawing/2014/main" id="{8CC632B8-F3A6-9494-BC43-74639B56B5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3215" y="1839732"/>
            <a:ext cx="9319592" cy="4711539"/>
          </a:xfrm>
          <a:prstGeom prst="rect">
            <a:avLst/>
          </a:prstGeom>
        </p:spPr>
      </p:pic>
      <p:pic>
        <p:nvPicPr>
          <p:cNvPr id="10" name="Imagine 9">
            <a:extLst>
              <a:ext uri="{FF2B5EF4-FFF2-40B4-BE49-F238E27FC236}">
                <a16:creationId xmlns:a16="http://schemas.microsoft.com/office/drawing/2014/main" id="{E28FEBC7-353F-4B84-F828-D9318159F83C}"/>
              </a:ext>
            </a:extLst>
          </p:cNvPr>
          <p:cNvPicPr>
            <a:picLocks noChangeAspect="1"/>
          </p:cNvPicPr>
          <p:nvPr/>
        </p:nvPicPr>
        <p:blipFill>
          <a:blip r:embed="rId4"/>
          <a:stretch>
            <a:fillRect/>
          </a:stretch>
        </p:blipFill>
        <p:spPr>
          <a:xfrm>
            <a:off x="1273215" y="1857436"/>
            <a:ext cx="369333" cy="369333"/>
          </a:xfrm>
          <a:prstGeom prst="rect">
            <a:avLst/>
          </a:prstGeom>
        </p:spPr>
      </p:pic>
    </p:spTree>
    <p:extLst>
      <p:ext uri="{BB962C8B-B14F-4D97-AF65-F5344CB8AC3E}">
        <p14:creationId xmlns:p14="http://schemas.microsoft.com/office/powerpoint/2010/main" val="2726610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BE618E-31DF-183D-78E4-2301CAA96236}"/>
            </a:ext>
          </a:extLst>
        </p:cNvPr>
        <p:cNvGrpSpPr/>
        <p:nvPr/>
      </p:nvGrpSpPr>
      <p:grpSpPr>
        <a:xfrm>
          <a:off x="0" y="0"/>
          <a:ext cx="0" cy="0"/>
          <a:chOff x="0" y="0"/>
          <a:chExt cx="0" cy="0"/>
        </a:xfrm>
      </p:grpSpPr>
      <p:pic>
        <p:nvPicPr>
          <p:cNvPr id="18" name="Imagine 17">
            <a:extLst>
              <a:ext uri="{FF2B5EF4-FFF2-40B4-BE49-F238E27FC236}">
                <a16:creationId xmlns:a16="http://schemas.microsoft.com/office/drawing/2014/main" id="{67C98B1B-0C00-CB33-C4DF-97C5DF465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2945" y="1206016"/>
            <a:ext cx="7835302" cy="5343882"/>
          </a:xfrm>
          <a:prstGeom prst="rect">
            <a:avLst/>
          </a:prstGeom>
        </p:spPr>
      </p:pic>
      <p:sp>
        <p:nvSpPr>
          <p:cNvPr id="5" name="TextBox 4">
            <a:extLst>
              <a:ext uri="{FF2B5EF4-FFF2-40B4-BE49-F238E27FC236}">
                <a16:creationId xmlns:a16="http://schemas.microsoft.com/office/drawing/2014/main" id="{1676BC82-E865-2483-63ED-FB5F7191263B}"/>
              </a:ext>
            </a:extLst>
          </p:cNvPr>
          <p:cNvSpPr txBox="1"/>
          <p:nvPr/>
        </p:nvSpPr>
        <p:spPr>
          <a:xfrm>
            <a:off x="423517" y="308100"/>
            <a:ext cx="8172315"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solidFill>
                  <a:srgbClr val="333333"/>
                </a:solidFill>
                <a:latin typeface="Times New Roman" panose="02020603050405020304" pitchFamily="18" charset="0"/>
                <a:ea typeface="+mj-ea"/>
                <a:cs typeface="Times New Roman" panose="02020603050405020304" pitchFamily="18" charset="0"/>
              </a:rPr>
              <a:t>Results – 1 patient analysis</a:t>
            </a:r>
          </a:p>
        </p:txBody>
      </p:sp>
      <p:sp>
        <p:nvSpPr>
          <p:cNvPr id="3" name="TextBox 2">
            <a:extLst>
              <a:ext uri="{FF2B5EF4-FFF2-40B4-BE49-F238E27FC236}">
                <a16:creationId xmlns:a16="http://schemas.microsoft.com/office/drawing/2014/main" id="{552373A6-16FE-C8EA-717C-1150B35B7B7D}"/>
              </a:ext>
            </a:extLst>
          </p:cNvPr>
          <p:cNvSpPr txBox="1"/>
          <p:nvPr/>
        </p:nvSpPr>
        <p:spPr>
          <a:xfrm>
            <a:off x="0" y="1259840"/>
            <a:ext cx="12192000" cy="5290059"/>
          </a:xfrm>
          <a:prstGeom prst="rect">
            <a:avLst/>
          </a:prstGeom>
        </p:spPr>
        <p:txBody>
          <a:bodyPr vert="horz" lIns="91440" tIns="45720" rIns="91440" bIns="45720" rtlCol="0">
            <a:normAutofit/>
          </a:bodyPr>
          <a:lstStyle/>
          <a:p>
            <a:pPr marL="342891" indent="-342891" defTabSz="457189">
              <a:lnSpc>
                <a:spcPct val="90000"/>
              </a:lnSpc>
              <a:spcBef>
                <a:spcPct val="20000"/>
              </a:spcBef>
              <a:buClr>
                <a:srgbClr val="FDBB63"/>
              </a:buClr>
              <a:buFont typeface="Wingdings" charset="2"/>
              <a:buChar char="§"/>
            </a:pPr>
            <a:endParaRPr lang="en-US" sz="1500" kern="1200" dirty="0">
              <a:solidFill>
                <a:srgbClr val="333333"/>
              </a:solidFill>
              <a:latin typeface="Arial"/>
              <a:ea typeface="+mn-ea"/>
              <a:cs typeface="Arial"/>
            </a:endParaRPr>
          </a:p>
        </p:txBody>
      </p:sp>
      <p:sp>
        <p:nvSpPr>
          <p:cNvPr id="4" name="Slide Number Placeholder 3">
            <a:extLst>
              <a:ext uri="{FF2B5EF4-FFF2-40B4-BE49-F238E27FC236}">
                <a16:creationId xmlns:a16="http://schemas.microsoft.com/office/drawing/2014/main" id="{28CD7949-F702-9F91-B197-B1CAE634D7DB}"/>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18</a:t>
            </a:fld>
            <a:endParaRPr lang="de-DE"/>
          </a:p>
        </p:txBody>
      </p:sp>
      <p:sp>
        <p:nvSpPr>
          <p:cNvPr id="9" name="CasetăText 8">
            <a:extLst>
              <a:ext uri="{FF2B5EF4-FFF2-40B4-BE49-F238E27FC236}">
                <a16:creationId xmlns:a16="http://schemas.microsoft.com/office/drawing/2014/main" id="{4131D303-8EC3-BC16-9B75-5971B876805B}"/>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11" name="Imagine 10">
            <a:extLst>
              <a:ext uri="{FF2B5EF4-FFF2-40B4-BE49-F238E27FC236}">
                <a16:creationId xmlns:a16="http://schemas.microsoft.com/office/drawing/2014/main" id="{7AF41F91-8CFD-7D61-7B84-1CF83A5EAB7F}"/>
              </a:ext>
            </a:extLst>
          </p:cNvPr>
          <p:cNvPicPr>
            <a:picLocks noChangeAspect="1"/>
          </p:cNvPicPr>
          <p:nvPr/>
        </p:nvPicPr>
        <p:blipFill>
          <a:blip r:embed="rId4"/>
          <a:stretch>
            <a:fillRect/>
          </a:stretch>
        </p:blipFill>
        <p:spPr>
          <a:xfrm>
            <a:off x="4242945" y="1203272"/>
            <a:ext cx="812697" cy="180823"/>
          </a:xfrm>
          <a:prstGeom prst="rect">
            <a:avLst/>
          </a:prstGeom>
        </p:spPr>
      </p:pic>
      <p:sp>
        <p:nvSpPr>
          <p:cNvPr id="14" name="Dreptunghi 13">
            <a:extLst>
              <a:ext uri="{FF2B5EF4-FFF2-40B4-BE49-F238E27FC236}">
                <a16:creationId xmlns:a16="http://schemas.microsoft.com/office/drawing/2014/main" id="{EAF294D1-4539-5780-A03F-219505A23BC0}"/>
              </a:ext>
            </a:extLst>
          </p:cNvPr>
          <p:cNvSpPr/>
          <p:nvPr/>
        </p:nvSpPr>
        <p:spPr>
          <a:xfrm>
            <a:off x="634935" y="1490716"/>
            <a:ext cx="3258453" cy="142482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latin typeface="Times New Roman" panose="02020603050405020304" pitchFamily="18" charset="0"/>
                <a:cs typeface="Times New Roman" panose="02020603050405020304" pitchFamily="18" charset="0"/>
              </a:rPr>
              <a:t>CTV:</a:t>
            </a:r>
          </a:p>
          <a:p>
            <a:pPr marL="285750" indent="-285750">
              <a:buFontTx/>
              <a:buChar char="-"/>
            </a:pPr>
            <a:r>
              <a:rPr lang="en-US" dirty="0">
                <a:solidFill>
                  <a:schemeClr val="accent6">
                    <a:lumMod val="50000"/>
                  </a:schemeClr>
                </a:solidFill>
                <a:latin typeface="Times New Roman" panose="02020603050405020304" pitchFamily="18" charset="0"/>
                <a:cs typeface="Times New Roman" panose="02020603050405020304" pitchFamily="18" charset="0"/>
              </a:rPr>
              <a:t>FRO and SSRO overlap</a:t>
            </a:r>
          </a:p>
          <a:p>
            <a:pPr marL="285750" indent="-285750">
              <a:buFontTx/>
              <a:buChar char="-"/>
            </a:pPr>
            <a:r>
              <a:rPr lang="en-GB" dirty="0">
                <a:latin typeface="Times New Roman" panose="02020603050405020304" pitchFamily="18" charset="0"/>
                <a:cs typeface="Times New Roman" panose="02020603050405020304" pitchFamily="18" charset="0"/>
              </a:rPr>
              <a:t>Nominal case = steeper DVH slope than worse case (NY)</a:t>
            </a:r>
            <a:endParaRPr lang="en-US" dirty="0">
              <a:latin typeface="Times New Roman" panose="02020603050405020304" pitchFamily="18" charset="0"/>
              <a:cs typeface="Times New Roman" panose="02020603050405020304" pitchFamily="18" charset="0"/>
            </a:endParaRPr>
          </a:p>
        </p:txBody>
      </p:sp>
      <p:sp>
        <p:nvSpPr>
          <p:cNvPr id="20" name="Dreptunghi 19">
            <a:extLst>
              <a:ext uri="{FF2B5EF4-FFF2-40B4-BE49-F238E27FC236}">
                <a16:creationId xmlns:a16="http://schemas.microsoft.com/office/drawing/2014/main" id="{493DDF99-69A3-A569-50A3-4AB6F277CA0B}"/>
              </a:ext>
            </a:extLst>
          </p:cNvPr>
          <p:cNvSpPr/>
          <p:nvPr/>
        </p:nvSpPr>
        <p:spPr>
          <a:xfrm>
            <a:off x="634935" y="3236438"/>
            <a:ext cx="3258453" cy="1424821"/>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b="1" dirty="0">
                <a:latin typeface="Times New Roman" panose="02020603050405020304" pitchFamily="18" charset="0"/>
                <a:cs typeface="Times New Roman" panose="02020603050405020304" pitchFamily="18" charset="0"/>
              </a:rPr>
              <a:t>OARs</a:t>
            </a:r>
          </a:p>
          <a:p>
            <a:r>
              <a:rPr lang="en-GB" dirty="0">
                <a:latin typeface="Times New Roman" panose="02020603050405020304" pitchFamily="18" charset="0"/>
                <a:cs typeface="Times New Roman" panose="02020603050405020304" pitchFamily="18" charset="0"/>
              </a:rPr>
              <a:t>NY scenario shifts dose forward:</a:t>
            </a:r>
          </a:p>
          <a:p>
            <a:pPr marL="285750" indent="-285750">
              <a:buFontTx/>
              <a:buChar char="-"/>
            </a:pPr>
            <a:r>
              <a:rPr lang="en-GB" dirty="0">
                <a:latin typeface="Times New Roman" panose="02020603050405020304" pitchFamily="18" charset="0"/>
                <a:cs typeface="Times New Roman" panose="02020603050405020304" pitchFamily="18" charset="0"/>
              </a:rPr>
              <a:t>spares posterior OARs (brainstem, spinal cord)</a:t>
            </a:r>
          </a:p>
          <a:p>
            <a:pPr marL="285750" indent="-285750">
              <a:buFontTx/>
              <a:buChar char="-"/>
            </a:pPr>
            <a:r>
              <a:rPr lang="en-GB" dirty="0">
                <a:latin typeface="Times New Roman" panose="02020603050405020304" pitchFamily="18" charset="0"/>
                <a:cs typeface="Times New Roman" panose="02020603050405020304" pitchFamily="18" charset="0"/>
              </a:rPr>
              <a:t> increases exposure to chiasm</a:t>
            </a:r>
            <a:endParaRPr lang="en-US" dirty="0">
              <a:latin typeface="Times New Roman" panose="02020603050405020304" pitchFamily="18" charset="0"/>
              <a:cs typeface="Times New Roman" panose="02020603050405020304" pitchFamily="18" charset="0"/>
            </a:endParaRPr>
          </a:p>
        </p:txBody>
      </p:sp>
      <p:pic>
        <p:nvPicPr>
          <p:cNvPr id="6" name="Imagine 5">
            <a:extLst>
              <a:ext uri="{FF2B5EF4-FFF2-40B4-BE49-F238E27FC236}">
                <a16:creationId xmlns:a16="http://schemas.microsoft.com/office/drawing/2014/main" id="{3D48BAF8-299B-DD13-34E8-49438E64D59C}"/>
              </a:ext>
            </a:extLst>
          </p:cNvPr>
          <p:cNvPicPr>
            <a:picLocks noChangeAspect="1"/>
          </p:cNvPicPr>
          <p:nvPr/>
        </p:nvPicPr>
        <p:blipFill>
          <a:blip r:embed="rId5">
            <a:extLst>
              <a:ext uri="{28A0092B-C50C-407E-A947-70E740481C1C}">
                <a14:useLocalDpi xmlns:a14="http://schemas.microsoft.com/office/drawing/2010/main" val="0"/>
              </a:ext>
            </a:extLst>
          </a:blip>
          <a:srcRect l="48734" t="52310" r="29352"/>
          <a:stretch>
            <a:fillRect/>
          </a:stretch>
        </p:blipFill>
        <p:spPr>
          <a:xfrm>
            <a:off x="243938" y="4907333"/>
            <a:ext cx="1259172" cy="1696390"/>
          </a:xfrm>
          <a:prstGeom prst="rect">
            <a:avLst/>
          </a:prstGeom>
        </p:spPr>
      </p:pic>
      <p:pic>
        <p:nvPicPr>
          <p:cNvPr id="15" name="Imagine 14">
            <a:extLst>
              <a:ext uri="{FF2B5EF4-FFF2-40B4-BE49-F238E27FC236}">
                <a16:creationId xmlns:a16="http://schemas.microsoft.com/office/drawing/2014/main" id="{66F4A6AB-3436-6F51-D7C7-8145AB6FB200}"/>
              </a:ext>
            </a:extLst>
          </p:cNvPr>
          <p:cNvPicPr>
            <a:picLocks noChangeAspect="1"/>
          </p:cNvPicPr>
          <p:nvPr/>
        </p:nvPicPr>
        <p:blipFill>
          <a:blip r:embed="rId6"/>
          <a:stretch>
            <a:fillRect/>
          </a:stretch>
        </p:blipFill>
        <p:spPr>
          <a:xfrm>
            <a:off x="1616863" y="5125979"/>
            <a:ext cx="2020417" cy="1477743"/>
          </a:xfrm>
          <a:prstGeom prst="rect">
            <a:avLst/>
          </a:prstGeom>
        </p:spPr>
      </p:pic>
    </p:spTree>
    <p:extLst>
      <p:ext uri="{BB962C8B-B14F-4D97-AF65-F5344CB8AC3E}">
        <p14:creationId xmlns:p14="http://schemas.microsoft.com/office/powerpoint/2010/main" val="3033180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A44CD-C07F-2CD2-2F03-BF12F8C1EB7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4BF92CA-1604-C300-A7FE-877F513F090B}"/>
              </a:ext>
            </a:extLst>
          </p:cNvPr>
          <p:cNvSpPr txBox="1"/>
          <p:nvPr/>
        </p:nvSpPr>
        <p:spPr>
          <a:xfrm>
            <a:off x="423517" y="308100"/>
            <a:ext cx="8172315"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solidFill>
                  <a:srgbClr val="333333"/>
                </a:solidFill>
                <a:latin typeface="Times New Roman" panose="02020603050405020304" pitchFamily="18" charset="0"/>
                <a:ea typeface="+mj-ea"/>
                <a:cs typeface="Times New Roman" panose="02020603050405020304" pitchFamily="18" charset="0"/>
              </a:rPr>
              <a:t>Results – Global Analysis</a:t>
            </a:r>
          </a:p>
        </p:txBody>
      </p:sp>
      <p:sp>
        <p:nvSpPr>
          <p:cNvPr id="3" name="TextBox 2">
            <a:extLst>
              <a:ext uri="{FF2B5EF4-FFF2-40B4-BE49-F238E27FC236}">
                <a16:creationId xmlns:a16="http://schemas.microsoft.com/office/drawing/2014/main" id="{0704B2EB-856A-4744-6419-531341CC8C91}"/>
              </a:ext>
            </a:extLst>
          </p:cNvPr>
          <p:cNvSpPr txBox="1"/>
          <p:nvPr/>
        </p:nvSpPr>
        <p:spPr>
          <a:xfrm>
            <a:off x="0" y="1259840"/>
            <a:ext cx="12192000" cy="5290059"/>
          </a:xfrm>
          <a:prstGeom prst="rect">
            <a:avLst/>
          </a:prstGeom>
        </p:spPr>
        <p:txBody>
          <a:bodyPr vert="horz" lIns="91440" tIns="45720" rIns="91440" bIns="45720" rtlCol="0">
            <a:normAutofit/>
          </a:bodyPr>
          <a:lstStyle/>
          <a:p>
            <a:pPr marL="342891" indent="-342891" defTabSz="457189">
              <a:lnSpc>
                <a:spcPct val="90000"/>
              </a:lnSpc>
              <a:spcBef>
                <a:spcPct val="20000"/>
              </a:spcBef>
              <a:buClr>
                <a:srgbClr val="FDBB63"/>
              </a:buClr>
              <a:buFont typeface="Wingdings" charset="2"/>
              <a:buChar char="§"/>
            </a:pPr>
            <a:endParaRPr lang="en-US" sz="1500" kern="1200" dirty="0">
              <a:solidFill>
                <a:srgbClr val="333333"/>
              </a:solidFill>
              <a:latin typeface="Arial"/>
              <a:ea typeface="+mn-ea"/>
              <a:cs typeface="Arial"/>
            </a:endParaRPr>
          </a:p>
        </p:txBody>
      </p:sp>
      <p:sp>
        <p:nvSpPr>
          <p:cNvPr id="4" name="Slide Number Placeholder 3">
            <a:extLst>
              <a:ext uri="{FF2B5EF4-FFF2-40B4-BE49-F238E27FC236}">
                <a16:creationId xmlns:a16="http://schemas.microsoft.com/office/drawing/2014/main" id="{CAF96A88-1BD7-7CA1-218B-6F945EB2EBC2}"/>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19</a:t>
            </a:fld>
            <a:endParaRPr lang="de-DE"/>
          </a:p>
        </p:txBody>
      </p:sp>
      <p:sp>
        <p:nvSpPr>
          <p:cNvPr id="9" name="CasetăText 8">
            <a:extLst>
              <a:ext uri="{FF2B5EF4-FFF2-40B4-BE49-F238E27FC236}">
                <a16:creationId xmlns:a16="http://schemas.microsoft.com/office/drawing/2014/main" id="{6C9067D1-F4EC-8053-C9FD-BA56690DC99A}"/>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11" name="Imagine 10">
            <a:extLst>
              <a:ext uri="{FF2B5EF4-FFF2-40B4-BE49-F238E27FC236}">
                <a16:creationId xmlns:a16="http://schemas.microsoft.com/office/drawing/2014/main" id="{0D81B478-E9D2-E012-8272-94B4F7A66F9B}"/>
              </a:ext>
            </a:extLst>
          </p:cNvPr>
          <p:cNvPicPr>
            <a:picLocks noChangeAspect="1"/>
          </p:cNvPicPr>
          <p:nvPr/>
        </p:nvPicPr>
        <p:blipFill>
          <a:blip r:embed="rId3"/>
          <a:stretch>
            <a:fillRect/>
          </a:stretch>
        </p:blipFill>
        <p:spPr>
          <a:xfrm>
            <a:off x="1715124" y="1206016"/>
            <a:ext cx="812697" cy="180823"/>
          </a:xfrm>
          <a:prstGeom prst="rect">
            <a:avLst/>
          </a:prstGeom>
        </p:spPr>
      </p:pic>
      <p:sp>
        <p:nvSpPr>
          <p:cNvPr id="15" name="Dreptunghi 14">
            <a:extLst>
              <a:ext uri="{FF2B5EF4-FFF2-40B4-BE49-F238E27FC236}">
                <a16:creationId xmlns:a16="http://schemas.microsoft.com/office/drawing/2014/main" id="{A7A71EA0-5131-BAB8-8848-CD7EBC2EA7E2}"/>
              </a:ext>
            </a:extLst>
          </p:cNvPr>
          <p:cNvSpPr/>
          <p:nvPr/>
        </p:nvSpPr>
        <p:spPr>
          <a:xfrm>
            <a:off x="1" y="0"/>
            <a:ext cx="12192000" cy="685800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buClr>
                <a:schemeClr val="accent6"/>
              </a:buClr>
            </a:pPr>
            <a:endParaRPr lang="en-US" dirty="0">
              <a:latin typeface="Times New Roman" panose="02020603050405020304" pitchFamily="18" charset="0"/>
              <a:cs typeface="Times New Roman" panose="02020603050405020304" pitchFamily="18" charset="0"/>
            </a:endParaRPr>
          </a:p>
        </p:txBody>
      </p:sp>
      <p:pic>
        <p:nvPicPr>
          <p:cNvPr id="16" name="Imagine 15">
            <a:extLst>
              <a:ext uri="{FF2B5EF4-FFF2-40B4-BE49-F238E27FC236}">
                <a16:creationId xmlns:a16="http://schemas.microsoft.com/office/drawing/2014/main" id="{09FAF6A2-99EB-AC40-897E-F3389A477D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819" y="1"/>
            <a:ext cx="5262001" cy="3484350"/>
          </a:xfrm>
          <a:prstGeom prst="rect">
            <a:avLst/>
          </a:prstGeom>
        </p:spPr>
      </p:pic>
      <p:pic>
        <p:nvPicPr>
          <p:cNvPr id="6" name="Imagine 5">
            <a:extLst>
              <a:ext uri="{FF2B5EF4-FFF2-40B4-BE49-F238E27FC236}">
                <a16:creationId xmlns:a16="http://schemas.microsoft.com/office/drawing/2014/main" id="{95CE2ECB-8D1D-1669-B1BE-E6853A9993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4875" y="0"/>
            <a:ext cx="5262001" cy="3484351"/>
          </a:xfrm>
          <a:prstGeom prst="rect">
            <a:avLst/>
          </a:prstGeom>
        </p:spPr>
      </p:pic>
      <p:pic>
        <p:nvPicPr>
          <p:cNvPr id="12" name="Imagine 11">
            <a:extLst>
              <a:ext uri="{FF2B5EF4-FFF2-40B4-BE49-F238E27FC236}">
                <a16:creationId xmlns:a16="http://schemas.microsoft.com/office/drawing/2014/main" id="{488F0CA3-6E1A-ECF7-A43E-B6078905F1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979" y="3408680"/>
            <a:ext cx="5262001" cy="3484351"/>
          </a:xfrm>
          <a:prstGeom prst="rect">
            <a:avLst/>
          </a:prstGeom>
        </p:spPr>
      </p:pic>
      <p:pic>
        <p:nvPicPr>
          <p:cNvPr id="19" name="Imagine 18">
            <a:extLst>
              <a:ext uri="{FF2B5EF4-FFF2-40B4-BE49-F238E27FC236}">
                <a16:creationId xmlns:a16="http://schemas.microsoft.com/office/drawing/2014/main" id="{01CAEF86-464E-B3F0-1330-3FA3D74B1892}"/>
              </a:ext>
            </a:extLst>
          </p:cNvPr>
          <p:cNvPicPr>
            <a:picLocks noChangeAspect="1"/>
          </p:cNvPicPr>
          <p:nvPr/>
        </p:nvPicPr>
        <p:blipFill>
          <a:blip r:embed="rId7"/>
          <a:stretch>
            <a:fillRect/>
          </a:stretch>
        </p:blipFill>
        <p:spPr>
          <a:xfrm>
            <a:off x="470405" y="3282115"/>
            <a:ext cx="4706115" cy="193448"/>
          </a:xfrm>
          <a:prstGeom prst="rect">
            <a:avLst/>
          </a:prstGeom>
        </p:spPr>
      </p:pic>
      <p:pic>
        <p:nvPicPr>
          <p:cNvPr id="21" name="Imagine 20">
            <a:extLst>
              <a:ext uri="{FF2B5EF4-FFF2-40B4-BE49-F238E27FC236}">
                <a16:creationId xmlns:a16="http://schemas.microsoft.com/office/drawing/2014/main" id="{1CC70AB6-13E2-8806-6968-76C77915C2F9}"/>
              </a:ext>
            </a:extLst>
          </p:cNvPr>
          <p:cNvPicPr>
            <a:picLocks noChangeAspect="1"/>
          </p:cNvPicPr>
          <p:nvPr/>
        </p:nvPicPr>
        <p:blipFill>
          <a:blip r:embed="rId7"/>
          <a:stretch>
            <a:fillRect/>
          </a:stretch>
        </p:blipFill>
        <p:spPr>
          <a:xfrm>
            <a:off x="5588336" y="3280743"/>
            <a:ext cx="4836647" cy="198814"/>
          </a:xfrm>
          <a:prstGeom prst="rect">
            <a:avLst/>
          </a:prstGeom>
        </p:spPr>
      </p:pic>
      <p:sp>
        <p:nvSpPr>
          <p:cNvPr id="23" name="TextBox 4">
            <a:extLst>
              <a:ext uri="{FF2B5EF4-FFF2-40B4-BE49-F238E27FC236}">
                <a16:creationId xmlns:a16="http://schemas.microsoft.com/office/drawing/2014/main" id="{B11727B9-EE51-E049-0AF8-16EADACB8A09}"/>
              </a:ext>
            </a:extLst>
          </p:cNvPr>
          <p:cNvSpPr txBox="1"/>
          <p:nvPr/>
        </p:nvSpPr>
        <p:spPr>
          <a:xfrm>
            <a:off x="10119359" y="1386839"/>
            <a:ext cx="2072641" cy="787557"/>
          </a:xfrm>
          <a:prstGeom prst="rect">
            <a:avLst/>
          </a:prstGeom>
        </p:spPr>
        <p:txBody>
          <a:bodyPr vert="horz" lIns="91440" tIns="45720" rIns="91440" bIns="45720" rtlCol="0" anchor="b" anchorCtr="0">
            <a:noAutofit/>
          </a:bodyPr>
          <a:lstStyle/>
          <a:p>
            <a:pPr algn="r" defTabSz="457189">
              <a:spcBef>
                <a:spcPct val="0"/>
              </a:spcBef>
              <a:spcAft>
                <a:spcPts val="600"/>
              </a:spcAft>
            </a:pPr>
            <a:r>
              <a:rPr lang="en-US" sz="3000" b="1" dirty="0">
                <a:solidFill>
                  <a:schemeClr val="accent2">
                    <a:lumMod val="50000"/>
                  </a:schemeClr>
                </a:solidFill>
                <a:latin typeface="Times New Roman" panose="02020603050405020304" pitchFamily="18" charset="0"/>
                <a:ea typeface="+mj-ea"/>
                <a:cs typeface="Times New Roman" panose="02020603050405020304" pitchFamily="18" charset="0"/>
              </a:rPr>
              <a:t>Global analysis</a:t>
            </a:r>
          </a:p>
        </p:txBody>
      </p:sp>
      <p:sp>
        <p:nvSpPr>
          <p:cNvPr id="24" name="Dreptunghi 23">
            <a:extLst>
              <a:ext uri="{FF2B5EF4-FFF2-40B4-BE49-F238E27FC236}">
                <a16:creationId xmlns:a16="http://schemas.microsoft.com/office/drawing/2014/main" id="{FD0DF002-E757-E0A5-9F94-54A7ED98520C}"/>
              </a:ext>
            </a:extLst>
          </p:cNvPr>
          <p:cNvSpPr/>
          <p:nvPr/>
        </p:nvSpPr>
        <p:spPr>
          <a:xfrm>
            <a:off x="5557630" y="3713120"/>
            <a:ext cx="2828380" cy="1304878"/>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Clr>
                <a:schemeClr val="accent6"/>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All strategies achieve a nominal D50 near 100%</a:t>
            </a:r>
          </a:p>
          <a:p>
            <a:pPr marL="285750" indent="-285750">
              <a:buClr>
                <a:schemeClr val="accent6"/>
              </a:buClr>
              <a:buFont typeface="Times New Roman" panose="02020603050405020304" pitchFamily="18" charset="0"/>
              <a:buChar char="ꭓ"/>
            </a:pPr>
            <a:r>
              <a:rPr lang="en-US" dirty="0">
                <a:latin typeface="Times New Roman" panose="02020603050405020304" pitchFamily="18" charset="0"/>
                <a:cs typeface="Times New Roman" panose="02020603050405020304" pitchFamily="18" charset="0"/>
              </a:rPr>
              <a:t>SSRO – acceptable shift</a:t>
            </a:r>
          </a:p>
        </p:txBody>
      </p:sp>
      <p:sp>
        <p:nvSpPr>
          <p:cNvPr id="25" name="Dreptunghi 24">
            <a:extLst>
              <a:ext uri="{FF2B5EF4-FFF2-40B4-BE49-F238E27FC236}">
                <a16:creationId xmlns:a16="http://schemas.microsoft.com/office/drawing/2014/main" id="{8886EE4A-099F-1228-1BEC-4CA4766DB285}"/>
              </a:ext>
            </a:extLst>
          </p:cNvPr>
          <p:cNvSpPr/>
          <p:nvPr/>
        </p:nvSpPr>
        <p:spPr>
          <a:xfrm>
            <a:off x="7103965" y="4823904"/>
            <a:ext cx="3238986" cy="89288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buClr>
                <a:schemeClr val="accent6"/>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SSRO, FRO = stable D50:</a:t>
            </a:r>
          </a:p>
          <a:p>
            <a:pPr marL="285750" indent="-285750">
              <a:buClr>
                <a:schemeClr val="accent6"/>
              </a:buClr>
              <a:buFont typeface="Times New Roman" panose="02020603050405020304" pitchFamily="18" charset="0"/>
              <a:buChar char="ꭓ"/>
            </a:pPr>
            <a:r>
              <a:rPr lang="en-US" dirty="0">
                <a:latin typeface="Times New Roman" panose="02020603050405020304" pitchFamily="18" charset="0"/>
                <a:cs typeface="Times New Roman" panose="02020603050405020304" pitchFamily="18" charset="0"/>
              </a:rPr>
              <a:t>NRO = variable D50 </a:t>
            </a:r>
          </a:p>
        </p:txBody>
      </p:sp>
      <p:sp>
        <p:nvSpPr>
          <p:cNvPr id="26" name="Dreptunghi 25">
            <a:extLst>
              <a:ext uri="{FF2B5EF4-FFF2-40B4-BE49-F238E27FC236}">
                <a16:creationId xmlns:a16="http://schemas.microsoft.com/office/drawing/2014/main" id="{9EC1357A-0D04-E270-21EE-0A19ECAB6803}"/>
              </a:ext>
            </a:extLst>
          </p:cNvPr>
          <p:cNvSpPr/>
          <p:nvPr/>
        </p:nvSpPr>
        <p:spPr>
          <a:xfrm>
            <a:off x="8696837" y="5578446"/>
            <a:ext cx="3238986" cy="89288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US" dirty="0">
                <a:solidFill>
                  <a:schemeClr val="accent6">
                    <a:lumMod val="50000"/>
                  </a:schemeClr>
                </a:solidFill>
                <a:latin typeface="Times New Roman" panose="02020603050405020304" pitchFamily="18" charset="0"/>
                <a:cs typeface="Times New Roman" panose="02020603050405020304" pitchFamily="18" charset="0"/>
              </a:rPr>
              <a:t>NRO fails under worst-case shifts, while SSRO matches FRO</a:t>
            </a:r>
          </a:p>
        </p:txBody>
      </p:sp>
      <p:pic>
        <p:nvPicPr>
          <p:cNvPr id="29" name="Imagine 28">
            <a:extLst>
              <a:ext uri="{FF2B5EF4-FFF2-40B4-BE49-F238E27FC236}">
                <a16:creationId xmlns:a16="http://schemas.microsoft.com/office/drawing/2014/main" id="{F5FA6568-910A-4A7E-8657-3C2C5B786A1A}"/>
              </a:ext>
            </a:extLst>
          </p:cNvPr>
          <p:cNvPicPr>
            <a:picLocks noChangeAspect="1"/>
          </p:cNvPicPr>
          <p:nvPr/>
        </p:nvPicPr>
        <p:blipFill>
          <a:blip r:embed="rId7"/>
          <a:stretch>
            <a:fillRect/>
          </a:stretch>
        </p:blipFill>
        <p:spPr>
          <a:xfrm>
            <a:off x="415897" y="6675981"/>
            <a:ext cx="4753003" cy="195375"/>
          </a:xfrm>
          <a:prstGeom prst="rect">
            <a:avLst/>
          </a:prstGeom>
        </p:spPr>
      </p:pic>
    </p:spTree>
    <p:extLst>
      <p:ext uri="{BB962C8B-B14F-4D97-AF65-F5344CB8AC3E}">
        <p14:creationId xmlns:p14="http://schemas.microsoft.com/office/powerpoint/2010/main" val="1116554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par>
                                <p:cTn id="33" presetID="10"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AAB82-25E0-5DB5-02BD-FB8B73BD82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A0D6CB-CA12-7EC5-BE94-FD8AD93946BE}"/>
              </a:ext>
            </a:extLst>
          </p:cNvPr>
          <p:cNvSpPr txBox="1"/>
          <p:nvPr/>
        </p:nvSpPr>
        <p:spPr>
          <a:xfrm>
            <a:off x="0" y="6602154"/>
            <a:ext cx="12192000" cy="307777"/>
          </a:xfrm>
          <a:prstGeom prst="rect">
            <a:avLst/>
          </a:prstGeom>
        </p:spPr>
        <p:txBody>
          <a:bodyPr vert="horz" wrap="square" lIns="121920" tIns="60960" rIns="121920" bIns="60960" rtlCol="0" anchor="t">
            <a:spAutoFit/>
          </a:bodyPr>
          <a:lstStyle/>
          <a:p>
            <a:pPr algn="ctr"/>
            <a:r>
              <a:rPr lang="it-IT" sz="1200" dirty="0"/>
              <a:t>Update 7</a:t>
            </a:r>
            <a:r>
              <a:rPr lang="it-IT" sz="1200" baseline="30000" dirty="0"/>
              <a:t>th</a:t>
            </a:r>
            <a:r>
              <a:rPr lang="it-IT" sz="1200" dirty="0"/>
              <a:t> September 2026 </a:t>
            </a:r>
            <a:endParaRPr lang="sk-SK" sz="1200" dirty="0"/>
          </a:p>
        </p:txBody>
      </p:sp>
      <p:sp>
        <p:nvSpPr>
          <p:cNvPr id="3" name="CasetăText 2">
            <a:extLst>
              <a:ext uri="{FF2B5EF4-FFF2-40B4-BE49-F238E27FC236}">
                <a16:creationId xmlns:a16="http://schemas.microsoft.com/office/drawing/2014/main" id="{68F276B8-5AE2-80F7-5B3F-2D05C3320130}"/>
              </a:ext>
            </a:extLst>
          </p:cNvPr>
          <p:cNvSpPr txBox="1"/>
          <p:nvPr/>
        </p:nvSpPr>
        <p:spPr>
          <a:xfrm>
            <a:off x="5144136" y="3854420"/>
            <a:ext cx="1903727" cy="461665"/>
          </a:xfrm>
          <a:prstGeom prst="rect">
            <a:avLst/>
          </a:prstGeom>
        </p:spPr>
        <p:txBody>
          <a:bodyPr vert="horz" wrap="none" lIns="91440" tIns="45720" rIns="91440" bIns="45720" rtlCol="0" anchor="t">
            <a:spAutoFit/>
          </a:bodyPr>
          <a:lstStyle/>
          <a:p>
            <a:pPr algn="ctr"/>
            <a:r>
              <a:rPr lang="en-US" sz="2400" b="1" dirty="0">
                <a:latin typeface="Times New Roman" panose="02020603050405020304" pitchFamily="18" charset="0"/>
                <a:cs typeface="Times New Roman" panose="02020603050405020304" pitchFamily="18" charset="0"/>
              </a:rPr>
              <a:t>B. AI model </a:t>
            </a:r>
            <a:r>
              <a:rPr lang="en-US" sz="24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988159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4E1400-35F8-7647-35CA-59520CCFD8F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67FE06B-DA12-EF8D-F3D7-620B1E3CA32D}"/>
              </a:ext>
            </a:extLst>
          </p:cNvPr>
          <p:cNvSpPr txBox="1"/>
          <p:nvPr/>
        </p:nvSpPr>
        <p:spPr>
          <a:xfrm>
            <a:off x="349135" y="615142"/>
            <a:ext cx="300434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Materials &amp; Methods</a:t>
            </a:r>
            <a:endParaRPr lang="en-GB" sz="2400" b="1" dirty="0">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9939FDA1-BA28-8821-A9B1-1621BA1E830F}"/>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sp>
        <p:nvSpPr>
          <p:cNvPr id="2" name="Dreptunghi: colțuri rotunjite 1">
            <a:extLst>
              <a:ext uri="{FF2B5EF4-FFF2-40B4-BE49-F238E27FC236}">
                <a16:creationId xmlns:a16="http://schemas.microsoft.com/office/drawing/2014/main" id="{15A23E6D-E6C2-EB4F-51EC-B38942D90203}"/>
              </a:ext>
            </a:extLst>
          </p:cNvPr>
          <p:cNvSpPr/>
          <p:nvPr/>
        </p:nvSpPr>
        <p:spPr>
          <a:xfrm>
            <a:off x="514932" y="1594126"/>
            <a:ext cx="9296925" cy="949124"/>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742950" lvl="1" indent="-285750" algn="just">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3D </a:t>
            </a:r>
            <a:r>
              <a:rPr lang="en-GB" dirty="0" err="1">
                <a:latin typeface="Times New Roman" panose="02020603050405020304" pitchFamily="18" charset="0"/>
                <a:cs typeface="Times New Roman" panose="02020603050405020304" pitchFamily="18" charset="0"/>
              </a:rPr>
              <a:t>SegResNet</a:t>
            </a:r>
            <a:r>
              <a:rPr lang="en-GB" dirty="0">
                <a:latin typeface="Times New Roman" panose="02020603050405020304" pitchFamily="18" charset="0"/>
                <a:cs typeface="Times New Roman" panose="02020603050405020304" pitchFamily="18" charset="0"/>
              </a:rPr>
              <a:t> architecture </a:t>
            </a:r>
          </a:p>
          <a:p>
            <a:pPr marL="742950" lvl="1" indent="-285750" algn="just">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Implemented in MONAI (Medical Open Network for AI) </a:t>
            </a:r>
          </a:p>
          <a:p>
            <a:pPr marL="742950" lvl="1" indent="-285750" algn="just">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Encoder-decoder structure with residual connections for volumetric spatial prediction. </a:t>
            </a:r>
          </a:p>
        </p:txBody>
      </p:sp>
      <mc:AlternateContent xmlns:mc="http://schemas.openxmlformats.org/markup-compatibility/2006" xmlns:a14="http://schemas.microsoft.com/office/drawing/2010/main">
        <mc:Choice Requires="a14">
          <p:sp>
            <p:nvSpPr>
              <p:cNvPr id="3" name="Dreptunghi: colțuri rotunjite 2">
                <a:extLst>
                  <a:ext uri="{FF2B5EF4-FFF2-40B4-BE49-F238E27FC236}">
                    <a16:creationId xmlns:a16="http://schemas.microsoft.com/office/drawing/2014/main" id="{1C74134B-F216-4D68-7A5A-222F506113EC}"/>
                  </a:ext>
                </a:extLst>
              </p:cNvPr>
              <p:cNvSpPr/>
              <p:nvPr/>
            </p:nvSpPr>
            <p:spPr>
              <a:xfrm>
                <a:off x="1575793" y="2522008"/>
                <a:ext cx="5212788" cy="949124"/>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50000"/>
                  </a:lnSpc>
                </a:pPr>
                <a:r>
                  <a:rPr lang="en-GB" dirty="0">
                    <a:latin typeface="Times New Roman" panose="02020603050405020304" pitchFamily="18" charset="0"/>
                    <a:cs typeface="Times New Roman" panose="02020603050405020304" pitchFamily="18" charset="0"/>
                  </a:rPr>
                  <a:t>5 </a:t>
                </a:r>
                <a:r>
                  <a:rPr lang="en-GB" b="1" dirty="0">
                    <a:latin typeface="Times New Roman" panose="02020603050405020304" pitchFamily="18" charset="0"/>
                    <a:cs typeface="Times New Roman" panose="02020603050405020304" pitchFamily="18" charset="0"/>
                  </a:rPr>
                  <a:t>input</a:t>
                </a:r>
                <a:r>
                  <a:rPr lang="en-GB" dirty="0">
                    <a:latin typeface="Times New Roman" panose="02020603050405020304" pitchFamily="18" charset="0"/>
                    <a:cs typeface="Times New Roman" panose="02020603050405020304" pitchFamily="18" charset="0"/>
                  </a:rPr>
                  <a:t>-channels = </a:t>
                </a:r>
                <a14:m>
                  <m:oMath xmlns:m="http://schemas.openxmlformats.org/officeDocument/2006/math">
                    <m:d>
                      <m:dPr>
                        <m:begChr m:val="{"/>
                        <m:endChr m:val=""/>
                        <m:ctrlPr>
                          <a:rPr lang="en-GB" i="1">
                            <a:latin typeface="Cambria Math" panose="02040503050406030204" pitchFamily="18" charset="0"/>
                          </a:rPr>
                        </m:ctrlPr>
                      </m:dPr>
                      <m:e>
                        <m:m>
                          <m:mPr>
                            <m:mcs>
                              <m:mc>
                                <m:mcPr>
                                  <m:count m:val="2"/>
                                  <m:mcJc m:val="center"/>
                                </m:mcPr>
                              </m:mc>
                            </m:mcs>
                            <m:ctrlPr>
                              <a:rPr lang="en-GB" i="1">
                                <a:latin typeface="Cambria Math" panose="02040503050406030204" pitchFamily="18" charset="0"/>
                              </a:rPr>
                            </m:ctrlPr>
                          </m:mPr>
                          <m:mr>
                            <m:e>
                              <m:r>
                                <m:rPr>
                                  <m:nor/>
                                </m:rPr>
                                <a:rPr lang="en-US" i="0">
                                  <a:latin typeface="Cambria Math" panose="02040503050406030204" pitchFamily="18" charset="0"/>
                                </a:rPr>
                                <m:t> V</m:t>
                              </m:r>
                              <m:r>
                                <m:rPr>
                                  <m:sty m:val="p"/>
                                </m:rPr>
                                <a:rPr lang="en-US">
                                  <a:latin typeface="Cambria Math" panose="02040503050406030204" pitchFamily="18" charset="0"/>
                                </a:rPr>
                                <m:t>OI</m:t>
                              </m:r>
                              <m:r>
                                <a:rPr lang="en-US">
                                  <a:latin typeface="Cambria Math" panose="02040503050406030204" pitchFamily="18" charset="0"/>
                                </a:rPr>
                                <m:t> </m:t>
                              </m:r>
                              <m:r>
                                <m:rPr>
                                  <m:sty m:val="p"/>
                                </m:rPr>
                                <a:rPr lang="en-US">
                                  <a:latin typeface="Cambria Math" panose="02040503050406030204" pitchFamily="18" charset="0"/>
                                </a:rPr>
                                <m:t>Target</m:t>
                              </m:r>
                            </m:e>
                            <m:e>
                              <m:r>
                                <m:rPr>
                                  <m:nor/>
                                </m:rPr>
                                <a:rPr lang="en-US" i="0">
                                  <a:latin typeface="Cambria Math" panose="02040503050406030204" pitchFamily="18" charset="0"/>
                                </a:rPr>
                                <m:t>VOI Brainstem </m:t>
                              </m:r>
                            </m:e>
                          </m:mr>
                          <m:mr>
                            <m:e>
                              <m:r>
                                <m:rPr>
                                  <m:sty m:val="p"/>
                                </m:rPr>
                                <a:rPr lang="en-US">
                                  <a:latin typeface="Cambria Math" panose="02040503050406030204" pitchFamily="18" charset="0"/>
                                </a:rPr>
                                <m:t>Patient</m:t>
                              </m:r>
                              <m:r>
                                <a:rPr lang="en-US">
                                  <a:latin typeface="Cambria Math" panose="02040503050406030204" pitchFamily="18" charset="0"/>
                                </a:rPr>
                                <m:t> </m:t>
                              </m:r>
                              <m:r>
                                <m:rPr>
                                  <m:sty m:val="p"/>
                                </m:rPr>
                                <a:rPr lang="en-US">
                                  <a:latin typeface="Cambria Math" panose="02040503050406030204" pitchFamily="18" charset="0"/>
                                </a:rPr>
                                <m:t>CT</m:t>
                              </m:r>
                            </m:e>
                            <m:e>
                              <m:r>
                                <m:rPr>
                                  <m:nor/>
                                </m:rPr>
                                <a:rPr lang="en-US" i="0">
                                  <a:latin typeface="Cambria Math" panose="02040503050406030204" pitchFamily="18" charset="0"/>
                                </a:rPr>
                                <m:t>2 WET maps </m:t>
                              </m:r>
                            </m:e>
                          </m:mr>
                        </m:m>
                      </m:e>
                    </m:d>
                  </m:oMath>
                </a14:m>
                <a:endParaRPr lang="en-US" dirty="0">
                  <a:solidFill>
                    <a:schemeClr val="accent6">
                      <a:lumMod val="60000"/>
                      <a:lumOff val="40000"/>
                    </a:schemeClr>
                  </a:solidFill>
                  <a:latin typeface="Times New Roman" panose="02020603050405020304" pitchFamily="18" charset="0"/>
                  <a:cs typeface="Times New Roman" panose="02020603050405020304" pitchFamily="18" charset="0"/>
                </a:endParaRPr>
              </a:p>
            </p:txBody>
          </p:sp>
        </mc:Choice>
        <mc:Fallback xmlns="">
          <p:sp>
            <p:nvSpPr>
              <p:cNvPr id="3" name="Dreptunghi: colțuri rotunjite 2">
                <a:extLst>
                  <a:ext uri="{FF2B5EF4-FFF2-40B4-BE49-F238E27FC236}">
                    <a16:creationId xmlns:a16="http://schemas.microsoft.com/office/drawing/2014/main" id="{1C74134B-F216-4D68-7A5A-222F506113EC}"/>
                  </a:ext>
                </a:extLst>
              </p:cNvPr>
              <p:cNvSpPr>
                <a:spLocks noRot="1" noChangeAspect="1" noMove="1" noResize="1" noEditPoints="1" noAdjustHandles="1" noChangeArrowheads="1" noChangeShapeType="1" noTextEdit="1"/>
              </p:cNvSpPr>
              <p:nvPr/>
            </p:nvSpPr>
            <p:spPr>
              <a:xfrm>
                <a:off x="1575793" y="2522008"/>
                <a:ext cx="5212788" cy="949124"/>
              </a:xfrm>
              <a:prstGeom prst="roundRect">
                <a:avLst/>
              </a:prstGeom>
              <a:blipFill>
                <a:blip r:embed="rId3"/>
                <a:stretch>
                  <a:fillRect/>
                </a:stretch>
              </a:blipFill>
              <a:ln/>
            </p:spPr>
            <p:txBody>
              <a:bodyPr/>
              <a:lstStyle/>
              <a:p>
                <a:r>
                  <a:rPr lang="en-GB">
                    <a:noFill/>
                  </a:rPr>
                  <a:t> </a:t>
                </a:r>
              </a:p>
            </p:txBody>
          </p:sp>
        </mc:Fallback>
      </mc:AlternateContent>
      <p:sp>
        <p:nvSpPr>
          <p:cNvPr id="8" name="CasetăText 7">
            <a:extLst>
              <a:ext uri="{FF2B5EF4-FFF2-40B4-BE49-F238E27FC236}">
                <a16:creationId xmlns:a16="http://schemas.microsoft.com/office/drawing/2014/main" id="{7B179146-7823-7E3B-51EF-3A23B8DF66B4}"/>
              </a:ext>
            </a:extLst>
          </p:cNvPr>
          <p:cNvSpPr txBox="1"/>
          <p:nvPr/>
        </p:nvSpPr>
        <p:spPr>
          <a:xfrm>
            <a:off x="3421218" y="3375446"/>
            <a:ext cx="184731" cy="369332"/>
          </a:xfrm>
          <a:prstGeom prst="rect">
            <a:avLst/>
          </a:prstGeom>
        </p:spPr>
        <p:txBody>
          <a:bodyPr vert="horz" wrap="none" lIns="91440" tIns="45720" rIns="91440" bIns="45720" rtlCol="0" anchor="t">
            <a:spAutoFit/>
          </a:bodyPr>
          <a:lstStyle/>
          <a:p>
            <a:pPr algn="l"/>
            <a:endParaRPr lang="en-GB" dirty="0"/>
          </a:p>
        </p:txBody>
      </p:sp>
      <p:sp>
        <p:nvSpPr>
          <p:cNvPr id="13" name="CasetăText 12">
            <a:extLst>
              <a:ext uri="{FF2B5EF4-FFF2-40B4-BE49-F238E27FC236}">
                <a16:creationId xmlns:a16="http://schemas.microsoft.com/office/drawing/2014/main" id="{1FDC2B00-9140-17AD-0731-83E4E386AEC7}"/>
              </a:ext>
            </a:extLst>
          </p:cNvPr>
          <p:cNvSpPr txBox="1"/>
          <p:nvPr/>
        </p:nvSpPr>
        <p:spPr>
          <a:xfrm>
            <a:off x="3531387" y="892141"/>
            <a:ext cx="6146800" cy="369332"/>
          </a:xfrm>
          <a:prstGeom prst="rect">
            <a:avLst/>
          </a:prstGeom>
          <a:noFill/>
        </p:spPr>
        <p:txBody>
          <a:bodyPr wrap="square">
            <a:spAutoFit/>
          </a:bodyPr>
          <a:lstStyle/>
          <a:p>
            <a:r>
              <a:rPr lang="en-GB" sz="1800" dirty="0">
                <a:solidFill>
                  <a:schemeClr val="accent6">
                    <a:lumMod val="50000"/>
                  </a:schemeClr>
                </a:solidFill>
                <a:latin typeface="Times New Roman" panose="02020603050405020304" pitchFamily="18" charset="0"/>
                <a:cs typeface="Times New Roman" panose="02020603050405020304" pitchFamily="18" charset="0"/>
              </a:rPr>
              <a:t>Aim: Predict the WCM directly from patient anatomy</a:t>
            </a:r>
            <a:endParaRPr lang="en-GB" dirty="0">
              <a:solidFill>
                <a:schemeClr val="accent6">
                  <a:lumMod val="50000"/>
                </a:schemeClr>
              </a:solidFill>
            </a:endParaRPr>
          </a:p>
        </p:txBody>
      </p:sp>
      <p:sp>
        <p:nvSpPr>
          <p:cNvPr id="11" name="Dreptunghi: colțuri rotunjite 10">
            <a:extLst>
              <a:ext uri="{FF2B5EF4-FFF2-40B4-BE49-F238E27FC236}">
                <a16:creationId xmlns:a16="http://schemas.microsoft.com/office/drawing/2014/main" id="{6FB25DFA-77C1-5E55-874D-C1F313AF548F}"/>
              </a:ext>
            </a:extLst>
          </p:cNvPr>
          <p:cNvSpPr/>
          <p:nvPr/>
        </p:nvSpPr>
        <p:spPr>
          <a:xfrm>
            <a:off x="2546807" y="3429000"/>
            <a:ext cx="6669710" cy="949124"/>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00000"/>
              </a:lnSpc>
            </a:pPr>
            <a:r>
              <a:rPr lang="en-GB" b="1" dirty="0">
                <a:latin typeface="Times New Roman" panose="02020603050405020304" pitchFamily="18" charset="0"/>
                <a:cs typeface="Times New Roman" panose="02020603050405020304" pitchFamily="18" charset="0"/>
              </a:rPr>
              <a:t>Ground Truth </a:t>
            </a:r>
            <a:r>
              <a:rPr lang="en-GB" dirty="0">
                <a:latin typeface="Times New Roman" panose="02020603050405020304" pitchFamily="18" charset="0"/>
                <a:cs typeface="Times New Roman" panose="02020603050405020304" pitchFamily="18" charset="0"/>
              </a:rPr>
              <a:t>= 9-channel probability distribution. </a:t>
            </a:r>
          </a:p>
          <a:p>
            <a:pPr lvl="0" algn="ctr">
              <a:lnSpc>
                <a:spcPct val="100000"/>
              </a:lnSpc>
            </a:pPr>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A voxel’s label is determined by counting how frequently each of the 9 scenarios occurs across the last 20 iterations of the WCM (FRO)</a:t>
            </a:r>
            <a:endParaRPr lang="en-US" dirty="0">
              <a:solidFill>
                <a:schemeClr val="accent6">
                  <a:lumMod val="60000"/>
                  <a:lumOff val="40000"/>
                </a:schemeClr>
              </a:solidFill>
              <a:latin typeface="Times New Roman" panose="02020603050405020304" pitchFamily="18" charset="0"/>
              <a:cs typeface="Times New Roman" panose="02020603050405020304" pitchFamily="18" charset="0"/>
            </a:endParaRPr>
          </a:p>
        </p:txBody>
      </p:sp>
      <p:sp>
        <p:nvSpPr>
          <p:cNvPr id="16" name="CasetăText 15">
            <a:extLst>
              <a:ext uri="{FF2B5EF4-FFF2-40B4-BE49-F238E27FC236}">
                <a16:creationId xmlns:a16="http://schemas.microsoft.com/office/drawing/2014/main" id="{701DB58C-2C0C-8EA1-7E35-DF63806BEA1F}"/>
              </a:ext>
            </a:extLst>
          </p:cNvPr>
          <p:cNvSpPr txBox="1"/>
          <p:nvPr/>
        </p:nvSpPr>
        <p:spPr>
          <a:xfrm>
            <a:off x="7995017" y="6471072"/>
            <a:ext cx="4196983" cy="246221"/>
          </a:xfrm>
          <a:prstGeom prst="rect">
            <a:avLst/>
          </a:prstGeom>
        </p:spPr>
        <p:txBody>
          <a:bodyPr vert="horz" wrap="none" lIns="91440" tIns="45720" rIns="91440" bIns="45720" rtlCol="0" anchor="t">
            <a:spAutoFit/>
          </a:bodyPr>
          <a:lstStyle/>
          <a:p>
            <a:r>
              <a:rPr lang="en-US" sz="1000" dirty="0">
                <a:solidFill>
                  <a:schemeClr val="accent2">
                    <a:lumMod val="75000"/>
                  </a:schemeClr>
                </a:solidFill>
                <a:latin typeface="Times New Roman" panose="02020603050405020304" pitchFamily="18" charset="0"/>
                <a:cs typeface="Times New Roman" panose="02020603050405020304" pitchFamily="18" charset="0"/>
              </a:rPr>
              <a:t>WET map </a:t>
            </a:r>
            <a:r>
              <a:rPr lang="en-US" sz="1000" dirty="0">
                <a:latin typeface="Times New Roman" panose="02020603050405020304" pitchFamily="18" charset="0"/>
                <a:cs typeface="Times New Roman" panose="02020603050405020304" pitchFamily="18" charset="0"/>
              </a:rPr>
              <a:t>= Water Equivalent Thickness Map, </a:t>
            </a:r>
            <a:r>
              <a:rPr lang="en-GB" sz="1000" dirty="0">
                <a:latin typeface="Times New Roman" panose="02020603050405020304" pitchFamily="18" charset="0"/>
                <a:cs typeface="Times New Roman" panose="02020603050405020304" pitchFamily="18" charset="0"/>
              </a:rPr>
              <a:t> encoding ranges of the beam</a:t>
            </a:r>
          </a:p>
        </p:txBody>
      </p:sp>
      <p:sp>
        <p:nvSpPr>
          <p:cNvPr id="10" name="Dreptunghi: colțuri rotunjite 9">
            <a:extLst>
              <a:ext uri="{FF2B5EF4-FFF2-40B4-BE49-F238E27FC236}">
                <a16:creationId xmlns:a16="http://schemas.microsoft.com/office/drawing/2014/main" id="{A84EDC21-0828-DB73-054B-F5979DDDFDC8}"/>
              </a:ext>
            </a:extLst>
          </p:cNvPr>
          <p:cNvSpPr/>
          <p:nvPr/>
        </p:nvSpPr>
        <p:spPr>
          <a:xfrm>
            <a:off x="4333448" y="4321015"/>
            <a:ext cx="7164376" cy="949124"/>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1" algn="just">
              <a:buClr>
                <a:schemeClr val="accent6"/>
              </a:buClr>
            </a:pPr>
            <a:r>
              <a:rPr lang="en-GB" dirty="0">
                <a:latin typeface="Times New Roman" panose="02020603050405020304" pitchFamily="18" charset="0"/>
                <a:cs typeface="Times New Roman" panose="02020603050405020304" pitchFamily="18" charset="0"/>
              </a:rPr>
              <a:t>9 </a:t>
            </a:r>
            <a:r>
              <a:rPr lang="en-GB" b="1" dirty="0">
                <a:latin typeface="Times New Roman" panose="02020603050405020304" pitchFamily="18" charset="0"/>
                <a:cs typeface="Times New Roman" panose="02020603050405020304" pitchFamily="18" charset="0"/>
              </a:rPr>
              <a:t>output</a:t>
            </a:r>
            <a:r>
              <a:rPr lang="en-GB" dirty="0">
                <a:latin typeface="Times New Roman" panose="02020603050405020304" pitchFamily="18" charset="0"/>
                <a:cs typeface="Times New Roman" panose="02020603050405020304" pitchFamily="18" charset="0"/>
              </a:rPr>
              <a:t>-channels = 9 logits per voxel </a:t>
            </a:r>
          </a:p>
          <a:p>
            <a:pPr lvl="1" algn="just">
              <a:buClr>
                <a:schemeClr val="accent6"/>
              </a:buClr>
            </a:pPr>
            <a:r>
              <a:rPr lang="en-GB" dirty="0">
                <a:latin typeface="Times New Roman" panose="02020603050405020304" pitchFamily="18" charset="0"/>
                <a:cs typeface="Times New Roman" panose="02020603050405020304" pitchFamily="18" charset="0"/>
              </a:rPr>
              <a:t>– predicted probability distribution across the 9 uncertainty scenarios.</a:t>
            </a:r>
          </a:p>
        </p:txBody>
      </p:sp>
      <p:sp>
        <p:nvSpPr>
          <p:cNvPr id="14" name="Dreptunghi: colțuri rotunjite 13">
            <a:extLst>
              <a:ext uri="{FF2B5EF4-FFF2-40B4-BE49-F238E27FC236}">
                <a16:creationId xmlns:a16="http://schemas.microsoft.com/office/drawing/2014/main" id="{6046430F-A9B3-AB7A-733E-A40928FA8138}"/>
              </a:ext>
            </a:extLst>
          </p:cNvPr>
          <p:cNvSpPr/>
          <p:nvPr/>
        </p:nvSpPr>
        <p:spPr>
          <a:xfrm>
            <a:off x="5163394" y="5161107"/>
            <a:ext cx="6669710" cy="835899"/>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1" algn="just">
              <a:buClr>
                <a:schemeClr val="accent6"/>
              </a:buClr>
            </a:pPr>
            <a:r>
              <a:rPr lang="en-GB" dirty="0">
                <a:latin typeface="Times New Roman" panose="02020603050405020304" pitchFamily="18" charset="0"/>
                <a:cs typeface="Times New Roman" panose="02020603050405020304" pitchFamily="18" charset="0"/>
              </a:rPr>
              <a:t>The highest logit = the predicted worst-case scenario per voxel</a:t>
            </a:r>
          </a:p>
        </p:txBody>
      </p:sp>
    </p:spTree>
    <p:extLst>
      <p:ext uri="{BB962C8B-B14F-4D97-AF65-F5344CB8AC3E}">
        <p14:creationId xmlns:p14="http://schemas.microsoft.com/office/powerpoint/2010/main" val="772547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1" grpId="0" animBg="1"/>
      <p:bldP spid="16" grpId="0"/>
      <p:bldP spid="10" grpId="0"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0DFEBDB-DD20-98B8-C417-432BD498E43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E276F39-9446-6E8C-A158-0291BBBB5C51}"/>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22</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DFB55337-329C-D642-FF36-445590A8A823}"/>
              </a:ext>
            </a:extLst>
          </p:cNvPr>
          <p:cNvSpPr txBox="1"/>
          <p:nvPr/>
        </p:nvSpPr>
        <p:spPr>
          <a:xfrm>
            <a:off x="349135" y="615142"/>
            <a:ext cx="3004349"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Materials &amp; Methods</a:t>
            </a:r>
            <a:endParaRPr lang="en-GB" sz="2400" b="1" dirty="0">
              <a:latin typeface="Times New Roman" panose="02020603050405020304" pitchFamily="18" charset="0"/>
              <a:cs typeface="Times New Roman" panose="02020603050405020304" pitchFamily="18" charset="0"/>
            </a:endParaRPr>
          </a:p>
        </p:txBody>
      </p:sp>
      <p:sp>
        <p:nvSpPr>
          <p:cNvPr id="9" name="CasetăText 8">
            <a:extLst>
              <a:ext uri="{FF2B5EF4-FFF2-40B4-BE49-F238E27FC236}">
                <a16:creationId xmlns:a16="http://schemas.microsoft.com/office/drawing/2014/main" id="{90A03B88-13D4-98F8-EA8A-AE88E5CC8FFF}"/>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mc:AlternateContent xmlns:mc="http://schemas.openxmlformats.org/markup-compatibility/2006" xmlns:a14="http://schemas.microsoft.com/office/drawing/2010/main">
        <mc:Choice Requires="a14">
          <p:sp>
            <p:nvSpPr>
              <p:cNvPr id="17" name="Dreptunghi: colțuri rotunjite 16">
                <a:extLst>
                  <a:ext uri="{FF2B5EF4-FFF2-40B4-BE49-F238E27FC236}">
                    <a16:creationId xmlns:a16="http://schemas.microsoft.com/office/drawing/2014/main" id="{6CBEA813-19BC-F400-49EB-93496F24E112}"/>
                  </a:ext>
                </a:extLst>
              </p:cNvPr>
              <p:cNvSpPr/>
              <p:nvPr/>
            </p:nvSpPr>
            <p:spPr>
              <a:xfrm>
                <a:off x="2454441" y="3870158"/>
                <a:ext cx="9737559" cy="2468551"/>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r>
                  <a:rPr lang="en-GB" b="1" dirty="0">
                    <a:solidFill>
                      <a:schemeClr val="accent6">
                        <a:lumMod val="50000"/>
                      </a:schemeClr>
                    </a:solidFill>
                    <a:latin typeface="Times New Roman" panose="02020603050405020304" pitchFamily="18" charset="0"/>
                    <a:cs typeface="Times New Roman" panose="02020603050405020304" pitchFamily="18" charset="0"/>
                  </a:rPr>
                  <a:t>Validation</a:t>
                </a:r>
                <a:r>
                  <a:rPr lang="en-GB" dirty="0">
                    <a:solidFill>
                      <a:schemeClr val="accent6">
                        <a:lumMod val="50000"/>
                      </a:schemeClr>
                    </a:solidFill>
                    <a:latin typeface="Times New Roman" panose="02020603050405020304" pitchFamily="18" charset="0"/>
                    <a:cs typeface="Times New Roman" panose="02020603050405020304" pitchFamily="18" charset="0"/>
                  </a:rPr>
                  <a:t> – 12 patients</a:t>
                </a:r>
              </a:p>
              <a:p>
                <a:pPr lvl="0" algn="ctr"/>
                <a:endParaRPr lang="en-GB" dirty="0">
                  <a:solidFill>
                    <a:schemeClr val="accent6">
                      <a:lumMod val="50000"/>
                    </a:schemeClr>
                  </a:solidFill>
                  <a:latin typeface="Times New Roman" panose="02020603050405020304" pitchFamily="18" charset="0"/>
                  <a:cs typeface="Times New Roman" panose="02020603050405020304" pitchFamily="18" charset="0"/>
                </a:endParaRPr>
              </a:p>
              <a:p>
                <a:pPr lvl="0" algn="just"/>
                <a:r>
                  <a:rPr lang="en-GB" dirty="0">
                    <a:latin typeface="Times New Roman" panose="02020603050405020304" pitchFamily="18" charset="0"/>
                    <a:cs typeface="Times New Roman" panose="02020603050405020304" pitchFamily="18" charset="0"/>
                  </a:rPr>
                  <a:t>Evaluated at the end of each epoch by averaging the loss across all valid voxels:</a:t>
                </a:r>
              </a:p>
              <a:p>
                <a:pPr lvl="0" algn="just"/>
                <a14:m>
                  <m:oMathPara xmlns:m="http://schemas.openxmlformats.org/officeDocument/2006/math">
                    <m:oMath>
                      <m:r>
                        <m:rPr>
                          <m:nor/>
                        </m:rPr>
                        <a:rPr lang="en-GB" i="0" smtClean="0">
                          <a:solidFill>
                            <a:schemeClr val="accent6">
                              <a:lumMod val="50000"/>
                            </a:schemeClr>
                          </a:solidFill>
                          <a:latin typeface="Times New Roman" panose="02020603050405020304" pitchFamily="18" charset="0"/>
                          <a:cs typeface="Times New Roman" panose="02020603050405020304" pitchFamily="18" charset="0"/>
                        </a:rPr>
                        <m:t>Validation Loss</m:t>
                      </m:r>
                      <m:r>
                        <a:rPr lang="en-GB">
                          <a:solidFill>
                            <a:schemeClr val="accent6">
                              <a:lumMod val="50000"/>
                            </a:schemeClr>
                          </a:solidFill>
                          <a:latin typeface="Cambria Math" panose="02040503050406030204" pitchFamily="18" charset="0"/>
                        </a:rPr>
                        <m:t>=</m:t>
                      </m:r>
                      <m:f>
                        <m:fPr>
                          <m:ctrlPr>
                            <a:rPr lang="en-GB" i="1">
                              <a:solidFill>
                                <a:schemeClr val="accent6">
                                  <a:lumMod val="50000"/>
                                </a:schemeClr>
                              </a:solidFill>
                              <a:latin typeface="Cambria Math" panose="02040503050406030204" pitchFamily="18" charset="0"/>
                            </a:rPr>
                          </m:ctrlPr>
                        </m:fPr>
                        <m:num>
                          <m:r>
                            <a:rPr lang="en-GB" i="1">
                              <a:solidFill>
                                <a:schemeClr val="accent6">
                                  <a:lumMod val="50000"/>
                                </a:schemeClr>
                              </a:solidFill>
                              <a:latin typeface="Cambria Math" panose="02040503050406030204" pitchFamily="18" charset="0"/>
                            </a:rPr>
                            <m:t>1</m:t>
                          </m:r>
                        </m:num>
                        <m:den>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𝑁</m:t>
                              </m:r>
                            </m:e>
                            <m:sub>
                              <m:r>
                                <a:rPr lang="en-GB" i="1">
                                  <a:solidFill>
                                    <a:schemeClr val="accent6">
                                      <a:lumMod val="50000"/>
                                    </a:schemeClr>
                                  </a:solidFill>
                                  <a:latin typeface="Cambria Math" panose="02040503050406030204" pitchFamily="18" charset="0"/>
                                </a:rPr>
                                <m:t>𝑣𝑎𝑙𝑖𝑑</m:t>
                              </m:r>
                            </m:sub>
                          </m:sSub>
                        </m:den>
                      </m:f>
                      <m:nary>
                        <m:naryPr>
                          <m:chr m:val="∑"/>
                          <m:limLoc m:val="undOvr"/>
                          <m:supHide m:val="on"/>
                          <m:ctrlPr>
                            <a:rPr lang="en-GB" i="1">
                              <a:solidFill>
                                <a:schemeClr val="accent6">
                                  <a:lumMod val="50000"/>
                                </a:schemeClr>
                              </a:solidFill>
                              <a:latin typeface="Cambria Math" panose="02040503050406030204" pitchFamily="18" charset="0"/>
                            </a:rPr>
                          </m:ctrlPr>
                        </m:naryPr>
                        <m:sub>
                          <m:r>
                            <a:rPr lang="en-GB" i="1">
                              <a:solidFill>
                                <a:schemeClr val="accent6">
                                  <a:lumMod val="50000"/>
                                </a:schemeClr>
                              </a:solidFill>
                              <a:latin typeface="Cambria Math" panose="02040503050406030204" pitchFamily="18" charset="0"/>
                            </a:rPr>
                            <m:t>𝑣</m:t>
                          </m:r>
                          <m:r>
                            <a:rPr lang="en-GB">
                              <a:solidFill>
                                <a:schemeClr val="accent6">
                                  <a:lumMod val="50000"/>
                                </a:schemeClr>
                              </a:solidFill>
                              <a:latin typeface="Cambria Math" panose="02040503050406030204" pitchFamily="18" charset="0"/>
                            </a:rPr>
                            <m:t>∈</m:t>
                          </m:r>
                          <m:r>
                            <m:rPr>
                              <m:nor/>
                            </m:rPr>
                            <a:rPr lang="en-GB" i="0">
                              <a:solidFill>
                                <a:schemeClr val="accent6">
                                  <a:lumMod val="50000"/>
                                </a:schemeClr>
                              </a:solidFill>
                              <a:latin typeface="Times New Roman" panose="02020603050405020304" pitchFamily="18" charset="0"/>
                              <a:cs typeface="Times New Roman" panose="02020603050405020304" pitchFamily="18" charset="0"/>
                            </a:rPr>
                            <m:t>valid</m:t>
                          </m:r>
                        </m:sub>
                        <m:sup/>
                        <m:e>
                          <m:r>
                            <a:rPr lang="en-GB" i="1">
                              <a:solidFill>
                                <a:schemeClr val="accent6">
                                  <a:lumMod val="50000"/>
                                </a:schemeClr>
                              </a:solidFill>
                              <a:latin typeface="Cambria Math" panose="02040503050406030204" pitchFamily="18" charset="0"/>
                            </a:rPr>
                            <m:t>ℒ</m:t>
                          </m:r>
                        </m:e>
                      </m:nary>
                      <m:d>
                        <m:dPr>
                          <m:ctrlPr>
                            <a:rPr lang="en-GB" i="1">
                              <a:solidFill>
                                <a:schemeClr val="accent6">
                                  <a:lumMod val="50000"/>
                                </a:schemeClr>
                              </a:solidFill>
                              <a:latin typeface="Cambria Math" panose="02040503050406030204" pitchFamily="18" charset="0"/>
                            </a:rPr>
                          </m:ctrlPr>
                        </m:dPr>
                        <m:e>
                          <m:r>
                            <a:rPr lang="en-GB" i="1">
                              <a:solidFill>
                                <a:schemeClr val="accent6">
                                  <a:lumMod val="50000"/>
                                </a:schemeClr>
                              </a:solidFill>
                              <a:latin typeface="Cambria Math" panose="02040503050406030204" pitchFamily="18" charset="0"/>
                            </a:rPr>
                            <m:t>𝑣</m:t>
                          </m:r>
                        </m:e>
                      </m:d>
                    </m:oMath>
                  </m:oMathPara>
                </a14:m>
                <a:endParaRPr lang="en-US" dirty="0">
                  <a:solidFill>
                    <a:schemeClr val="accent6">
                      <a:lumMod val="50000"/>
                    </a:schemeClr>
                  </a:solidFill>
                  <a:latin typeface="Times New Roman" panose="02020603050405020304" pitchFamily="18" charset="0"/>
                </a:endParaRPr>
              </a:p>
              <a:p>
                <a:pPr lvl="0" algn="just"/>
                <a:endParaRPr lang="en-GB" dirty="0">
                  <a:latin typeface="Times New Roman" panose="02020603050405020304" pitchFamily="18" charset="0"/>
                  <a:cs typeface="Times New Roman" panose="02020603050405020304" pitchFamily="18" charset="0"/>
                </a:endParaRPr>
              </a:p>
              <a:p>
                <a:pPr lvl="0" algn="just"/>
                <a:r>
                  <a:rPr lang="en-GB" dirty="0">
                    <a:latin typeface="Times New Roman" panose="02020603050405020304" pitchFamily="18" charset="0"/>
                    <a:cs typeface="Times New Roman" panose="02020603050405020304" pitchFamily="18" charset="0"/>
                  </a:rPr>
                  <a:t>The model weights with the lowest validation loss are saved as the final model to generate the WCM.</a:t>
                </a:r>
              </a:p>
            </p:txBody>
          </p:sp>
        </mc:Choice>
        <mc:Fallback xmlns="">
          <p:sp>
            <p:nvSpPr>
              <p:cNvPr id="17" name="Dreptunghi: colțuri rotunjite 16">
                <a:extLst>
                  <a:ext uri="{FF2B5EF4-FFF2-40B4-BE49-F238E27FC236}">
                    <a16:creationId xmlns:a16="http://schemas.microsoft.com/office/drawing/2014/main" id="{6CBEA813-19BC-F400-49EB-93496F24E112}"/>
                  </a:ext>
                </a:extLst>
              </p:cNvPr>
              <p:cNvSpPr>
                <a:spLocks noRot="1" noChangeAspect="1" noMove="1" noResize="1" noEditPoints="1" noAdjustHandles="1" noChangeArrowheads="1" noChangeShapeType="1" noTextEdit="1"/>
              </p:cNvSpPr>
              <p:nvPr/>
            </p:nvSpPr>
            <p:spPr>
              <a:xfrm>
                <a:off x="2454441" y="3870158"/>
                <a:ext cx="9737559" cy="2468551"/>
              </a:xfrm>
              <a:prstGeom prst="roundRect">
                <a:avLst/>
              </a:prstGeom>
              <a:blipFill>
                <a:blip r:embed="rId3"/>
                <a:stretch>
                  <a:fillRect/>
                </a:stretch>
              </a:blipFill>
              <a:ln/>
            </p:spPr>
            <p:txBody>
              <a:bodyPr/>
              <a:lstStyle/>
              <a:p>
                <a:r>
                  <a:rPr lang="en-GB">
                    <a:noFill/>
                  </a:rPr>
                  <a:t> </a:t>
                </a:r>
              </a:p>
            </p:txBody>
          </p:sp>
        </mc:Fallback>
      </mc:AlternateContent>
      <p:pic>
        <p:nvPicPr>
          <p:cNvPr id="15" name="Grafic 14" descr="Badge with solid fill">
            <a:extLst>
              <a:ext uri="{FF2B5EF4-FFF2-40B4-BE49-F238E27FC236}">
                <a16:creationId xmlns:a16="http://schemas.microsoft.com/office/drawing/2014/main" id="{01CA4CC4-B962-1C4F-53D0-C492658FAD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51362" y="3631991"/>
            <a:ext cx="914400" cy="914400"/>
          </a:xfrm>
          <a:prstGeom prst="rect">
            <a:avLst/>
          </a:prstGeom>
        </p:spPr>
      </p:pic>
      <p:pic>
        <p:nvPicPr>
          <p:cNvPr id="23" name="Imagine 22">
            <a:extLst>
              <a:ext uri="{FF2B5EF4-FFF2-40B4-BE49-F238E27FC236}">
                <a16:creationId xmlns:a16="http://schemas.microsoft.com/office/drawing/2014/main" id="{0E602D49-0326-4FD5-08CF-D988AA705B25}"/>
              </a:ext>
            </a:extLst>
          </p:cNvPr>
          <p:cNvPicPr>
            <a:picLocks noChangeAspect="1"/>
          </p:cNvPicPr>
          <p:nvPr/>
        </p:nvPicPr>
        <p:blipFill>
          <a:blip r:embed="rId5"/>
          <a:stretch>
            <a:fillRect/>
          </a:stretch>
        </p:blipFill>
        <p:spPr>
          <a:xfrm>
            <a:off x="7679197" y="2724921"/>
            <a:ext cx="281964" cy="281964"/>
          </a:xfrm>
          <a:prstGeom prst="rect">
            <a:avLst/>
          </a:prstGeom>
        </p:spPr>
      </p:pic>
      <mc:AlternateContent xmlns:mc="http://schemas.openxmlformats.org/markup-compatibility/2006" xmlns:a14="http://schemas.microsoft.com/office/drawing/2010/main">
        <mc:Choice Requires="a14">
          <p:sp>
            <p:nvSpPr>
              <p:cNvPr id="6" name="Dreptunghi: colțuri rotunjite 5">
                <a:extLst>
                  <a:ext uri="{FF2B5EF4-FFF2-40B4-BE49-F238E27FC236}">
                    <a16:creationId xmlns:a16="http://schemas.microsoft.com/office/drawing/2014/main" id="{11C7BEF5-2E75-3474-1AFB-EC79970FE0BE}"/>
                  </a:ext>
                </a:extLst>
              </p:cNvPr>
              <p:cNvSpPr/>
              <p:nvPr/>
            </p:nvSpPr>
            <p:spPr>
              <a:xfrm>
                <a:off x="0" y="1285719"/>
                <a:ext cx="11287760" cy="2468551"/>
              </a:xfrm>
              <a:prstGeom prst="roundRect">
                <a:avLst/>
              </a:prstGeom>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lnSpc>
                    <a:spcPct val="100000"/>
                  </a:lnSpc>
                  <a:buClr>
                    <a:schemeClr val="accent2">
                      <a:lumMod val="50000"/>
                    </a:schemeClr>
                  </a:buClr>
                </a:pPr>
                <a:r>
                  <a:rPr lang="en-GB" b="1" dirty="0">
                    <a:solidFill>
                      <a:schemeClr val="accent6">
                        <a:lumMod val="50000"/>
                      </a:schemeClr>
                    </a:solidFill>
                    <a:latin typeface="Times New Roman" panose="02020603050405020304" pitchFamily="18" charset="0"/>
                    <a:cs typeface="Times New Roman" panose="02020603050405020304" pitchFamily="18" charset="0"/>
                  </a:rPr>
                  <a:t>Training </a:t>
                </a:r>
                <a:r>
                  <a:rPr lang="en-GB" dirty="0">
                    <a:solidFill>
                      <a:schemeClr val="accent6">
                        <a:lumMod val="50000"/>
                      </a:schemeClr>
                    </a:solidFill>
                    <a:latin typeface="Times New Roman" panose="02020603050405020304" pitchFamily="18" charset="0"/>
                    <a:cs typeface="Times New Roman" panose="02020603050405020304" pitchFamily="18" charset="0"/>
                  </a:rPr>
                  <a:t>– 35 patients</a:t>
                </a:r>
              </a:p>
              <a:p>
                <a:pPr marL="285750" lvl="0" indent="-285750" algn="just">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Supervised learning </a:t>
                </a:r>
                <a:r>
                  <a:rPr lang="en-GB" dirty="0">
                    <a:solidFill>
                      <a:schemeClr val="accent6">
                        <a:lumMod val="20000"/>
                        <a:lumOff val="80000"/>
                      </a:schemeClr>
                    </a:solidFill>
                    <a:latin typeface="Times New Roman" panose="02020603050405020304" pitchFamily="18" charset="0"/>
                    <a:cs typeface="Times New Roman" panose="02020603050405020304" pitchFamily="18" charset="0"/>
                  </a:rPr>
                  <a:t>- </a:t>
                </a:r>
                <a:r>
                  <a:rPr lang="en-GB" dirty="0">
                    <a:solidFill>
                      <a:schemeClr val="accent6">
                        <a:lumMod val="60000"/>
                        <a:lumOff val="40000"/>
                      </a:schemeClr>
                    </a:solidFill>
                    <a:latin typeface="Times New Roman" panose="02020603050405020304" pitchFamily="18" charset="0"/>
                    <a:cs typeface="Times New Roman" panose="02020603050405020304" pitchFamily="18" charset="0"/>
                  </a:rPr>
                  <a:t>rate of </a:t>
                </a:r>
                <a14:m>
                  <m:oMath xmlns:m="http://schemas.openxmlformats.org/officeDocument/2006/math">
                    <m:sSup>
                      <m:sSupPr>
                        <m:ctrlPr>
                          <a:rPr lang="en-GB" i="1">
                            <a:solidFill>
                              <a:schemeClr val="accent6">
                                <a:lumMod val="60000"/>
                                <a:lumOff val="40000"/>
                              </a:schemeClr>
                            </a:solidFill>
                            <a:latin typeface="Cambria Math" panose="02040503050406030204" pitchFamily="18" charset="0"/>
                          </a:rPr>
                        </m:ctrlPr>
                      </m:sSupPr>
                      <m:e>
                        <m:r>
                          <a:rPr lang="en-GB" i="1">
                            <a:solidFill>
                              <a:schemeClr val="accent6">
                                <a:lumMod val="60000"/>
                                <a:lumOff val="40000"/>
                              </a:schemeClr>
                            </a:solidFill>
                            <a:latin typeface="Cambria Math" panose="02040503050406030204" pitchFamily="18" charset="0"/>
                          </a:rPr>
                          <m:t>10</m:t>
                        </m:r>
                      </m:e>
                      <m:sup>
                        <m:r>
                          <a:rPr lang="en-GB">
                            <a:solidFill>
                              <a:schemeClr val="accent6">
                                <a:lumMod val="60000"/>
                                <a:lumOff val="40000"/>
                              </a:schemeClr>
                            </a:solidFill>
                            <a:latin typeface="Cambria Math" panose="02040503050406030204" pitchFamily="18" charset="0"/>
                          </a:rPr>
                          <m:t>−</m:t>
                        </m:r>
                        <m:r>
                          <a:rPr lang="en-GB" i="1">
                            <a:solidFill>
                              <a:schemeClr val="accent6">
                                <a:lumMod val="60000"/>
                                <a:lumOff val="40000"/>
                              </a:schemeClr>
                            </a:solidFill>
                            <a:latin typeface="Cambria Math" panose="02040503050406030204" pitchFamily="18" charset="0"/>
                          </a:rPr>
                          <m:t>3</m:t>
                        </m:r>
                      </m:sup>
                    </m:sSup>
                  </m:oMath>
                </a14:m>
                <a:r>
                  <a:rPr lang="en-GB" dirty="0">
                    <a:latin typeface="Times New Roman" panose="02020603050405020304" pitchFamily="18" charset="0"/>
                    <a:cs typeface="Times New Roman" panose="02020603050405020304" pitchFamily="18" charset="0"/>
                  </a:rPr>
                  <a:t>.</a:t>
                </a:r>
              </a:p>
              <a:p>
                <a:pPr marL="285750" lvl="0" indent="-285750" algn="just">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Minimises a composite </a:t>
                </a:r>
                <a:r>
                  <a:rPr lang="en-GB" b="1" dirty="0">
                    <a:latin typeface="Times New Roman" panose="02020603050405020304" pitchFamily="18" charset="0"/>
                    <a:cs typeface="Times New Roman" panose="02020603050405020304" pitchFamily="18" charset="0"/>
                  </a:rPr>
                  <a:t>loss function</a:t>
                </a:r>
                <a:r>
                  <a:rPr lang="en-GB" dirty="0">
                    <a:latin typeface="Times New Roman" panose="02020603050405020304" pitchFamily="18" charset="0"/>
                    <a:cs typeface="Times New Roman" panose="02020603050405020304" pitchFamily="18" charset="0"/>
                  </a:rPr>
                  <a:t>: </a:t>
                </a:r>
                <a14:m>
                  <m:oMath xmlns:m="http://schemas.openxmlformats.org/officeDocument/2006/math">
                    <m:sSub>
                      <m:sSubPr>
                        <m:ctrlPr>
                          <a:rPr lang="en-GB" i="1">
                            <a:solidFill>
                              <a:schemeClr val="accent6">
                                <a:lumMod val="75000"/>
                              </a:schemeClr>
                            </a:solidFill>
                            <a:latin typeface="Cambria Math" panose="02040503050406030204" pitchFamily="18" charset="0"/>
                          </a:rPr>
                        </m:ctrlPr>
                      </m:sSubPr>
                      <m:e>
                        <m:r>
                          <a:rPr lang="en-GB" i="1">
                            <a:solidFill>
                              <a:schemeClr val="accent6">
                                <a:lumMod val="75000"/>
                              </a:schemeClr>
                            </a:solidFill>
                            <a:latin typeface="Cambria Math" panose="02040503050406030204" pitchFamily="18" charset="0"/>
                          </a:rPr>
                          <m:t>ℒ</m:t>
                        </m:r>
                      </m:e>
                      <m:sub>
                        <m:r>
                          <a:rPr lang="en-US" i="1">
                            <a:solidFill>
                              <a:schemeClr val="accent6">
                                <a:lumMod val="75000"/>
                              </a:schemeClr>
                            </a:solidFill>
                            <a:latin typeface="Cambria Math" panose="02040503050406030204" pitchFamily="18" charset="0"/>
                          </a:rPr>
                          <m:t>𝑡𝑜𝑡𝑎𝑙</m:t>
                        </m:r>
                      </m:sub>
                    </m:sSub>
                    <m:r>
                      <a:rPr lang="en-GB">
                        <a:solidFill>
                          <a:schemeClr val="accent6">
                            <a:lumMod val="75000"/>
                          </a:schemeClr>
                        </a:solidFill>
                        <a:latin typeface="Cambria Math" panose="02040503050406030204" pitchFamily="18" charset="0"/>
                      </a:rPr>
                      <m:t>=</m:t>
                    </m:r>
                    <m:r>
                      <a:rPr lang="en-GB" i="1">
                        <a:solidFill>
                          <a:schemeClr val="accent6">
                            <a:lumMod val="75000"/>
                          </a:schemeClr>
                        </a:solidFill>
                        <a:latin typeface="Cambria Math" panose="02040503050406030204" pitchFamily="18" charset="0"/>
                      </a:rPr>
                      <m:t>1</m:t>
                    </m:r>
                    <m:r>
                      <a:rPr lang="en-GB">
                        <a:solidFill>
                          <a:schemeClr val="accent6">
                            <a:lumMod val="75000"/>
                          </a:schemeClr>
                        </a:solidFill>
                        <a:latin typeface="Cambria Math" panose="02040503050406030204" pitchFamily="18" charset="0"/>
                      </a:rPr>
                      <m:t>.</m:t>
                    </m:r>
                    <m:r>
                      <a:rPr lang="en-GB" i="1">
                        <a:solidFill>
                          <a:schemeClr val="accent6">
                            <a:lumMod val="75000"/>
                          </a:schemeClr>
                        </a:solidFill>
                        <a:latin typeface="Cambria Math" panose="02040503050406030204" pitchFamily="18" charset="0"/>
                      </a:rPr>
                      <m:t>0</m:t>
                    </m:r>
                    <m:r>
                      <a:rPr lang="en-GB">
                        <a:solidFill>
                          <a:schemeClr val="accent6">
                            <a:lumMod val="75000"/>
                          </a:schemeClr>
                        </a:solidFill>
                        <a:latin typeface="Cambria Math" panose="02040503050406030204" pitchFamily="18" charset="0"/>
                      </a:rPr>
                      <m:t>⋅</m:t>
                    </m:r>
                    <m:sSub>
                      <m:sSubPr>
                        <m:ctrlPr>
                          <a:rPr lang="en-GB" i="1">
                            <a:solidFill>
                              <a:schemeClr val="accent6">
                                <a:lumMod val="75000"/>
                              </a:schemeClr>
                            </a:solidFill>
                            <a:latin typeface="Cambria Math" panose="02040503050406030204" pitchFamily="18" charset="0"/>
                          </a:rPr>
                        </m:ctrlPr>
                      </m:sSubPr>
                      <m:e>
                        <m:r>
                          <a:rPr lang="en-GB" i="1">
                            <a:solidFill>
                              <a:schemeClr val="accent6">
                                <a:lumMod val="75000"/>
                              </a:schemeClr>
                            </a:solidFill>
                            <a:latin typeface="Cambria Math" panose="02040503050406030204" pitchFamily="18" charset="0"/>
                          </a:rPr>
                          <m:t>ℒ</m:t>
                        </m:r>
                      </m:e>
                      <m:sub>
                        <m:r>
                          <a:rPr lang="en-GB" i="1">
                            <a:solidFill>
                              <a:schemeClr val="accent6">
                                <a:lumMod val="75000"/>
                              </a:schemeClr>
                            </a:solidFill>
                            <a:latin typeface="Cambria Math" panose="02040503050406030204" pitchFamily="18" charset="0"/>
                          </a:rPr>
                          <m:t>𝐶𝐸</m:t>
                        </m:r>
                      </m:sub>
                    </m:sSub>
                    <m:r>
                      <a:rPr lang="en-GB">
                        <a:solidFill>
                          <a:schemeClr val="accent6">
                            <a:lumMod val="75000"/>
                          </a:schemeClr>
                        </a:solidFill>
                        <a:latin typeface="Cambria Math" panose="02040503050406030204" pitchFamily="18" charset="0"/>
                      </a:rPr>
                      <m:t>+</m:t>
                    </m:r>
                    <m:r>
                      <a:rPr lang="en-GB" i="1">
                        <a:solidFill>
                          <a:schemeClr val="accent6">
                            <a:lumMod val="75000"/>
                          </a:schemeClr>
                        </a:solidFill>
                        <a:latin typeface="Cambria Math" panose="02040503050406030204" pitchFamily="18" charset="0"/>
                      </a:rPr>
                      <m:t>0</m:t>
                    </m:r>
                    <m:r>
                      <a:rPr lang="en-GB">
                        <a:solidFill>
                          <a:schemeClr val="accent6">
                            <a:lumMod val="75000"/>
                          </a:schemeClr>
                        </a:solidFill>
                        <a:latin typeface="Cambria Math" panose="02040503050406030204" pitchFamily="18" charset="0"/>
                      </a:rPr>
                      <m:t>.</m:t>
                    </m:r>
                    <m:r>
                      <a:rPr lang="en-GB" i="1">
                        <a:solidFill>
                          <a:schemeClr val="accent6">
                            <a:lumMod val="75000"/>
                          </a:schemeClr>
                        </a:solidFill>
                        <a:latin typeface="Cambria Math" panose="02040503050406030204" pitchFamily="18" charset="0"/>
                      </a:rPr>
                      <m:t>5</m:t>
                    </m:r>
                    <m:r>
                      <a:rPr lang="en-GB">
                        <a:solidFill>
                          <a:schemeClr val="accent6">
                            <a:lumMod val="75000"/>
                          </a:schemeClr>
                        </a:solidFill>
                        <a:latin typeface="Cambria Math" panose="02040503050406030204" pitchFamily="18" charset="0"/>
                      </a:rPr>
                      <m:t>⋅</m:t>
                    </m:r>
                    <m:sSub>
                      <m:sSubPr>
                        <m:ctrlPr>
                          <a:rPr lang="en-GB" i="1">
                            <a:solidFill>
                              <a:schemeClr val="accent6">
                                <a:lumMod val="75000"/>
                              </a:schemeClr>
                            </a:solidFill>
                            <a:latin typeface="Cambria Math" panose="02040503050406030204" pitchFamily="18" charset="0"/>
                          </a:rPr>
                        </m:ctrlPr>
                      </m:sSubPr>
                      <m:e>
                        <m:r>
                          <a:rPr lang="en-GB" i="1">
                            <a:solidFill>
                              <a:schemeClr val="accent6">
                                <a:lumMod val="75000"/>
                              </a:schemeClr>
                            </a:solidFill>
                            <a:latin typeface="Cambria Math" panose="02040503050406030204" pitchFamily="18" charset="0"/>
                          </a:rPr>
                          <m:t>ℒ</m:t>
                        </m:r>
                      </m:e>
                      <m:sub>
                        <m:r>
                          <a:rPr lang="en-GB" i="1">
                            <a:solidFill>
                              <a:schemeClr val="accent6">
                                <a:lumMod val="75000"/>
                              </a:schemeClr>
                            </a:solidFill>
                            <a:latin typeface="Cambria Math" panose="02040503050406030204" pitchFamily="18" charset="0"/>
                          </a:rPr>
                          <m:t>𝐷𝑖𝑐𝑒</m:t>
                        </m:r>
                      </m:sub>
                    </m:sSub>
                  </m:oMath>
                </a14:m>
                <a:endParaRPr lang="en-GB" dirty="0">
                  <a:latin typeface="Times New Roman" panose="02020603050405020304" pitchFamily="18" charset="0"/>
                  <a:cs typeface="Times New Roman" panose="02020603050405020304" pitchFamily="18" charset="0"/>
                </a:endParaRPr>
              </a:p>
              <a:p>
                <a:pPr marL="285750" lvl="0" indent="-285750" algn="just">
                  <a:buClr>
                    <a:schemeClr val="accent6"/>
                  </a:buClr>
                  <a:buFont typeface="Wingdings" panose="05000000000000000000" pitchFamily="2" charset="2"/>
                  <a:buChar char="§"/>
                </a:pPr>
                <a:r>
                  <a:rPr lang="en-GB" dirty="0">
                    <a:latin typeface="Times New Roman" panose="02020603050405020304" pitchFamily="18" charset="0"/>
                    <a:cs typeface="Times New Roman" panose="02020603050405020304" pitchFamily="18" charset="0"/>
                  </a:rPr>
                  <a:t>Masked Soft Cross-Entropy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ℒ</m:t>
                        </m:r>
                      </m:e>
                      <m:sub>
                        <m:r>
                          <a:rPr lang="en-GB" i="1">
                            <a:latin typeface="Cambria Math" panose="02040503050406030204" pitchFamily="18" charset="0"/>
                          </a:rPr>
                          <m:t>𝐶𝐸</m:t>
                        </m:r>
                      </m:sub>
                    </m:sSub>
                  </m:oMath>
                </a14:m>
                <a:r>
                  <a:rPr lang="en-GB" dirty="0">
                    <a:latin typeface="Times New Roman" panose="02020603050405020304" pitchFamily="18" charset="0"/>
                    <a:cs typeface="Times New Roman" panose="02020603050405020304" pitchFamily="18" charset="0"/>
                  </a:rPr>
                  <a:t>) – correct classification, integrates class weights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𝑐</m:t>
                        </m:r>
                      </m:sub>
                    </m:sSub>
                  </m:oMath>
                </a14:m>
                <a:r>
                  <a:rPr lang="en-GB" dirty="0">
                    <a:latin typeface="Times New Roman" panose="02020603050405020304" pitchFamily="18" charset="0"/>
                    <a:cs typeface="Times New Roman" panose="02020603050405020304" pitchFamily="18" charset="0"/>
                  </a:rPr>
                  <a:t>) to handle class imbalance:</a:t>
                </a:r>
              </a:p>
              <a:p>
                <a:pPr lvl="0" algn="just"/>
                <a14:m>
                  <m:oMathPara xmlns:m="http://schemas.openxmlformats.org/officeDocument/2006/math">
                    <m:oMath>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ℒ</m:t>
                          </m:r>
                        </m:e>
                        <m:sub>
                          <m:r>
                            <a:rPr lang="en-GB" i="1">
                              <a:solidFill>
                                <a:schemeClr val="accent6">
                                  <a:lumMod val="50000"/>
                                </a:schemeClr>
                              </a:solidFill>
                              <a:latin typeface="Cambria Math" panose="02040503050406030204" pitchFamily="18" charset="0"/>
                            </a:rPr>
                            <m:t>𝐶𝐸</m:t>
                          </m:r>
                        </m:sub>
                      </m:sSub>
                      <m:r>
                        <a:rPr lang="en-GB">
                          <a:solidFill>
                            <a:schemeClr val="accent6">
                              <a:lumMod val="50000"/>
                            </a:schemeClr>
                          </a:solidFill>
                          <a:latin typeface="Cambria Math" panose="02040503050406030204" pitchFamily="18" charset="0"/>
                        </a:rPr>
                        <m:t>=</m:t>
                      </m:r>
                      <m:f>
                        <m:fPr>
                          <m:ctrlPr>
                            <a:rPr lang="en-GB" i="1">
                              <a:solidFill>
                                <a:schemeClr val="accent6">
                                  <a:lumMod val="50000"/>
                                </a:schemeClr>
                              </a:solidFill>
                              <a:latin typeface="Cambria Math" panose="02040503050406030204" pitchFamily="18" charset="0"/>
                            </a:rPr>
                          </m:ctrlPr>
                        </m:fPr>
                        <m:num>
                          <m:r>
                            <a:rPr lang="en-GB" i="1">
                              <a:solidFill>
                                <a:schemeClr val="accent6">
                                  <a:lumMod val="50000"/>
                                </a:schemeClr>
                              </a:solidFill>
                              <a:latin typeface="Cambria Math" panose="02040503050406030204" pitchFamily="18" charset="0"/>
                            </a:rPr>
                            <m:t>1</m:t>
                          </m:r>
                        </m:num>
                        <m:den>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𝑁</m:t>
                              </m:r>
                            </m:e>
                            <m:sub>
                              <m:r>
                                <a:rPr lang="en-GB" i="1">
                                  <a:solidFill>
                                    <a:schemeClr val="accent6">
                                      <a:lumMod val="50000"/>
                                    </a:schemeClr>
                                  </a:solidFill>
                                  <a:latin typeface="Cambria Math" panose="02040503050406030204" pitchFamily="18" charset="0"/>
                                </a:rPr>
                                <m:t>𝑣𝑎𝑙𝑖𝑑</m:t>
                              </m:r>
                            </m:sub>
                          </m:sSub>
                        </m:den>
                      </m:f>
                      <m:nary>
                        <m:naryPr>
                          <m:chr m:val="∑"/>
                          <m:limLoc m:val="undOvr"/>
                          <m:supHide m:val="on"/>
                          <m:ctrlPr>
                            <a:rPr lang="en-GB" i="1">
                              <a:solidFill>
                                <a:schemeClr val="accent6">
                                  <a:lumMod val="50000"/>
                                </a:schemeClr>
                              </a:solidFill>
                              <a:latin typeface="Cambria Math" panose="02040503050406030204" pitchFamily="18" charset="0"/>
                            </a:rPr>
                          </m:ctrlPr>
                        </m:naryPr>
                        <m:sub>
                          <m:r>
                            <a:rPr lang="en-GB" i="1">
                              <a:solidFill>
                                <a:schemeClr val="accent6">
                                  <a:lumMod val="50000"/>
                                </a:schemeClr>
                              </a:solidFill>
                              <a:latin typeface="Cambria Math" panose="02040503050406030204" pitchFamily="18" charset="0"/>
                            </a:rPr>
                            <m:t>𝑖</m:t>
                          </m:r>
                          <m:r>
                            <a:rPr lang="en-GB">
                              <a:solidFill>
                                <a:schemeClr val="accent6">
                                  <a:lumMod val="50000"/>
                                </a:schemeClr>
                              </a:solidFill>
                              <a:latin typeface="Cambria Math" panose="02040503050406030204" pitchFamily="18" charset="0"/>
                            </a:rPr>
                            <m:t>∈</m:t>
                          </m:r>
                          <m:r>
                            <m:rPr>
                              <m:nor/>
                            </m:rPr>
                            <a:rPr lang="en-GB" i="0">
                              <a:solidFill>
                                <a:schemeClr val="accent6">
                                  <a:lumMod val="50000"/>
                                </a:schemeClr>
                              </a:solidFill>
                              <a:latin typeface="Times New Roman" panose="02020603050405020304" pitchFamily="18" charset="0"/>
                              <a:cs typeface="Times New Roman" panose="02020603050405020304" pitchFamily="18" charset="0"/>
                            </a:rPr>
                            <m:t>valid</m:t>
                          </m:r>
                        </m:sub>
                        <m:sup/>
                        <m:e>
                          <m:nary>
                            <m:naryPr>
                              <m:chr m:val="∑"/>
                              <m:limLoc m:val="undOvr"/>
                              <m:ctrlPr>
                                <a:rPr lang="en-GB" i="1">
                                  <a:solidFill>
                                    <a:schemeClr val="accent6">
                                      <a:lumMod val="50000"/>
                                    </a:schemeClr>
                                  </a:solidFill>
                                  <a:latin typeface="Cambria Math" panose="02040503050406030204" pitchFamily="18" charset="0"/>
                                </a:rPr>
                              </m:ctrlPr>
                            </m:naryPr>
                            <m:sub>
                              <m:r>
                                <a:rPr lang="en-GB" i="1">
                                  <a:solidFill>
                                    <a:schemeClr val="accent6">
                                      <a:lumMod val="50000"/>
                                    </a:schemeClr>
                                  </a:solidFill>
                                  <a:latin typeface="Cambria Math" panose="02040503050406030204" pitchFamily="18" charset="0"/>
                                </a:rPr>
                                <m:t>𝑐</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0</m:t>
                              </m:r>
                            </m:sub>
                            <m:sup>
                              <m:r>
                                <a:rPr lang="en-GB" i="1">
                                  <a:solidFill>
                                    <a:schemeClr val="accent6">
                                      <a:lumMod val="50000"/>
                                    </a:schemeClr>
                                  </a:solidFill>
                                  <a:latin typeface="Cambria Math" panose="02040503050406030204" pitchFamily="18" charset="0"/>
                                </a:rPr>
                                <m:t>8</m:t>
                              </m:r>
                            </m:sup>
                            <m:e>
                              <m:r>
                                <a:rPr lang="en-GB">
                                  <a:solidFill>
                                    <a:schemeClr val="accent6">
                                      <a:lumMod val="50000"/>
                                    </a:schemeClr>
                                  </a:solidFill>
                                  <a:latin typeface="Cambria Math" panose="02040503050406030204" pitchFamily="18" charset="0"/>
                                </a:rPr>
                                <m:t>−</m:t>
                              </m:r>
                            </m:e>
                          </m:nary>
                        </m:e>
                      </m:nary>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𝑤</m:t>
                          </m:r>
                        </m:e>
                        <m:sub>
                          <m:r>
                            <a:rPr lang="en-GB" i="1">
                              <a:solidFill>
                                <a:schemeClr val="accent6">
                                  <a:lumMod val="50000"/>
                                </a:schemeClr>
                              </a:solidFill>
                              <a:latin typeface="Cambria Math" panose="02040503050406030204" pitchFamily="18" charset="0"/>
                            </a:rPr>
                            <m:t>𝑐</m:t>
                          </m:r>
                        </m:sub>
                      </m:sSub>
                      <m:r>
                        <a:rPr lang="en-GB">
                          <a:solidFill>
                            <a:schemeClr val="accent6">
                              <a:lumMod val="50000"/>
                            </a:schemeClr>
                          </a:solidFill>
                          <a:latin typeface="Cambria Math" panose="02040503050406030204" pitchFamily="18" charset="0"/>
                        </a:rPr>
                        <m:t>⋅</m:t>
                      </m:r>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𝑦</m:t>
                          </m:r>
                        </m:e>
                        <m:sub>
                          <m:r>
                            <a:rPr lang="en-GB" i="1">
                              <a:solidFill>
                                <a:schemeClr val="accent6">
                                  <a:lumMod val="50000"/>
                                </a:schemeClr>
                              </a:solidFill>
                              <a:latin typeface="Cambria Math" panose="02040503050406030204" pitchFamily="18" charset="0"/>
                            </a:rPr>
                            <m:t>𝑖</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𝑐</m:t>
                          </m:r>
                        </m:sub>
                      </m:sSub>
                      <m:r>
                        <a:rPr lang="en-GB">
                          <a:solidFill>
                            <a:schemeClr val="accent6">
                              <a:lumMod val="50000"/>
                            </a:schemeClr>
                          </a:solidFill>
                          <a:latin typeface="Cambria Math" panose="02040503050406030204" pitchFamily="18" charset="0"/>
                        </a:rPr>
                        <m:t>⋅</m:t>
                      </m:r>
                      <m:sSub>
                        <m:sSubPr>
                          <m:ctrlPr>
                            <a:rPr lang="en-GB" i="1">
                              <a:solidFill>
                                <a:schemeClr val="accent6">
                                  <a:lumMod val="50000"/>
                                </a:schemeClr>
                              </a:solidFill>
                              <a:latin typeface="Cambria Math" panose="02040503050406030204" pitchFamily="18" charset="0"/>
                            </a:rPr>
                          </m:ctrlPr>
                        </m:sSubPr>
                        <m:e>
                          <m:func>
                            <m:funcPr>
                              <m:ctrlPr>
                                <a:rPr lang="en-GB" i="1">
                                  <a:solidFill>
                                    <a:schemeClr val="accent6">
                                      <a:lumMod val="50000"/>
                                    </a:schemeClr>
                                  </a:solidFill>
                                  <a:latin typeface="Cambria Math" panose="02040503050406030204" pitchFamily="18" charset="0"/>
                                </a:rPr>
                              </m:ctrlPr>
                            </m:funcPr>
                            <m:fName>
                              <m:r>
                                <a:rPr lang="en-GB" i="1">
                                  <a:solidFill>
                                    <a:schemeClr val="accent6">
                                      <a:lumMod val="50000"/>
                                    </a:schemeClr>
                                  </a:solidFill>
                                  <a:latin typeface="Cambria Math" panose="02040503050406030204" pitchFamily="18" charset="0"/>
                                </a:rPr>
                                <m:t>𝑙𝑜𝑔</m:t>
                              </m:r>
                            </m:fName>
                            <m:e>
                              <m:d>
                                <m:dPr>
                                  <m:ctrlPr>
                                    <a:rPr lang="en-GB" i="1">
                                      <a:solidFill>
                                        <a:schemeClr val="accent6">
                                          <a:lumMod val="50000"/>
                                        </a:schemeClr>
                                      </a:solidFill>
                                      <a:latin typeface="Cambria Math" panose="02040503050406030204" pitchFamily="18" charset="0"/>
                                    </a:rPr>
                                  </m:ctrlPr>
                                </m:dPr>
                                <m:e>
                                  <m:sSub>
                                    <m:sSubPr>
                                      <m:ctrlPr>
                                        <a:rPr lang="en-GB" i="1">
                                          <a:solidFill>
                                            <a:schemeClr val="accent6">
                                              <a:lumMod val="50000"/>
                                            </a:schemeClr>
                                          </a:solidFill>
                                          <a:latin typeface="Cambria Math" panose="02040503050406030204" pitchFamily="18" charset="0"/>
                                        </a:rPr>
                                      </m:ctrlPr>
                                    </m:sSubPr>
                                    <m:e>
                                      <m:acc>
                                        <m:accPr>
                                          <m:chr m:val="ˆ"/>
                                          <m:ctrlPr>
                                            <a:rPr lang="en-GB" i="1">
                                              <a:solidFill>
                                                <a:schemeClr val="accent6">
                                                  <a:lumMod val="50000"/>
                                                </a:schemeClr>
                                              </a:solidFill>
                                              <a:latin typeface="Cambria Math" panose="02040503050406030204" pitchFamily="18" charset="0"/>
                                            </a:rPr>
                                          </m:ctrlPr>
                                        </m:accPr>
                                        <m:e>
                                          <m:r>
                                            <a:rPr lang="en-GB" i="1">
                                              <a:solidFill>
                                                <a:schemeClr val="accent6">
                                                  <a:lumMod val="50000"/>
                                                </a:schemeClr>
                                              </a:solidFill>
                                              <a:latin typeface="Cambria Math" panose="02040503050406030204" pitchFamily="18" charset="0"/>
                                            </a:rPr>
                                            <m:t>𝑦</m:t>
                                          </m:r>
                                        </m:e>
                                      </m:acc>
                                    </m:e>
                                    <m:sub>
                                      <m:r>
                                        <a:rPr lang="en-GB" i="1">
                                          <a:solidFill>
                                            <a:schemeClr val="accent6">
                                              <a:lumMod val="50000"/>
                                            </a:schemeClr>
                                          </a:solidFill>
                                          <a:latin typeface="Cambria Math" panose="02040503050406030204" pitchFamily="18" charset="0"/>
                                        </a:rPr>
                                        <m:t>𝑖</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𝑐</m:t>
                                      </m:r>
                                    </m:sub>
                                  </m:sSub>
                                </m:e>
                              </m:d>
                            </m:e>
                          </m:func>
                        </m:e>
                        <m:sub/>
                      </m:sSub>
                    </m:oMath>
                  </m:oMathPara>
                </a14:m>
                <a:endParaRPr lang="en-GB" dirty="0">
                  <a:latin typeface="Times New Roman" panose="02020603050405020304" pitchFamily="18" charset="0"/>
                  <a:cs typeface="Times New Roman" panose="02020603050405020304" pitchFamily="18" charset="0"/>
                </a:endParaRPr>
              </a:p>
              <a:p>
                <a:pPr lvl="0" algn="just"/>
                <a:r>
                  <a:rPr lang="en-GB" i="1" dirty="0">
                    <a:latin typeface="Times New Roman" panose="02020603050405020304" pitchFamily="18" charset="0"/>
                    <a:cs typeface="Times New Roman" panose="02020603050405020304" pitchFamily="18" charset="0"/>
                  </a:rPr>
                  <a:t>(</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𝑖</m:t>
                        </m:r>
                        <m:r>
                          <a:rPr lang="en-GB">
                            <a:latin typeface="Cambria Math" panose="02040503050406030204" pitchFamily="18" charset="0"/>
                          </a:rPr>
                          <m:t>,</m:t>
                        </m:r>
                        <m:r>
                          <a:rPr lang="en-GB" i="1">
                            <a:latin typeface="Cambria Math" panose="02040503050406030204" pitchFamily="18" charset="0"/>
                          </a:rPr>
                          <m:t>𝑐</m:t>
                        </m:r>
                      </m:sub>
                    </m:sSub>
                  </m:oMath>
                </a14:m>
                <a:r>
                  <a:rPr lang="en-GB" i="1" dirty="0">
                    <a:latin typeface="Times New Roman" panose="02020603050405020304" pitchFamily="18" charset="0"/>
                    <a:cs typeface="Times New Roman" panose="02020603050405020304" pitchFamily="18" charset="0"/>
                  </a:rPr>
                  <a:t>= the ground-truth probability, </a:t>
                </a:r>
                <a14:m>
                  <m:oMath xmlns:m="http://schemas.openxmlformats.org/officeDocument/2006/math">
                    <m:sSub>
                      <m:sSubPr>
                        <m:ctrlPr>
                          <a:rPr lang="en-GB" i="1">
                            <a:latin typeface="Cambria Math" panose="02040503050406030204" pitchFamily="18" charset="0"/>
                          </a:rPr>
                        </m:ctrlPr>
                      </m:sSubPr>
                      <m:e>
                        <m:acc>
                          <m:accPr>
                            <m:chr m:val="ˆ"/>
                            <m:ctrlPr>
                              <a:rPr lang="en-GB" i="1">
                                <a:latin typeface="Cambria Math" panose="02040503050406030204" pitchFamily="18" charset="0"/>
                              </a:rPr>
                            </m:ctrlPr>
                          </m:accPr>
                          <m:e>
                            <m:r>
                              <a:rPr lang="en-GB" i="1">
                                <a:latin typeface="Cambria Math" panose="02040503050406030204" pitchFamily="18" charset="0"/>
                              </a:rPr>
                              <m:t>𝑦</m:t>
                            </m:r>
                          </m:e>
                        </m:acc>
                      </m:e>
                      <m:sub>
                        <m:r>
                          <a:rPr lang="en-GB" i="1">
                            <a:latin typeface="Cambria Math" panose="02040503050406030204" pitchFamily="18" charset="0"/>
                          </a:rPr>
                          <m:t>𝑖</m:t>
                        </m:r>
                        <m:r>
                          <a:rPr lang="en-GB">
                            <a:latin typeface="Cambria Math" panose="02040503050406030204" pitchFamily="18" charset="0"/>
                          </a:rPr>
                          <m:t>,</m:t>
                        </m:r>
                        <m:r>
                          <a:rPr lang="en-GB" i="1">
                            <a:latin typeface="Cambria Math" panose="02040503050406030204" pitchFamily="18" charset="0"/>
                          </a:rPr>
                          <m:t>𝑐</m:t>
                        </m:r>
                      </m:sub>
                    </m:sSub>
                  </m:oMath>
                </a14:m>
                <a:r>
                  <a:rPr lang="en-GB" i="1" dirty="0">
                    <a:latin typeface="Times New Roman" panose="02020603050405020304" pitchFamily="18" charset="0"/>
                    <a:cs typeface="Times New Roman" panose="02020603050405020304" pitchFamily="18" charset="0"/>
                  </a:rPr>
                  <a:t> = the predicted probability for class </a:t>
                </a:r>
                <a14:m>
                  <m:oMath xmlns:m="http://schemas.openxmlformats.org/officeDocument/2006/math">
                    <m:r>
                      <a:rPr lang="en-GB" i="1">
                        <a:latin typeface="Cambria Math" panose="02040503050406030204" pitchFamily="18" charset="0"/>
                      </a:rPr>
                      <m:t>𝑐</m:t>
                    </m:r>
                    <m:r>
                      <a:rPr lang="en-US" i="1">
                        <a:latin typeface="Cambria Math" panose="02040503050406030204" pitchFamily="18" charset="0"/>
                      </a:rPr>
                      <m:t> </m:t>
                    </m:r>
                  </m:oMath>
                </a14:m>
                <a:r>
                  <a:rPr lang="en-GB" i="1" dirty="0">
                    <a:latin typeface="Times New Roman" panose="02020603050405020304" pitchFamily="18" charset="0"/>
                    <a:cs typeface="Times New Roman" panose="02020603050405020304" pitchFamily="18" charset="0"/>
                  </a:rPr>
                  <a:t>at voxel </a:t>
                </a:r>
                <a14:m>
                  <m:oMath xmlns:m="http://schemas.openxmlformats.org/officeDocument/2006/math">
                    <m:r>
                      <a:rPr lang="en-GB" i="1">
                        <a:latin typeface="Cambria Math" panose="02040503050406030204" pitchFamily="18" charset="0"/>
                      </a:rPr>
                      <m:t>𝑖</m:t>
                    </m:r>
                  </m:oMath>
                </a14:m>
                <a:r>
                  <a:rPr lang="en-GB" i="1"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a:t>
                </a:r>
              </a:p>
            </p:txBody>
          </p:sp>
        </mc:Choice>
        <mc:Fallback xmlns="">
          <p:sp>
            <p:nvSpPr>
              <p:cNvPr id="6" name="Dreptunghi: colțuri rotunjite 5">
                <a:extLst>
                  <a:ext uri="{FF2B5EF4-FFF2-40B4-BE49-F238E27FC236}">
                    <a16:creationId xmlns:a16="http://schemas.microsoft.com/office/drawing/2014/main" id="{11C7BEF5-2E75-3474-1AFB-EC79970FE0BE}"/>
                  </a:ext>
                </a:extLst>
              </p:cNvPr>
              <p:cNvSpPr>
                <a:spLocks noRot="1" noChangeAspect="1" noMove="1" noResize="1" noEditPoints="1" noAdjustHandles="1" noChangeArrowheads="1" noChangeShapeType="1" noTextEdit="1"/>
              </p:cNvSpPr>
              <p:nvPr/>
            </p:nvSpPr>
            <p:spPr>
              <a:xfrm>
                <a:off x="0" y="1285719"/>
                <a:ext cx="11287760" cy="2468551"/>
              </a:xfrm>
              <a:prstGeom prst="roundRect">
                <a:avLst/>
              </a:prstGeom>
              <a:blipFill>
                <a:blip r:embed="rId6"/>
                <a:stretch>
                  <a:fillRect/>
                </a:stretch>
              </a:blipFill>
              <a:ln/>
            </p:spPr>
            <p:txBody>
              <a:bodyPr/>
              <a:lstStyle/>
              <a:p>
                <a:r>
                  <a:rPr lang="en-GB">
                    <a:noFill/>
                  </a:rPr>
                  <a:t> </a:t>
                </a:r>
              </a:p>
            </p:txBody>
          </p:sp>
        </mc:Fallback>
      </mc:AlternateContent>
      <p:pic>
        <p:nvPicPr>
          <p:cNvPr id="10" name="Grafic 9" descr="Badge 1 with solid fill">
            <a:extLst>
              <a:ext uri="{FF2B5EF4-FFF2-40B4-BE49-F238E27FC236}">
                <a16:creationId xmlns:a16="http://schemas.microsoft.com/office/drawing/2014/main" id="{5EBA67F6-6B97-266D-69BA-39D7938AA10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61583" y="1047552"/>
            <a:ext cx="914400" cy="914400"/>
          </a:xfrm>
          <a:prstGeom prst="rect">
            <a:avLst/>
          </a:prstGeom>
        </p:spPr>
      </p:pic>
      <mc:AlternateContent xmlns:mc="http://schemas.openxmlformats.org/markup-compatibility/2006" xmlns:a14="http://schemas.microsoft.com/office/drawing/2010/main">
        <mc:Choice Requires="a14">
          <p:sp>
            <p:nvSpPr>
              <p:cNvPr id="12" name="CasetăText 11">
                <a:extLst>
                  <a:ext uri="{FF2B5EF4-FFF2-40B4-BE49-F238E27FC236}">
                    <a16:creationId xmlns:a16="http://schemas.microsoft.com/office/drawing/2014/main" id="{F6425B93-A953-724E-A80E-AF2039810E6B}"/>
                  </a:ext>
                </a:extLst>
              </p:cNvPr>
              <p:cNvSpPr txBox="1"/>
              <p:nvPr/>
            </p:nvSpPr>
            <p:spPr>
              <a:xfrm>
                <a:off x="6368158" y="6425685"/>
                <a:ext cx="5997604" cy="253916"/>
              </a:xfrm>
              <a:prstGeom prst="rect">
                <a:avLst/>
              </a:prstGeom>
            </p:spPr>
            <p:txBody>
              <a:bodyPr vert="horz" wrap="none" lIns="91440" tIns="45720" rIns="91440" bIns="45720" rtlCol="0" anchor="t">
                <a:spAutoFit/>
              </a:bodyPr>
              <a:lstStyle/>
              <a:p>
                <a:pPr lvl="0"/>
                <a14:m>
                  <m:oMath xmlns:m="http://schemas.openxmlformats.org/officeDocument/2006/math">
                    <m:sSub>
                      <m:sSubPr>
                        <m:ctrlPr>
                          <a:rPr lang="en-GB" sz="1050" i="0" dirty="0">
                            <a:latin typeface="Times New Roman" panose="02020603050405020304" pitchFamily="18" charset="0"/>
                            <a:cs typeface="Times New Roman" panose="02020603050405020304" pitchFamily="18" charset="0"/>
                          </a:rPr>
                        </m:ctrlPr>
                      </m:sSubPr>
                      <m:e>
                        <m:r>
                          <m:rPr>
                            <m:nor/>
                          </m:rPr>
                          <a:rPr lang="en-GB" sz="1050" i="0" dirty="0">
                            <a:latin typeface="Times New Roman" panose="02020603050405020304" pitchFamily="18" charset="0"/>
                            <a:cs typeface="Times New Roman" panose="02020603050405020304" pitchFamily="18" charset="0"/>
                          </a:rPr>
                          <m:t>Dice Loss Component</m:t>
                        </m:r>
                        <m:r>
                          <m:rPr>
                            <m:nor/>
                          </m:rPr>
                          <a:rPr lang="en-US" sz="1050" b="0" i="0" dirty="0" smtClean="0">
                            <a:latin typeface="Times New Roman" panose="02020603050405020304" pitchFamily="18" charset="0"/>
                            <a:cs typeface="Times New Roman" panose="02020603050405020304" pitchFamily="18" charset="0"/>
                          </a:rPr>
                          <m:t> </m:t>
                        </m:r>
                        <m:r>
                          <a:rPr lang="en-GB" sz="1050" i="1">
                            <a:latin typeface="Cambria Math" panose="02040503050406030204" pitchFamily="18" charset="0"/>
                          </a:rPr>
                          <m:t>ℒ</m:t>
                        </m:r>
                      </m:e>
                      <m:sub>
                        <m:r>
                          <a:rPr lang="en-GB" sz="1050" i="1">
                            <a:latin typeface="Cambria Math" panose="02040503050406030204" pitchFamily="18" charset="0"/>
                          </a:rPr>
                          <m:t>𝐷𝑖𝑐𝑒</m:t>
                        </m:r>
                      </m:sub>
                    </m:sSub>
                    <m:r>
                      <a:rPr lang="en-US" sz="1050" b="0" i="0" smtClean="0">
                        <a:latin typeface="Cambria Math" panose="02040503050406030204" pitchFamily="18" charset="0"/>
                      </a:rPr>
                      <m:t>  </m:t>
                    </m:r>
                    <m:r>
                      <m:rPr>
                        <m:sty m:val="p"/>
                      </m:rPr>
                      <a:rPr lang="en-US" sz="1050" b="0" i="0" smtClean="0">
                        <a:solidFill>
                          <a:schemeClr val="accent6">
                            <a:lumMod val="60000"/>
                            <a:lumOff val="40000"/>
                          </a:schemeClr>
                        </a:solidFill>
                        <a:latin typeface="Cambria Math" panose="02040503050406030204" pitchFamily="18" charset="0"/>
                      </a:rPr>
                      <m:t>e</m:t>
                    </m:r>
                  </m:oMath>
                </a14:m>
                <a:r>
                  <a:rPr lang="en-GB" sz="1050" dirty="0" err="1">
                    <a:solidFill>
                      <a:schemeClr val="accent6">
                        <a:lumMod val="60000"/>
                        <a:lumOff val="40000"/>
                      </a:schemeClr>
                    </a:solidFill>
                    <a:latin typeface="Times New Roman" panose="02020603050405020304" pitchFamily="18" charset="0"/>
                    <a:cs typeface="Times New Roman" panose="02020603050405020304" pitchFamily="18" charset="0"/>
                  </a:rPr>
                  <a:t>ncourages</a:t>
                </a:r>
                <a:r>
                  <a:rPr lang="en-GB" sz="1050" dirty="0">
                    <a:solidFill>
                      <a:schemeClr val="accent6">
                        <a:lumMod val="60000"/>
                        <a:lumOff val="40000"/>
                      </a:schemeClr>
                    </a:solidFill>
                    <a:latin typeface="Times New Roman" panose="02020603050405020304" pitchFamily="18" charset="0"/>
                    <a:cs typeface="Times New Roman" panose="02020603050405020304" pitchFamily="18" charset="0"/>
                  </a:rPr>
                  <a:t> spatial overlap between predictions and ground-truth distributions</a:t>
                </a:r>
                <a:r>
                  <a:rPr lang="en-GB" sz="1050" dirty="0">
                    <a:latin typeface="Times New Roman" panose="02020603050405020304" pitchFamily="18" charset="0"/>
                    <a:cs typeface="Times New Roman" panose="02020603050405020304" pitchFamily="18" charset="0"/>
                  </a:rPr>
                  <a:t>.</a:t>
                </a:r>
              </a:p>
            </p:txBody>
          </p:sp>
        </mc:Choice>
        <mc:Fallback xmlns="">
          <p:sp>
            <p:nvSpPr>
              <p:cNvPr id="12" name="CasetăText 11">
                <a:extLst>
                  <a:ext uri="{FF2B5EF4-FFF2-40B4-BE49-F238E27FC236}">
                    <a16:creationId xmlns:a16="http://schemas.microsoft.com/office/drawing/2014/main" id="{F6425B93-A953-724E-A80E-AF2039810E6B}"/>
                  </a:ext>
                </a:extLst>
              </p:cNvPr>
              <p:cNvSpPr txBox="1">
                <a:spLocks noRot="1" noChangeAspect="1" noMove="1" noResize="1" noEditPoints="1" noAdjustHandles="1" noChangeArrowheads="1" noChangeShapeType="1" noTextEdit="1"/>
              </p:cNvSpPr>
              <p:nvPr/>
            </p:nvSpPr>
            <p:spPr>
              <a:xfrm>
                <a:off x="6368158" y="6425685"/>
                <a:ext cx="5997604" cy="253916"/>
              </a:xfrm>
              <a:prstGeom prst="rect">
                <a:avLst/>
              </a:prstGeom>
              <a:blipFill>
                <a:blip r:embed="rId8"/>
                <a:stretch>
                  <a:fillRect b="-11905"/>
                </a:stretch>
              </a:blipFill>
            </p:spPr>
            <p:txBody>
              <a:bodyPr/>
              <a:lstStyle/>
              <a:p>
                <a:r>
                  <a:rPr lang="en-GB">
                    <a:noFill/>
                  </a:rPr>
                  <a:t> </a:t>
                </a:r>
              </a:p>
            </p:txBody>
          </p:sp>
        </mc:Fallback>
      </mc:AlternateContent>
      <p:pic>
        <p:nvPicPr>
          <p:cNvPr id="14" name="Imagine 13">
            <a:extLst>
              <a:ext uri="{FF2B5EF4-FFF2-40B4-BE49-F238E27FC236}">
                <a16:creationId xmlns:a16="http://schemas.microsoft.com/office/drawing/2014/main" id="{CCE29771-62A1-7491-524E-01E7F2B41F8F}"/>
              </a:ext>
            </a:extLst>
          </p:cNvPr>
          <p:cNvPicPr>
            <a:picLocks noChangeAspect="1"/>
          </p:cNvPicPr>
          <p:nvPr/>
        </p:nvPicPr>
        <p:blipFill>
          <a:blip r:embed="rId9"/>
          <a:stretch>
            <a:fillRect/>
          </a:stretch>
        </p:blipFill>
        <p:spPr>
          <a:xfrm>
            <a:off x="7691010" y="2828689"/>
            <a:ext cx="311052" cy="311052"/>
          </a:xfrm>
          <a:prstGeom prst="rect">
            <a:avLst/>
          </a:prstGeom>
        </p:spPr>
      </p:pic>
    </p:spTree>
    <p:extLst>
      <p:ext uri="{BB962C8B-B14F-4D97-AF65-F5344CB8AC3E}">
        <p14:creationId xmlns:p14="http://schemas.microsoft.com/office/powerpoint/2010/main" val="2648190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fade">
                                      <p:cBhvr>
                                        <p:cTn id="7" dur="500"/>
                                        <p:tgtEl>
                                          <p:spTgt spid="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500"/>
                                        <p:tgtEl>
                                          <p:spTgt spid="6">
                                            <p:txEl>
                                              <p:pRg st="1" end="1"/>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animEffect transition="in" filter="fade">
                                      <p:cBhvr>
                                        <p:cTn id="16" dur="500"/>
                                        <p:tgtEl>
                                          <p:spTgt spid="6">
                                            <p:txEl>
                                              <p:pRg st="2" end="2"/>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fade">
                                      <p:cBhvr>
                                        <p:cTn id="19" dur="500"/>
                                        <p:tgtEl>
                                          <p:spTgt spid="6">
                                            <p:txEl>
                                              <p:pRg st="3" end="3"/>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500"/>
                                        <p:tgtEl>
                                          <p:spTgt spid="6">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allAtOnce"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319B8-E172-1263-F12D-34419258074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77DDC83-A859-51AB-992D-DF4D4638C5D4}"/>
              </a:ext>
            </a:extLst>
          </p:cNvPr>
          <p:cNvSpPr txBox="1"/>
          <p:nvPr/>
        </p:nvSpPr>
        <p:spPr>
          <a:xfrm>
            <a:off x="423517" y="246799"/>
            <a:ext cx="8172315"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latin typeface="Times New Roman" panose="02020603050405020304" pitchFamily="18" charset="0"/>
                <a:cs typeface="Times New Roman" panose="02020603050405020304" pitchFamily="18" charset="0"/>
              </a:rPr>
              <a:t>Results – Class Distribution Analysis </a:t>
            </a:r>
            <a:endParaRPr lang="en-US" sz="2400" b="1" dirty="0">
              <a:solidFill>
                <a:srgbClr val="333333"/>
              </a:solidFill>
              <a:latin typeface="Times New Roman" panose="02020603050405020304" pitchFamily="18" charset="0"/>
              <a:ea typeface="+mj-ea"/>
              <a:cs typeface="Times New Roman" panose="02020603050405020304" pitchFamily="18" charset="0"/>
            </a:endParaRPr>
          </a:p>
        </p:txBody>
      </p:sp>
      <p:sp>
        <p:nvSpPr>
          <p:cNvPr id="3" name="TextBox 2">
            <a:extLst>
              <a:ext uri="{FF2B5EF4-FFF2-40B4-BE49-F238E27FC236}">
                <a16:creationId xmlns:a16="http://schemas.microsoft.com/office/drawing/2014/main" id="{9CDDD146-4609-3320-3847-E240C26B2E11}"/>
              </a:ext>
            </a:extLst>
          </p:cNvPr>
          <p:cNvSpPr txBox="1"/>
          <p:nvPr/>
        </p:nvSpPr>
        <p:spPr>
          <a:xfrm>
            <a:off x="0" y="1259840"/>
            <a:ext cx="12192000" cy="5290059"/>
          </a:xfrm>
          <a:prstGeom prst="rect">
            <a:avLst/>
          </a:prstGeom>
        </p:spPr>
        <p:txBody>
          <a:bodyPr vert="horz" lIns="91440" tIns="45720" rIns="91440" bIns="45720" rtlCol="0">
            <a:normAutofit/>
          </a:bodyPr>
          <a:lstStyle/>
          <a:p>
            <a:pPr marL="342891" indent="-342891" defTabSz="457189">
              <a:lnSpc>
                <a:spcPct val="90000"/>
              </a:lnSpc>
              <a:spcBef>
                <a:spcPct val="20000"/>
              </a:spcBef>
              <a:buClr>
                <a:srgbClr val="FDBB63"/>
              </a:buClr>
              <a:buFont typeface="Wingdings" charset="2"/>
              <a:buChar char="§"/>
            </a:pPr>
            <a:endParaRPr lang="en-US" sz="1500" kern="1200" dirty="0">
              <a:solidFill>
                <a:srgbClr val="333333"/>
              </a:solidFill>
              <a:latin typeface="Arial"/>
              <a:ea typeface="+mn-ea"/>
              <a:cs typeface="Arial"/>
            </a:endParaRPr>
          </a:p>
        </p:txBody>
      </p:sp>
      <p:sp>
        <p:nvSpPr>
          <p:cNvPr id="4" name="Slide Number Placeholder 3">
            <a:extLst>
              <a:ext uri="{FF2B5EF4-FFF2-40B4-BE49-F238E27FC236}">
                <a16:creationId xmlns:a16="http://schemas.microsoft.com/office/drawing/2014/main" id="{6B3E3DE7-50D3-CFC6-5B7C-659F5B9C72A2}"/>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23</a:t>
            </a:fld>
            <a:endParaRPr lang="de-DE"/>
          </a:p>
        </p:txBody>
      </p:sp>
      <p:sp>
        <p:nvSpPr>
          <p:cNvPr id="9" name="CasetăText 8">
            <a:extLst>
              <a:ext uri="{FF2B5EF4-FFF2-40B4-BE49-F238E27FC236}">
                <a16:creationId xmlns:a16="http://schemas.microsoft.com/office/drawing/2014/main" id="{3DC6D599-230A-3FC5-38E6-FEE33D9A1FC3}"/>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11" name="Imagine 10">
            <a:extLst>
              <a:ext uri="{FF2B5EF4-FFF2-40B4-BE49-F238E27FC236}">
                <a16:creationId xmlns:a16="http://schemas.microsoft.com/office/drawing/2014/main" id="{EB525C90-CF30-C982-B40F-F71C3F33C783}"/>
              </a:ext>
            </a:extLst>
          </p:cNvPr>
          <p:cNvPicPr>
            <a:picLocks noChangeAspect="1"/>
          </p:cNvPicPr>
          <p:nvPr/>
        </p:nvPicPr>
        <p:blipFill>
          <a:blip r:embed="rId3"/>
          <a:stretch>
            <a:fillRect/>
          </a:stretch>
        </p:blipFill>
        <p:spPr>
          <a:xfrm>
            <a:off x="1715124" y="1206016"/>
            <a:ext cx="812697" cy="180823"/>
          </a:xfrm>
          <a:prstGeom prst="rect">
            <a:avLst/>
          </a:prstGeom>
        </p:spPr>
      </p:pic>
      <p:pic>
        <p:nvPicPr>
          <p:cNvPr id="10" name="Imagine 9">
            <a:extLst>
              <a:ext uri="{FF2B5EF4-FFF2-40B4-BE49-F238E27FC236}">
                <a16:creationId xmlns:a16="http://schemas.microsoft.com/office/drawing/2014/main" id="{6841B7DA-9433-CB40-EE68-A19BD20400F5}"/>
              </a:ext>
            </a:extLst>
          </p:cNvPr>
          <p:cNvPicPr>
            <a:picLocks noChangeAspect="1"/>
          </p:cNvPicPr>
          <p:nvPr/>
        </p:nvPicPr>
        <p:blipFill>
          <a:blip r:embed="rId4"/>
          <a:stretch>
            <a:fillRect/>
          </a:stretch>
        </p:blipFill>
        <p:spPr>
          <a:xfrm>
            <a:off x="8251181" y="1524986"/>
            <a:ext cx="1167928" cy="450876"/>
          </a:xfrm>
          <a:prstGeom prst="rect">
            <a:avLst/>
          </a:prstGeom>
        </p:spPr>
      </p:pic>
      <p:pic>
        <p:nvPicPr>
          <p:cNvPr id="29" name="Imagine 28">
            <a:extLst>
              <a:ext uri="{FF2B5EF4-FFF2-40B4-BE49-F238E27FC236}">
                <a16:creationId xmlns:a16="http://schemas.microsoft.com/office/drawing/2014/main" id="{4A3A3AAC-49DC-357F-261E-C3DCE61F7B4B}"/>
              </a:ext>
            </a:extLst>
          </p:cNvPr>
          <p:cNvPicPr>
            <a:picLocks noChangeAspect="1"/>
          </p:cNvPicPr>
          <p:nvPr/>
        </p:nvPicPr>
        <p:blipFill>
          <a:blip r:embed="rId5"/>
          <a:srcRect l="2" r="-2" b="8412"/>
          <a:stretch>
            <a:fillRect/>
          </a:stretch>
        </p:blipFill>
        <p:spPr>
          <a:xfrm flipH="1">
            <a:off x="10654537" y="4799518"/>
            <a:ext cx="66372" cy="1710779"/>
          </a:xfrm>
          <a:prstGeom prst="rect">
            <a:avLst/>
          </a:prstGeom>
        </p:spPr>
      </p:pic>
      <p:sp>
        <p:nvSpPr>
          <p:cNvPr id="35" name="Dreptunghi 34">
            <a:extLst>
              <a:ext uri="{FF2B5EF4-FFF2-40B4-BE49-F238E27FC236}">
                <a16:creationId xmlns:a16="http://schemas.microsoft.com/office/drawing/2014/main" id="{0E79A8D3-DA46-5177-60EC-637531657A58}"/>
              </a:ext>
            </a:extLst>
          </p:cNvPr>
          <p:cNvSpPr/>
          <p:nvPr/>
        </p:nvSpPr>
        <p:spPr>
          <a:xfrm>
            <a:off x="8294425" y="5224137"/>
            <a:ext cx="3856749" cy="792203"/>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285750" indent="-285750" algn="ctr">
              <a:buClr>
                <a:schemeClr val="accent6"/>
              </a:buCl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training and validation datasets share similar class distributions. </a:t>
            </a:r>
          </a:p>
        </p:txBody>
      </p:sp>
      <p:pic>
        <p:nvPicPr>
          <p:cNvPr id="40" name="Imagine 39">
            <a:extLst>
              <a:ext uri="{FF2B5EF4-FFF2-40B4-BE49-F238E27FC236}">
                <a16:creationId xmlns:a16="http://schemas.microsoft.com/office/drawing/2014/main" id="{DCE40D06-DF39-6ABE-CF82-C41B7ED3CF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10352"/>
            <a:ext cx="6055174" cy="3633104"/>
          </a:xfrm>
          <a:prstGeom prst="rect">
            <a:avLst/>
          </a:prstGeom>
        </p:spPr>
      </p:pic>
      <p:pic>
        <p:nvPicPr>
          <p:cNvPr id="41" name="Imagine 40">
            <a:extLst>
              <a:ext uri="{FF2B5EF4-FFF2-40B4-BE49-F238E27FC236}">
                <a16:creationId xmlns:a16="http://schemas.microsoft.com/office/drawing/2014/main" id="{7CED47A8-5A24-EB9C-055A-5206E35AF409}"/>
              </a:ext>
            </a:extLst>
          </p:cNvPr>
          <p:cNvPicPr>
            <a:picLocks noChangeAspect="1"/>
          </p:cNvPicPr>
          <p:nvPr/>
        </p:nvPicPr>
        <p:blipFill>
          <a:blip r:embed="rId7">
            <a:extLst>
              <a:ext uri="{28A0092B-C50C-407E-A947-70E740481C1C}">
                <a14:useLocalDpi xmlns:a14="http://schemas.microsoft.com/office/drawing/2010/main" val="0"/>
              </a:ext>
            </a:extLst>
          </a:blip>
          <a:srcRect b="2494"/>
          <a:stretch>
            <a:fillRect/>
          </a:stretch>
        </p:blipFill>
        <p:spPr>
          <a:xfrm>
            <a:off x="6096000" y="1210352"/>
            <a:ext cx="6055174" cy="3542483"/>
          </a:xfrm>
          <a:prstGeom prst="rect">
            <a:avLst/>
          </a:prstGeom>
        </p:spPr>
      </p:pic>
      <p:sp>
        <p:nvSpPr>
          <p:cNvPr id="43" name="CasetăText 42">
            <a:extLst>
              <a:ext uri="{FF2B5EF4-FFF2-40B4-BE49-F238E27FC236}">
                <a16:creationId xmlns:a16="http://schemas.microsoft.com/office/drawing/2014/main" id="{5D08FEE1-795E-6323-DB49-8D5608F44197}"/>
              </a:ext>
            </a:extLst>
          </p:cNvPr>
          <p:cNvSpPr txBox="1"/>
          <p:nvPr/>
        </p:nvSpPr>
        <p:spPr>
          <a:xfrm>
            <a:off x="10080493" y="6409252"/>
            <a:ext cx="2207656" cy="276999"/>
          </a:xfrm>
          <a:prstGeom prst="rect">
            <a:avLst/>
          </a:prstGeom>
        </p:spPr>
        <p:txBody>
          <a:bodyPr vert="horz" wrap="none" lIns="91440" tIns="45720" rIns="91440" bIns="45720" rtlCol="0" anchor="t">
            <a:spAutoFit/>
          </a:bodyPr>
          <a:lstStyle/>
          <a:p>
            <a:pPr algn="ctr">
              <a:buClr>
                <a:schemeClr val="accent6"/>
              </a:buClr>
            </a:pPr>
            <a:r>
              <a:rPr lang="en-US" sz="1200" dirty="0">
                <a:solidFill>
                  <a:schemeClr val="bg2">
                    <a:lumMod val="50000"/>
                  </a:schemeClr>
                </a:solidFill>
                <a:latin typeface="Times New Roman" panose="02020603050405020304" pitchFamily="18" charset="0"/>
                <a:cs typeface="Times New Roman" panose="02020603050405020304" pitchFamily="18" charset="0"/>
              </a:rPr>
              <a:t>Class 4,5 = beam direction shifts</a:t>
            </a:r>
          </a:p>
        </p:txBody>
      </p:sp>
      <p:pic>
        <p:nvPicPr>
          <p:cNvPr id="6" name="Imagine 5">
            <a:extLst>
              <a:ext uri="{FF2B5EF4-FFF2-40B4-BE49-F238E27FC236}">
                <a16:creationId xmlns:a16="http://schemas.microsoft.com/office/drawing/2014/main" id="{4D161F61-C081-BC27-3041-7CAEBB7660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9951" y="4802059"/>
            <a:ext cx="2554849" cy="1811486"/>
          </a:xfrm>
          <a:prstGeom prst="rect">
            <a:avLst/>
          </a:prstGeom>
        </p:spPr>
      </p:pic>
      <p:pic>
        <p:nvPicPr>
          <p:cNvPr id="7" name="Imagine 6">
            <a:extLst>
              <a:ext uri="{FF2B5EF4-FFF2-40B4-BE49-F238E27FC236}">
                <a16:creationId xmlns:a16="http://schemas.microsoft.com/office/drawing/2014/main" id="{132B5712-D70E-9F81-373F-AB7FEC942B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60303" y="4827933"/>
            <a:ext cx="1819645" cy="1719818"/>
          </a:xfrm>
          <a:prstGeom prst="rect">
            <a:avLst/>
          </a:prstGeom>
        </p:spPr>
      </p:pic>
      <p:sp>
        <p:nvSpPr>
          <p:cNvPr id="39" name="CasetăText 38">
            <a:extLst>
              <a:ext uri="{FF2B5EF4-FFF2-40B4-BE49-F238E27FC236}">
                <a16:creationId xmlns:a16="http://schemas.microsoft.com/office/drawing/2014/main" id="{7BD73D66-30C7-ADDE-1F78-8319C3E5B90E}"/>
              </a:ext>
            </a:extLst>
          </p:cNvPr>
          <p:cNvSpPr txBox="1"/>
          <p:nvPr/>
        </p:nvSpPr>
        <p:spPr>
          <a:xfrm>
            <a:off x="2181872" y="905044"/>
            <a:ext cx="7828255" cy="369332"/>
          </a:xfrm>
          <a:prstGeom prst="rect">
            <a:avLst/>
          </a:prstGeom>
          <a:noFill/>
        </p:spPr>
        <p:txBody>
          <a:bodyPr wrap="square">
            <a:spAutoFit/>
          </a:bodyPr>
          <a:lstStyle/>
          <a:p>
            <a:pPr algn="ctr">
              <a:buClr>
                <a:schemeClr val="accent6"/>
              </a:buClr>
            </a:pPr>
            <a:r>
              <a:rPr lang="en-GB" sz="1800" dirty="0">
                <a:solidFill>
                  <a:schemeClr val="bg2">
                    <a:lumMod val="25000"/>
                  </a:schemeClr>
                </a:solidFill>
                <a:latin typeface="Times New Roman" panose="02020603050405020304" pitchFamily="18" charset="0"/>
                <a:cs typeface="Times New Roman" panose="02020603050405020304" pitchFamily="18" charset="0"/>
              </a:rPr>
              <a:t>Voxel Count by Class (Ground Truth)</a:t>
            </a:r>
            <a:endParaRPr lang="en-US" sz="18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sp>
        <p:nvSpPr>
          <p:cNvPr id="8" name="Dreptunghi 7">
            <a:extLst>
              <a:ext uri="{FF2B5EF4-FFF2-40B4-BE49-F238E27FC236}">
                <a16:creationId xmlns:a16="http://schemas.microsoft.com/office/drawing/2014/main" id="{7E6191BE-C940-176C-618B-5992D616B513}"/>
              </a:ext>
            </a:extLst>
          </p:cNvPr>
          <p:cNvSpPr/>
          <p:nvPr/>
        </p:nvSpPr>
        <p:spPr>
          <a:xfrm>
            <a:off x="5526393" y="5339562"/>
            <a:ext cx="1139211" cy="676778"/>
          </a:xfrm>
          <a:prstGeom prst="rect">
            <a:avLst/>
          </a:prstGeom>
          <a:ln/>
        </p:spPr>
        <p:style>
          <a:lnRef idx="3">
            <a:schemeClr val="lt1"/>
          </a:lnRef>
          <a:fillRef idx="1">
            <a:schemeClr val="accent6"/>
          </a:fillRef>
          <a:effectRef idx="1">
            <a:schemeClr val="accent6"/>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US" b="1" dirty="0">
                <a:latin typeface="Times New Roman" panose="02020603050405020304" pitchFamily="18" charset="0"/>
                <a:cs typeface="Times New Roman" panose="02020603050405020304" pitchFamily="18" charset="0"/>
              </a:rPr>
              <a:t>Weighted CE</a:t>
            </a:r>
            <a:endParaRPr lang="en-US" b="1" dirty="0">
              <a:solidFill>
                <a:schemeClr val="tx1"/>
              </a:solidFill>
              <a:latin typeface="Times New Roman" panose="02020603050405020304" pitchFamily="18" charset="0"/>
              <a:cs typeface="Times New Roman" panose="02020603050405020304" pitchFamily="18" charset="0"/>
            </a:endParaRPr>
          </a:p>
        </p:txBody>
      </p:sp>
      <p:cxnSp>
        <p:nvCxnSpPr>
          <p:cNvPr id="12" name="Conector drept cu săgeată 11">
            <a:extLst>
              <a:ext uri="{FF2B5EF4-FFF2-40B4-BE49-F238E27FC236}">
                <a16:creationId xmlns:a16="http://schemas.microsoft.com/office/drawing/2014/main" id="{F07394AF-3EF3-9D55-9FE0-5508E882FDD4}"/>
              </a:ext>
            </a:extLst>
          </p:cNvPr>
          <p:cNvCxnSpPr>
            <a:cxnSpLocks/>
          </p:cNvCxnSpPr>
          <p:nvPr/>
        </p:nvCxnSpPr>
        <p:spPr>
          <a:xfrm>
            <a:off x="5004101" y="5654907"/>
            <a:ext cx="410774" cy="0"/>
          </a:xfrm>
          <a:prstGeom prst="straightConnector1">
            <a:avLst/>
          </a:prstGeom>
          <a:ln>
            <a:tailEnd type="triangle"/>
          </a:ln>
        </p:spPr>
        <p:style>
          <a:lnRef idx="3">
            <a:schemeClr val="accent6"/>
          </a:lnRef>
          <a:fillRef idx="0">
            <a:schemeClr val="accent6"/>
          </a:fillRef>
          <a:effectRef idx="2">
            <a:schemeClr val="accent6"/>
          </a:effectRef>
          <a:fontRef idx="minor">
            <a:schemeClr val="tx1"/>
          </a:fontRef>
        </p:style>
      </p:cxnSp>
    </p:spTree>
    <p:extLst>
      <p:ext uri="{BB962C8B-B14F-4D97-AF65-F5344CB8AC3E}">
        <p14:creationId xmlns:p14="http://schemas.microsoft.com/office/powerpoint/2010/main" val="351059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98681-7C77-8DC1-7154-BAE7941C83D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F9F590A-53D6-CCEF-82EA-5D16B9098148}"/>
              </a:ext>
            </a:extLst>
          </p:cNvPr>
          <p:cNvSpPr txBox="1"/>
          <p:nvPr/>
        </p:nvSpPr>
        <p:spPr>
          <a:xfrm>
            <a:off x="423517" y="308100"/>
            <a:ext cx="8172315"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latin typeface="Times New Roman" panose="02020603050405020304" pitchFamily="18" charset="0"/>
                <a:cs typeface="Times New Roman" panose="02020603050405020304" pitchFamily="18" charset="0"/>
              </a:rPr>
              <a:t>Results – AI Model Performance </a:t>
            </a:r>
            <a:endParaRPr lang="en-US" sz="2400" b="1" dirty="0">
              <a:solidFill>
                <a:srgbClr val="333333"/>
              </a:solidFill>
              <a:latin typeface="Times New Roman" panose="02020603050405020304" pitchFamily="18" charset="0"/>
              <a:ea typeface="+mj-ea"/>
              <a:cs typeface="Times New Roman" panose="02020603050405020304" pitchFamily="18" charset="0"/>
            </a:endParaRPr>
          </a:p>
        </p:txBody>
      </p:sp>
      <p:sp>
        <p:nvSpPr>
          <p:cNvPr id="3" name="TextBox 2">
            <a:extLst>
              <a:ext uri="{FF2B5EF4-FFF2-40B4-BE49-F238E27FC236}">
                <a16:creationId xmlns:a16="http://schemas.microsoft.com/office/drawing/2014/main" id="{4EF59079-792B-FE99-8440-A37D78E920AF}"/>
              </a:ext>
            </a:extLst>
          </p:cNvPr>
          <p:cNvSpPr txBox="1"/>
          <p:nvPr/>
        </p:nvSpPr>
        <p:spPr>
          <a:xfrm>
            <a:off x="0" y="1259840"/>
            <a:ext cx="12192000" cy="5290059"/>
          </a:xfrm>
          <a:prstGeom prst="rect">
            <a:avLst/>
          </a:prstGeom>
        </p:spPr>
        <p:txBody>
          <a:bodyPr vert="horz" lIns="91440" tIns="45720" rIns="91440" bIns="45720" rtlCol="0">
            <a:normAutofit/>
          </a:bodyPr>
          <a:lstStyle/>
          <a:p>
            <a:pPr marL="342891" indent="-342891" defTabSz="457189">
              <a:lnSpc>
                <a:spcPct val="90000"/>
              </a:lnSpc>
              <a:spcBef>
                <a:spcPct val="20000"/>
              </a:spcBef>
              <a:buClr>
                <a:srgbClr val="FDBB63"/>
              </a:buClr>
              <a:buFont typeface="Wingdings" charset="2"/>
              <a:buChar char="§"/>
            </a:pPr>
            <a:endParaRPr lang="en-US" sz="1500" kern="1200" dirty="0">
              <a:solidFill>
                <a:srgbClr val="333333"/>
              </a:solidFill>
              <a:latin typeface="Arial"/>
              <a:ea typeface="+mn-ea"/>
              <a:cs typeface="Arial"/>
            </a:endParaRPr>
          </a:p>
        </p:txBody>
      </p:sp>
      <p:sp>
        <p:nvSpPr>
          <p:cNvPr id="4" name="Slide Number Placeholder 3">
            <a:extLst>
              <a:ext uri="{FF2B5EF4-FFF2-40B4-BE49-F238E27FC236}">
                <a16:creationId xmlns:a16="http://schemas.microsoft.com/office/drawing/2014/main" id="{04994E3D-5C71-8AD2-B998-12863D4D047F}"/>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24</a:t>
            </a:fld>
            <a:endParaRPr lang="de-DE"/>
          </a:p>
        </p:txBody>
      </p:sp>
      <p:sp>
        <p:nvSpPr>
          <p:cNvPr id="9" name="CasetăText 8">
            <a:extLst>
              <a:ext uri="{FF2B5EF4-FFF2-40B4-BE49-F238E27FC236}">
                <a16:creationId xmlns:a16="http://schemas.microsoft.com/office/drawing/2014/main" id="{97E444B0-70C6-4514-EB17-0555CF2B30C6}"/>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pic>
        <p:nvPicPr>
          <p:cNvPr id="11" name="Imagine 10">
            <a:extLst>
              <a:ext uri="{FF2B5EF4-FFF2-40B4-BE49-F238E27FC236}">
                <a16:creationId xmlns:a16="http://schemas.microsoft.com/office/drawing/2014/main" id="{6813B302-AD69-18B5-0ABF-E89DA4A7B036}"/>
              </a:ext>
            </a:extLst>
          </p:cNvPr>
          <p:cNvPicPr>
            <a:picLocks noChangeAspect="1"/>
          </p:cNvPicPr>
          <p:nvPr/>
        </p:nvPicPr>
        <p:blipFill>
          <a:blip r:embed="rId3"/>
          <a:stretch>
            <a:fillRect/>
          </a:stretch>
        </p:blipFill>
        <p:spPr>
          <a:xfrm>
            <a:off x="1715124" y="1206016"/>
            <a:ext cx="812697" cy="180823"/>
          </a:xfrm>
          <a:prstGeom prst="rect">
            <a:avLst/>
          </a:prstGeom>
        </p:spPr>
      </p:pic>
      <p:pic>
        <p:nvPicPr>
          <p:cNvPr id="10" name="Imagine 9">
            <a:extLst>
              <a:ext uri="{FF2B5EF4-FFF2-40B4-BE49-F238E27FC236}">
                <a16:creationId xmlns:a16="http://schemas.microsoft.com/office/drawing/2014/main" id="{94080239-BBCE-79DE-E1AD-FCF80F2E9389}"/>
              </a:ext>
            </a:extLst>
          </p:cNvPr>
          <p:cNvPicPr>
            <a:picLocks noChangeAspect="1"/>
          </p:cNvPicPr>
          <p:nvPr/>
        </p:nvPicPr>
        <p:blipFill>
          <a:blip r:embed="rId4"/>
          <a:stretch>
            <a:fillRect/>
          </a:stretch>
        </p:blipFill>
        <p:spPr>
          <a:xfrm>
            <a:off x="8251181" y="1524986"/>
            <a:ext cx="1167928" cy="450876"/>
          </a:xfrm>
          <a:prstGeom prst="rect">
            <a:avLst/>
          </a:prstGeom>
        </p:spPr>
      </p:pic>
      <p:pic>
        <p:nvPicPr>
          <p:cNvPr id="7" name="Imagine 6">
            <a:extLst>
              <a:ext uri="{FF2B5EF4-FFF2-40B4-BE49-F238E27FC236}">
                <a16:creationId xmlns:a16="http://schemas.microsoft.com/office/drawing/2014/main" id="{7FA3A054-3346-0832-1BDD-85A0655052E8}"/>
              </a:ext>
            </a:extLst>
          </p:cNvPr>
          <p:cNvPicPr>
            <a:picLocks noChangeAspect="1"/>
          </p:cNvPicPr>
          <p:nvPr/>
        </p:nvPicPr>
        <p:blipFill>
          <a:blip r:embed="rId5">
            <a:extLst>
              <a:ext uri="{28A0092B-C50C-407E-A947-70E740481C1C}">
                <a14:useLocalDpi xmlns:a14="http://schemas.microsoft.com/office/drawing/2010/main" val="0"/>
              </a:ext>
            </a:extLst>
          </a:blip>
          <a:srcRect l="3473" t="15416" r="6298"/>
          <a:stretch>
            <a:fillRect/>
          </a:stretch>
        </p:blipFill>
        <p:spPr>
          <a:xfrm>
            <a:off x="-16029" y="2705365"/>
            <a:ext cx="12192000" cy="3493853"/>
          </a:xfrm>
          <a:prstGeom prst="rect">
            <a:avLst/>
          </a:prstGeom>
        </p:spPr>
      </p:pic>
      <mc:AlternateContent xmlns:mc="http://schemas.openxmlformats.org/markup-compatibility/2006" xmlns:a14="http://schemas.microsoft.com/office/drawing/2010/main">
        <mc:Choice Requires="a14">
          <p:sp>
            <p:nvSpPr>
              <p:cNvPr id="16" name="Dreptunghi 15">
                <a:extLst>
                  <a:ext uri="{FF2B5EF4-FFF2-40B4-BE49-F238E27FC236}">
                    <a16:creationId xmlns:a16="http://schemas.microsoft.com/office/drawing/2014/main" id="{B93A6BEA-D4B5-94F8-4D82-1950585A859B}"/>
                  </a:ext>
                </a:extLst>
              </p:cNvPr>
              <p:cNvSpPr/>
              <p:nvPr/>
            </p:nvSpPr>
            <p:spPr>
              <a:xfrm>
                <a:off x="-16029" y="1223706"/>
                <a:ext cx="5003473" cy="68894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14:m>
                  <m:oMathPara xmlns:m="http://schemas.openxmlformats.org/officeDocument/2006/math">
                    <m:oMath>
                      <m:r>
                        <m:rPr>
                          <m:nor/>
                        </m:rPr>
                        <a:rPr lang="en-US" b="1" i="0" dirty="0" smtClean="0">
                          <a:solidFill>
                            <a:schemeClr val="accent2">
                              <a:lumMod val="50000"/>
                            </a:schemeClr>
                          </a:solidFill>
                          <a:latin typeface="Times New Roman" panose="02020603050405020304" pitchFamily="18" charset="0"/>
                          <a:cs typeface="Times New Roman" panose="02020603050405020304" pitchFamily="18" charset="0"/>
                        </a:rPr>
                        <m:t>Composite Loss Function </m:t>
                      </m:r>
                    </m:oMath>
                  </m:oMathPara>
                </a14:m>
                <a:endParaRPr lang="en-US" b="1" dirty="0">
                  <a:solidFill>
                    <a:schemeClr val="accent2">
                      <a:lumMod val="50000"/>
                    </a:schemeClr>
                  </a:solidFill>
                  <a:latin typeface="Times New Roman" panose="02020603050405020304" pitchFamily="18" charset="0"/>
                  <a:cs typeface="Times New Roman" panose="02020603050405020304" pitchFamily="18" charset="0"/>
                </a:endParaRPr>
              </a:p>
              <a:p>
                <a:pPr algn="ctr">
                  <a:buClr>
                    <a:schemeClr val="accent6"/>
                  </a:buClr>
                </a:pPr>
                <a14:m>
                  <m:oMathPara xmlns:m="http://schemas.openxmlformats.org/officeDocument/2006/math">
                    <m:oMath>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ℒ</m:t>
                          </m:r>
                        </m:e>
                        <m:sub>
                          <m:r>
                            <a:rPr lang="en-US" i="1">
                              <a:solidFill>
                                <a:schemeClr val="accent6">
                                  <a:lumMod val="50000"/>
                                </a:schemeClr>
                              </a:solidFill>
                              <a:latin typeface="Cambria Math" panose="02040503050406030204" pitchFamily="18" charset="0"/>
                            </a:rPr>
                            <m:t>𝑡𝑜𝑡𝑎𝑙</m:t>
                          </m:r>
                        </m:sub>
                      </m:sSub>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1</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0</m:t>
                      </m:r>
                      <m:r>
                        <a:rPr lang="en-GB">
                          <a:solidFill>
                            <a:schemeClr val="accent6">
                              <a:lumMod val="50000"/>
                            </a:schemeClr>
                          </a:solidFill>
                          <a:latin typeface="Cambria Math" panose="02040503050406030204" pitchFamily="18" charset="0"/>
                        </a:rPr>
                        <m:t>⋅</m:t>
                      </m:r>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ℒ</m:t>
                          </m:r>
                        </m:e>
                        <m:sub>
                          <m:r>
                            <a:rPr lang="en-GB" i="1">
                              <a:solidFill>
                                <a:schemeClr val="accent6">
                                  <a:lumMod val="50000"/>
                                </a:schemeClr>
                              </a:solidFill>
                              <a:latin typeface="Cambria Math" panose="02040503050406030204" pitchFamily="18" charset="0"/>
                            </a:rPr>
                            <m:t>𝐶𝐸</m:t>
                          </m:r>
                        </m:sub>
                      </m:sSub>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0</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5</m:t>
                      </m:r>
                      <m:r>
                        <a:rPr lang="en-GB">
                          <a:solidFill>
                            <a:schemeClr val="accent6">
                              <a:lumMod val="50000"/>
                            </a:schemeClr>
                          </a:solidFill>
                          <a:latin typeface="Cambria Math" panose="02040503050406030204" pitchFamily="18" charset="0"/>
                        </a:rPr>
                        <m:t>⋅</m:t>
                      </m:r>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ℒ</m:t>
                          </m:r>
                        </m:e>
                        <m:sub>
                          <m:r>
                            <a:rPr lang="en-GB" i="1">
                              <a:solidFill>
                                <a:schemeClr val="accent6">
                                  <a:lumMod val="50000"/>
                                </a:schemeClr>
                              </a:solidFill>
                              <a:latin typeface="Cambria Math" panose="02040503050406030204" pitchFamily="18" charset="0"/>
                            </a:rPr>
                            <m:t>𝐷𝑖𝑐𝑒</m:t>
                          </m:r>
                        </m:sub>
                      </m:sSub>
                    </m:oMath>
                  </m:oMathPara>
                </a14:m>
                <a:endParaRPr lang="en-US" dirty="0">
                  <a:solidFill>
                    <a:schemeClr val="accent6">
                      <a:lumMod val="50000"/>
                    </a:schemeClr>
                  </a:solidFill>
                  <a:latin typeface="Times New Roman" panose="02020603050405020304" pitchFamily="18" charset="0"/>
                  <a:cs typeface="Times New Roman" panose="02020603050405020304" pitchFamily="18" charset="0"/>
                </a:endParaRPr>
              </a:p>
            </p:txBody>
          </p:sp>
        </mc:Choice>
        <mc:Fallback xmlns="">
          <p:sp>
            <p:nvSpPr>
              <p:cNvPr id="16" name="Dreptunghi 15">
                <a:extLst>
                  <a:ext uri="{FF2B5EF4-FFF2-40B4-BE49-F238E27FC236}">
                    <a16:creationId xmlns:a16="http://schemas.microsoft.com/office/drawing/2014/main" id="{B93A6BEA-D4B5-94F8-4D82-1950585A859B}"/>
                  </a:ext>
                </a:extLst>
              </p:cNvPr>
              <p:cNvSpPr>
                <a:spLocks noRot="1" noChangeAspect="1" noMove="1" noResize="1" noEditPoints="1" noAdjustHandles="1" noChangeArrowheads="1" noChangeShapeType="1" noTextEdit="1"/>
              </p:cNvSpPr>
              <p:nvPr/>
            </p:nvSpPr>
            <p:spPr>
              <a:xfrm>
                <a:off x="-16029" y="1223706"/>
                <a:ext cx="5003473" cy="688940"/>
              </a:xfrm>
              <a:prstGeom prst="rect">
                <a:avLst/>
              </a:prstGeom>
              <a:blipFill>
                <a:blip r:embed="rId6"/>
                <a:stretch>
                  <a:fillRect/>
                </a:stretch>
              </a:blipFill>
              <a:ln>
                <a:noFill/>
              </a:ln>
              <a:effectLst>
                <a:outerShdw blurRad="44450" dist="27940" dir="5400000" algn="ctr">
                  <a:srgbClr val="000000">
                    <a:alpha val="32000"/>
                  </a:srgbClr>
                </a:outerShdw>
              </a:effectLst>
            </p:spPr>
            <p:txBody>
              <a:bodyPr/>
              <a:lstStyle/>
              <a:p>
                <a:r>
                  <a:rPr lang="en-GB">
                    <a:noFill/>
                  </a:rPr>
                  <a:t> </a:t>
                </a:r>
              </a:p>
            </p:txBody>
          </p:sp>
        </mc:Fallback>
      </mc:AlternateContent>
      <p:sp>
        <p:nvSpPr>
          <p:cNvPr id="12" name="CasetăText 11">
            <a:extLst>
              <a:ext uri="{FF2B5EF4-FFF2-40B4-BE49-F238E27FC236}">
                <a16:creationId xmlns:a16="http://schemas.microsoft.com/office/drawing/2014/main" id="{C9E69F97-3A44-1AA7-A783-0876D2641F45}"/>
              </a:ext>
            </a:extLst>
          </p:cNvPr>
          <p:cNvSpPr txBox="1"/>
          <p:nvPr/>
        </p:nvSpPr>
        <p:spPr>
          <a:xfrm>
            <a:off x="-1213154" y="6420702"/>
            <a:ext cx="6669251" cy="253916"/>
          </a:xfrm>
          <a:prstGeom prst="rect">
            <a:avLst/>
          </a:prstGeom>
          <a:noFill/>
        </p:spPr>
        <p:txBody>
          <a:bodyPr wrap="square">
            <a:spAutoFit/>
          </a:bodyPr>
          <a:lstStyle/>
          <a:p>
            <a:pPr algn="ctr">
              <a:buClr>
                <a:schemeClr val="accent6"/>
              </a:buClr>
            </a:pPr>
            <a:r>
              <a:rPr lang="en-GB" sz="1050" b="1" dirty="0">
                <a:latin typeface="Times New Roman" panose="02020603050405020304" pitchFamily="18" charset="0"/>
                <a:cs typeface="Times New Roman" panose="02020603050405020304" pitchFamily="18" charset="0"/>
              </a:rPr>
              <a:t>Dropout  = </a:t>
            </a:r>
            <a:r>
              <a:rPr lang="en-GB" sz="1050" dirty="0">
                <a:solidFill>
                  <a:schemeClr val="accent6">
                    <a:lumMod val="75000"/>
                  </a:schemeClr>
                </a:solidFill>
                <a:latin typeface="Times New Roman" panose="02020603050405020304" pitchFamily="18" charset="0"/>
                <a:cs typeface="Times New Roman" panose="02020603050405020304" pitchFamily="18" charset="0"/>
              </a:rPr>
              <a:t>disable of neurons during training - reduces overfitting</a:t>
            </a:r>
            <a:endParaRPr lang="en-US" sz="1050" dirty="0">
              <a:solidFill>
                <a:schemeClr val="accent6">
                  <a:lumMod val="75000"/>
                </a:schemeClr>
              </a:solidFill>
              <a:latin typeface="Times New Roman" panose="02020603050405020304" pitchFamily="18" charset="0"/>
              <a:cs typeface="Times New Roman" panose="02020603050405020304" pitchFamily="18" charset="0"/>
            </a:endParaRPr>
          </a:p>
        </p:txBody>
      </p:sp>
      <p:pic>
        <p:nvPicPr>
          <p:cNvPr id="21" name="Imagine 20">
            <a:extLst>
              <a:ext uri="{FF2B5EF4-FFF2-40B4-BE49-F238E27FC236}">
                <a16:creationId xmlns:a16="http://schemas.microsoft.com/office/drawing/2014/main" id="{C37ED954-5118-D0F9-A2DA-FC797798A37A}"/>
              </a:ext>
            </a:extLst>
          </p:cNvPr>
          <p:cNvPicPr>
            <a:picLocks noChangeAspect="1"/>
          </p:cNvPicPr>
          <p:nvPr/>
        </p:nvPicPr>
        <p:blipFill>
          <a:blip r:embed="rId7"/>
          <a:stretch>
            <a:fillRect/>
          </a:stretch>
        </p:blipFill>
        <p:spPr>
          <a:xfrm>
            <a:off x="11735553" y="1966718"/>
            <a:ext cx="205758" cy="190517"/>
          </a:xfrm>
          <a:prstGeom prst="rect">
            <a:avLst/>
          </a:prstGeom>
        </p:spPr>
      </p:pic>
      <p:sp>
        <p:nvSpPr>
          <p:cNvPr id="18" name="Dreptunghi 17">
            <a:extLst>
              <a:ext uri="{FF2B5EF4-FFF2-40B4-BE49-F238E27FC236}">
                <a16:creationId xmlns:a16="http://schemas.microsoft.com/office/drawing/2014/main" id="{92B8067D-748D-8CB2-AFBA-26C8556DCAA2}"/>
              </a:ext>
            </a:extLst>
          </p:cNvPr>
          <p:cNvSpPr/>
          <p:nvPr/>
        </p:nvSpPr>
        <p:spPr>
          <a:xfrm>
            <a:off x="-59498" y="1913357"/>
            <a:ext cx="4049183" cy="461390"/>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US" dirty="0">
                <a:solidFill>
                  <a:schemeClr val="accent6">
                    <a:lumMod val="50000"/>
                  </a:schemeClr>
                </a:solidFill>
                <a:latin typeface="Times New Roman" panose="02020603050405020304" pitchFamily="18" charset="0"/>
                <a:cs typeface="Times New Roman" panose="02020603050405020304" pitchFamily="18" charset="0"/>
              </a:rPr>
              <a:t>Batch size = 1</a:t>
            </a:r>
          </a:p>
        </p:txBody>
      </p:sp>
      <p:sp>
        <p:nvSpPr>
          <p:cNvPr id="22" name="Dreptunghi 21">
            <a:extLst>
              <a:ext uri="{FF2B5EF4-FFF2-40B4-BE49-F238E27FC236}">
                <a16:creationId xmlns:a16="http://schemas.microsoft.com/office/drawing/2014/main" id="{78BB5EB5-B07B-85B7-BD54-BB58B0D1179F}"/>
              </a:ext>
            </a:extLst>
          </p:cNvPr>
          <p:cNvSpPr/>
          <p:nvPr/>
        </p:nvSpPr>
        <p:spPr>
          <a:xfrm>
            <a:off x="3606799" y="1888132"/>
            <a:ext cx="3697089" cy="502686"/>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GB" dirty="0">
                <a:solidFill>
                  <a:schemeClr val="accent6">
                    <a:lumMod val="50000"/>
                  </a:schemeClr>
                </a:solidFill>
                <a:latin typeface="Times New Roman" panose="02020603050405020304" pitchFamily="18" charset="0"/>
                <a:cs typeface="Times New Roman" panose="02020603050405020304" pitchFamily="18" charset="0"/>
              </a:rPr>
              <a:t>Dropout 0.2</a:t>
            </a:r>
          </a:p>
        </p:txBody>
      </p:sp>
      <mc:AlternateContent xmlns:mc="http://schemas.openxmlformats.org/markup-compatibility/2006" xmlns:a14="http://schemas.microsoft.com/office/drawing/2010/main">
        <mc:Choice Requires="a14">
          <p:sp>
            <p:nvSpPr>
              <p:cNvPr id="17" name="Dreptunghi 16">
                <a:extLst>
                  <a:ext uri="{FF2B5EF4-FFF2-40B4-BE49-F238E27FC236}">
                    <a16:creationId xmlns:a16="http://schemas.microsoft.com/office/drawing/2014/main" id="{586F5508-C0C3-B635-8D36-2A0A40F02AB6}"/>
                  </a:ext>
                </a:extLst>
              </p:cNvPr>
              <p:cNvSpPr/>
              <p:nvPr/>
            </p:nvSpPr>
            <p:spPr>
              <a:xfrm>
                <a:off x="7172498" y="1218369"/>
                <a:ext cx="5003473" cy="1172449"/>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b="1" dirty="0">
                    <a:solidFill>
                      <a:schemeClr val="accent2">
                        <a:lumMod val="50000"/>
                      </a:schemeClr>
                    </a:solidFill>
                    <a:latin typeface="Times New Roman" panose="02020603050405020304" pitchFamily="18" charset="0"/>
                    <a:cs typeface="Times New Roman" panose="02020603050405020304" pitchFamily="18" charset="0"/>
                  </a:rPr>
                  <a:t>Weighted Cross-Entropy</a:t>
                </a:r>
                <a:endParaRPr lang="en-US" i="1" dirty="0">
                  <a:solidFill>
                    <a:schemeClr val="accent6">
                      <a:lumMod val="50000"/>
                    </a:schemeClr>
                  </a:solidFill>
                  <a:latin typeface="Cambria Math" panose="02040503050406030204" pitchFamily="18" charset="0"/>
                </a:endParaRPr>
              </a:p>
              <a:p>
                <a:pPr/>
                <a14:m>
                  <m:oMathPara xmlns:m="http://schemas.openxmlformats.org/officeDocument/2006/math">
                    <m:oMath>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ℒ</m:t>
                          </m:r>
                        </m:e>
                        <m:sub>
                          <m:r>
                            <a:rPr lang="en-GB" i="1">
                              <a:solidFill>
                                <a:schemeClr val="accent6">
                                  <a:lumMod val="50000"/>
                                </a:schemeClr>
                              </a:solidFill>
                              <a:latin typeface="Cambria Math" panose="02040503050406030204" pitchFamily="18" charset="0"/>
                            </a:rPr>
                            <m:t>𝐶𝐸</m:t>
                          </m:r>
                        </m:sub>
                      </m:sSub>
                      <m:r>
                        <a:rPr lang="en-GB">
                          <a:solidFill>
                            <a:schemeClr val="accent6">
                              <a:lumMod val="50000"/>
                            </a:schemeClr>
                          </a:solidFill>
                          <a:latin typeface="Cambria Math" panose="02040503050406030204" pitchFamily="18" charset="0"/>
                        </a:rPr>
                        <m:t>=</m:t>
                      </m:r>
                      <m:f>
                        <m:fPr>
                          <m:ctrlPr>
                            <a:rPr lang="en-GB" i="1">
                              <a:solidFill>
                                <a:schemeClr val="accent6">
                                  <a:lumMod val="50000"/>
                                </a:schemeClr>
                              </a:solidFill>
                              <a:latin typeface="Cambria Math" panose="02040503050406030204" pitchFamily="18" charset="0"/>
                            </a:rPr>
                          </m:ctrlPr>
                        </m:fPr>
                        <m:num>
                          <m:r>
                            <a:rPr lang="en-GB" i="1">
                              <a:solidFill>
                                <a:schemeClr val="accent6">
                                  <a:lumMod val="50000"/>
                                </a:schemeClr>
                              </a:solidFill>
                              <a:latin typeface="Cambria Math" panose="02040503050406030204" pitchFamily="18" charset="0"/>
                            </a:rPr>
                            <m:t>1</m:t>
                          </m:r>
                        </m:num>
                        <m:den>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𝑁</m:t>
                              </m:r>
                            </m:e>
                            <m:sub>
                              <m:r>
                                <a:rPr lang="en-GB" i="1">
                                  <a:solidFill>
                                    <a:schemeClr val="accent6">
                                      <a:lumMod val="50000"/>
                                    </a:schemeClr>
                                  </a:solidFill>
                                  <a:latin typeface="Cambria Math" panose="02040503050406030204" pitchFamily="18" charset="0"/>
                                </a:rPr>
                                <m:t>𝑣𝑎𝑙𝑖𝑑</m:t>
                              </m:r>
                            </m:sub>
                          </m:sSub>
                        </m:den>
                      </m:f>
                      <m:nary>
                        <m:naryPr>
                          <m:chr m:val="∑"/>
                          <m:limLoc m:val="undOvr"/>
                          <m:supHide m:val="on"/>
                          <m:ctrlPr>
                            <a:rPr lang="en-GB" i="1">
                              <a:solidFill>
                                <a:schemeClr val="accent6">
                                  <a:lumMod val="50000"/>
                                </a:schemeClr>
                              </a:solidFill>
                              <a:latin typeface="Cambria Math" panose="02040503050406030204" pitchFamily="18" charset="0"/>
                            </a:rPr>
                          </m:ctrlPr>
                        </m:naryPr>
                        <m:sub>
                          <m:r>
                            <a:rPr lang="en-GB" i="1">
                              <a:solidFill>
                                <a:schemeClr val="accent6">
                                  <a:lumMod val="50000"/>
                                </a:schemeClr>
                              </a:solidFill>
                              <a:latin typeface="Cambria Math" panose="02040503050406030204" pitchFamily="18" charset="0"/>
                            </a:rPr>
                            <m:t>𝑖</m:t>
                          </m:r>
                          <m:r>
                            <a:rPr lang="en-GB">
                              <a:solidFill>
                                <a:schemeClr val="accent6">
                                  <a:lumMod val="50000"/>
                                </a:schemeClr>
                              </a:solidFill>
                              <a:latin typeface="Cambria Math" panose="02040503050406030204" pitchFamily="18" charset="0"/>
                            </a:rPr>
                            <m:t>∈</m:t>
                          </m:r>
                          <m:r>
                            <m:rPr>
                              <m:nor/>
                            </m:rPr>
                            <a:rPr lang="en-GB" i="0">
                              <a:solidFill>
                                <a:schemeClr val="accent6">
                                  <a:lumMod val="50000"/>
                                </a:schemeClr>
                              </a:solidFill>
                              <a:latin typeface="Times New Roman" panose="02020603050405020304" pitchFamily="18" charset="0"/>
                              <a:cs typeface="Times New Roman" panose="02020603050405020304" pitchFamily="18" charset="0"/>
                            </a:rPr>
                            <m:t>valid</m:t>
                          </m:r>
                        </m:sub>
                        <m:sup/>
                        <m:e>
                          <m:nary>
                            <m:naryPr>
                              <m:chr m:val="∑"/>
                              <m:limLoc m:val="undOvr"/>
                              <m:ctrlPr>
                                <a:rPr lang="en-GB" i="1">
                                  <a:solidFill>
                                    <a:schemeClr val="accent6">
                                      <a:lumMod val="50000"/>
                                    </a:schemeClr>
                                  </a:solidFill>
                                  <a:latin typeface="Cambria Math" panose="02040503050406030204" pitchFamily="18" charset="0"/>
                                </a:rPr>
                              </m:ctrlPr>
                            </m:naryPr>
                            <m:sub>
                              <m:r>
                                <a:rPr lang="en-GB" i="1">
                                  <a:solidFill>
                                    <a:schemeClr val="accent6">
                                      <a:lumMod val="50000"/>
                                    </a:schemeClr>
                                  </a:solidFill>
                                  <a:latin typeface="Cambria Math" panose="02040503050406030204" pitchFamily="18" charset="0"/>
                                </a:rPr>
                                <m:t>𝑐</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0</m:t>
                              </m:r>
                            </m:sub>
                            <m:sup>
                              <m:r>
                                <a:rPr lang="en-GB" i="1">
                                  <a:solidFill>
                                    <a:schemeClr val="accent6">
                                      <a:lumMod val="50000"/>
                                    </a:schemeClr>
                                  </a:solidFill>
                                  <a:latin typeface="Cambria Math" panose="02040503050406030204" pitchFamily="18" charset="0"/>
                                </a:rPr>
                                <m:t>8</m:t>
                              </m:r>
                            </m:sup>
                            <m:e>
                              <m:r>
                                <a:rPr lang="en-GB">
                                  <a:solidFill>
                                    <a:schemeClr val="accent6">
                                      <a:lumMod val="50000"/>
                                    </a:schemeClr>
                                  </a:solidFill>
                                  <a:latin typeface="Cambria Math" panose="02040503050406030204" pitchFamily="18" charset="0"/>
                                </a:rPr>
                                <m:t>−</m:t>
                              </m:r>
                            </m:e>
                          </m:nary>
                        </m:e>
                      </m:nary>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𝑤</m:t>
                          </m:r>
                        </m:e>
                        <m:sub>
                          <m:r>
                            <a:rPr lang="en-GB" i="1">
                              <a:solidFill>
                                <a:schemeClr val="accent6">
                                  <a:lumMod val="50000"/>
                                </a:schemeClr>
                              </a:solidFill>
                              <a:latin typeface="Cambria Math" panose="02040503050406030204" pitchFamily="18" charset="0"/>
                            </a:rPr>
                            <m:t>𝑐</m:t>
                          </m:r>
                        </m:sub>
                      </m:sSub>
                      <m:r>
                        <a:rPr lang="en-GB">
                          <a:solidFill>
                            <a:schemeClr val="accent6">
                              <a:lumMod val="50000"/>
                            </a:schemeClr>
                          </a:solidFill>
                          <a:latin typeface="Cambria Math" panose="02040503050406030204" pitchFamily="18" charset="0"/>
                        </a:rPr>
                        <m:t>⋅</m:t>
                      </m:r>
                      <m:sSub>
                        <m:sSubPr>
                          <m:ctrlPr>
                            <a:rPr lang="en-GB" i="1">
                              <a:solidFill>
                                <a:schemeClr val="accent6">
                                  <a:lumMod val="50000"/>
                                </a:schemeClr>
                              </a:solidFill>
                              <a:latin typeface="Cambria Math" panose="02040503050406030204" pitchFamily="18" charset="0"/>
                            </a:rPr>
                          </m:ctrlPr>
                        </m:sSubPr>
                        <m:e>
                          <m:r>
                            <a:rPr lang="en-GB" i="1">
                              <a:solidFill>
                                <a:schemeClr val="accent6">
                                  <a:lumMod val="50000"/>
                                </a:schemeClr>
                              </a:solidFill>
                              <a:latin typeface="Cambria Math" panose="02040503050406030204" pitchFamily="18" charset="0"/>
                            </a:rPr>
                            <m:t>𝑦</m:t>
                          </m:r>
                        </m:e>
                        <m:sub>
                          <m:r>
                            <a:rPr lang="en-GB" i="1">
                              <a:solidFill>
                                <a:schemeClr val="accent6">
                                  <a:lumMod val="50000"/>
                                </a:schemeClr>
                              </a:solidFill>
                              <a:latin typeface="Cambria Math" panose="02040503050406030204" pitchFamily="18" charset="0"/>
                            </a:rPr>
                            <m:t>𝑖</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𝑐</m:t>
                          </m:r>
                        </m:sub>
                      </m:sSub>
                      <m:r>
                        <a:rPr lang="en-GB">
                          <a:solidFill>
                            <a:schemeClr val="accent6">
                              <a:lumMod val="50000"/>
                            </a:schemeClr>
                          </a:solidFill>
                          <a:latin typeface="Cambria Math" panose="02040503050406030204" pitchFamily="18" charset="0"/>
                        </a:rPr>
                        <m:t>⋅</m:t>
                      </m:r>
                      <m:sSub>
                        <m:sSubPr>
                          <m:ctrlPr>
                            <a:rPr lang="en-GB" i="1">
                              <a:solidFill>
                                <a:schemeClr val="accent6">
                                  <a:lumMod val="50000"/>
                                </a:schemeClr>
                              </a:solidFill>
                              <a:latin typeface="Cambria Math" panose="02040503050406030204" pitchFamily="18" charset="0"/>
                            </a:rPr>
                          </m:ctrlPr>
                        </m:sSubPr>
                        <m:e>
                          <m:func>
                            <m:funcPr>
                              <m:ctrlPr>
                                <a:rPr lang="en-GB" i="1">
                                  <a:solidFill>
                                    <a:schemeClr val="accent6">
                                      <a:lumMod val="50000"/>
                                    </a:schemeClr>
                                  </a:solidFill>
                                  <a:latin typeface="Cambria Math" panose="02040503050406030204" pitchFamily="18" charset="0"/>
                                </a:rPr>
                              </m:ctrlPr>
                            </m:funcPr>
                            <m:fName>
                              <m:r>
                                <a:rPr lang="en-GB" i="1">
                                  <a:solidFill>
                                    <a:schemeClr val="accent6">
                                      <a:lumMod val="50000"/>
                                    </a:schemeClr>
                                  </a:solidFill>
                                  <a:latin typeface="Cambria Math" panose="02040503050406030204" pitchFamily="18" charset="0"/>
                                </a:rPr>
                                <m:t>𝑙𝑜𝑔</m:t>
                              </m:r>
                            </m:fName>
                            <m:e>
                              <m:d>
                                <m:dPr>
                                  <m:ctrlPr>
                                    <a:rPr lang="en-GB" i="1">
                                      <a:solidFill>
                                        <a:schemeClr val="accent6">
                                          <a:lumMod val="50000"/>
                                        </a:schemeClr>
                                      </a:solidFill>
                                      <a:latin typeface="Cambria Math" panose="02040503050406030204" pitchFamily="18" charset="0"/>
                                    </a:rPr>
                                  </m:ctrlPr>
                                </m:dPr>
                                <m:e>
                                  <m:sSub>
                                    <m:sSubPr>
                                      <m:ctrlPr>
                                        <a:rPr lang="en-GB" i="1">
                                          <a:solidFill>
                                            <a:schemeClr val="accent6">
                                              <a:lumMod val="50000"/>
                                            </a:schemeClr>
                                          </a:solidFill>
                                          <a:latin typeface="Cambria Math" panose="02040503050406030204" pitchFamily="18" charset="0"/>
                                        </a:rPr>
                                      </m:ctrlPr>
                                    </m:sSubPr>
                                    <m:e>
                                      <m:acc>
                                        <m:accPr>
                                          <m:chr m:val="ˆ"/>
                                          <m:ctrlPr>
                                            <a:rPr lang="en-GB" i="1">
                                              <a:solidFill>
                                                <a:schemeClr val="accent6">
                                                  <a:lumMod val="50000"/>
                                                </a:schemeClr>
                                              </a:solidFill>
                                              <a:latin typeface="Cambria Math" panose="02040503050406030204" pitchFamily="18" charset="0"/>
                                            </a:rPr>
                                          </m:ctrlPr>
                                        </m:accPr>
                                        <m:e>
                                          <m:r>
                                            <a:rPr lang="en-GB" i="1">
                                              <a:solidFill>
                                                <a:schemeClr val="accent6">
                                                  <a:lumMod val="50000"/>
                                                </a:schemeClr>
                                              </a:solidFill>
                                              <a:latin typeface="Cambria Math" panose="02040503050406030204" pitchFamily="18" charset="0"/>
                                            </a:rPr>
                                            <m:t>𝑦</m:t>
                                          </m:r>
                                        </m:e>
                                      </m:acc>
                                    </m:e>
                                    <m:sub>
                                      <m:r>
                                        <a:rPr lang="en-GB" i="1">
                                          <a:solidFill>
                                            <a:schemeClr val="accent6">
                                              <a:lumMod val="50000"/>
                                            </a:schemeClr>
                                          </a:solidFill>
                                          <a:latin typeface="Cambria Math" panose="02040503050406030204" pitchFamily="18" charset="0"/>
                                        </a:rPr>
                                        <m:t>𝑖</m:t>
                                      </m:r>
                                      <m:r>
                                        <a:rPr lang="en-GB">
                                          <a:solidFill>
                                            <a:schemeClr val="accent6">
                                              <a:lumMod val="50000"/>
                                            </a:schemeClr>
                                          </a:solidFill>
                                          <a:latin typeface="Cambria Math" panose="02040503050406030204" pitchFamily="18" charset="0"/>
                                        </a:rPr>
                                        <m:t>,</m:t>
                                      </m:r>
                                      <m:r>
                                        <a:rPr lang="en-GB" i="1">
                                          <a:solidFill>
                                            <a:schemeClr val="accent6">
                                              <a:lumMod val="50000"/>
                                            </a:schemeClr>
                                          </a:solidFill>
                                          <a:latin typeface="Cambria Math" panose="02040503050406030204" pitchFamily="18" charset="0"/>
                                        </a:rPr>
                                        <m:t>𝑐</m:t>
                                      </m:r>
                                    </m:sub>
                                  </m:sSub>
                                </m:e>
                              </m:d>
                            </m:e>
                          </m:func>
                        </m:e>
                        <m:sub/>
                      </m:sSub>
                    </m:oMath>
                  </m:oMathPara>
                </a14:m>
                <a:endParaRPr lang="en-GB" dirty="0"/>
              </a:p>
            </p:txBody>
          </p:sp>
        </mc:Choice>
        <mc:Fallback xmlns="">
          <p:sp>
            <p:nvSpPr>
              <p:cNvPr id="17" name="Dreptunghi 16">
                <a:extLst>
                  <a:ext uri="{FF2B5EF4-FFF2-40B4-BE49-F238E27FC236}">
                    <a16:creationId xmlns:a16="http://schemas.microsoft.com/office/drawing/2014/main" id="{586F5508-C0C3-B635-8D36-2A0A40F02AB6}"/>
                  </a:ext>
                </a:extLst>
              </p:cNvPr>
              <p:cNvSpPr>
                <a:spLocks noRot="1" noChangeAspect="1" noMove="1" noResize="1" noEditPoints="1" noAdjustHandles="1" noChangeArrowheads="1" noChangeShapeType="1" noTextEdit="1"/>
              </p:cNvSpPr>
              <p:nvPr/>
            </p:nvSpPr>
            <p:spPr>
              <a:xfrm>
                <a:off x="7172498" y="1218369"/>
                <a:ext cx="5003473" cy="1172449"/>
              </a:xfrm>
              <a:prstGeom prst="rect">
                <a:avLst/>
              </a:prstGeom>
              <a:blipFill>
                <a:blip r:embed="rId8"/>
                <a:stretch>
                  <a:fillRect/>
                </a:stretch>
              </a:blipFill>
              <a:ln>
                <a:noFill/>
              </a:ln>
              <a:effectLst>
                <a:outerShdw blurRad="44450" dist="27940" dir="5400000" algn="ctr">
                  <a:srgbClr val="000000">
                    <a:alpha val="32000"/>
                  </a:srgbClr>
                </a:outerShdw>
              </a:effectLst>
            </p:spPr>
            <p:txBody>
              <a:bodyPr/>
              <a:lstStyle/>
              <a:p>
                <a:r>
                  <a:rPr lang="en-GB">
                    <a:noFill/>
                  </a:rPr>
                  <a:t> </a:t>
                </a:r>
              </a:p>
            </p:txBody>
          </p:sp>
        </mc:Fallback>
      </mc:AlternateContent>
      <p:sp>
        <p:nvSpPr>
          <p:cNvPr id="6" name="CasetăText 5">
            <a:extLst>
              <a:ext uri="{FF2B5EF4-FFF2-40B4-BE49-F238E27FC236}">
                <a16:creationId xmlns:a16="http://schemas.microsoft.com/office/drawing/2014/main" id="{1635075D-4CD6-AEDB-0C6A-BEA0561A89FF}"/>
              </a:ext>
            </a:extLst>
          </p:cNvPr>
          <p:cNvSpPr txBox="1"/>
          <p:nvPr/>
        </p:nvSpPr>
        <p:spPr>
          <a:xfrm>
            <a:off x="6408369" y="6007662"/>
            <a:ext cx="3685624" cy="253916"/>
          </a:xfrm>
          <a:prstGeom prst="rect">
            <a:avLst/>
          </a:prstGeom>
        </p:spPr>
        <p:txBody>
          <a:bodyPr vert="horz" wrap="none" lIns="91440" tIns="45720" rIns="91440" bIns="45720" rtlCol="0" anchor="t">
            <a:spAutoFit/>
          </a:bodyPr>
          <a:lstStyle/>
          <a:p>
            <a:pPr algn="ctr">
              <a:buClr>
                <a:schemeClr val="accent6"/>
              </a:buClr>
            </a:pPr>
            <a:r>
              <a:rPr lang="en-US" sz="1050" dirty="0">
                <a:solidFill>
                  <a:schemeClr val="accent6">
                    <a:lumMod val="50000"/>
                  </a:schemeClr>
                </a:solidFill>
                <a:latin typeface="Times New Roman" panose="02020603050405020304" pitchFamily="18" charset="0"/>
                <a:cs typeface="Times New Roman" panose="02020603050405020304" pitchFamily="18" charset="0"/>
              </a:rPr>
              <a:t>The </a:t>
            </a:r>
            <a:r>
              <a:rPr lang="en-US" sz="1050" dirty="0" err="1">
                <a:solidFill>
                  <a:schemeClr val="accent6">
                    <a:lumMod val="50000"/>
                  </a:schemeClr>
                </a:solidFill>
                <a:latin typeface="Times New Roman" panose="02020603050405020304" pitchFamily="18" charset="0"/>
                <a:cs typeface="Times New Roman" panose="02020603050405020304" pitchFamily="18" charset="0"/>
              </a:rPr>
              <a:t>visualisation</a:t>
            </a:r>
            <a:r>
              <a:rPr lang="en-US" sz="1050" dirty="0">
                <a:solidFill>
                  <a:schemeClr val="accent6">
                    <a:lumMod val="50000"/>
                  </a:schemeClr>
                </a:solidFill>
                <a:latin typeface="Times New Roman" panose="02020603050405020304" pitchFamily="18" charset="0"/>
                <a:cs typeface="Times New Roman" panose="02020603050405020304" pitchFamily="18" charset="0"/>
              </a:rPr>
              <a:t> of the prediction corresponds to the last epoch. </a:t>
            </a:r>
          </a:p>
        </p:txBody>
      </p:sp>
      <mc:AlternateContent xmlns:mc="http://schemas.openxmlformats.org/markup-compatibility/2006" xmlns:a14="http://schemas.microsoft.com/office/drawing/2010/main">
        <mc:Choice Requires="a14">
          <p:sp>
            <p:nvSpPr>
              <p:cNvPr id="26" name="CasetăText 25">
                <a:extLst>
                  <a:ext uri="{FF2B5EF4-FFF2-40B4-BE49-F238E27FC236}">
                    <a16:creationId xmlns:a16="http://schemas.microsoft.com/office/drawing/2014/main" id="{2D84BEB8-1E28-2188-2B02-D6B0455CF8E4}"/>
                  </a:ext>
                </a:extLst>
              </p:cNvPr>
              <p:cNvSpPr txBox="1"/>
              <p:nvPr/>
            </p:nvSpPr>
            <p:spPr>
              <a:xfrm>
                <a:off x="6368158" y="6425685"/>
                <a:ext cx="5997604" cy="253916"/>
              </a:xfrm>
              <a:prstGeom prst="rect">
                <a:avLst/>
              </a:prstGeom>
            </p:spPr>
            <p:txBody>
              <a:bodyPr vert="horz" wrap="none" lIns="91440" tIns="45720" rIns="91440" bIns="45720" rtlCol="0" anchor="t">
                <a:spAutoFit/>
              </a:bodyPr>
              <a:lstStyle/>
              <a:p>
                <a:pPr lvl="0"/>
                <a14:m>
                  <m:oMath xmlns:m="http://schemas.openxmlformats.org/officeDocument/2006/math">
                    <m:sSub>
                      <m:sSubPr>
                        <m:ctrlPr>
                          <a:rPr lang="en-GB" sz="1050" i="0" dirty="0">
                            <a:latin typeface="Times New Roman" panose="02020603050405020304" pitchFamily="18" charset="0"/>
                            <a:cs typeface="Times New Roman" panose="02020603050405020304" pitchFamily="18" charset="0"/>
                          </a:rPr>
                        </m:ctrlPr>
                      </m:sSubPr>
                      <m:e>
                        <m:r>
                          <m:rPr>
                            <m:nor/>
                          </m:rPr>
                          <a:rPr lang="en-GB" sz="1050" i="0" dirty="0">
                            <a:latin typeface="Times New Roman" panose="02020603050405020304" pitchFamily="18" charset="0"/>
                            <a:cs typeface="Times New Roman" panose="02020603050405020304" pitchFamily="18" charset="0"/>
                          </a:rPr>
                          <m:t>Dice Loss Component</m:t>
                        </m:r>
                        <m:r>
                          <m:rPr>
                            <m:nor/>
                          </m:rPr>
                          <a:rPr lang="en-US" sz="1050" b="0" i="0" dirty="0" smtClean="0">
                            <a:latin typeface="Times New Roman" panose="02020603050405020304" pitchFamily="18" charset="0"/>
                            <a:cs typeface="Times New Roman" panose="02020603050405020304" pitchFamily="18" charset="0"/>
                          </a:rPr>
                          <m:t> </m:t>
                        </m:r>
                        <m:r>
                          <a:rPr lang="en-GB" sz="1050" i="1">
                            <a:latin typeface="Cambria Math" panose="02040503050406030204" pitchFamily="18" charset="0"/>
                          </a:rPr>
                          <m:t>ℒ</m:t>
                        </m:r>
                      </m:e>
                      <m:sub>
                        <m:r>
                          <a:rPr lang="en-GB" sz="1050" i="1">
                            <a:latin typeface="Cambria Math" panose="02040503050406030204" pitchFamily="18" charset="0"/>
                          </a:rPr>
                          <m:t>𝐷𝑖𝑐𝑒</m:t>
                        </m:r>
                      </m:sub>
                    </m:sSub>
                    <m:r>
                      <a:rPr lang="en-US" sz="1050" b="0" i="0" smtClean="0">
                        <a:latin typeface="Cambria Math" panose="02040503050406030204" pitchFamily="18" charset="0"/>
                      </a:rPr>
                      <m:t>  </m:t>
                    </m:r>
                    <m:r>
                      <m:rPr>
                        <m:sty m:val="p"/>
                      </m:rPr>
                      <a:rPr lang="en-US" sz="1050" b="0" i="0" smtClean="0">
                        <a:solidFill>
                          <a:schemeClr val="accent6">
                            <a:lumMod val="60000"/>
                            <a:lumOff val="40000"/>
                          </a:schemeClr>
                        </a:solidFill>
                        <a:latin typeface="Cambria Math" panose="02040503050406030204" pitchFamily="18" charset="0"/>
                      </a:rPr>
                      <m:t>e</m:t>
                    </m:r>
                  </m:oMath>
                </a14:m>
                <a:r>
                  <a:rPr lang="en-GB" sz="1050" dirty="0" err="1">
                    <a:solidFill>
                      <a:schemeClr val="accent6">
                        <a:lumMod val="60000"/>
                        <a:lumOff val="40000"/>
                      </a:schemeClr>
                    </a:solidFill>
                    <a:latin typeface="Times New Roman" panose="02020603050405020304" pitchFamily="18" charset="0"/>
                    <a:cs typeface="Times New Roman" panose="02020603050405020304" pitchFamily="18" charset="0"/>
                  </a:rPr>
                  <a:t>ncourages</a:t>
                </a:r>
                <a:r>
                  <a:rPr lang="en-GB" sz="1050" dirty="0">
                    <a:solidFill>
                      <a:schemeClr val="accent6">
                        <a:lumMod val="60000"/>
                        <a:lumOff val="40000"/>
                      </a:schemeClr>
                    </a:solidFill>
                    <a:latin typeface="Times New Roman" panose="02020603050405020304" pitchFamily="18" charset="0"/>
                    <a:cs typeface="Times New Roman" panose="02020603050405020304" pitchFamily="18" charset="0"/>
                  </a:rPr>
                  <a:t> spatial overlap between predictions and ground-truth distributions</a:t>
                </a:r>
                <a:r>
                  <a:rPr lang="en-GB" sz="1050" dirty="0">
                    <a:latin typeface="Times New Roman" panose="02020603050405020304" pitchFamily="18" charset="0"/>
                    <a:cs typeface="Times New Roman" panose="02020603050405020304" pitchFamily="18" charset="0"/>
                  </a:rPr>
                  <a:t>.</a:t>
                </a:r>
              </a:p>
            </p:txBody>
          </p:sp>
        </mc:Choice>
        <mc:Fallback xmlns="">
          <p:sp>
            <p:nvSpPr>
              <p:cNvPr id="26" name="CasetăText 25">
                <a:extLst>
                  <a:ext uri="{FF2B5EF4-FFF2-40B4-BE49-F238E27FC236}">
                    <a16:creationId xmlns:a16="http://schemas.microsoft.com/office/drawing/2014/main" id="{2D84BEB8-1E28-2188-2B02-D6B0455CF8E4}"/>
                  </a:ext>
                </a:extLst>
              </p:cNvPr>
              <p:cNvSpPr txBox="1">
                <a:spLocks noRot="1" noChangeAspect="1" noMove="1" noResize="1" noEditPoints="1" noAdjustHandles="1" noChangeArrowheads="1" noChangeShapeType="1" noTextEdit="1"/>
              </p:cNvSpPr>
              <p:nvPr/>
            </p:nvSpPr>
            <p:spPr>
              <a:xfrm>
                <a:off x="6368158" y="6425685"/>
                <a:ext cx="5997604" cy="253916"/>
              </a:xfrm>
              <a:prstGeom prst="rect">
                <a:avLst/>
              </a:prstGeom>
              <a:blipFill>
                <a:blip r:embed="rId9"/>
                <a:stretch>
                  <a:fillRect b="-11905"/>
                </a:stretch>
              </a:blipFill>
            </p:spPr>
            <p:txBody>
              <a:bodyPr/>
              <a:lstStyle/>
              <a:p>
                <a:r>
                  <a:rPr lang="en-GB">
                    <a:noFill/>
                  </a:rPr>
                  <a:t> </a:t>
                </a:r>
              </a:p>
            </p:txBody>
          </p:sp>
        </mc:Fallback>
      </mc:AlternateContent>
    </p:spTree>
    <p:extLst>
      <p:ext uri="{BB962C8B-B14F-4D97-AF65-F5344CB8AC3E}">
        <p14:creationId xmlns:p14="http://schemas.microsoft.com/office/powerpoint/2010/main" val="1675432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E696F-B8C3-1148-CBCE-60A209F1B61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3179056-E673-43A9-CD7D-8740B5429F11}"/>
              </a:ext>
            </a:extLst>
          </p:cNvPr>
          <p:cNvSpPr txBox="1"/>
          <p:nvPr/>
        </p:nvSpPr>
        <p:spPr>
          <a:xfrm>
            <a:off x="563425" y="307196"/>
            <a:ext cx="8934639" cy="787557"/>
          </a:xfrm>
          <a:prstGeom prst="rect">
            <a:avLst/>
          </a:prstGeom>
        </p:spPr>
        <p:txBody>
          <a:bodyPr vert="horz" lIns="91440" tIns="45720" rIns="91440" bIns="45720" rtlCol="0" anchor="b" anchorCtr="0">
            <a:normAutofit/>
          </a:bodyPr>
          <a:lstStyle/>
          <a:p>
            <a:pPr defTabSz="457189">
              <a:spcBef>
                <a:spcPct val="0"/>
              </a:spcBef>
              <a:spcAft>
                <a:spcPts val="600"/>
              </a:spcAft>
            </a:pPr>
            <a:r>
              <a:rPr lang="en-US" sz="2400" b="1" dirty="0">
                <a:solidFill>
                  <a:srgbClr val="333333"/>
                </a:solidFill>
                <a:latin typeface="Times New Roman" panose="02020603050405020304" pitchFamily="18" charset="0"/>
                <a:ea typeface="+mj-ea"/>
                <a:cs typeface="Times New Roman" panose="02020603050405020304" pitchFamily="18" charset="0"/>
              </a:rPr>
              <a:t>Conclusions</a:t>
            </a:r>
          </a:p>
        </p:txBody>
      </p:sp>
      <p:sp>
        <p:nvSpPr>
          <p:cNvPr id="4" name="Slide Number Placeholder 3">
            <a:extLst>
              <a:ext uri="{FF2B5EF4-FFF2-40B4-BE49-F238E27FC236}">
                <a16:creationId xmlns:a16="http://schemas.microsoft.com/office/drawing/2014/main" id="{95012B4B-3BA6-7FC5-8DFD-AAEA82358EFF}"/>
              </a:ext>
            </a:extLst>
          </p:cNvPr>
          <p:cNvSpPr>
            <a:spLocks noGrp="1"/>
          </p:cNvSpPr>
          <p:nvPr>
            <p:ph type="sldNum" sz="quarter" idx="12"/>
          </p:nvPr>
        </p:nvSpPr>
        <p:spPr>
          <a:xfrm>
            <a:off x="10687723" y="6552643"/>
            <a:ext cx="993197" cy="365125"/>
          </a:xfrm>
        </p:spPr>
        <p:txBody>
          <a:bodyPr vert="horz" lIns="91440" tIns="45720" rIns="91440" bIns="45720" rtlCol="0" anchor="ctr">
            <a:normAutofit/>
          </a:bodyPr>
          <a:lstStyle/>
          <a:p>
            <a:pPr>
              <a:spcAft>
                <a:spcPts val="600"/>
              </a:spcAft>
            </a:pPr>
            <a:fld id="{125CBDDA-5CCF-8748-8988-9DC6C8981774}" type="slidenum">
              <a:rPr lang="de-DE" smtClean="0"/>
              <a:pPr>
                <a:spcAft>
                  <a:spcPts val="600"/>
                </a:spcAft>
              </a:pPr>
              <a:t>25</a:t>
            </a:fld>
            <a:endParaRPr lang="de-DE"/>
          </a:p>
        </p:txBody>
      </p:sp>
      <p:sp>
        <p:nvSpPr>
          <p:cNvPr id="9" name="CasetăText 8">
            <a:extLst>
              <a:ext uri="{FF2B5EF4-FFF2-40B4-BE49-F238E27FC236}">
                <a16:creationId xmlns:a16="http://schemas.microsoft.com/office/drawing/2014/main" id="{DD1DB5C2-6AA2-BCD8-7A06-4C6CC961D65C}"/>
              </a:ext>
            </a:extLst>
          </p:cNvPr>
          <p:cNvSpPr txBox="1"/>
          <p:nvPr/>
        </p:nvSpPr>
        <p:spPr>
          <a:xfrm>
            <a:off x="2454442" y="8181474"/>
            <a:ext cx="184731" cy="369332"/>
          </a:xfrm>
          <a:prstGeom prst="rect">
            <a:avLst/>
          </a:prstGeom>
        </p:spPr>
        <p:txBody>
          <a:bodyPr vert="horz" wrap="none" lIns="91440" tIns="45720" rIns="91440" bIns="45720" rtlCol="0" anchor="t">
            <a:spAutoFit/>
          </a:bodyPr>
          <a:lstStyle/>
          <a:p>
            <a:pPr algn="l"/>
            <a:endParaRPr lang="en-GB" dirty="0"/>
          </a:p>
        </p:txBody>
      </p:sp>
      <p:graphicFrame>
        <p:nvGraphicFramePr>
          <p:cNvPr id="12" name="TextBox 2">
            <a:extLst>
              <a:ext uri="{FF2B5EF4-FFF2-40B4-BE49-F238E27FC236}">
                <a16:creationId xmlns:a16="http://schemas.microsoft.com/office/drawing/2014/main" id="{02ADD500-F4D3-33DA-4DDF-FF96A194E11F}"/>
              </a:ext>
            </a:extLst>
          </p:cNvPr>
          <p:cNvGraphicFramePr/>
          <p:nvPr>
            <p:extLst>
              <p:ext uri="{D42A27DB-BD31-4B8C-83A1-F6EECF244321}">
                <p14:modId xmlns:p14="http://schemas.microsoft.com/office/powerpoint/2010/main" val="283632449"/>
              </p:ext>
            </p:extLst>
          </p:nvPr>
        </p:nvGraphicFramePr>
        <p:xfrm>
          <a:off x="423514" y="1450688"/>
          <a:ext cx="11768486" cy="4903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6919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2"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2617E-A328-3615-F822-015CA17266A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B9F23FE-E01D-16FB-C7A4-F02C6A27B42E}"/>
              </a:ext>
            </a:extLst>
          </p:cNvPr>
          <p:cNvSpPr txBox="1"/>
          <p:nvPr/>
        </p:nvSpPr>
        <p:spPr>
          <a:xfrm>
            <a:off x="0" y="6589551"/>
            <a:ext cx="12192000" cy="307777"/>
          </a:xfrm>
          <a:prstGeom prst="rect">
            <a:avLst/>
          </a:prstGeom>
        </p:spPr>
        <p:txBody>
          <a:bodyPr vert="horz" wrap="square" lIns="121920" tIns="60960" rIns="121920" bIns="60960" rtlCol="0" anchor="t">
            <a:spAutoFit/>
          </a:bodyPr>
          <a:lstStyle/>
          <a:p>
            <a:pPr algn="ctr"/>
            <a:r>
              <a:rPr lang="it-IT" sz="1200" dirty="0"/>
              <a:t>Update Presesntation 7</a:t>
            </a:r>
            <a:r>
              <a:rPr lang="it-IT" sz="1200" baseline="30000" dirty="0"/>
              <a:t>th</a:t>
            </a:r>
            <a:r>
              <a:rPr lang="it-IT" sz="1200" dirty="0"/>
              <a:t> September 2026</a:t>
            </a:r>
            <a:endParaRPr lang="sk-SK" sz="1200" dirty="0"/>
          </a:p>
        </p:txBody>
      </p:sp>
      <p:sp>
        <p:nvSpPr>
          <p:cNvPr id="6" name="TextBox 4">
            <a:extLst>
              <a:ext uri="{FF2B5EF4-FFF2-40B4-BE49-F238E27FC236}">
                <a16:creationId xmlns:a16="http://schemas.microsoft.com/office/drawing/2014/main" id="{FBA9DAAB-2406-0DB9-DF04-154CA2C7D6E8}"/>
              </a:ext>
            </a:extLst>
          </p:cNvPr>
          <p:cNvSpPr txBox="1"/>
          <p:nvPr/>
        </p:nvSpPr>
        <p:spPr>
          <a:xfrm>
            <a:off x="0" y="5148679"/>
            <a:ext cx="7736553" cy="1440872"/>
          </a:xfrm>
          <a:prstGeom prst="rect">
            <a:avLst/>
          </a:prstGeom>
        </p:spPr>
        <p:txBody>
          <a:bodyPr vert="horz" lIns="91440" tIns="45720" rIns="91440" bIns="45720" rtlCol="0" anchor="b" anchorCtr="0">
            <a:noAutofit/>
          </a:bodyPr>
          <a:lstStyle/>
          <a:p>
            <a:pPr defTabSz="457189">
              <a:spcBef>
                <a:spcPct val="0"/>
              </a:spcBef>
              <a:spcAft>
                <a:spcPts val="600"/>
              </a:spcAft>
            </a:pPr>
            <a:r>
              <a:rPr lang="en-US" b="1" dirty="0">
                <a:solidFill>
                  <a:schemeClr val="bg2">
                    <a:lumMod val="10000"/>
                  </a:schemeClr>
                </a:solidFill>
                <a:latin typeface="Times New Roman" panose="02020603050405020304" pitchFamily="18" charset="0"/>
                <a:ea typeface="+mj-ea"/>
                <a:cs typeface="Times New Roman" panose="02020603050405020304" pitchFamily="18" charset="0"/>
              </a:rPr>
              <a:t>Carmen-Andreea</a:t>
            </a:r>
            <a:r>
              <a:rPr lang="ro-RO" b="1" dirty="0">
                <a:solidFill>
                  <a:schemeClr val="bg2">
                    <a:lumMod val="10000"/>
                  </a:schemeClr>
                </a:solidFill>
                <a:latin typeface="Times New Roman" panose="02020603050405020304" pitchFamily="18" charset="0"/>
                <a:ea typeface="+mj-ea"/>
                <a:cs typeface="Times New Roman" panose="02020603050405020304" pitchFamily="18" charset="0"/>
              </a:rPr>
              <a:t> </a:t>
            </a:r>
            <a:r>
              <a:rPr lang="en-US" b="1" dirty="0">
                <a:solidFill>
                  <a:schemeClr val="bg2">
                    <a:lumMod val="10000"/>
                  </a:schemeClr>
                </a:solidFill>
                <a:latin typeface="Times New Roman" panose="02020603050405020304" pitchFamily="18" charset="0"/>
                <a:cs typeface="Times New Roman" panose="02020603050405020304" pitchFamily="18" charset="0"/>
              </a:rPr>
              <a:t>Maxim</a:t>
            </a:r>
            <a:endParaRPr lang="en-US" b="1" dirty="0">
              <a:solidFill>
                <a:schemeClr val="bg2">
                  <a:lumMod val="10000"/>
                </a:schemeClr>
              </a:solidFill>
              <a:latin typeface="Times New Roman" panose="02020603050405020304" pitchFamily="18" charset="0"/>
              <a:ea typeface="+mj-ea"/>
              <a:cs typeface="Times New Roman" panose="02020603050405020304" pitchFamily="18" charset="0"/>
            </a:endParaRPr>
          </a:p>
          <a:p>
            <a:pPr defTabSz="457189">
              <a:spcBef>
                <a:spcPct val="0"/>
              </a:spcBef>
              <a:spcAft>
                <a:spcPts val="600"/>
              </a:spcAft>
            </a:pPr>
            <a:r>
              <a:rPr lang="en-US" sz="1400" dirty="0">
                <a:solidFill>
                  <a:schemeClr val="bg2">
                    <a:lumMod val="25000"/>
                  </a:schemeClr>
                </a:solidFill>
                <a:latin typeface="Times New Roman" panose="02020603050405020304" pitchFamily="18" charset="0"/>
                <a:ea typeface="+mj-ea"/>
                <a:cs typeface="Times New Roman" panose="02020603050405020304" pitchFamily="18" charset="0"/>
              </a:rPr>
              <a:t>“Babe</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ș-Bolyai</a:t>
            </a:r>
            <a:r>
              <a:rPr lang="en-US" sz="1400" dirty="0">
                <a:solidFill>
                  <a:schemeClr val="bg2">
                    <a:lumMod val="25000"/>
                  </a:schemeClr>
                </a:solidFill>
                <a:latin typeface="Times New Roman" panose="02020603050405020304" pitchFamily="18" charset="0"/>
                <a:ea typeface="+mj-ea"/>
                <a:cs typeface="Times New Roman" panose="02020603050405020304" pitchFamily="18" charset="0"/>
              </a:rPr>
              <a:t>”</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 University</a:t>
            </a:r>
            <a:r>
              <a:rPr lang="en-GB" sz="1400" dirty="0">
                <a:solidFill>
                  <a:schemeClr val="bg2">
                    <a:lumMod val="25000"/>
                  </a:schemeClr>
                </a:solidFill>
                <a:latin typeface="Times New Roman" panose="02020603050405020304" pitchFamily="18" charset="0"/>
                <a:ea typeface="+mj-ea"/>
                <a:cs typeface="Times New Roman" panose="02020603050405020304" pitchFamily="18" charset="0"/>
              </a:rPr>
              <a:t> </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 GSI International </a:t>
            </a:r>
            <a:r>
              <a:rPr lang="ro-RO" sz="1400" dirty="0" err="1">
                <a:solidFill>
                  <a:schemeClr val="bg2">
                    <a:lumMod val="25000"/>
                  </a:schemeClr>
                </a:solidFill>
                <a:latin typeface="Times New Roman" panose="02020603050405020304" pitchFamily="18" charset="0"/>
                <a:ea typeface="+mj-ea"/>
                <a:cs typeface="Times New Roman" panose="02020603050405020304" pitchFamily="18" charset="0"/>
              </a:rPr>
              <a:t>Summer</a:t>
            </a:r>
            <a:r>
              <a:rPr lang="ro-RO" sz="1400" dirty="0">
                <a:solidFill>
                  <a:schemeClr val="bg2">
                    <a:lumMod val="25000"/>
                  </a:schemeClr>
                </a:solidFill>
                <a:latin typeface="Times New Roman" panose="02020603050405020304" pitchFamily="18" charset="0"/>
                <a:ea typeface="+mj-ea"/>
                <a:cs typeface="Times New Roman" panose="02020603050405020304" pitchFamily="18" charset="0"/>
              </a:rPr>
              <a:t> Student Program </a:t>
            </a:r>
            <a:endParaRPr lang="en-US" sz="1400" dirty="0">
              <a:solidFill>
                <a:schemeClr val="bg2">
                  <a:lumMod val="25000"/>
                </a:schemeClr>
              </a:solidFill>
              <a:latin typeface="Times New Roman" panose="02020603050405020304" pitchFamily="18" charset="0"/>
              <a:ea typeface="+mj-ea"/>
              <a:cs typeface="Times New Roman" panose="02020603050405020304" pitchFamily="18" charset="0"/>
            </a:endParaRPr>
          </a:p>
        </p:txBody>
      </p:sp>
      <p:sp>
        <p:nvSpPr>
          <p:cNvPr id="10" name="CasetăText 9">
            <a:extLst>
              <a:ext uri="{FF2B5EF4-FFF2-40B4-BE49-F238E27FC236}">
                <a16:creationId xmlns:a16="http://schemas.microsoft.com/office/drawing/2014/main" id="{B480D591-45CB-E98F-2591-67A2E1052F93}"/>
              </a:ext>
            </a:extLst>
          </p:cNvPr>
          <p:cNvSpPr txBox="1"/>
          <p:nvPr/>
        </p:nvSpPr>
        <p:spPr>
          <a:xfrm>
            <a:off x="3727228" y="3769452"/>
            <a:ext cx="4737544" cy="461665"/>
          </a:xfrm>
          <a:prstGeom prst="rect">
            <a:avLst/>
          </a:prstGeom>
        </p:spPr>
        <p:txBody>
          <a:bodyPr vert="horz" wrap="square" lIns="91440" tIns="45720" rIns="91440" bIns="45720" rtlCol="0" anchor="t">
            <a:spAutoFit/>
          </a:bodyPr>
          <a:lstStyle/>
          <a:p>
            <a:pPr algn="ctr"/>
            <a:r>
              <a:rPr lang="en-US" sz="2400" b="1" dirty="0">
                <a:solidFill>
                  <a:schemeClr val="bg2">
                    <a:lumMod val="10000"/>
                  </a:schemeClr>
                </a:solidFill>
                <a:latin typeface="Times New Roman" panose="02020603050405020304" pitchFamily="18" charset="0"/>
                <a:cs typeface="Times New Roman" panose="02020603050405020304" pitchFamily="18" charset="0"/>
              </a:rPr>
              <a:t>THANK YOU!</a:t>
            </a:r>
            <a:endParaRPr lang="en-GB" sz="2400" b="1" dirty="0">
              <a:solidFill>
                <a:schemeClr val="bg2">
                  <a:lumMod val="1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51484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EA885CC-92E4-B90D-1EC6-E38E9087F758}"/>
            </a:ext>
          </a:extLst>
        </p:cNvPr>
        <p:cNvGrpSpPr/>
        <p:nvPr/>
      </p:nvGrpSpPr>
      <p:grpSpPr>
        <a:xfrm>
          <a:off x="0" y="0"/>
          <a:ext cx="0" cy="0"/>
          <a:chOff x="0" y="0"/>
          <a:chExt cx="0" cy="0"/>
        </a:xfrm>
      </p:grpSpPr>
      <p:pic>
        <p:nvPicPr>
          <p:cNvPr id="49" name="Imagine 48" descr="Effects-of-Radiation.png">
            <a:extLst>
              <a:ext uri="{FF2B5EF4-FFF2-40B4-BE49-F238E27FC236}">
                <a16:creationId xmlns:a16="http://schemas.microsoft.com/office/drawing/2014/main" id="{B8787D12-24E0-234C-52AA-8C73A5B45274}"/>
              </a:ext>
            </a:extLst>
          </p:cNvPr>
          <p:cNvPicPr>
            <a:picLocks noChangeAspect="1"/>
          </p:cNvPicPr>
          <p:nvPr/>
        </p:nvPicPr>
        <p:blipFill>
          <a:blip r:embed="rId3"/>
          <a:srcRect l="11118" t="11660" r="5879"/>
          <a:stretch>
            <a:fillRect/>
          </a:stretch>
        </p:blipFill>
        <p:spPr>
          <a:xfrm>
            <a:off x="870691" y="4390637"/>
            <a:ext cx="5085100" cy="2236974"/>
          </a:xfrm>
          <a:prstGeom prst="rect">
            <a:avLst/>
          </a:prstGeom>
        </p:spPr>
      </p:pic>
      <p:sp>
        <p:nvSpPr>
          <p:cNvPr id="4" name="Slide Number Placeholder 3">
            <a:extLst>
              <a:ext uri="{FF2B5EF4-FFF2-40B4-BE49-F238E27FC236}">
                <a16:creationId xmlns:a16="http://schemas.microsoft.com/office/drawing/2014/main" id="{DA757787-17E8-6ACC-5618-6104EF19161C}"/>
              </a:ext>
            </a:extLst>
          </p:cNvPr>
          <p:cNvSpPr>
            <a:spLocks noGrp="1"/>
          </p:cNvSpPr>
          <p:nvPr>
            <p:ph type="sldNum" sz="quarter" idx="12"/>
          </p:nvPr>
        </p:nvSpPr>
        <p:spPr/>
        <p:txBody>
          <a:bodyPr/>
          <a:lstStyle/>
          <a:p>
            <a:fld id="{125CBDDA-5CCF-8748-8988-9DC6C8981774}" type="slidenum">
              <a:rPr lang="de-DE" smtClean="0">
                <a:latin typeface="Times New Roman" panose="02020603050405020304" pitchFamily="18" charset="0"/>
                <a:cs typeface="Times New Roman" panose="02020603050405020304" pitchFamily="18" charset="0"/>
              </a:rPr>
              <a:t>27</a:t>
            </a:fld>
            <a:endParaRPr lang="de-DE">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C77CAE09-9B6D-E303-7A63-968EF6E8B256}"/>
              </a:ext>
            </a:extLst>
          </p:cNvPr>
          <p:cNvSpPr txBox="1"/>
          <p:nvPr/>
        </p:nvSpPr>
        <p:spPr>
          <a:xfrm>
            <a:off x="349135" y="615142"/>
            <a:ext cx="1997663" cy="461665"/>
          </a:xfrm>
          <a:prstGeom prst="rect">
            <a:avLst/>
          </a:prstGeom>
        </p:spPr>
        <p:txBody>
          <a:bodyPr vert="horz" wrap="none" lIns="91440" tIns="45720" rIns="91440" bIns="45720" rtlCol="0" anchor="t">
            <a:spAutoFit/>
          </a:bodyPr>
          <a:lstStyle/>
          <a:p>
            <a:r>
              <a:rPr lang="en-US" sz="2400" b="1" dirty="0">
                <a:latin typeface="Times New Roman" panose="02020603050405020304" pitchFamily="18" charset="0"/>
                <a:cs typeface="Times New Roman" panose="02020603050405020304" pitchFamily="18" charset="0"/>
              </a:rPr>
              <a:t>Radiotherapy</a:t>
            </a:r>
            <a:endParaRPr lang="en-GB" sz="2400" dirty="0">
              <a:latin typeface="Times New Roman" panose="02020603050405020304" pitchFamily="18" charset="0"/>
              <a:cs typeface="Times New Roman" panose="02020603050405020304" pitchFamily="18" charset="0"/>
            </a:endParaRPr>
          </a:p>
        </p:txBody>
      </p:sp>
      <p:sp>
        <p:nvSpPr>
          <p:cNvPr id="15" name="CasetăText 14">
            <a:extLst>
              <a:ext uri="{FF2B5EF4-FFF2-40B4-BE49-F238E27FC236}">
                <a16:creationId xmlns:a16="http://schemas.microsoft.com/office/drawing/2014/main" id="{0E643C20-F82B-FCB5-D5AD-61928204E35A}"/>
              </a:ext>
            </a:extLst>
          </p:cNvPr>
          <p:cNvSpPr txBox="1"/>
          <p:nvPr/>
        </p:nvSpPr>
        <p:spPr>
          <a:xfrm>
            <a:off x="2993985" y="924387"/>
            <a:ext cx="6204030" cy="369332"/>
          </a:xfrm>
          <a:prstGeom prst="rect">
            <a:avLst/>
          </a:prstGeom>
          <a:noFill/>
        </p:spPr>
        <p:txBody>
          <a:bodyPr wrap="square">
            <a:spAutoFit/>
          </a:bodyPr>
          <a:lstStyle/>
          <a:p>
            <a:pPr lvl="0" algn="ctr">
              <a:buClr>
                <a:schemeClr val="accent6"/>
              </a:buClr>
            </a:pPr>
            <a:r>
              <a:rPr lang="en-US" dirty="0">
                <a:solidFill>
                  <a:schemeClr val="accent6">
                    <a:lumMod val="50000"/>
                  </a:schemeClr>
                </a:solidFill>
                <a:latin typeface="Times New Roman" panose="02020603050405020304" pitchFamily="18" charset="0"/>
                <a:cs typeface="Times New Roman" panose="02020603050405020304" pitchFamily="18" charset="0"/>
              </a:rPr>
              <a:t>Dose and effects</a:t>
            </a:r>
            <a:endParaRPr lang="en-GB"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41" name="Imagine 40">
            <a:extLst>
              <a:ext uri="{FF2B5EF4-FFF2-40B4-BE49-F238E27FC236}">
                <a16:creationId xmlns:a16="http://schemas.microsoft.com/office/drawing/2014/main" id="{C73609DD-AC4B-17FE-F808-25304049B766}"/>
              </a:ext>
            </a:extLst>
          </p:cNvPr>
          <p:cNvPicPr>
            <a:picLocks noChangeAspect="1"/>
          </p:cNvPicPr>
          <p:nvPr/>
        </p:nvPicPr>
        <p:blipFill>
          <a:blip r:embed="rId4"/>
          <a:stretch>
            <a:fillRect/>
          </a:stretch>
        </p:blipFill>
        <p:spPr>
          <a:xfrm>
            <a:off x="349135" y="4076448"/>
            <a:ext cx="760782" cy="341376"/>
          </a:xfrm>
          <a:prstGeom prst="rect">
            <a:avLst/>
          </a:prstGeom>
        </p:spPr>
      </p:pic>
      <p:sp>
        <p:nvSpPr>
          <p:cNvPr id="24" name="Formă liberă: formă 23">
            <a:extLst>
              <a:ext uri="{FF2B5EF4-FFF2-40B4-BE49-F238E27FC236}">
                <a16:creationId xmlns:a16="http://schemas.microsoft.com/office/drawing/2014/main" id="{CB2BCB93-8134-A2AD-D122-1AFCCC702F3A}"/>
              </a:ext>
            </a:extLst>
          </p:cNvPr>
          <p:cNvSpPr/>
          <p:nvPr/>
        </p:nvSpPr>
        <p:spPr>
          <a:xfrm>
            <a:off x="7298772" y="2176015"/>
            <a:ext cx="1310640" cy="1503680"/>
          </a:xfrm>
          <a:custGeom>
            <a:avLst/>
            <a:gdLst>
              <a:gd name="csX0" fmla="*/ 0 w 1310640"/>
              <a:gd name="csY0" fmla="*/ 1503680 h 1503680"/>
              <a:gd name="csX1" fmla="*/ 203200 w 1310640"/>
              <a:gd name="csY1" fmla="*/ 1432560 h 1503680"/>
              <a:gd name="csX2" fmla="*/ 284480 w 1310640"/>
              <a:gd name="csY2" fmla="*/ 1361440 h 1503680"/>
              <a:gd name="csX3" fmla="*/ 396240 w 1310640"/>
              <a:gd name="csY3" fmla="*/ 1046480 h 1503680"/>
              <a:gd name="csX4" fmla="*/ 447040 w 1310640"/>
              <a:gd name="csY4" fmla="*/ 650240 h 1503680"/>
              <a:gd name="csX5" fmla="*/ 579120 w 1310640"/>
              <a:gd name="csY5" fmla="*/ 386080 h 1503680"/>
              <a:gd name="csX6" fmla="*/ 650240 w 1310640"/>
              <a:gd name="csY6" fmla="*/ 294640 h 1503680"/>
              <a:gd name="csX7" fmla="*/ 934720 w 1310640"/>
              <a:gd name="csY7" fmla="*/ 142240 h 1503680"/>
              <a:gd name="csX8" fmla="*/ 1087120 w 1310640"/>
              <a:gd name="csY8" fmla="*/ 111760 h 1503680"/>
              <a:gd name="csX9" fmla="*/ 1310640 w 1310640"/>
              <a:gd name="csY9" fmla="*/ 81280 h 1503680"/>
              <a:gd name="csX10" fmla="*/ 1229360 w 1310640"/>
              <a:gd name="csY10" fmla="*/ 10160 h 1503680"/>
              <a:gd name="csX11" fmla="*/ 1188720 w 1310640"/>
              <a:gd name="csY11" fmla="*/ 0 h 15036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310640" h="1503680">
                <a:moveTo>
                  <a:pt x="0" y="1503680"/>
                </a:moveTo>
                <a:cubicBezTo>
                  <a:pt x="87213" y="1489145"/>
                  <a:pt x="103699" y="1491356"/>
                  <a:pt x="203200" y="1432560"/>
                </a:cubicBezTo>
                <a:cubicBezTo>
                  <a:pt x="234194" y="1414245"/>
                  <a:pt x="257387" y="1385147"/>
                  <a:pt x="284480" y="1361440"/>
                </a:cubicBezTo>
                <a:cubicBezTo>
                  <a:pt x="358398" y="1213604"/>
                  <a:pt x="369849" y="1218019"/>
                  <a:pt x="396240" y="1046480"/>
                </a:cubicBezTo>
                <a:cubicBezTo>
                  <a:pt x="419107" y="897847"/>
                  <a:pt x="405705" y="792618"/>
                  <a:pt x="447040" y="650240"/>
                </a:cubicBezTo>
                <a:cubicBezTo>
                  <a:pt x="469375" y="573308"/>
                  <a:pt x="534142" y="453548"/>
                  <a:pt x="579120" y="386080"/>
                </a:cubicBezTo>
                <a:cubicBezTo>
                  <a:pt x="600539" y="353951"/>
                  <a:pt x="622167" y="321153"/>
                  <a:pt x="650240" y="294640"/>
                </a:cubicBezTo>
                <a:cubicBezTo>
                  <a:pt x="731621" y="217780"/>
                  <a:pt x="828531" y="175424"/>
                  <a:pt x="934720" y="142240"/>
                </a:cubicBezTo>
                <a:cubicBezTo>
                  <a:pt x="984168" y="126788"/>
                  <a:pt x="1036403" y="122326"/>
                  <a:pt x="1087120" y="111760"/>
                </a:cubicBezTo>
                <a:cubicBezTo>
                  <a:pt x="1235885" y="80767"/>
                  <a:pt x="1127318" y="95382"/>
                  <a:pt x="1310640" y="81280"/>
                </a:cubicBezTo>
                <a:cubicBezTo>
                  <a:pt x="1292394" y="63034"/>
                  <a:pt x="1258763" y="22761"/>
                  <a:pt x="1229360" y="10160"/>
                </a:cubicBezTo>
                <a:cubicBezTo>
                  <a:pt x="1216525" y="4659"/>
                  <a:pt x="1188720" y="0"/>
                  <a:pt x="1188720" y="0"/>
                </a:cubicBezTo>
              </a:path>
            </a:pathLst>
          </a:cu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4" name="Dreptunghi 33">
            <a:extLst>
              <a:ext uri="{FF2B5EF4-FFF2-40B4-BE49-F238E27FC236}">
                <a16:creationId xmlns:a16="http://schemas.microsoft.com/office/drawing/2014/main" id="{CA5CDF29-BA62-9420-5E64-8DC59E29AEF7}"/>
              </a:ext>
            </a:extLst>
          </p:cNvPr>
          <p:cNvSpPr/>
          <p:nvPr/>
        </p:nvSpPr>
        <p:spPr>
          <a:xfrm>
            <a:off x="8215747" y="1840746"/>
            <a:ext cx="2847374" cy="9144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GB" sz="2400" dirty="0">
                <a:ln w="0"/>
                <a:solidFill>
                  <a:schemeClr val="tx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Deterministic effects</a:t>
            </a:r>
          </a:p>
          <a:p>
            <a:pPr algn="ctr">
              <a:buClr>
                <a:schemeClr val="accent6"/>
              </a:buClr>
            </a:pPr>
            <a:r>
              <a:rPr lang="en-GB" dirty="0">
                <a:ln w="0"/>
                <a:solidFill>
                  <a:schemeClr val="tx2">
                    <a:alpha val="66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lethal DNA damage</a:t>
            </a:r>
          </a:p>
        </p:txBody>
      </p:sp>
      <p:sp>
        <p:nvSpPr>
          <p:cNvPr id="37" name="Dreptunghi 36">
            <a:extLst>
              <a:ext uri="{FF2B5EF4-FFF2-40B4-BE49-F238E27FC236}">
                <a16:creationId xmlns:a16="http://schemas.microsoft.com/office/drawing/2014/main" id="{05BBC49E-35A2-859C-1213-BFD7ECFCF9F4}"/>
              </a:ext>
            </a:extLst>
          </p:cNvPr>
          <p:cNvSpPr/>
          <p:nvPr/>
        </p:nvSpPr>
        <p:spPr>
          <a:xfrm>
            <a:off x="8215747" y="4259962"/>
            <a:ext cx="2899490" cy="914400"/>
          </a:xfrm>
          <a:prstGeom prst="rect">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buClr>
                <a:schemeClr val="accent6"/>
              </a:buClr>
            </a:pPr>
            <a:r>
              <a:rPr lang="en-GB" sz="2400" dirty="0">
                <a:ln w="0"/>
                <a:solidFill>
                  <a:schemeClr val="tx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Stochastic effects</a:t>
            </a:r>
          </a:p>
          <a:p>
            <a:pPr algn="ctr">
              <a:buClr>
                <a:schemeClr val="accent6"/>
              </a:buClr>
            </a:pPr>
            <a:r>
              <a:rPr lang="en-GB" dirty="0">
                <a:ln w="0"/>
                <a:solidFill>
                  <a:schemeClr val="tx2">
                    <a:alpha val="56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sub-lethal damage</a:t>
            </a:r>
          </a:p>
        </p:txBody>
      </p:sp>
      <p:sp>
        <p:nvSpPr>
          <p:cNvPr id="2" name="Oval 1">
            <a:extLst>
              <a:ext uri="{FF2B5EF4-FFF2-40B4-BE49-F238E27FC236}">
                <a16:creationId xmlns:a16="http://schemas.microsoft.com/office/drawing/2014/main" id="{53036AF0-54B6-1F4C-6A5E-7CECF8E1F739}"/>
              </a:ext>
            </a:extLst>
          </p:cNvPr>
          <p:cNvSpPr/>
          <p:nvPr/>
        </p:nvSpPr>
        <p:spPr>
          <a:xfrm>
            <a:off x="1741253" y="2610863"/>
            <a:ext cx="3627120" cy="1636273"/>
          </a:xfrm>
          <a:prstGeom prst="ellipse">
            <a:avLst/>
          </a:prstGeom>
          <a:ln/>
        </p:spPr>
        <p:style>
          <a:lnRef idx="2">
            <a:schemeClr val="accent1"/>
          </a:lnRef>
          <a:fillRef idx="1">
            <a:schemeClr val="l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400" dirty="0">
                <a:ln w="0"/>
                <a:solidFill>
                  <a:schemeClr val="tx2"/>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Dose </a:t>
            </a:r>
          </a:p>
          <a:p>
            <a:pPr algn="ctr"/>
            <a:r>
              <a:rPr lang="en-US"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en-GB" dirty="0">
                <a:ln w="0"/>
                <a:solidFill>
                  <a:schemeClr val="accent1"/>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energy absorbed / mass of tissue (Gray, J/kg)</a:t>
            </a:r>
          </a:p>
        </p:txBody>
      </p:sp>
      <p:sp>
        <p:nvSpPr>
          <p:cNvPr id="7" name="CasetăText 6">
            <a:extLst>
              <a:ext uri="{FF2B5EF4-FFF2-40B4-BE49-F238E27FC236}">
                <a16:creationId xmlns:a16="http://schemas.microsoft.com/office/drawing/2014/main" id="{03139DA7-23D6-51AA-F5C6-1AF5185B9A25}"/>
              </a:ext>
            </a:extLst>
          </p:cNvPr>
          <p:cNvSpPr txBox="1"/>
          <p:nvPr/>
        </p:nvSpPr>
        <p:spPr>
          <a:xfrm>
            <a:off x="6178872" y="1964532"/>
            <a:ext cx="1656080" cy="646331"/>
          </a:xfrm>
          <a:prstGeom prst="rect">
            <a:avLst/>
          </a:prstGeom>
          <a:noFill/>
        </p:spPr>
        <p:txBody>
          <a:bodyPr wrap="square">
            <a:spAutoFit/>
          </a:bodyPr>
          <a:lstStyle/>
          <a:p>
            <a:pPr algn="ctr"/>
            <a:r>
              <a:rPr lang="en-GB" sz="1800" dirty="0">
                <a:ln w="0"/>
                <a:solidFill>
                  <a:schemeClr val="tx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High, localised dose</a:t>
            </a:r>
            <a:endParaRPr lang="en-GB" dirty="0">
              <a:solidFill>
                <a:schemeClr val="tx2">
                  <a:lumMod val="50000"/>
                </a:schemeClr>
              </a:solidFill>
            </a:endParaRPr>
          </a:p>
        </p:txBody>
      </p:sp>
      <p:cxnSp>
        <p:nvCxnSpPr>
          <p:cNvPr id="18" name="Conector: cotit 17">
            <a:extLst>
              <a:ext uri="{FF2B5EF4-FFF2-40B4-BE49-F238E27FC236}">
                <a16:creationId xmlns:a16="http://schemas.microsoft.com/office/drawing/2014/main" id="{6E6DB301-DEA4-BCBE-3932-67B6FB2E89C6}"/>
              </a:ext>
            </a:extLst>
          </p:cNvPr>
          <p:cNvCxnSpPr>
            <a:cxnSpLocks/>
            <a:endCxn id="34" idx="1"/>
          </p:cNvCxnSpPr>
          <p:nvPr/>
        </p:nvCxnSpPr>
        <p:spPr>
          <a:xfrm flipV="1">
            <a:off x="5368373" y="2297946"/>
            <a:ext cx="2847374" cy="1131054"/>
          </a:xfrm>
          <a:prstGeom prst="bentConnector3">
            <a:avLst>
              <a:gd name="adj1" fmla="val 22525"/>
            </a:avLst>
          </a:prstGeom>
          <a:ln>
            <a:tailEnd type="triangle"/>
          </a:ln>
        </p:spPr>
        <p:style>
          <a:lnRef idx="1">
            <a:schemeClr val="dk1"/>
          </a:lnRef>
          <a:fillRef idx="0">
            <a:schemeClr val="dk1"/>
          </a:fillRef>
          <a:effectRef idx="0">
            <a:schemeClr val="dk1"/>
          </a:effectRef>
          <a:fontRef idx="minor">
            <a:schemeClr val="tx1"/>
          </a:fontRef>
        </p:style>
      </p:cxnSp>
      <p:cxnSp>
        <p:nvCxnSpPr>
          <p:cNvPr id="19" name="Conector: cotit 18">
            <a:extLst>
              <a:ext uri="{FF2B5EF4-FFF2-40B4-BE49-F238E27FC236}">
                <a16:creationId xmlns:a16="http://schemas.microsoft.com/office/drawing/2014/main" id="{DA1E65BE-74A7-888D-4590-6744A3B9F7B8}"/>
              </a:ext>
            </a:extLst>
          </p:cNvPr>
          <p:cNvCxnSpPr>
            <a:cxnSpLocks/>
            <a:endCxn id="37" idx="1"/>
          </p:cNvCxnSpPr>
          <p:nvPr/>
        </p:nvCxnSpPr>
        <p:spPr>
          <a:xfrm>
            <a:off x="5368373" y="3429000"/>
            <a:ext cx="2847374" cy="1288162"/>
          </a:xfrm>
          <a:prstGeom prst="bentConnector3">
            <a:avLst>
              <a:gd name="adj1" fmla="val 22168"/>
            </a:avLst>
          </a:prstGeom>
          <a:ln>
            <a:tailEnd type="triangle"/>
          </a:ln>
        </p:spPr>
        <p:style>
          <a:lnRef idx="1">
            <a:schemeClr val="dk1"/>
          </a:lnRef>
          <a:fillRef idx="0">
            <a:schemeClr val="dk1"/>
          </a:fillRef>
          <a:effectRef idx="0">
            <a:schemeClr val="dk1"/>
          </a:effectRef>
          <a:fontRef idx="minor">
            <a:schemeClr val="tx1"/>
          </a:fontRef>
        </p:style>
      </p:cxnSp>
      <p:sp>
        <p:nvSpPr>
          <p:cNvPr id="32" name="CasetăText 31">
            <a:extLst>
              <a:ext uri="{FF2B5EF4-FFF2-40B4-BE49-F238E27FC236}">
                <a16:creationId xmlns:a16="http://schemas.microsoft.com/office/drawing/2014/main" id="{A9B89262-7DFA-A3B1-5F36-062AD4E2F291}"/>
              </a:ext>
            </a:extLst>
          </p:cNvPr>
          <p:cNvSpPr txBox="1"/>
          <p:nvPr/>
        </p:nvSpPr>
        <p:spPr>
          <a:xfrm>
            <a:off x="6178872" y="4390637"/>
            <a:ext cx="1656080" cy="646331"/>
          </a:xfrm>
          <a:prstGeom prst="rect">
            <a:avLst/>
          </a:prstGeom>
          <a:noFill/>
        </p:spPr>
        <p:txBody>
          <a:bodyPr wrap="square">
            <a:spAutoFit/>
          </a:bodyPr>
          <a:lstStyle/>
          <a:p>
            <a:pPr algn="ctr"/>
            <a:r>
              <a:rPr lang="en-GB" sz="1800" dirty="0">
                <a:ln w="0"/>
                <a:solidFill>
                  <a:schemeClr val="tx2">
                    <a:lumMod val="50000"/>
                  </a:schemeClr>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Low, diffused dose</a:t>
            </a:r>
            <a:endParaRPr lang="en-GB" dirty="0">
              <a:solidFill>
                <a:schemeClr val="tx2">
                  <a:lumMod val="50000"/>
                </a:schemeClr>
              </a:solidFill>
            </a:endParaRPr>
          </a:p>
        </p:txBody>
      </p:sp>
      <p:sp>
        <p:nvSpPr>
          <p:cNvPr id="51" name="CasetăText 50">
            <a:extLst>
              <a:ext uri="{FF2B5EF4-FFF2-40B4-BE49-F238E27FC236}">
                <a16:creationId xmlns:a16="http://schemas.microsoft.com/office/drawing/2014/main" id="{4484C728-B228-E6F0-5963-0A88C51802B3}"/>
              </a:ext>
            </a:extLst>
          </p:cNvPr>
          <p:cNvSpPr txBox="1"/>
          <p:nvPr/>
        </p:nvSpPr>
        <p:spPr>
          <a:xfrm>
            <a:off x="222313" y="6429532"/>
            <a:ext cx="6146800" cy="246221"/>
          </a:xfrm>
          <a:prstGeom prst="rect">
            <a:avLst/>
          </a:prstGeom>
          <a:noFill/>
        </p:spPr>
        <p:txBody>
          <a:bodyPr wrap="square">
            <a:spAutoFit/>
          </a:bodyPr>
          <a:lstStyle/>
          <a:p>
            <a:r>
              <a:rPr lang="en-GB" sz="1000" dirty="0">
                <a:solidFill>
                  <a:schemeClr val="bg2"/>
                </a:solidFill>
                <a:latin typeface="Times New Roman" panose="02020603050405020304" pitchFamily="18" charset="0"/>
                <a:cs typeface="Times New Roman" panose="02020603050405020304" pitchFamily="18" charset="0"/>
              </a:rPr>
              <a:t>https://bit.ly/3SRVsjS</a:t>
            </a:r>
          </a:p>
        </p:txBody>
      </p:sp>
    </p:spTree>
    <p:extLst>
      <p:ext uri="{BB962C8B-B14F-4D97-AF65-F5344CB8AC3E}">
        <p14:creationId xmlns:p14="http://schemas.microsoft.com/office/powerpoint/2010/main" val="2935600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7" grpId="0" animBg="1"/>
      <p:bldP spid="7" grpId="0"/>
      <p:bldP spid="32" grpId="0"/>
    </p:bldLst>
  </p:timing>
</p:sld>
</file>

<file path=ppt/theme/theme1.xml><?xml version="1.0" encoding="utf-8"?>
<a:theme xmlns:a="http://schemas.openxmlformats.org/drawingml/2006/main" name="fair-gsi-folienmaster_2017_onering">
  <a:themeElements>
    <a:clrScheme name="Benutzerdefiniert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666666"/>
      </a:hlink>
      <a:folHlink>
        <a:srgbClr val="800080"/>
      </a:folHlink>
    </a:clrScheme>
    <a:fontScheme name="Office Klassisch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DBB63"/>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1">
          <a:schemeClr val="accent1"/>
        </a:lnRef>
        <a:fillRef idx="3">
          <a:schemeClr val="accent1"/>
        </a:fillRef>
        <a:effectRef idx="2">
          <a:schemeClr val="accent1"/>
        </a:effectRef>
        <a:fontRef idx="minor">
          <a:schemeClr val="lt1"/>
        </a:fontRef>
      </a:style>
    </a:spDef>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bodyPr vert="horz" lIns="91440" tIns="45720" rIns="91440" bIns="45720" rtlCol="0" anchor="t"/>
      <a:lstStyle>
        <a:defPPr algn="l">
          <a:defRPr dirty="0" smtClean="0"/>
        </a:defPPr>
      </a:lstStyle>
    </a:txDef>
  </a:objectDefaults>
  <a:extraClrSchemeLst/>
  <a:extLst>
    <a:ext uri="{05A4C25C-085E-4340-85A3-A5531E510DB2}">
      <thm15:themeFamily xmlns:thm15="http://schemas.microsoft.com/office/thememl/2012/main" name="Präsentation8" id="{88F67082-FAA7-774F-81ED-C94DAF9F09F3}" vid="{76C6051D-27C6-564A-8764-CCBC0645D37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3390</TotalTime>
  <Words>2986</Words>
  <Application>Microsoft Office PowerPoint</Application>
  <PresentationFormat>Ecran lat</PresentationFormat>
  <Paragraphs>257</Paragraphs>
  <Slides>27</Slides>
  <Notes>21</Notes>
  <HiddenSlides>2</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27</vt:i4>
      </vt:variant>
    </vt:vector>
  </HeadingPairs>
  <TitlesOfParts>
    <vt:vector size="33" baseType="lpstr">
      <vt:lpstr>Arial</vt:lpstr>
      <vt:lpstr>Calibri</vt:lpstr>
      <vt:lpstr>Cambria Math</vt:lpstr>
      <vt:lpstr>Times New Roman</vt:lpstr>
      <vt:lpstr>Wingdings</vt:lpstr>
      <vt:lpstr>fair-gsi-folienmaster_2017_onering</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Maria Chiara Martire</dc:creator>
  <cp:lastModifiedBy>Carmen Maxim</cp:lastModifiedBy>
  <cp:revision>2104</cp:revision>
  <dcterms:created xsi:type="dcterms:W3CDTF">2022-12-15T13:48:41Z</dcterms:created>
  <dcterms:modified xsi:type="dcterms:W3CDTF">2026-09-14T08:32:05Z</dcterms:modified>
</cp:coreProperties>
</file>