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74" r:id="rId3"/>
    <p:sldId id="277" r:id="rId4"/>
    <p:sldId id="259" r:id="rId5"/>
    <p:sldId id="260" r:id="rId6"/>
    <p:sldId id="261" r:id="rId7"/>
    <p:sldId id="276" r:id="rId8"/>
    <p:sldId id="263" r:id="rId9"/>
    <p:sldId id="264" r:id="rId10"/>
    <p:sldId id="275" r:id="rId11"/>
    <p:sldId id="265" r:id="rId12"/>
    <p:sldId id="266" r:id="rId13"/>
    <p:sldId id="267" r:id="rId14"/>
    <p:sldId id="268" r:id="rId15"/>
    <p:sldId id="279" r:id="rId16"/>
    <p:sldId id="278" r:id="rId17"/>
    <p:sldId id="270" r:id="rId18"/>
    <p:sldId id="273" r:id="rId19"/>
  </p:sldIdLst>
  <p:sldSz cx="9144000" cy="5143500" type="screen16x9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66"/>
    <a:srgbClr val="333333"/>
    <a:srgbClr val="EAEAEA"/>
    <a:srgbClr val="FDBB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82" autoAdjust="0"/>
    <p:restoredTop sz="85036" autoAdjust="0"/>
  </p:normalViewPr>
  <p:slideViewPr>
    <p:cSldViewPr snapToGrid="0" snapToObjects="1">
      <p:cViewPr varScale="1">
        <p:scale>
          <a:sx n="83" d="100"/>
          <a:sy n="83" d="100"/>
        </p:scale>
        <p:origin x="700" y="6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851660-0934-124D-A4B3-496C7F320307}" type="datetimeFigureOut">
              <a:rPr lang="de-DE" smtClean="0"/>
              <a:t>13.09.2026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3A3EDE-7EBB-0F4A-80C2-34DB9D2E2ED3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82155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C828EF-C252-394A-93BF-1C478CFA0896}" type="datetimeFigureOut">
              <a:rPr lang="de-DE" smtClean="0"/>
              <a:t>13.09.2026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E02386-BEE7-5D4D-B4E7-4BB579C4788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90198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54899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err="1"/>
              <a:t>Introduce</a:t>
            </a:r>
            <a:r>
              <a:rPr lang="hu-HU" dirty="0"/>
              <a:t> R3B</a:t>
            </a:r>
          </a:p>
          <a:p>
            <a:r>
              <a:rPr lang="hu-HU" dirty="0" err="1"/>
              <a:t>Specific</a:t>
            </a:r>
            <a:r>
              <a:rPr lang="hu-HU" dirty="0"/>
              <a:t> </a:t>
            </a:r>
            <a:r>
              <a:rPr lang="hu-HU" dirty="0" err="1"/>
              <a:t>campaign</a:t>
            </a:r>
            <a:r>
              <a:rPr lang="hu-HU" dirty="0"/>
              <a:t> </a:t>
            </a:r>
            <a:r>
              <a:rPr lang="hu-HU" dirty="0" err="1"/>
              <a:t>behinf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data</a:t>
            </a:r>
            <a:endParaRPr lang="hu-HU" dirty="0"/>
          </a:p>
          <a:p>
            <a:r>
              <a:rPr lang="hu-HU" dirty="0" err="1"/>
              <a:t>Properties</a:t>
            </a:r>
            <a:r>
              <a:rPr lang="hu-HU" dirty="0"/>
              <a:t> of </a:t>
            </a:r>
            <a:r>
              <a:rPr lang="hu-HU" dirty="0" err="1"/>
              <a:t>exotic</a:t>
            </a:r>
            <a:r>
              <a:rPr lang="hu-HU" dirty="0"/>
              <a:t> </a:t>
            </a:r>
            <a:r>
              <a:rPr lang="hu-HU" dirty="0" err="1"/>
              <a:t>nuclei</a:t>
            </a:r>
            <a:endParaRPr lang="hu-HU" dirty="0"/>
          </a:p>
          <a:p>
            <a:r>
              <a:rPr lang="hu-HU" dirty="0" err="1"/>
              <a:t>Extracted</a:t>
            </a:r>
            <a:r>
              <a:rPr lang="hu-HU" dirty="0"/>
              <a:t> </a:t>
            </a:r>
            <a:r>
              <a:rPr lang="hu-HU" dirty="0" err="1"/>
              <a:t>clean</a:t>
            </a:r>
            <a:r>
              <a:rPr lang="hu-HU" dirty="0"/>
              <a:t> </a:t>
            </a:r>
            <a:r>
              <a:rPr lang="hu-HU" dirty="0" err="1"/>
              <a:t>elastic</a:t>
            </a:r>
            <a:r>
              <a:rPr lang="hu-HU" dirty="0"/>
              <a:t> </a:t>
            </a:r>
            <a:r>
              <a:rPr lang="hu-HU" dirty="0" err="1"/>
              <a:t>signal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56933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err="1"/>
              <a:t>Neuronrich</a:t>
            </a:r>
            <a:r>
              <a:rPr lang="hu-HU" dirty="0"/>
              <a:t> </a:t>
            </a:r>
            <a:r>
              <a:rPr lang="hu-HU" dirty="0" err="1"/>
              <a:t>isotopes</a:t>
            </a:r>
            <a:r>
              <a:rPr lang="hu-HU" dirty="0"/>
              <a:t>-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sensitive testing ground where our models are most likely to break 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specifically 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atomic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number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 way to probe them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-&gt;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through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proton-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induced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…-&gt;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let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get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their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sturcture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directly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r3b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setup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My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part: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build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analysis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tools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data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mining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79325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versatile and modular setup for studying exotic nuclei via reactions in inverse and complete kinematic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Around the target area, the reactions are measured in the CALIFA calorimeter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Downstream, the superconducting GLAD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bends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trajectories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-&gt;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enabling particle identification and total momentum reconstruction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57990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Let me quickly walk you through the detectors the beam actually passes through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Several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energy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loss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angle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tof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gets tracked through the GLAD dipole magnet, and is measured by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19579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 We describe the reaction with the momentum transfer t,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Recoil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protons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kinetic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energy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Tᵣ completely independently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-&gt;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useful for cross-checking on our analysis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420854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here's how we actually get from raw data to results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interaction vertex, to know exactly where inside the target the reaction happened.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Move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02037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incoming beam as seen in the FRS 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atomic number against mass-to-charge ratio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-&gt;24, 25, 22 stand out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clearly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condition that 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requirement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1426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By taking the tracks reconstructed from the in-beam silicon trackers upstream and downstream, and extrapolating them, we can reconstruct exactly where inside the liquid-hydrogen target the reaction happened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-&gt; 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tell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scattering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angle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 much of the spread gets cleaned up after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34573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empties out the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centre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the ring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itself falls steeply at larger momentum transfer, which suppresses the outer edge.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out two faint lines cutting across the ring 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-&gt;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support bars 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remove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most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likely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goes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through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5222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make sure we’re actually looking at elastic proton scattering events, we compared 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Matche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lise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++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40626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 more consistency check, this time using momentum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scattered nucleus and the recoil proton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0889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Mandelstam variable s — the Lorentz-invariant total energy squared of the system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worth looking at both distributions and make interpretations for the density distribution from both of them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49879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²²O clearly stands out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-&gt;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interpretation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terms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single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particle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levels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While the neutron 2s½ orbital is empty in ²²O, it holds one neutron in ²⁴F, and is completely filled in ²⁵F.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14433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next to a plot of the uncertainty 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 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uncertainty grows with angle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dashed lines mark the actual range we measure and the point of this slide is simply that our resolution stays well under control across that whole range.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9965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roughly flat density in the core that only drops off near the surface 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 central density is 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itself depleted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71939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err="1"/>
              <a:t>Isolated</a:t>
            </a:r>
            <a:r>
              <a:rPr lang="hu-HU" dirty="0"/>
              <a:t>..</a:t>
            </a:r>
            <a:r>
              <a:rPr lang="hu-HU" dirty="0" err="1"/>
              <a:t>for</a:t>
            </a:r>
            <a:r>
              <a:rPr lang="hu-HU" dirty="0"/>
              <a:t> </a:t>
            </a:r>
            <a:r>
              <a:rPr lang="hu-HU" dirty="0" err="1"/>
              <a:t>all</a:t>
            </a:r>
            <a:r>
              <a:rPr lang="hu-HU" dirty="0"/>
              <a:t> 3 </a:t>
            </a:r>
            <a:r>
              <a:rPr lang="hu-HU" dirty="0" err="1"/>
              <a:t>isotopes</a:t>
            </a:r>
            <a:endParaRPr lang="hu-HU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start interpreting the differences between isotopes in terms of single-particle levels.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 said, we can only be fully confident in the elastic-channel 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calculations at this exact beam energy, 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-&gt;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directly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confirm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seeing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5829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7040B52E-6118-F844-8FBE-85B6AFDC9E2A}"/>
              </a:ext>
            </a:extLst>
          </p:cNvPr>
          <p:cNvGrpSpPr/>
          <p:nvPr userDrawn="1"/>
        </p:nvGrpSpPr>
        <p:grpSpPr>
          <a:xfrm>
            <a:off x="1502578" y="976199"/>
            <a:ext cx="7426269" cy="3877686"/>
            <a:chOff x="1502578" y="976199"/>
            <a:chExt cx="7426269" cy="3877686"/>
          </a:xfrm>
        </p:grpSpPr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3FAB316F-95F1-6040-AB6B-EF23A5D58FAF}"/>
                </a:ext>
              </a:extLst>
            </p:cNvPr>
            <p:cNvSpPr/>
            <p:nvPr userDrawn="1"/>
          </p:nvSpPr>
          <p:spPr>
            <a:xfrm>
              <a:off x="7781365" y="3854824"/>
              <a:ext cx="1147482" cy="9990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dirty="0"/>
            </a:p>
          </p:txBody>
        </p:sp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9DE39F29-B8C0-C64D-ADFE-A8AFF963CB1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502578" y="976199"/>
              <a:ext cx="6099496" cy="3877686"/>
            </a:xfrm>
            <a:prstGeom prst="rect">
              <a:avLst/>
            </a:prstGeom>
          </p:spPr>
        </p:pic>
      </p:grp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151529" y="2738074"/>
            <a:ext cx="4303059" cy="584900"/>
          </a:xfrm>
        </p:spPr>
        <p:txBody>
          <a:bodyPr anchor="b" anchorCtr="0">
            <a:noAutofit/>
          </a:bodyPr>
          <a:lstStyle>
            <a:lvl1pPr algn="ctr">
              <a:defRPr sz="2400">
                <a:solidFill>
                  <a:srgbClr val="666666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151529" y="3322973"/>
            <a:ext cx="4303060" cy="531851"/>
          </a:xfrm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chemeClr val="bg1">
                    <a:lumMod val="6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13" name="Rechteck 12"/>
          <p:cNvSpPr/>
          <p:nvPr userDrawn="1"/>
        </p:nvSpPr>
        <p:spPr>
          <a:xfrm>
            <a:off x="404091" y="4987636"/>
            <a:ext cx="3371273" cy="155864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</p:spTree>
    <p:extLst>
      <p:ext uri="{BB962C8B-B14F-4D97-AF65-F5344CB8AC3E}">
        <p14:creationId xmlns:p14="http://schemas.microsoft.com/office/powerpoint/2010/main" val="2409936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
Zweite Ebene
Dritte Ebene
Vierte Ebene
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‹#›</a:t>
            </a:fld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>
          <a:xfrm>
            <a:off x="7123547" y="4914483"/>
            <a:ext cx="82528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/>
              <a:t>31.03.14</a:t>
            </a:r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3962401" y="4920459"/>
            <a:ext cx="3136599" cy="2678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rgbClr val="333333"/>
                </a:solidFill>
              </a:defRPr>
            </a:lvl1pPr>
          </a:lstStyle>
          <a:p>
            <a:pPr algn="l"/>
            <a:r>
              <a:rPr lang="de-DE"/>
              <a:t>Summer Student Report – R³B elastic proton scattering</a:t>
            </a:r>
            <a:endParaRPr lang="de-DE" dirty="0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3BF80593-284C-244D-84D3-4D7255E83A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7634" y="130629"/>
            <a:ext cx="6071291" cy="701284"/>
          </a:xfrm>
        </p:spPr>
        <p:txBody>
          <a:bodyPr anchor="b"/>
          <a:lstStyle>
            <a:lvl1pPr marL="0" indent="0" algn="l">
              <a:buNone/>
              <a:defRPr sz="2000" b="1"/>
            </a:lvl1pPr>
          </a:lstStyle>
          <a:p>
            <a:r>
              <a:rPr lang="de-DE" dirty="0"/>
              <a:t>Titel hinzufügen</a:t>
            </a:r>
          </a:p>
        </p:txBody>
      </p:sp>
    </p:spTree>
    <p:extLst>
      <p:ext uri="{BB962C8B-B14F-4D97-AF65-F5344CB8AC3E}">
        <p14:creationId xmlns:p14="http://schemas.microsoft.com/office/powerpoint/2010/main" val="947664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/>
              <a:t>Mastertextformat bearbeiten
Zweite Ebene
Dritte Ebene
Vierte Ebene
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/>
              <a:t>Mastertextformat bearbeiten
Zweite Ebene
Dritte Ebene
Vierte Ebene
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‹#›</a:t>
            </a:fld>
            <a:endParaRPr lang="de-DE"/>
          </a:p>
        </p:txBody>
      </p:sp>
      <p:sp>
        <p:nvSpPr>
          <p:cNvPr id="6" name="Datumsplatzhalter 4"/>
          <p:cNvSpPr>
            <a:spLocks noGrp="1"/>
          </p:cNvSpPr>
          <p:nvPr>
            <p:ph type="dt" sz="half" idx="13"/>
          </p:nvPr>
        </p:nvSpPr>
        <p:spPr>
          <a:xfrm>
            <a:off x="7099001" y="4914483"/>
            <a:ext cx="84983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/>
              <a:t>31.03.14</a:t>
            </a:r>
            <a:endParaRPr lang="de-DE" dirty="0"/>
          </a:p>
        </p:txBody>
      </p:sp>
      <p:sp>
        <p:nvSpPr>
          <p:cNvPr id="9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3962401" y="4920459"/>
            <a:ext cx="3136599" cy="2678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rgbClr val="333333"/>
                </a:solidFill>
              </a:defRPr>
            </a:lvl1pPr>
          </a:lstStyle>
          <a:p>
            <a:pPr algn="l"/>
            <a:r>
              <a:rPr lang="de-DE"/>
              <a:t>Summer Student Report – R³B elastic proton scattering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66025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‹#›</a:t>
            </a:fld>
            <a:endParaRPr lang="de-DE"/>
          </a:p>
        </p:txBody>
      </p:sp>
      <p:sp>
        <p:nvSpPr>
          <p:cNvPr id="4" name="Datumsplatzhalter 4"/>
          <p:cNvSpPr>
            <a:spLocks noGrp="1"/>
          </p:cNvSpPr>
          <p:nvPr>
            <p:ph type="dt" sz="half" idx="2"/>
          </p:nvPr>
        </p:nvSpPr>
        <p:spPr>
          <a:xfrm>
            <a:off x="7099001" y="4914483"/>
            <a:ext cx="84983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/>
              <a:t>31.03.14</a:t>
            </a:r>
            <a:endParaRPr lang="de-DE" dirty="0"/>
          </a:p>
        </p:txBody>
      </p:sp>
      <p:sp>
        <p:nvSpPr>
          <p:cNvPr id="7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3962401" y="4920459"/>
            <a:ext cx="3136599" cy="2678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rgbClr val="333333"/>
                </a:solidFill>
              </a:defRPr>
            </a:lvl1pPr>
          </a:lstStyle>
          <a:p>
            <a:pPr algn="l"/>
            <a:r>
              <a:rPr lang="de-DE"/>
              <a:t>Summer Student Report – R³B elastic proton scattering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89792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erade Verbindung 26">
            <a:extLst>
              <a:ext uri="{FF2B5EF4-FFF2-40B4-BE49-F238E27FC236}">
                <a16:creationId xmlns:a16="http://schemas.microsoft.com/office/drawing/2014/main" id="{943494DA-FA9D-1447-B70B-2896FD77F5D0}"/>
              </a:ext>
            </a:extLst>
          </p:cNvPr>
          <p:cNvCxnSpPr/>
          <p:nvPr userDrawn="1"/>
        </p:nvCxnSpPr>
        <p:spPr>
          <a:xfrm>
            <a:off x="0" y="5049583"/>
            <a:ext cx="9144000" cy="0"/>
          </a:xfrm>
          <a:prstGeom prst="line">
            <a:avLst/>
          </a:prstGeom>
          <a:ln w="203200">
            <a:solidFill>
              <a:srgbClr val="EAEAE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Bild 6" descr="GSI_Logo_rgb.png">
            <a:extLst>
              <a:ext uri="{FF2B5EF4-FFF2-40B4-BE49-F238E27FC236}">
                <a16:creationId xmlns:a16="http://schemas.microsoft.com/office/drawing/2014/main" id="{0E0D4DB1-EEDA-A644-B002-75EBF9968E0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9839" y="363875"/>
            <a:ext cx="1129081" cy="376361"/>
          </a:xfrm>
          <a:prstGeom prst="rect">
            <a:avLst/>
          </a:prstGeom>
        </p:spPr>
      </p:pic>
      <p:cxnSp>
        <p:nvCxnSpPr>
          <p:cNvPr id="23" name="Gerade Verbindung 22">
            <a:extLst>
              <a:ext uri="{FF2B5EF4-FFF2-40B4-BE49-F238E27FC236}">
                <a16:creationId xmlns:a16="http://schemas.microsoft.com/office/drawing/2014/main" id="{2AC6B5F8-0827-6645-B5C9-ED4385971D8F}"/>
              </a:ext>
            </a:extLst>
          </p:cNvPr>
          <p:cNvCxnSpPr/>
          <p:nvPr userDrawn="1"/>
        </p:nvCxnSpPr>
        <p:spPr>
          <a:xfrm>
            <a:off x="0" y="826224"/>
            <a:ext cx="9144000" cy="0"/>
          </a:xfrm>
          <a:prstGeom prst="line">
            <a:avLst/>
          </a:prstGeom>
          <a:ln w="203200">
            <a:solidFill>
              <a:srgbClr val="EAEAE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hteck 23">
            <a:extLst>
              <a:ext uri="{FF2B5EF4-FFF2-40B4-BE49-F238E27FC236}">
                <a16:creationId xmlns:a16="http://schemas.microsoft.com/office/drawing/2014/main" id="{CC9BBC89-C94F-2342-BFB0-0C52DC04C485}"/>
              </a:ext>
            </a:extLst>
          </p:cNvPr>
          <p:cNvSpPr>
            <a:spLocks/>
          </p:cNvSpPr>
          <p:nvPr userDrawn="1"/>
        </p:nvSpPr>
        <p:spPr>
          <a:xfrm>
            <a:off x="-1" y="727074"/>
            <a:ext cx="201600" cy="201600"/>
          </a:xfrm>
          <a:prstGeom prst="rect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5E807027-043F-224A-B8A1-2EA6FD7AA9B7}"/>
              </a:ext>
            </a:extLst>
          </p:cNvPr>
          <p:cNvSpPr>
            <a:spLocks/>
          </p:cNvSpPr>
          <p:nvPr userDrawn="1"/>
        </p:nvSpPr>
        <p:spPr>
          <a:xfrm>
            <a:off x="-1" y="4949824"/>
            <a:ext cx="203277" cy="203277"/>
          </a:xfrm>
          <a:prstGeom prst="rect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17635" y="1088015"/>
            <a:ext cx="8420176" cy="36776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015792" y="4914482"/>
            <a:ext cx="74489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333333"/>
                </a:solidFill>
                <a:latin typeface="Arial"/>
                <a:cs typeface="Arial"/>
              </a:defRPr>
            </a:lvl1pPr>
          </a:lstStyle>
          <a:p>
            <a:fld id="{125CBDDA-5CCF-8748-8988-9DC6C8981774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11" name="Textfeld 10"/>
          <p:cNvSpPr txBox="1"/>
          <p:nvPr/>
        </p:nvSpPr>
        <p:spPr>
          <a:xfrm>
            <a:off x="435270" y="4950517"/>
            <a:ext cx="3527133" cy="20774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750" dirty="0">
                <a:solidFill>
                  <a:srgbClr val="333333"/>
                </a:solidFill>
                <a:latin typeface="Arial"/>
                <a:cs typeface="Arial"/>
              </a:rPr>
              <a:t>FAIR GmbH | GSI GmbH</a:t>
            </a:r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17638" y="231075"/>
            <a:ext cx="6129236" cy="59066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>
          <a:xfrm>
            <a:off x="7151256" y="4914482"/>
            <a:ext cx="84837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333333"/>
                </a:solidFill>
              </a:defRPr>
            </a:lvl1pPr>
          </a:lstStyle>
          <a:p>
            <a:r>
              <a:rPr lang="en-US"/>
              <a:t>31.03.14</a:t>
            </a:r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4013201" y="4920458"/>
            <a:ext cx="3136599" cy="2678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rgbClr val="333333"/>
                </a:solidFill>
              </a:defRPr>
            </a:lvl1pPr>
          </a:lstStyle>
          <a:p>
            <a:pPr algn="l"/>
            <a:r>
              <a:rPr lang="de-DE"/>
              <a:t>Summer Student Report – R³B elastic proton scattering</a:t>
            </a:r>
            <a:endParaRPr lang="de-DE" dirty="0"/>
          </a:p>
        </p:txBody>
      </p:sp>
      <p:pic>
        <p:nvPicPr>
          <p:cNvPr id="13" name="Bild 12" descr="FAIR_Logo_rgb.png">
            <a:extLst>
              <a:ext uri="{FF2B5EF4-FFF2-40B4-BE49-F238E27FC236}">
                <a16:creationId xmlns:a16="http://schemas.microsoft.com/office/drawing/2014/main" id="{6EBF7B64-1F60-354C-83F5-CFA893F204BE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40829" y="206825"/>
            <a:ext cx="775055" cy="645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886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</p:sldLayoutIdLst>
  <p:hf hdr="0" dt="0"/>
  <p:txStyles>
    <p:titleStyle>
      <a:lvl1pPr algn="l" defTabSz="342900" rtl="0" eaLnBrk="1" latinLnBrk="0" hangingPunct="1">
        <a:spcBef>
          <a:spcPct val="0"/>
        </a:spcBef>
        <a:buNone/>
        <a:defRPr sz="1800" b="1" kern="1200">
          <a:solidFill>
            <a:srgbClr val="333333"/>
          </a:solidFill>
          <a:latin typeface="Arial"/>
          <a:ea typeface="+mj-ea"/>
          <a:cs typeface="Arial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1800" kern="1200">
          <a:solidFill>
            <a:srgbClr val="333333"/>
          </a:solidFill>
          <a:latin typeface="Arial"/>
          <a:ea typeface="+mn-ea"/>
          <a:cs typeface="Arial"/>
        </a:defRPr>
      </a:lvl1pPr>
      <a:lvl2pPr marL="557213" indent="-214313" algn="l" defTabSz="3429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1500" kern="1200">
          <a:solidFill>
            <a:srgbClr val="333333"/>
          </a:solidFill>
          <a:latin typeface="Arial"/>
          <a:ea typeface="+mn-ea"/>
          <a:cs typeface="Arial"/>
        </a:defRPr>
      </a:lvl2pPr>
      <a:lvl3pPr marL="857250" indent="-171450" algn="l" defTabSz="3429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1350" kern="1200">
          <a:solidFill>
            <a:srgbClr val="333333"/>
          </a:solidFill>
          <a:latin typeface="Arial"/>
          <a:ea typeface="+mn-ea"/>
          <a:cs typeface="Arial"/>
        </a:defRPr>
      </a:lvl3pPr>
      <a:lvl4pPr marL="1200150" indent="-171450" algn="l" defTabSz="3429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1200" kern="1200">
          <a:solidFill>
            <a:srgbClr val="333333"/>
          </a:solidFill>
          <a:latin typeface="Arial"/>
          <a:ea typeface="+mn-ea"/>
          <a:cs typeface="Arial"/>
        </a:defRPr>
      </a:lvl4pPr>
      <a:lvl5pPr marL="1543050" indent="-171450" algn="l" defTabSz="3429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1050" kern="1200">
          <a:solidFill>
            <a:srgbClr val="333333"/>
          </a:solidFill>
          <a:latin typeface="Arial"/>
          <a:ea typeface="+mn-ea"/>
          <a:cs typeface="Arial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png"/><Relationship Id="rId5" Type="http://schemas.openxmlformats.org/officeDocument/2006/relationships/image" Target="../media/image35.pn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DCB90EE-021A-E477-E4D6-737027E779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" y="0"/>
            <a:ext cx="9144001" cy="51435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76526" y="2096750"/>
            <a:ext cx="8200390" cy="950000"/>
          </a:xfrm>
        </p:spPr>
        <p:txBody>
          <a:bodyPr wrap="square"/>
          <a:lstStyle/>
          <a:p>
            <a:pPr algn="ctr"/>
            <a:r>
              <a:rPr lang="en-US" sz="2400" noProof="0" dirty="0">
                <a:solidFill>
                  <a:srgbClr val="666666"/>
                </a:solidFill>
                <a:latin typeface="Arial"/>
              </a:rPr>
              <a:t>Investigation of Elastic Proton Scattering on</a:t>
            </a:r>
            <a:endParaRPr lang="en-US" noProof="0" dirty="0"/>
          </a:p>
          <a:p>
            <a:pPr algn="ctr"/>
            <a:r>
              <a:rPr lang="en-US" sz="2400" noProof="0" dirty="0">
                <a:solidFill>
                  <a:srgbClr val="666666"/>
                </a:solidFill>
                <a:latin typeface="Arial"/>
              </a:rPr>
              <a:t>Neutron-Rich Nuclei with the R³B Setup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26984" y="3257763"/>
            <a:ext cx="8200390" cy="700000"/>
          </a:xfrm>
        </p:spPr>
        <p:txBody>
          <a:bodyPr wrap="square"/>
          <a:lstStyle/>
          <a:p>
            <a:pPr algn="ctr"/>
            <a:r>
              <a:rPr lang="en-US" sz="1400" noProof="0" dirty="0">
                <a:solidFill>
                  <a:srgbClr val="333333"/>
                </a:solidFill>
              </a:rPr>
              <a:t>Anna Husztek</a:t>
            </a:r>
            <a:r>
              <a:rPr lang="en-US" sz="1400" noProof="0" dirty="0">
                <a:solidFill>
                  <a:srgbClr val="333333"/>
                </a:solidFill>
                <a:latin typeface="Arial"/>
              </a:rPr>
              <a:t>  ·  GSI/FAIR Summer Student Program 2026</a:t>
            </a:r>
            <a:endParaRPr lang="en-US" noProof="0" dirty="0"/>
          </a:p>
          <a:p>
            <a:pPr algn="ctr"/>
            <a:r>
              <a:rPr lang="en-US" sz="1200" noProof="0" dirty="0">
                <a:solidFill>
                  <a:srgbClr val="666666"/>
                </a:solidFill>
                <a:latin typeface="Arial"/>
              </a:rPr>
              <a:t>Supervisor: </a:t>
            </a:r>
            <a:r>
              <a:rPr lang="en-US" sz="1200" noProof="0" dirty="0">
                <a:solidFill>
                  <a:srgbClr val="666666"/>
                </a:solidFill>
              </a:rPr>
              <a:t>Valerii Panin</a:t>
            </a:r>
            <a:r>
              <a:rPr lang="en-US" sz="1200" noProof="0" dirty="0">
                <a:solidFill>
                  <a:srgbClr val="666666"/>
                </a:solidFill>
                <a:latin typeface="Arial"/>
              </a:rPr>
              <a:t>  ·  R³B Collaboration  ·  GSI, Darmstadt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31A9F5-5740-3DC4-A44B-ED30B51B546A}"/>
              </a:ext>
            </a:extLst>
          </p:cNvPr>
          <p:cNvSpPr txBox="1"/>
          <p:nvPr/>
        </p:nvSpPr>
        <p:spPr>
          <a:xfrm>
            <a:off x="4191990" y="5909616"/>
            <a:ext cx="184731" cy="369332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0199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00DC26-0763-D32A-E1FA-1B78A7A77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D5455-B7B3-6740-EE26-CF913175D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noProof="0" dirty="0"/>
              <a:t>Outline</a:t>
            </a:r>
            <a:endParaRPr lang="en-US" sz="2400" b="1" noProof="0" dirty="0">
              <a:solidFill>
                <a:srgbClr val="333333"/>
              </a:solidFill>
              <a:latin typeface="Arial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35515825-E596-6755-17ED-4F358829D00D}"/>
              </a:ext>
            </a:extLst>
          </p:cNvPr>
          <p:cNvSpPr/>
          <p:nvPr/>
        </p:nvSpPr>
        <p:spPr>
          <a:xfrm>
            <a:off x="317638" y="1900000"/>
            <a:ext cx="1521305" cy="1450000"/>
          </a:xfrm>
          <a:prstGeom prst="roundRect">
            <a:avLst>
              <a:gd name="adj" fmla="val 6000"/>
            </a:avLst>
          </a:prstGeom>
          <a:solidFill>
            <a:srgbClr val="EAEAEA"/>
          </a:solidFill>
          <a:ln w="19050">
            <a:solidFill>
              <a:srgbClr val="FDBB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0000" rIns="100000" rtlCol="0" anchor="ctr"/>
          <a:lstStyle/>
          <a:p>
            <a:pPr algn="ctr"/>
            <a:r>
              <a:rPr lang="en-US" sz="2200" b="1" noProof="0" dirty="0">
                <a:solidFill>
                  <a:srgbClr val="FDBB63"/>
                </a:solidFill>
                <a:latin typeface="Arial"/>
              </a:rPr>
              <a:t>1</a:t>
            </a:r>
          </a:p>
          <a:p>
            <a:pPr algn="ctr"/>
            <a:r>
              <a:rPr lang="en-US" sz="1400" b="1" noProof="0" dirty="0">
                <a:solidFill>
                  <a:srgbClr val="333333"/>
                </a:solidFill>
                <a:latin typeface="Arial"/>
              </a:rPr>
              <a:t>Motivation</a:t>
            </a:r>
          </a:p>
          <a:p>
            <a:pPr algn="ctr"/>
            <a:endParaRPr lang="en-US" sz="1400" b="1" noProof="0" dirty="0">
              <a:solidFill>
                <a:srgbClr val="333333"/>
              </a:solidFill>
              <a:latin typeface="Arial"/>
            </a:endParaRPr>
          </a:p>
          <a:p>
            <a:pPr algn="ctr"/>
            <a:r>
              <a:rPr lang="en-US" sz="1100" noProof="0" dirty="0">
                <a:solidFill>
                  <a:srgbClr val="666666"/>
                </a:solidFill>
                <a:latin typeface="Arial"/>
              </a:rPr>
              <a:t>Importance of exotic nuclei</a:t>
            </a:r>
          </a:p>
        </p:txBody>
      </p:sp>
      <p:sp>
        <p:nvSpPr>
          <p:cNvPr id="4" name="Right Arrow 3">
            <a:extLst>
              <a:ext uri="{FF2B5EF4-FFF2-40B4-BE49-F238E27FC236}">
                <a16:creationId xmlns:a16="http://schemas.microsoft.com/office/drawing/2014/main" id="{0DC84B44-EE4E-108B-01CC-07CF2362B989}"/>
              </a:ext>
            </a:extLst>
          </p:cNvPr>
          <p:cNvSpPr/>
          <p:nvPr/>
        </p:nvSpPr>
        <p:spPr>
          <a:xfrm>
            <a:off x="1883617" y="2527047"/>
            <a:ext cx="150000" cy="180000"/>
          </a:xfrm>
          <a:prstGeom prst="rightArrow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3A52342-6490-5618-2B25-A1EBB8C00CD1}"/>
              </a:ext>
            </a:extLst>
          </p:cNvPr>
          <p:cNvSpPr/>
          <p:nvPr/>
        </p:nvSpPr>
        <p:spPr>
          <a:xfrm>
            <a:off x="2078291" y="1900000"/>
            <a:ext cx="1521305" cy="1450000"/>
          </a:xfrm>
          <a:prstGeom prst="roundRect">
            <a:avLst>
              <a:gd name="adj" fmla="val 6000"/>
            </a:avLst>
          </a:prstGeom>
          <a:solidFill>
            <a:srgbClr val="EAEAEA"/>
          </a:solidFill>
          <a:ln w="19050">
            <a:solidFill>
              <a:srgbClr val="FDBB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0000" rIns="100000" rtlCol="0" anchor="ctr"/>
          <a:lstStyle/>
          <a:p>
            <a:pPr algn="ctr"/>
            <a:r>
              <a:rPr lang="en-US" sz="2200" b="1" noProof="0" dirty="0">
                <a:solidFill>
                  <a:srgbClr val="FDBB63"/>
                </a:solidFill>
                <a:latin typeface="Arial"/>
              </a:rPr>
              <a:t>2</a:t>
            </a:r>
          </a:p>
          <a:p>
            <a:pPr algn="ctr"/>
            <a:r>
              <a:rPr lang="en-US" sz="1400" b="1" noProof="0" dirty="0">
                <a:solidFill>
                  <a:srgbClr val="333333"/>
                </a:solidFill>
                <a:latin typeface="Arial"/>
              </a:rPr>
              <a:t>R³B setup</a:t>
            </a:r>
          </a:p>
          <a:p>
            <a:pPr algn="ctr"/>
            <a:endParaRPr lang="en-US" sz="1400" b="1" noProof="0" dirty="0">
              <a:solidFill>
                <a:srgbClr val="333333"/>
              </a:solidFill>
              <a:latin typeface="Arial"/>
            </a:endParaRPr>
          </a:p>
          <a:p>
            <a:pPr algn="ctr">
              <a:spcAft>
                <a:spcPts val="800"/>
              </a:spcAft>
            </a:pPr>
            <a:r>
              <a:rPr lang="en-US" sz="1100" noProof="0" dirty="0">
                <a:solidFill>
                  <a:srgbClr val="666666"/>
                </a:solidFill>
                <a:latin typeface="Arial"/>
              </a:rPr>
              <a:t>G-24-00249 experiment</a:t>
            </a:r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DC68D830-8D7E-961C-AF66-2C064C789431}"/>
              </a:ext>
            </a:extLst>
          </p:cNvPr>
          <p:cNvSpPr/>
          <p:nvPr/>
        </p:nvSpPr>
        <p:spPr>
          <a:xfrm>
            <a:off x="3648960" y="2527047"/>
            <a:ext cx="150000" cy="180000"/>
          </a:xfrm>
          <a:prstGeom prst="rightArrow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082B032-647F-A204-1770-9D33779231F4}"/>
              </a:ext>
            </a:extLst>
          </p:cNvPr>
          <p:cNvSpPr/>
          <p:nvPr/>
        </p:nvSpPr>
        <p:spPr>
          <a:xfrm>
            <a:off x="3835632" y="1900000"/>
            <a:ext cx="1521305" cy="1450000"/>
          </a:xfrm>
          <a:prstGeom prst="roundRect">
            <a:avLst>
              <a:gd name="adj" fmla="val 6000"/>
            </a:avLst>
          </a:prstGeom>
          <a:solidFill>
            <a:srgbClr val="EAEAEA"/>
          </a:solidFill>
          <a:ln w="19050">
            <a:solidFill>
              <a:srgbClr val="FDBB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0000" rIns="100000" rtlCol="0" anchor="ctr"/>
          <a:lstStyle/>
          <a:p>
            <a:pPr algn="ctr"/>
            <a:r>
              <a:rPr lang="en-US" sz="2200" b="1" noProof="0" dirty="0">
                <a:solidFill>
                  <a:srgbClr val="FDBB63"/>
                </a:solidFill>
                <a:latin typeface="Arial"/>
              </a:rPr>
              <a:t>3</a:t>
            </a:r>
          </a:p>
          <a:p>
            <a:pPr algn="ctr">
              <a:spcAft>
                <a:spcPts val="800"/>
              </a:spcAft>
            </a:pPr>
            <a:r>
              <a:rPr lang="en-US" sz="1400" b="1" noProof="0" dirty="0">
                <a:solidFill>
                  <a:srgbClr val="333333"/>
                </a:solidFill>
                <a:latin typeface="Arial"/>
              </a:rPr>
              <a:t>Elastic proton scattering</a:t>
            </a:r>
          </a:p>
          <a:p>
            <a:pPr algn="ctr">
              <a:spcAft>
                <a:spcPts val="800"/>
              </a:spcAft>
            </a:pPr>
            <a:endParaRPr lang="en-US" sz="1400" b="1" noProof="0" dirty="0">
              <a:solidFill>
                <a:srgbClr val="333333"/>
              </a:solidFill>
              <a:latin typeface="Arial"/>
            </a:endParaRPr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19FC055A-DFD9-628B-40E0-BDAA8F70B69D}"/>
              </a:ext>
            </a:extLst>
          </p:cNvPr>
          <p:cNvSpPr/>
          <p:nvPr/>
        </p:nvSpPr>
        <p:spPr>
          <a:xfrm>
            <a:off x="5410049" y="2537151"/>
            <a:ext cx="150000" cy="180000"/>
          </a:xfrm>
          <a:prstGeom prst="rightArrow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05C72E54-25CE-0EA6-7485-A4FFEF6F3C1E}"/>
              </a:ext>
            </a:extLst>
          </p:cNvPr>
          <p:cNvSpPr/>
          <p:nvPr/>
        </p:nvSpPr>
        <p:spPr>
          <a:xfrm>
            <a:off x="5602650" y="1900000"/>
            <a:ext cx="1521305" cy="1450000"/>
          </a:xfrm>
          <a:prstGeom prst="roundRect">
            <a:avLst>
              <a:gd name="adj" fmla="val 6000"/>
            </a:avLst>
          </a:prstGeom>
          <a:solidFill>
            <a:srgbClr val="EAEAEA"/>
          </a:solidFill>
          <a:ln w="19050">
            <a:solidFill>
              <a:srgbClr val="FDBB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0000" rIns="100000" rtlCol="0" anchor="ctr"/>
          <a:lstStyle/>
          <a:p>
            <a:pPr algn="ctr"/>
            <a:r>
              <a:rPr lang="en-US" sz="2200" b="1" noProof="0" dirty="0">
                <a:solidFill>
                  <a:srgbClr val="FDBB63"/>
                </a:solidFill>
                <a:latin typeface="Arial"/>
              </a:rPr>
              <a:t>4</a:t>
            </a:r>
          </a:p>
          <a:p>
            <a:pPr algn="ctr"/>
            <a:r>
              <a:rPr lang="en-US" sz="1400" b="1" noProof="0" dirty="0">
                <a:solidFill>
                  <a:srgbClr val="333333"/>
                </a:solidFill>
                <a:latin typeface="Arial"/>
              </a:rPr>
              <a:t>Data analysis</a:t>
            </a:r>
          </a:p>
          <a:p>
            <a:pPr algn="ctr"/>
            <a:endParaRPr lang="en-US" sz="1400" b="1" noProof="0" dirty="0">
              <a:solidFill>
                <a:srgbClr val="333333"/>
              </a:solidFill>
              <a:latin typeface="Arial"/>
            </a:endParaRPr>
          </a:p>
          <a:p>
            <a:pPr>
              <a:spcAft>
                <a:spcPts val="800"/>
              </a:spcAft>
            </a:pPr>
            <a:r>
              <a:rPr lang="en-US" sz="1100" noProof="0" dirty="0">
                <a:solidFill>
                  <a:srgbClr val="333333"/>
                </a:solidFill>
              </a:rPr>
              <a:t>Results for ²⁵F, ²⁴F and ²²O </a:t>
            </a:r>
          </a:p>
        </p:txBody>
      </p:sp>
      <p:sp>
        <p:nvSpPr>
          <p:cNvPr id="11" name="Foliennummernplatzhalter 4">
            <a:extLst>
              <a:ext uri="{FF2B5EF4-FFF2-40B4-BE49-F238E27FC236}">
                <a16:creationId xmlns:a16="http://schemas.microsoft.com/office/drawing/2014/main" id="{1CB32081-CBC4-B666-EAFC-F6611D96F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en-US" noProof="0" smtClean="0"/>
              <a:t>2</a:t>
            </a:fld>
            <a:endParaRPr lang="en-US" noProof="0" dirty="0"/>
          </a:p>
        </p:txBody>
      </p:sp>
      <p:sp>
        <p:nvSpPr>
          <p:cNvPr id="12" name="Fußzeilenplatzhalter 7">
            <a:extLst>
              <a:ext uri="{FF2B5EF4-FFF2-40B4-BE49-F238E27FC236}">
                <a16:creationId xmlns:a16="http://schemas.microsoft.com/office/drawing/2014/main" id="{75819749-9474-AD00-7D3F-532440209D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62401" y="4920459"/>
            <a:ext cx="3136599" cy="2678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rgbClr val="333333"/>
                </a:solidFill>
              </a:defRPr>
            </a:lvl1pPr>
          </a:lstStyle>
          <a:p>
            <a:pPr algn="l"/>
            <a:r>
              <a:rPr lang="en-US" sz="900" noProof="0" dirty="0">
                <a:solidFill>
                  <a:srgbClr val="333333"/>
                </a:solidFill>
                <a:latin typeface="Arial"/>
              </a:rPr>
              <a:t>Summer Student Report – R³B elastic proton scattering</a:t>
            </a:r>
            <a:endParaRPr lang="en-US" noProof="0" dirty="0"/>
          </a:p>
        </p:txBody>
      </p:sp>
      <p:sp>
        <p:nvSpPr>
          <p:cNvPr id="14" name="Rounded Rectangle 8">
            <a:extLst>
              <a:ext uri="{FF2B5EF4-FFF2-40B4-BE49-F238E27FC236}">
                <a16:creationId xmlns:a16="http://schemas.microsoft.com/office/drawing/2014/main" id="{1580ECA0-EBB3-51CE-98AA-22A060B3CC06}"/>
              </a:ext>
            </a:extLst>
          </p:cNvPr>
          <p:cNvSpPr/>
          <p:nvPr/>
        </p:nvSpPr>
        <p:spPr>
          <a:xfrm>
            <a:off x="7369668" y="1900000"/>
            <a:ext cx="1521305" cy="1450000"/>
          </a:xfrm>
          <a:prstGeom prst="roundRect">
            <a:avLst>
              <a:gd name="adj" fmla="val 6000"/>
            </a:avLst>
          </a:prstGeom>
          <a:solidFill>
            <a:srgbClr val="EAEAEA"/>
          </a:solidFill>
          <a:ln w="19050">
            <a:solidFill>
              <a:srgbClr val="FDBB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0000" rIns="100000" rtlCol="0" anchor="ctr"/>
          <a:lstStyle/>
          <a:p>
            <a:pPr algn="ctr"/>
            <a:r>
              <a:rPr lang="en-US" sz="2200" b="1" noProof="0" dirty="0">
                <a:solidFill>
                  <a:srgbClr val="FDBB63"/>
                </a:solidFill>
                <a:latin typeface="Arial"/>
              </a:rPr>
              <a:t>5</a:t>
            </a:r>
          </a:p>
          <a:p>
            <a:pPr algn="ctr"/>
            <a:r>
              <a:rPr lang="en-US" sz="1400" b="1" noProof="0" dirty="0">
                <a:solidFill>
                  <a:srgbClr val="333333"/>
                </a:solidFill>
                <a:latin typeface="Arial"/>
              </a:rPr>
              <a:t>Conclusion &amp; outlook</a:t>
            </a:r>
          </a:p>
          <a:p>
            <a:pPr algn="ctr"/>
            <a:endParaRPr lang="en-US" sz="1400" b="1" noProof="0" dirty="0">
              <a:solidFill>
                <a:srgbClr val="333333"/>
              </a:solidFill>
              <a:latin typeface="Arial"/>
            </a:endParaRPr>
          </a:p>
        </p:txBody>
      </p:sp>
      <p:sp>
        <p:nvSpPr>
          <p:cNvPr id="16" name="Right Arrow 7">
            <a:extLst>
              <a:ext uri="{FF2B5EF4-FFF2-40B4-BE49-F238E27FC236}">
                <a16:creationId xmlns:a16="http://schemas.microsoft.com/office/drawing/2014/main" id="{04C8425B-7ED8-697D-962C-DEFC1300701A}"/>
              </a:ext>
            </a:extLst>
          </p:cNvPr>
          <p:cNvSpPr/>
          <p:nvPr/>
        </p:nvSpPr>
        <p:spPr>
          <a:xfrm>
            <a:off x="7166556" y="2481750"/>
            <a:ext cx="150000" cy="180000"/>
          </a:xfrm>
          <a:prstGeom prst="rightArrow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55692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49B676-CA0B-E90C-EC8E-F3733F7B6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EA8DA44-4FC8-F7B2-DEA6-DBEFCE8E33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404" y="1897177"/>
            <a:ext cx="3286875" cy="1172585"/>
          </a:xfrm>
        </p:spPr>
        <p:txBody>
          <a:bodyPr wrap="square"/>
          <a:lstStyle/>
          <a:p>
            <a:pPr>
              <a:spcAft>
                <a:spcPts val="800"/>
              </a:spcAft>
            </a:pPr>
            <a:r>
              <a:rPr lang="en-US" sz="1700" noProof="0" dirty="0"/>
              <a:t>Proton-induced reactions with Radioactive-Ion beams to probe the structure of exotic nuclei with the R3B setup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3E0AE4-1863-F668-1687-0BDE6754247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2400" b="1" noProof="0" dirty="0">
                <a:solidFill>
                  <a:srgbClr val="333333"/>
                </a:solidFill>
                <a:latin typeface="Arial"/>
              </a:rPr>
              <a:t>Motivation</a:t>
            </a:r>
          </a:p>
        </p:txBody>
      </p:sp>
      <p:sp>
        <p:nvSpPr>
          <p:cNvPr id="4" name="Foliennummernplatzhalter 5">
            <a:extLst>
              <a:ext uri="{FF2B5EF4-FFF2-40B4-BE49-F238E27FC236}">
                <a16:creationId xmlns:a16="http://schemas.microsoft.com/office/drawing/2014/main" id="{28C6E10C-D88F-7DAC-22F9-8E27AD093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en-US" noProof="0" smtClean="0"/>
              <a:t>3</a:t>
            </a:fld>
            <a:endParaRPr lang="en-US" noProof="0" dirty="0"/>
          </a:p>
        </p:txBody>
      </p:sp>
      <p:sp>
        <p:nvSpPr>
          <p:cNvPr id="5" name="Fußzeilenplatzhalter 7">
            <a:extLst>
              <a:ext uri="{FF2B5EF4-FFF2-40B4-BE49-F238E27FC236}">
                <a16:creationId xmlns:a16="http://schemas.microsoft.com/office/drawing/2014/main" id="{E8B3F903-DBE7-E744-BF33-449219CD04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62401" y="4920459"/>
            <a:ext cx="3136599" cy="2678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rgbClr val="333333"/>
                </a:solidFill>
              </a:defRPr>
            </a:lvl1pPr>
          </a:lstStyle>
          <a:p>
            <a:pPr algn="l"/>
            <a:r>
              <a:rPr lang="en-US" sz="900" noProof="0" dirty="0">
                <a:solidFill>
                  <a:srgbClr val="333333"/>
                </a:solidFill>
                <a:latin typeface="Arial"/>
              </a:rPr>
              <a:t>Summer Student Report – R³B elastic proton scattering</a:t>
            </a:r>
            <a:endParaRPr lang="en-US" noProof="0" dirty="0"/>
          </a:p>
        </p:txBody>
      </p:sp>
      <p:sp>
        <p:nvSpPr>
          <p:cNvPr id="14" name="Content Placeholder 1">
            <a:extLst>
              <a:ext uri="{FF2B5EF4-FFF2-40B4-BE49-F238E27FC236}">
                <a16:creationId xmlns:a16="http://schemas.microsoft.com/office/drawing/2014/main" id="{703AEF37-EA63-33C8-AEBA-CAAD3AADB70E}"/>
              </a:ext>
            </a:extLst>
          </p:cNvPr>
          <p:cNvSpPr txBox="1">
            <a:spLocks/>
          </p:cNvSpPr>
          <p:nvPr/>
        </p:nvSpPr>
        <p:spPr>
          <a:xfrm>
            <a:off x="66404" y="3317127"/>
            <a:ext cx="2698013" cy="117258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80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50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35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20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05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800"/>
              </a:spcAft>
            </a:pPr>
            <a:r>
              <a:rPr lang="en-US" sz="1700" noProof="0" dirty="0"/>
              <a:t>Developing analysis tools and data mining of G</a:t>
            </a:r>
            <a:r>
              <a:rPr lang="hu-HU" sz="1700" noProof="0" dirty="0"/>
              <a:t>-24-00</a:t>
            </a:r>
            <a:r>
              <a:rPr lang="en-US" sz="1700" noProof="0" dirty="0"/>
              <a:t>249 experiment </a:t>
            </a:r>
          </a:p>
        </p:txBody>
      </p:sp>
      <p:sp>
        <p:nvSpPr>
          <p:cNvPr id="16" name="Content Placeholder 1">
            <a:extLst>
              <a:ext uri="{FF2B5EF4-FFF2-40B4-BE49-F238E27FC236}">
                <a16:creationId xmlns:a16="http://schemas.microsoft.com/office/drawing/2014/main" id="{63FB1CFD-BA0C-B3C3-1C9D-F9C371832543}"/>
              </a:ext>
            </a:extLst>
          </p:cNvPr>
          <p:cNvSpPr txBox="1">
            <a:spLocks/>
          </p:cNvSpPr>
          <p:nvPr/>
        </p:nvSpPr>
        <p:spPr>
          <a:xfrm>
            <a:off x="66404" y="976619"/>
            <a:ext cx="4102100" cy="117258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80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50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35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20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05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800"/>
              </a:spcAft>
            </a:pPr>
            <a:r>
              <a:rPr lang="en-US" sz="1700" noProof="0" dirty="0"/>
              <a:t>Neutron-rich isotopes near the drip line → a sensitive testing ground for nuclear models</a:t>
            </a:r>
          </a:p>
        </p:txBody>
      </p:sp>
      <p:sp>
        <p:nvSpPr>
          <p:cNvPr id="18" name="Content Placeholder 1">
            <a:extLst>
              <a:ext uri="{FF2B5EF4-FFF2-40B4-BE49-F238E27FC236}">
                <a16:creationId xmlns:a16="http://schemas.microsoft.com/office/drawing/2014/main" id="{2ADD4859-7A3C-6423-1D9A-2D944C8CC739}"/>
              </a:ext>
            </a:extLst>
          </p:cNvPr>
          <p:cNvSpPr txBox="1">
            <a:spLocks/>
          </p:cNvSpPr>
          <p:nvPr/>
        </p:nvSpPr>
        <p:spPr>
          <a:xfrm>
            <a:off x="5392271" y="3644218"/>
            <a:ext cx="3846979" cy="117258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80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50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35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20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05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800"/>
              </a:spcAft>
            </a:pPr>
            <a:r>
              <a:rPr lang="en-US" sz="1700" noProof="0" dirty="0"/>
              <a:t>Goal: obtain reaction cross sections for the elastic proton scattering to probe the nuclear matter-density distribution ρ(r)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B4CFED69-4908-AA5E-8A2F-97AC7C3E060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9928"/>
          <a:stretch>
            <a:fillRect/>
          </a:stretch>
        </p:blipFill>
        <p:spPr>
          <a:xfrm>
            <a:off x="2491999" y="0"/>
            <a:ext cx="6747251" cy="4417359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12D6B5A7-C0F9-0C21-E23C-9E44B9DC87E5}"/>
              </a:ext>
            </a:extLst>
          </p:cNvPr>
          <p:cNvSpPr/>
          <p:nvPr/>
        </p:nvSpPr>
        <p:spPr>
          <a:xfrm>
            <a:off x="6478621" y="1562912"/>
            <a:ext cx="1091211" cy="797668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D980BC-53A1-9C72-B64B-F562E15EC64A}"/>
              </a:ext>
            </a:extLst>
          </p:cNvPr>
          <p:cNvSpPr txBox="1"/>
          <p:nvPr/>
        </p:nvSpPr>
        <p:spPr>
          <a:xfrm>
            <a:off x="170557" y="4694859"/>
            <a:ext cx="464288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noProof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https://people.physics.anu.edu.au/~ecs103/chart/</a:t>
            </a:r>
          </a:p>
        </p:txBody>
      </p:sp>
    </p:spTree>
    <p:extLst>
      <p:ext uri="{BB962C8B-B14F-4D97-AF65-F5344CB8AC3E}">
        <p14:creationId xmlns:p14="http://schemas.microsoft.com/office/powerpoint/2010/main" val="2582443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noProof="0" dirty="0">
                <a:solidFill>
                  <a:srgbClr val="333333"/>
                </a:solidFill>
                <a:latin typeface="Arial"/>
              </a:rPr>
              <a:t>The R³B setup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6188" y="1170636"/>
            <a:ext cx="3644763" cy="3631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lang="en-US" sz="1500" b="1" noProof="0" dirty="0">
                <a:solidFill>
                  <a:srgbClr val="FDBB63"/>
                </a:solidFill>
                <a:latin typeface="Arial"/>
              </a:rPr>
              <a:t>▪  </a:t>
            </a:r>
            <a:r>
              <a:rPr lang="en-US" sz="1500" noProof="0" dirty="0">
                <a:solidFill>
                  <a:srgbClr val="333333"/>
                </a:solidFill>
                <a:latin typeface="Arial"/>
              </a:rPr>
              <a:t>Reactions with Relativistic Radioactive Beams – inverse &amp; complete kinematics</a:t>
            </a:r>
          </a:p>
          <a:p>
            <a:pPr algn="l">
              <a:spcAft>
                <a:spcPts val="1000"/>
              </a:spcAft>
            </a:pPr>
            <a:endParaRPr lang="en-US" sz="1500" noProof="0" dirty="0">
              <a:solidFill>
                <a:srgbClr val="333333"/>
              </a:solidFill>
              <a:latin typeface="Arial"/>
            </a:endParaRPr>
          </a:p>
          <a:p>
            <a:pPr algn="l">
              <a:spcAft>
                <a:spcPts val="1000"/>
              </a:spcAft>
            </a:pPr>
            <a:r>
              <a:rPr lang="en-US" sz="1500" b="1" noProof="0" dirty="0">
                <a:solidFill>
                  <a:srgbClr val="FDBB63"/>
                </a:solidFill>
                <a:latin typeface="Arial"/>
              </a:rPr>
              <a:t>▪  </a:t>
            </a:r>
            <a:r>
              <a:rPr lang="en-US" sz="1500" noProof="0" dirty="0">
                <a:solidFill>
                  <a:srgbClr val="333333"/>
                </a:solidFill>
                <a:latin typeface="Arial"/>
              </a:rPr>
              <a:t>Secondary beams from the FRS, identified &amp; tracked upstream</a:t>
            </a:r>
          </a:p>
          <a:p>
            <a:pPr algn="l">
              <a:spcAft>
                <a:spcPts val="1000"/>
              </a:spcAft>
            </a:pPr>
            <a:endParaRPr lang="en-US" sz="1500" noProof="0" dirty="0">
              <a:solidFill>
                <a:srgbClr val="333333"/>
              </a:solidFill>
              <a:latin typeface="Arial"/>
            </a:endParaRPr>
          </a:p>
          <a:p>
            <a:pPr algn="l">
              <a:spcAft>
                <a:spcPts val="1000"/>
              </a:spcAft>
            </a:pPr>
            <a:r>
              <a:rPr lang="en-US" sz="1500" b="1" noProof="0" dirty="0">
                <a:solidFill>
                  <a:srgbClr val="FDBB63"/>
                </a:solidFill>
                <a:latin typeface="Arial"/>
              </a:rPr>
              <a:t>▪  </a:t>
            </a:r>
            <a:r>
              <a:rPr lang="en-US" sz="1500" noProof="0" dirty="0">
                <a:solidFill>
                  <a:srgbClr val="333333"/>
                </a:solidFill>
                <a:latin typeface="Arial"/>
              </a:rPr>
              <a:t>CALIFA calorimeter around the target: γ-rays + light charged particles</a:t>
            </a:r>
          </a:p>
          <a:p>
            <a:pPr algn="l">
              <a:spcAft>
                <a:spcPts val="1000"/>
              </a:spcAft>
            </a:pPr>
            <a:endParaRPr lang="en-US" sz="1500" noProof="0" dirty="0">
              <a:solidFill>
                <a:srgbClr val="333333"/>
              </a:solidFill>
              <a:latin typeface="Arial"/>
            </a:endParaRPr>
          </a:p>
          <a:p>
            <a:pPr algn="l">
              <a:spcAft>
                <a:spcPts val="1000"/>
              </a:spcAft>
            </a:pPr>
            <a:r>
              <a:rPr lang="en-US" sz="1500" b="1" noProof="0" dirty="0">
                <a:solidFill>
                  <a:srgbClr val="FDBB63"/>
                </a:solidFill>
                <a:latin typeface="Arial"/>
              </a:rPr>
              <a:t>▪  </a:t>
            </a:r>
            <a:r>
              <a:rPr lang="en-US" sz="1500" noProof="0" dirty="0">
                <a:solidFill>
                  <a:srgbClr val="333333"/>
                </a:solidFill>
                <a:latin typeface="Arial"/>
              </a:rPr>
              <a:t>GLAD magnet downstream: separates heavy fragments, light particles &amp; neutrons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en-US" noProof="0" smtClean="0"/>
              <a:t>4</a:t>
            </a:fld>
            <a:endParaRPr lang="en-US" noProof="0" dirty="0"/>
          </a:p>
        </p:txBody>
      </p:sp>
      <p:sp>
        <p:nvSpPr>
          <p:cNvPr id="6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3962401" y="4920459"/>
            <a:ext cx="3136599" cy="2678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rgbClr val="333333"/>
                </a:solidFill>
              </a:defRPr>
            </a:lvl1pPr>
          </a:lstStyle>
          <a:p>
            <a:pPr algn="l"/>
            <a:r>
              <a:rPr lang="en-US" sz="900" noProof="0" dirty="0">
                <a:solidFill>
                  <a:srgbClr val="333333"/>
                </a:solidFill>
                <a:latin typeface="Arial"/>
              </a:rPr>
              <a:t>Summer Student Report – R³B elastic proton scattering</a:t>
            </a:r>
            <a:endParaRPr lang="en-US" noProof="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7EC8C77-D43F-BB9A-9731-46E34BEC2A5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241"/>
          <a:stretch>
            <a:fillRect/>
          </a:stretch>
        </p:blipFill>
        <p:spPr>
          <a:xfrm>
            <a:off x="3835401" y="1467170"/>
            <a:ext cx="5064990" cy="303869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7638" y="209607"/>
            <a:ext cx="6129236" cy="590668"/>
          </a:xfrm>
        </p:spPr>
        <p:txBody>
          <a:bodyPr/>
          <a:lstStyle/>
          <a:p>
            <a:r>
              <a:rPr lang="en-US" sz="2400" b="1" noProof="0" dirty="0">
                <a:solidFill>
                  <a:srgbClr val="333333"/>
                </a:solidFill>
                <a:latin typeface="Arial"/>
              </a:rPr>
              <a:t>The G-24-00249 experiment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7638" y="1735549"/>
            <a:ext cx="5094649" cy="1157597"/>
          </a:xfrm>
        </p:spPr>
        <p:txBody>
          <a:bodyPr wrap="square"/>
          <a:lstStyle/>
          <a:p>
            <a:r>
              <a:rPr lang="en-US" sz="1600" b="1" noProof="0" dirty="0">
                <a:solidFill>
                  <a:srgbClr val="FDBB63"/>
                </a:solidFill>
                <a:latin typeface="Arial"/>
              </a:rPr>
              <a:t>Beam &amp; target</a:t>
            </a:r>
          </a:p>
          <a:p>
            <a:pPr lvl="1">
              <a:spcBef>
                <a:spcPts val="1000"/>
              </a:spcBef>
            </a:pPr>
            <a:r>
              <a:rPr lang="en-US" sz="1400" noProof="0" dirty="0">
                <a:solidFill>
                  <a:srgbClr val="333333"/>
                </a:solidFill>
                <a:latin typeface="Arial"/>
              </a:rPr>
              <a:t>Secondary cocktail beams at ≈640 MeV/</a:t>
            </a:r>
            <a:r>
              <a:rPr lang="en-US" sz="1400" noProof="0" dirty="0"/>
              <a:t>u</a:t>
            </a:r>
            <a:endParaRPr lang="en-US" sz="1400" noProof="0" dirty="0">
              <a:solidFill>
                <a:srgbClr val="333333"/>
              </a:solidFill>
              <a:latin typeface="Arial"/>
            </a:endParaRPr>
          </a:p>
          <a:p>
            <a:pPr lvl="1">
              <a:spcBef>
                <a:spcPts val="1000"/>
              </a:spcBef>
            </a:pPr>
            <a:r>
              <a:rPr lang="en-US" sz="1400" noProof="0" dirty="0">
                <a:solidFill>
                  <a:srgbClr val="333333"/>
                </a:solidFill>
                <a:latin typeface="Arial"/>
              </a:rPr>
              <a:t>50 mm thick liquid-hydrogen (LH₂) target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6530" y="988973"/>
            <a:ext cx="4038600" cy="3394472"/>
          </a:xfrm>
        </p:spPr>
        <p:txBody>
          <a:bodyPr wrap="square"/>
          <a:lstStyle/>
          <a:p>
            <a:r>
              <a:rPr lang="en-US" sz="1600" b="1" noProof="0" dirty="0">
                <a:solidFill>
                  <a:srgbClr val="FDBB63"/>
                </a:solidFill>
                <a:latin typeface="Arial"/>
              </a:rPr>
              <a:t>Detectors</a:t>
            </a:r>
          </a:p>
          <a:p>
            <a:pPr lvl="1">
              <a:spcBef>
                <a:spcPts val="1000"/>
              </a:spcBef>
            </a:pPr>
            <a:r>
              <a:rPr lang="en-US" sz="1400" noProof="0" dirty="0">
                <a:solidFill>
                  <a:srgbClr val="333333"/>
                </a:solidFill>
                <a:latin typeface="Arial"/>
              </a:rPr>
              <a:t>FOOT &amp; ALPIDE: incoming/outgoing heavy-ion tracking</a:t>
            </a:r>
          </a:p>
          <a:p>
            <a:pPr lvl="1">
              <a:spcBef>
                <a:spcPts val="1000"/>
              </a:spcBef>
            </a:pPr>
            <a:r>
              <a:rPr lang="en-US" sz="1400" noProof="0" dirty="0">
                <a:solidFill>
                  <a:srgbClr val="333333"/>
                </a:solidFill>
                <a:latin typeface="Arial"/>
              </a:rPr>
              <a:t>CALIFA: recoil protons + γ-rays</a:t>
            </a:r>
          </a:p>
          <a:p>
            <a:pPr lvl="1">
              <a:spcBef>
                <a:spcPts val="1000"/>
              </a:spcBef>
            </a:pPr>
            <a:r>
              <a:rPr lang="en-US" sz="1400" noProof="0" dirty="0">
                <a:solidFill>
                  <a:srgbClr val="333333"/>
                </a:solidFill>
                <a:latin typeface="Arial"/>
              </a:rPr>
              <a:t>GLAD magnet + fiber trackers + ToF wall: charge, mass &amp; momentum of fragments</a:t>
            </a:r>
          </a:p>
        </p:txBody>
      </p:sp>
      <p:sp>
        <p:nvSpPr>
          <p:cNvPr id="5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en-US" noProof="0" smtClean="0"/>
              <a:t>5</a:t>
            </a:fld>
            <a:endParaRPr lang="en-US" noProof="0" dirty="0"/>
          </a:p>
        </p:txBody>
      </p:sp>
      <p:sp>
        <p:nvSpPr>
          <p:cNvPr id="6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3962401" y="4920459"/>
            <a:ext cx="3136599" cy="2678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rgbClr val="333333"/>
                </a:solidFill>
              </a:defRPr>
            </a:lvl1pPr>
          </a:lstStyle>
          <a:p>
            <a:pPr algn="l"/>
            <a:r>
              <a:rPr lang="en-US" sz="900" noProof="0" dirty="0">
                <a:solidFill>
                  <a:srgbClr val="333333"/>
                </a:solidFill>
                <a:latin typeface="Arial"/>
              </a:rPr>
              <a:t>Summer Student Report – R³B elastic proton scattering</a:t>
            </a:r>
            <a:endParaRPr lang="en-US" noProof="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FB45ABF-E5F6-C19E-B47C-3130CB2FA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089" y="2866281"/>
            <a:ext cx="6003588" cy="2001196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A7FBF97-B2CE-44E6-19CF-D6191BBEA8AB}"/>
              </a:ext>
            </a:extLst>
          </p:cNvPr>
          <p:cNvSpPr txBox="1">
            <a:spLocks/>
          </p:cNvSpPr>
          <p:nvPr/>
        </p:nvSpPr>
        <p:spPr>
          <a:xfrm>
            <a:off x="346906" y="991357"/>
            <a:ext cx="5094649" cy="1157597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80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50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35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20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05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noProof="0" dirty="0">
                <a:solidFill>
                  <a:srgbClr val="FDBB63"/>
                </a:solidFill>
              </a:rPr>
              <a:t>Aim</a:t>
            </a:r>
          </a:p>
          <a:p>
            <a:pPr lvl="1"/>
            <a:r>
              <a:rPr lang="en-US" sz="1400" noProof="0" dirty="0"/>
              <a:t>Study of the structure of neutron rich isotopes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153" y="231075"/>
            <a:ext cx="6129236" cy="590668"/>
          </a:xfrm>
        </p:spPr>
        <p:txBody>
          <a:bodyPr/>
          <a:lstStyle/>
          <a:p>
            <a:r>
              <a:rPr lang="en-US" sz="2400" b="1" noProof="0" dirty="0">
                <a:solidFill>
                  <a:srgbClr val="333333"/>
                </a:solidFill>
                <a:latin typeface="Arial"/>
              </a:rPr>
              <a:t>Elastic proton scattering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17638" y="950000"/>
            <a:ext cx="8500000" cy="7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noProof="0" dirty="0">
                <a:solidFill>
                  <a:srgbClr val="333333"/>
                </a:solidFill>
                <a:latin typeface="Arial"/>
              </a:rPr>
              <a:t>Direct probe of the nuclear matter-density distribution ρ(r); studied here in inverse kinematics with radioactive beams.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1900000"/>
            <a:ext cx="3700000" cy="7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725939" y="1650000"/>
                <a:ext cx="2891948" cy="950000"/>
              </a:xfrm>
              <a:prstGeom prst="rect">
                <a:avLst/>
              </a:prstGeom>
              <a:solidFill>
                <a:srgbClr val="EAEAEA"/>
              </a:solidFill>
              <a:ln>
                <a:solidFill>
                  <a:srgbClr val="EAEAEA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sz="2000" i="1" noProof="0" smtClean="0">
                          <a:solidFill>
                            <a:srgbClr val="333333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i="1" noProof="0" smtClean="0">
                          <a:solidFill>
                            <a:srgbClr val="333333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000" i="1" noProof="0" smtClean="0">
                          <a:solidFill>
                            <a:srgbClr val="333333"/>
                          </a:solidFill>
                          <a:latin typeface="Cambria Math" panose="02040503050406030204" pitchFamily="18" charset="0"/>
                        </a:rPr>
                        <m:t> = 2</m:t>
                      </m:r>
                      <m:sSub>
                        <m:sSubPr>
                          <m:ctrlPr>
                            <a:rPr lang="en-US" sz="2000" i="1" noProof="0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noProof="0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000" b="0" i="1" noProof="0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</a:rPr>
                            <m:t>𝑝𝑟𝑜𝑡𝑜𝑛</m:t>
                          </m:r>
                        </m:sub>
                      </m:sSub>
                      <m:sSub>
                        <m:sSubPr>
                          <m:ctrlPr>
                            <a:rPr lang="en-US" sz="2000" i="1" noProof="0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noProof="0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000" i="1" noProof="0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</m:oMath>
                  </m:oMathPara>
                </a14:m>
                <a:endParaRPr lang="en-US" noProof="0" dirty="0"/>
              </a:p>
              <a:p>
                <a:pPr algn="ctr"/>
                <a:r>
                  <a:rPr lang="en-US" sz="1100" i="1" noProof="0" dirty="0">
                    <a:solidFill>
                      <a:srgbClr val="666666"/>
                    </a:solidFill>
                    <a:latin typeface="Arial"/>
                  </a:rPr>
                  <a:t> momentum transfer ↔ recoil proton energy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939" y="1650000"/>
                <a:ext cx="2891948" cy="950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rgbClr val="EAEAEA"/>
                </a:solidFill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3816436" y="1650000"/>
                <a:ext cx="4627564" cy="950000"/>
              </a:xfrm>
              <a:prstGeom prst="rect">
                <a:avLst/>
              </a:prstGeom>
              <a:solidFill>
                <a:srgbClr val="EAEAEA"/>
              </a:solidFill>
              <a:ln>
                <a:solidFill>
                  <a:srgbClr val="EAEAEA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sz="1800" i="1" noProof="0" smtClean="0">
                          <a:solidFill>
                            <a:srgbClr val="333333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1200" i="1" baseline="-25000" noProof="0" smtClean="0">
                          <a:solidFill>
                            <a:srgbClr val="333333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800" i="1" noProof="0" smtClean="0">
                          <a:solidFill>
                            <a:srgbClr val="333333"/>
                          </a:solidFill>
                          <a:latin typeface="Cambria Math" panose="02040503050406030204" pitchFamily="18" charset="0"/>
                        </a:rPr>
                        <m:t> = 2</m:t>
                      </m:r>
                      <m:sSub>
                        <m:sSubPr>
                          <m:ctrlPr>
                            <a:rPr lang="en-US" sz="1800" i="1" noProof="0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 noProof="0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1800" b="0" i="1" noProof="0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1800" i="1" noProof="0" smtClean="0">
                          <a:solidFill>
                            <a:srgbClr val="333333"/>
                          </a:solidFill>
                          <a:latin typeface="Cambria Math" panose="02040503050406030204" pitchFamily="18" charset="0"/>
                        </a:rPr>
                        <m:t>² </m:t>
                      </m:r>
                      <m:f>
                        <m:fPr>
                          <m:ctrlPr>
                            <a:rPr lang="en-US" i="1" noProof="0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i="1" noProof="0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  <m:r>
                            <a:rPr lang="en-US" i="1" noProof="0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</a:rPr>
                            <m:t>⁡²(</m:t>
                          </m:r>
                          <m:r>
                            <m:rPr>
                              <m:sty m:val="p"/>
                            </m:rPr>
                            <a:rPr lang="en-US" noProof="0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</a:rPr>
                            <m:t>Θ</m:t>
                          </m:r>
                          <m:r>
                            <a:rPr lang="en-US" sz="1200" i="1" baseline="-25000" noProof="0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i="1" noProof="0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</a:rPr>
                            <m:t>/2)</m:t>
                          </m:r>
                        </m:num>
                        <m:den>
                          <m:r>
                            <a:rPr lang="en-US" i="1" noProof="0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i="1" noProof="0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  <m:sSub>
                            <m:sSubPr>
                              <m:ctrlPr>
                                <a:rPr lang="en-US" i="1" noProof="0" smtClean="0">
                                  <a:solidFill>
                                    <a:srgbClr val="333333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noProof="0" smtClean="0">
                                  <a:solidFill>
                                    <a:srgbClr val="333333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b="0" i="1" noProof="0" smtClean="0">
                                  <a:solidFill>
                                    <a:srgbClr val="333333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 noProof="0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i="1" noProof="0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  <m:r>
                            <a:rPr lang="en-US" i="1" noProof="0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</a:rPr>
                            <m:t>⁡²(</m:t>
                          </m:r>
                          <m:r>
                            <m:rPr>
                              <m:sty m:val="p"/>
                            </m:rPr>
                            <a:rPr lang="en-US" noProof="0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</a:rPr>
                            <m:t>Θ</m:t>
                          </m:r>
                          <m:r>
                            <a:rPr lang="en-US" sz="1200" i="1" baseline="-25000" noProof="0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i="1" noProof="0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</a:rPr>
                            <m:t>/2)</m:t>
                          </m:r>
                        </m:den>
                      </m:f>
                    </m:oMath>
                  </m:oMathPara>
                </a14:m>
                <a:endParaRPr lang="en-US" noProof="0" dirty="0"/>
              </a:p>
              <a:p>
                <a:pPr algn="ctr"/>
                <a:r>
                  <a:rPr lang="en-US" sz="1100" i="1" noProof="0" dirty="0">
                    <a:solidFill>
                      <a:srgbClr val="666666"/>
                    </a:solidFill>
                    <a:latin typeface="Arial"/>
                  </a:rPr>
                  <a:t>  recoil proton energy ↔ projectile’s scattering angle</a:t>
                </a: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6436" y="1650000"/>
                <a:ext cx="4627564" cy="950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rgbClr val="EAEAEA"/>
                </a:solidFill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00000" y="2763047"/>
                <a:ext cx="7786011" cy="19389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500" b="0" i="1" noProof="0" smtClean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500" b="0" i="1" noProof="0" smtClean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1500" b="0" i="1" noProof="0" smtClean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1500" b="0" i="1" noProof="0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sz="1500" noProof="0" dirty="0">
                    <a:solidFill>
                      <a:srgbClr val="333333"/>
                    </a:solidFill>
                    <a:latin typeface="Arial"/>
                  </a:rPr>
                  <a:t> initial energy of the projectile nucleus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500" b="0" i="1" noProof="0" smtClean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500" b="0" i="1" noProof="0" smtClean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500" i="1" noProof="0" smtClean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1500" i="1" noProof="0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sz="1500" noProof="0" dirty="0">
                    <a:solidFill>
                      <a:srgbClr val="333333"/>
                    </a:solidFill>
                  </a:rPr>
                  <a:t> initial momentum of the projectile nucleus</a:t>
                </a:r>
                <a:endParaRPr lang="hu-HU" sz="1500" noProof="0" dirty="0">
                  <a:solidFill>
                    <a:srgbClr val="333333"/>
                  </a:solidFill>
                </a:endParaRPr>
              </a:p>
              <a:p>
                <a:endParaRPr lang="hu-HU" sz="1500" dirty="0">
                  <a:solidFill>
                    <a:srgbClr val="333333"/>
                  </a:solidFill>
                </a:endParaRPr>
              </a:p>
              <a:p>
                <a:r>
                  <a:rPr lang="en-US" sz="1500" dirty="0">
                    <a:solidFill>
                      <a:srgbClr val="333333"/>
                    </a:solidFill>
                  </a:rPr>
                  <a:t>The </a:t>
                </a:r>
                <a14:m>
                  <m:oMath xmlns:m="http://schemas.openxmlformats.org/officeDocument/2006/math">
                    <m:r>
                      <a:rPr lang="en-US" sz="1500" i="1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500" dirty="0">
                    <a:solidFill>
                      <a:srgbClr val="333333"/>
                    </a:solidFill>
                  </a:rPr>
                  <a:t>-dependence of </a:t>
                </a:r>
                <a14:m>
                  <m:oMath xmlns:m="http://schemas.openxmlformats.org/officeDocument/2006/math">
                    <m:r>
                      <a:rPr lang="en-US" sz="1500" i="1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1500" i="1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sz="1500" i="1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1500" i="1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𝑑𝑡</m:t>
                    </m:r>
                    <m:r>
                      <a:rPr lang="en-US" sz="1500" i="1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500" dirty="0">
                    <a:solidFill>
                      <a:srgbClr val="333333"/>
                    </a:solidFill>
                  </a:rPr>
                  <a:t>is sensitive to the nuclear form factor — related to the Fourier transform of </a:t>
                </a:r>
                <a14:m>
                  <m:oMath xmlns:m="http://schemas.openxmlformats.org/officeDocument/2006/math">
                    <m:r>
                      <a:rPr lang="en-US" sz="1500" i="1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sz="1500" i="1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500" i="1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1500" i="1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).</m:t>
                    </m:r>
                  </m:oMath>
                </a14:m>
                <a:endParaRPr lang="en-US" sz="1500" noProof="0" dirty="0">
                  <a:solidFill>
                    <a:srgbClr val="333333"/>
                  </a:solidFill>
                </a:endParaRPr>
              </a:p>
              <a:p>
                <a:endParaRPr lang="en-US" sz="1500" noProof="0" dirty="0">
                  <a:solidFill>
                    <a:srgbClr val="333333"/>
                  </a:solidFill>
                  <a:latin typeface="Arial"/>
                </a:endParaRPr>
              </a:p>
              <a:p>
                <a:r>
                  <a:rPr lang="en-US" sz="1500" noProof="0" dirty="0">
                    <a:solidFill>
                      <a:srgbClr val="333333"/>
                    </a:solidFill>
                    <a:latin typeface="Arial"/>
                  </a:rPr>
                  <a:t>Comparing measured differential cross sections with theoretical models extracts key nuclear-structure parameters.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000" y="2763047"/>
                <a:ext cx="7786011" cy="1938992"/>
              </a:xfrm>
              <a:prstGeom prst="rect">
                <a:avLst/>
              </a:prstGeom>
              <a:blipFill>
                <a:blip r:embed="rId5"/>
                <a:stretch>
                  <a:fillRect l="-313" t="-629" r="-470" b="-28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en-US" noProof="0" smtClean="0"/>
              <a:t>6</a:t>
            </a:fld>
            <a:endParaRPr lang="en-US" noProof="0" dirty="0"/>
          </a:p>
        </p:txBody>
      </p:sp>
      <p:sp>
        <p:nvSpPr>
          <p:cNvPr id="9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3962401" y="4920459"/>
            <a:ext cx="3136599" cy="2678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rgbClr val="333333"/>
                </a:solidFill>
              </a:defRPr>
            </a:lvl1pPr>
          </a:lstStyle>
          <a:p>
            <a:pPr algn="l"/>
            <a:r>
              <a:rPr lang="en-US" sz="900" noProof="0" dirty="0">
                <a:solidFill>
                  <a:srgbClr val="333333"/>
                </a:solidFill>
                <a:latin typeface="Arial"/>
              </a:rPr>
              <a:t>Summer Student Report – R³B elastic proton scattering</a:t>
            </a:r>
            <a:endParaRPr lang="en-US" noProof="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0F5242-AC77-D593-29F5-4BB4DCDD75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FC0D6-B80A-8B1B-3669-D92026D8B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noProof="0" dirty="0"/>
              <a:t>Data-Analysis Strategy</a:t>
            </a:r>
            <a:endParaRPr lang="en-US" sz="2400" b="1" noProof="0" dirty="0">
              <a:solidFill>
                <a:srgbClr val="333333"/>
              </a:solidFill>
              <a:latin typeface="Arial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2A286D88-67C9-6EAA-D17F-B990BD7802D4}"/>
              </a:ext>
            </a:extLst>
          </p:cNvPr>
          <p:cNvSpPr/>
          <p:nvPr/>
        </p:nvSpPr>
        <p:spPr>
          <a:xfrm>
            <a:off x="293353" y="1415124"/>
            <a:ext cx="1521305" cy="1450000"/>
          </a:xfrm>
          <a:prstGeom prst="roundRect">
            <a:avLst>
              <a:gd name="adj" fmla="val 6000"/>
            </a:avLst>
          </a:prstGeom>
          <a:solidFill>
            <a:srgbClr val="EAEAEA"/>
          </a:solidFill>
          <a:ln w="19050">
            <a:solidFill>
              <a:srgbClr val="FDBB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0000" rIns="100000" rtlCol="0" anchor="ctr"/>
          <a:lstStyle/>
          <a:p>
            <a:pPr algn="ctr"/>
            <a:r>
              <a:rPr lang="en-US" sz="2200" b="1" noProof="0" dirty="0">
                <a:solidFill>
                  <a:srgbClr val="FDBB63"/>
                </a:solidFill>
                <a:latin typeface="Arial"/>
              </a:rPr>
              <a:t>1</a:t>
            </a:r>
          </a:p>
          <a:p>
            <a:pPr algn="ctr"/>
            <a:r>
              <a:rPr lang="en-US" sz="1400" b="1" noProof="0" dirty="0">
                <a:solidFill>
                  <a:srgbClr val="333333"/>
                </a:solidFill>
                <a:latin typeface="Arial"/>
              </a:rPr>
              <a:t>Raw data</a:t>
            </a:r>
          </a:p>
          <a:p>
            <a:pPr algn="ctr"/>
            <a:endParaRPr lang="en-US" sz="1400" b="1" noProof="0" dirty="0">
              <a:solidFill>
                <a:srgbClr val="333333"/>
              </a:solidFill>
              <a:latin typeface="Arial"/>
            </a:endParaRPr>
          </a:p>
          <a:p>
            <a:pPr algn="ctr"/>
            <a:r>
              <a:rPr lang="en-US" sz="1100" noProof="0" dirty="0">
                <a:solidFill>
                  <a:srgbClr val="666666"/>
                </a:solidFill>
                <a:latin typeface="Arial"/>
              </a:rPr>
              <a:t>Binary LMD files</a:t>
            </a:r>
            <a:r>
              <a:rPr lang="en-US" sz="1400" b="1" noProof="0" dirty="0">
                <a:solidFill>
                  <a:srgbClr val="333333"/>
                </a:solidFill>
                <a:latin typeface="Arial"/>
              </a:rPr>
              <a:t> </a:t>
            </a:r>
          </a:p>
        </p:txBody>
      </p:sp>
      <p:sp>
        <p:nvSpPr>
          <p:cNvPr id="4" name="Right Arrow 3">
            <a:extLst>
              <a:ext uri="{FF2B5EF4-FFF2-40B4-BE49-F238E27FC236}">
                <a16:creationId xmlns:a16="http://schemas.microsoft.com/office/drawing/2014/main" id="{29EEBCA7-BF76-3482-8353-77BAC6C7EAAB}"/>
              </a:ext>
            </a:extLst>
          </p:cNvPr>
          <p:cNvSpPr/>
          <p:nvPr/>
        </p:nvSpPr>
        <p:spPr>
          <a:xfrm>
            <a:off x="1859332" y="2042171"/>
            <a:ext cx="150000" cy="180000"/>
          </a:xfrm>
          <a:prstGeom prst="rightArrow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50C006AA-3A10-EB16-CB13-D1934D3FD9DB}"/>
              </a:ext>
            </a:extLst>
          </p:cNvPr>
          <p:cNvSpPr/>
          <p:nvPr/>
        </p:nvSpPr>
        <p:spPr>
          <a:xfrm>
            <a:off x="2054006" y="1415124"/>
            <a:ext cx="1521305" cy="1450000"/>
          </a:xfrm>
          <a:prstGeom prst="roundRect">
            <a:avLst>
              <a:gd name="adj" fmla="val 6000"/>
            </a:avLst>
          </a:prstGeom>
          <a:solidFill>
            <a:srgbClr val="EAEAEA"/>
          </a:solidFill>
          <a:ln w="19050">
            <a:solidFill>
              <a:srgbClr val="FDBB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0000" rIns="100000" rtlCol="0" anchor="ctr"/>
          <a:lstStyle/>
          <a:p>
            <a:pPr algn="ctr"/>
            <a:r>
              <a:rPr lang="en-US" sz="2200" b="1" noProof="0" dirty="0">
                <a:solidFill>
                  <a:srgbClr val="FDBB63"/>
                </a:solidFill>
                <a:latin typeface="Arial"/>
              </a:rPr>
              <a:t>2</a:t>
            </a:r>
          </a:p>
          <a:p>
            <a:pPr algn="ctr"/>
            <a:r>
              <a:rPr lang="en-US" sz="1400" b="1" noProof="0" dirty="0">
                <a:solidFill>
                  <a:srgbClr val="333333"/>
                </a:solidFill>
                <a:latin typeface="Arial"/>
              </a:rPr>
              <a:t>Unpacking</a:t>
            </a:r>
          </a:p>
          <a:p>
            <a:pPr algn="ctr"/>
            <a:endParaRPr lang="en-US" sz="1400" b="1" noProof="0" dirty="0">
              <a:solidFill>
                <a:srgbClr val="333333"/>
              </a:solidFill>
              <a:latin typeface="Arial"/>
            </a:endParaRPr>
          </a:p>
          <a:p>
            <a:pPr algn="ctr"/>
            <a:r>
              <a:rPr lang="en-US" sz="1100" noProof="0" dirty="0">
                <a:solidFill>
                  <a:srgbClr val="666666"/>
                </a:solidFill>
                <a:latin typeface="Arial"/>
              </a:rPr>
              <a:t>UCESB/UPEXPS</a:t>
            </a:r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1C6A1554-7D34-45AA-5982-455F32AF4D98}"/>
              </a:ext>
            </a:extLst>
          </p:cNvPr>
          <p:cNvSpPr/>
          <p:nvPr/>
        </p:nvSpPr>
        <p:spPr>
          <a:xfrm>
            <a:off x="3624675" y="2042171"/>
            <a:ext cx="150000" cy="180000"/>
          </a:xfrm>
          <a:prstGeom prst="rightArrow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698F3E8-814E-AB51-F477-D803ECC13245}"/>
              </a:ext>
            </a:extLst>
          </p:cNvPr>
          <p:cNvSpPr/>
          <p:nvPr/>
        </p:nvSpPr>
        <p:spPr>
          <a:xfrm>
            <a:off x="3811347" y="1415124"/>
            <a:ext cx="1521305" cy="1450000"/>
          </a:xfrm>
          <a:prstGeom prst="roundRect">
            <a:avLst>
              <a:gd name="adj" fmla="val 6000"/>
            </a:avLst>
          </a:prstGeom>
          <a:solidFill>
            <a:srgbClr val="EAEAEA"/>
          </a:solidFill>
          <a:ln w="19050">
            <a:solidFill>
              <a:srgbClr val="FDBB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0000" rIns="100000" rtlCol="0" anchor="ctr"/>
          <a:lstStyle/>
          <a:p>
            <a:pPr algn="ctr"/>
            <a:r>
              <a:rPr lang="en-US" sz="2200" b="1" noProof="0" dirty="0">
                <a:solidFill>
                  <a:srgbClr val="FDBB63"/>
                </a:solidFill>
                <a:latin typeface="Arial"/>
              </a:rPr>
              <a:t>3</a:t>
            </a:r>
          </a:p>
          <a:p>
            <a:pPr algn="ctr"/>
            <a:r>
              <a:rPr lang="en-US" sz="1400" b="1" noProof="0" dirty="0">
                <a:solidFill>
                  <a:srgbClr val="333333"/>
                </a:solidFill>
                <a:latin typeface="Arial"/>
              </a:rPr>
              <a:t>R³B ROOT</a:t>
            </a:r>
          </a:p>
          <a:p>
            <a:pPr algn="ctr">
              <a:spcAft>
                <a:spcPts val="800"/>
              </a:spcAft>
            </a:pPr>
            <a:r>
              <a:rPr lang="en-US" sz="1100" noProof="0" dirty="0">
                <a:solidFill>
                  <a:srgbClr val="666666"/>
                </a:solidFill>
                <a:latin typeface="Arial"/>
              </a:rPr>
              <a:t>Calibration &amp;</a:t>
            </a:r>
            <a:r>
              <a:rPr lang="en-US" sz="1400" noProof="0" dirty="0">
                <a:solidFill>
                  <a:srgbClr val="666666"/>
                </a:solidFill>
              </a:rPr>
              <a:t> </a:t>
            </a:r>
            <a:r>
              <a:rPr lang="en-US" sz="1100" noProof="0" dirty="0">
                <a:solidFill>
                  <a:srgbClr val="666666"/>
                </a:solidFill>
                <a:latin typeface="Arial"/>
              </a:rPr>
              <a:t>reconstruction</a:t>
            </a:r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13A62B50-4146-BA25-03E4-B1B33C24E71C}"/>
              </a:ext>
            </a:extLst>
          </p:cNvPr>
          <p:cNvSpPr/>
          <p:nvPr/>
        </p:nvSpPr>
        <p:spPr>
          <a:xfrm>
            <a:off x="5385764" y="2052275"/>
            <a:ext cx="150000" cy="180000"/>
          </a:xfrm>
          <a:prstGeom prst="rightArrow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0D0DE5C1-2DDD-2956-2BDD-13376B8413FA}"/>
              </a:ext>
            </a:extLst>
          </p:cNvPr>
          <p:cNvSpPr/>
          <p:nvPr/>
        </p:nvSpPr>
        <p:spPr>
          <a:xfrm>
            <a:off x="5578365" y="1415124"/>
            <a:ext cx="1521305" cy="1450000"/>
          </a:xfrm>
          <a:prstGeom prst="roundRect">
            <a:avLst>
              <a:gd name="adj" fmla="val 6000"/>
            </a:avLst>
          </a:prstGeom>
          <a:solidFill>
            <a:srgbClr val="EAEAEA"/>
          </a:solidFill>
          <a:ln w="19050">
            <a:solidFill>
              <a:srgbClr val="FDBB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0000" rIns="100000" rtlCol="0" anchor="ctr"/>
          <a:lstStyle/>
          <a:p>
            <a:pPr algn="ctr"/>
            <a:r>
              <a:rPr lang="en-US" sz="2200" b="1" noProof="0" dirty="0">
                <a:solidFill>
                  <a:srgbClr val="FDBB63"/>
                </a:solidFill>
                <a:latin typeface="Arial"/>
              </a:rPr>
              <a:t>4</a:t>
            </a:r>
          </a:p>
          <a:p>
            <a:pPr algn="ctr"/>
            <a:r>
              <a:rPr lang="en-US" sz="1400" b="1" noProof="0" dirty="0">
                <a:solidFill>
                  <a:srgbClr val="333333"/>
                </a:solidFill>
                <a:latin typeface="Arial"/>
              </a:rPr>
              <a:t>Event filter</a:t>
            </a:r>
          </a:p>
          <a:p>
            <a:pPr algn="ctr"/>
            <a:r>
              <a:rPr lang="en-US" sz="1100" noProof="0" dirty="0">
                <a:solidFill>
                  <a:srgbClr val="666666"/>
                </a:solidFill>
                <a:latin typeface="Arial"/>
              </a:rPr>
              <a:t>Selection of the incoming isotopes, minimum conditions for the reactions</a:t>
            </a:r>
          </a:p>
        </p:txBody>
      </p:sp>
      <p:sp>
        <p:nvSpPr>
          <p:cNvPr id="11" name="Foliennummernplatzhalter 4">
            <a:extLst>
              <a:ext uri="{FF2B5EF4-FFF2-40B4-BE49-F238E27FC236}">
                <a16:creationId xmlns:a16="http://schemas.microsoft.com/office/drawing/2014/main" id="{E38354DA-7CB4-8EA7-5D20-EF681BEB9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en-US" noProof="0" smtClean="0"/>
              <a:t>7</a:t>
            </a:fld>
            <a:endParaRPr lang="en-US" noProof="0" dirty="0"/>
          </a:p>
        </p:txBody>
      </p:sp>
      <p:sp>
        <p:nvSpPr>
          <p:cNvPr id="12" name="Fußzeilenplatzhalter 7">
            <a:extLst>
              <a:ext uri="{FF2B5EF4-FFF2-40B4-BE49-F238E27FC236}">
                <a16:creationId xmlns:a16="http://schemas.microsoft.com/office/drawing/2014/main" id="{4B8C9D22-72A4-6E86-62E3-B0C65D101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62401" y="4920459"/>
            <a:ext cx="3136599" cy="2678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rgbClr val="333333"/>
                </a:solidFill>
              </a:defRPr>
            </a:lvl1pPr>
          </a:lstStyle>
          <a:p>
            <a:pPr algn="l"/>
            <a:r>
              <a:rPr lang="en-US" sz="900" noProof="0" dirty="0">
                <a:solidFill>
                  <a:srgbClr val="333333"/>
                </a:solidFill>
                <a:latin typeface="Arial"/>
              </a:rPr>
              <a:t>Summer Student Report – R³B elastic proton scattering</a:t>
            </a:r>
            <a:endParaRPr lang="en-US" noProof="0" dirty="0"/>
          </a:p>
        </p:txBody>
      </p:sp>
      <p:sp>
        <p:nvSpPr>
          <p:cNvPr id="14" name="Rounded Rectangle 8">
            <a:extLst>
              <a:ext uri="{FF2B5EF4-FFF2-40B4-BE49-F238E27FC236}">
                <a16:creationId xmlns:a16="http://schemas.microsoft.com/office/drawing/2014/main" id="{6DF73E5D-DCDF-C83F-E3AA-710117663AA3}"/>
              </a:ext>
            </a:extLst>
          </p:cNvPr>
          <p:cNvSpPr/>
          <p:nvPr/>
        </p:nvSpPr>
        <p:spPr>
          <a:xfrm>
            <a:off x="7345383" y="1415124"/>
            <a:ext cx="1521305" cy="1450000"/>
          </a:xfrm>
          <a:prstGeom prst="roundRect">
            <a:avLst>
              <a:gd name="adj" fmla="val 6000"/>
            </a:avLst>
          </a:prstGeom>
          <a:solidFill>
            <a:srgbClr val="EAEAEA"/>
          </a:solidFill>
          <a:ln w="19050">
            <a:solidFill>
              <a:srgbClr val="FDBB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0000" rIns="100000" rtlCol="0" anchor="ctr"/>
          <a:lstStyle/>
          <a:p>
            <a:pPr algn="ctr"/>
            <a:r>
              <a:rPr lang="en-US" sz="2200" b="1" noProof="0" dirty="0">
                <a:solidFill>
                  <a:srgbClr val="FDBB63"/>
                </a:solidFill>
                <a:latin typeface="Arial"/>
              </a:rPr>
              <a:t>5</a:t>
            </a:r>
          </a:p>
          <a:p>
            <a:pPr algn="ctr"/>
            <a:r>
              <a:rPr lang="en-US" sz="1400" b="1" noProof="0" dirty="0">
                <a:solidFill>
                  <a:srgbClr val="333333"/>
                </a:solidFill>
                <a:latin typeface="Arial"/>
              </a:rPr>
              <a:t>Single ROOT file with filtered data</a:t>
            </a:r>
          </a:p>
        </p:txBody>
      </p:sp>
      <p:sp>
        <p:nvSpPr>
          <p:cNvPr id="16" name="Right Arrow 7">
            <a:extLst>
              <a:ext uri="{FF2B5EF4-FFF2-40B4-BE49-F238E27FC236}">
                <a16:creationId xmlns:a16="http://schemas.microsoft.com/office/drawing/2014/main" id="{7020794E-05FA-5CA7-0218-3AA454B23983}"/>
              </a:ext>
            </a:extLst>
          </p:cNvPr>
          <p:cNvSpPr/>
          <p:nvPr/>
        </p:nvSpPr>
        <p:spPr>
          <a:xfrm>
            <a:off x="7142271" y="1996874"/>
            <a:ext cx="150000" cy="180000"/>
          </a:xfrm>
          <a:prstGeom prst="rightArrow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3" name="Rounded Rectangle 2">
            <a:extLst>
              <a:ext uri="{FF2B5EF4-FFF2-40B4-BE49-F238E27FC236}">
                <a16:creationId xmlns:a16="http://schemas.microsoft.com/office/drawing/2014/main" id="{5819E221-A877-AC48-EB00-FDB4B7DAD07E}"/>
              </a:ext>
            </a:extLst>
          </p:cNvPr>
          <p:cNvSpPr/>
          <p:nvPr/>
        </p:nvSpPr>
        <p:spPr>
          <a:xfrm>
            <a:off x="293353" y="3361167"/>
            <a:ext cx="1521305" cy="1450000"/>
          </a:xfrm>
          <a:prstGeom prst="roundRect">
            <a:avLst>
              <a:gd name="adj" fmla="val 6000"/>
            </a:avLst>
          </a:prstGeom>
          <a:solidFill>
            <a:srgbClr val="EAEAEA"/>
          </a:solidFill>
          <a:ln w="19050">
            <a:solidFill>
              <a:srgbClr val="FDBB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0000" rIns="100000" rtlCol="0" anchor="ctr"/>
          <a:lstStyle/>
          <a:p>
            <a:pPr algn="ctr"/>
            <a:r>
              <a:rPr lang="en-US" sz="2200" b="1" noProof="0" dirty="0">
                <a:solidFill>
                  <a:srgbClr val="FDBB63"/>
                </a:solidFill>
                <a:latin typeface="Arial"/>
              </a:rPr>
              <a:t>1</a:t>
            </a:r>
          </a:p>
          <a:p>
            <a:pPr algn="ctr"/>
            <a:r>
              <a:rPr lang="en-US" sz="1400" b="1" noProof="0" dirty="0">
                <a:solidFill>
                  <a:srgbClr val="333333"/>
                </a:solidFill>
                <a:latin typeface="Arial"/>
              </a:rPr>
              <a:t>PID &amp; tracking</a:t>
            </a:r>
          </a:p>
          <a:p>
            <a:pPr algn="ctr"/>
            <a:endParaRPr lang="en-US" sz="1400" b="1" noProof="0" dirty="0">
              <a:solidFill>
                <a:srgbClr val="333333"/>
              </a:solidFill>
              <a:latin typeface="Arial"/>
            </a:endParaRPr>
          </a:p>
          <a:p>
            <a:pPr algn="ctr"/>
            <a:r>
              <a:rPr lang="en-US" sz="1100" noProof="0" dirty="0">
                <a:solidFill>
                  <a:srgbClr val="666666"/>
                </a:solidFill>
                <a:latin typeface="Arial"/>
              </a:rPr>
              <a:t>Identifying incoming / outgoing isotopes</a:t>
            </a:r>
          </a:p>
        </p:txBody>
      </p:sp>
      <p:sp>
        <p:nvSpPr>
          <p:cNvPr id="17" name="Right Arrow 3">
            <a:extLst>
              <a:ext uri="{FF2B5EF4-FFF2-40B4-BE49-F238E27FC236}">
                <a16:creationId xmlns:a16="http://schemas.microsoft.com/office/drawing/2014/main" id="{B3A22B76-A2E5-4254-983F-2E119B300E93}"/>
              </a:ext>
            </a:extLst>
          </p:cNvPr>
          <p:cNvSpPr/>
          <p:nvPr/>
        </p:nvSpPr>
        <p:spPr>
          <a:xfrm>
            <a:off x="1859332" y="3988214"/>
            <a:ext cx="150000" cy="180000"/>
          </a:xfrm>
          <a:prstGeom prst="rightArrow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Rounded Rectangle 4">
            <a:extLst>
              <a:ext uri="{FF2B5EF4-FFF2-40B4-BE49-F238E27FC236}">
                <a16:creationId xmlns:a16="http://schemas.microsoft.com/office/drawing/2014/main" id="{409F7DA1-F34C-4BD1-2F1C-F69CF8F262F1}"/>
              </a:ext>
            </a:extLst>
          </p:cNvPr>
          <p:cNvSpPr/>
          <p:nvPr/>
        </p:nvSpPr>
        <p:spPr>
          <a:xfrm>
            <a:off x="2054006" y="3361167"/>
            <a:ext cx="1521305" cy="1450000"/>
          </a:xfrm>
          <a:prstGeom prst="roundRect">
            <a:avLst>
              <a:gd name="adj" fmla="val 6000"/>
            </a:avLst>
          </a:prstGeom>
          <a:solidFill>
            <a:srgbClr val="EAEAEA"/>
          </a:solidFill>
          <a:ln w="19050">
            <a:solidFill>
              <a:srgbClr val="FDBB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0000" rIns="100000" rtlCol="0" anchor="ctr"/>
          <a:lstStyle/>
          <a:p>
            <a:pPr algn="ctr"/>
            <a:r>
              <a:rPr lang="en-US" sz="2200" b="1" noProof="0" dirty="0">
                <a:solidFill>
                  <a:srgbClr val="FDBB63"/>
                </a:solidFill>
                <a:latin typeface="Arial"/>
              </a:rPr>
              <a:t>2</a:t>
            </a:r>
          </a:p>
          <a:p>
            <a:pPr algn="ctr"/>
            <a:r>
              <a:rPr lang="en-US" sz="1400" b="1" noProof="0" dirty="0">
                <a:solidFill>
                  <a:srgbClr val="333333"/>
                </a:solidFill>
                <a:latin typeface="Arial"/>
              </a:rPr>
              <a:t>Vertex reconstruction</a:t>
            </a:r>
          </a:p>
          <a:p>
            <a:pPr algn="ctr"/>
            <a:endParaRPr lang="en-US" sz="1400" b="1" noProof="0" dirty="0">
              <a:solidFill>
                <a:srgbClr val="333333"/>
              </a:solidFill>
              <a:latin typeface="Arial"/>
            </a:endParaRPr>
          </a:p>
          <a:p>
            <a:pPr algn="ctr">
              <a:spcAft>
                <a:spcPts val="800"/>
              </a:spcAft>
            </a:pPr>
            <a:r>
              <a:rPr lang="en-US" sz="1100" noProof="0" dirty="0">
                <a:solidFill>
                  <a:srgbClr val="666666"/>
                </a:solidFill>
                <a:latin typeface="Arial"/>
              </a:rPr>
              <a:t>Interaction point &amp; scattering angle</a:t>
            </a:r>
          </a:p>
        </p:txBody>
      </p:sp>
      <p:sp>
        <p:nvSpPr>
          <p:cNvPr id="21" name="Right Arrow 5">
            <a:extLst>
              <a:ext uri="{FF2B5EF4-FFF2-40B4-BE49-F238E27FC236}">
                <a16:creationId xmlns:a16="http://schemas.microsoft.com/office/drawing/2014/main" id="{F672EAE5-5786-DD5D-B915-6D58ECABC2DE}"/>
              </a:ext>
            </a:extLst>
          </p:cNvPr>
          <p:cNvSpPr/>
          <p:nvPr/>
        </p:nvSpPr>
        <p:spPr>
          <a:xfrm>
            <a:off x="3624675" y="3988214"/>
            <a:ext cx="150000" cy="180000"/>
          </a:xfrm>
          <a:prstGeom prst="rightArrow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3" name="Rounded Rectangle 6">
            <a:extLst>
              <a:ext uri="{FF2B5EF4-FFF2-40B4-BE49-F238E27FC236}">
                <a16:creationId xmlns:a16="http://schemas.microsoft.com/office/drawing/2014/main" id="{6AFAA245-8C0B-B35C-119D-ECBCE2FD88F2}"/>
              </a:ext>
            </a:extLst>
          </p:cNvPr>
          <p:cNvSpPr/>
          <p:nvPr/>
        </p:nvSpPr>
        <p:spPr>
          <a:xfrm>
            <a:off x="3811347" y="3361167"/>
            <a:ext cx="1521305" cy="1450000"/>
          </a:xfrm>
          <a:prstGeom prst="roundRect">
            <a:avLst>
              <a:gd name="adj" fmla="val 6000"/>
            </a:avLst>
          </a:prstGeom>
          <a:solidFill>
            <a:srgbClr val="EAEAEA"/>
          </a:solidFill>
          <a:ln w="19050">
            <a:solidFill>
              <a:srgbClr val="FDBB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0000" rIns="100000" rtlCol="0" anchor="ctr"/>
          <a:lstStyle/>
          <a:p>
            <a:pPr algn="ctr"/>
            <a:r>
              <a:rPr lang="en-US" sz="2200" b="1" noProof="0" dirty="0">
                <a:solidFill>
                  <a:srgbClr val="FDBB63"/>
                </a:solidFill>
                <a:latin typeface="Arial"/>
              </a:rPr>
              <a:t>3</a:t>
            </a:r>
          </a:p>
          <a:p>
            <a:pPr algn="ctr">
              <a:spcAft>
                <a:spcPts val="800"/>
              </a:spcAft>
            </a:pPr>
            <a:r>
              <a:rPr lang="en-US" sz="1400" b="1" noProof="0" dirty="0">
                <a:solidFill>
                  <a:srgbClr val="333333"/>
                </a:solidFill>
                <a:latin typeface="Arial"/>
              </a:rPr>
              <a:t>CALIFA analysis</a:t>
            </a:r>
          </a:p>
          <a:p>
            <a:pPr algn="ctr">
              <a:spcAft>
                <a:spcPts val="800"/>
              </a:spcAft>
            </a:pPr>
            <a:r>
              <a:rPr lang="en-US" sz="1100" noProof="0" dirty="0">
                <a:solidFill>
                  <a:srgbClr val="666666"/>
                </a:solidFill>
                <a:latin typeface="Arial"/>
              </a:rPr>
              <a:t>Identify recoil proton</a:t>
            </a:r>
          </a:p>
          <a:p>
            <a:pPr algn="ctr">
              <a:spcAft>
                <a:spcPts val="800"/>
              </a:spcAft>
            </a:pPr>
            <a:endParaRPr lang="en-US" sz="1400" b="1" noProof="0" dirty="0">
              <a:solidFill>
                <a:srgbClr val="333333"/>
              </a:solidFill>
              <a:latin typeface="Arial"/>
            </a:endParaRPr>
          </a:p>
        </p:txBody>
      </p:sp>
      <p:sp>
        <p:nvSpPr>
          <p:cNvPr id="25" name="Right Arrow 7">
            <a:extLst>
              <a:ext uri="{FF2B5EF4-FFF2-40B4-BE49-F238E27FC236}">
                <a16:creationId xmlns:a16="http://schemas.microsoft.com/office/drawing/2014/main" id="{1F8098D8-F606-869A-BECC-27B16F3277EF}"/>
              </a:ext>
            </a:extLst>
          </p:cNvPr>
          <p:cNvSpPr/>
          <p:nvPr/>
        </p:nvSpPr>
        <p:spPr>
          <a:xfrm>
            <a:off x="5385764" y="3998318"/>
            <a:ext cx="150000" cy="180000"/>
          </a:xfrm>
          <a:prstGeom prst="rightArrow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7" name="Rounded Rectangle 8">
            <a:extLst>
              <a:ext uri="{FF2B5EF4-FFF2-40B4-BE49-F238E27FC236}">
                <a16:creationId xmlns:a16="http://schemas.microsoft.com/office/drawing/2014/main" id="{D02323F1-3463-AE91-A21B-2121604EA51B}"/>
              </a:ext>
            </a:extLst>
          </p:cNvPr>
          <p:cNvSpPr/>
          <p:nvPr/>
        </p:nvSpPr>
        <p:spPr>
          <a:xfrm>
            <a:off x="5578365" y="3361167"/>
            <a:ext cx="1521305" cy="1450000"/>
          </a:xfrm>
          <a:prstGeom prst="roundRect">
            <a:avLst>
              <a:gd name="adj" fmla="val 6000"/>
            </a:avLst>
          </a:prstGeom>
          <a:solidFill>
            <a:srgbClr val="EAEAEA"/>
          </a:solidFill>
          <a:ln w="19050">
            <a:solidFill>
              <a:srgbClr val="FDBB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0000" rIns="100000" rtlCol="0" anchor="ctr"/>
          <a:lstStyle/>
          <a:p>
            <a:pPr algn="ctr"/>
            <a:r>
              <a:rPr lang="en-US" sz="2200" b="1" noProof="0" dirty="0">
                <a:solidFill>
                  <a:srgbClr val="FDBB63"/>
                </a:solidFill>
                <a:latin typeface="Arial"/>
              </a:rPr>
              <a:t>4</a:t>
            </a:r>
          </a:p>
          <a:p>
            <a:pPr algn="ctr"/>
            <a:r>
              <a:rPr lang="en-US" sz="1400" b="1" noProof="0" dirty="0">
                <a:solidFill>
                  <a:srgbClr val="333333"/>
                </a:solidFill>
                <a:latin typeface="Arial"/>
              </a:rPr>
              <a:t>Kinematic cuts</a:t>
            </a:r>
          </a:p>
          <a:p>
            <a:pPr algn="ctr"/>
            <a:r>
              <a:rPr lang="en-US" sz="1100" noProof="0" dirty="0">
                <a:solidFill>
                  <a:srgbClr val="666666"/>
                </a:solidFill>
              </a:rPr>
              <a:t>Coplanarity &amp; energy → clean elastic sample</a:t>
            </a:r>
          </a:p>
        </p:txBody>
      </p:sp>
      <p:sp>
        <p:nvSpPr>
          <p:cNvPr id="29" name="Rounded Rectangle 8">
            <a:extLst>
              <a:ext uri="{FF2B5EF4-FFF2-40B4-BE49-F238E27FC236}">
                <a16:creationId xmlns:a16="http://schemas.microsoft.com/office/drawing/2014/main" id="{7B253459-EC41-A2BA-6EAA-526BCDCB1944}"/>
              </a:ext>
            </a:extLst>
          </p:cNvPr>
          <p:cNvSpPr/>
          <p:nvPr/>
        </p:nvSpPr>
        <p:spPr>
          <a:xfrm>
            <a:off x="7345383" y="3361167"/>
            <a:ext cx="1521305" cy="1450000"/>
          </a:xfrm>
          <a:prstGeom prst="roundRect">
            <a:avLst>
              <a:gd name="adj" fmla="val 6000"/>
            </a:avLst>
          </a:prstGeom>
          <a:solidFill>
            <a:srgbClr val="EAEAEA"/>
          </a:solidFill>
          <a:ln w="19050">
            <a:solidFill>
              <a:srgbClr val="FDBB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0000" rIns="100000" rtlCol="0" anchor="ctr"/>
          <a:lstStyle/>
          <a:p>
            <a:pPr algn="ctr"/>
            <a:r>
              <a:rPr lang="en-US" sz="2200" b="1" noProof="0" dirty="0">
                <a:solidFill>
                  <a:srgbClr val="FDBB63"/>
                </a:solidFill>
                <a:latin typeface="Arial"/>
              </a:rPr>
              <a:t>5</a:t>
            </a:r>
          </a:p>
          <a:p>
            <a:pPr algn="ctr"/>
            <a:r>
              <a:rPr lang="en-US" sz="1400" b="1" noProof="0" dirty="0">
                <a:solidFill>
                  <a:srgbClr val="333333"/>
                </a:solidFill>
                <a:latin typeface="Arial"/>
              </a:rPr>
              <a:t>Cross section</a:t>
            </a:r>
          </a:p>
          <a:p>
            <a:pPr algn="ctr"/>
            <a:r>
              <a:rPr lang="en-US" sz="1100" noProof="0" dirty="0">
                <a:solidFill>
                  <a:srgbClr val="666666"/>
                </a:solidFill>
              </a:rPr>
              <a:t>Reconstruction of the differential cross section</a:t>
            </a:r>
          </a:p>
          <a:p>
            <a:pPr algn="ctr"/>
            <a:endParaRPr lang="en-US" sz="1400" b="1" noProof="0" dirty="0">
              <a:solidFill>
                <a:srgbClr val="333333"/>
              </a:solidFill>
              <a:latin typeface="Arial"/>
            </a:endParaRPr>
          </a:p>
        </p:txBody>
      </p:sp>
      <p:sp>
        <p:nvSpPr>
          <p:cNvPr id="31" name="Right Arrow 7">
            <a:extLst>
              <a:ext uri="{FF2B5EF4-FFF2-40B4-BE49-F238E27FC236}">
                <a16:creationId xmlns:a16="http://schemas.microsoft.com/office/drawing/2014/main" id="{CCD8ED02-1157-8442-CAA9-1A8E57079E76}"/>
              </a:ext>
            </a:extLst>
          </p:cNvPr>
          <p:cNvSpPr/>
          <p:nvPr/>
        </p:nvSpPr>
        <p:spPr>
          <a:xfrm>
            <a:off x="7142271" y="3942917"/>
            <a:ext cx="150000" cy="180000"/>
          </a:xfrm>
          <a:prstGeom prst="rightArrow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405881D2-5C51-4C35-A366-763267B5FB9F}"/>
              </a:ext>
            </a:extLst>
          </p:cNvPr>
          <p:cNvSpPr txBox="1">
            <a:spLocks/>
          </p:cNvSpPr>
          <p:nvPr/>
        </p:nvSpPr>
        <p:spPr>
          <a:xfrm>
            <a:off x="295447" y="1008189"/>
            <a:ext cx="3427769" cy="423767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80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50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35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20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05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noProof="0" dirty="0">
                <a:solidFill>
                  <a:srgbClr val="FDBB63"/>
                </a:solidFill>
              </a:rPr>
              <a:t>Data reduction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4C1BB848-244B-8BC5-479F-57A6B1F6F377}"/>
              </a:ext>
            </a:extLst>
          </p:cNvPr>
          <p:cNvSpPr txBox="1">
            <a:spLocks/>
          </p:cNvSpPr>
          <p:nvPr/>
        </p:nvSpPr>
        <p:spPr>
          <a:xfrm>
            <a:off x="312930" y="2986115"/>
            <a:ext cx="3427769" cy="423767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80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50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35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20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05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noProof="0" dirty="0">
                <a:solidFill>
                  <a:srgbClr val="FDBB63"/>
                </a:solidFill>
              </a:rPr>
              <a:t>Physics analysis</a:t>
            </a:r>
          </a:p>
        </p:txBody>
      </p:sp>
    </p:spTree>
    <p:extLst>
      <p:ext uri="{BB962C8B-B14F-4D97-AF65-F5344CB8AC3E}">
        <p14:creationId xmlns:p14="http://schemas.microsoft.com/office/powerpoint/2010/main" val="4061645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7638" y="231075"/>
            <a:ext cx="6329596" cy="590668"/>
          </a:xfrm>
        </p:spPr>
        <p:txBody>
          <a:bodyPr/>
          <a:lstStyle/>
          <a:p>
            <a:r>
              <a:rPr lang="en-US" sz="2400" b="1" noProof="0" dirty="0">
                <a:solidFill>
                  <a:srgbClr val="333333"/>
                </a:solidFill>
                <a:latin typeface="Arial"/>
              </a:rPr>
              <a:t>Particle identification &amp; isotope selection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7638" y="4650000"/>
            <a:ext cx="8500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i="1" noProof="0" dirty="0">
                <a:solidFill>
                  <a:srgbClr val="666666"/>
                </a:solidFill>
                <a:latin typeface="Arial"/>
              </a:rPr>
              <a:t>Identical incoming/outgoing isotope + single high-energy CALIFA hit → isolates the elastic channel.</a:t>
            </a:r>
          </a:p>
        </p:txBody>
      </p:sp>
      <p:sp>
        <p:nvSpPr>
          <p:cNvPr id="8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en-US" noProof="0" smtClean="0"/>
              <a:t>8</a:t>
            </a:fld>
            <a:endParaRPr lang="en-US" noProof="0" dirty="0"/>
          </a:p>
        </p:txBody>
      </p:sp>
      <p:sp>
        <p:nvSpPr>
          <p:cNvPr id="9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3962401" y="4920459"/>
            <a:ext cx="3136599" cy="2678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rgbClr val="333333"/>
                </a:solidFill>
              </a:defRPr>
            </a:lvl1pPr>
          </a:lstStyle>
          <a:p>
            <a:pPr algn="l"/>
            <a:r>
              <a:rPr lang="en-US" sz="900" noProof="0" dirty="0">
                <a:solidFill>
                  <a:srgbClr val="333333"/>
                </a:solidFill>
                <a:latin typeface="Arial"/>
              </a:rPr>
              <a:t>Summer Student Report – R³B elastic proton scattering</a:t>
            </a:r>
            <a:endParaRPr lang="en-US" noProof="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FEC49F-DBD3-F71F-0298-97B3EF1294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187" y="1431956"/>
            <a:ext cx="4201455" cy="302968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6D0592C-A203-179A-61A6-1027EF0424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3587" y="1431956"/>
            <a:ext cx="4227226" cy="3029682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45CEDA4-BB35-E301-5361-355F03D3AC23}"/>
              </a:ext>
            </a:extLst>
          </p:cNvPr>
          <p:cNvSpPr txBox="1">
            <a:spLocks/>
          </p:cNvSpPr>
          <p:nvPr/>
        </p:nvSpPr>
        <p:spPr>
          <a:xfrm>
            <a:off x="650029" y="1036623"/>
            <a:ext cx="3427769" cy="423767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80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50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35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20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05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b="1" noProof="0" dirty="0">
                <a:solidFill>
                  <a:srgbClr val="FDBB63"/>
                </a:solidFill>
              </a:rPr>
              <a:t>PID in FRS (incoming)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DA778E4-F437-F4E4-816A-320E7DCD5515}"/>
              </a:ext>
            </a:extLst>
          </p:cNvPr>
          <p:cNvSpPr txBox="1">
            <a:spLocks/>
          </p:cNvSpPr>
          <p:nvPr/>
        </p:nvSpPr>
        <p:spPr>
          <a:xfrm>
            <a:off x="5066202" y="1073703"/>
            <a:ext cx="3427769" cy="423767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80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50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35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20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05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b="1" noProof="0" dirty="0">
                <a:solidFill>
                  <a:srgbClr val="FDBB63"/>
                </a:solidFill>
              </a:rPr>
              <a:t>PID through GLAD (outgoing)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noProof="0" dirty="0"/>
              <a:t>Vertex reconstruction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200151"/>
            <a:ext cx="727953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en-US" sz="1400" b="1" noProof="0" dirty="0">
                <a:solidFill>
                  <a:srgbClr val="FDBB63"/>
                </a:solidFill>
                <a:latin typeface="Arial"/>
              </a:rPr>
              <a:t>▪  </a:t>
            </a:r>
            <a:r>
              <a:rPr lang="en-US" sz="1400" noProof="0" dirty="0">
                <a:solidFill>
                  <a:srgbClr val="333333"/>
                </a:solidFill>
                <a:latin typeface="Arial"/>
              </a:rPr>
              <a:t>In-beam Si </a:t>
            </a:r>
            <a:r>
              <a:rPr lang="hu-HU" sz="1400" noProof="0" dirty="0">
                <a:solidFill>
                  <a:srgbClr val="333333"/>
                </a:solidFill>
                <a:latin typeface="Arial"/>
              </a:rPr>
              <a:t>FOOT </a:t>
            </a:r>
            <a:r>
              <a:rPr lang="en-US" sz="1400" noProof="0" dirty="0">
                <a:solidFill>
                  <a:srgbClr val="333333"/>
                </a:solidFill>
                <a:latin typeface="Arial"/>
              </a:rPr>
              <a:t>trackers reconstruct the vertex in LH₂ and the scattering angle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en-US" noProof="0" smtClean="0"/>
              <a:t>9</a:t>
            </a:fld>
            <a:endParaRPr lang="en-US" noProof="0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3962401" y="4920459"/>
            <a:ext cx="3136599" cy="2678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rgbClr val="333333"/>
                </a:solidFill>
              </a:defRPr>
            </a:lvl1pPr>
          </a:lstStyle>
          <a:p>
            <a:pPr algn="l"/>
            <a:r>
              <a:rPr lang="en-US" sz="900" noProof="0" dirty="0">
                <a:solidFill>
                  <a:srgbClr val="333333"/>
                </a:solidFill>
                <a:latin typeface="Arial"/>
              </a:rPr>
              <a:t>Summer Student Report – R³B elastic proton scattering</a:t>
            </a:r>
            <a:endParaRPr lang="en-US" noProof="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3CCCF75-5257-A137-5CFD-813CC05383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507928"/>
            <a:ext cx="4549303" cy="326909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94B3464-7D09-6406-A49C-BA1AB573D4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399" y="1501578"/>
            <a:ext cx="4549304" cy="326909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E6246EE-913D-4A40-0C85-9E2EC9A6E5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1507929"/>
            <a:ext cx="4549303" cy="32690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310CE0F-7539-7570-117B-0B174B9B75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999" y="1514279"/>
            <a:ext cx="4549303" cy="326909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CC96DD9-53EB-EB01-3441-013A733492F8}"/>
                  </a:ext>
                </a:extLst>
              </p:cNvPr>
              <p:cNvSpPr txBox="1"/>
              <p:nvPr/>
            </p:nvSpPr>
            <p:spPr>
              <a:xfrm>
                <a:off x="3023269" y="1809355"/>
                <a:ext cx="1140071" cy="379656"/>
              </a:xfrm>
              <a:prstGeom prst="rect">
                <a:avLst/>
              </a:prstGeom>
            </p:spPr>
            <p:txBody>
              <a:bodyPr vert="horz" wrap="square" lIns="91440" tIns="45720" rIns="91440" bIns="45720" rtlCol="0" anchor="t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b="1" i="1" noProof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noProof="0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  <m:sup>
                          <m:r>
                            <a:rPr lang="en-US" b="1" i="1" noProof="0" smtClean="0">
                              <a:latin typeface="Cambria Math" panose="02040503050406030204" pitchFamily="18" charset="0"/>
                            </a:rPr>
                            <m:t>𝟐𝟓</m:t>
                          </m:r>
                        </m:sup>
                      </m:sSup>
                      <m:r>
                        <a:rPr lang="en-US" b="1" i="1" noProof="0" smtClean="0">
                          <a:latin typeface="Cambria Math" panose="02040503050406030204" pitchFamily="18" charset="0"/>
                        </a:rPr>
                        <m:t>𝑭</m:t>
                      </m:r>
                    </m:oMath>
                  </m:oMathPara>
                </a14:m>
                <a:endParaRPr lang="en-US" b="1" noProof="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CC96DD9-53EB-EB01-3441-013A733492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3269" y="1809355"/>
                <a:ext cx="1140071" cy="37965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E2C2685-EB15-7727-6672-0948C8962296}"/>
                  </a:ext>
                </a:extLst>
              </p:cNvPr>
              <p:cNvSpPr txBox="1"/>
              <p:nvPr/>
            </p:nvSpPr>
            <p:spPr>
              <a:xfrm>
                <a:off x="7445756" y="1809355"/>
                <a:ext cx="1140071" cy="379656"/>
              </a:xfrm>
              <a:prstGeom prst="rect">
                <a:avLst/>
              </a:prstGeom>
            </p:spPr>
            <p:txBody>
              <a:bodyPr vert="horz" wrap="square" lIns="91440" tIns="45720" rIns="91440" bIns="45720" rtlCol="0" anchor="t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b="1" i="1" noProof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noProof="0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  <m:sup>
                          <m:r>
                            <a:rPr lang="en-US" b="1" i="1" noProof="0" smtClean="0">
                              <a:latin typeface="Cambria Math" panose="02040503050406030204" pitchFamily="18" charset="0"/>
                            </a:rPr>
                            <m:t>𝟐𝟓</m:t>
                          </m:r>
                        </m:sup>
                      </m:sSup>
                      <m:r>
                        <a:rPr lang="en-US" b="1" i="1" noProof="0" smtClean="0">
                          <a:latin typeface="Cambria Math" panose="02040503050406030204" pitchFamily="18" charset="0"/>
                        </a:rPr>
                        <m:t>𝑭</m:t>
                      </m:r>
                    </m:oMath>
                  </m:oMathPara>
                </a14:m>
                <a:endParaRPr lang="en-US" b="1" noProof="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E2C2685-EB15-7727-6672-0948C89622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5756" y="1809355"/>
                <a:ext cx="1140071" cy="37965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DF1DB494-E33D-56CB-6404-B411D7E13519}"/>
              </a:ext>
            </a:extLst>
          </p:cNvPr>
          <p:cNvSpPr txBox="1"/>
          <p:nvPr/>
        </p:nvSpPr>
        <p:spPr>
          <a:xfrm>
            <a:off x="906820" y="1896314"/>
            <a:ext cx="46238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noProof="0" dirty="0">
                <a:solidFill>
                  <a:srgbClr val="333333"/>
                </a:solidFill>
                <a:latin typeface="Arial"/>
              </a:rPr>
              <a:t>Mean</a:t>
            </a:r>
            <a:r>
              <a:rPr lang="en-US" sz="1000" noProof="0" dirty="0">
                <a:solidFill>
                  <a:srgbClr val="333333"/>
                </a:solidFill>
                <a:latin typeface="Arial"/>
              </a:rPr>
              <a:t> = 53.2 ± 0.5 mm</a:t>
            </a:r>
            <a:br>
              <a:rPr lang="en-US" sz="1000" noProof="0" dirty="0">
                <a:solidFill>
                  <a:srgbClr val="333333"/>
                </a:solidFill>
                <a:latin typeface="Arial"/>
              </a:rPr>
            </a:br>
            <a:r>
              <a:rPr lang="en-US" sz="1000" b="1" noProof="0" dirty="0">
                <a:solidFill>
                  <a:srgbClr val="333333"/>
                </a:solidFill>
                <a:latin typeface="Arial"/>
              </a:rPr>
              <a:t>Sigma</a:t>
            </a:r>
            <a:r>
              <a:rPr lang="en-US" sz="1000" noProof="0" dirty="0">
                <a:solidFill>
                  <a:srgbClr val="333333"/>
                </a:solidFill>
                <a:latin typeface="Arial"/>
              </a:rPr>
              <a:t> = 45.1 ± 0.4 mm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E1E075-0B67-755E-A5F1-52C5A5579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5119A-DDEA-B159-C924-77C8759F9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noProof="0" dirty="0">
                <a:solidFill>
                  <a:srgbClr val="333333"/>
                </a:solidFill>
                <a:latin typeface="Arial"/>
              </a:rPr>
              <a:t>Reconstructing the recoil kinematics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D8FA1D7-A9E6-5590-370E-E8C533D99FEA}"/>
                  </a:ext>
                </a:extLst>
              </p:cNvPr>
              <p:cNvSpPr txBox="1"/>
              <p:nvPr/>
            </p:nvSpPr>
            <p:spPr>
              <a:xfrm>
                <a:off x="457200" y="1200151"/>
                <a:ext cx="4038600" cy="37035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Aft>
                    <a:spcPts val="1000"/>
                  </a:spcAft>
                </a:pPr>
                <a:r>
                  <a:rPr lang="en-US" sz="1400" b="1" noProof="0" dirty="0">
                    <a:solidFill>
                      <a:srgbClr val="FDBB63"/>
                    </a:solidFill>
                    <a:latin typeface="Arial"/>
                  </a:rPr>
                  <a:t>▪  </a:t>
                </a:r>
                <a:r>
                  <a:rPr lang="en-US" sz="1400" noProof="0" dirty="0">
                    <a:solidFill>
                      <a:srgbClr val="333333"/>
                    </a:solidFill>
                    <a:latin typeface="Arial"/>
                  </a:rPr>
                  <a:t>Transverse momentum (pₓ, pᵧ) of the recoil ion</a:t>
                </a:r>
              </a:p>
              <a:p>
                <a:pPr>
                  <a:spcAft>
                    <a:spcPts val="1000"/>
                  </a:spcAft>
                </a:pPr>
                <a:endParaRPr lang="hu-HU" sz="1400" b="1" noProof="0" dirty="0">
                  <a:solidFill>
                    <a:srgbClr val="FDBB63"/>
                  </a:solidFill>
                  <a:latin typeface="Arial"/>
                </a:endParaRPr>
              </a:p>
              <a:p>
                <a:pPr>
                  <a:spcAft>
                    <a:spcPts val="1000"/>
                  </a:spcAft>
                </a:pPr>
                <a:r>
                  <a:rPr lang="en-US" sz="1400" b="1" noProof="0" dirty="0">
                    <a:solidFill>
                      <a:srgbClr val="FDBB63"/>
                    </a:solidFill>
                    <a:latin typeface="Arial"/>
                  </a:rPr>
                  <a:t>▪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noProof="0" smtClean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noProof="0" smtClean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1400" b="0" i="1" noProof="0" smtClean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en-US" sz="1400" i="1" noProof="0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 &lt; ~30 </m:t>
                    </m:r>
                    <m:r>
                      <a:rPr lang="en-US" sz="1400" i="1" noProof="0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𝑀𝑒𝑉</m:t>
                    </m:r>
                  </m:oMath>
                </a14:m>
                <a:r>
                  <a:rPr lang="en-US" sz="1400" noProof="0" dirty="0">
                    <a:solidFill>
                      <a:srgbClr val="333333"/>
                    </a:solidFill>
                    <a:latin typeface="Arial"/>
                  </a:rPr>
                  <a:t> protons can't escape target (LISE++) → empty center</a:t>
                </a:r>
              </a:p>
              <a:p>
                <a:pPr>
                  <a:spcAft>
                    <a:spcPts val="1000"/>
                  </a:spcAft>
                </a:pPr>
                <a:endParaRPr lang="en-US" sz="1400" noProof="0" dirty="0">
                  <a:solidFill>
                    <a:srgbClr val="333333"/>
                  </a:solidFill>
                  <a:latin typeface="Arial"/>
                </a:endParaRPr>
              </a:p>
              <a:p>
                <a:pPr>
                  <a:spcAft>
                    <a:spcPts val="1000"/>
                  </a:spcAft>
                </a:pPr>
                <a:r>
                  <a:rPr lang="en-US" sz="1400" b="1" noProof="0" dirty="0">
                    <a:solidFill>
                      <a:srgbClr val="FDBB63"/>
                    </a:solidFill>
                    <a:latin typeface="Arial"/>
                  </a:rPr>
                  <a:t>▪  </a:t>
                </a:r>
                <a:r>
                  <a:rPr lang="en-US" sz="1400" noProof="0" dirty="0">
                    <a:solidFill>
                      <a:srgbClr val="333333"/>
                    </a:solidFill>
                    <a:latin typeface="Arial"/>
                  </a:rPr>
                  <a:t>Elastic cross section falls at high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noProof="0" smtClean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 noProof="0" smtClean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400" i="1" noProof="0" smtClean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lang="en-US" sz="1400" i="1" noProof="0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400" noProof="0" dirty="0">
                    <a:solidFill>
                      <a:srgbClr val="333333"/>
                    </a:solidFill>
                    <a:latin typeface="Arial"/>
                  </a:rPr>
                  <a:t>→ outer suppression</a:t>
                </a:r>
                <a:endParaRPr lang="hu-HU" sz="1400" noProof="0" dirty="0">
                  <a:solidFill>
                    <a:srgbClr val="333333"/>
                  </a:solidFill>
                  <a:latin typeface="Arial"/>
                </a:endParaRPr>
              </a:p>
              <a:p>
                <a:pPr>
                  <a:spcAft>
                    <a:spcPts val="1000"/>
                  </a:spcAft>
                </a:pPr>
                <a:endParaRPr lang="hu-HU" sz="1400" dirty="0">
                  <a:solidFill>
                    <a:srgbClr val="333333"/>
                  </a:solidFill>
                  <a:latin typeface="Arial"/>
                </a:endParaRPr>
              </a:p>
              <a:p>
                <a:pPr>
                  <a:spcAft>
                    <a:spcPts val="1000"/>
                  </a:spcAft>
                </a:pPr>
                <a:r>
                  <a:rPr lang="en-US" sz="1400" b="1" dirty="0">
                    <a:solidFill>
                      <a:srgbClr val="FDBB63"/>
                    </a:solidFill>
                  </a:rPr>
                  <a:t>▪  </a:t>
                </a:r>
                <a:r>
                  <a:rPr lang="en-US" sz="1400" dirty="0">
                    <a:solidFill>
                      <a:srgbClr val="333333"/>
                    </a:solidFill>
                  </a:rPr>
                  <a:t>Ring structure concentrated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400" i="1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lang="en-US" sz="1400" i="1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 ≈ 200–400 </m:t>
                    </m:r>
                    <m:r>
                      <a:rPr lang="en-US" sz="1400" i="1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𝑀𝑒𝑉</m:t>
                    </m:r>
                    <m:r>
                      <a:rPr lang="en-US" sz="1400" i="1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1400" i="1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US" sz="1400" dirty="0">
                  <a:solidFill>
                    <a:srgbClr val="333333"/>
                  </a:solidFill>
                </a:endParaRPr>
              </a:p>
              <a:p>
                <a:pPr>
                  <a:spcAft>
                    <a:spcPts val="1000"/>
                  </a:spcAft>
                </a:pPr>
                <a:endParaRPr lang="en-US" sz="1400" noProof="0" dirty="0">
                  <a:solidFill>
                    <a:srgbClr val="333333"/>
                  </a:solidFill>
                  <a:latin typeface="Arial"/>
                </a:endParaRPr>
              </a:p>
              <a:p>
                <a:pPr>
                  <a:spcAft>
                    <a:spcPts val="1000"/>
                  </a:spcAft>
                </a:pPr>
                <a:endParaRPr lang="en-US" sz="1400" noProof="0" dirty="0">
                  <a:solidFill>
                    <a:srgbClr val="333333"/>
                  </a:solidFill>
                  <a:latin typeface="Arial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D8FA1D7-A9E6-5590-370E-E8C533D99F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1200151"/>
                <a:ext cx="4038600" cy="3703578"/>
              </a:xfrm>
              <a:prstGeom prst="rect">
                <a:avLst/>
              </a:prstGeom>
              <a:blipFill>
                <a:blip r:embed="rId3"/>
                <a:stretch>
                  <a:fillRect l="-452" t="-3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3293CE8-F1CC-94C1-614C-858A55B82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en-US" noProof="0" smtClean="0"/>
              <a:t>10</a:t>
            </a:fld>
            <a:endParaRPr lang="en-US" noProof="0" dirty="0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F584A1FC-6147-2957-BF39-0F7264F0BF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62401" y="4920459"/>
            <a:ext cx="3136599" cy="2678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rgbClr val="333333"/>
                </a:solidFill>
              </a:defRPr>
            </a:lvl1pPr>
          </a:lstStyle>
          <a:p>
            <a:pPr algn="l"/>
            <a:r>
              <a:rPr lang="en-US" sz="900" noProof="0" dirty="0">
                <a:solidFill>
                  <a:srgbClr val="333333"/>
                </a:solidFill>
                <a:latin typeface="Arial"/>
              </a:rPr>
              <a:t>Summer Student Report – R³B elastic proton scattering</a:t>
            </a:r>
            <a:endParaRPr lang="en-US" noProof="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901802-5632-4ED1-4D88-58D2737E95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183619"/>
            <a:ext cx="4398340" cy="33465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F67AF53-3A3E-7C93-ACB3-2F412A26D47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560" t="3438" r="7725" b="6018"/>
          <a:stretch>
            <a:fillRect/>
          </a:stretch>
        </p:blipFill>
        <p:spPr>
          <a:xfrm>
            <a:off x="4572001" y="1183619"/>
            <a:ext cx="4398339" cy="330014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E63799A-A928-79E8-7D48-985305310534}"/>
                  </a:ext>
                </a:extLst>
              </p:cNvPr>
              <p:cNvSpPr txBox="1"/>
              <p:nvPr/>
            </p:nvSpPr>
            <p:spPr>
              <a:xfrm>
                <a:off x="7620619" y="1355699"/>
                <a:ext cx="1140071" cy="379656"/>
              </a:xfrm>
              <a:prstGeom prst="rect">
                <a:avLst/>
              </a:prstGeom>
            </p:spPr>
            <p:txBody>
              <a:bodyPr vert="horz" wrap="square" lIns="91440" tIns="45720" rIns="91440" bIns="45720" rtlCol="0" anchor="t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b="1" i="1" noProof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noProof="0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  <m:sup>
                          <m:r>
                            <a:rPr lang="en-US" b="1" i="1" noProof="0" smtClean="0">
                              <a:latin typeface="Cambria Math" panose="02040503050406030204" pitchFamily="18" charset="0"/>
                            </a:rPr>
                            <m:t>𝟐𝟓</m:t>
                          </m:r>
                        </m:sup>
                      </m:sSup>
                      <m:r>
                        <a:rPr lang="en-US" b="1" i="1" noProof="0" smtClean="0">
                          <a:latin typeface="Cambria Math" panose="02040503050406030204" pitchFamily="18" charset="0"/>
                        </a:rPr>
                        <m:t>𝑭</m:t>
                      </m:r>
                    </m:oMath>
                  </m:oMathPara>
                </a14:m>
                <a:endParaRPr lang="en-US" b="1" noProof="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E63799A-A928-79E8-7D48-9853053105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619" y="1355699"/>
                <a:ext cx="1140071" cy="37965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72A3B596-F208-2F07-F2C9-453613FBE4FD}"/>
              </a:ext>
            </a:extLst>
          </p:cNvPr>
          <p:cNvSpPr txBox="1"/>
          <p:nvPr/>
        </p:nvSpPr>
        <p:spPr>
          <a:xfrm>
            <a:off x="6050805" y="1532869"/>
            <a:ext cx="1964987" cy="30777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r>
              <a:rPr lang="en-US" sz="1400" b="1" noProof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Acceptance cut</a:t>
            </a:r>
          </a:p>
        </p:txBody>
      </p:sp>
    </p:spTree>
    <p:extLst>
      <p:ext uri="{BB962C8B-B14F-4D97-AF65-F5344CB8AC3E}">
        <p14:creationId xmlns:p14="http://schemas.microsoft.com/office/powerpoint/2010/main" val="1013428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noProof="0" dirty="0">
                <a:solidFill>
                  <a:srgbClr val="333333"/>
                </a:solidFill>
                <a:latin typeface="Arial"/>
              </a:rPr>
              <a:t>CALIFA analysis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57200" y="1200151"/>
                <a:ext cx="4038600" cy="32316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Aft>
                    <a:spcPts val="1000"/>
                  </a:spcAft>
                </a:pPr>
                <a:r>
                  <a:rPr lang="en-US" sz="1400" b="1" noProof="0" dirty="0">
                    <a:solidFill>
                      <a:srgbClr val="FDBB63"/>
                    </a:solidFill>
                    <a:latin typeface="Arial"/>
                  </a:rPr>
                  <a:t>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noProof="0" smtClean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 noProof="0" smtClean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1400" i="1" noProof="0" smtClean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</m:oMath>
                </a14:m>
                <a:r>
                  <a:rPr lang="en-US" sz="1400" noProof="0" dirty="0">
                    <a:solidFill>
                      <a:srgbClr val="333333"/>
                    </a:solidFill>
                  </a:rPr>
                  <a:t> </a:t>
                </a:r>
                <a:r>
                  <a:rPr lang="en-US" sz="1400" noProof="0" dirty="0">
                    <a:solidFill>
                      <a:srgbClr val="333333"/>
                    </a:solidFill>
                    <a:latin typeface="Arial"/>
                  </a:rPr>
                  <a:t>from scattering angle compared to measured CALIFA energy</a:t>
                </a:r>
              </a:p>
              <a:p>
                <a:pPr>
                  <a:spcAft>
                    <a:spcPts val="1000"/>
                  </a:spcAft>
                </a:pPr>
                <a:endParaRPr lang="en-US" sz="1400" noProof="0" dirty="0">
                  <a:solidFill>
                    <a:srgbClr val="333333"/>
                  </a:solidFill>
                  <a:latin typeface="Arial"/>
                </a:endParaRPr>
              </a:p>
              <a:p>
                <a:pPr>
                  <a:spcAft>
                    <a:spcPts val="1000"/>
                  </a:spcAft>
                </a:pPr>
                <a:r>
                  <a:rPr lang="en-US" sz="1400" b="1" noProof="0" dirty="0">
                    <a:solidFill>
                      <a:srgbClr val="FDBB63"/>
                    </a:solidFill>
                    <a:latin typeface="Arial"/>
                  </a:rPr>
                  <a:t>▪  </a:t>
                </a:r>
                <a:r>
                  <a:rPr lang="en-US" sz="1400" noProof="0" dirty="0">
                    <a:solidFill>
                      <a:srgbClr val="333333"/>
                    </a:solidFill>
                    <a:latin typeface="Arial"/>
                  </a:rPr>
                  <a:t>LISE++ simulation: energy loss through </a:t>
                </a:r>
                <a14:m>
                  <m:oMath xmlns:m="http://schemas.openxmlformats.org/officeDocument/2006/math">
                    <m:r>
                      <a:rPr lang="en-US" sz="1400" i="1" noProof="0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2 </m:t>
                    </m:r>
                    <m:r>
                      <a:rPr lang="en-US" sz="1400" i="1" noProof="0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𝑐𝑚</m:t>
                    </m:r>
                    <m:r>
                      <a:rPr lang="en-US" sz="1400" i="1" noProof="0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i="1" noProof="0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𝐿𝐻</m:t>
                    </m:r>
                    <m:r>
                      <a:rPr lang="en-US" sz="1400" i="1" noProof="0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₂ + 3 </m:t>
                    </m:r>
                    <m:r>
                      <a:rPr lang="en-US" sz="1400" i="1" noProof="0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𝑚𝑚</m:t>
                    </m:r>
                    <m:r>
                      <a:rPr lang="en-US" sz="1400" i="1" noProof="0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i="1" noProof="0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𝐴𝑙</m:t>
                    </m:r>
                    <m:r>
                      <a:rPr lang="en-US" sz="1400" i="1" noProof="0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400" noProof="0" dirty="0">
                    <a:solidFill>
                      <a:srgbClr val="333333"/>
                    </a:solidFill>
                    <a:latin typeface="Arial"/>
                  </a:rPr>
                  <a:t>chamber wall</a:t>
                </a:r>
              </a:p>
              <a:p>
                <a:pPr>
                  <a:spcAft>
                    <a:spcPts val="1000"/>
                  </a:spcAft>
                </a:pPr>
                <a:endParaRPr lang="en-US" sz="1400" noProof="0" dirty="0">
                  <a:solidFill>
                    <a:srgbClr val="333333"/>
                  </a:solidFill>
                  <a:latin typeface="Arial"/>
                </a:endParaRPr>
              </a:p>
              <a:p>
                <a:pPr>
                  <a:spcAft>
                    <a:spcPts val="1000"/>
                  </a:spcAft>
                </a:pPr>
                <a:r>
                  <a:rPr lang="en-US" sz="1400" b="1" noProof="0" dirty="0">
                    <a:solidFill>
                      <a:srgbClr val="FDBB63"/>
                    </a:solidFill>
                    <a:latin typeface="Arial"/>
                  </a:rPr>
                  <a:t>▪  </a:t>
                </a:r>
                <a:r>
                  <a:rPr lang="en-US" sz="1400" noProof="0" dirty="0">
                    <a:solidFill>
                      <a:srgbClr val="333333"/>
                    </a:solidFill>
                    <a:latin typeface="Arial"/>
                  </a:rPr>
                  <a:t>Excellent agreement across the full energy range</a:t>
                </a:r>
              </a:p>
              <a:p>
                <a:pPr>
                  <a:spcAft>
                    <a:spcPts val="1000"/>
                  </a:spcAft>
                </a:pPr>
                <a:endParaRPr lang="en-US" sz="1400" noProof="0" dirty="0">
                  <a:solidFill>
                    <a:srgbClr val="333333"/>
                  </a:solidFill>
                  <a:latin typeface="Arial"/>
                </a:endParaRPr>
              </a:p>
              <a:p>
                <a:pPr>
                  <a:spcAft>
                    <a:spcPts val="1000"/>
                  </a:spcAft>
                </a:pPr>
                <a:r>
                  <a:rPr lang="en-US" sz="1400" b="1" noProof="0" dirty="0">
                    <a:solidFill>
                      <a:srgbClr val="FDBB63"/>
                    </a:solidFill>
                    <a:latin typeface="Arial"/>
                  </a:rPr>
                  <a:t>▪  </a:t>
                </a:r>
                <a:r>
                  <a:rPr lang="en-US" sz="1400" noProof="0" dirty="0">
                    <a:solidFill>
                      <a:srgbClr val="333333"/>
                    </a:solidFill>
                    <a:latin typeface="Arial"/>
                  </a:rPr>
                  <a:t>Confirms high-energy CALIFA clusters are genuine elastic protons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1200151"/>
                <a:ext cx="4038600" cy="3231654"/>
              </a:xfrm>
              <a:prstGeom prst="rect">
                <a:avLst/>
              </a:prstGeom>
              <a:blipFill>
                <a:blip r:embed="rId3"/>
                <a:stretch>
                  <a:fillRect l="-452" t="-377" b="-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en-US" noProof="0" smtClean="0"/>
              <a:t>11</a:t>
            </a:fld>
            <a:endParaRPr lang="en-US" noProof="0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3962401" y="4920459"/>
            <a:ext cx="3136599" cy="2678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rgbClr val="333333"/>
                </a:solidFill>
              </a:defRPr>
            </a:lvl1pPr>
          </a:lstStyle>
          <a:p>
            <a:pPr algn="l"/>
            <a:r>
              <a:rPr lang="en-US" sz="900" noProof="0" dirty="0">
                <a:solidFill>
                  <a:srgbClr val="333333"/>
                </a:solidFill>
                <a:latin typeface="Arial"/>
              </a:rPr>
              <a:t>Summer Student Report – R³B elastic proton scattering</a:t>
            </a:r>
            <a:endParaRPr lang="en-US" noProof="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F2EDFD-A56C-F67B-E34F-140518E78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1884" y="1124406"/>
            <a:ext cx="4626473" cy="348143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BFE86B6-A2E7-D96E-27E4-B29B2078D9C1}"/>
                  </a:ext>
                </a:extLst>
              </p:cNvPr>
              <p:cNvSpPr txBox="1"/>
              <p:nvPr/>
            </p:nvSpPr>
            <p:spPr>
              <a:xfrm>
                <a:off x="7546729" y="3701950"/>
                <a:ext cx="1140071" cy="379656"/>
              </a:xfrm>
              <a:prstGeom prst="rect">
                <a:avLst/>
              </a:prstGeom>
            </p:spPr>
            <p:txBody>
              <a:bodyPr vert="horz" wrap="square" lIns="91440" tIns="45720" rIns="91440" bIns="45720" rtlCol="0" anchor="t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b="1" i="1" noProof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noProof="0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  <m:sup>
                          <m:r>
                            <a:rPr lang="en-US" b="1" i="1" noProof="0" smtClean="0">
                              <a:latin typeface="Cambria Math" panose="02040503050406030204" pitchFamily="18" charset="0"/>
                            </a:rPr>
                            <m:t>𝟐𝟓</m:t>
                          </m:r>
                        </m:sup>
                      </m:sSup>
                      <m:r>
                        <a:rPr lang="en-US" b="1" i="1" noProof="0" smtClean="0">
                          <a:latin typeface="Cambria Math" panose="02040503050406030204" pitchFamily="18" charset="0"/>
                        </a:rPr>
                        <m:t>𝑭</m:t>
                      </m:r>
                    </m:oMath>
                  </m:oMathPara>
                </a14:m>
                <a:endParaRPr lang="en-US" b="1" noProof="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BFE86B6-A2E7-D96E-27E4-B29B2078D9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6729" y="3701950"/>
                <a:ext cx="1140071" cy="37965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e image depicts a histogram comparing the distribution of proton momenta with and without cuts, showing the mean and standard deviation in degrees.&#10;&#10;AI-generated content may be incorrect.">
            <a:extLst>
              <a:ext uri="{FF2B5EF4-FFF2-40B4-BE49-F238E27FC236}">
                <a16:creationId xmlns:a16="http://schemas.microsoft.com/office/drawing/2014/main" id="{CBF44C0D-BECB-AB60-0B4F-C00F055BAA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1899" y="1250013"/>
            <a:ext cx="4802588" cy="34511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noProof="0" dirty="0">
                <a:solidFill>
                  <a:srgbClr val="333333"/>
                </a:solidFill>
                <a:latin typeface="Arial"/>
              </a:rPr>
              <a:t>Coplanarity check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317638" y="1030673"/>
                <a:ext cx="4038600" cy="36228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  <a:spcAft>
                    <a:spcPts val="1000"/>
                  </a:spcAft>
                </a:pPr>
                <a:r>
                  <a:rPr lang="en-US" sz="1400" b="1" noProof="0" dirty="0">
                    <a:solidFill>
                      <a:srgbClr val="FDBB63"/>
                    </a:solidFill>
                    <a:latin typeface="Arial"/>
                  </a:rPr>
                  <a:t>▪ </a:t>
                </a:r>
                <a:r>
                  <a:rPr lang="en-US" sz="1400" noProof="0" dirty="0">
                    <a:solidFill>
                      <a:srgbClr val="333333"/>
                    </a:solidFill>
                    <a:latin typeface="Arial"/>
                  </a:rPr>
                  <a:t>Momentum conservation → nucleus &amp; proton</a:t>
                </a:r>
                <a:r>
                  <a:rPr lang="hu-HU" sz="1400" noProof="0" dirty="0">
                    <a:solidFill>
                      <a:srgbClr val="333333"/>
                    </a:solidFill>
                    <a:latin typeface="Arial"/>
                  </a:rPr>
                  <a:t> </a:t>
                </a:r>
                <a:r>
                  <a:rPr lang="en-US" sz="1400" noProof="0" dirty="0">
                    <a:solidFill>
                      <a:srgbClr val="333333"/>
                    </a:solidFill>
                    <a:latin typeface="Arial"/>
                  </a:rPr>
                  <a:t>emitted coplanar with the beam axis</a:t>
                </a:r>
              </a:p>
              <a:p>
                <a:pPr>
                  <a:lnSpc>
                    <a:spcPct val="200000"/>
                  </a:lnSpc>
                  <a:spcAft>
                    <a:spcPts val="1000"/>
                  </a:spcAft>
                </a:pPr>
                <a:r>
                  <a:rPr lang="en-US" sz="1400" b="1" dirty="0">
                    <a:solidFill>
                      <a:srgbClr val="FDBB63"/>
                    </a:solidFill>
                  </a:rPr>
                  <a:t>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hu-HU" sz="1400" b="0" i="1" smtClean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⃑"/>
                            <m:ctrlPr>
                              <a:rPr lang="hu-HU" sz="1400" b="0" i="1" smtClean="0">
                                <a:solidFill>
                                  <a:srgbClr val="333333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hu-HU" sz="1400" b="0" i="1" smtClean="0">
                                <a:solidFill>
                                  <a:srgbClr val="333333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hu-HU" sz="1400" b="0" i="1" smtClean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  <m:t>𝑚𝑖𝑠𝑠</m:t>
                        </m:r>
                      </m:sub>
                    </m:sSub>
                    <m:r>
                      <a:rPr lang="hu-HU" sz="1400" b="0" i="1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hu-HU" sz="1400" i="1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⃑"/>
                            <m:ctrlPr>
                              <a:rPr lang="hu-HU" sz="1400" i="1">
                                <a:solidFill>
                                  <a:srgbClr val="333333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hu-HU" sz="1400" i="1">
                                <a:solidFill>
                                  <a:srgbClr val="333333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hu-HU" sz="1400" b="0" i="1" smtClean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  <m:t>𝑖𝑛</m:t>
                        </m:r>
                      </m:sub>
                    </m:sSub>
                    <m:r>
                      <a:rPr lang="hu-HU" sz="1400" b="0" i="1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hu-HU" sz="1400" i="1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⃑"/>
                            <m:ctrlPr>
                              <a:rPr lang="hu-HU" sz="1400" i="1">
                                <a:solidFill>
                                  <a:srgbClr val="333333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hu-HU" sz="1400" i="1">
                                <a:solidFill>
                                  <a:srgbClr val="333333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hu-HU" sz="1400" b="0" i="1" smtClean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  <m:t>𝑡𝑎𝑟𝑔𝑒𝑡</m:t>
                        </m:r>
                      </m:sub>
                    </m:sSub>
                    <m:r>
                      <a:rPr lang="hu-HU" sz="1400" b="0" i="1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hu-HU" sz="1400" i="1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⃑"/>
                            <m:ctrlPr>
                              <a:rPr lang="hu-HU" sz="1400" i="1">
                                <a:solidFill>
                                  <a:srgbClr val="333333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hu-HU" sz="1400" i="1">
                                <a:solidFill>
                                  <a:srgbClr val="333333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hu-HU" sz="1400" b="0" i="1" smtClean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  <m:t>𝑜𝑢𝑡</m:t>
                        </m:r>
                      </m:sub>
                    </m:sSub>
                  </m:oMath>
                </a14:m>
                <a:endParaRPr lang="hu-HU" sz="1400" noProof="0" dirty="0">
                  <a:solidFill>
                    <a:srgbClr val="333333"/>
                  </a:solidFill>
                  <a:latin typeface="Arial"/>
                </a:endParaRPr>
              </a:p>
              <a:p>
                <a:pPr>
                  <a:lnSpc>
                    <a:spcPct val="200000"/>
                  </a:lnSpc>
                  <a:spcAft>
                    <a:spcPts val="1000"/>
                  </a:spcAft>
                </a:pPr>
                <a:r>
                  <a:rPr lang="en-US" sz="1400" b="1" dirty="0">
                    <a:solidFill>
                      <a:srgbClr val="FDBB63"/>
                    </a:solidFill>
                  </a:rPr>
                  <a:t>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40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  <m:t>Φ</m:t>
                        </m:r>
                      </m:e>
                      <m:sub>
                        <m:r>
                          <a:rPr lang="hu-HU" sz="1400" i="1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  <m:t>𝑚𝑖𝑠</m:t>
                        </m:r>
                        <m:r>
                          <a:rPr lang="en-US" sz="1400" i="1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hu-HU" sz="1400" b="0" i="1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i="1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− </m:t>
                    </m:r>
                    <m:sSub>
                      <m:sSubPr>
                        <m:ctrlPr>
                          <a:rPr lang="en-US" sz="140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40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  <m:t>Φ</m:t>
                        </m:r>
                      </m:e>
                      <m:sub>
                        <m:r>
                          <a:rPr lang="hu-HU" sz="1400" b="0" i="1" smtClean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  <m:t>𝑛𝑢𝑐𝑙𝑒𝑢𝑠</m:t>
                        </m:r>
                      </m:sub>
                    </m:sSub>
                  </m:oMath>
                </a14:m>
                <a:endParaRPr lang="en-US" sz="1400" noProof="0" dirty="0">
                  <a:solidFill>
                    <a:srgbClr val="333333"/>
                  </a:solidFill>
                  <a:latin typeface="Arial"/>
                </a:endParaRPr>
              </a:p>
              <a:p>
                <a:pPr>
                  <a:lnSpc>
                    <a:spcPct val="200000"/>
                  </a:lnSpc>
                  <a:spcAft>
                    <a:spcPts val="1000"/>
                  </a:spcAft>
                </a:pPr>
                <a:r>
                  <a:rPr lang="en-US" sz="1400" b="1" noProof="0" dirty="0">
                    <a:solidFill>
                      <a:srgbClr val="FDBB63"/>
                    </a:solidFill>
                    <a:latin typeface="Arial"/>
                  </a:rPr>
                  <a:t>▪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400" i="0" noProof="0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m:rPr>
                        <m:sty m:val="p"/>
                      </m:rPr>
                      <a:rPr lang="en-US" sz="1400" b="0" i="0" noProof="0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Φ</m:t>
                    </m:r>
                    <m:r>
                      <a:rPr lang="en-US" sz="1400" i="1" noProof="0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 = </m:t>
                    </m:r>
                    <m:sSub>
                      <m:sSubPr>
                        <m:ctrlPr>
                          <a:rPr lang="en-US" sz="1400" noProof="0" smtClean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400" noProof="0" smtClean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  <m:t>Φ</m:t>
                        </m:r>
                      </m:e>
                      <m:sub>
                        <m:r>
                          <a:rPr lang="hu-HU" sz="1400" b="0" i="1" noProof="0" smtClean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  <m:t>𝑚𝑖𝑠</m:t>
                        </m:r>
                        <m:r>
                          <a:rPr lang="en-US" sz="1400" b="0" i="1" noProof="0" smtClean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sz="1400" i="1" noProof="0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− </m:t>
                    </m:r>
                    <m:sSub>
                      <m:sSubPr>
                        <m:ctrlPr>
                          <a:rPr lang="en-US" sz="1400" noProof="0" smtClean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400" noProof="0" smtClean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  <m:t>Φ</m:t>
                        </m:r>
                      </m:e>
                      <m:sub>
                        <m:r>
                          <a:rPr lang="en-US" sz="1400" b="0" i="1" noProof="0" smtClean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  <m:t>𝑝𝑟𝑜𝑡𝑜𝑛</m:t>
                        </m:r>
                      </m:sub>
                    </m:sSub>
                    <m:r>
                      <a:rPr lang="en-US" sz="1400" i="1" noProof="0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400" noProof="0" dirty="0">
                    <a:solidFill>
                      <a:srgbClr val="333333"/>
                    </a:solidFill>
                    <a:latin typeface="Arial"/>
                  </a:rPr>
                  <a:t>, measured independently by tracking &amp; CALIFA</a:t>
                </a:r>
              </a:p>
              <a:p>
                <a:pPr>
                  <a:lnSpc>
                    <a:spcPct val="200000"/>
                  </a:lnSpc>
                  <a:spcAft>
                    <a:spcPts val="1000"/>
                  </a:spcAft>
                </a:pPr>
                <a:r>
                  <a:rPr lang="en-US" sz="1400" b="1" noProof="0" dirty="0">
                    <a:solidFill>
                      <a:srgbClr val="FDBB63"/>
                    </a:solidFill>
                    <a:latin typeface="Arial"/>
                  </a:rPr>
                  <a:t>▪ </a:t>
                </a:r>
                <a:r>
                  <a:rPr lang="en-US" sz="1400" noProof="0" dirty="0">
                    <a:solidFill>
                      <a:srgbClr val="333333"/>
                    </a:solidFill>
                    <a:latin typeface="Arial"/>
                  </a:rPr>
                  <a:t>Clear peak at </a:t>
                </a:r>
                <a14:m>
                  <m:oMath xmlns:m="http://schemas.openxmlformats.org/officeDocument/2006/math">
                    <m:r>
                      <a:rPr lang="en-US" sz="1400" i="1" noProof="0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0° </m:t>
                    </m:r>
                  </m:oMath>
                </a14:m>
                <a:r>
                  <a:rPr lang="en-US" sz="1400" noProof="0" dirty="0">
                    <a:solidFill>
                      <a:srgbClr val="333333"/>
                    </a:solidFill>
                    <a:latin typeface="Arial"/>
                  </a:rPr>
                  <a:t>above a flat background</a:t>
                </a:r>
                <a:endParaRPr lang="en-US" sz="1400" noProof="0" dirty="0">
                  <a:solidFill>
                    <a:srgbClr val="333333"/>
                  </a:solidFill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638" y="1030673"/>
                <a:ext cx="4038600" cy="3622851"/>
              </a:xfrm>
              <a:prstGeom prst="rect">
                <a:avLst/>
              </a:prstGeom>
              <a:blipFill>
                <a:blip r:embed="rId4"/>
                <a:stretch>
                  <a:fillRect l="-452" b="-10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en-US" noProof="0" smtClean="0"/>
              <a:t>12</a:t>
            </a:fld>
            <a:endParaRPr lang="en-US" noProof="0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3962401" y="4920459"/>
            <a:ext cx="3136599" cy="2678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rgbClr val="333333"/>
                </a:solidFill>
              </a:defRPr>
            </a:lvl1pPr>
          </a:lstStyle>
          <a:p>
            <a:pPr algn="l"/>
            <a:r>
              <a:rPr lang="en-US" sz="900" noProof="0" dirty="0">
                <a:solidFill>
                  <a:srgbClr val="333333"/>
                </a:solidFill>
                <a:latin typeface="Arial"/>
              </a:rPr>
              <a:t>Summer Student Report – R³B elastic proton scattering</a:t>
            </a:r>
            <a:endParaRPr lang="en-US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37EDECC-97A1-859A-235C-1B4B2F62DA6F}"/>
                  </a:ext>
                </a:extLst>
              </p:cNvPr>
              <p:cNvSpPr txBox="1"/>
              <p:nvPr/>
            </p:nvSpPr>
            <p:spPr>
              <a:xfrm>
                <a:off x="7620619" y="2975566"/>
                <a:ext cx="1140071" cy="379656"/>
              </a:xfrm>
              <a:prstGeom prst="rect">
                <a:avLst/>
              </a:prstGeom>
            </p:spPr>
            <p:txBody>
              <a:bodyPr vert="horz" wrap="square" lIns="91440" tIns="45720" rIns="91440" bIns="45720" rtlCol="0" anchor="t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b="1" i="1" noProof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noProof="0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  <m:sup>
                          <m:r>
                            <a:rPr lang="en-US" b="1" i="1" noProof="0" smtClean="0">
                              <a:latin typeface="Cambria Math" panose="02040503050406030204" pitchFamily="18" charset="0"/>
                            </a:rPr>
                            <m:t>𝟐𝟓</m:t>
                          </m:r>
                        </m:sup>
                      </m:sSup>
                      <m:r>
                        <a:rPr lang="en-US" b="1" i="1" noProof="0" smtClean="0">
                          <a:latin typeface="Cambria Math" panose="02040503050406030204" pitchFamily="18" charset="0"/>
                        </a:rPr>
                        <m:t>𝑭</m:t>
                      </m:r>
                    </m:oMath>
                  </m:oMathPara>
                </a14:m>
                <a:endParaRPr lang="en-US" b="1" noProof="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37EDECC-97A1-859A-235C-1B4B2F62DA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619" y="2975566"/>
                <a:ext cx="1140071" cy="37965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7638" y="231075"/>
            <a:ext cx="6354362" cy="590668"/>
          </a:xfrm>
        </p:spPr>
        <p:txBody>
          <a:bodyPr/>
          <a:lstStyle/>
          <a:p>
            <a:r>
              <a:rPr lang="en-US" sz="2400" b="1" noProof="0" dirty="0">
                <a:solidFill>
                  <a:srgbClr val="333333"/>
                </a:solidFill>
                <a:latin typeface="Arial"/>
              </a:rPr>
              <a:t>Center of mass angle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472000" y="1181653"/>
                <a:ext cx="4200000" cy="773213"/>
              </a:xfrm>
              <a:prstGeom prst="rect">
                <a:avLst/>
              </a:prstGeom>
              <a:solidFill>
                <a:srgbClr val="EAEAEA"/>
              </a:solidFill>
              <a:ln>
                <a:solidFill>
                  <a:srgbClr val="EAEAEA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tIns="60000"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sz="2000" i="1" noProof="0" smtClean="0">
                          <a:solidFill>
                            <a:srgbClr val="333333"/>
                          </a:solidFill>
                          <a:latin typeface="Cambria Math" panose="02040503050406030204" pitchFamily="18" charset="0"/>
                        </a:rPr>
                        <m:t>cos</m:t>
                      </m:r>
                      <m:r>
                        <m:rPr>
                          <m:sty m:val="p"/>
                        </m:rPr>
                        <a:rPr lang="en-US" sz="2000" i="0" noProof="0" smtClean="0">
                          <a:solidFill>
                            <a:srgbClr val="333333"/>
                          </a:solidFill>
                          <a:latin typeface="Cambria Math" panose="02040503050406030204" pitchFamily="18" charset="0"/>
                        </a:rPr>
                        <m:t>Θ</m:t>
                      </m:r>
                      <m:r>
                        <a:rPr lang="en-US" sz="1300" i="1" baseline="-25000" noProof="0" smtClean="0">
                          <a:solidFill>
                            <a:srgbClr val="333333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  <m:r>
                        <a:rPr lang="en-US" sz="2000" i="1" noProof="0" smtClean="0">
                          <a:solidFill>
                            <a:srgbClr val="333333"/>
                          </a:solidFill>
                          <a:latin typeface="Cambria Math" panose="02040503050406030204" pitchFamily="18" charset="0"/>
                        </a:rPr>
                        <m:t> = 1 + </m:t>
                      </m:r>
                      <m:f>
                        <m:fPr>
                          <m:ctrlPr>
                            <a:rPr lang="en-US" sz="2000" b="0" i="1" noProof="0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noProof="0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en-US" sz="2000" i="1" noProof="0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sz="2000" i="1" noProof="0" smtClean="0">
                                  <a:solidFill>
                                    <a:srgbClr val="333333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noProof="0" smtClean="0">
                                  <a:solidFill>
                                    <a:srgbClr val="333333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000" b="0" i="1" noProof="0" smtClean="0">
                                  <a:solidFill>
                                    <a:srgbClr val="333333"/>
                                  </a:solidFill>
                                  <a:latin typeface="Cambria Math" panose="02040503050406030204" pitchFamily="18" charset="0"/>
                                </a:rPr>
                                <m:t>𝑐𝑚</m:t>
                              </m:r>
                            </m:sub>
                          </m:sSub>
                          <m:r>
                            <a:rPr lang="en-US" sz="2000" i="1" noProof="0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</a:rPr>
                            <m:t>²</m:t>
                          </m:r>
                        </m:den>
                      </m:f>
                      <m:r>
                        <a:rPr lang="en-US" sz="2000" i="1" noProof="0" smtClean="0">
                          <a:solidFill>
                            <a:srgbClr val="333333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100" i="1" noProof="0" dirty="0">
                  <a:solidFill>
                    <a:srgbClr val="666666"/>
                  </a:solidFill>
                  <a:latin typeface="Arial"/>
                </a:endParaRPr>
              </a:p>
              <a:p>
                <a:pPr algn="ctr"/>
                <a:r>
                  <a:rPr lang="en-US" sz="1100" i="1" noProof="0" dirty="0">
                    <a:solidFill>
                      <a:srgbClr val="666666"/>
                    </a:solidFill>
                  </a:rPr>
                  <a:t>center of mass angle of the target ↔ momentum transfer</a:t>
                </a:r>
                <a:endParaRPr lang="en-US" sz="1100" i="1" noProof="0" dirty="0">
                  <a:solidFill>
                    <a:srgbClr val="666666"/>
                  </a:solidFill>
                  <a:latin typeface="Arial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2000" y="1181653"/>
                <a:ext cx="4200000" cy="773213"/>
              </a:xfrm>
              <a:prstGeom prst="rect">
                <a:avLst/>
              </a:prstGeom>
              <a:blipFill>
                <a:blip r:embed="rId3"/>
                <a:stretch>
                  <a:fillRect b="-10853"/>
                </a:stretch>
              </a:blipFill>
              <a:ln>
                <a:solidFill>
                  <a:srgbClr val="EAEAEA"/>
                </a:solidFill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en-US" noProof="0" smtClean="0"/>
              <a:t>13</a:t>
            </a:fld>
            <a:endParaRPr lang="en-US" noProof="0" dirty="0"/>
          </a:p>
        </p:txBody>
      </p:sp>
      <p:sp>
        <p:nvSpPr>
          <p:cNvPr id="7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3962401" y="4920459"/>
            <a:ext cx="3136599" cy="2678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rgbClr val="333333"/>
                </a:solidFill>
              </a:defRPr>
            </a:lvl1pPr>
          </a:lstStyle>
          <a:p>
            <a:pPr algn="l"/>
            <a:r>
              <a:rPr lang="en-US" sz="900" noProof="0" dirty="0">
                <a:solidFill>
                  <a:srgbClr val="333333"/>
                </a:solidFill>
                <a:latin typeface="Arial"/>
              </a:rPr>
              <a:t>Summer Student Report – R³B elastic proton scattering</a:t>
            </a:r>
            <a:endParaRPr lang="en-US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B9B8999-42AD-5A0A-0C6F-EB5C8934A988}"/>
                  </a:ext>
                </a:extLst>
              </p:cNvPr>
              <p:cNvSpPr txBox="1"/>
              <p:nvPr/>
            </p:nvSpPr>
            <p:spPr>
              <a:xfrm>
                <a:off x="317638" y="901700"/>
                <a:ext cx="8343762" cy="43499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Aft>
                    <a:spcPts val="1000"/>
                  </a:spcAft>
                </a:pPr>
                <a:r>
                  <a:rPr lang="en-US" sz="1400" b="1" noProof="0" dirty="0">
                    <a:solidFill>
                      <a:srgbClr val="FDBB63"/>
                    </a:solidFill>
                  </a:rPr>
                  <a:t>▪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noProof="0" smtClean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 noProof="0" smtClean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  <m:t>𝚯</m:t>
                        </m:r>
                      </m:e>
                      <m:sub>
                        <m:r>
                          <a:rPr lang="en-US" sz="1400" i="1" noProof="0" smtClean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sub>
                    </m:sSub>
                  </m:oMath>
                </a14:m>
                <a:r>
                  <a:rPr lang="en-US" sz="1400" noProof="0" dirty="0">
                    <a:solidFill>
                      <a:srgbClr val="333333"/>
                    </a:solidFill>
                  </a:rPr>
                  <a:t>: fragment angle in center-of-mass frame:</a:t>
                </a:r>
              </a:p>
              <a:p>
                <a:pPr>
                  <a:spcAft>
                    <a:spcPts val="1000"/>
                  </a:spcAft>
                </a:pPr>
                <a:endParaRPr lang="en-US" sz="1400" b="1" noProof="0" dirty="0">
                  <a:solidFill>
                    <a:srgbClr val="FDBB63"/>
                  </a:solidFill>
                  <a:latin typeface="Arial"/>
                </a:endParaRPr>
              </a:p>
              <a:p>
                <a:pPr>
                  <a:spcAft>
                    <a:spcPts val="1000"/>
                  </a:spcAft>
                </a:pPr>
                <a:endParaRPr lang="en-US" sz="1400" b="1" noProof="0" dirty="0">
                  <a:solidFill>
                    <a:srgbClr val="FDBB63"/>
                  </a:solidFill>
                  <a:latin typeface="Arial"/>
                </a:endParaRPr>
              </a:p>
              <a:p>
                <a:pPr>
                  <a:spcAft>
                    <a:spcPts val="1000"/>
                  </a:spcAft>
                </a:pPr>
                <a:r>
                  <a:rPr lang="en-US" sz="1400" b="1" noProof="0" dirty="0">
                    <a:solidFill>
                      <a:srgbClr val="FDBB63"/>
                    </a:solidFill>
                  </a:rPr>
                  <a:t>▪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1" i="1" noProof="0" smtClean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1" i="1" noProof="0" smtClean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sz="1400" b="1" i="1" noProof="0" smtClean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sub>
                    </m:sSub>
                  </m:oMath>
                </a14:m>
                <a:r>
                  <a:rPr lang="en-US" sz="1400" noProof="0" dirty="0">
                    <a:solidFill>
                      <a:srgbClr val="333333"/>
                    </a:solidFill>
                  </a:rPr>
                  <a:t>: fragment momentum in the center-of-mass frame:</a:t>
                </a:r>
              </a:p>
              <a:p>
                <a:pPr>
                  <a:spcAft>
                    <a:spcPts val="1000"/>
                  </a:spcAft>
                </a:pPr>
                <a:endParaRPr lang="en-US" sz="1400" b="1" noProof="0" dirty="0">
                  <a:solidFill>
                    <a:srgbClr val="FDBB63"/>
                  </a:solidFill>
                </a:endParaRPr>
              </a:p>
              <a:p>
                <a:pPr>
                  <a:spcAft>
                    <a:spcPts val="1000"/>
                  </a:spcAft>
                </a:pPr>
                <a:r>
                  <a:rPr lang="en-US" sz="1200" b="1" noProof="0" dirty="0">
                    <a:solidFill>
                      <a:srgbClr val="FDBB63"/>
                    </a:solidFill>
                  </a:rPr>
                  <a:t> </a:t>
                </a:r>
                <a:endParaRPr lang="en-US" sz="1400" b="1" noProof="0" dirty="0">
                  <a:solidFill>
                    <a:srgbClr val="333333"/>
                  </a:solidFill>
                  <a:latin typeface="Arial"/>
                </a:endParaRPr>
              </a:p>
              <a:p>
                <a:pPr>
                  <a:spcAft>
                    <a:spcPts val="1000"/>
                  </a:spcAft>
                </a:pPr>
                <a:endParaRPr lang="en-US" sz="1400" b="1" noProof="0" dirty="0">
                  <a:solidFill>
                    <a:srgbClr val="FDBB63"/>
                  </a:solidFill>
                  <a:latin typeface="Arial"/>
                </a:endParaRPr>
              </a:p>
              <a:p>
                <a:pPr>
                  <a:spcAft>
                    <a:spcPts val="1000"/>
                  </a:spcAft>
                </a:pPr>
                <a:r>
                  <a:rPr lang="en-US" sz="1400" b="1" noProof="0" dirty="0">
                    <a:solidFill>
                      <a:srgbClr val="FDBB63"/>
                    </a:solidFill>
                    <a:latin typeface="Arial"/>
                  </a:rPr>
                  <a:t>▪</a:t>
                </a:r>
                <a14:m>
                  <m:oMath xmlns:m="http://schemas.openxmlformats.org/officeDocument/2006/math">
                    <m:r>
                      <a:rPr lang="en-US" sz="1400" b="1" noProof="0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𝐬</m:t>
                    </m:r>
                  </m:oMath>
                </a14:m>
                <a:r>
                  <a:rPr lang="en-US" sz="1400" noProof="0" dirty="0">
                    <a:solidFill>
                      <a:srgbClr val="333333"/>
                    </a:solidFill>
                  </a:rPr>
                  <a:t>: </a:t>
                </a:r>
                <a:r>
                  <a:rPr lang="en-US" sz="1400" noProof="0" dirty="0" err="1">
                    <a:solidFill>
                      <a:srgbClr val="333333"/>
                    </a:solidFill>
                  </a:rPr>
                  <a:t>mandelstam</a:t>
                </a:r>
                <a:r>
                  <a:rPr lang="en-US" sz="1400" noProof="0" dirty="0">
                    <a:solidFill>
                      <a:srgbClr val="333333"/>
                    </a:solidFill>
                  </a:rPr>
                  <a:t> </a:t>
                </a:r>
                <a:r>
                  <a:rPr lang="en-US" sz="1400" i="1" noProof="0" dirty="0">
                    <a:solidFill>
                      <a:srgbClr val="333333"/>
                    </a:solidFill>
                  </a:rPr>
                  <a:t>s</a:t>
                </a:r>
                <a:r>
                  <a:rPr lang="en-US" sz="1400" noProof="0" dirty="0">
                    <a:solidFill>
                      <a:srgbClr val="333333"/>
                    </a:solidFill>
                  </a:rPr>
                  <a:t> (Lorentz-invariant)</a:t>
                </a:r>
              </a:p>
              <a:p>
                <a:pPr>
                  <a:spcAft>
                    <a:spcPts val="1000"/>
                  </a:spcAft>
                </a:pPr>
                <a:endParaRPr lang="en-US" sz="1500" noProof="0" dirty="0">
                  <a:solidFill>
                    <a:srgbClr val="333333"/>
                  </a:solidFill>
                </a:endParaRPr>
              </a:p>
              <a:p>
                <a:pPr>
                  <a:spcAft>
                    <a:spcPts val="1000"/>
                  </a:spcAft>
                </a:pPr>
                <a:endParaRPr lang="en-US" sz="1500" noProof="0" dirty="0">
                  <a:solidFill>
                    <a:srgbClr val="333333"/>
                  </a:solidFill>
                </a:endParaRPr>
              </a:p>
              <a:p>
                <a:pPr>
                  <a:spcAft>
                    <a:spcPts val="1000"/>
                  </a:spcAft>
                </a:pPr>
                <a:endParaRPr lang="en-US" sz="1500" noProof="0" dirty="0">
                  <a:solidFill>
                    <a:srgbClr val="333333"/>
                  </a:solidFill>
                </a:endParaRPr>
              </a:p>
              <a:p>
                <a:r>
                  <a:rPr lang="en-US" sz="1500" b="1" noProof="0" dirty="0">
                    <a:solidFill>
                      <a:srgbClr val="FDBB63"/>
                    </a:solidFill>
                    <a:latin typeface="Arial"/>
                  </a:rPr>
                  <a:t>▪  </a:t>
                </a:r>
                <a:r>
                  <a:rPr lang="en-US" sz="1400" noProof="0" dirty="0">
                    <a:solidFill>
                      <a:srgbClr val="333333"/>
                    </a:solidFill>
                  </a:rPr>
                  <a:t>Since </a:t>
                </a:r>
                <a14:m>
                  <m:oMath xmlns:m="http://schemas.openxmlformats.org/officeDocument/2006/math">
                    <m:r>
                      <a:rPr lang="en-US" sz="1400" b="0" i="1" noProof="0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400" noProof="0" dirty="0">
                    <a:solidFill>
                      <a:srgbClr val="333333"/>
                    </a:solidFill>
                  </a:rPr>
                  <a:t> is directly related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0" noProof="0" smtClean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400" b="0" i="0" noProof="0" smtClean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  <m:t>Θ</m:t>
                        </m:r>
                      </m:e>
                      <m:sub>
                        <m:r>
                          <a:rPr lang="en-US" sz="1400" b="0" i="1" noProof="0" smtClean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sub>
                    </m:sSub>
                  </m:oMath>
                </a14:m>
                <a:r>
                  <a:rPr lang="en-US" sz="1400" noProof="0" dirty="0">
                    <a:solidFill>
                      <a:srgbClr val="333333"/>
                    </a:solidFill>
                  </a:rPr>
                  <a:t>, both carry the same information on </a:t>
                </a:r>
                <a14:m>
                  <m:oMath xmlns:m="http://schemas.openxmlformats.org/officeDocument/2006/math">
                    <m:r>
                      <a:rPr lang="en-US" sz="1400" i="1" noProof="0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1400" i="1" noProof="0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sz="1400" i="1" noProof="0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1400" i="1" noProof="0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𝑑𝑡</m:t>
                    </m:r>
                    <m:r>
                      <a:rPr lang="en-US" sz="1400" i="1" noProof="0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400" noProof="0" dirty="0">
                    <a:solidFill>
                      <a:srgbClr val="333333"/>
                    </a:solidFill>
                  </a:rPr>
                  <a:t>and hence on ρ(r)</a:t>
                </a:r>
              </a:p>
              <a:p>
                <a:endParaRPr lang="en-US" sz="1500" noProof="0" dirty="0">
                  <a:solidFill>
                    <a:srgbClr val="333333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B9B8999-42AD-5A0A-0C6F-EB5C8934A9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638" y="901700"/>
                <a:ext cx="8343762" cy="4349909"/>
              </a:xfrm>
              <a:prstGeom prst="rect">
                <a:avLst/>
              </a:prstGeom>
              <a:blipFill>
                <a:blip r:embed="rId4"/>
                <a:stretch>
                  <a:fillRect l="-292" t="-2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7B03C51-C5DB-09C2-A4E6-200833729BC7}"/>
                  </a:ext>
                </a:extLst>
              </p:cNvPr>
              <p:cNvSpPr/>
              <p:nvPr/>
            </p:nvSpPr>
            <p:spPr>
              <a:xfrm>
                <a:off x="1043331" y="2294184"/>
                <a:ext cx="7498326" cy="883965"/>
              </a:xfrm>
              <a:prstGeom prst="rect">
                <a:avLst/>
              </a:prstGeom>
              <a:solidFill>
                <a:srgbClr val="EAEAEA"/>
              </a:solidFill>
              <a:ln>
                <a:solidFill>
                  <a:srgbClr val="EAEAEA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tIns="60000"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 noProof="0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noProof="0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000" i="1" noProof="0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sub>
                      </m:sSub>
                      <m:r>
                        <a:rPr lang="en-US" sz="2000" i="1" noProof="0" smtClean="0">
                          <a:solidFill>
                            <a:srgbClr val="333333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 noProof="0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 noProof="0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i="1" noProof="0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ad>
                            <m:radPr>
                              <m:degHide m:val="on"/>
                              <m:ctrlPr>
                                <a:rPr lang="en-US" sz="2000" i="1" noProof="0" smtClean="0">
                                  <a:solidFill>
                                    <a:srgbClr val="333333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i="1" noProof="0" smtClean="0">
                                  <a:solidFill>
                                    <a:srgbClr val="333333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rad>
                        </m:den>
                      </m:f>
                      <m:sSup>
                        <m:sSupPr>
                          <m:ctrlPr>
                            <a:rPr lang="en-US" sz="2000" i="1" noProof="0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2000" i="1" noProof="0" smtClean="0">
                                  <a:solidFill>
                                    <a:srgbClr val="333333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000" i="1" noProof="0" smtClean="0">
                                      <a:solidFill>
                                        <a:srgbClr val="333333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 noProof="0" smtClean="0">
                                      <a:solidFill>
                                        <a:srgbClr val="333333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sz="2000" i="1" noProof="0" smtClean="0">
                                      <a:solidFill>
                                        <a:srgbClr val="333333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sz="2000" i="1" noProof="0" smtClean="0">
                                          <a:solidFill>
                                            <a:srgbClr val="333333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sz="2000" i="1" noProof="0" smtClean="0">
                                              <a:solidFill>
                                                <a:srgbClr val="333333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 noProof="0" smtClean="0">
                                                  <a:solidFill>
                                                    <a:srgbClr val="333333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 noProof="0" smtClean="0">
                                                  <a:solidFill>
                                                    <a:srgbClr val="333333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𝑚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i="1" noProof="0" smtClean="0">
                                                  <a:solidFill>
                                                    <a:srgbClr val="333333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𝑝𝑟𝑜𝑡𝑜𝑛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 noProof="0" smtClean="0">
                                              <a:solidFill>
                                                <a:srgbClr val="333333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2000" i="1" noProof="0" smtClean="0">
                                                  <a:solidFill>
                                                    <a:srgbClr val="333333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 noProof="0" smtClean="0">
                                                  <a:solidFill>
                                                    <a:srgbClr val="333333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𝑚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i="1" noProof="0" smtClean="0">
                                                  <a:solidFill>
                                                    <a:srgbClr val="333333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𝑏𝑒𝑎𝑚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sz="2000" i="1" noProof="0" smtClean="0">
                                          <a:solidFill>
                                            <a:srgbClr val="333333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  <m:sSup>
                                <m:sSupPr>
                                  <m:ctrlPr>
                                    <a:rPr lang="en-US" sz="2000" i="1" noProof="0" smtClean="0">
                                      <a:solidFill>
                                        <a:srgbClr val="333333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sz="2000" i="1" noProof="0" smtClean="0">
                                          <a:solidFill>
                                            <a:srgbClr val="333333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i="1" noProof="0" smtClean="0">
                                          <a:solidFill>
                                            <a:srgbClr val="333333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en-US" sz="2000" i="1" noProof="0" smtClean="0">
                                          <a:solidFill>
                                            <a:srgbClr val="333333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d>
                                        <m:dPr>
                                          <m:ctrlPr>
                                            <a:rPr lang="en-US" sz="2000" i="1" noProof="0" smtClean="0">
                                              <a:solidFill>
                                                <a:srgbClr val="333333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 noProof="0" smtClean="0">
                                                  <a:solidFill>
                                                    <a:srgbClr val="333333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 noProof="0" smtClean="0">
                                                  <a:solidFill>
                                                    <a:srgbClr val="333333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𝑚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i="1" noProof="0" smtClean="0">
                                                  <a:solidFill>
                                                    <a:srgbClr val="333333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𝑝𝑟𝑜𝑡𝑜𝑛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 noProof="0" smtClean="0">
                                              <a:solidFill>
                                                <a:srgbClr val="333333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2000" i="1" noProof="0" smtClean="0">
                                                  <a:solidFill>
                                                    <a:srgbClr val="333333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 noProof="0" smtClean="0">
                                                  <a:solidFill>
                                                    <a:srgbClr val="333333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𝑚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i="1" noProof="0" smtClean="0">
                                                  <a:solidFill>
                                                    <a:srgbClr val="333333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𝑏𝑒𝑎𝑚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</m:d>
                                </m:e>
                                <m:sup>
                                  <m:r>
                                    <a:rPr lang="en-US" sz="2000" i="1" noProof="0" smtClean="0">
                                      <a:solidFill>
                                        <a:srgbClr val="333333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sz="2000" i="1" noProof="0" smtClean="0">
                                  <a:solidFill>
                                    <a:srgbClr val="333333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 noProof="0" smtClean="0">
                                  <a:solidFill>
                                    <a:srgbClr val="333333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i="1" noProof="0" smtClean="0">
                                  <a:solidFill>
                                    <a:srgbClr val="333333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2000" i="1" noProof="0" dirty="0">
                  <a:solidFill>
                    <a:srgbClr val="333333"/>
                  </a:solidFill>
                  <a:latin typeface="Cambria Math" panose="02040503050406030204" pitchFamily="18" charset="0"/>
                </a:endParaRPr>
              </a:p>
              <a:p>
                <a:pPr algn="ctr"/>
                <a:r>
                  <a:rPr lang="en-US" sz="1100" i="1" noProof="0" dirty="0">
                    <a:solidFill>
                      <a:srgbClr val="666666"/>
                    </a:solidFill>
                  </a:rPr>
                  <a:t>center of mass momentum of the target ↔ </a:t>
                </a:r>
                <a:r>
                  <a:rPr lang="en-US" sz="1100" i="1" noProof="0" dirty="0" err="1">
                    <a:solidFill>
                      <a:srgbClr val="666666"/>
                    </a:solidFill>
                  </a:rPr>
                  <a:t>mandelstam</a:t>
                </a:r>
                <a:r>
                  <a:rPr lang="en-US" sz="1100" i="1" noProof="0" dirty="0">
                    <a:solidFill>
                      <a:srgbClr val="666666"/>
                    </a:solidFill>
                  </a:rPr>
                  <a:t> s</a:t>
                </a:r>
                <a:endParaRPr lang="en-US" sz="1100" i="1" noProof="0" dirty="0">
                  <a:solidFill>
                    <a:srgbClr val="666666"/>
                  </a:solidFill>
                  <a:latin typeface="Arial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7B03C51-C5DB-09C2-A4E6-200833729BC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331" y="2294184"/>
                <a:ext cx="7498326" cy="883965"/>
              </a:xfrm>
              <a:prstGeom prst="rect">
                <a:avLst/>
              </a:prstGeom>
              <a:blipFill>
                <a:blip r:embed="rId5"/>
                <a:stretch>
                  <a:fillRect b="-10204"/>
                </a:stretch>
              </a:blipFill>
              <a:ln>
                <a:solidFill>
                  <a:srgbClr val="EAEAEA"/>
                </a:solidFill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E7E7CB62-8C0A-EE06-FF29-E223CF5562ED}"/>
                  </a:ext>
                </a:extLst>
              </p:cNvPr>
              <p:cNvSpPr/>
              <p:nvPr/>
            </p:nvSpPr>
            <p:spPr>
              <a:xfrm>
                <a:off x="2166344" y="3664925"/>
                <a:ext cx="4646350" cy="773213"/>
              </a:xfrm>
              <a:prstGeom prst="rect">
                <a:avLst/>
              </a:prstGeom>
              <a:solidFill>
                <a:srgbClr val="EAEAEA"/>
              </a:solidFill>
              <a:ln>
                <a:solidFill>
                  <a:srgbClr val="EAEAEA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tIns="60000"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sz="2000" i="1" noProof="0" smtClean="0">
                          <a:solidFill>
                            <a:srgbClr val="333333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  <m:r>
                        <a:rPr lang="en-US" sz="2000" i="1" noProof="0" smtClean="0">
                          <a:solidFill>
                            <a:srgbClr val="333333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sSubSup>
                        <m:sSubSupPr>
                          <m:ctrlPr>
                            <a:rPr lang="en-US" sz="2000" b="0" i="1" noProof="0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0" i="1" noProof="0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000" b="0" i="1" noProof="0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</a:rPr>
                            <m:t>𝑏𝑒𝑎𝑚</m:t>
                          </m:r>
                        </m:sub>
                        <m:sup>
                          <m:r>
                            <a:rPr lang="en-US" sz="2000" b="0" i="1" noProof="0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2000" b="0" i="1" noProof="0" smtClean="0">
                          <a:solidFill>
                            <a:srgbClr val="333333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sz="2000" b="0" i="1" noProof="0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0" i="1" noProof="0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000" b="0" i="1" noProof="0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</a:rPr>
                            <m:t>𝑝𝑟𝑜𝑡𝑜𝑛</m:t>
                          </m:r>
                        </m:sub>
                        <m:sup>
                          <m:r>
                            <a:rPr lang="en-US" sz="2000" b="0" i="1" noProof="0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2000" i="1" noProof="0" smtClean="0">
                          <a:solidFill>
                            <a:srgbClr val="333333"/>
                          </a:solidFill>
                          <a:latin typeface="Cambria Math" panose="02040503050406030204" pitchFamily="18" charset="0"/>
                        </a:rPr>
                        <m:t> +</m:t>
                      </m:r>
                      <m:r>
                        <a:rPr lang="en-US" sz="2000" b="0" i="1" noProof="0" smtClean="0">
                          <a:solidFill>
                            <a:srgbClr val="333333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en-US" sz="2000" b="0" i="1" noProof="0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noProof="0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000" b="0" i="1" noProof="0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</a:rPr>
                            <m:t>𝑝𝑟𝑜𝑡𝑜𝑛</m:t>
                          </m:r>
                        </m:sub>
                      </m:sSub>
                      <m:sSub>
                        <m:sSubPr>
                          <m:ctrlPr>
                            <a:rPr lang="en-US" sz="2000" b="0" i="1" noProof="0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noProof="0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000" b="0" i="1" noProof="0" smtClean="0">
                              <a:solidFill>
                                <a:srgbClr val="333333"/>
                              </a:solidFill>
                              <a:latin typeface="Cambria Math" panose="02040503050406030204" pitchFamily="18" charset="0"/>
                            </a:rPr>
                            <m:t>𝐿𝐴𝐵</m:t>
                          </m:r>
                        </m:sub>
                      </m:sSub>
                    </m:oMath>
                  </m:oMathPara>
                </a14:m>
                <a:endParaRPr lang="en-US" sz="1100" i="1" noProof="0" dirty="0">
                  <a:solidFill>
                    <a:srgbClr val="666666"/>
                  </a:solidFill>
                  <a:latin typeface="Arial"/>
                </a:endParaRPr>
              </a:p>
              <a:p>
                <a:pPr algn="ctr"/>
                <a:r>
                  <a:rPr lang="en-US" sz="1100" i="1" noProof="0" dirty="0">
                    <a:solidFill>
                      <a:srgbClr val="666666"/>
                    </a:solidFill>
                  </a:rPr>
                  <a:t>Mandelstam s in laboratory frame</a:t>
                </a:r>
                <a:endParaRPr lang="en-US" sz="1100" i="1" noProof="0" dirty="0">
                  <a:solidFill>
                    <a:srgbClr val="666666"/>
                  </a:solidFill>
                  <a:latin typeface="Arial"/>
                </a:endParaRP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E7E7CB62-8C0A-EE06-FF29-E223CF5562E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6344" y="3664925"/>
                <a:ext cx="4646350" cy="77321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rgbClr val="EAEAEA"/>
                </a:solidFill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sz="2400" b="1" noProof="0" dirty="0">
                    <a:solidFill>
                      <a:srgbClr val="333333"/>
                    </a:solidFill>
                    <a:latin typeface="Arial"/>
                  </a:rPr>
                  <a:t>Results: t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0" noProof="0" smtClean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0" noProof="0" smtClean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  <m:t>𝚯</m:t>
                        </m:r>
                      </m:e>
                      <m:sub>
                        <m:r>
                          <a:rPr lang="en-US" sz="2400" b="1" i="1" noProof="0" smtClean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sub>
                    </m:sSub>
                  </m:oMath>
                </a14:m>
                <a:r>
                  <a:rPr lang="en-US" sz="2400" b="1" noProof="0" dirty="0">
                    <a:solidFill>
                      <a:srgbClr val="333333"/>
                    </a:solidFill>
                    <a:latin typeface="Arial"/>
                  </a:rPr>
                  <a:t> </a:t>
                </a:r>
                <a:r>
                  <a:rPr lang="hu-HU" sz="2400" b="1" noProof="0" dirty="0">
                    <a:solidFill>
                      <a:srgbClr val="333333"/>
                    </a:solidFill>
                    <a:latin typeface="Arial"/>
                  </a:rPr>
                  <a:t>d</a:t>
                </a:r>
                <a:r>
                  <a:rPr lang="en-US" sz="2400" b="1" noProof="0" dirty="0">
                    <a:solidFill>
                      <a:srgbClr val="333333"/>
                    </a:solidFill>
                    <a:latin typeface="Arial"/>
                  </a:rPr>
                  <a:t>istributions</a:t>
                </a: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1491" b="-247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17638" y="4496111"/>
                <a:ext cx="8500000" cy="2946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300" i="1" noProof="0" dirty="0">
                    <a:solidFill>
                      <a:srgbClr val="666666"/>
                    </a:solidFill>
                    <a:latin typeface="Arial"/>
                  </a:rPr>
                  <a:t>Similar pattern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300" b="0" i="1" noProof="0" smtClean="0">
                            <a:solidFill>
                              <a:srgbClr val="666666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300" b="0" i="1" noProof="0" smtClean="0">
                            <a:solidFill>
                              <a:srgbClr val="666666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  <m:sup>
                        <m:r>
                          <a:rPr lang="en-US" sz="1300" b="0" i="1" noProof="0" smtClean="0">
                            <a:solidFill>
                              <a:srgbClr val="666666"/>
                            </a:solidFill>
                            <a:latin typeface="Cambria Math" panose="02040503050406030204" pitchFamily="18" charset="0"/>
                          </a:rPr>
                          <m:t>24</m:t>
                        </m:r>
                      </m:sup>
                    </m:sSup>
                    <m:r>
                      <a:rPr lang="en-US" sz="1300" b="0" i="1" noProof="0" smtClean="0">
                        <a:solidFill>
                          <a:srgbClr val="666666"/>
                        </a:solidFill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1300" i="1" noProof="0" dirty="0">
                    <a:solidFill>
                      <a:srgbClr val="666666"/>
                    </a:solidFill>
                    <a:latin typeface="Arial"/>
                  </a:rPr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300" i="1" noProof="0" smtClean="0">
                            <a:solidFill>
                              <a:srgbClr val="666666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300" i="1" noProof="0" smtClean="0">
                            <a:solidFill>
                              <a:srgbClr val="666666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  <m:sup>
                        <m:r>
                          <a:rPr lang="en-US" sz="1300" i="1" noProof="0" smtClean="0">
                            <a:solidFill>
                              <a:srgbClr val="666666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300" b="0" i="1" noProof="0" smtClean="0">
                            <a:solidFill>
                              <a:srgbClr val="666666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en-US" sz="1300" i="1" noProof="0" smtClean="0">
                        <a:solidFill>
                          <a:srgbClr val="666666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1300" i="1" noProof="0" smtClean="0">
                        <a:solidFill>
                          <a:srgbClr val="666666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300" i="1" noProof="0" dirty="0">
                    <a:solidFill>
                      <a:srgbClr val="666666"/>
                    </a:solidFill>
                    <a:latin typeface="Arial"/>
                  </a:rPr>
                  <a:t>, while the distribution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300" i="1" noProof="0" smtClean="0">
                            <a:solidFill>
                              <a:srgbClr val="666666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300" i="1" noProof="0" smtClean="0">
                            <a:solidFill>
                              <a:srgbClr val="666666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  <m:sup>
                        <m:r>
                          <a:rPr lang="en-US" sz="1300" i="1" noProof="0" smtClean="0">
                            <a:solidFill>
                              <a:srgbClr val="666666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300" b="0" i="1" noProof="0" smtClean="0">
                            <a:solidFill>
                              <a:srgbClr val="666666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300" b="0" i="1" noProof="0" smtClean="0">
                        <a:solidFill>
                          <a:srgbClr val="666666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1300" i="1" noProof="0" smtClean="0">
                        <a:solidFill>
                          <a:srgbClr val="666666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300" i="1" noProof="0" dirty="0">
                    <a:solidFill>
                      <a:srgbClr val="666666"/>
                    </a:solidFill>
                    <a:latin typeface="Arial"/>
                  </a:rPr>
                  <a:t>differs from both.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638" y="4496111"/>
                <a:ext cx="8500000" cy="294696"/>
              </a:xfrm>
              <a:prstGeom prst="rect">
                <a:avLst/>
              </a:prstGeom>
              <a:blipFill>
                <a:blip r:embed="rId4"/>
                <a:stretch>
                  <a:fillRect l="-72" b="-1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en-US" noProof="0" smtClean="0"/>
              <a:t>14</a:t>
            </a:fld>
            <a:endParaRPr lang="en-US" noProof="0" dirty="0"/>
          </a:p>
        </p:txBody>
      </p:sp>
      <p:sp>
        <p:nvSpPr>
          <p:cNvPr id="9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3962401" y="4920459"/>
            <a:ext cx="3136599" cy="2678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rgbClr val="333333"/>
                </a:solidFill>
              </a:defRPr>
            </a:lvl1pPr>
          </a:lstStyle>
          <a:p>
            <a:pPr algn="l"/>
            <a:r>
              <a:rPr lang="en-US" sz="900" noProof="0" dirty="0">
                <a:solidFill>
                  <a:srgbClr val="333333"/>
                </a:solidFill>
                <a:latin typeface="Arial"/>
              </a:rPr>
              <a:t>Summer Student Report – R³B elastic proton scattering</a:t>
            </a:r>
            <a:endParaRPr lang="en-US" noProof="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5062EFB-0276-7AAB-3220-CE6F65FF67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3700" y="1279184"/>
            <a:ext cx="4162661" cy="2991259"/>
          </a:xfrm>
          <a:prstGeom prst="rect">
            <a:avLst/>
          </a:prstGeom>
        </p:spPr>
      </p:pic>
      <p:pic>
        <p:nvPicPr>
          <p:cNvPr id="5" name="Picture 4" descr="The diagram appears to be a graph showing a relationship between some variables, possibly energy (GeVￂﾲ/cￂﾲ) on the y-axis and time (t) or another parameter on the x-axis, with a series of data points labeled at intervals.&#10;&#10;AI-generated content may be incorrect.">
            <a:extLst>
              <a:ext uri="{FF2B5EF4-FFF2-40B4-BE49-F238E27FC236}">
                <a16:creationId xmlns:a16="http://schemas.microsoft.com/office/drawing/2014/main" id="{7960C77B-558F-E876-0CDC-73D0F38BA3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4975" y="1279183"/>
            <a:ext cx="4162663" cy="299126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0E7657-03C1-7CC3-EDFD-63B87BCED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8DA22C96-AB87-E8D1-AD84-09FD7AABFEA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722090" y="1448639"/>
            <a:ext cx="4038600" cy="290210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1E18C6C-ED62-149A-41A2-EBC57F124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noProof="0" dirty="0"/>
              <a:t>Error of </a:t>
            </a:r>
            <a:r>
              <a:rPr lang="en-US" sz="2400" noProof="0" dirty="0" err="1"/>
              <a:t>mandelstam</a:t>
            </a:r>
            <a:r>
              <a:rPr lang="en-US" sz="2400" noProof="0" dirty="0"/>
              <a:t> </a:t>
            </a:r>
            <a:r>
              <a:rPr lang="en-US" sz="2400" i="1" noProof="0" dirty="0"/>
              <a:t>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D34E44-229F-9E1E-23CE-E2669AC6A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en-US" noProof="0" smtClean="0"/>
              <a:t>15</a:t>
            </a:fld>
            <a:endParaRPr lang="en-US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EFEE37-918F-7091-0013-D52448FAF7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en-US" noProof="0" dirty="0"/>
              <a:t>Summer Student Report – R³B elastic proton scattering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4C9671A-57E7-0BB5-B161-E1A8F1410E31}"/>
              </a:ext>
            </a:extLst>
          </p:cNvPr>
          <p:cNvCxnSpPr>
            <a:cxnSpLocks/>
          </p:cNvCxnSpPr>
          <p:nvPr/>
        </p:nvCxnSpPr>
        <p:spPr>
          <a:xfrm>
            <a:off x="5551251" y="1778506"/>
            <a:ext cx="0" cy="223736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EAB311F-F9E9-B16B-170C-FB7EC2A67FEA}"/>
              </a:ext>
            </a:extLst>
          </p:cNvPr>
          <p:cNvCxnSpPr>
            <a:cxnSpLocks/>
          </p:cNvCxnSpPr>
          <p:nvPr/>
        </p:nvCxnSpPr>
        <p:spPr>
          <a:xfrm>
            <a:off x="7739965" y="1778505"/>
            <a:ext cx="0" cy="2237361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Left Brace 16">
            <a:extLst>
              <a:ext uri="{FF2B5EF4-FFF2-40B4-BE49-F238E27FC236}">
                <a16:creationId xmlns:a16="http://schemas.microsoft.com/office/drawing/2014/main" id="{1D8817BE-18B2-3FFA-62B1-DFEEFC502BD9}"/>
              </a:ext>
            </a:extLst>
          </p:cNvPr>
          <p:cNvSpPr/>
          <p:nvPr/>
        </p:nvSpPr>
        <p:spPr>
          <a:xfrm rot="5400000">
            <a:off x="6512663" y="484720"/>
            <a:ext cx="265889" cy="2188715"/>
          </a:xfrm>
          <a:prstGeom prst="leftBrac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3A1813D-CBCE-7529-2BBA-73021D0F89EF}"/>
              </a:ext>
            </a:extLst>
          </p:cNvPr>
          <p:cNvSpPr txBox="1"/>
          <p:nvPr/>
        </p:nvSpPr>
        <p:spPr>
          <a:xfrm flipH="1">
            <a:off x="5673523" y="1137030"/>
            <a:ext cx="2342269" cy="30777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r>
              <a:rPr lang="en-US" sz="1400" b="1" noProof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Experimental range</a:t>
            </a:r>
          </a:p>
        </p:txBody>
      </p:sp>
      <p:pic>
        <p:nvPicPr>
          <p:cNvPr id="12" name="Content Placeholder 11" descr="The diagram appears to be a graph showing a relationship between some variables, possibly energy (GeVￂﾲ/cￂﾲ) on the y-axis and time (t) or another parameter on the x-axis, with a series of data points labeled at intervals.&#10;&#10;AI-generated content may be incorrect.">
            <a:extLst>
              <a:ext uri="{FF2B5EF4-FFF2-40B4-BE49-F238E27FC236}">
                <a16:creationId xmlns:a16="http://schemas.microsoft.com/office/drawing/2014/main" id="{03AE3828-6AAD-459D-235E-2DD0927758A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230889" y="1255776"/>
            <a:ext cx="4495800" cy="323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5953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217A397-72F2-CDF8-AA89-46B6AEA2F263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sz="2400" noProof="0" dirty="0"/>
                  <a:t>Bubble nature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noProof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 noProof="0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  <m:sup>
                        <m:r>
                          <a:rPr lang="en-US" sz="2400" b="1" i="1" noProof="0" smtClean="0">
                            <a:latin typeface="Cambria Math" panose="02040503050406030204" pitchFamily="18" charset="0"/>
                          </a:rPr>
                          <m:t>𝟐𝟐</m:t>
                        </m:r>
                      </m:sup>
                    </m:sSup>
                    <m:r>
                      <a:rPr lang="en-US" sz="2400" b="1" i="1" noProof="0" smtClean="0">
                        <a:latin typeface="Cambria Math" panose="02040503050406030204" pitchFamily="18" charset="0"/>
                      </a:rPr>
                      <m:t>𝑶</m:t>
                    </m:r>
                  </m:oMath>
                </a14:m>
                <a:endParaRPr lang="en-US" sz="2400" noProof="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217A397-72F2-CDF8-AA89-46B6AEA2F2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1491" b="-237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1DF3E892-0EE6-05F9-B9F5-AB6CE30AABC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4940301" y="1336658"/>
            <a:ext cx="3280344" cy="302729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510EFC-CA65-7B24-55EC-0E9C44E2F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en-US" noProof="0" smtClean="0"/>
              <a:t>16</a:t>
            </a:fld>
            <a:endParaRPr lang="en-US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6367F6-0DA2-FCED-155E-121164E4A1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en-US" noProof="0" dirty="0"/>
              <a:t>Summer Student Report – R³B elastic proton scattering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3D9C91F-5736-5B82-AE0D-BDD13117710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5"/>
          <a:stretch>
            <a:fillRect/>
          </a:stretch>
        </p:blipFill>
        <p:spPr>
          <a:xfrm>
            <a:off x="257036" y="1037617"/>
            <a:ext cx="4703485" cy="371898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7EB5174-670F-1301-F754-32AB3B418466}"/>
              </a:ext>
            </a:extLst>
          </p:cNvPr>
          <p:cNvSpPr txBox="1"/>
          <p:nvPr/>
        </p:nvSpPr>
        <p:spPr>
          <a:xfrm>
            <a:off x="4980712" y="4632642"/>
            <a:ext cx="464288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noProof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V. Choudhary et al., </a:t>
            </a:r>
            <a:r>
              <a:rPr lang="en-US" sz="1000" i="1" noProof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Proc. DAE Symp. </a:t>
            </a:r>
            <a:r>
              <a:rPr lang="en-US" sz="1000" i="1" noProof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Nucl</a:t>
            </a:r>
            <a:r>
              <a:rPr lang="en-US" sz="1000" i="1" noProof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Phys</a:t>
            </a:r>
            <a:r>
              <a:rPr lang="en-US" sz="1000" noProof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 </a:t>
            </a:r>
            <a:r>
              <a:rPr lang="en-US" sz="1000" b="1" noProof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65</a:t>
            </a:r>
            <a:r>
              <a:rPr lang="en-US" sz="1000" noProof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313 (2021).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ABD7D4-7BDC-5FF6-BFBD-7921FBB4927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368" t="4492" r="25297" b="4583"/>
          <a:stretch>
            <a:fillRect/>
          </a:stretch>
        </p:blipFill>
        <p:spPr>
          <a:xfrm>
            <a:off x="869949" y="2860623"/>
            <a:ext cx="1471084" cy="142139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B6D87A6-894E-974D-DD12-682212E56A2B}"/>
              </a:ext>
            </a:extLst>
          </p:cNvPr>
          <p:cNvSpPr txBox="1"/>
          <p:nvPr/>
        </p:nvSpPr>
        <p:spPr>
          <a:xfrm>
            <a:off x="277227" y="4633494"/>
            <a:ext cx="464288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noProof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V. Kumar et al., Phys. Scr. </a:t>
            </a:r>
            <a:r>
              <a:rPr lang="en-US" sz="1000" b="1" noProof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101</a:t>
            </a:r>
            <a:r>
              <a:rPr lang="en-US" sz="1000" noProof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085301 (2026).</a:t>
            </a:r>
          </a:p>
        </p:txBody>
      </p:sp>
    </p:spTree>
    <p:extLst>
      <p:ext uri="{BB962C8B-B14F-4D97-AF65-F5344CB8AC3E}">
        <p14:creationId xmlns:p14="http://schemas.microsoft.com/office/powerpoint/2010/main" val="13171107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317634" y="997887"/>
                <a:ext cx="8420176" cy="3415085"/>
              </a:xfrm>
            </p:spPr>
            <p:txBody>
              <a:bodyPr wrap="square"/>
              <a:lstStyle/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US" sz="1700" noProof="0" dirty="0"/>
                  <a:t>Elastic proton-scattering channel successfully isolated </a:t>
                </a: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US" sz="1700" noProof="0" dirty="0"/>
                  <a:t>Flattening visible in differential cross section around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600" noProof="0" smtClean="0">
                            <a:latin typeface="Cambria Math" panose="02040503050406030204" pitchFamily="18" charset="0"/>
                          </a:rPr>
                          <m:t>Θ</m:t>
                        </m:r>
                      </m:e>
                      <m:sub>
                        <m:r>
                          <a:rPr lang="en-US" sz="1600" i="1" noProof="0" smtClean="0">
                            <a:latin typeface="Cambria Math" panose="02040503050406030204" pitchFamily="18" charset="0"/>
                          </a:rPr>
                          <m:t>𝑐𝑚</m:t>
                        </m:r>
                      </m:sub>
                    </m:sSub>
                    <m:r>
                      <a:rPr lang="en-US" sz="1600" i="1" noProof="0" smtClean="0">
                        <a:latin typeface="Cambria Math" panose="02040503050406030204" pitchFamily="18" charset="0"/>
                      </a:rPr>
                      <m:t> ≈ 2</m:t>
                    </m:r>
                    <m:r>
                      <a:rPr lang="en-US" sz="1600" b="0" i="1" noProof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600" i="1" noProof="0" smtClean="0"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1700" noProof="0" dirty="0"/>
                  <a:t> </a:t>
                </a:r>
                <a:r>
                  <a:rPr lang="en-US" noProof="0" dirty="0"/>
                  <a:t>→ </a:t>
                </a:r>
                <a:r>
                  <a:rPr lang="en-US" sz="1700" noProof="0" dirty="0"/>
                  <a:t>second diffraction minimum</a:t>
                </a: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US" sz="1700" noProof="0" dirty="0"/>
                  <a:t>Solid basis for extracting nuclear matter-density information from the cross-sections</a:t>
                </a: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US" sz="1700" noProof="0" dirty="0"/>
                  <a:t>Further analysis of coincident </a:t>
                </a:r>
                <a14:m>
                  <m:oMath xmlns:m="http://schemas.openxmlformats.org/officeDocument/2006/math">
                    <m:r>
                      <a:rPr lang="en-US" sz="1700" b="0" i="1" noProof="0" smtClean="0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sz="1700" noProof="0" dirty="0"/>
                  <a:t>-spectra </a:t>
                </a:r>
              </a:p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US" sz="1700" noProof="0" dirty="0"/>
                  <a:t>Dedicated theoretical calculations at this beam energy for direct comparison: Glauber and structure calculations</a:t>
                </a:r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7634" y="997887"/>
                <a:ext cx="8420176" cy="3415085"/>
              </a:xfrm>
              <a:blipFill>
                <a:blip r:embed="rId3"/>
                <a:stretch>
                  <a:fillRect l="-290" b="-1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2400" b="1" noProof="0" dirty="0">
                <a:solidFill>
                  <a:srgbClr val="333333"/>
                </a:solidFill>
                <a:latin typeface="Arial"/>
              </a:rPr>
              <a:t>Conclusion &amp; outlook</a:t>
            </a:r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en-US" noProof="0" smtClean="0"/>
              <a:t>17</a:t>
            </a:fld>
            <a:endParaRPr lang="en-US" noProof="0" dirty="0"/>
          </a:p>
        </p:txBody>
      </p:sp>
      <p:sp>
        <p:nvSpPr>
          <p:cNvPr id="5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3962401" y="4920459"/>
            <a:ext cx="3136599" cy="2678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rgbClr val="333333"/>
                </a:solidFill>
              </a:defRPr>
            </a:lvl1pPr>
          </a:lstStyle>
          <a:p>
            <a:pPr algn="l"/>
            <a:r>
              <a:rPr lang="en-US" sz="900" noProof="0" dirty="0">
                <a:solidFill>
                  <a:srgbClr val="333333"/>
                </a:solidFill>
                <a:latin typeface="Arial"/>
              </a:rPr>
              <a:t>Summer Student Report – R³B elastic proton scattering</a:t>
            </a:r>
            <a:endParaRPr lang="en-US" noProof="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6707" y="2514851"/>
            <a:ext cx="8200390" cy="700000"/>
          </a:xfrm>
        </p:spPr>
        <p:txBody>
          <a:bodyPr/>
          <a:lstStyle/>
          <a:p>
            <a:pPr algn="ctr"/>
            <a:r>
              <a:rPr lang="en-US" sz="2600" noProof="0" dirty="0">
                <a:solidFill>
                  <a:srgbClr val="666666"/>
                </a:solidFill>
                <a:latin typeface="Arial"/>
              </a:rPr>
              <a:t>Thank you for your attention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ir-gsi-folienmaster_2017_onering">
  <a:themeElements>
    <a:clrScheme name="Benutzerdefiniert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666666"/>
      </a:hlink>
      <a:folHlink>
        <a:srgbClr val="800080"/>
      </a:folHlink>
    </a:clrScheme>
    <a:fontScheme name="Office Klassisch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DBB63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91440" tIns="45720" rIns="91440" bIns="45720" rtlCol="0" anchor="t"/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äsentation5" id="{3AECD3E1-8DA4-BA48-8C52-0C39CC25DCAC}" vid="{10909A78-EA76-4346-92A8-E04EFC56BD02}"/>
    </a:ext>
  </a:extLst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3217</TotalTime>
  <Words>1592</Words>
  <Application>Microsoft Office PowerPoint</Application>
  <PresentationFormat>On-screen Show (16:9)</PresentationFormat>
  <Paragraphs>257</Paragraphs>
  <Slides>18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Cambria Math</vt:lpstr>
      <vt:lpstr>Wingdings</vt:lpstr>
      <vt:lpstr>fair-gsi-folienmaster_2017_onering</vt:lpstr>
      <vt:lpstr>Investigation of Elastic Proton Scattering on Neutron-Rich Nuclei with the R³B Setup</vt:lpstr>
      <vt:lpstr>Outline</vt:lpstr>
      <vt:lpstr>PowerPoint Presentation</vt:lpstr>
      <vt:lpstr>The R³B setup</vt:lpstr>
      <vt:lpstr>The G-24-00249 experiment</vt:lpstr>
      <vt:lpstr>Elastic proton scattering</vt:lpstr>
      <vt:lpstr>Data-Analysis Strategy</vt:lpstr>
      <vt:lpstr>Particle identification &amp; isotope selection</vt:lpstr>
      <vt:lpstr>Vertex reconstruction</vt:lpstr>
      <vt:lpstr>Reconstructing the recoil kinematics</vt:lpstr>
      <vt:lpstr>CALIFA analysis</vt:lpstr>
      <vt:lpstr>Coplanarity check</vt:lpstr>
      <vt:lpstr>Center of mass angle</vt:lpstr>
      <vt:lpstr>Results: t and Θ_cm distributions</vt:lpstr>
      <vt:lpstr>Error of mandelstam t</vt:lpstr>
      <vt:lpstr>Bubble nature of  ^22 O</vt:lpstr>
      <vt:lpstr>PowerPoint Presentation</vt:lpstr>
      <vt:lpstr>Thank you for your attention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Carola Pomplun</dc:creator>
  <cp:lastModifiedBy>Anna Husztek</cp:lastModifiedBy>
  <cp:revision>59</cp:revision>
  <dcterms:created xsi:type="dcterms:W3CDTF">2019-06-27T13:21:22Z</dcterms:created>
  <dcterms:modified xsi:type="dcterms:W3CDTF">2026-09-13T21:10:08Z</dcterms:modified>
</cp:coreProperties>
</file>