
<file path=[Content_Types].xml><?xml version="1.0" encoding="utf-8"?>
<Types xmlns="http://schemas.openxmlformats.org/package/2006/content-types">
  <Default Extension="xml" ContentType="application/xml"/>
  <Default Extension="jpg" ContentType="image/jpeg"/>
  <Default Extension="wmf" ContentType="image/x-wmf"/>
  <Default Extension="bin" ContentType="application/vnd.openxmlformats-officedocument.oleObject"/>
  <Default Extension="rels" ContentType="application/vnd.openxmlformats-package.relationships+xml"/>
  <Default Extension="jpeg" ContentType="image/jpeg"/>
  <Default Extension="png" ContentType="image/png"/>
  <Override PartName="/ppt/notesSlides/notesSlide1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s/slide3.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s/slide12.xml" ContentType="application/vnd.openxmlformats-officedocument.presentationml.slide+xml"/>
  <Override PartName="/ppt/slideLayouts/slideLayout5.xml" ContentType="application/vnd.openxmlformats-officedocument.presentationml.slideLayout+xml"/>
  <Override PartName="/ppt/slides/slide7.xml" ContentType="application/vnd.openxmlformats-officedocument.presentationml.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tableStyles.xml" ContentType="application/vnd.openxmlformats-officedocument.presentationml.tableStyles+xml"/>
  <Override PartName="/docProps/app.xml" ContentType="application/vnd.openxmlformats-officedocument.extended-properties+xml"/>
  <Override PartName="/ppt/viewProps.xml" ContentType="application/vnd.openxmlformats-officedocument.presentationml.viewProps+xml"/>
  <Override PartName="/ppt/slides/slide8.xml" ContentType="application/vnd.openxmlformats-officedocument.presentationml.slide+xml"/>
  <Override PartName="/ppt/notesSlides/notesSlide8.xml" ContentType="application/vnd.openxmlformats-officedocument.presentationml.notesSlide+xml"/>
  <Override PartName="/ppt/slideLayouts/slideLayout2.xml" ContentType="application/vnd.openxmlformats-officedocument.presentationml.slideLayout+xml"/>
  <Override PartName="/ppt/presProps.xml" ContentType="application/vnd.openxmlformats-officedocument.presentationml.presProps+xml"/>
  <Override PartName="/ppt/slideLayouts/slideLayout8.xml" ContentType="application/vnd.openxmlformats-officedocument.presentationml.slideLayout+xml"/>
  <Override PartName="/docProps/core.xml" ContentType="application/vnd.openxmlformats-package.core-properties+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2.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5.xml" ContentType="application/vnd.openxmlformats-officedocument.presentationml.slide+xml"/>
  <Override PartName="/ppt/slides/slide9.xml" ContentType="application/vnd.openxmlformats-officedocument.presentationml.slide+xml"/>
  <Override PartName="/ppt/notesSlides/notesSlide1.xml" ContentType="application/vnd.openxmlformats-officedocument.presentationml.notesSlide+xml"/>
  <Override PartName="/ppt/slides/slide11.xml" ContentType="application/vnd.openxmlformats-officedocument.presentationml.slide+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6.xml" ContentType="application/vnd.openxmlformats-officedocument.presentationml.notesSlide+xml"/>
  <Override PartName="/ppt/presentation.xml" ContentType="application/vnd.openxmlformats-officedocument.presentationml.presentation.main+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s/slide10.xml" ContentType="application/vnd.openxmlformats-officedocument.presentationml.slide+xml"/>
  <Override PartName="/ppt/notesSlides/notesSlide11.xml" ContentType="application/vnd.openxmlformats-officedocument.presentationml.notesSlide+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autoCompressPictures="0" saveSubsetFonts="1">
  <p:sldMasterIdLst>
    <p:sldMasterId id="2147483648" r:id="rId1"/>
  </p:sldMasterIdLst>
  <p:notesMasterIdLst>
    <p:notesMasterId r:id="rId1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6858000" cy="9144000"/>
  <p:defaultTextStyle>
    <a:defPPr>
      <a:defRPr lang="en-US"/>
    </a:defPPr>
    <a:lvl1pPr marL="0" algn="l" defTabSz="457200" rtl="0">
      <a:defRPr sz="1800">
        <a:solidFill>
          <a:schemeClr val="tx1"/>
        </a:solidFill>
        <a:latin typeface="+mn-lt"/>
        <a:ea typeface="+mn-ea"/>
        <a:cs typeface="+mn-cs"/>
      </a:defRPr>
    </a:lvl1pPr>
    <a:lvl2pPr marL="457200" algn="l" defTabSz="457200" rtl="0">
      <a:defRPr sz="1800">
        <a:solidFill>
          <a:schemeClr val="tx1"/>
        </a:solidFill>
        <a:latin typeface="+mn-lt"/>
        <a:ea typeface="+mn-ea"/>
        <a:cs typeface="+mn-cs"/>
      </a:defRPr>
    </a:lvl2pPr>
    <a:lvl3pPr marL="914400" algn="l" defTabSz="457200" rtl="0">
      <a:defRPr sz="1800">
        <a:solidFill>
          <a:schemeClr val="tx1"/>
        </a:solidFill>
        <a:latin typeface="+mn-lt"/>
        <a:ea typeface="+mn-ea"/>
        <a:cs typeface="+mn-cs"/>
      </a:defRPr>
    </a:lvl3pPr>
    <a:lvl4pPr marL="1371600" algn="l" defTabSz="457200" rtl="0">
      <a:defRPr sz="1800">
        <a:solidFill>
          <a:schemeClr val="tx1"/>
        </a:solidFill>
        <a:latin typeface="+mn-lt"/>
        <a:ea typeface="+mn-ea"/>
        <a:cs typeface="+mn-cs"/>
      </a:defRPr>
    </a:lvl4pPr>
    <a:lvl5pPr marL="1828800" algn="l" defTabSz="457200" rtl="0">
      <a:defRPr sz="1800">
        <a:solidFill>
          <a:schemeClr val="tx1"/>
        </a:solidFill>
        <a:latin typeface="+mn-lt"/>
        <a:ea typeface="+mn-ea"/>
        <a:cs typeface="+mn-cs"/>
      </a:defRPr>
    </a:lvl5pPr>
    <a:lvl6pPr marL="2286000" algn="l" defTabSz="457200" rtl="0">
      <a:defRPr sz="1800">
        <a:solidFill>
          <a:schemeClr val="tx1"/>
        </a:solidFill>
        <a:latin typeface="+mn-lt"/>
        <a:ea typeface="+mn-ea"/>
        <a:cs typeface="+mn-cs"/>
      </a:defRPr>
    </a:lvl6pPr>
    <a:lvl7pPr marL="2743200" algn="l" defTabSz="457200" rtl="0">
      <a:defRPr sz="1800">
        <a:solidFill>
          <a:schemeClr val="tx1"/>
        </a:solidFill>
        <a:latin typeface="+mn-lt"/>
        <a:ea typeface="+mn-ea"/>
        <a:cs typeface="+mn-cs"/>
      </a:defRPr>
    </a:lvl7pPr>
    <a:lvl8pPr marL="3200400" algn="l" defTabSz="457200" rtl="0">
      <a:defRPr sz="1800">
        <a:solidFill>
          <a:schemeClr val="tx1"/>
        </a:solidFill>
        <a:latin typeface="+mn-lt"/>
        <a:ea typeface="+mn-ea"/>
        <a:cs typeface="+mn-cs"/>
      </a:defRPr>
    </a:lvl8pPr>
    <a:lvl9pPr marL="3657600" algn="l" defTabSz="457200" rtl="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snapToObjects="1">
      <p:cViewPr varScale="1">
        <p:scale>
          <a:sx n="79" d="100"/>
          <a:sy n="79" d="100"/>
        </p:scale>
        <p:origin x="77" y="278"/>
      </p:cViewPr>
      <p:guideLst>
        <p:guide pos="2160" orient="horz"/>
        <p:guide pos="2880"/>
      </p:guideLst>
    </p:cSldViewPr>
  </p:slideViewPr>
  <p:gridSpacing cx="76200" cy="76200"/>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notesMaster" Target="notesMasters/notesMaster1.xml"/><Relationship Id="rId17" Type="http://schemas.openxmlformats.org/officeDocument/2006/relationships/presProps" Target="presProps.xml" /><Relationship Id="rId18" Type="http://schemas.openxmlformats.org/officeDocument/2006/relationships/tableStyles" Target="tableStyles.xml" /><Relationship Id="rId19"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147830950"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439689366"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181418550"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865619654"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431151894"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1192892126"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598376540" name="Slide Image Placeholder 1"/>
          <p:cNvSpPr>
            <a:spLocks noChangeAspect="1" noGrp="1" noRot="1"/>
          </p:cNvSpPr>
          <p:nvPr>
            <p:ph type="sldImg" idx="2"/>
          </p:nvPr>
        </p:nvSpPr>
        <p:spPr bwMode="auto"/>
      </p:sp>
      <p:sp>
        <p:nvSpPr>
          <p:cNvPr id="925475591" name="Notes Placeholder 2"/>
          <p:cNvSpPr>
            <a:spLocks noGrp="1"/>
          </p:cNvSpPr>
          <p:nvPr>
            <p:ph type="body" sz="quarter" idx="3"/>
          </p:nvPr>
        </p:nvSpPr>
        <p:spPr bwMode="auto"/>
        <p:txBody>
          <a:bodyPr/>
          <a:lstStyle/>
          <a:p>
            <a:pPr>
              <a:defRPr/>
            </a:pPr>
            <a:r>
              <a:rPr/>
              <a:t>Opening: introduce the BRAID framework, then immediately state the GSI/FAIR focus: muon identification and reconstruction in hadron-physics beam lines.</a:t>
            </a:r>
            <a:endParaRPr/>
          </a:p>
        </p:txBody>
      </p:sp>
      <p:sp>
        <p:nvSpPr>
          <p:cNvPr id="297626918" name="Slide Number Placeholder 3"/>
          <p:cNvSpPr>
            <a:spLocks noGrp="1"/>
          </p:cNvSpPr>
          <p:nvPr>
            <p:ph type="sldNum" sz="quarter" idx="5"/>
          </p:nvPr>
        </p:nvSpPr>
        <p:spPr bwMode="auto"/>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510288763" name="Slide Image Placeholder 1"/>
          <p:cNvSpPr>
            <a:spLocks noChangeAspect="1" noGrp="1" noRot="1"/>
          </p:cNvSpPr>
          <p:nvPr>
            <p:ph type="sldImg"/>
          </p:nvPr>
        </p:nvSpPr>
        <p:spPr bwMode="auto"/>
      </p:sp>
      <p:sp>
        <p:nvSpPr>
          <p:cNvPr id="150282416" name="Notes Placeholder 2"/>
          <p:cNvSpPr>
            <a:spLocks noGrp="1"/>
          </p:cNvSpPr>
          <p:nvPr>
            <p:ph type="body" idx="1"/>
          </p:nvPr>
        </p:nvSpPr>
        <p:spPr bwMode="auto"/>
        <p:txBody>
          <a:bodyPr/>
          <a:lstStyle/>
          <a:p>
            <a:pPr>
              <a:defRPr/>
            </a:pPr>
            <a:endParaRPr/>
          </a:p>
        </p:txBody>
      </p:sp>
      <p:sp>
        <p:nvSpPr>
          <p:cNvPr id="847493466" name="Slide Number Placeholder 3"/>
          <p:cNvSpPr>
            <a:spLocks noGrp="1"/>
          </p:cNvSpPr>
          <p:nvPr>
            <p:ph type="sldNum" sz="quarter" idx="10"/>
          </p:nvPr>
        </p:nvSpPr>
        <p:spPr bwMode="auto"/>
        <p:txBody>
          <a:bodyPr/>
          <a:lstStyle/>
          <a:p>
            <a:pPr>
              <a:defRPr/>
            </a:pPr>
            <a:fld id="{7C234228-CEA5-59E4-548F-5C082A13FA5E}" type="slidenum">
              <a:rPr/>
              <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415731887" name="Slide Image Placeholder 1"/>
          <p:cNvSpPr>
            <a:spLocks noChangeAspect="1" noGrp="1" noRot="1"/>
          </p:cNvSpPr>
          <p:nvPr>
            <p:ph type="sldImg" idx="2"/>
          </p:nvPr>
        </p:nvSpPr>
        <p:spPr bwMode="auto"/>
      </p:sp>
      <p:sp>
        <p:nvSpPr>
          <p:cNvPr id="1666342265" name="Notes Placeholder 2"/>
          <p:cNvSpPr>
            <a:spLocks noGrp="1"/>
          </p:cNvSpPr>
          <p:nvPr>
            <p:ph type="body" sz="quarter" idx="3"/>
          </p:nvPr>
        </p:nvSpPr>
        <p:spPr bwMode="auto"/>
        <p:txBody>
          <a:bodyPr/>
          <a:lstStyle/>
          <a:p>
            <a:pPr>
              <a:defRPr/>
            </a:pPr>
            <a:r>
              <a:rPr/>
              <a:t>Close by returning to the central idea: detector-agnostic reconstruction is useful only if it remains physically meaningful and robust when the detector and operating conditions change.</a:t>
            </a:r>
            <a:endParaRPr/>
          </a:p>
        </p:txBody>
      </p:sp>
      <p:sp>
        <p:nvSpPr>
          <p:cNvPr id="624070273" name="Slide Number Placeholder 3"/>
          <p:cNvSpPr>
            <a:spLocks noGrp="1"/>
          </p:cNvSpPr>
          <p:nvPr>
            <p:ph type="sldNum" sz="quarter" idx="5"/>
          </p:nvPr>
        </p:nvSpPr>
        <p:spPr bwMode="auto"/>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9451002" name="Slide Image Placeholder 1"/>
          <p:cNvSpPr>
            <a:spLocks noChangeAspect="1" noGrp="1" noRot="1"/>
          </p:cNvSpPr>
          <p:nvPr>
            <p:ph type="sldImg"/>
          </p:nvPr>
        </p:nvSpPr>
        <p:spPr bwMode="auto"/>
      </p:sp>
      <p:sp>
        <p:nvSpPr>
          <p:cNvPr id="1484598439" name="Notes Placeholder 2"/>
          <p:cNvSpPr>
            <a:spLocks noGrp="1"/>
          </p:cNvSpPr>
          <p:nvPr>
            <p:ph type="body" idx="1"/>
          </p:nvPr>
        </p:nvSpPr>
        <p:spPr bwMode="auto"/>
        <p:txBody>
          <a:bodyPr/>
          <a:lstStyle/>
          <a:p>
            <a:pPr>
              <a:defRPr/>
            </a:pPr>
            <a:endParaRPr/>
          </a:p>
        </p:txBody>
      </p:sp>
      <p:sp>
        <p:nvSpPr>
          <p:cNvPr id="1441757134" name="Slide Number Placeholder 3"/>
          <p:cNvSpPr>
            <a:spLocks noGrp="1"/>
          </p:cNvSpPr>
          <p:nvPr>
            <p:ph type="sldNum" sz="quarter" idx="10"/>
          </p:nvPr>
        </p:nvSpPr>
        <p:spPr bwMode="auto"/>
        <p:txBody>
          <a:bodyPr/>
          <a:lstStyle/>
          <a:p>
            <a:pPr>
              <a:defRPr/>
            </a:pPr>
            <a:fld id="{C20E738F-5FE7-97F5-F1C2-5ECC4ED24910}" type="slidenum">
              <a:rPr/>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954889471" name="Slide Image Placeholder 1"/>
          <p:cNvSpPr>
            <a:spLocks noChangeAspect="1" noGrp="1" noRot="1"/>
          </p:cNvSpPr>
          <p:nvPr>
            <p:ph type="sldImg"/>
          </p:nvPr>
        </p:nvSpPr>
        <p:spPr bwMode="auto"/>
      </p:sp>
      <p:sp>
        <p:nvSpPr>
          <p:cNvPr id="376500150" name="Notes Placeholder 2"/>
          <p:cNvSpPr>
            <a:spLocks noGrp="1"/>
          </p:cNvSpPr>
          <p:nvPr>
            <p:ph type="body" idx="1"/>
          </p:nvPr>
        </p:nvSpPr>
        <p:spPr bwMode="auto"/>
        <p:txBody>
          <a:bodyPr/>
          <a:lstStyle/>
          <a:p>
            <a:pPr>
              <a:defRPr/>
            </a:pPr>
            <a:endParaRPr/>
          </a:p>
        </p:txBody>
      </p:sp>
      <p:sp>
        <p:nvSpPr>
          <p:cNvPr id="1283232147" name="Slide Number Placeholder 3"/>
          <p:cNvSpPr>
            <a:spLocks noGrp="1"/>
          </p:cNvSpPr>
          <p:nvPr>
            <p:ph type="sldNum" sz="quarter" idx="10"/>
          </p:nvPr>
        </p:nvSpPr>
        <p:spPr bwMode="auto"/>
        <p:txBody>
          <a:bodyPr/>
          <a:lstStyle/>
          <a:p>
            <a:pPr>
              <a:defRPr/>
            </a:pPr>
            <a:fld id="{6B263D3C-ACFE-3E71-22B3-23CE024FB9CC}"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76845655" name="Slide Image Placeholder 1"/>
          <p:cNvSpPr>
            <a:spLocks noChangeAspect="1" noGrp="1" noRot="1"/>
          </p:cNvSpPr>
          <p:nvPr>
            <p:ph type="sldImg" idx="2"/>
          </p:nvPr>
        </p:nvSpPr>
        <p:spPr bwMode="auto"/>
      </p:sp>
      <p:sp>
        <p:nvSpPr>
          <p:cNvPr id="1865226279" name="Notes Placeholder 2"/>
          <p:cNvSpPr>
            <a:spLocks noGrp="1"/>
          </p:cNvSpPr>
          <p:nvPr>
            <p:ph type="body" sz="quarter" idx="3"/>
          </p:nvPr>
        </p:nvSpPr>
        <p:spPr bwMode="auto"/>
        <p:txBody>
          <a:bodyPr/>
          <a:lstStyle/>
          <a:p>
            <a:pPr>
              <a:defRPr/>
            </a:pPr>
            <a:r>
              <a:rPr/>
              <a:t>Do not present BRAID as four separate projects. The point is that computer-science methods are developed centrally and then challenged by different domains.</a:t>
            </a:r>
            <a:endParaRPr/>
          </a:p>
        </p:txBody>
      </p:sp>
      <p:sp>
        <p:nvSpPr>
          <p:cNvPr id="1137315048" name="Slide Number Placeholder 3"/>
          <p:cNvSpPr>
            <a:spLocks noGrp="1"/>
          </p:cNvSpPr>
          <p:nvPr>
            <p:ph type="sldNum" sz="quarter" idx="5"/>
          </p:nvPr>
        </p:nvSpPr>
        <p:spPr bwMode="auto"/>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5649728" name="Slide Image Placeholder 1"/>
          <p:cNvSpPr>
            <a:spLocks noChangeAspect="1" noGrp="1" noRot="1"/>
          </p:cNvSpPr>
          <p:nvPr>
            <p:ph type="sldImg" idx="2"/>
          </p:nvPr>
        </p:nvSpPr>
        <p:spPr bwMode="auto"/>
      </p:sp>
      <p:sp>
        <p:nvSpPr>
          <p:cNvPr id="265000488" name="Notes Placeholder 2"/>
          <p:cNvSpPr>
            <a:spLocks noGrp="1"/>
          </p:cNvSpPr>
          <p:nvPr>
            <p:ph type="body" sz="quarter" idx="3"/>
          </p:nvPr>
        </p:nvSpPr>
        <p:spPr bwMode="auto"/>
        <p:txBody>
          <a:bodyPr/>
          <a:lstStyle/>
          <a:p>
            <a:pPr>
              <a:defRPr/>
            </a:pPr>
            <a:r>
              <a:rPr/>
              <a:t>Use this slide to explain the technical idea without diving into architecture details. The important distinction is adaptive reduction while preserving locality and physics constraints. The proposal explicitly focuses first on offline reconstruction, with later potential for online use.</a:t>
            </a:r>
            <a:endParaRPr/>
          </a:p>
        </p:txBody>
      </p:sp>
      <p:sp>
        <p:nvSpPr>
          <p:cNvPr id="352145546" name="Slide Number Placeholder 3"/>
          <p:cNvSpPr>
            <a:spLocks noGrp="1"/>
          </p:cNvSpPr>
          <p:nvPr>
            <p:ph type="sldNum" sz="quarter" idx="5"/>
          </p:nvPr>
        </p:nvSpPr>
        <p:spPr bwMode="auto"/>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48245129" name="Slide Image Placeholder 1"/>
          <p:cNvSpPr>
            <a:spLocks noChangeAspect="1" noGrp="1" noRot="1"/>
          </p:cNvSpPr>
          <p:nvPr>
            <p:ph type="sldImg" idx="2"/>
          </p:nvPr>
        </p:nvSpPr>
        <p:spPr bwMode="auto"/>
      </p:sp>
      <p:sp>
        <p:nvSpPr>
          <p:cNvPr id="1510186495" name="Notes Placeholder 2"/>
          <p:cNvSpPr>
            <a:spLocks noGrp="1"/>
          </p:cNvSpPr>
          <p:nvPr>
            <p:ph type="body" sz="quarter" idx="3"/>
          </p:nvPr>
        </p:nvSpPr>
        <p:spPr bwMode="auto"/>
        <p:txBody>
          <a:bodyPr/>
          <a:lstStyle/>
          <a:p>
            <a:pPr>
              <a:defRPr/>
            </a:pPr>
            <a:r>
              <a:rPr/>
              <a:t>FAIR has several research pillars; this presentation narrows to CBM and PANDA because they are the WP4 application domains at GSI.</a:t>
            </a:r>
            <a:endParaRPr/>
          </a:p>
        </p:txBody>
      </p:sp>
      <p:sp>
        <p:nvSpPr>
          <p:cNvPr id="2091084700" name="Slide Number Placeholder 3"/>
          <p:cNvSpPr>
            <a:spLocks noGrp="1"/>
          </p:cNvSpPr>
          <p:nvPr>
            <p:ph type="sldNum" sz="quarter" idx="5"/>
          </p:nvPr>
        </p:nvSpPr>
        <p:spPr bwMode="auto"/>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878416843" name="Slide Image Placeholder 1"/>
          <p:cNvSpPr>
            <a:spLocks noChangeAspect="1" noGrp="1" noRot="1"/>
          </p:cNvSpPr>
          <p:nvPr>
            <p:ph type="sldImg" idx="2"/>
          </p:nvPr>
        </p:nvSpPr>
        <p:spPr bwMode="auto"/>
      </p:sp>
      <p:sp>
        <p:nvSpPr>
          <p:cNvPr id="505419057" name="Notes Placeholder 2"/>
          <p:cNvSpPr>
            <a:spLocks noGrp="1"/>
          </p:cNvSpPr>
          <p:nvPr>
            <p:ph type="body" sz="quarter" idx="3"/>
          </p:nvPr>
        </p:nvSpPr>
        <p:spPr bwMode="auto"/>
        <p:txBody>
          <a:bodyPr/>
          <a:lstStyle/>
          <a:p>
            <a:pPr>
              <a:defRPr/>
            </a:pPr>
            <a:r>
              <a:rPr/>
              <a:t>Use the detector images as visual anchors. The point is not to explain every subsystem, but to show that the data structures and operating conditions differ substantially.</a:t>
            </a:r>
            <a:endParaRPr/>
          </a:p>
        </p:txBody>
      </p:sp>
      <p:sp>
        <p:nvSpPr>
          <p:cNvPr id="2050027373" name="Slide Number Placeholder 3"/>
          <p:cNvSpPr>
            <a:spLocks noGrp="1"/>
          </p:cNvSpPr>
          <p:nvPr>
            <p:ph type="sldNum" sz="quarter" idx="5"/>
          </p:nvPr>
        </p:nvSpPr>
        <p:spPr bwMode="auto"/>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38976171" name="Slide Image Placeholder 1"/>
          <p:cNvSpPr>
            <a:spLocks noChangeAspect="1" noGrp="1" noRot="1"/>
          </p:cNvSpPr>
          <p:nvPr>
            <p:ph type="sldImg" idx="2"/>
          </p:nvPr>
        </p:nvSpPr>
        <p:spPr bwMode="auto"/>
      </p:sp>
      <p:sp>
        <p:nvSpPr>
          <p:cNvPr id="1516044353" name="Notes Placeholder 2"/>
          <p:cNvSpPr>
            <a:spLocks noGrp="1"/>
          </p:cNvSpPr>
          <p:nvPr>
            <p:ph type="body" sz="quarter" idx="3"/>
          </p:nvPr>
        </p:nvSpPr>
        <p:spPr bwMode="auto"/>
        <p:txBody>
          <a:bodyPr/>
          <a:lstStyle/>
          <a:p>
            <a:pPr>
              <a:defRPr/>
            </a:pPr>
            <a:r>
              <a:rPr/>
              <a:t>This is the conceptual bridge from BRAID to your own topic. The expose document explicitly frames muon identification as a common task across versatile hadron-physics beam lines and mentions large-area gaseous detectors, straw tubes and absorbers.</a:t>
            </a:r>
            <a:endParaRPr/>
          </a:p>
        </p:txBody>
      </p:sp>
      <p:sp>
        <p:nvSpPr>
          <p:cNvPr id="1583444399" name="Slide Number Placeholder 3"/>
          <p:cNvSpPr>
            <a:spLocks noGrp="1"/>
          </p:cNvSpPr>
          <p:nvPr>
            <p:ph type="sldNum" sz="quarter" idx="5"/>
          </p:nvPr>
        </p:nvSpPr>
        <p:spPr bwMode="auto"/>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7745210" name="Slide Image Placeholder 1"/>
          <p:cNvSpPr>
            <a:spLocks noChangeAspect="1" noGrp="1" noRot="1"/>
          </p:cNvSpPr>
          <p:nvPr>
            <p:ph type="sldImg" idx="2"/>
          </p:nvPr>
        </p:nvSpPr>
        <p:spPr bwMode="auto"/>
      </p:sp>
      <p:sp>
        <p:nvSpPr>
          <p:cNvPr id="936063611" name="Notes Placeholder 2"/>
          <p:cNvSpPr>
            <a:spLocks noGrp="1"/>
          </p:cNvSpPr>
          <p:nvPr>
            <p:ph type="body" sz="quarter" idx="3"/>
          </p:nvPr>
        </p:nvSpPr>
        <p:spPr bwMode="auto"/>
        <p:txBody>
          <a:bodyPr/>
          <a:lstStyle/>
          <a:p>
            <a:pPr>
              <a:defRPr/>
            </a:pPr>
            <a:r>
              <a:rPr/>
              <a:t>The example campaign shown here follows the simulation work discussed in the project: 1000 central Au+Au events at 8 AGeV, with UrQMD and GEANT4. Replace or expand the example once the final simulation configuration is frozen.</a:t>
            </a:r>
            <a:endParaRPr/>
          </a:p>
        </p:txBody>
      </p:sp>
      <p:sp>
        <p:nvSpPr>
          <p:cNvPr id="582952333" name="Slide Number Placeholder 3"/>
          <p:cNvSpPr>
            <a:spLocks noGrp="1"/>
          </p:cNvSpPr>
          <p:nvPr>
            <p:ph type="sldNum" sz="quarter" idx="5"/>
          </p:nvPr>
        </p:nvSpPr>
        <p:spPr bwMode="auto"/>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629090942" name="Slide Image Placeholder 1"/>
          <p:cNvSpPr>
            <a:spLocks noChangeAspect="1" noGrp="1" noRot="1"/>
          </p:cNvSpPr>
          <p:nvPr>
            <p:ph type="sldImg" idx="2"/>
          </p:nvPr>
        </p:nvSpPr>
        <p:spPr bwMode="auto"/>
      </p:sp>
      <p:sp>
        <p:nvSpPr>
          <p:cNvPr id="1454115995" name="Notes Placeholder 2"/>
          <p:cNvSpPr>
            <a:spLocks noGrp="1"/>
          </p:cNvSpPr>
          <p:nvPr>
            <p:ph type="body" sz="quarter" idx="3"/>
          </p:nvPr>
        </p:nvSpPr>
        <p:spPr bwMode="auto"/>
        <p:txBody>
          <a:bodyPr/>
          <a:lstStyle/>
          <a:p>
            <a:pPr>
              <a:defRPr/>
            </a:pPr>
            <a:r>
              <a:rPr/>
              <a:t>This is a key slide. WP1 is the central hub of BRAID, while WPs 2–4 apply, validate and refine the methods. WP4 should not be presented as a standalone ML application.</a:t>
            </a:r>
            <a:endParaRPr/>
          </a:p>
        </p:txBody>
      </p:sp>
      <p:sp>
        <p:nvSpPr>
          <p:cNvPr id="1410385755" name="Slide Number Placeholder 3"/>
          <p:cNvSpPr>
            <a:spLocks noGrp="1"/>
          </p:cNvSpPr>
          <p:nvPr>
            <p:ph type="sldNum" sz="quarter" idx="5"/>
          </p:nvPr>
        </p:nvSpPr>
        <p:spPr bwMode="auto"/>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jp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jp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jpg"/></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7.jpg"/></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jpg"/><Relationship Id="rId5"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itle" userDrawn="1">
  <p:cSld name="Title Slide">
    <p:bg>
      <p:bgPr shadeToTitle="0">
        <a:solidFill>
          <a:schemeClr val="tx2">
            <a:lumMod val="50000"/>
          </a:schemeClr>
        </a:solidFill>
      </p:bgPr>
    </p:bg>
    <p:spTree>
      <p:nvGrpSpPr>
        <p:cNvPr id="1" name=""/>
        <p:cNvGrpSpPr/>
        <p:nvPr/>
      </p:nvGrpSpPr>
      <p:grpSpPr bwMode="auto">
        <a:xfrm>
          <a:off x="0" y="0"/>
          <a:ext cx="0" cy="0"/>
          <a:chOff x="0" y="0"/>
          <a:chExt cx="0" cy="0"/>
        </a:xfrm>
      </p:grpSpPr>
      <p:pic>
        <p:nvPicPr>
          <p:cNvPr id="647439000" name="Grafik 752695196"/>
          <p:cNvPicPr>
            <a:picLocks noChangeAspect="1"/>
          </p:cNvPicPr>
          <p:nvPr/>
        </p:nvPicPr>
        <p:blipFill rotWithShape="1">
          <a:blip r:embed="rId2">
            <a:alphaModFix amt="10000"/>
          </a:blip>
          <a:stretch/>
        </p:blipFill>
        <p:spPr bwMode="auto">
          <a:xfrm>
            <a:off x="9522" y="14286"/>
            <a:ext cx="12172645" cy="6829425"/>
          </a:xfrm>
          <a:prstGeom prst="rect">
            <a:avLst/>
          </a:prstGeom>
        </p:spPr>
      </p:pic>
      <p:pic>
        <p:nvPicPr>
          <p:cNvPr id="1250258661" name="Grafik 902360216"/>
          <p:cNvPicPr>
            <a:picLocks noChangeAspect="1"/>
          </p:cNvPicPr>
          <p:nvPr/>
        </p:nvPicPr>
        <p:blipFill rotWithShape="1">
          <a:blip r:embed="rId3">
            <a:alphaModFix amt="20000"/>
          </a:blip>
          <a:stretch/>
        </p:blipFill>
        <p:spPr bwMode="auto">
          <a:xfrm>
            <a:off x="2066871" y="4724398"/>
            <a:ext cx="10124820" cy="2133598"/>
          </a:xfrm>
          <a:prstGeom prst="rect">
            <a:avLst/>
          </a:prstGeom>
        </p:spPr>
      </p:pic>
      <p:pic>
        <p:nvPicPr>
          <p:cNvPr id="1856755813" name="Grafik 1803619990"/>
          <p:cNvPicPr>
            <a:picLocks noChangeAspect="1"/>
          </p:cNvPicPr>
          <p:nvPr/>
        </p:nvPicPr>
        <p:blipFill rotWithShape="1">
          <a:blip r:embed="rId4">
            <a:alphaModFix amt="20000"/>
          </a:blip>
          <a:stretch/>
        </p:blipFill>
        <p:spPr bwMode="auto">
          <a:xfrm>
            <a:off x="17702" y="2583204"/>
            <a:ext cx="10645025" cy="3757702"/>
          </a:xfrm>
          <a:prstGeom prst="rect">
            <a:avLst/>
          </a:prstGeom>
        </p:spPr>
      </p:pic>
      <p:pic>
        <p:nvPicPr>
          <p:cNvPr id="2072188493" name="Grafik 1646157878"/>
          <p:cNvPicPr/>
          <p:nvPr/>
        </p:nvPicPr>
        <p:blipFill rotWithShape="1">
          <a:blip r:embed="rId5"/>
          <a:srcRect l="0" t="1509" r="0" b="0"/>
          <a:stretch/>
        </p:blipFill>
        <p:spPr bwMode="auto">
          <a:xfrm>
            <a:off x="-3046" y="0"/>
            <a:ext cx="12197789" cy="3728464"/>
          </a:xfrm>
          <a:prstGeom prst="rect">
            <a:avLst/>
          </a:prstGeom>
        </p:spPr>
      </p:pic>
      <p:sp>
        <p:nvSpPr>
          <p:cNvPr id="1610367571" name="Title 1"/>
          <p:cNvSpPr>
            <a:spLocks noGrp="1"/>
          </p:cNvSpPr>
          <p:nvPr>
            <p:ph type="ctrTitle"/>
          </p:nvPr>
        </p:nvSpPr>
        <p:spPr bwMode="auto">
          <a:xfrm>
            <a:off x="1523960" y="3793502"/>
            <a:ext cx="9143771" cy="2387599"/>
          </a:xfrm>
        </p:spPr>
        <p:txBody>
          <a:bodyPr vertOverflow="overflow" horzOverflow="overflow" vert="horz" wrap="square" lIns="91440" tIns="45720" rIns="91440" bIns="45720" numCol="1" spcCol="0" rtlCol="0" fromWordArt="0" anchor="b" anchorCtr="0" forceAA="0" compatLnSpc="0">
            <a:normAutofit fontScale="95000" lnSpcReduction="1000"/>
          </a:bodyPr>
          <a:lstStyle>
            <a:lvl1pPr algn="ctr">
              <a:defRPr sz="7000">
                <a:solidFill>
                  <a:schemeClr val="accent4">
                    <a:lumMod val="40000"/>
                    <a:lumOff val="60000"/>
                  </a:schemeClr>
                </a:solidFill>
              </a:defRPr>
            </a:lvl1pPr>
            <a:lvl2pPr>
              <a:defRPr sz="7000">
                <a:solidFill>
                  <a:schemeClr val="accent4">
                    <a:lumMod val="40000"/>
                    <a:lumOff val="60000"/>
                  </a:schemeClr>
                </a:solidFill>
              </a:defRPr>
            </a:lvl2pPr>
            <a:lvl3pPr>
              <a:defRPr sz="7000">
                <a:solidFill>
                  <a:schemeClr val="accent4">
                    <a:lumMod val="40000"/>
                    <a:lumOff val="60000"/>
                  </a:schemeClr>
                </a:solidFill>
              </a:defRPr>
            </a:lvl3pPr>
            <a:lvl4pPr>
              <a:defRPr sz="7000">
                <a:solidFill>
                  <a:schemeClr val="accent4">
                    <a:lumMod val="40000"/>
                    <a:lumOff val="60000"/>
                  </a:schemeClr>
                </a:solidFill>
              </a:defRPr>
            </a:lvl4pPr>
            <a:lvl5pPr>
              <a:defRPr sz="7000">
                <a:solidFill>
                  <a:schemeClr val="accent4">
                    <a:lumMod val="40000"/>
                    <a:lumOff val="60000"/>
                  </a:schemeClr>
                </a:solidFill>
              </a:defRPr>
            </a:lvl5pPr>
            <a:lvl6pPr>
              <a:defRPr sz="7000">
                <a:solidFill>
                  <a:schemeClr val="accent4">
                    <a:lumMod val="40000"/>
                    <a:lumOff val="60000"/>
                  </a:schemeClr>
                </a:solidFill>
              </a:defRPr>
            </a:lvl6pPr>
            <a:lvl7pPr>
              <a:defRPr sz="7000">
                <a:solidFill>
                  <a:schemeClr val="accent4">
                    <a:lumMod val="40000"/>
                    <a:lumOff val="60000"/>
                  </a:schemeClr>
                </a:solidFill>
              </a:defRPr>
            </a:lvl7pPr>
            <a:lvl8pPr>
              <a:defRPr sz="7000">
                <a:solidFill>
                  <a:schemeClr val="accent4">
                    <a:lumMod val="40000"/>
                    <a:lumOff val="60000"/>
                  </a:schemeClr>
                </a:solidFill>
              </a:defRPr>
            </a:lvl8pPr>
            <a:lvl9pPr>
              <a:defRPr sz="7000">
                <a:solidFill>
                  <a:schemeClr val="accent4">
                    <a:lumMod val="40000"/>
                    <a:lumOff val="60000"/>
                  </a:schemeClr>
                </a:solidFill>
              </a:defRPr>
            </a:lvl9pPr>
          </a:lstStyle>
          <a:p>
            <a:pPr>
              <a:defRPr/>
            </a:pPr>
            <a:r>
              <a:rPr/>
              <a:t>CLICK TO EDIT MASTER TITLE </a:t>
            </a:r>
            <a:endParaRPr/>
          </a:p>
        </p:txBody>
      </p:sp>
      <p:sp>
        <p:nvSpPr>
          <p:cNvPr id="1604567437" name="Subtitle 2"/>
          <p:cNvSpPr>
            <a:spLocks noGrp="1"/>
          </p:cNvSpPr>
          <p:nvPr>
            <p:ph type="subTitle" idx="1"/>
          </p:nvPr>
        </p:nvSpPr>
        <p:spPr bwMode="auto">
          <a:xfrm>
            <a:off x="2410177" y="3123061"/>
            <a:ext cx="7371336" cy="575190"/>
          </a:xfrm>
          <a:prstGeom prst="rect">
            <a:avLst/>
          </a:prstGeom>
          <a:solidFill>
            <a:schemeClr val="tx1">
              <a:lumMod val="75000"/>
              <a:lumOff val="25000"/>
            </a:schemeClr>
          </a:solidFill>
        </p:spPr>
        <p:txBody>
          <a:bodyPr vertOverflow="overflow" horzOverflow="overflow" vert="horz" wrap="square" lIns="91440" tIns="45720" rIns="91440" bIns="45720" numCol="1" spcCol="0" rtlCol="0" fromWordArt="0" anchor="ctr" anchorCtr="0" forceAA="0" compatLnSpc="0">
            <a:normAutofit/>
          </a:bodyPr>
          <a:lstStyle>
            <a:lvl1pPr marL="0" indent="0" algn="ctr">
              <a:buNone/>
              <a:defRPr sz="2800">
                <a:solidFill>
                  <a:schemeClr val="bg1"/>
                </a:solidFill>
              </a:defRPr>
            </a:lvl1pPr>
            <a:lvl2pPr marL="457200" indent="0" algn="ctr">
              <a:buNone/>
              <a:defRPr sz="2800">
                <a:solidFill>
                  <a:schemeClr val="bg1"/>
                </a:solidFill>
              </a:defRPr>
            </a:lvl2pPr>
            <a:lvl3pPr marL="914400" indent="0" algn="ctr">
              <a:buNone/>
              <a:defRPr sz="2800">
                <a:solidFill>
                  <a:schemeClr val="bg1"/>
                </a:solidFill>
              </a:defRPr>
            </a:lvl3pPr>
            <a:lvl4pPr marL="1371600" indent="0" algn="ctr">
              <a:buNone/>
              <a:defRPr sz="2800">
                <a:solidFill>
                  <a:schemeClr val="bg1"/>
                </a:solidFill>
              </a:defRPr>
            </a:lvl4pPr>
            <a:lvl5pPr marL="1828800" indent="0" algn="ctr">
              <a:buNone/>
              <a:defRPr sz="2800">
                <a:solidFill>
                  <a:schemeClr val="bg1"/>
                </a:solidFill>
              </a:defRPr>
            </a:lvl5pPr>
            <a:lvl6pPr marL="2286000" indent="0" algn="ctr">
              <a:buNone/>
              <a:defRPr sz="2800">
                <a:solidFill>
                  <a:schemeClr val="bg1"/>
                </a:solidFill>
              </a:defRPr>
            </a:lvl6pPr>
            <a:lvl7pPr marL="2743200" indent="0" algn="ctr">
              <a:buNone/>
              <a:defRPr sz="2800">
                <a:solidFill>
                  <a:schemeClr val="bg1"/>
                </a:solidFill>
              </a:defRPr>
            </a:lvl7pPr>
            <a:lvl8pPr marL="3200400" indent="0" algn="ctr">
              <a:buNone/>
              <a:defRPr sz="2800">
                <a:solidFill>
                  <a:schemeClr val="bg1"/>
                </a:solidFill>
              </a:defRPr>
            </a:lvl8pPr>
            <a:lvl9pPr marL="3657600" indent="0" algn="ctr">
              <a:buNone/>
              <a:defRPr sz="2800">
                <a:solidFill>
                  <a:schemeClr val="bg1"/>
                </a:solidFill>
              </a:defRPr>
            </a:lvl9pPr>
          </a:lstStyle>
          <a:p>
            <a:pPr>
              <a:defRPr/>
            </a:pPr>
            <a:r>
              <a:rPr/>
              <a:t>Click to edit Master subtitle style</a:t>
            </a:r>
            <a:endParaRPr/>
          </a:p>
        </p:txBody>
      </p:sp>
      <p:sp>
        <p:nvSpPr>
          <p:cNvPr id="1919832569"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2070486663" name="Footer Placeholder 4"/>
          <p:cNvSpPr>
            <a:spLocks noGrp="1"/>
          </p:cNvSpPr>
          <p:nvPr>
            <p:ph type="ftr" sz="quarter" idx="11"/>
          </p:nvPr>
        </p:nvSpPr>
        <p:spPr bwMode="auto"/>
        <p:txBody>
          <a:bodyPr/>
          <a:lstStyle/>
          <a:p>
            <a:pPr>
              <a:defRPr/>
            </a:pPr>
            <a:endParaRPr/>
          </a:p>
        </p:txBody>
      </p:sp>
      <p:sp>
        <p:nvSpPr>
          <p:cNvPr id="1626041624"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
        <p:nvSpPr>
          <p:cNvPr id="1172570920" name="Rechteck 701260598"/>
          <p:cNvSpPr/>
          <p:nvPr/>
        </p:nvSpPr>
        <p:spPr bwMode="auto">
          <a:xfrm>
            <a:off x="-3046" y="3701142"/>
            <a:ext cx="12197789" cy="12246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blank" userDrawn="1">
  <p:cSld name="Blank">
    <p:spTree>
      <p:nvGrpSpPr>
        <p:cNvPr id="1" name=""/>
        <p:cNvGrpSpPr/>
        <p:nvPr/>
      </p:nvGrpSpPr>
      <p:grpSpPr bwMode="auto">
        <a:xfrm>
          <a:off x="0" y="0"/>
          <a:ext cx="0" cy="0"/>
          <a:chOff x="0" y="0"/>
          <a:chExt cx="0" cy="0"/>
        </a:xfrm>
      </p:grpSpPr>
      <p:sp>
        <p:nvSpPr>
          <p:cNvPr id="383304952" name="Date Placeholder 1"/>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116277197" name="Footer Placeholder 2"/>
          <p:cNvSpPr>
            <a:spLocks noGrp="1"/>
          </p:cNvSpPr>
          <p:nvPr>
            <p:ph type="ftr" sz="quarter" idx="11"/>
          </p:nvPr>
        </p:nvSpPr>
        <p:spPr bwMode="auto"/>
        <p:txBody>
          <a:bodyPr/>
          <a:lstStyle/>
          <a:p>
            <a:pPr>
              <a:defRPr/>
            </a:pPr>
            <a:endParaRPr/>
          </a:p>
        </p:txBody>
      </p:sp>
      <p:sp>
        <p:nvSpPr>
          <p:cNvPr id="1712548422" name="Slide Number Placeholder 3"/>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Tx" userDrawn="1">
  <p:cSld name="Content with Caption">
    <p:spTree>
      <p:nvGrpSpPr>
        <p:cNvPr id="1" name=""/>
        <p:cNvGrpSpPr/>
        <p:nvPr/>
      </p:nvGrpSpPr>
      <p:grpSpPr bwMode="auto">
        <a:xfrm>
          <a:off x="0" y="0"/>
          <a:ext cx="0" cy="0"/>
          <a:chOff x="0" y="0"/>
          <a:chExt cx="0" cy="0"/>
        </a:xfrm>
      </p:grpSpPr>
      <p:sp>
        <p:nvSpPr>
          <p:cNvPr id="1559447415" name="Title 1"/>
          <p:cNvSpPr>
            <a:spLocks noGrp="1"/>
          </p:cNvSpPr>
          <p:nvPr>
            <p:ph type="title"/>
          </p:nvPr>
        </p:nvSpPr>
        <p:spPr bwMode="auto">
          <a:xfrm>
            <a:off x="839766" y="457200"/>
            <a:ext cx="3932138" cy="1600200"/>
          </a:xfrm>
        </p:spPr>
        <p:txBody>
          <a:bodyPr anchor="b"/>
          <a:lstStyle>
            <a:lvl1pPr>
              <a:defRPr sz="3200"/>
            </a:lvl1pPr>
          </a:lstStyle>
          <a:p>
            <a:pPr>
              <a:defRPr/>
            </a:pPr>
            <a:r>
              <a:rPr/>
              <a:t>Click to edit Master title style</a:t>
            </a:r>
            <a:endParaRPr/>
          </a:p>
        </p:txBody>
      </p:sp>
      <p:sp>
        <p:nvSpPr>
          <p:cNvPr id="1458851938" name="Content Placeholder 2"/>
          <p:cNvSpPr>
            <a:spLocks noGrp="1"/>
          </p:cNvSpPr>
          <p:nvPr>
            <p:ph idx="1"/>
          </p:nvPr>
        </p:nvSpPr>
        <p:spPr bwMode="auto">
          <a:xfrm>
            <a:off x="5183058" y="987424"/>
            <a:ext cx="6172045" cy="48736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900762293" name="Text Placeholder 3"/>
          <p:cNvSpPr>
            <a:spLocks noGrp="1"/>
          </p:cNvSpPr>
          <p:nvPr>
            <p:ph type="body" sz="half" idx="2"/>
          </p:nvPr>
        </p:nvSpPr>
        <p:spPr bwMode="auto">
          <a:xfrm>
            <a:off x="839766" y="2057400"/>
            <a:ext cx="3932138" cy="3811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a:t>Click to edit Master text styles</a:t>
            </a:r>
            <a:endParaRPr/>
          </a:p>
        </p:txBody>
      </p:sp>
      <p:sp>
        <p:nvSpPr>
          <p:cNvPr id="707720386" name="Date Placeholder 4"/>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082389585" name="Footer Placeholder 5"/>
          <p:cNvSpPr>
            <a:spLocks noGrp="1"/>
          </p:cNvSpPr>
          <p:nvPr>
            <p:ph type="ftr" sz="quarter" idx="11"/>
          </p:nvPr>
        </p:nvSpPr>
        <p:spPr bwMode="auto"/>
        <p:txBody>
          <a:bodyPr/>
          <a:lstStyle/>
          <a:p>
            <a:pPr>
              <a:defRPr/>
            </a:pPr>
            <a:endParaRPr/>
          </a:p>
        </p:txBody>
      </p:sp>
      <p:sp>
        <p:nvSpPr>
          <p:cNvPr id="2096073235" name="Slide Number Placeholder 6"/>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x" userDrawn="1">
  <p:cSld name="Title and Vertical Text">
    <p:spTree>
      <p:nvGrpSpPr>
        <p:cNvPr id="1" name=""/>
        <p:cNvGrpSpPr/>
        <p:nvPr/>
      </p:nvGrpSpPr>
      <p:grpSpPr bwMode="auto">
        <a:xfrm>
          <a:off x="0" y="0"/>
          <a:ext cx="0" cy="0"/>
          <a:chOff x="0" y="0"/>
          <a:chExt cx="0" cy="0"/>
        </a:xfrm>
      </p:grpSpPr>
      <p:sp>
        <p:nvSpPr>
          <p:cNvPr id="161746144" name="Title 1"/>
          <p:cNvSpPr>
            <a:spLocks noGrp="1"/>
          </p:cNvSpPr>
          <p:nvPr>
            <p:ph type="title"/>
          </p:nvPr>
        </p:nvSpPr>
        <p:spPr bwMode="auto"/>
        <p:txBody>
          <a:bodyPr/>
          <a:lstStyle/>
          <a:p>
            <a:pPr>
              <a:defRPr/>
            </a:pPr>
            <a:r>
              <a:rPr/>
              <a:t>Click to edit Master title style</a:t>
            </a:r>
            <a:endParaRPr/>
          </a:p>
        </p:txBody>
      </p:sp>
      <p:sp>
        <p:nvSpPr>
          <p:cNvPr id="1072024146" name="Vertical Text Placeholder 2"/>
          <p:cNvSpPr>
            <a:spLocks noGrp="1"/>
          </p:cNvSpPr>
          <p:nvPr>
            <p:ph type="body" orient="vert" idx="1"/>
          </p:nvPr>
        </p:nvSpPr>
        <p:spPr bwMode="auto"/>
        <p:txBody>
          <a:bodyPr vert="eaVert"/>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948921068"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011818633" name="Footer Placeholder 4"/>
          <p:cNvSpPr>
            <a:spLocks noGrp="1"/>
          </p:cNvSpPr>
          <p:nvPr>
            <p:ph type="ftr" sz="quarter" idx="11"/>
          </p:nvPr>
        </p:nvSpPr>
        <p:spPr bwMode="auto"/>
        <p:txBody>
          <a:bodyPr/>
          <a:lstStyle/>
          <a:p>
            <a:pPr>
              <a:defRPr/>
            </a:pPr>
            <a:endParaRPr/>
          </a:p>
        </p:txBody>
      </p:sp>
      <p:sp>
        <p:nvSpPr>
          <p:cNvPr id="549349834"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itleAndTx" userDrawn="1">
  <p:cSld name="Vertical Title and Text">
    <p:spTree>
      <p:nvGrpSpPr>
        <p:cNvPr id="1" name=""/>
        <p:cNvGrpSpPr/>
        <p:nvPr/>
      </p:nvGrpSpPr>
      <p:grpSpPr bwMode="auto">
        <a:xfrm>
          <a:off x="0" y="0"/>
          <a:ext cx="0" cy="0"/>
          <a:chOff x="0" y="0"/>
          <a:chExt cx="0" cy="0"/>
        </a:xfrm>
      </p:grpSpPr>
      <p:sp>
        <p:nvSpPr>
          <p:cNvPr id="620193663" name="Vertical Title 1"/>
          <p:cNvSpPr>
            <a:spLocks noGrp="1"/>
          </p:cNvSpPr>
          <p:nvPr>
            <p:ph type="title" orient="vert"/>
          </p:nvPr>
        </p:nvSpPr>
        <p:spPr bwMode="auto">
          <a:xfrm>
            <a:off x="8724681" y="365124"/>
            <a:ext cx="2628834" cy="5811837"/>
          </a:xfrm>
        </p:spPr>
        <p:txBody>
          <a:bodyPr vert="eaVert"/>
          <a:lstStyle/>
          <a:p>
            <a:pPr>
              <a:defRPr/>
            </a:pPr>
            <a:r>
              <a:rPr/>
              <a:t>Click to edit Master title style</a:t>
            </a:r>
            <a:endParaRPr/>
          </a:p>
        </p:txBody>
      </p:sp>
      <p:sp>
        <p:nvSpPr>
          <p:cNvPr id="163260750" name="Vertical Text Placeholder 2"/>
          <p:cNvSpPr>
            <a:spLocks noGrp="1"/>
          </p:cNvSpPr>
          <p:nvPr>
            <p:ph type="body" orient="vert" idx="1"/>
          </p:nvPr>
        </p:nvSpPr>
        <p:spPr bwMode="auto">
          <a:xfrm>
            <a:off x="838179" y="365124"/>
            <a:ext cx="7734106" cy="5811837"/>
          </a:xfrm>
        </p:spPr>
        <p:txBody>
          <a:bodyPr vert="eaVert"/>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57616934"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911673211" name="Footer Placeholder 4"/>
          <p:cNvSpPr>
            <a:spLocks noGrp="1"/>
          </p:cNvSpPr>
          <p:nvPr>
            <p:ph type="ftr" sz="quarter" idx="11"/>
          </p:nvPr>
        </p:nvSpPr>
        <p:spPr bwMode="auto"/>
        <p:txBody>
          <a:bodyPr/>
          <a:lstStyle/>
          <a:p>
            <a:pPr>
              <a:defRPr/>
            </a:pPr>
            <a:endParaRPr/>
          </a:p>
        </p:txBody>
      </p:sp>
      <p:sp>
        <p:nvSpPr>
          <p:cNvPr id="1209142416"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 userDrawn="1">
  <p:cSld name="Title and Content">
    <p:bg>
      <p:bgPr shadeToTitle="0">
        <a:solidFill>
          <a:schemeClr val="accent6">
            <a:lumMod val="50000"/>
          </a:schemeClr>
        </a:solidFill>
      </p:bgPr>
    </p:bg>
    <p:spTree>
      <p:nvGrpSpPr>
        <p:cNvPr id="1" name=""/>
        <p:cNvGrpSpPr/>
        <p:nvPr/>
      </p:nvGrpSpPr>
      <p:grpSpPr bwMode="auto">
        <a:xfrm>
          <a:off x="0" y="0"/>
          <a:ext cx="0" cy="0"/>
          <a:chOff x="0" y="0"/>
          <a:chExt cx="0" cy="0"/>
        </a:xfrm>
      </p:grpSpPr>
      <p:pic>
        <p:nvPicPr>
          <p:cNvPr id="1532915594" name="Grafik 121446007"/>
          <p:cNvPicPr>
            <a:picLocks noChangeAspect="1"/>
          </p:cNvPicPr>
          <p:nvPr/>
        </p:nvPicPr>
        <p:blipFill rotWithShape="1">
          <a:blip r:embed="rId2">
            <a:alphaModFix amt="10000"/>
          </a:blip>
          <a:stretch/>
        </p:blipFill>
        <p:spPr bwMode="auto">
          <a:xfrm>
            <a:off x="9522" y="14285"/>
            <a:ext cx="12172645" cy="6829425"/>
          </a:xfrm>
          <a:prstGeom prst="rect">
            <a:avLst/>
          </a:prstGeom>
        </p:spPr>
      </p:pic>
      <p:sp>
        <p:nvSpPr>
          <p:cNvPr id="109309786" name="Title 1"/>
          <p:cNvSpPr>
            <a:spLocks noGrp="1"/>
          </p:cNvSpPr>
          <p:nvPr>
            <p:ph type="title"/>
          </p:nvPr>
        </p:nvSpPr>
        <p:spPr bwMode="auto">
          <a:xfrm>
            <a:off x="838176" y="678789"/>
            <a:ext cx="8398816" cy="1325561"/>
          </a:xfrm>
        </p:spPr>
        <p:txBody>
          <a:bodyPr/>
          <a:lstStyle>
            <a:lvl1pPr>
              <a:defRPr>
                <a:solidFill>
                  <a:schemeClr val="accent5">
                    <a:lumMod val="40000"/>
                    <a:lumOff val="60000"/>
                  </a:schemeClr>
                </a:solidFill>
              </a:defRPr>
            </a:lvl1pPr>
            <a:lvl2pPr>
              <a:defRPr>
                <a:solidFill>
                  <a:schemeClr val="accent5">
                    <a:lumMod val="40000"/>
                    <a:lumOff val="60000"/>
                  </a:schemeClr>
                </a:solidFill>
              </a:defRPr>
            </a:lvl2pPr>
            <a:lvl3pPr>
              <a:defRPr>
                <a:solidFill>
                  <a:schemeClr val="accent5">
                    <a:lumMod val="40000"/>
                    <a:lumOff val="60000"/>
                  </a:schemeClr>
                </a:solidFill>
              </a:defRPr>
            </a:lvl3pPr>
            <a:lvl4pPr>
              <a:defRPr>
                <a:solidFill>
                  <a:schemeClr val="accent5">
                    <a:lumMod val="40000"/>
                    <a:lumOff val="60000"/>
                  </a:schemeClr>
                </a:solidFill>
              </a:defRPr>
            </a:lvl4pPr>
            <a:lvl5pPr>
              <a:defRPr>
                <a:solidFill>
                  <a:schemeClr val="accent5">
                    <a:lumMod val="40000"/>
                    <a:lumOff val="60000"/>
                  </a:schemeClr>
                </a:solidFill>
              </a:defRPr>
            </a:lvl5pPr>
            <a:lvl6pPr>
              <a:defRPr>
                <a:solidFill>
                  <a:schemeClr val="accent5">
                    <a:lumMod val="40000"/>
                    <a:lumOff val="60000"/>
                  </a:schemeClr>
                </a:solidFill>
              </a:defRPr>
            </a:lvl6pPr>
            <a:lvl7pPr>
              <a:defRPr>
                <a:solidFill>
                  <a:schemeClr val="accent5">
                    <a:lumMod val="40000"/>
                    <a:lumOff val="60000"/>
                  </a:schemeClr>
                </a:solidFill>
              </a:defRPr>
            </a:lvl7pPr>
            <a:lvl8pPr>
              <a:defRPr>
                <a:solidFill>
                  <a:schemeClr val="accent5">
                    <a:lumMod val="40000"/>
                    <a:lumOff val="60000"/>
                  </a:schemeClr>
                </a:solidFill>
              </a:defRPr>
            </a:lvl8pPr>
            <a:lvl9pPr>
              <a:defRPr>
                <a:solidFill>
                  <a:schemeClr val="accent5">
                    <a:lumMod val="40000"/>
                    <a:lumOff val="60000"/>
                  </a:schemeClr>
                </a:solidFill>
              </a:defRPr>
            </a:lvl9pPr>
          </a:lstStyle>
          <a:p>
            <a:pPr>
              <a:defRPr/>
            </a:pPr>
            <a:r>
              <a:rPr/>
              <a:t>CLICK TO EDIT MASTER TITLE STYLE</a:t>
            </a:r>
            <a:endParaRPr/>
          </a:p>
        </p:txBody>
      </p:sp>
      <p:sp>
        <p:nvSpPr>
          <p:cNvPr id="185684844" name="Content Placeholder 2"/>
          <p:cNvSpPr>
            <a:spLocks noGrp="1"/>
          </p:cNvSpPr>
          <p:nvPr>
            <p:ph idx="1"/>
          </p:nvPr>
        </p:nvSpPr>
        <p:spPr bwMode="auto">
          <a:xfrm>
            <a:off x="838176" y="2004354"/>
            <a:ext cx="10515336" cy="4172607"/>
          </a:xfrm>
        </p:spPr>
        <p:txBody>
          <a:bodyPr/>
          <a:lstStyle>
            <a:lvl1pPr>
              <a:buFont typeface="Wingdings"/>
              <a:buChar char="w"/>
              <a:defRPr>
                <a:solidFill>
                  <a:schemeClr val="accent4">
                    <a:lumMod val="20000"/>
                    <a:lumOff val="80000"/>
                  </a:schemeClr>
                </a:solidFill>
              </a:defRPr>
            </a:lvl1pPr>
            <a:lvl2pPr>
              <a:buFont typeface="Wingdings"/>
              <a:buChar char="w"/>
              <a:defRPr>
                <a:solidFill>
                  <a:schemeClr val="accent4">
                    <a:lumMod val="20000"/>
                    <a:lumOff val="80000"/>
                  </a:schemeClr>
                </a:solidFill>
              </a:defRPr>
            </a:lvl2pPr>
            <a:lvl3pPr>
              <a:buFont typeface="Wingdings"/>
              <a:buChar char="w"/>
              <a:defRPr>
                <a:solidFill>
                  <a:schemeClr val="accent4">
                    <a:lumMod val="20000"/>
                    <a:lumOff val="80000"/>
                  </a:schemeClr>
                </a:solidFill>
              </a:defRPr>
            </a:lvl3pPr>
            <a:lvl4pPr>
              <a:buFont typeface="Wingdings"/>
              <a:buChar char="w"/>
              <a:defRPr>
                <a:solidFill>
                  <a:schemeClr val="accent4">
                    <a:lumMod val="20000"/>
                    <a:lumOff val="80000"/>
                  </a:schemeClr>
                </a:solidFill>
              </a:defRPr>
            </a:lvl4pPr>
            <a:lvl5pPr>
              <a:buFont typeface="Wingdings"/>
              <a:buChar char="w"/>
              <a:defRPr>
                <a:solidFill>
                  <a:schemeClr val="accent4">
                    <a:lumMod val="20000"/>
                    <a:lumOff val="80000"/>
                  </a:schemeClr>
                </a:solidFill>
              </a:defRPr>
            </a:lvl5pPr>
            <a:lvl6pPr>
              <a:buFont typeface="Wingdings"/>
              <a:buChar char="w"/>
              <a:defRPr>
                <a:solidFill>
                  <a:schemeClr val="accent4">
                    <a:lumMod val="20000"/>
                    <a:lumOff val="80000"/>
                  </a:schemeClr>
                </a:solidFill>
              </a:defRPr>
            </a:lvl6pPr>
            <a:lvl7pPr>
              <a:buFont typeface="Wingdings"/>
              <a:buChar char="w"/>
              <a:defRPr>
                <a:solidFill>
                  <a:schemeClr val="accent4">
                    <a:lumMod val="20000"/>
                    <a:lumOff val="80000"/>
                  </a:schemeClr>
                </a:solidFill>
              </a:defRPr>
            </a:lvl7pPr>
            <a:lvl8pPr>
              <a:buFont typeface="Wingdings"/>
              <a:buChar char="w"/>
              <a:defRPr>
                <a:solidFill>
                  <a:schemeClr val="accent4">
                    <a:lumMod val="20000"/>
                    <a:lumOff val="80000"/>
                  </a:schemeClr>
                </a:solidFill>
              </a:defRPr>
            </a:lvl8pPr>
            <a:lvl9pPr>
              <a:buFont typeface="Wingdings"/>
              <a:buChar char="w"/>
              <a:defRPr>
                <a:solidFill>
                  <a:schemeClr val="accent4">
                    <a:lumMod val="20000"/>
                    <a:lumOff val="80000"/>
                  </a:schemeClr>
                </a:solidFill>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689644221"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576928083" name="Footer Placeholder 4"/>
          <p:cNvSpPr>
            <a:spLocks noGrp="1"/>
          </p:cNvSpPr>
          <p:nvPr>
            <p:ph type="ftr" sz="quarter" idx="11"/>
          </p:nvPr>
        </p:nvSpPr>
        <p:spPr bwMode="auto"/>
        <p:txBody>
          <a:bodyPr/>
          <a:lstStyle/>
          <a:p>
            <a:pPr>
              <a:defRPr/>
            </a:pPr>
            <a:endParaRPr/>
          </a:p>
        </p:txBody>
      </p:sp>
      <p:sp>
        <p:nvSpPr>
          <p:cNvPr id="1633834644"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
        <p:nvSpPr>
          <p:cNvPr id="1542270880" name="Rechteck 1247665363"/>
          <p:cNvSpPr/>
          <p:nvPr/>
        </p:nvSpPr>
        <p:spPr bwMode="auto">
          <a:xfrm>
            <a:off x="0" y="0"/>
            <a:ext cx="11871978" cy="605515"/>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817814076" name="Rechteck 1402211413"/>
          <p:cNvSpPr/>
          <p:nvPr/>
        </p:nvSpPr>
        <p:spPr bwMode="auto">
          <a:xfrm>
            <a:off x="0" y="605513"/>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403481601" name="Rechteck 1351385214"/>
          <p:cNvSpPr/>
          <p:nvPr/>
        </p:nvSpPr>
        <p:spPr bwMode="auto">
          <a:xfrm>
            <a:off x="11871978" y="0"/>
            <a:ext cx="319712" cy="40821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175303070" name="Grafik 674541100"/>
          <p:cNvPicPr>
            <a:picLocks noChangeAspect="1"/>
          </p:cNvPicPr>
          <p:nvPr/>
        </p:nvPicPr>
        <p:blipFill rotWithShape="1">
          <a:blip r:embed="rId3"/>
          <a:stretch/>
        </p:blipFill>
        <p:spPr bwMode="auto">
          <a:xfrm>
            <a:off x="9236994" y="408213"/>
            <a:ext cx="2628090" cy="64827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 userDrawn="1">
  <p:cSld name="Title and Content">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697095962" name="Grafik 744438678"/>
          <p:cNvPicPr>
            <a:picLocks noChangeAspect="1"/>
          </p:cNvPicPr>
          <p:nvPr/>
        </p:nvPicPr>
        <p:blipFill rotWithShape="1">
          <a:blip r:embed="rId2">
            <a:alphaModFix amt="3999"/>
          </a:blip>
          <a:stretch/>
        </p:blipFill>
        <p:spPr bwMode="auto">
          <a:xfrm>
            <a:off x="9522" y="14285"/>
            <a:ext cx="12172645" cy="6829425"/>
          </a:xfrm>
          <a:prstGeom prst="rect">
            <a:avLst/>
          </a:prstGeom>
        </p:spPr>
      </p:pic>
      <p:sp>
        <p:nvSpPr>
          <p:cNvPr id="857155216" name="Title 1"/>
          <p:cNvSpPr>
            <a:spLocks noGrp="1"/>
          </p:cNvSpPr>
          <p:nvPr>
            <p:ph type="title"/>
          </p:nvPr>
        </p:nvSpPr>
        <p:spPr bwMode="auto">
          <a:xfrm>
            <a:off x="838176" y="678789"/>
            <a:ext cx="839881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
        <p:nvSpPr>
          <p:cNvPr id="734053338" name="Content Placeholder 2"/>
          <p:cNvSpPr>
            <a:spLocks noGrp="1"/>
          </p:cNvSpPr>
          <p:nvPr>
            <p:ph idx="1"/>
          </p:nvPr>
        </p:nvSpPr>
        <p:spPr bwMode="auto">
          <a:xfrm>
            <a:off x="838176" y="2004354"/>
            <a:ext cx="10515336" cy="4172607"/>
          </a:xfrm>
        </p:spPr>
        <p:txBody>
          <a:bodyPr/>
          <a:lstStyle>
            <a:lvl1pPr>
              <a:buFont typeface="Wingdings"/>
              <a:buChar char="w"/>
              <a:defRPr>
                <a:solidFill>
                  <a:schemeClr val="tx1">
                    <a:lumMod val="75000"/>
                    <a:lumOff val="25000"/>
                  </a:schemeClr>
                </a:solidFill>
              </a:defRPr>
            </a:lvl1pPr>
            <a:lvl2pPr>
              <a:buFont typeface="Wingdings"/>
              <a:buChar char="w"/>
              <a:defRPr>
                <a:solidFill>
                  <a:schemeClr val="tx1">
                    <a:lumMod val="75000"/>
                    <a:lumOff val="25000"/>
                  </a:schemeClr>
                </a:solidFill>
              </a:defRPr>
            </a:lvl2pPr>
            <a:lvl3pPr>
              <a:buFont typeface="Wingdings"/>
              <a:buChar char="w"/>
              <a:defRPr>
                <a:solidFill>
                  <a:schemeClr val="tx1">
                    <a:lumMod val="75000"/>
                    <a:lumOff val="25000"/>
                  </a:schemeClr>
                </a:solidFill>
              </a:defRPr>
            </a:lvl3pPr>
            <a:lvl4pPr>
              <a:buFont typeface="Wingdings"/>
              <a:buChar char="w"/>
              <a:defRPr>
                <a:solidFill>
                  <a:schemeClr val="tx1">
                    <a:lumMod val="75000"/>
                    <a:lumOff val="25000"/>
                  </a:schemeClr>
                </a:solidFill>
              </a:defRPr>
            </a:lvl4pPr>
            <a:lvl5pPr>
              <a:buFont typeface="Wingdings"/>
              <a:buChar char="w"/>
              <a:defRPr>
                <a:solidFill>
                  <a:schemeClr val="tx1">
                    <a:lumMod val="75000"/>
                    <a:lumOff val="25000"/>
                  </a:schemeClr>
                </a:solidFill>
              </a:defRPr>
            </a:lvl5pPr>
            <a:lvl6pPr>
              <a:buFont typeface="Wingdings"/>
              <a:buChar char="w"/>
              <a:defRPr>
                <a:solidFill>
                  <a:schemeClr val="tx1">
                    <a:lumMod val="75000"/>
                    <a:lumOff val="25000"/>
                  </a:schemeClr>
                </a:solidFill>
              </a:defRPr>
            </a:lvl6pPr>
            <a:lvl7pPr>
              <a:buFont typeface="Wingdings"/>
              <a:buChar char="w"/>
              <a:defRPr>
                <a:solidFill>
                  <a:schemeClr val="tx1">
                    <a:lumMod val="75000"/>
                    <a:lumOff val="25000"/>
                  </a:schemeClr>
                </a:solidFill>
              </a:defRPr>
            </a:lvl7pPr>
            <a:lvl8pPr>
              <a:buFont typeface="Wingdings"/>
              <a:buChar char="w"/>
              <a:defRPr>
                <a:solidFill>
                  <a:schemeClr val="tx1">
                    <a:lumMod val="75000"/>
                    <a:lumOff val="25000"/>
                  </a:schemeClr>
                </a:solidFill>
              </a:defRPr>
            </a:lvl8pPr>
            <a:lvl9pPr>
              <a:buFont typeface="Wingdings"/>
              <a:buChar char="w"/>
              <a:defRPr>
                <a:solidFill>
                  <a:schemeClr val="tx1">
                    <a:lumMod val="75000"/>
                    <a:lumOff val="25000"/>
                  </a:schemeClr>
                </a:solidFill>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748796716" name="Date Placeholder 3"/>
          <p:cNvSpPr>
            <a:spLocks noGrp="1"/>
          </p:cNvSpPr>
          <p:nvPr>
            <p:ph type="dt" sz="half" idx="10"/>
          </p:nvPr>
        </p:nvSpPr>
        <p:spPr bwMode="auto"/>
        <p:txBody>
          <a:bodyPr/>
          <a:lstStyle/>
          <a:p>
            <a:pPr>
              <a:defRPr/>
            </a:pPr>
            <a:fld id="{54A27710-6523-5947-5FFB-0F8370B8A4B2}" type="datetimeFigureOut">
              <a:rPr lang="de-DE"/>
              <a:t>20.08.2026</a:t>
            </a:fld>
            <a:endParaRPr/>
          </a:p>
        </p:txBody>
      </p:sp>
      <p:sp>
        <p:nvSpPr>
          <p:cNvPr id="28627170" name="Footer Placeholder 4"/>
          <p:cNvSpPr>
            <a:spLocks noGrp="1"/>
          </p:cNvSpPr>
          <p:nvPr>
            <p:ph type="ftr" sz="quarter" idx="11"/>
          </p:nvPr>
        </p:nvSpPr>
        <p:spPr bwMode="auto"/>
        <p:txBody>
          <a:bodyPr/>
          <a:lstStyle/>
          <a:p>
            <a:pPr>
              <a:defRPr/>
            </a:pPr>
            <a:endParaRPr/>
          </a:p>
        </p:txBody>
      </p:sp>
      <p:sp>
        <p:nvSpPr>
          <p:cNvPr id="285738507" name="Slide Number Placeholder 5"/>
          <p:cNvSpPr>
            <a:spLocks noGrp="1"/>
          </p:cNvSpPr>
          <p:nvPr>
            <p:ph type="sldNum" sz="quarter" idx="12"/>
          </p:nvPr>
        </p:nvSpPr>
        <p:spPr bwMode="auto"/>
        <p:txBody>
          <a:bodyPr/>
          <a:lstStyle/>
          <a:p>
            <a:pPr>
              <a:defRPr/>
            </a:pPr>
            <a:fld id="{440958EB-110E-956A-6FCC-A8D42FBF003D}" type="slidenum">
              <a:rPr/>
              <a:t>‹Nr.›</a:t>
            </a:fld>
            <a:endParaRPr/>
          </a:p>
        </p:txBody>
      </p:sp>
      <p:sp>
        <p:nvSpPr>
          <p:cNvPr id="917596610" name="Rechteck 221058216"/>
          <p:cNvSpPr/>
          <p:nvPr/>
        </p:nvSpPr>
        <p:spPr bwMode="auto">
          <a:xfrm>
            <a:off x="0" y="0"/>
            <a:ext cx="11871978" cy="605515"/>
          </a:xfrm>
          <a:prstGeom prst="rect">
            <a:avLst/>
          </a:prstGeom>
          <a:solidFill>
            <a:schemeClr val="accent6">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8151074" name="Rechteck 1211016888"/>
          <p:cNvSpPr/>
          <p:nvPr/>
        </p:nvSpPr>
        <p:spPr bwMode="auto">
          <a:xfrm>
            <a:off x="0" y="605513"/>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437197814" name="Rechteck 1728117061"/>
          <p:cNvSpPr/>
          <p:nvPr/>
        </p:nvSpPr>
        <p:spPr bwMode="auto">
          <a:xfrm>
            <a:off x="11871978" y="0"/>
            <a:ext cx="319712" cy="40821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97750678" name="Grafik 103425629"/>
          <p:cNvPicPr>
            <a:picLocks noChangeAspect="1"/>
          </p:cNvPicPr>
          <p:nvPr/>
        </p:nvPicPr>
        <p:blipFill rotWithShape="1">
          <a:blip r:embed="rId3"/>
          <a:stretch/>
        </p:blipFill>
        <p:spPr bwMode="auto">
          <a:xfrm>
            <a:off x="9236994" y="408213"/>
            <a:ext cx="2628090" cy="64827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secHead" userDrawn="1">
  <p:cSld name="Section Header">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278188030" name="Grafik 2048698983"/>
          <p:cNvPicPr/>
          <p:nvPr/>
        </p:nvPicPr>
        <p:blipFill rotWithShape="1">
          <a:blip r:embed="rId2"/>
          <a:srcRect l="0" t="0" r="0" b="10370"/>
          <a:stretch/>
        </p:blipFill>
        <p:spPr bwMode="auto">
          <a:xfrm>
            <a:off x="-3046" y="0"/>
            <a:ext cx="12197789" cy="2642616"/>
          </a:xfrm>
          <a:prstGeom prst="rect">
            <a:avLst/>
          </a:prstGeom>
        </p:spPr>
      </p:pic>
      <p:sp>
        <p:nvSpPr>
          <p:cNvPr id="1209755028" name="Title 1"/>
          <p:cNvSpPr>
            <a:spLocks noGrp="1"/>
          </p:cNvSpPr>
          <p:nvPr>
            <p:ph type="title"/>
          </p:nvPr>
        </p:nvSpPr>
        <p:spPr bwMode="auto">
          <a:xfrm>
            <a:off x="831827" y="2705098"/>
            <a:ext cx="10515336" cy="1857372"/>
          </a:xfrm>
        </p:spPr>
        <p:txBody>
          <a:bodyPr anchor="b"/>
          <a:lstStyle>
            <a:lvl1pPr>
              <a:defRPr sz="60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
        <p:nvSpPr>
          <p:cNvPr id="1784581291" name="Text Placeholder 2"/>
          <p:cNvSpPr>
            <a:spLocks noGrp="1"/>
          </p:cNvSpPr>
          <p:nvPr>
            <p:ph type="body" idx="1"/>
          </p:nvPr>
        </p:nvSpPr>
        <p:spPr bwMode="auto">
          <a:xfrm>
            <a:off x="831828" y="4589462"/>
            <a:ext cx="10515336" cy="1500186"/>
          </a:xfrm>
        </p:spPr>
        <p:txBody>
          <a:bodyPr/>
          <a:lstStyle>
            <a:lvl1pPr marL="0" indent="0">
              <a:buNone/>
              <a:defRPr sz="2400">
                <a:solidFill>
                  <a:schemeClr val="tx1">
                    <a:lumMod val="75000"/>
                    <a:lumOff val="25000"/>
                  </a:schemeClr>
                </a:solidFill>
              </a:defRPr>
            </a:lvl1pPr>
            <a:lvl2pPr marL="457200" indent="0">
              <a:buNone/>
              <a:defRPr sz="2000">
                <a:solidFill>
                  <a:schemeClr val="tx1">
                    <a:lumMod val="75000"/>
                    <a:lumOff val="25000"/>
                  </a:schemeClr>
                </a:solidFill>
              </a:defRPr>
            </a:lvl2pPr>
            <a:lvl3pPr marL="914400" indent="0">
              <a:buNone/>
              <a:defRPr sz="1800">
                <a:solidFill>
                  <a:schemeClr val="tx1">
                    <a:lumMod val="75000"/>
                    <a:lumOff val="25000"/>
                  </a:schemeClr>
                </a:solidFill>
              </a:defRPr>
            </a:lvl3pPr>
            <a:lvl4pPr marL="1371600" indent="0">
              <a:buNone/>
              <a:defRPr sz="1600">
                <a:solidFill>
                  <a:schemeClr val="tx1">
                    <a:lumMod val="75000"/>
                    <a:lumOff val="25000"/>
                  </a:schemeClr>
                </a:solidFill>
              </a:defRPr>
            </a:lvl4pPr>
            <a:lvl5pPr marL="1828800" indent="0">
              <a:buNone/>
              <a:defRPr sz="1600">
                <a:solidFill>
                  <a:schemeClr val="tx1">
                    <a:lumMod val="75000"/>
                    <a:lumOff val="25000"/>
                  </a:schemeClr>
                </a:solidFill>
              </a:defRPr>
            </a:lvl5pPr>
            <a:lvl6pPr marL="2286000" indent="0">
              <a:buNone/>
              <a:defRPr sz="1600">
                <a:solidFill>
                  <a:schemeClr val="tx1">
                    <a:lumMod val="75000"/>
                    <a:lumOff val="25000"/>
                  </a:schemeClr>
                </a:solidFill>
              </a:defRPr>
            </a:lvl6pPr>
            <a:lvl7pPr marL="2743200" indent="0">
              <a:buNone/>
              <a:defRPr sz="1600">
                <a:solidFill>
                  <a:schemeClr val="tx1">
                    <a:lumMod val="75000"/>
                    <a:lumOff val="25000"/>
                  </a:schemeClr>
                </a:solidFill>
              </a:defRPr>
            </a:lvl7pPr>
            <a:lvl8pPr marL="3200400" indent="0">
              <a:buNone/>
              <a:defRPr sz="1600">
                <a:solidFill>
                  <a:schemeClr val="tx1">
                    <a:lumMod val="75000"/>
                    <a:lumOff val="25000"/>
                  </a:schemeClr>
                </a:solidFill>
              </a:defRPr>
            </a:lvl8pPr>
            <a:lvl9pPr marL="3657600" indent="0">
              <a:buNone/>
              <a:defRPr sz="1600">
                <a:solidFill>
                  <a:schemeClr val="tx1">
                    <a:lumMod val="75000"/>
                    <a:lumOff val="25000"/>
                  </a:schemeClr>
                </a:solidFill>
              </a:defRPr>
            </a:lvl9pPr>
          </a:lstStyle>
          <a:p>
            <a:pPr lvl="0">
              <a:defRPr/>
            </a:pPr>
            <a:r>
              <a:rPr/>
              <a:t>Click to edit Master text styles</a:t>
            </a:r>
            <a:endParaRPr/>
          </a:p>
        </p:txBody>
      </p:sp>
      <p:sp>
        <p:nvSpPr>
          <p:cNvPr id="1090628627"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458212725" name="Footer Placeholder 4"/>
          <p:cNvSpPr>
            <a:spLocks noGrp="1"/>
          </p:cNvSpPr>
          <p:nvPr>
            <p:ph type="ftr" sz="quarter" idx="11"/>
          </p:nvPr>
        </p:nvSpPr>
        <p:spPr bwMode="auto"/>
        <p:txBody>
          <a:bodyPr/>
          <a:lstStyle/>
          <a:p>
            <a:pPr>
              <a:defRPr/>
            </a:pPr>
            <a:endParaRPr/>
          </a:p>
        </p:txBody>
      </p:sp>
      <p:sp>
        <p:nvSpPr>
          <p:cNvPr id="37146282"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
        <p:nvSpPr>
          <p:cNvPr id="211888257" name="Rechteck 324954071"/>
          <p:cNvSpPr/>
          <p:nvPr/>
        </p:nvSpPr>
        <p:spPr bwMode="auto">
          <a:xfrm>
            <a:off x="-3046" y="2633470"/>
            <a:ext cx="12197789" cy="73152"/>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secHead" userDrawn="1">
  <p:cSld name="Section Header">
    <p:bg>
      <p:bgPr shadeToTitle="0">
        <a:solidFill>
          <a:schemeClr val="accent6">
            <a:lumMod val="50000"/>
            <a:alpha val="99999"/>
          </a:schemeClr>
        </a:solidFill>
      </p:bgPr>
    </p:bg>
    <p:spTree>
      <p:nvGrpSpPr>
        <p:cNvPr id="1" name=""/>
        <p:cNvGrpSpPr/>
        <p:nvPr/>
      </p:nvGrpSpPr>
      <p:grpSpPr bwMode="auto">
        <a:xfrm>
          <a:off x="0" y="0"/>
          <a:ext cx="0" cy="0"/>
          <a:chOff x="0" y="0"/>
          <a:chExt cx="0" cy="0"/>
        </a:xfrm>
      </p:grpSpPr>
      <p:sp>
        <p:nvSpPr>
          <p:cNvPr id="1309748655" name="Rechteck 1506383374"/>
          <p:cNvSpPr/>
          <p:nvPr/>
        </p:nvSpPr>
        <p:spPr bwMode="auto">
          <a:xfrm>
            <a:off x="4089567" y="6799"/>
            <a:ext cx="4012558" cy="2698617"/>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897456832" name="Text Placeholder 2"/>
          <p:cNvSpPr>
            <a:spLocks noGrp="1"/>
          </p:cNvSpPr>
          <p:nvPr>
            <p:ph type="body" idx="1"/>
          </p:nvPr>
        </p:nvSpPr>
        <p:spPr bwMode="auto">
          <a:xfrm>
            <a:off x="1891176" y="4543423"/>
            <a:ext cx="8409338" cy="1500185"/>
          </a:xfrm>
        </p:spPr>
        <p:txBody>
          <a:bodyPr/>
          <a:lstStyle>
            <a:lvl1pPr marL="0" indent="0">
              <a:buNone/>
              <a:defRPr sz="2400">
                <a:solidFill>
                  <a:schemeClr val="accent5">
                    <a:lumMod val="40000"/>
                    <a:lumOff val="60000"/>
                  </a:schemeClr>
                </a:solidFill>
              </a:defRPr>
            </a:lvl1pPr>
            <a:lvl2pPr marL="457200" indent="0">
              <a:buNone/>
              <a:defRPr sz="2000">
                <a:solidFill>
                  <a:schemeClr val="accent5">
                    <a:lumMod val="40000"/>
                    <a:lumOff val="60000"/>
                  </a:schemeClr>
                </a:solidFill>
              </a:defRPr>
            </a:lvl2pPr>
            <a:lvl3pPr marL="914400" indent="0">
              <a:buNone/>
              <a:defRPr sz="1800">
                <a:solidFill>
                  <a:schemeClr val="accent5">
                    <a:lumMod val="40000"/>
                    <a:lumOff val="60000"/>
                  </a:schemeClr>
                </a:solidFill>
              </a:defRPr>
            </a:lvl3pPr>
            <a:lvl4pPr marL="1371600" indent="0">
              <a:buNone/>
              <a:defRPr sz="1600">
                <a:solidFill>
                  <a:schemeClr val="accent5">
                    <a:lumMod val="40000"/>
                    <a:lumOff val="60000"/>
                  </a:schemeClr>
                </a:solidFill>
              </a:defRPr>
            </a:lvl4pPr>
            <a:lvl5pPr marL="1828800" indent="0">
              <a:buNone/>
              <a:defRPr sz="1600">
                <a:solidFill>
                  <a:schemeClr val="accent5">
                    <a:lumMod val="40000"/>
                    <a:lumOff val="60000"/>
                  </a:schemeClr>
                </a:solidFill>
              </a:defRPr>
            </a:lvl5pPr>
            <a:lvl6pPr marL="2286000" indent="0">
              <a:buNone/>
              <a:defRPr sz="1600">
                <a:solidFill>
                  <a:schemeClr val="accent5">
                    <a:lumMod val="40000"/>
                    <a:lumOff val="60000"/>
                  </a:schemeClr>
                </a:solidFill>
              </a:defRPr>
            </a:lvl6pPr>
            <a:lvl7pPr marL="2743200" indent="0">
              <a:buNone/>
              <a:defRPr sz="1600">
                <a:solidFill>
                  <a:schemeClr val="accent5">
                    <a:lumMod val="40000"/>
                    <a:lumOff val="60000"/>
                  </a:schemeClr>
                </a:solidFill>
              </a:defRPr>
            </a:lvl7pPr>
            <a:lvl8pPr marL="3200400" indent="0">
              <a:buNone/>
              <a:defRPr sz="1600">
                <a:solidFill>
                  <a:schemeClr val="accent5">
                    <a:lumMod val="40000"/>
                    <a:lumOff val="60000"/>
                  </a:schemeClr>
                </a:solidFill>
              </a:defRPr>
            </a:lvl8pPr>
            <a:lvl9pPr marL="3657600" indent="0">
              <a:buNone/>
              <a:defRPr sz="1600">
                <a:solidFill>
                  <a:schemeClr val="accent5">
                    <a:lumMod val="40000"/>
                    <a:lumOff val="60000"/>
                  </a:schemeClr>
                </a:solidFill>
              </a:defRPr>
            </a:lvl9pPr>
          </a:lstStyle>
          <a:p>
            <a:pPr lvl="0">
              <a:defRPr/>
            </a:pPr>
            <a:r>
              <a:rPr/>
              <a:t>Click to edit Master text styles</a:t>
            </a:r>
            <a:endParaRPr/>
          </a:p>
        </p:txBody>
      </p:sp>
      <p:sp>
        <p:nvSpPr>
          <p:cNvPr id="2128167949" name="Footer Placeholder 4"/>
          <p:cNvSpPr>
            <a:spLocks noGrp="1"/>
          </p:cNvSpPr>
          <p:nvPr>
            <p:ph type="ftr" sz="quarter" idx="11"/>
          </p:nvPr>
        </p:nvSpPr>
        <p:spPr bwMode="auto"/>
        <p:txBody>
          <a:bodyPr/>
          <a:lstStyle/>
          <a:p>
            <a:pPr>
              <a:defRPr/>
            </a:pPr>
            <a:endParaRPr/>
          </a:p>
        </p:txBody>
      </p:sp>
      <p:sp>
        <p:nvSpPr>
          <p:cNvPr id="1570248090" name="Rechteck 596471764"/>
          <p:cNvSpPr/>
          <p:nvPr/>
        </p:nvSpPr>
        <p:spPr bwMode="auto">
          <a:xfrm>
            <a:off x="0" y="605513"/>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880039367" name="Grafik 1654093065"/>
          <p:cNvPicPr>
            <a:picLocks noChangeAspect="1"/>
          </p:cNvPicPr>
          <p:nvPr/>
        </p:nvPicPr>
        <p:blipFill rotWithShape="1">
          <a:blip r:embed="rId2">
            <a:alphaModFix amt="10000"/>
          </a:blip>
          <a:stretch/>
        </p:blipFill>
        <p:spPr bwMode="auto">
          <a:xfrm>
            <a:off x="9522" y="14286"/>
            <a:ext cx="12172645" cy="6829425"/>
          </a:xfrm>
          <a:prstGeom prst="rect">
            <a:avLst/>
          </a:prstGeom>
        </p:spPr>
      </p:pic>
      <p:sp>
        <p:nvSpPr>
          <p:cNvPr id="1114745794" name="Title 1"/>
          <p:cNvSpPr>
            <a:spLocks noGrp="1"/>
          </p:cNvSpPr>
          <p:nvPr>
            <p:ph type="title"/>
          </p:nvPr>
        </p:nvSpPr>
        <p:spPr bwMode="auto">
          <a:xfrm>
            <a:off x="1891176" y="2686048"/>
            <a:ext cx="8409338" cy="1857372"/>
          </a:xfrm>
        </p:spPr>
        <p:txBody>
          <a:bodyPr anchor="b"/>
          <a:lstStyle>
            <a:lvl1pPr algn="ctr">
              <a:defRPr sz="6000">
                <a:solidFill>
                  <a:schemeClr val="accent5">
                    <a:lumMod val="40000"/>
                    <a:lumOff val="60000"/>
                  </a:schemeClr>
                </a:solidFill>
              </a:defRPr>
            </a:lvl1pPr>
            <a:lvl2pPr algn="ctr">
              <a:defRPr>
                <a:solidFill>
                  <a:schemeClr val="accent5">
                    <a:lumMod val="40000"/>
                    <a:lumOff val="60000"/>
                  </a:schemeClr>
                </a:solidFill>
              </a:defRPr>
            </a:lvl2pPr>
            <a:lvl3pPr algn="ctr">
              <a:defRPr>
                <a:solidFill>
                  <a:schemeClr val="accent5">
                    <a:lumMod val="40000"/>
                    <a:lumOff val="60000"/>
                  </a:schemeClr>
                </a:solidFill>
              </a:defRPr>
            </a:lvl3pPr>
            <a:lvl4pPr algn="ctr">
              <a:defRPr>
                <a:solidFill>
                  <a:schemeClr val="accent5">
                    <a:lumMod val="40000"/>
                    <a:lumOff val="60000"/>
                  </a:schemeClr>
                </a:solidFill>
              </a:defRPr>
            </a:lvl4pPr>
            <a:lvl5pPr algn="ctr">
              <a:defRPr>
                <a:solidFill>
                  <a:schemeClr val="accent5">
                    <a:lumMod val="40000"/>
                    <a:lumOff val="60000"/>
                  </a:schemeClr>
                </a:solidFill>
              </a:defRPr>
            </a:lvl5pPr>
            <a:lvl6pPr algn="ctr">
              <a:defRPr>
                <a:solidFill>
                  <a:schemeClr val="accent5">
                    <a:lumMod val="40000"/>
                    <a:lumOff val="60000"/>
                  </a:schemeClr>
                </a:solidFill>
              </a:defRPr>
            </a:lvl6pPr>
            <a:lvl7pPr algn="ctr">
              <a:defRPr>
                <a:solidFill>
                  <a:schemeClr val="accent5">
                    <a:lumMod val="40000"/>
                    <a:lumOff val="60000"/>
                  </a:schemeClr>
                </a:solidFill>
              </a:defRPr>
            </a:lvl7pPr>
            <a:lvl8pPr algn="ctr">
              <a:defRPr>
                <a:solidFill>
                  <a:schemeClr val="accent5">
                    <a:lumMod val="40000"/>
                    <a:lumOff val="60000"/>
                  </a:schemeClr>
                </a:solidFill>
              </a:defRPr>
            </a:lvl8pPr>
            <a:lvl9pPr algn="ctr">
              <a:defRPr>
                <a:solidFill>
                  <a:schemeClr val="accent5">
                    <a:lumMod val="40000"/>
                    <a:lumOff val="60000"/>
                  </a:schemeClr>
                </a:solidFill>
              </a:defRPr>
            </a:lvl9pPr>
          </a:lstStyle>
          <a:p>
            <a:pPr>
              <a:defRPr/>
            </a:pPr>
            <a:r>
              <a:rPr/>
              <a:t>CLICK TO EDIT MASTER TITLE STYLE</a:t>
            </a:r>
            <a:endParaRPr/>
          </a:p>
        </p:txBody>
      </p:sp>
      <p:sp>
        <p:nvSpPr>
          <p:cNvPr id="1727044817" name="Text Placeholder 2"/>
          <p:cNvSpPr>
            <a:spLocks noGrp="1"/>
          </p:cNvSpPr>
          <p:nvPr>
            <p:ph type="body" idx="1"/>
          </p:nvPr>
        </p:nvSpPr>
        <p:spPr bwMode="auto">
          <a:xfrm>
            <a:off x="1891176" y="4543423"/>
            <a:ext cx="8409338" cy="1500185"/>
          </a:xfrm>
        </p:spPr>
        <p:txBody>
          <a:bodyPr/>
          <a:lstStyle>
            <a:lvl1pPr marL="0" indent="0">
              <a:buNone/>
              <a:defRPr sz="2400">
                <a:solidFill>
                  <a:schemeClr val="accent5">
                    <a:lumMod val="40000"/>
                    <a:lumOff val="60000"/>
                  </a:schemeClr>
                </a:solidFill>
              </a:defRPr>
            </a:lvl1pPr>
            <a:lvl2pPr marL="457200" indent="0">
              <a:buNone/>
              <a:defRPr sz="2000">
                <a:solidFill>
                  <a:schemeClr val="accent5">
                    <a:lumMod val="40000"/>
                    <a:lumOff val="60000"/>
                  </a:schemeClr>
                </a:solidFill>
              </a:defRPr>
            </a:lvl2pPr>
            <a:lvl3pPr marL="914400" indent="0">
              <a:buNone/>
              <a:defRPr sz="1800">
                <a:solidFill>
                  <a:schemeClr val="accent5">
                    <a:lumMod val="40000"/>
                    <a:lumOff val="60000"/>
                  </a:schemeClr>
                </a:solidFill>
              </a:defRPr>
            </a:lvl3pPr>
            <a:lvl4pPr marL="1371600" indent="0">
              <a:buNone/>
              <a:defRPr sz="1600">
                <a:solidFill>
                  <a:schemeClr val="accent5">
                    <a:lumMod val="40000"/>
                    <a:lumOff val="60000"/>
                  </a:schemeClr>
                </a:solidFill>
              </a:defRPr>
            </a:lvl4pPr>
            <a:lvl5pPr marL="1828800" indent="0">
              <a:buNone/>
              <a:defRPr sz="1600">
                <a:solidFill>
                  <a:schemeClr val="accent5">
                    <a:lumMod val="40000"/>
                    <a:lumOff val="60000"/>
                  </a:schemeClr>
                </a:solidFill>
              </a:defRPr>
            </a:lvl5pPr>
            <a:lvl6pPr marL="2286000" indent="0">
              <a:buNone/>
              <a:defRPr sz="1600">
                <a:solidFill>
                  <a:schemeClr val="accent5">
                    <a:lumMod val="40000"/>
                    <a:lumOff val="60000"/>
                  </a:schemeClr>
                </a:solidFill>
              </a:defRPr>
            </a:lvl6pPr>
            <a:lvl7pPr marL="2743200" indent="0">
              <a:buNone/>
              <a:defRPr sz="1600">
                <a:solidFill>
                  <a:schemeClr val="accent5">
                    <a:lumMod val="40000"/>
                    <a:lumOff val="60000"/>
                  </a:schemeClr>
                </a:solidFill>
              </a:defRPr>
            </a:lvl7pPr>
            <a:lvl8pPr marL="3200400" indent="0">
              <a:buNone/>
              <a:defRPr sz="1600">
                <a:solidFill>
                  <a:schemeClr val="accent5">
                    <a:lumMod val="40000"/>
                    <a:lumOff val="60000"/>
                  </a:schemeClr>
                </a:solidFill>
              </a:defRPr>
            </a:lvl8pPr>
            <a:lvl9pPr marL="3657600" indent="0">
              <a:buNone/>
              <a:defRPr sz="1600">
                <a:solidFill>
                  <a:schemeClr val="accent5">
                    <a:lumMod val="40000"/>
                    <a:lumOff val="60000"/>
                  </a:schemeClr>
                </a:solidFill>
              </a:defRPr>
            </a:lvl9pPr>
          </a:lstStyle>
          <a:p>
            <a:pPr lvl="0">
              <a:defRPr/>
            </a:pPr>
            <a:r>
              <a:rPr/>
              <a:t>Click to edit Master text styles</a:t>
            </a:r>
            <a:endParaRPr/>
          </a:p>
        </p:txBody>
      </p:sp>
      <p:pic>
        <p:nvPicPr>
          <p:cNvPr id="1542102865" name="Grafik 1190728938"/>
          <p:cNvPicPr>
            <a:picLocks noChangeAspect="1"/>
          </p:cNvPicPr>
          <p:nvPr/>
        </p:nvPicPr>
        <p:blipFill rotWithShape="1">
          <a:blip r:embed="rId3"/>
          <a:stretch/>
        </p:blipFill>
        <p:spPr bwMode="auto">
          <a:xfrm>
            <a:off x="4367102" y="678789"/>
            <a:ext cx="3457488" cy="1362073"/>
          </a:xfrm>
          <a:prstGeom prst="rect">
            <a:avLst/>
          </a:prstGeom>
        </p:spPr>
      </p:pic>
      <p:sp>
        <p:nvSpPr>
          <p:cNvPr id="1919585131" name="Date Placeholder 3"/>
          <p:cNvSpPr>
            <a:spLocks noGrp="1"/>
          </p:cNvSpPr>
          <p:nvPr>
            <p:ph type="dt" sz="half" idx="10"/>
          </p:nvPr>
        </p:nvSpPr>
        <p:spPr bwMode="auto"/>
        <p:txBody>
          <a:bodyPr/>
          <a:lstStyle/>
          <a:p>
            <a:pPr>
              <a:defRPr/>
            </a:pPr>
            <a:fld id="{E0FD7D41-AF40-AB01-4732-4B98C8DB2B6A}" type="datetimeFigureOut">
              <a:rPr lang="de-DE"/>
              <a:t>20.08.2026</a:t>
            </a:fld>
            <a:endParaRPr/>
          </a:p>
        </p:txBody>
      </p:sp>
      <p:sp>
        <p:nvSpPr>
          <p:cNvPr id="206810296" name="Footer Placeholder 4"/>
          <p:cNvSpPr>
            <a:spLocks noGrp="1"/>
          </p:cNvSpPr>
          <p:nvPr>
            <p:ph type="ftr" sz="quarter" idx="11"/>
          </p:nvPr>
        </p:nvSpPr>
        <p:spPr bwMode="auto"/>
        <p:txBody>
          <a:bodyPr/>
          <a:lstStyle/>
          <a:p>
            <a:pPr>
              <a:defRPr/>
            </a:pPr>
            <a:endParaRPr/>
          </a:p>
        </p:txBody>
      </p:sp>
      <p:sp>
        <p:nvSpPr>
          <p:cNvPr id="112825726" name="Slide Number Placeholder 5"/>
          <p:cNvSpPr>
            <a:spLocks noGrp="1"/>
          </p:cNvSpPr>
          <p:nvPr>
            <p:ph type="sldNum" sz="quarter" idx="12"/>
          </p:nvPr>
        </p:nvSpPr>
        <p:spPr bwMode="auto"/>
        <p:txBody>
          <a:bodyPr/>
          <a:lstStyle/>
          <a:p>
            <a:pPr>
              <a:defRPr/>
            </a:pPr>
            <a:fld id="{80391440-35B5-08E1-F20D-1ABEC6394E5A}" type="slidenum">
              <a:rPr/>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Obj" userDrawn="1">
  <p:cSld name="Two Content">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1495268328" name="Grafik 1258336873"/>
          <p:cNvPicPr>
            <a:picLocks noChangeAspect="1"/>
          </p:cNvPicPr>
          <p:nvPr/>
        </p:nvPicPr>
        <p:blipFill rotWithShape="1">
          <a:blip r:embed="rId2">
            <a:alphaModFix amt="3999"/>
          </a:blip>
          <a:stretch/>
        </p:blipFill>
        <p:spPr bwMode="auto">
          <a:xfrm>
            <a:off x="9522" y="14285"/>
            <a:ext cx="12172645" cy="6829425"/>
          </a:xfrm>
          <a:prstGeom prst="rect">
            <a:avLst/>
          </a:prstGeom>
        </p:spPr>
      </p:pic>
      <p:sp>
        <p:nvSpPr>
          <p:cNvPr id="1362556476" name="Title 1"/>
          <p:cNvSpPr>
            <a:spLocks noGrp="1"/>
          </p:cNvSpPr>
          <p:nvPr>
            <p:ph type="title"/>
          </p:nvPr>
        </p:nvSpPr>
        <p:spPr bwMode="auto">
          <a:xfrm>
            <a:off x="838176" y="650873"/>
            <a:ext cx="1051533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
        <p:nvSpPr>
          <p:cNvPr id="1687718827" name="Content Placeholder 2"/>
          <p:cNvSpPr>
            <a:spLocks noGrp="1"/>
          </p:cNvSpPr>
          <p:nvPr>
            <p:ph sz="half" idx="1"/>
          </p:nvPr>
        </p:nvSpPr>
        <p:spPr bwMode="auto">
          <a:xfrm>
            <a:off x="838176" y="1976436"/>
            <a:ext cx="5181469" cy="4200525"/>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866170863" name="Content Placeholder 3"/>
          <p:cNvSpPr>
            <a:spLocks noGrp="1"/>
          </p:cNvSpPr>
          <p:nvPr>
            <p:ph sz="half" idx="2"/>
          </p:nvPr>
        </p:nvSpPr>
        <p:spPr bwMode="auto">
          <a:xfrm>
            <a:off x="6172045" y="1976436"/>
            <a:ext cx="5181469" cy="4200525"/>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2051055697" name="Date Placeholder 4"/>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507512941" name="Footer Placeholder 5"/>
          <p:cNvSpPr>
            <a:spLocks noGrp="1"/>
          </p:cNvSpPr>
          <p:nvPr>
            <p:ph type="ftr" sz="quarter" idx="11"/>
          </p:nvPr>
        </p:nvSpPr>
        <p:spPr bwMode="auto"/>
        <p:txBody>
          <a:bodyPr/>
          <a:lstStyle/>
          <a:p>
            <a:pPr>
              <a:defRPr/>
            </a:pPr>
            <a:endParaRPr/>
          </a:p>
        </p:txBody>
      </p:sp>
      <p:sp>
        <p:nvSpPr>
          <p:cNvPr id="1059119743" name="Slide Number Placeholder 6"/>
          <p:cNvSpPr>
            <a:spLocks noGrp="1"/>
          </p:cNvSpPr>
          <p:nvPr>
            <p:ph type="sldNum" sz="quarter" idx="12"/>
          </p:nvPr>
        </p:nvSpPr>
        <p:spPr bwMode="auto"/>
        <p:txBody>
          <a:bodyPr/>
          <a:lstStyle/>
          <a:p>
            <a:pPr>
              <a:defRPr/>
            </a:pPr>
            <a:fld id="{08395586-F03A-48D1-94DF-16B239DF4FB5}" type="slidenum">
              <a:rPr/>
              <a:t>‹Nr.›</a:t>
            </a:fld>
            <a:endParaRPr/>
          </a:p>
        </p:txBody>
      </p:sp>
      <p:sp>
        <p:nvSpPr>
          <p:cNvPr id="2066048230" name="Rechteck 1088293423"/>
          <p:cNvSpPr/>
          <p:nvPr/>
        </p:nvSpPr>
        <p:spPr bwMode="auto">
          <a:xfrm>
            <a:off x="0" y="605513"/>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TxTwoObj" userDrawn="1">
  <p:cSld name="Comparison">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288124425" name="Grafik 254766260"/>
          <p:cNvPicPr>
            <a:picLocks noChangeAspect="1"/>
          </p:cNvPicPr>
          <p:nvPr/>
        </p:nvPicPr>
        <p:blipFill rotWithShape="1">
          <a:blip r:embed="rId2">
            <a:alphaModFix amt="3999"/>
          </a:blip>
          <a:stretch/>
        </p:blipFill>
        <p:spPr bwMode="auto">
          <a:xfrm>
            <a:off x="9522" y="14285"/>
            <a:ext cx="12172645" cy="6829425"/>
          </a:xfrm>
          <a:prstGeom prst="rect">
            <a:avLst/>
          </a:prstGeom>
        </p:spPr>
      </p:pic>
      <p:sp>
        <p:nvSpPr>
          <p:cNvPr id="775826281" name="Text Placeholder 2"/>
          <p:cNvSpPr>
            <a:spLocks noGrp="1"/>
          </p:cNvSpPr>
          <p:nvPr>
            <p:ph type="body" idx="1"/>
          </p:nvPr>
        </p:nvSpPr>
        <p:spPr bwMode="auto">
          <a:xfrm>
            <a:off x="839765" y="1976436"/>
            <a:ext cx="5157655" cy="881060"/>
          </a:xfrm>
          <a:prstGeom prst="rect">
            <a:avLst/>
          </a:prstGeom>
          <a:solidFill>
            <a:schemeClr val="accent2">
              <a:lumMod val="40000"/>
              <a:lumOff val="60000"/>
              <a:alpha val="49999"/>
            </a:schemeClr>
          </a:solidFill>
        </p:spPr>
        <p:txBody>
          <a:bodyPr vertOverflow="overflow" horzOverflow="overflow" vert="horz" wrap="square" lIns="91440" tIns="45720" rIns="91440" bIns="45720" numCol="1" spcCol="0" rtlCol="0" fromWordArt="0" anchor="ctr" anchorCtr="0" forceAA="0" compatLnSpc="0">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Click to edit Master text styles</a:t>
            </a:r>
            <a:endParaRPr/>
          </a:p>
        </p:txBody>
      </p:sp>
      <p:sp>
        <p:nvSpPr>
          <p:cNvPr id="157769915" name="Content Placeholder 3"/>
          <p:cNvSpPr>
            <a:spLocks noGrp="1"/>
          </p:cNvSpPr>
          <p:nvPr>
            <p:ph sz="half" idx="2"/>
          </p:nvPr>
        </p:nvSpPr>
        <p:spPr bwMode="auto">
          <a:xfrm>
            <a:off x="839765" y="2857500"/>
            <a:ext cx="5157655" cy="3332160"/>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455803436" name="Text Placeholder 4"/>
          <p:cNvSpPr>
            <a:spLocks noGrp="1"/>
          </p:cNvSpPr>
          <p:nvPr>
            <p:ph type="body" sz="quarter" idx="3"/>
          </p:nvPr>
        </p:nvSpPr>
        <p:spPr bwMode="auto">
          <a:xfrm>
            <a:off x="6172043" y="1976436"/>
            <a:ext cx="5183057" cy="881060"/>
          </a:xfrm>
          <a:prstGeom prst="rect">
            <a:avLst/>
          </a:prstGeom>
          <a:solidFill>
            <a:schemeClr val="accent6">
              <a:alpha val="49999"/>
            </a:schemeClr>
          </a:solidFill>
        </p:spPr>
        <p:txBody>
          <a:bodyPr vertOverflow="overflow" horzOverflow="overflow" vert="horz" wrap="square" lIns="91440" tIns="45720" rIns="91440" bIns="45720" numCol="1" spcCol="0" rtlCol="0" fromWordArt="0" anchor="ctr" anchorCtr="0" forceAA="0" compatLnSpc="0">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Click to edit Master text styles</a:t>
            </a:r>
            <a:endParaRPr/>
          </a:p>
        </p:txBody>
      </p:sp>
      <p:sp>
        <p:nvSpPr>
          <p:cNvPr id="1865953632" name="Content Placeholder 5"/>
          <p:cNvSpPr>
            <a:spLocks noGrp="1"/>
          </p:cNvSpPr>
          <p:nvPr>
            <p:ph sz="quarter" idx="4"/>
          </p:nvPr>
        </p:nvSpPr>
        <p:spPr bwMode="auto">
          <a:xfrm>
            <a:off x="6172045" y="2857500"/>
            <a:ext cx="5183057" cy="3332160"/>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842324543" name="Date Placeholder 6"/>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490502401" name="Footer Placeholder 7"/>
          <p:cNvSpPr>
            <a:spLocks noGrp="1"/>
          </p:cNvSpPr>
          <p:nvPr>
            <p:ph type="ftr" sz="quarter" idx="11"/>
          </p:nvPr>
        </p:nvSpPr>
        <p:spPr bwMode="auto"/>
        <p:txBody>
          <a:bodyPr/>
          <a:lstStyle/>
          <a:p>
            <a:pPr>
              <a:defRPr/>
            </a:pPr>
            <a:endParaRPr/>
          </a:p>
        </p:txBody>
      </p:sp>
      <p:sp>
        <p:nvSpPr>
          <p:cNvPr id="1606751831" name="Slide Number Placeholder 8"/>
          <p:cNvSpPr>
            <a:spLocks noGrp="1"/>
          </p:cNvSpPr>
          <p:nvPr>
            <p:ph type="sldNum" sz="quarter" idx="12"/>
          </p:nvPr>
        </p:nvSpPr>
        <p:spPr bwMode="auto"/>
        <p:txBody>
          <a:bodyPr/>
          <a:lstStyle/>
          <a:p>
            <a:pPr>
              <a:defRPr/>
            </a:pPr>
            <a:fld id="{08395586-F03A-48D1-94DF-16B239DF4FB5}" type="slidenum">
              <a:rPr/>
              <a:t>‹Nr.›</a:t>
            </a:fld>
            <a:endParaRPr/>
          </a:p>
        </p:txBody>
      </p:sp>
      <p:sp>
        <p:nvSpPr>
          <p:cNvPr id="256674198" name="Rechteck 857405793"/>
          <p:cNvSpPr/>
          <p:nvPr/>
        </p:nvSpPr>
        <p:spPr bwMode="auto">
          <a:xfrm>
            <a:off x="0" y="605513"/>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2035334299" name="Title 1"/>
          <p:cNvSpPr>
            <a:spLocks noGrp="1"/>
          </p:cNvSpPr>
          <p:nvPr>
            <p:ph type="title"/>
          </p:nvPr>
        </p:nvSpPr>
        <p:spPr bwMode="auto">
          <a:xfrm>
            <a:off x="838176" y="650873"/>
            <a:ext cx="1051533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picTx" userDrawn="1">
  <p:cSld name="Picture with Caption">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sp>
        <p:nvSpPr>
          <p:cNvPr id="67544513" name="Rechteck 70752666"/>
          <p:cNvSpPr/>
          <p:nvPr/>
        </p:nvSpPr>
        <p:spPr bwMode="auto">
          <a:xfrm>
            <a:off x="7267422" y="293912"/>
            <a:ext cx="760359" cy="6062433"/>
          </a:xfrm>
          <a:prstGeom prst="rect">
            <a:avLst/>
          </a:prstGeom>
          <a:solidFill>
            <a:schemeClr val="accent4">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331550360" name="Rechteck 196997923"/>
          <p:cNvSpPr/>
          <p:nvPr/>
        </p:nvSpPr>
        <p:spPr bwMode="auto">
          <a:xfrm>
            <a:off x="7879729" y="6801"/>
            <a:ext cx="4299747" cy="6844392"/>
          </a:xfrm>
          <a:prstGeom prst="rect">
            <a:avLst/>
          </a:prstGeom>
          <a:solidFill>
            <a:schemeClr val="accent6">
              <a:lumMod val="5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95874799" name="Picture Placeholder 2"/>
          <p:cNvSpPr>
            <a:spLocks noChangeAspect="1" noGrp="1"/>
          </p:cNvSpPr>
          <p:nvPr>
            <p:ph type="pic" idx="1"/>
          </p:nvPr>
        </p:nvSpPr>
        <p:spPr bwMode="auto">
          <a:xfrm>
            <a:off x="5181469" y="457198"/>
            <a:ext cx="6172045" cy="541178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a:t>Click icon to add picture</a:t>
            </a:r>
            <a:endParaRPr/>
          </a:p>
        </p:txBody>
      </p:sp>
      <p:sp>
        <p:nvSpPr>
          <p:cNvPr id="770120750" name="Footer Placeholder 5"/>
          <p:cNvSpPr>
            <a:spLocks noGrp="1"/>
          </p:cNvSpPr>
          <p:nvPr>
            <p:ph type="ftr" sz="quarter" idx="11"/>
          </p:nvPr>
        </p:nvSpPr>
        <p:spPr bwMode="auto"/>
        <p:txBody>
          <a:bodyPr/>
          <a:lstStyle/>
          <a:p>
            <a:pPr>
              <a:defRPr/>
            </a:pPr>
            <a:endParaRPr/>
          </a:p>
        </p:txBody>
      </p:sp>
      <p:sp>
        <p:nvSpPr>
          <p:cNvPr id="1945858103" name="Rechteck 1669793398"/>
          <p:cNvSpPr/>
          <p:nvPr/>
        </p:nvSpPr>
        <p:spPr bwMode="auto">
          <a:xfrm>
            <a:off x="1390" y="6684836"/>
            <a:ext cx="12178083" cy="73272"/>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059719946" name="Rechteck 471969343"/>
          <p:cNvSpPr/>
          <p:nvPr/>
        </p:nvSpPr>
        <p:spPr bwMode="auto">
          <a:xfrm>
            <a:off x="0" y="6701868"/>
            <a:ext cx="578334" cy="156127"/>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2061452772" name="Grafik 1336863502"/>
          <p:cNvPicPr>
            <a:picLocks noChangeAspect="1"/>
          </p:cNvPicPr>
          <p:nvPr/>
        </p:nvPicPr>
        <p:blipFill rotWithShape="1">
          <a:blip r:embed="rId2">
            <a:alphaModFix amt="3999"/>
          </a:blip>
          <a:srcRect l="64654" t="0" r="0" b="0"/>
          <a:stretch/>
        </p:blipFill>
        <p:spPr bwMode="auto">
          <a:xfrm>
            <a:off x="7877035" y="6801"/>
            <a:ext cx="4302438" cy="6829425"/>
          </a:xfrm>
          <a:prstGeom prst="rect">
            <a:avLst/>
          </a:prstGeom>
        </p:spPr>
      </p:pic>
      <p:sp>
        <p:nvSpPr>
          <p:cNvPr id="141994275" name="Date Placeholder 4"/>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916140407" name="Footer Placeholder 5"/>
          <p:cNvSpPr>
            <a:spLocks noGrp="1"/>
          </p:cNvSpPr>
          <p:nvPr>
            <p:ph type="ftr" sz="quarter" idx="11"/>
          </p:nvPr>
        </p:nvSpPr>
        <p:spPr bwMode="auto"/>
        <p:txBody>
          <a:bodyPr/>
          <a:lstStyle/>
          <a:p>
            <a:pPr>
              <a:defRPr/>
            </a:pPr>
            <a:endParaRPr/>
          </a:p>
        </p:txBody>
      </p:sp>
      <p:sp>
        <p:nvSpPr>
          <p:cNvPr id="151222820" name="Slide Number Placeholder 6"/>
          <p:cNvSpPr>
            <a:spLocks noGrp="1"/>
          </p:cNvSpPr>
          <p:nvPr>
            <p:ph type="sldNum" sz="quarter" idx="12"/>
          </p:nvPr>
        </p:nvSpPr>
        <p:spPr bwMode="auto"/>
        <p:txBody>
          <a:bodyPr/>
          <a:lstStyle/>
          <a:p>
            <a:pPr>
              <a:defRPr/>
            </a:pPr>
            <a:fld id="{08395586-F03A-48D1-94DF-16B239DF4FB5}" type="slidenum">
              <a:rPr/>
              <a:t>‹Nr.›</a:t>
            </a:fld>
            <a:endParaRPr/>
          </a:p>
        </p:txBody>
      </p:sp>
      <p:sp>
        <p:nvSpPr>
          <p:cNvPr id="185043604" name="Title 1"/>
          <p:cNvSpPr>
            <a:spLocks noGrp="1"/>
          </p:cNvSpPr>
          <p:nvPr>
            <p:ph type="title"/>
          </p:nvPr>
        </p:nvSpPr>
        <p:spPr bwMode="auto">
          <a:xfrm>
            <a:off x="839766" y="457200"/>
            <a:ext cx="3932138" cy="1600200"/>
          </a:xfrm>
        </p:spPr>
        <p:txBody>
          <a:bodyPr anchor="b"/>
          <a:lstStyle>
            <a:lvl1pPr>
              <a:defRPr sz="3800">
                <a:solidFill>
                  <a:schemeClr val="tx1">
                    <a:lumMod val="75000"/>
                    <a:lumOff val="25000"/>
                  </a:schemeClr>
                </a:solidFill>
              </a:defRPr>
            </a:lvl1pPr>
            <a:lvl2pPr>
              <a:defRPr sz="3800">
                <a:solidFill>
                  <a:schemeClr val="tx1">
                    <a:lumMod val="75000"/>
                    <a:lumOff val="25000"/>
                  </a:schemeClr>
                </a:solidFill>
              </a:defRPr>
            </a:lvl2pPr>
            <a:lvl3pPr>
              <a:defRPr sz="3800">
                <a:solidFill>
                  <a:schemeClr val="tx1">
                    <a:lumMod val="75000"/>
                    <a:lumOff val="25000"/>
                  </a:schemeClr>
                </a:solidFill>
              </a:defRPr>
            </a:lvl3pPr>
            <a:lvl4pPr>
              <a:defRPr sz="3800">
                <a:solidFill>
                  <a:schemeClr val="tx1">
                    <a:lumMod val="75000"/>
                    <a:lumOff val="25000"/>
                  </a:schemeClr>
                </a:solidFill>
              </a:defRPr>
            </a:lvl4pPr>
            <a:lvl5pPr>
              <a:defRPr sz="3800">
                <a:solidFill>
                  <a:schemeClr val="tx1">
                    <a:lumMod val="75000"/>
                    <a:lumOff val="25000"/>
                  </a:schemeClr>
                </a:solidFill>
              </a:defRPr>
            </a:lvl5pPr>
            <a:lvl6pPr>
              <a:defRPr sz="3800">
                <a:solidFill>
                  <a:schemeClr val="tx1">
                    <a:lumMod val="75000"/>
                    <a:lumOff val="25000"/>
                  </a:schemeClr>
                </a:solidFill>
              </a:defRPr>
            </a:lvl6pPr>
            <a:lvl7pPr>
              <a:defRPr sz="3800">
                <a:solidFill>
                  <a:schemeClr val="tx1">
                    <a:lumMod val="75000"/>
                    <a:lumOff val="25000"/>
                  </a:schemeClr>
                </a:solidFill>
              </a:defRPr>
            </a:lvl7pPr>
            <a:lvl8pPr>
              <a:defRPr sz="3800">
                <a:solidFill>
                  <a:schemeClr val="tx1">
                    <a:lumMod val="75000"/>
                    <a:lumOff val="25000"/>
                  </a:schemeClr>
                </a:solidFill>
              </a:defRPr>
            </a:lvl8pPr>
            <a:lvl9pPr>
              <a:defRPr sz="3800">
                <a:solidFill>
                  <a:schemeClr val="tx1">
                    <a:lumMod val="75000"/>
                    <a:lumOff val="25000"/>
                  </a:schemeClr>
                </a:solidFill>
              </a:defRPr>
            </a:lvl9pPr>
          </a:lstStyle>
          <a:p>
            <a:pPr>
              <a:defRPr/>
            </a:pPr>
            <a:r>
              <a:rPr/>
              <a:t>Click to edit Master title style</a:t>
            </a:r>
            <a:endParaRPr/>
          </a:p>
        </p:txBody>
      </p:sp>
      <p:sp>
        <p:nvSpPr>
          <p:cNvPr id="1828482122" name="Picture Placeholder 2"/>
          <p:cNvSpPr>
            <a:spLocks noChangeAspect="1" noGrp="1"/>
          </p:cNvSpPr>
          <p:nvPr>
            <p:ph type="pic" idx="1"/>
          </p:nvPr>
        </p:nvSpPr>
        <p:spPr bwMode="auto">
          <a:xfrm>
            <a:off x="5181469" y="457198"/>
            <a:ext cx="6172045" cy="541178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a:t>Click icon to add picture</a:t>
            </a:r>
            <a:endParaRPr/>
          </a:p>
        </p:txBody>
      </p:sp>
      <p:sp>
        <p:nvSpPr>
          <p:cNvPr id="1637954361" name="Text Placeholder 3"/>
          <p:cNvSpPr>
            <a:spLocks noGrp="1"/>
          </p:cNvSpPr>
          <p:nvPr>
            <p:ph type="body" sz="half" idx="2"/>
          </p:nvPr>
        </p:nvSpPr>
        <p:spPr bwMode="auto">
          <a:xfrm>
            <a:off x="839766" y="2057400"/>
            <a:ext cx="3932138" cy="3811587"/>
          </a:xfrm>
        </p:spPr>
        <p:txBody>
          <a:bodyPr/>
          <a:lstStyle>
            <a:lvl1pPr marL="0" indent="0">
              <a:buNone/>
              <a:defRPr sz="2400">
                <a:solidFill>
                  <a:schemeClr val="tx1">
                    <a:lumMod val="75000"/>
                    <a:lumOff val="25000"/>
                  </a:schemeClr>
                </a:solidFill>
              </a:defRPr>
            </a:lvl1pPr>
            <a:lvl2pPr marL="457200" indent="0">
              <a:buNone/>
              <a:defRPr sz="2400">
                <a:solidFill>
                  <a:schemeClr val="tx1">
                    <a:lumMod val="75000"/>
                    <a:lumOff val="25000"/>
                  </a:schemeClr>
                </a:solidFill>
              </a:defRPr>
            </a:lvl2pPr>
            <a:lvl3pPr marL="914400" indent="0">
              <a:buNone/>
              <a:defRPr sz="2400">
                <a:solidFill>
                  <a:schemeClr val="tx1">
                    <a:lumMod val="75000"/>
                    <a:lumOff val="25000"/>
                  </a:schemeClr>
                </a:solidFill>
              </a:defRPr>
            </a:lvl3pPr>
            <a:lvl4pPr marL="1371600" indent="0">
              <a:buNone/>
              <a:defRPr sz="2400">
                <a:solidFill>
                  <a:schemeClr val="tx1">
                    <a:lumMod val="75000"/>
                    <a:lumOff val="25000"/>
                  </a:schemeClr>
                </a:solidFill>
              </a:defRPr>
            </a:lvl4pPr>
            <a:lvl5pPr marL="1828800" indent="0">
              <a:buNone/>
              <a:defRPr sz="2400">
                <a:solidFill>
                  <a:schemeClr val="tx1">
                    <a:lumMod val="75000"/>
                    <a:lumOff val="25000"/>
                  </a:schemeClr>
                </a:solidFill>
              </a:defRPr>
            </a:lvl5pPr>
            <a:lvl6pPr marL="2286000" indent="0">
              <a:buNone/>
              <a:defRPr sz="2400">
                <a:solidFill>
                  <a:schemeClr val="tx1">
                    <a:lumMod val="75000"/>
                    <a:lumOff val="25000"/>
                  </a:schemeClr>
                </a:solidFill>
              </a:defRPr>
            </a:lvl6pPr>
            <a:lvl7pPr marL="2743200" indent="0">
              <a:buNone/>
              <a:defRPr sz="2400">
                <a:solidFill>
                  <a:schemeClr val="tx1">
                    <a:lumMod val="75000"/>
                    <a:lumOff val="25000"/>
                  </a:schemeClr>
                </a:solidFill>
              </a:defRPr>
            </a:lvl7pPr>
            <a:lvl8pPr marL="3200400" indent="0">
              <a:buNone/>
              <a:defRPr sz="2400">
                <a:solidFill>
                  <a:schemeClr val="tx1">
                    <a:lumMod val="75000"/>
                    <a:lumOff val="25000"/>
                  </a:schemeClr>
                </a:solidFill>
              </a:defRPr>
            </a:lvl8pPr>
            <a:lvl9pPr marL="3657600" indent="0">
              <a:buNone/>
              <a:defRPr sz="2400">
                <a:solidFill>
                  <a:schemeClr val="tx1">
                    <a:lumMod val="75000"/>
                    <a:lumOff val="25000"/>
                  </a:schemeClr>
                </a:solidFill>
              </a:defRPr>
            </a:lvl9pPr>
          </a:lstStyle>
          <a:p>
            <a:pPr lvl="0">
              <a:defRPr/>
            </a:pPr>
            <a:r>
              <a:rPr/>
              <a:t>Click to edit Master text styles</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itleOnly" userDrawn="1">
  <p:cSld name="Title Only">
    <p:bg>
      <p:bgPr shadeToTitle="0">
        <a:solidFill>
          <a:schemeClr val="accent6">
            <a:lumMod val="50000"/>
          </a:schemeClr>
        </a:solidFill>
      </p:bgPr>
    </p:bg>
    <p:spTree>
      <p:nvGrpSpPr>
        <p:cNvPr id="1" name=""/>
        <p:cNvGrpSpPr/>
        <p:nvPr/>
      </p:nvGrpSpPr>
      <p:grpSpPr bwMode="auto">
        <a:xfrm>
          <a:off x="0" y="0"/>
          <a:ext cx="0" cy="0"/>
          <a:chOff x="0" y="0"/>
          <a:chExt cx="0" cy="0"/>
        </a:xfrm>
      </p:grpSpPr>
      <p:sp>
        <p:nvSpPr>
          <p:cNvPr id="1023923361" name="Rechteck 82368368"/>
          <p:cNvSpPr/>
          <p:nvPr/>
        </p:nvSpPr>
        <p:spPr bwMode="auto">
          <a:xfrm>
            <a:off x="0" y="4435248"/>
            <a:ext cx="12195787" cy="2422749"/>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2023353913" name="Grafik 126296910"/>
          <p:cNvPicPr>
            <a:picLocks noChangeAspect="1"/>
          </p:cNvPicPr>
          <p:nvPr/>
        </p:nvPicPr>
        <p:blipFill rotWithShape="1">
          <a:blip r:embed="rId2">
            <a:alphaModFix amt="20000"/>
          </a:blip>
          <a:stretch/>
        </p:blipFill>
        <p:spPr bwMode="auto">
          <a:xfrm>
            <a:off x="2066871" y="4724397"/>
            <a:ext cx="10124819" cy="2133597"/>
          </a:xfrm>
          <a:prstGeom prst="rect">
            <a:avLst/>
          </a:prstGeom>
        </p:spPr>
      </p:pic>
      <p:pic>
        <p:nvPicPr>
          <p:cNvPr id="46606435" name="Grafik 1443705821"/>
          <p:cNvPicPr>
            <a:picLocks noChangeAspect="1"/>
          </p:cNvPicPr>
          <p:nvPr/>
        </p:nvPicPr>
        <p:blipFill rotWithShape="1">
          <a:blip r:embed="rId3">
            <a:alphaModFix amt="20000"/>
          </a:blip>
          <a:srcRect l="0" t="35525" r="0" b="0"/>
          <a:stretch/>
        </p:blipFill>
        <p:spPr bwMode="auto">
          <a:xfrm>
            <a:off x="17702" y="4435247"/>
            <a:ext cx="10645024" cy="2422748"/>
          </a:xfrm>
          <a:prstGeom prst="rect">
            <a:avLst/>
          </a:prstGeom>
        </p:spPr>
      </p:pic>
      <p:sp>
        <p:nvSpPr>
          <p:cNvPr id="1852377527" name="Footer Placeholder 3"/>
          <p:cNvSpPr>
            <a:spLocks noGrp="1"/>
          </p:cNvSpPr>
          <p:nvPr>
            <p:ph type="ftr" sz="quarter" idx="11"/>
          </p:nvPr>
        </p:nvSpPr>
        <p:spPr bwMode="auto"/>
        <p:txBody>
          <a:bodyPr/>
          <a:lstStyle/>
          <a:p>
            <a:pPr>
              <a:defRPr/>
            </a:pPr>
            <a:endParaRPr/>
          </a:p>
        </p:txBody>
      </p:sp>
      <p:sp>
        <p:nvSpPr>
          <p:cNvPr id="2140555405" name="Rechteck 814265878"/>
          <p:cNvSpPr/>
          <p:nvPr/>
        </p:nvSpPr>
        <p:spPr bwMode="auto">
          <a:xfrm>
            <a:off x="0" y="605513"/>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110729522" name="Grafik 1833474747"/>
          <p:cNvPicPr/>
          <p:nvPr/>
        </p:nvPicPr>
        <p:blipFill rotWithShape="1">
          <a:blip r:embed="rId4">
            <a:alphaModFix amt="89999"/>
          </a:blip>
          <a:srcRect l="0" t="1509" r="26667" b="3072"/>
          <a:stretch/>
        </p:blipFill>
        <p:spPr bwMode="auto">
          <a:xfrm>
            <a:off x="3005912" y="2847973"/>
            <a:ext cx="6179868" cy="2495548"/>
          </a:xfrm>
          <a:prstGeom prst="rect">
            <a:avLst/>
          </a:prstGeom>
        </p:spPr>
      </p:pic>
      <p:sp>
        <p:nvSpPr>
          <p:cNvPr id="313493383" name="Date Placeholder 2"/>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22080078" name="Footer Placeholder 3"/>
          <p:cNvSpPr>
            <a:spLocks noGrp="1"/>
          </p:cNvSpPr>
          <p:nvPr>
            <p:ph type="ftr" sz="quarter" idx="11"/>
          </p:nvPr>
        </p:nvSpPr>
        <p:spPr bwMode="auto"/>
        <p:txBody>
          <a:bodyPr/>
          <a:lstStyle/>
          <a:p>
            <a:pPr>
              <a:defRPr/>
            </a:pPr>
            <a:endParaRPr/>
          </a:p>
        </p:txBody>
      </p:sp>
      <p:sp>
        <p:nvSpPr>
          <p:cNvPr id="135336895" name="Slide Number Placeholder 4"/>
          <p:cNvSpPr>
            <a:spLocks noGrp="1"/>
          </p:cNvSpPr>
          <p:nvPr>
            <p:ph type="sldNum" sz="quarter" idx="12"/>
          </p:nvPr>
        </p:nvSpPr>
        <p:spPr bwMode="auto"/>
        <p:txBody>
          <a:bodyPr/>
          <a:lstStyle/>
          <a:p>
            <a:pPr>
              <a:defRPr/>
            </a:pPr>
            <a:fld id="{08395586-F03A-48D1-94DF-16B239DF4FB5}" type="slidenum">
              <a:rPr/>
              <a:t>‹Nr.›</a:t>
            </a:fld>
            <a:endParaRPr/>
          </a:p>
        </p:txBody>
      </p:sp>
      <p:pic>
        <p:nvPicPr>
          <p:cNvPr id="701616018" name="Grafik 1938045438"/>
          <p:cNvPicPr>
            <a:picLocks noChangeAspect="1"/>
          </p:cNvPicPr>
          <p:nvPr/>
        </p:nvPicPr>
        <p:blipFill rotWithShape="1">
          <a:blip r:embed="rId5">
            <a:alphaModFix amt="10000"/>
          </a:blip>
          <a:stretch/>
        </p:blipFill>
        <p:spPr bwMode="auto">
          <a:xfrm>
            <a:off x="9522" y="14286"/>
            <a:ext cx="12172645" cy="6829425"/>
          </a:xfrm>
          <a:prstGeom prst="rect">
            <a:avLst/>
          </a:prstGeom>
        </p:spPr>
      </p:pic>
      <p:sp>
        <p:nvSpPr>
          <p:cNvPr id="1807733256" name="Title 1"/>
          <p:cNvSpPr>
            <a:spLocks noGrp="1"/>
          </p:cNvSpPr>
          <p:nvPr>
            <p:ph type="title"/>
          </p:nvPr>
        </p:nvSpPr>
        <p:spPr bwMode="auto">
          <a:xfrm>
            <a:off x="838176" y="650873"/>
            <a:ext cx="10515336" cy="1325561"/>
          </a:xfrm>
        </p:spPr>
        <p:txBody>
          <a:bodyPr/>
          <a:lstStyle>
            <a:lvl1pPr algn="ctr">
              <a:defRPr>
                <a:solidFill>
                  <a:schemeClr val="accent5">
                    <a:lumMod val="20000"/>
                    <a:lumOff val="80000"/>
                  </a:schemeClr>
                </a:solidFill>
              </a:defRPr>
            </a:lvl1pPr>
            <a:lvl2pPr algn="ctr">
              <a:defRPr>
                <a:solidFill>
                  <a:schemeClr val="accent5">
                    <a:lumMod val="20000"/>
                    <a:lumOff val="80000"/>
                  </a:schemeClr>
                </a:solidFill>
              </a:defRPr>
            </a:lvl2pPr>
            <a:lvl3pPr algn="ctr">
              <a:defRPr>
                <a:solidFill>
                  <a:schemeClr val="accent5">
                    <a:lumMod val="20000"/>
                    <a:lumOff val="80000"/>
                  </a:schemeClr>
                </a:solidFill>
              </a:defRPr>
            </a:lvl3pPr>
            <a:lvl4pPr algn="ctr">
              <a:defRPr>
                <a:solidFill>
                  <a:schemeClr val="accent5">
                    <a:lumMod val="20000"/>
                    <a:lumOff val="80000"/>
                  </a:schemeClr>
                </a:solidFill>
              </a:defRPr>
            </a:lvl4pPr>
            <a:lvl5pPr algn="ctr">
              <a:defRPr>
                <a:solidFill>
                  <a:schemeClr val="accent5">
                    <a:lumMod val="20000"/>
                    <a:lumOff val="80000"/>
                  </a:schemeClr>
                </a:solidFill>
              </a:defRPr>
            </a:lvl5pPr>
            <a:lvl6pPr algn="ctr">
              <a:defRPr>
                <a:solidFill>
                  <a:schemeClr val="accent5">
                    <a:lumMod val="20000"/>
                    <a:lumOff val="80000"/>
                  </a:schemeClr>
                </a:solidFill>
              </a:defRPr>
            </a:lvl6pPr>
            <a:lvl7pPr algn="ctr">
              <a:defRPr>
                <a:solidFill>
                  <a:schemeClr val="accent5">
                    <a:lumMod val="20000"/>
                    <a:lumOff val="80000"/>
                  </a:schemeClr>
                </a:solidFill>
              </a:defRPr>
            </a:lvl7pPr>
            <a:lvl8pPr algn="ctr">
              <a:defRPr>
                <a:solidFill>
                  <a:schemeClr val="accent5">
                    <a:lumMod val="20000"/>
                    <a:lumOff val="80000"/>
                  </a:schemeClr>
                </a:solidFill>
              </a:defRPr>
            </a:lvl8pPr>
            <a:lvl9pPr algn="ctr">
              <a:defRPr>
                <a:solidFill>
                  <a:schemeClr val="accent5">
                    <a:lumMod val="20000"/>
                    <a:lumOff val="80000"/>
                  </a:schemeClr>
                </a:solidFill>
              </a:defRPr>
            </a:lvl9pPr>
          </a:lstStyle>
          <a:p>
            <a:pPr>
              <a:defRPr/>
            </a:pPr>
            <a:r>
              <a:rPr/>
              <a:t>CLICK TO EDIT MASTER TITLE STYLE</a:t>
            </a:r>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sp>
        <p:nvSpPr>
          <p:cNvPr id="1345528000" name="Title Placeholder 1"/>
          <p:cNvSpPr>
            <a:spLocks noGrp="1"/>
          </p:cNvSpPr>
          <p:nvPr>
            <p:ph type="title"/>
          </p:nvPr>
        </p:nvSpPr>
        <p:spPr bwMode="auto">
          <a:xfrm>
            <a:off x="838179" y="365124"/>
            <a:ext cx="10515336" cy="1325562"/>
          </a:xfrm>
          <a:prstGeom prst="rect">
            <a:avLst/>
          </a:prstGeom>
        </p:spPr>
        <p:txBody>
          <a:bodyPr vert="horz" lIns="91440" tIns="45720" rIns="91440" bIns="45720" rtlCol="0" anchor="ctr">
            <a:normAutofit/>
          </a:bodyPr>
          <a:lstStyle>
            <a:lvl1pPr>
              <a:defRPr b="1"/>
            </a:lvl1pPr>
            <a:lvl2pPr>
              <a:defRPr b="1"/>
            </a:lvl2pPr>
            <a:lvl3pPr>
              <a:defRPr b="1"/>
            </a:lvl3pPr>
            <a:lvl4pPr>
              <a:defRPr b="1"/>
            </a:lvl4pPr>
            <a:lvl5pPr>
              <a:defRPr b="1"/>
            </a:lvl5pPr>
            <a:lvl6pPr>
              <a:defRPr b="1"/>
            </a:lvl6pPr>
            <a:lvl7pPr>
              <a:defRPr b="1"/>
            </a:lvl7pPr>
            <a:lvl8pPr>
              <a:defRPr b="1"/>
            </a:lvl8pPr>
            <a:lvl9pPr>
              <a:defRPr b="1"/>
            </a:lvl9pPr>
          </a:lstStyle>
          <a:p>
            <a:pPr>
              <a:defRPr/>
            </a:pPr>
            <a:r>
              <a:rPr/>
              <a:t>CLICK TO EDIT MASTER TITLE STYLE</a:t>
            </a:r>
            <a:endParaRPr/>
          </a:p>
        </p:txBody>
      </p:sp>
      <p:sp>
        <p:nvSpPr>
          <p:cNvPr id="1455625335" name="Text Placeholder 2"/>
          <p:cNvSpPr>
            <a:spLocks noGrp="1"/>
          </p:cNvSpPr>
          <p:nvPr>
            <p:ph type="body" idx="1"/>
          </p:nvPr>
        </p:nvSpPr>
        <p:spPr bwMode="auto">
          <a:xfrm>
            <a:off x="838179" y="1825624"/>
            <a:ext cx="10515336" cy="4351338"/>
          </a:xfrm>
          <a:prstGeom prst="rect">
            <a:avLst/>
          </a:prstGeom>
        </p:spPr>
        <p:txBody>
          <a:bodyPr vert="horz" lIns="91440" tIns="45720" rIns="91440" bIns="45720" rtlCol="0">
            <a:normAutofit/>
          </a:bodyPr>
          <a:lstStyle>
            <a:lvl1pPr>
              <a:buNone/>
              <a:defRPr>
                <a:solidFill>
                  <a:schemeClr val="tx1">
                    <a:lumMod val="75000"/>
                    <a:lumOff val="25000"/>
                  </a:schemeClr>
                </a:solidFill>
              </a:defRPr>
            </a:lvl1pPr>
            <a:lvl2pPr>
              <a:buNone/>
              <a:defRPr>
                <a:solidFill>
                  <a:schemeClr val="tx1">
                    <a:lumMod val="75000"/>
                    <a:lumOff val="25000"/>
                  </a:schemeClr>
                </a:solidFill>
              </a:defRPr>
            </a:lvl2pPr>
            <a:lvl3pPr>
              <a:buNone/>
              <a:defRPr>
                <a:solidFill>
                  <a:schemeClr val="tx1">
                    <a:lumMod val="75000"/>
                    <a:lumOff val="25000"/>
                  </a:schemeClr>
                </a:solidFill>
              </a:defRPr>
            </a:lvl3pPr>
            <a:lvl4pPr>
              <a:buNone/>
              <a:defRPr>
                <a:solidFill>
                  <a:schemeClr val="tx1">
                    <a:lumMod val="75000"/>
                    <a:lumOff val="25000"/>
                  </a:schemeClr>
                </a:solidFill>
              </a:defRPr>
            </a:lvl4pPr>
            <a:lvl5pPr>
              <a:buNone/>
              <a:defRPr>
                <a:solidFill>
                  <a:schemeClr val="tx1">
                    <a:lumMod val="75000"/>
                    <a:lumOff val="25000"/>
                  </a:schemeClr>
                </a:solidFill>
              </a:defRPr>
            </a:lvl5pPr>
            <a:lvl6pPr>
              <a:buNone/>
              <a:defRPr>
                <a:solidFill>
                  <a:schemeClr val="tx1">
                    <a:lumMod val="75000"/>
                    <a:lumOff val="25000"/>
                  </a:schemeClr>
                </a:solidFill>
              </a:defRPr>
            </a:lvl6pPr>
            <a:lvl7pPr>
              <a:buNone/>
              <a:defRPr>
                <a:solidFill>
                  <a:schemeClr val="tx1">
                    <a:lumMod val="75000"/>
                    <a:lumOff val="25000"/>
                  </a:schemeClr>
                </a:solidFill>
              </a:defRPr>
            </a:lvl7pPr>
            <a:lvl8pPr>
              <a:buNone/>
              <a:defRPr>
                <a:solidFill>
                  <a:schemeClr val="tx1">
                    <a:lumMod val="75000"/>
                    <a:lumOff val="25000"/>
                  </a:schemeClr>
                </a:solidFill>
              </a:defRPr>
            </a:lvl8pPr>
            <a:lvl9pPr>
              <a:buNone/>
              <a:defRPr>
                <a:solidFill>
                  <a:schemeClr val="tx1">
                    <a:lumMod val="75000"/>
                    <a:lumOff val="25000"/>
                  </a:schemeClr>
                </a:solidFill>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645700031" name="Date Placeholder 3"/>
          <p:cNvSpPr>
            <a:spLocks noGrp="1"/>
          </p:cNvSpPr>
          <p:nvPr>
            <p:ph type="dt" sz="half" idx="2"/>
          </p:nvPr>
        </p:nvSpPr>
        <p:spPr bwMode="auto">
          <a:xfrm>
            <a:off x="838179" y="6356349"/>
            <a:ext cx="2743131" cy="36512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CC18F51-09EC-435C-A3BA-64A766E099C0}" type="datetimeFigureOut">
              <a:rPr lang="de-DE"/>
              <a:t>20.08.2026</a:t>
            </a:fld>
            <a:endParaRPr/>
          </a:p>
        </p:txBody>
      </p:sp>
      <p:sp>
        <p:nvSpPr>
          <p:cNvPr id="121088089" name="Footer Placeholder 4"/>
          <p:cNvSpPr>
            <a:spLocks noGrp="1"/>
          </p:cNvSpPr>
          <p:nvPr>
            <p:ph type="ftr" sz="quarter" idx="3"/>
          </p:nvPr>
        </p:nvSpPr>
        <p:spPr bwMode="auto">
          <a:xfrm>
            <a:off x="4038498" y="6356349"/>
            <a:ext cx="4114697" cy="36512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a:p>
        </p:txBody>
      </p:sp>
      <p:sp>
        <p:nvSpPr>
          <p:cNvPr id="1593786678" name="Slide Number Placeholder 5"/>
          <p:cNvSpPr>
            <a:spLocks noGrp="1"/>
          </p:cNvSpPr>
          <p:nvPr>
            <p:ph type="sldNum" sz="quarter" idx="4"/>
          </p:nvPr>
        </p:nvSpPr>
        <p:spPr bwMode="auto">
          <a:xfrm>
            <a:off x="8610384" y="6356349"/>
            <a:ext cx="2743131" cy="36512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8395586-F03A-48D1-94DF-16B239DF4FB5}" type="slidenum">
              <a:rPr/>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a:lnSpc>
          <a:spcPct val="90000"/>
        </a:lnSpc>
        <a:spcBef>
          <a:spcPts val="0"/>
        </a:spcBef>
        <a:buNone/>
        <a:defRPr sz="4400">
          <a:solidFill>
            <a:schemeClr val="tx1"/>
          </a:solidFill>
          <a:latin typeface="+mj-lt"/>
          <a:ea typeface="+mj-ea"/>
          <a:cs typeface="+mj-cs"/>
        </a:defRPr>
      </a:lvl1pPr>
    </p:titleStyle>
    <p:bodyStyle>
      <a:lvl1pPr marL="228600" indent="-228600" algn="l" defTabSz="914400" rtl="0">
        <a:lnSpc>
          <a:spcPct val="90000"/>
        </a:lnSpc>
        <a:spcBef>
          <a:spcPts val="999"/>
        </a:spcBef>
        <a:buFont typeface="Arial"/>
        <a:buChar char="•"/>
        <a:defRPr sz="2800">
          <a:solidFill>
            <a:schemeClr val="tx1"/>
          </a:solidFill>
          <a:latin typeface="+mn-lt"/>
          <a:ea typeface="+mn-ea"/>
          <a:cs typeface="+mn-cs"/>
        </a:defRPr>
      </a:lvl1pPr>
      <a:lvl2pPr marL="685800" indent="-228600" algn="l" defTabSz="914400" rtl="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rtl="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499"/>
        </a:spcBef>
        <a:buFont typeface="Arial"/>
        <a:buChar char="•"/>
        <a:defRPr sz="1800">
          <a:solidFill>
            <a:schemeClr val="tx1"/>
          </a:solidFill>
          <a:latin typeface="+mn-lt"/>
          <a:ea typeface="+mn-ea"/>
          <a:cs typeface="+mn-cs"/>
        </a:defRPr>
      </a:lvl9pPr>
    </p:bodyStyle>
    <p:otherStyle>
      <a:defPPr>
        <a:defRPr/>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2.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FFFFF"/>
        </a:solidFill>
      </p:bgPr>
    </p:bg>
    <p:spTree>
      <p:nvGrpSpPr>
        <p:cNvPr id="1" name=""/>
        <p:cNvGrpSpPr/>
        <p:nvPr/>
      </p:nvGrpSpPr>
      <p:grpSpPr bwMode="auto">
        <a:xfrm>
          <a:off x="0" y="0"/>
          <a:ext cx="0" cy="0"/>
          <a:chOff x="0" y="0"/>
          <a:chExt cx="0" cy="0"/>
        </a:xfrm>
      </p:grpSpPr>
      <p:pic>
        <p:nvPicPr>
          <p:cNvPr id="822515133" name="Picture 1" descr="a_clean_professional_conference_presentation_slide.png"/>
          <p:cNvPicPr>
            <a:picLocks noChangeAspect="1"/>
          </p:cNvPicPr>
          <p:nvPr/>
        </p:nvPicPr>
        <p:blipFill rotWithShape="1">
          <a:blip r:embed="rId3"/>
          <a:stretch/>
        </p:blipFill>
        <p:spPr bwMode="auto">
          <a:xfrm>
            <a:off x="0" y="0"/>
            <a:ext cx="12192000" cy="68580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655726841" name=""/>
          <p:cNvSpPr txBox="1"/>
          <p:nvPr/>
        </p:nvSpPr>
        <p:spPr bwMode="auto">
          <a:xfrm rot="0" flipH="0" flipV="0">
            <a:off x="335702" y="551532"/>
            <a:ext cx="4819483" cy="36611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l">
              <a:defRPr/>
            </a:pPr>
            <a:r>
              <a:rPr b="1"/>
              <a:t>Where does GSI stand in BRAID?</a:t>
            </a:r>
            <a:endParaRPr/>
          </a:p>
        </p:txBody>
      </p:sp>
      <p:sp>
        <p:nvSpPr>
          <p:cNvPr id="1980733195" name=""/>
          <p:cNvSpPr txBox="1"/>
          <p:nvPr/>
        </p:nvSpPr>
        <p:spPr bwMode="auto">
          <a:xfrm rot="0" flipH="0" flipV="0">
            <a:off x="335703" y="1571217"/>
            <a:ext cx="10975198" cy="228635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l">
              <a:defRPr/>
            </a:pPr>
            <a:r>
              <a:rPr b="1"/>
              <a:t>WP4 — Hadron &amp; Nuclear Physics</a:t>
            </a:r>
            <a:endParaRPr/>
          </a:p>
          <a:p>
            <a:pPr>
              <a:defRPr/>
            </a:pPr>
            <a:r>
              <a:rPr sz="1800" b="1" i="0" u="none">
                <a:solidFill>
                  <a:srgbClr val="000000"/>
                </a:solidFill>
                <a:latin typeface="Times New Roman"/>
                <a:ea typeface="Times New Roman"/>
                <a:cs typeface="Times New Roman"/>
              </a:rPr>
              <a:t>GSI is the participating institute in WP4</a:t>
            </a:r>
            <a:endParaRPr sz="1800"/>
          </a:p>
          <a:p>
            <a:pPr>
              <a:defRPr/>
            </a:pPr>
            <a:r>
              <a:rPr sz="1800" b="1" i="0" u="none">
                <a:solidFill>
                  <a:srgbClr val="000000"/>
                </a:solidFill>
                <a:latin typeface="Times New Roman"/>
                <a:ea typeface="Times New Roman"/>
                <a:cs typeface="Times New Roman"/>
              </a:rPr>
              <a:t>PI:</a:t>
            </a:r>
            <a:r>
              <a:rPr sz="1800" b="0" i="0" u="none">
                <a:solidFill>
                  <a:srgbClr val="000000"/>
                </a:solidFill>
                <a:latin typeface="Times New Roman"/>
                <a:ea typeface="Times New Roman"/>
                <a:cs typeface="Times New Roman"/>
              </a:rPr>
              <a:t> Anastasios Belias </a:t>
            </a:r>
            <a:endParaRPr sz="1800" b="0" i="0" u="none">
              <a:solidFill>
                <a:srgbClr val="000000"/>
              </a:solidFill>
              <a:latin typeface="Times New Roman"/>
              <a:ea typeface="Times New Roman"/>
              <a:cs typeface="Times New Roman"/>
            </a:endParaRPr>
          </a:p>
          <a:p>
            <a:pPr marL="283879" indent="-283879">
              <a:buFont typeface="Arial"/>
              <a:buChar char="•"/>
              <a:defRPr/>
            </a:pPr>
            <a:r>
              <a:rPr sz="1800" b="0" i="0" u="none">
                <a:solidFill>
                  <a:srgbClr val="000000"/>
                </a:solidFill>
                <a:latin typeface="Times New Roman"/>
                <a:ea typeface="Times New Roman"/>
                <a:cs typeface="Times New Roman"/>
              </a:rPr>
              <a:t> Applies the ML methods from </a:t>
            </a:r>
            <a:r>
              <a:rPr sz="1800" b="1" i="0" u="none">
                <a:solidFill>
                  <a:srgbClr val="000000"/>
                </a:solidFill>
                <a:latin typeface="Times New Roman"/>
                <a:ea typeface="Times New Roman"/>
                <a:cs typeface="Times New Roman"/>
              </a:rPr>
              <a:t>WP1</a:t>
            </a:r>
            <a:r>
              <a:rPr sz="1800" b="0" i="0" u="none">
                <a:solidFill>
                  <a:srgbClr val="000000"/>
                </a:solidFill>
                <a:latin typeface="Times New Roman"/>
                <a:ea typeface="Times New Roman"/>
                <a:cs typeface="Times New Roman"/>
              </a:rPr>
              <a:t> to FAIR physics, mainly </a:t>
            </a:r>
            <a:r>
              <a:rPr sz="1800" b="1" i="0" u="none">
                <a:solidFill>
                  <a:srgbClr val="000000"/>
                </a:solidFill>
                <a:latin typeface="Times New Roman"/>
                <a:ea typeface="Times New Roman"/>
                <a:cs typeface="Times New Roman"/>
              </a:rPr>
              <a:t>CBM and also PANDA</a:t>
            </a:r>
            <a:endParaRPr sz="1800"/>
          </a:p>
          <a:p>
            <a:pPr marL="283879" indent="-283879">
              <a:buFont typeface="Arial"/>
              <a:buChar char="•"/>
              <a:defRPr/>
            </a:pPr>
            <a:r>
              <a:rPr sz="1800" b="0" i="0" u="none">
                <a:solidFill>
                  <a:srgbClr val="000000"/>
                </a:solidFill>
                <a:latin typeface="Times New Roman"/>
                <a:ea typeface="Times New Roman"/>
                <a:cs typeface="Times New Roman"/>
              </a:rPr>
              <a:t> Works on </a:t>
            </a:r>
            <a:r>
              <a:rPr sz="1800" b="1" i="0" u="none">
                <a:solidFill>
                  <a:srgbClr val="000000"/>
                </a:solidFill>
                <a:latin typeface="Times New Roman"/>
                <a:ea typeface="Times New Roman"/>
                <a:cs typeface="Times New Roman"/>
              </a:rPr>
              <a:t>fast and adaptive reconstruction</a:t>
            </a:r>
            <a:r>
              <a:rPr sz="1800" b="0" i="0" u="none">
                <a:solidFill>
                  <a:srgbClr val="000000"/>
                </a:solidFill>
                <a:latin typeface="Times New Roman"/>
                <a:ea typeface="Times New Roman"/>
                <a:cs typeface="Times New Roman"/>
              </a:rPr>
              <a:t>, simulation datasets, and physics-performance studies </a:t>
            </a:r>
            <a:endParaRPr sz="1800"/>
          </a:p>
          <a:p>
            <a:pPr marL="283879" indent="-283879">
              <a:buFont typeface="Arial"/>
              <a:buChar char="•"/>
              <a:defRPr/>
            </a:pPr>
            <a:r>
              <a:rPr sz="1800" b="0" i="0" u="none">
                <a:solidFill>
                  <a:srgbClr val="000000"/>
                </a:solidFill>
                <a:latin typeface="Times New Roman"/>
                <a:ea typeface="Times New Roman"/>
                <a:cs typeface="Times New Roman"/>
              </a:rPr>
              <a:t> Also looks at how different </a:t>
            </a:r>
            <a:r>
              <a:rPr sz="1800" b="1" i="0" u="none">
                <a:solidFill>
                  <a:srgbClr val="000000"/>
                </a:solidFill>
                <a:latin typeface="Times New Roman"/>
                <a:ea typeface="Times New Roman"/>
                <a:cs typeface="Times New Roman"/>
              </a:rPr>
              <a:t>detector geometries</a:t>
            </a:r>
            <a:r>
              <a:rPr sz="1800" b="0" i="0" u="none">
                <a:solidFill>
                  <a:srgbClr val="000000"/>
                </a:solidFill>
                <a:latin typeface="Times New Roman"/>
                <a:ea typeface="Times New Roman"/>
                <a:cs typeface="Times New Roman"/>
              </a:rPr>
              <a:t> affect the reconstruction </a:t>
            </a:r>
            <a:endParaRPr sz="1800"/>
          </a:p>
          <a:p>
            <a:pPr marL="283879" indent="-283879" algn="l">
              <a:spcAft>
                <a:spcPts val="899"/>
              </a:spcAft>
              <a:buFont typeface="Arial"/>
              <a:buChar char="•"/>
              <a:defRPr/>
            </a:pPr>
            <a:r>
              <a:rPr sz="1800" b="0" i="0" u="none">
                <a:solidFill>
                  <a:srgbClr val="000000"/>
                </a:solidFill>
                <a:latin typeface="Times New Roman"/>
                <a:ea typeface="Times New Roman"/>
                <a:cs typeface="Times New Roman"/>
              </a:rPr>
              <a:t> FAIR provides the physics cases where the ML methods can be </a:t>
            </a:r>
            <a:r>
              <a:rPr sz="1800" b="1" i="0" u="none">
                <a:solidFill>
                  <a:srgbClr val="000000"/>
                </a:solidFill>
                <a:latin typeface="Times New Roman"/>
                <a:ea typeface="Times New Roman"/>
                <a:cs typeface="Times New Roman"/>
              </a:rPr>
              <a:t>tested and improved under different experimental conditions</a:t>
            </a:r>
            <a:endParaRPr/>
          </a:p>
        </p:txBody>
      </p:sp>
      <p:graphicFrame>
        <p:nvGraphicFramePr>
          <p:cNvPr id="808506547" name=""/>
          <p:cNvGraphicFramePr>
            <a:graphicFrameLocks xmlns:a="http://schemas.openxmlformats.org/drawingml/2006/main"/>
          </p:cNvGraphicFramePr>
          <p:nvPr/>
        </p:nvGraphicFramePr>
        <p:xfrm rot="0">
          <a:off x="3982021" y="6164547"/>
          <a:ext cx="8127999" cy="365759"/>
        </p:xfrm>
        <a:graphic>
          <a:graphicData uri="http://schemas.openxmlformats.org/drawingml/2006/table">
            <a:tbl>
              <a:tblPr firstRow="1" firstCol="0" lastRow="0" lastCol="0" bandRow="1" bandCol="0">
                <a:tableStyleId>{5C22544A-7EE6-4342-B048-85BDC9FD1C3A}</a:tableStyleId>
              </a:tblPr>
              <a:tblGrid>
                <a:gridCol w="8127999"/>
              </a:tblGrid>
              <a:tr h="365760">
                <a:tc>
                  <a:txBody>
                    <a:bodyPr/>
                    <a:p>
                      <a:pPr>
                        <a:defRPr/>
                      </a:pPr>
                      <a:r>
                        <a:rPr/>
                        <a:t>EXTRA SLIDE JUST FOR V2 (not sure to add this or not)</a:t>
                      </a:r>
                      <a:endParaRPr/>
                    </a:p>
                  </a:txBody>
                  <a:tcPr/>
                </a:tc>
              </a:tr>
            </a:tbl>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529779134"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817580780" name="Rounded Rectangle 4"/>
          <p:cNvSpPr/>
          <p:nvPr/>
        </p:nvSpPr>
        <p:spPr bwMode="auto">
          <a:xfrm>
            <a:off x="777240" y="1508759"/>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98360788" name="Rectangle 5"/>
          <p:cNvSpPr/>
          <p:nvPr/>
        </p:nvSpPr>
        <p:spPr bwMode="auto">
          <a:xfrm>
            <a:off x="1005840" y="1737360"/>
            <a:ext cx="91440" cy="566928"/>
          </a:xfrm>
          <a:prstGeom prst="rect">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772402022" name="TextBox 6"/>
          <p:cNvSpPr txBox="1"/>
          <p:nvPr/>
        </p:nvSpPr>
        <p:spPr bwMode="auto">
          <a:xfrm>
            <a:off x="1280160" y="1709928"/>
            <a:ext cx="1830239" cy="299063"/>
          </a:xfrm>
          <a:prstGeom prst="rect">
            <a:avLst/>
          </a:prstGeom>
          <a:noFill/>
        </p:spPr>
        <p:txBody>
          <a:bodyPr wrap="square" lIns="27432" tIns="27432" rIns="27432" bIns="27432" anchor="t"/>
          <a:lstStyle/>
          <a:p>
            <a:pPr algn="l">
              <a:lnSpc>
                <a:spcPct val="100000"/>
              </a:lnSpc>
              <a:spcBef>
                <a:spcPts val="0"/>
              </a:spcBef>
              <a:spcAft>
                <a:spcPts val="200"/>
              </a:spcAft>
              <a:defRPr/>
            </a:pPr>
            <a:r>
              <a:rPr sz="1600" b="1">
                <a:solidFill>
                  <a:srgbClr val="1A8185"/>
                </a:solidFill>
                <a:latin typeface="Aptos"/>
              </a:rPr>
              <a:t>BRAID</a:t>
            </a:r>
            <a:endParaRPr/>
          </a:p>
        </p:txBody>
      </p:sp>
      <p:sp>
        <p:nvSpPr>
          <p:cNvPr id="1923099820" name="TextBox 7"/>
          <p:cNvSpPr txBox="1"/>
          <p:nvPr/>
        </p:nvSpPr>
        <p:spPr bwMode="auto">
          <a:xfrm>
            <a:off x="2971800" y="1673350"/>
            <a:ext cx="7910999" cy="283824"/>
          </a:xfrm>
          <a:prstGeom prst="rect">
            <a:avLst/>
          </a:prstGeom>
          <a:noFill/>
        </p:spPr>
        <p:txBody>
          <a:bodyPr wrap="square" lIns="27432" tIns="27432" rIns="27432" bIns="27432" anchor="t"/>
          <a:lstStyle/>
          <a:p>
            <a:pPr algn="l">
              <a:lnSpc>
                <a:spcPct val="100000"/>
              </a:lnSpc>
              <a:spcBef>
                <a:spcPts val="0"/>
              </a:spcBef>
              <a:spcAft>
                <a:spcPts val="200"/>
              </a:spcAft>
              <a:defRPr/>
            </a:pPr>
            <a:r>
              <a:rPr/>
              <a:t>Develops detector-agnostic ML methods for irregular, high-dimensional detector data.</a:t>
            </a:r>
            <a:endParaRPr/>
          </a:p>
        </p:txBody>
      </p:sp>
      <p:sp>
        <p:nvSpPr>
          <p:cNvPr id="921399637" name="Rounded Rectangle 8"/>
          <p:cNvSpPr/>
          <p:nvPr/>
        </p:nvSpPr>
        <p:spPr bwMode="auto">
          <a:xfrm>
            <a:off x="777240" y="2926080"/>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62715772" name="Rectangle 9"/>
          <p:cNvSpPr/>
          <p:nvPr/>
        </p:nvSpPr>
        <p:spPr bwMode="auto">
          <a:xfrm>
            <a:off x="1005840" y="3154680"/>
            <a:ext cx="91440" cy="566928"/>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529882772" name="TextBox 10"/>
          <p:cNvSpPr txBox="1"/>
          <p:nvPr/>
        </p:nvSpPr>
        <p:spPr bwMode="auto">
          <a:xfrm>
            <a:off x="1280160" y="3127248"/>
            <a:ext cx="1830239" cy="299063"/>
          </a:xfrm>
          <a:prstGeom prst="rect">
            <a:avLst/>
          </a:prstGeom>
          <a:noFill/>
        </p:spPr>
        <p:txBody>
          <a:bodyPr wrap="square" lIns="27432" tIns="27432" rIns="27432" bIns="27432" anchor="t"/>
          <a:lstStyle/>
          <a:p>
            <a:pPr algn="l">
              <a:lnSpc>
                <a:spcPct val="100000"/>
              </a:lnSpc>
              <a:spcBef>
                <a:spcPts val="0"/>
              </a:spcBef>
              <a:spcAft>
                <a:spcPts val="200"/>
              </a:spcAft>
              <a:defRPr/>
            </a:pPr>
            <a:r>
              <a:rPr sz="1600" b="1">
                <a:solidFill>
                  <a:srgbClr val="E8A52D"/>
                </a:solidFill>
                <a:latin typeface="Aptos"/>
              </a:rPr>
              <a:t>FAIR / GSI</a:t>
            </a:r>
            <a:endParaRPr/>
          </a:p>
        </p:txBody>
      </p:sp>
      <p:sp>
        <p:nvSpPr>
          <p:cNvPr id="360707491" name="TextBox 11"/>
          <p:cNvSpPr txBox="1"/>
          <p:nvPr/>
        </p:nvSpPr>
        <p:spPr bwMode="auto">
          <a:xfrm>
            <a:off x="2971800" y="3090672"/>
            <a:ext cx="7910999" cy="283824"/>
          </a:xfrm>
          <a:prstGeom prst="rect">
            <a:avLst/>
          </a:prstGeom>
          <a:noFill/>
        </p:spPr>
        <p:txBody>
          <a:bodyPr wrap="square" lIns="27432" tIns="27432" rIns="27432" bIns="27432" anchor="t"/>
          <a:lstStyle/>
          <a:p>
            <a:pPr algn="l">
              <a:lnSpc>
                <a:spcPct val="100000"/>
              </a:lnSpc>
              <a:spcBef>
                <a:spcPts val="0"/>
              </a:spcBef>
              <a:spcAft>
                <a:spcPts val="200"/>
              </a:spcAft>
              <a:defRPr/>
            </a:pPr>
            <a:r>
              <a:rPr/>
              <a:t>Provides a demanding hadron/nuclear-physics environment with different beams, detector configurations and operating conditions.</a:t>
            </a:r>
            <a:endParaRPr/>
          </a:p>
        </p:txBody>
      </p:sp>
      <p:sp>
        <p:nvSpPr>
          <p:cNvPr id="1525308099" name="Rounded Rectangle 12"/>
          <p:cNvSpPr/>
          <p:nvPr/>
        </p:nvSpPr>
        <p:spPr bwMode="auto">
          <a:xfrm>
            <a:off x="777240" y="4343400"/>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849878127" name="Rectangle 13"/>
          <p:cNvSpPr/>
          <p:nvPr/>
        </p:nvSpPr>
        <p:spPr bwMode="auto">
          <a:xfrm>
            <a:off x="1005840" y="4572000"/>
            <a:ext cx="91440" cy="566928"/>
          </a:xfrm>
          <a:prstGeom prst="rect">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227508151" name="TextBox 14"/>
          <p:cNvSpPr txBox="1"/>
          <p:nvPr/>
        </p:nvSpPr>
        <p:spPr bwMode="auto">
          <a:xfrm>
            <a:off x="1280160" y="4544568"/>
            <a:ext cx="1830239" cy="299063"/>
          </a:xfrm>
          <a:prstGeom prst="rect">
            <a:avLst/>
          </a:prstGeom>
          <a:noFill/>
        </p:spPr>
        <p:txBody>
          <a:bodyPr wrap="square" lIns="27432" tIns="27432" rIns="27432" bIns="27432" anchor="t"/>
          <a:lstStyle/>
          <a:p>
            <a:pPr algn="l">
              <a:lnSpc>
                <a:spcPct val="100000"/>
              </a:lnSpc>
              <a:spcBef>
                <a:spcPts val="0"/>
              </a:spcBef>
              <a:spcAft>
                <a:spcPts val="200"/>
              </a:spcAft>
              <a:defRPr/>
            </a:pPr>
            <a:r>
              <a:rPr sz="1600" b="1">
                <a:solidFill>
                  <a:srgbClr val="DC742B"/>
                </a:solidFill>
                <a:latin typeface="Aptos"/>
              </a:rPr>
              <a:t>My work</a:t>
            </a:r>
            <a:endParaRPr/>
          </a:p>
        </p:txBody>
      </p:sp>
      <p:sp>
        <p:nvSpPr>
          <p:cNvPr id="1472933730" name="TextBox 15"/>
          <p:cNvSpPr txBox="1"/>
          <p:nvPr/>
        </p:nvSpPr>
        <p:spPr bwMode="auto">
          <a:xfrm>
            <a:off x="2971800" y="4507992"/>
            <a:ext cx="7910999" cy="283824"/>
          </a:xfrm>
          <a:prstGeom prst="rect">
            <a:avLst/>
          </a:prstGeom>
          <a:noFill/>
        </p:spPr>
        <p:txBody>
          <a:bodyPr wrap="square" lIns="27432" tIns="27432" rIns="27432" bIns="27432" anchor="t"/>
          <a:lstStyle/>
          <a:p>
            <a:pPr algn="l">
              <a:lnSpc>
                <a:spcPct val="100000"/>
              </a:lnSpc>
              <a:spcBef>
                <a:spcPts val="0"/>
              </a:spcBef>
              <a:spcAft>
                <a:spcPts val="200"/>
              </a:spcAft>
              <a:defRPr/>
            </a:pPr>
            <a:r>
              <a:rPr/>
              <a:t>Uses muon reconstruction as a concrete test of transferability, robustness and physics performance.</a:t>
            </a:r>
            <a:endParaRPr/>
          </a:p>
        </p:txBody>
      </p:sp>
      <p:sp>
        <p:nvSpPr>
          <p:cNvPr id="1140932598" name="TextBox 18"/>
          <p:cNvSpPr txBox="1"/>
          <p:nvPr/>
        </p:nvSpPr>
        <p:spPr bwMode="auto">
          <a:xfrm>
            <a:off x="11292840" y="6510528"/>
            <a:ext cx="275759" cy="177143"/>
          </a:xfrm>
          <a:prstGeom prst="rect">
            <a:avLst/>
          </a:prstGeom>
          <a:noFill/>
        </p:spPr>
        <p:txBody>
          <a:bodyPr wrap="square" lIns="27432" tIns="27432" rIns="27432" bIns="27432" anchor="t"/>
          <a:lstStyle/>
          <a:p>
            <a:pPr algn="r">
              <a:lnSpc>
                <a:spcPct val="100000"/>
              </a:lnSpc>
              <a:spcBef>
                <a:spcPts val="0"/>
              </a:spcBef>
              <a:spcAft>
                <a:spcPts val="200"/>
              </a:spcAft>
              <a:defRPr/>
            </a:pPr>
            <a:r>
              <a:rPr sz="750" b="1">
                <a:solidFill>
                  <a:srgbClr val="555555"/>
                </a:solidFill>
                <a:latin typeface="Aptos"/>
              </a:rPr>
              <a:t>11</a:t>
            </a:r>
            <a:endParaRPr/>
          </a:p>
        </p:txBody>
      </p:sp>
      <p:sp>
        <p:nvSpPr>
          <p:cNvPr id="939174400" name="TextBox 2141669508"/>
          <p:cNvSpPr txBox="1"/>
          <p:nvPr/>
        </p:nvSpPr>
        <p:spPr bwMode="auto">
          <a:xfrm>
            <a:off x="9646920" y="6903720"/>
            <a:ext cx="1828800" cy="146304"/>
          </a:xfrm>
          <a:prstGeom prst="rect">
            <a:avLst/>
          </a:prstGeom>
          <a:noFill/>
        </p:spPr>
        <p:txBody>
          <a:bodyPr wrap="none">
            <a:spAutoFit/>
          </a:bodyPr>
          <a:lstStyle/>
          <a:p>
            <a:pPr algn="r">
              <a:defRPr sz="650"/>
            </a:pPr>
            <a:r>
              <a:rPr/>
              <a:t>Source: BRAID proposal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605089947" name="Textfeld 252950271"/>
          <p:cNvSpPr txBox="1"/>
          <p:nvPr/>
        </p:nvSpPr>
        <p:spPr bwMode="auto">
          <a:xfrm>
            <a:off x="1396473" y="2393000"/>
            <a:ext cx="9092847" cy="1189080"/>
          </a:xfrm>
          <a:prstGeom prst="rect">
            <a:avLst/>
          </a:prstGeom>
          <a:noFill/>
        </p:spPr>
        <p:txBody>
          <a:bodyPr vertOverflow="overflow" horzOverflow="overflow" vert="horz" wrap="square" lIns="91440" tIns="45720" rIns="91440" bIns="45720" numCol="1" spcCol="0" rtlCol="0" fromWordArt="0" anchor="t" anchorCtr="0" forceAA="0" compatLnSpc="0"/>
          <a:lstStyle/>
          <a:p>
            <a:pPr>
              <a:lnSpc>
                <a:spcPct val="100000"/>
              </a:lnSpc>
              <a:spcBef>
                <a:spcPts val="0"/>
              </a:spcBef>
              <a:spcAft>
                <a:spcPts val="200"/>
              </a:spcAft>
              <a:defRPr/>
            </a:pPr>
            <a:r>
              <a:rPr sz="7200">
                <a:latin typeface="Caladea"/>
                <a:ea typeface="Caladea"/>
                <a:cs typeface="Caladea"/>
              </a:rPr>
              <a:t>         THANK YOU</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7F5EF"/>
        </a:solidFill>
      </p:bgPr>
    </p:bg>
    <p:spTree>
      <p:nvGrpSpPr>
        <p:cNvPr id="1" name=""/>
        <p:cNvGrpSpPr/>
        <p:nvPr/>
      </p:nvGrpSpPr>
      <p:grpSpPr bwMode="auto">
        <a:xfrm>
          <a:off x="0" y="0"/>
          <a:ext cx="0" cy="0"/>
          <a:chOff x="0" y="0"/>
          <a:chExt cx="0" cy="0"/>
        </a:xfrm>
      </p:grpSpPr>
      <p:sp>
        <p:nvSpPr>
          <p:cNvPr id="2109147306" name="TextBox 1"/>
          <p:cNvSpPr txBox="1"/>
          <p:nvPr/>
        </p:nvSpPr>
        <p:spPr bwMode="auto">
          <a:xfrm>
            <a:off x="502920" y="256032"/>
            <a:ext cx="6400800" cy="502920"/>
          </a:xfrm>
          <a:prstGeom prst="rect">
            <a:avLst/>
          </a:prstGeom>
          <a:noFill/>
        </p:spPr>
        <p:txBody>
          <a:bodyPr wrap="square" anchor="t"/>
          <a:lstStyle/>
          <a:p>
            <a:pPr algn="l">
              <a:lnSpc>
                <a:spcPct val="100000"/>
              </a:lnSpc>
              <a:spcBef>
                <a:spcPts val="0"/>
              </a:spcBef>
              <a:spcAft>
                <a:spcPts val="200"/>
              </a:spcAft>
              <a:defRPr/>
            </a:pPr>
            <a:r>
              <a:rPr sz="2800" b="1">
                <a:solidFill>
                  <a:srgbClr val="182B3E"/>
                </a:solidFill>
                <a:latin typeface="Aptos"/>
              </a:rPr>
              <a:t>What is BRAID?</a:t>
            </a:r>
            <a:endParaRPr/>
          </a:p>
        </p:txBody>
      </p:sp>
      <p:sp>
        <p:nvSpPr>
          <p:cNvPr id="1807305015" name="TextBox 2"/>
          <p:cNvSpPr txBox="1"/>
          <p:nvPr/>
        </p:nvSpPr>
        <p:spPr bwMode="auto">
          <a:xfrm flipH="0" flipV="0">
            <a:off x="566927" y="758952"/>
            <a:ext cx="10318153" cy="566928"/>
          </a:xfrm>
          <a:prstGeom prst="rect">
            <a:avLst/>
          </a:prstGeom>
          <a:noFill/>
        </p:spPr>
        <p:txBody>
          <a:bodyPr wrap="square" anchor="t"/>
          <a:lstStyle/>
          <a:p>
            <a:pPr algn="l">
              <a:lnSpc>
                <a:spcPct val="100000"/>
              </a:lnSpc>
              <a:spcBef>
                <a:spcPts val="0"/>
              </a:spcBef>
              <a:spcAft>
                <a:spcPts val="200"/>
              </a:spcAft>
              <a:defRPr/>
            </a:pPr>
            <a:r>
              <a:rPr sz="1200"/>
              <a:t>BRAID develops detector-agnostic ML methods for low-level reconstruction of irregular, high-dimensional detector data.</a:t>
            </a:r>
            <a:br>
              <a:rPr sz="1300"/>
            </a:br>
            <a:r>
              <a:rPr sz="1200"/>
              <a:t>The objective is to learn useful representations of detector signals without relying on a fixed detector geometry.</a:t>
            </a:r>
            <a:endParaRPr/>
          </a:p>
        </p:txBody>
      </p:sp>
      <p:sp>
        <p:nvSpPr>
          <p:cNvPr id="1002041184" name="TextBox 3"/>
          <p:cNvSpPr txBox="1"/>
          <p:nvPr/>
        </p:nvSpPr>
        <p:spPr bwMode="auto">
          <a:xfrm flipH="0" flipV="0">
            <a:off x="566927" y="5696711"/>
            <a:ext cx="10411842" cy="395615"/>
          </a:xfrm>
          <a:prstGeom prst="rect">
            <a:avLst/>
          </a:prstGeom>
          <a:noFill/>
        </p:spPr>
        <p:txBody>
          <a:bodyPr wrap="square" anchor="t"/>
          <a:lstStyle/>
          <a:p>
            <a:pPr algn="l">
              <a:lnSpc>
                <a:spcPct val="100000"/>
              </a:lnSpc>
              <a:spcBef>
                <a:spcPts val="0"/>
              </a:spcBef>
              <a:spcAft>
                <a:spcPts val="200"/>
              </a:spcAft>
              <a:defRPr/>
            </a:pPr>
            <a:r>
              <a:rPr sz="1200">
                <a:solidFill>
                  <a:schemeClr val="tx1"/>
                </a:solidFill>
                <a:latin typeface="Caladea"/>
                <a:ea typeface="Caladea"/>
                <a:cs typeface="Caladea"/>
              </a:rPr>
              <a:t>T</a:t>
            </a:r>
            <a:r>
              <a:rPr sz="1400">
                <a:solidFill>
                  <a:schemeClr val="tx1"/>
                </a:solidFill>
                <a:latin typeface="Caladea"/>
                <a:ea typeface="Caladea"/>
                <a:cs typeface="Caladea"/>
              </a:rPr>
              <a:t>he consortium connects computer science with HEP, astroparticle physics, hadron &amp; nuclear physics</a:t>
            </a:r>
            <a:r>
              <a:rPr sz="1400">
                <a:solidFill>
                  <a:schemeClr val="tx1"/>
                </a:solidFill>
              </a:rPr>
              <a:t>,</a:t>
            </a:r>
            <a:r>
              <a:rPr sz="1400">
                <a:solidFill>
                  <a:schemeClr val="tx1"/>
                </a:solidFill>
                <a:latin typeface="Caladea"/>
                <a:ea typeface="Caladea"/>
                <a:cs typeface="Caladea"/>
              </a:rPr>
              <a:t> </a:t>
            </a:r>
            <a:r>
              <a:rPr lang="en-US" sz="1400" b="0" i="0" u="none" strike="noStrike" cap="none" spc="0">
                <a:solidFill>
                  <a:schemeClr val="tx1"/>
                </a:solidFill>
                <a:latin typeface="Caladea"/>
                <a:ea typeface="Caladea"/>
                <a:cs typeface="Caladea"/>
              </a:rPr>
              <a:t>and</a:t>
            </a:r>
            <a:r>
              <a:rPr lang="en-US" sz="1400" b="1" i="1" u="none" strike="noStrike" cap="none" spc="0">
                <a:solidFill>
                  <a:srgbClr val="0070C0"/>
                </a:solidFill>
                <a:latin typeface="Caladea"/>
                <a:ea typeface="Caladea"/>
                <a:cs typeface="Caladea"/>
              </a:rPr>
              <a:t> </a:t>
            </a:r>
            <a:r>
              <a:rPr lang="en-US" sz="1400" b="0" i="0" u="none" strike="noStrike" cap="none" spc="0">
                <a:solidFill>
                  <a:schemeClr val="tx1"/>
                </a:solidFill>
                <a:latin typeface="Caladea"/>
                <a:ea typeface="Caladea"/>
                <a:cs typeface="Caladea"/>
              </a:rPr>
              <a:t>industry applications such as</a:t>
            </a:r>
            <a:r>
              <a:rPr lang="en-US" sz="1400" b="0" i="0" u="none" strike="noStrike" cap="none" spc="0">
                <a:solidFill>
                  <a:schemeClr val="tx1"/>
                </a:solidFill>
                <a:latin typeface="Caladea"/>
                <a:ea typeface="Caladea"/>
                <a:cs typeface="Caladea"/>
              </a:rPr>
              <a:t> medical monitoring</a:t>
            </a:r>
            <a:r>
              <a:rPr sz="1400">
                <a:solidFill>
                  <a:schemeClr val="tx1"/>
                </a:solidFill>
              </a:rPr>
              <a:t> </a:t>
            </a:r>
            <a:r>
              <a:rPr sz="1400">
                <a:solidFill>
                  <a:schemeClr val="tx1"/>
                </a:solidFill>
                <a:latin typeface="Caladea"/>
                <a:ea typeface="Caladea"/>
                <a:cs typeface="Caladea"/>
              </a:rPr>
              <a:t>developing common methods that are challenged and refined by the application domains.</a:t>
            </a:r>
            <a:endParaRPr sz="1200">
              <a:solidFill>
                <a:schemeClr val="tx1"/>
              </a:solidFill>
            </a:endParaRPr>
          </a:p>
        </p:txBody>
      </p:sp>
      <p:sp>
        <p:nvSpPr>
          <p:cNvPr id="1670621257" name="TextBox 4"/>
          <p:cNvSpPr txBox="1"/>
          <p:nvPr/>
        </p:nvSpPr>
        <p:spPr bwMode="auto">
          <a:xfrm>
            <a:off x="566928" y="1874519"/>
            <a:ext cx="3657600" cy="274320"/>
          </a:xfrm>
          <a:prstGeom prst="rect">
            <a:avLst/>
          </a:prstGeom>
          <a:noFill/>
        </p:spPr>
        <p:txBody>
          <a:bodyPr wrap="square" anchor="t"/>
          <a:lstStyle/>
          <a:p>
            <a:pPr algn="l">
              <a:lnSpc>
                <a:spcPct val="100000"/>
              </a:lnSpc>
              <a:spcBef>
                <a:spcPts val="0"/>
              </a:spcBef>
              <a:spcAft>
                <a:spcPts val="200"/>
              </a:spcAft>
              <a:defRPr/>
            </a:pPr>
            <a:r>
              <a:rPr sz="1250" b="1">
                <a:solidFill>
                  <a:srgbClr val="1870AF"/>
                </a:solidFill>
                <a:latin typeface="Aptos"/>
              </a:rPr>
              <a:t>CONSORTIUM PARTNERS</a:t>
            </a:r>
            <a:endParaRPr/>
          </a:p>
        </p:txBody>
      </p:sp>
      <p:sp>
        <p:nvSpPr>
          <p:cNvPr id="1067277734" name="Rounded Rectangle 5"/>
          <p:cNvSpPr/>
          <p:nvPr/>
        </p:nvSpPr>
        <p:spPr bwMode="auto">
          <a:xfrm>
            <a:off x="566928" y="2267712"/>
            <a:ext cx="3401568" cy="749808"/>
          </a:xfrm>
          <a:prstGeom prst="roundRect">
            <a:avLst>
              <a:gd name="adj" fmla="val 16667"/>
            </a:avLst>
          </a:prstGeom>
          <a:solidFill>
            <a:srgbClr val="FFFFFF"/>
          </a:solidFill>
          <a:ln w="10160">
            <a:solidFill>
              <a:srgbClr val="E0E2E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457311056" name="Rectangle 6"/>
          <p:cNvSpPr/>
          <p:nvPr/>
        </p:nvSpPr>
        <p:spPr bwMode="auto">
          <a:xfrm>
            <a:off x="713232" y="2432303"/>
            <a:ext cx="713232" cy="411480"/>
          </a:xfrm>
          <a:prstGeom prst="rect">
            <a:avLst/>
          </a:prstGeom>
          <a:solidFill>
            <a:srgbClr val="007B7E"/>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876434301" name="TextBox 7"/>
          <p:cNvSpPr txBox="1"/>
          <p:nvPr/>
        </p:nvSpPr>
        <p:spPr bwMode="auto">
          <a:xfrm>
            <a:off x="713232" y="2478024"/>
            <a:ext cx="713232" cy="228600"/>
          </a:xfrm>
          <a:prstGeom prst="rect">
            <a:avLst/>
          </a:prstGeom>
          <a:noFill/>
        </p:spPr>
        <p:txBody>
          <a:bodyPr wrap="square" anchor="t"/>
          <a:lstStyle/>
          <a:p>
            <a:pPr algn="ctr">
              <a:lnSpc>
                <a:spcPct val="100000"/>
              </a:lnSpc>
              <a:spcBef>
                <a:spcPts val="0"/>
              </a:spcBef>
              <a:spcAft>
                <a:spcPts val="200"/>
              </a:spcAft>
              <a:defRPr/>
            </a:pPr>
            <a:r>
              <a:rPr sz="950" b="1">
                <a:solidFill>
                  <a:srgbClr val="FFFFFF"/>
                </a:solidFill>
                <a:latin typeface="Aptos"/>
              </a:rPr>
              <a:t>KIT</a:t>
            </a:r>
            <a:endParaRPr/>
          </a:p>
        </p:txBody>
      </p:sp>
      <p:sp>
        <p:nvSpPr>
          <p:cNvPr id="520750971" name="TextBox 8"/>
          <p:cNvSpPr txBox="1"/>
          <p:nvPr/>
        </p:nvSpPr>
        <p:spPr bwMode="auto">
          <a:xfrm>
            <a:off x="1554480" y="2423160"/>
            <a:ext cx="2194560" cy="237744"/>
          </a:xfrm>
          <a:prstGeom prst="rect">
            <a:avLst/>
          </a:prstGeom>
          <a:noFill/>
        </p:spPr>
        <p:txBody>
          <a:bodyPr wrap="square" anchor="t"/>
          <a:lstStyle/>
          <a:p>
            <a:pPr algn="l">
              <a:lnSpc>
                <a:spcPct val="100000"/>
              </a:lnSpc>
              <a:spcBef>
                <a:spcPts val="0"/>
              </a:spcBef>
              <a:spcAft>
                <a:spcPts val="200"/>
              </a:spcAft>
              <a:defRPr/>
            </a:pPr>
            <a:r>
              <a:rPr sz="1050" b="1">
                <a:solidFill>
                  <a:srgbClr val="182B3E"/>
                </a:solidFill>
                <a:latin typeface="Aptos"/>
              </a:rPr>
              <a:t>Karlsruhe Institute of Technology</a:t>
            </a:r>
            <a:endParaRPr/>
          </a:p>
        </p:txBody>
      </p:sp>
      <p:sp>
        <p:nvSpPr>
          <p:cNvPr id="1944681389" name="TextBox 9"/>
          <p:cNvSpPr txBox="1"/>
          <p:nvPr/>
        </p:nvSpPr>
        <p:spPr bwMode="auto">
          <a:xfrm>
            <a:off x="1554480" y="2798064"/>
            <a:ext cx="2194560" cy="182880"/>
          </a:xfrm>
          <a:prstGeom prst="rect">
            <a:avLst/>
          </a:prstGeom>
          <a:noFill/>
        </p:spPr>
        <p:txBody>
          <a:bodyPr wrap="square" anchor="t"/>
          <a:lstStyle/>
          <a:p>
            <a:pPr algn="l">
              <a:lnSpc>
                <a:spcPct val="100000"/>
              </a:lnSpc>
              <a:spcBef>
                <a:spcPts val="0"/>
              </a:spcBef>
              <a:spcAft>
                <a:spcPts val="200"/>
              </a:spcAft>
              <a:defRPr/>
            </a:pPr>
            <a:r>
              <a:rPr sz="850" b="0">
                <a:solidFill>
                  <a:schemeClr val="tx1">
                    <a:lumMod val="90000"/>
                    <a:lumOff val="5000"/>
                  </a:schemeClr>
                </a:solidFill>
                <a:latin typeface="Aptos"/>
              </a:rPr>
              <a:t>HEP / ML</a:t>
            </a:r>
            <a:endParaRPr/>
          </a:p>
        </p:txBody>
      </p:sp>
      <p:sp>
        <p:nvSpPr>
          <p:cNvPr id="594711910" name="Rounded Rectangle 10"/>
          <p:cNvSpPr/>
          <p:nvPr/>
        </p:nvSpPr>
        <p:spPr bwMode="auto">
          <a:xfrm>
            <a:off x="4096512" y="2267712"/>
            <a:ext cx="3401568" cy="749808"/>
          </a:xfrm>
          <a:prstGeom prst="roundRect">
            <a:avLst>
              <a:gd name="adj" fmla="val 16667"/>
            </a:avLst>
          </a:prstGeom>
          <a:solidFill>
            <a:srgbClr val="FFFFFF"/>
          </a:solidFill>
          <a:ln w="10160">
            <a:solidFill>
              <a:srgbClr val="E0E2E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26815680" name="Rectangle 11"/>
          <p:cNvSpPr/>
          <p:nvPr/>
        </p:nvSpPr>
        <p:spPr bwMode="auto">
          <a:xfrm>
            <a:off x="4242816" y="2432303"/>
            <a:ext cx="713232" cy="411480"/>
          </a:xfrm>
          <a:prstGeom prst="rect">
            <a:avLst/>
          </a:prstGeom>
          <a:solidFill>
            <a:srgbClr val="232323"/>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386149747" name="TextBox 12"/>
          <p:cNvSpPr txBox="1"/>
          <p:nvPr/>
        </p:nvSpPr>
        <p:spPr bwMode="auto">
          <a:xfrm>
            <a:off x="4242816" y="2478024"/>
            <a:ext cx="713232" cy="228600"/>
          </a:xfrm>
          <a:prstGeom prst="rect">
            <a:avLst/>
          </a:prstGeom>
          <a:noFill/>
        </p:spPr>
        <p:txBody>
          <a:bodyPr wrap="square" anchor="t"/>
          <a:lstStyle/>
          <a:p>
            <a:pPr algn="ctr">
              <a:lnSpc>
                <a:spcPct val="100000"/>
              </a:lnSpc>
              <a:spcBef>
                <a:spcPts val="0"/>
              </a:spcBef>
              <a:spcAft>
                <a:spcPts val="200"/>
              </a:spcAft>
              <a:defRPr/>
            </a:pPr>
            <a:r>
              <a:rPr sz="950" b="1">
                <a:solidFill>
                  <a:srgbClr val="FFFFFF"/>
                </a:solidFill>
                <a:latin typeface="Aptos"/>
              </a:rPr>
              <a:t>RPTU</a:t>
            </a:r>
            <a:endParaRPr/>
          </a:p>
        </p:txBody>
      </p:sp>
      <p:sp>
        <p:nvSpPr>
          <p:cNvPr id="1920568693" name="TextBox 13"/>
          <p:cNvSpPr txBox="1"/>
          <p:nvPr/>
        </p:nvSpPr>
        <p:spPr bwMode="auto">
          <a:xfrm>
            <a:off x="5084064" y="2423160"/>
            <a:ext cx="2194560" cy="237744"/>
          </a:xfrm>
          <a:prstGeom prst="rect">
            <a:avLst/>
          </a:prstGeom>
          <a:noFill/>
        </p:spPr>
        <p:txBody>
          <a:bodyPr wrap="square" anchor="t"/>
          <a:lstStyle/>
          <a:p>
            <a:pPr algn="l">
              <a:lnSpc>
                <a:spcPct val="100000"/>
              </a:lnSpc>
              <a:spcBef>
                <a:spcPts val="0"/>
              </a:spcBef>
              <a:spcAft>
                <a:spcPts val="200"/>
              </a:spcAft>
              <a:defRPr/>
            </a:pPr>
            <a:r>
              <a:rPr sz="1050" b="1">
                <a:solidFill>
                  <a:srgbClr val="182B3E"/>
                </a:solidFill>
                <a:latin typeface="Aptos"/>
              </a:rPr>
              <a:t>RPTU Kaiserslautern-Landau</a:t>
            </a:r>
            <a:endParaRPr/>
          </a:p>
        </p:txBody>
      </p:sp>
      <p:sp>
        <p:nvSpPr>
          <p:cNvPr id="1574489509" name="TextBox 14"/>
          <p:cNvSpPr txBox="1"/>
          <p:nvPr/>
        </p:nvSpPr>
        <p:spPr bwMode="auto">
          <a:xfrm>
            <a:off x="5084064" y="2706624"/>
            <a:ext cx="2194560" cy="182880"/>
          </a:xfrm>
          <a:prstGeom prst="rect">
            <a:avLst/>
          </a:prstGeom>
          <a:noFill/>
        </p:spPr>
        <p:txBody>
          <a:bodyPr wrap="square" anchor="t"/>
          <a:lstStyle/>
          <a:p>
            <a:pPr algn="l">
              <a:lnSpc>
                <a:spcPct val="100000"/>
              </a:lnSpc>
              <a:spcBef>
                <a:spcPts val="0"/>
              </a:spcBef>
              <a:spcAft>
                <a:spcPts val="200"/>
              </a:spcAft>
              <a:defRPr/>
            </a:pPr>
            <a:r>
              <a:rPr sz="850" b="0">
                <a:solidFill>
                  <a:schemeClr val="tx1">
                    <a:lumMod val="90000"/>
                    <a:lumOff val="5000"/>
                  </a:schemeClr>
                </a:solidFill>
                <a:latin typeface="Aptos"/>
              </a:rPr>
              <a:t>Scientific computing / ML</a:t>
            </a:r>
            <a:endParaRPr/>
          </a:p>
        </p:txBody>
      </p:sp>
      <p:sp>
        <p:nvSpPr>
          <p:cNvPr id="2067779969" name="Rounded Rectangle 15"/>
          <p:cNvSpPr/>
          <p:nvPr/>
        </p:nvSpPr>
        <p:spPr bwMode="auto">
          <a:xfrm>
            <a:off x="7626096" y="2267712"/>
            <a:ext cx="3401568" cy="749808"/>
          </a:xfrm>
          <a:prstGeom prst="roundRect">
            <a:avLst>
              <a:gd name="adj" fmla="val 16667"/>
            </a:avLst>
          </a:prstGeom>
          <a:solidFill>
            <a:srgbClr val="FFFFFF"/>
          </a:solidFill>
          <a:ln w="10160">
            <a:solidFill>
              <a:srgbClr val="E0E2E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498297244" name="Rectangle 16"/>
          <p:cNvSpPr/>
          <p:nvPr/>
        </p:nvSpPr>
        <p:spPr bwMode="auto">
          <a:xfrm>
            <a:off x="7772400" y="2432303"/>
            <a:ext cx="713232" cy="411480"/>
          </a:xfrm>
          <a:prstGeom prst="rect">
            <a:avLst/>
          </a:prstGeom>
          <a:solidFill>
            <a:srgbClr val="00965A"/>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248785679" name="TextBox 17"/>
          <p:cNvSpPr txBox="1"/>
          <p:nvPr/>
        </p:nvSpPr>
        <p:spPr bwMode="auto">
          <a:xfrm>
            <a:off x="7772400" y="2478024"/>
            <a:ext cx="713232" cy="228600"/>
          </a:xfrm>
          <a:prstGeom prst="rect">
            <a:avLst/>
          </a:prstGeom>
          <a:noFill/>
        </p:spPr>
        <p:txBody>
          <a:bodyPr wrap="square" anchor="t"/>
          <a:lstStyle/>
          <a:p>
            <a:pPr algn="ctr">
              <a:lnSpc>
                <a:spcPct val="100000"/>
              </a:lnSpc>
              <a:spcBef>
                <a:spcPts val="0"/>
              </a:spcBef>
              <a:spcAft>
                <a:spcPts val="200"/>
              </a:spcAft>
              <a:defRPr/>
            </a:pPr>
            <a:r>
              <a:rPr sz="950" b="1">
                <a:solidFill>
                  <a:srgbClr val="FFFFFF"/>
                </a:solidFill>
                <a:latin typeface="Aptos"/>
              </a:rPr>
              <a:t>TU</a:t>
            </a:r>
            <a:endParaRPr/>
          </a:p>
        </p:txBody>
      </p:sp>
      <p:sp>
        <p:nvSpPr>
          <p:cNvPr id="74233479" name="TextBox 18"/>
          <p:cNvSpPr txBox="1"/>
          <p:nvPr/>
        </p:nvSpPr>
        <p:spPr bwMode="auto">
          <a:xfrm>
            <a:off x="8613648" y="2423160"/>
            <a:ext cx="2194560" cy="237744"/>
          </a:xfrm>
          <a:prstGeom prst="rect">
            <a:avLst/>
          </a:prstGeom>
          <a:noFill/>
        </p:spPr>
        <p:txBody>
          <a:bodyPr wrap="square" anchor="t"/>
          <a:lstStyle/>
          <a:p>
            <a:pPr algn="l">
              <a:lnSpc>
                <a:spcPct val="100000"/>
              </a:lnSpc>
              <a:spcBef>
                <a:spcPts val="0"/>
              </a:spcBef>
              <a:spcAft>
                <a:spcPts val="200"/>
              </a:spcAft>
              <a:defRPr/>
            </a:pPr>
            <a:r>
              <a:rPr sz="1050" b="1">
                <a:solidFill>
                  <a:srgbClr val="182B3E"/>
                </a:solidFill>
                <a:latin typeface="Aptos"/>
              </a:rPr>
              <a:t>TU Dortmund</a:t>
            </a:r>
            <a:endParaRPr/>
          </a:p>
        </p:txBody>
      </p:sp>
      <p:sp>
        <p:nvSpPr>
          <p:cNvPr id="1473908183" name="TextBox 19"/>
          <p:cNvSpPr txBox="1"/>
          <p:nvPr/>
        </p:nvSpPr>
        <p:spPr bwMode="auto">
          <a:xfrm>
            <a:off x="8613648" y="2706624"/>
            <a:ext cx="2194560" cy="182880"/>
          </a:xfrm>
          <a:prstGeom prst="rect">
            <a:avLst/>
          </a:prstGeom>
          <a:noFill/>
        </p:spPr>
        <p:txBody>
          <a:bodyPr wrap="square" anchor="t"/>
          <a:lstStyle/>
          <a:p>
            <a:pPr algn="l">
              <a:lnSpc>
                <a:spcPct val="100000"/>
              </a:lnSpc>
              <a:spcBef>
                <a:spcPts val="0"/>
              </a:spcBef>
              <a:spcAft>
                <a:spcPts val="200"/>
              </a:spcAft>
              <a:defRPr/>
            </a:pPr>
            <a:r>
              <a:rPr sz="850" b="0">
                <a:solidFill>
                  <a:schemeClr val="tx1">
                    <a:lumMod val="90000"/>
                    <a:lumOff val="5000"/>
                  </a:schemeClr>
                </a:solidFill>
                <a:latin typeface="Aptos"/>
              </a:rPr>
              <a:t>Astroparticle physics</a:t>
            </a:r>
            <a:endParaRPr/>
          </a:p>
        </p:txBody>
      </p:sp>
      <p:sp>
        <p:nvSpPr>
          <p:cNvPr id="61022221" name="Rounded Rectangle 20"/>
          <p:cNvSpPr/>
          <p:nvPr/>
        </p:nvSpPr>
        <p:spPr bwMode="auto">
          <a:xfrm>
            <a:off x="566928" y="3182112"/>
            <a:ext cx="3401568" cy="749808"/>
          </a:xfrm>
          <a:prstGeom prst="roundRect">
            <a:avLst>
              <a:gd name="adj" fmla="val 16667"/>
            </a:avLst>
          </a:prstGeom>
          <a:solidFill>
            <a:srgbClr val="FFFFFF"/>
          </a:solidFill>
          <a:ln w="10160">
            <a:solidFill>
              <a:srgbClr val="E0E2E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092818521" name="Rectangle 21"/>
          <p:cNvSpPr/>
          <p:nvPr/>
        </p:nvSpPr>
        <p:spPr bwMode="auto">
          <a:xfrm>
            <a:off x="713232" y="3346704"/>
            <a:ext cx="713232" cy="411480"/>
          </a:xfrm>
          <a:prstGeom prst="rect">
            <a:avLst/>
          </a:prstGeom>
          <a:solidFill>
            <a:srgbClr val="AA002D"/>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407037595" name="TextBox 22"/>
          <p:cNvSpPr txBox="1"/>
          <p:nvPr/>
        </p:nvSpPr>
        <p:spPr bwMode="auto">
          <a:xfrm>
            <a:off x="713232" y="3392424"/>
            <a:ext cx="713232" cy="228600"/>
          </a:xfrm>
          <a:prstGeom prst="rect">
            <a:avLst/>
          </a:prstGeom>
          <a:noFill/>
        </p:spPr>
        <p:txBody>
          <a:bodyPr wrap="square" anchor="t"/>
          <a:lstStyle/>
          <a:p>
            <a:pPr algn="ctr">
              <a:lnSpc>
                <a:spcPct val="100000"/>
              </a:lnSpc>
              <a:spcBef>
                <a:spcPts val="0"/>
              </a:spcBef>
              <a:spcAft>
                <a:spcPts val="200"/>
              </a:spcAft>
              <a:defRPr/>
            </a:pPr>
            <a:r>
              <a:rPr sz="950" b="1">
                <a:solidFill>
                  <a:srgbClr val="FFFFFF"/>
                </a:solidFill>
                <a:latin typeface="Aptos"/>
              </a:rPr>
              <a:t>UPPSALA</a:t>
            </a:r>
            <a:endParaRPr/>
          </a:p>
        </p:txBody>
      </p:sp>
      <p:sp>
        <p:nvSpPr>
          <p:cNvPr id="1712971672" name="TextBox 23"/>
          <p:cNvSpPr txBox="1"/>
          <p:nvPr/>
        </p:nvSpPr>
        <p:spPr bwMode="auto">
          <a:xfrm>
            <a:off x="1554480" y="3337560"/>
            <a:ext cx="2194560" cy="237744"/>
          </a:xfrm>
          <a:prstGeom prst="rect">
            <a:avLst/>
          </a:prstGeom>
          <a:noFill/>
        </p:spPr>
        <p:txBody>
          <a:bodyPr wrap="square" anchor="t"/>
          <a:lstStyle/>
          <a:p>
            <a:pPr algn="l">
              <a:lnSpc>
                <a:spcPct val="100000"/>
              </a:lnSpc>
              <a:spcBef>
                <a:spcPts val="0"/>
              </a:spcBef>
              <a:spcAft>
                <a:spcPts val="200"/>
              </a:spcAft>
              <a:defRPr/>
            </a:pPr>
            <a:r>
              <a:rPr sz="1050" b="1">
                <a:solidFill>
                  <a:srgbClr val="182B3E"/>
                </a:solidFill>
                <a:latin typeface="Aptos"/>
              </a:rPr>
              <a:t>Uppsala University</a:t>
            </a:r>
            <a:endParaRPr/>
          </a:p>
        </p:txBody>
      </p:sp>
      <p:sp>
        <p:nvSpPr>
          <p:cNvPr id="1638517206" name="TextBox 24"/>
          <p:cNvSpPr txBox="1"/>
          <p:nvPr/>
        </p:nvSpPr>
        <p:spPr bwMode="auto">
          <a:xfrm>
            <a:off x="1554480" y="3621024"/>
            <a:ext cx="2194560" cy="182880"/>
          </a:xfrm>
          <a:prstGeom prst="rect">
            <a:avLst/>
          </a:prstGeom>
          <a:noFill/>
        </p:spPr>
        <p:txBody>
          <a:bodyPr wrap="square" anchor="t"/>
          <a:lstStyle/>
          <a:p>
            <a:pPr algn="l">
              <a:lnSpc>
                <a:spcPct val="100000"/>
              </a:lnSpc>
              <a:spcBef>
                <a:spcPts val="0"/>
              </a:spcBef>
              <a:spcAft>
                <a:spcPts val="200"/>
              </a:spcAft>
              <a:defRPr/>
            </a:pPr>
            <a:r>
              <a:rPr sz="850" b="0">
                <a:solidFill>
                  <a:schemeClr val="tx1">
                    <a:lumMod val="90000"/>
                    <a:lumOff val="5000"/>
                  </a:schemeClr>
                </a:solidFill>
                <a:latin typeface="Aptos"/>
              </a:rPr>
              <a:t>Associated · neutrino physics</a:t>
            </a:r>
            <a:endParaRPr/>
          </a:p>
        </p:txBody>
      </p:sp>
      <p:sp>
        <p:nvSpPr>
          <p:cNvPr id="952290592" name="Rounded Rectangle 25"/>
          <p:cNvSpPr/>
          <p:nvPr/>
        </p:nvSpPr>
        <p:spPr bwMode="auto">
          <a:xfrm>
            <a:off x="4096512" y="3182112"/>
            <a:ext cx="3401568" cy="749808"/>
          </a:xfrm>
          <a:prstGeom prst="roundRect">
            <a:avLst>
              <a:gd name="adj" fmla="val 16667"/>
            </a:avLst>
          </a:prstGeom>
          <a:solidFill>
            <a:srgbClr val="FFFFFF"/>
          </a:solidFill>
          <a:ln w="10160">
            <a:solidFill>
              <a:srgbClr val="E0E2E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2026355016" name="Rectangle 26"/>
          <p:cNvSpPr/>
          <p:nvPr/>
        </p:nvSpPr>
        <p:spPr bwMode="auto">
          <a:xfrm>
            <a:off x="4242816" y="3346704"/>
            <a:ext cx="713232" cy="411480"/>
          </a:xfrm>
          <a:prstGeom prst="rect">
            <a:avLst/>
          </a:prstGeom>
          <a:solidFill>
            <a:srgbClr val="EB9D2A"/>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480869827" name="TextBox 27"/>
          <p:cNvSpPr txBox="1"/>
          <p:nvPr/>
        </p:nvSpPr>
        <p:spPr bwMode="auto">
          <a:xfrm>
            <a:off x="4242816" y="3392424"/>
            <a:ext cx="713232" cy="228600"/>
          </a:xfrm>
          <a:prstGeom prst="rect">
            <a:avLst/>
          </a:prstGeom>
          <a:noFill/>
        </p:spPr>
        <p:txBody>
          <a:bodyPr wrap="square" anchor="t"/>
          <a:lstStyle/>
          <a:p>
            <a:pPr algn="ctr">
              <a:lnSpc>
                <a:spcPct val="100000"/>
              </a:lnSpc>
              <a:spcBef>
                <a:spcPts val="0"/>
              </a:spcBef>
              <a:spcAft>
                <a:spcPts val="200"/>
              </a:spcAft>
              <a:defRPr/>
            </a:pPr>
            <a:r>
              <a:rPr sz="950" b="1">
                <a:solidFill>
                  <a:srgbClr val="FFFFFF"/>
                </a:solidFill>
                <a:latin typeface="Aptos"/>
              </a:rPr>
              <a:t>GSI</a:t>
            </a:r>
            <a:endParaRPr/>
          </a:p>
        </p:txBody>
      </p:sp>
      <p:sp>
        <p:nvSpPr>
          <p:cNvPr id="1671719647" name="TextBox 28"/>
          <p:cNvSpPr txBox="1"/>
          <p:nvPr/>
        </p:nvSpPr>
        <p:spPr bwMode="auto">
          <a:xfrm>
            <a:off x="5084064" y="3337560"/>
            <a:ext cx="2194560" cy="237744"/>
          </a:xfrm>
          <a:prstGeom prst="rect">
            <a:avLst/>
          </a:prstGeom>
          <a:noFill/>
        </p:spPr>
        <p:txBody>
          <a:bodyPr wrap="square" anchor="t"/>
          <a:lstStyle/>
          <a:p>
            <a:pPr algn="l">
              <a:lnSpc>
                <a:spcPct val="100000"/>
              </a:lnSpc>
              <a:spcBef>
                <a:spcPts val="0"/>
              </a:spcBef>
              <a:spcAft>
                <a:spcPts val="200"/>
              </a:spcAft>
              <a:defRPr/>
            </a:pPr>
            <a:r>
              <a:rPr sz="1050" b="1">
                <a:solidFill>
                  <a:srgbClr val="182B3E"/>
                </a:solidFill>
                <a:latin typeface="Aptos"/>
              </a:rPr>
              <a:t>GSI / FAIR</a:t>
            </a:r>
            <a:endParaRPr/>
          </a:p>
        </p:txBody>
      </p:sp>
      <p:sp>
        <p:nvSpPr>
          <p:cNvPr id="221528887" name="TextBox 29"/>
          <p:cNvSpPr txBox="1"/>
          <p:nvPr/>
        </p:nvSpPr>
        <p:spPr bwMode="auto">
          <a:xfrm>
            <a:off x="5084064" y="3621024"/>
            <a:ext cx="2194560" cy="182880"/>
          </a:xfrm>
          <a:prstGeom prst="rect">
            <a:avLst/>
          </a:prstGeom>
          <a:noFill/>
        </p:spPr>
        <p:txBody>
          <a:bodyPr wrap="square" anchor="t"/>
          <a:lstStyle/>
          <a:p>
            <a:pPr algn="l">
              <a:lnSpc>
                <a:spcPct val="100000"/>
              </a:lnSpc>
              <a:spcBef>
                <a:spcPts val="0"/>
              </a:spcBef>
              <a:spcAft>
                <a:spcPts val="200"/>
              </a:spcAft>
              <a:defRPr/>
            </a:pPr>
            <a:r>
              <a:rPr sz="850" b="0">
                <a:solidFill>
                  <a:schemeClr val="tx1">
                    <a:lumMod val="90000"/>
                    <a:lumOff val="5000"/>
                  </a:schemeClr>
                </a:solidFill>
                <a:latin typeface="Aptos"/>
              </a:rPr>
              <a:t>Hadron &amp; nuclear physics</a:t>
            </a:r>
            <a:endParaRPr/>
          </a:p>
        </p:txBody>
      </p:sp>
      <p:sp>
        <p:nvSpPr>
          <p:cNvPr id="410057632" name="Rounded Rectangle 30"/>
          <p:cNvSpPr/>
          <p:nvPr/>
        </p:nvSpPr>
        <p:spPr bwMode="auto">
          <a:xfrm>
            <a:off x="7626096" y="3182112"/>
            <a:ext cx="3401568" cy="749808"/>
          </a:xfrm>
          <a:prstGeom prst="roundRect">
            <a:avLst>
              <a:gd name="adj" fmla="val 16667"/>
            </a:avLst>
          </a:prstGeom>
          <a:solidFill>
            <a:srgbClr val="FFFFFF"/>
          </a:solidFill>
          <a:ln w="10160">
            <a:solidFill>
              <a:srgbClr val="E0E2E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019411529" name="Rectangle 31"/>
          <p:cNvSpPr/>
          <p:nvPr/>
        </p:nvSpPr>
        <p:spPr bwMode="auto">
          <a:xfrm>
            <a:off x="7772400" y="3346704"/>
            <a:ext cx="713232" cy="411480"/>
          </a:xfrm>
          <a:prstGeom prst="rect">
            <a:avLst/>
          </a:prstGeom>
          <a:solidFill>
            <a:srgbClr val="37507D"/>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422167716" name="TextBox 32"/>
          <p:cNvSpPr txBox="1"/>
          <p:nvPr/>
        </p:nvSpPr>
        <p:spPr bwMode="auto">
          <a:xfrm>
            <a:off x="7772400" y="3392424"/>
            <a:ext cx="713232" cy="228600"/>
          </a:xfrm>
          <a:prstGeom prst="rect">
            <a:avLst/>
          </a:prstGeom>
          <a:noFill/>
        </p:spPr>
        <p:txBody>
          <a:bodyPr wrap="square" anchor="t"/>
          <a:lstStyle/>
          <a:p>
            <a:pPr algn="ctr">
              <a:lnSpc>
                <a:spcPct val="100000"/>
              </a:lnSpc>
              <a:spcBef>
                <a:spcPts val="0"/>
              </a:spcBef>
              <a:spcAft>
                <a:spcPts val="200"/>
              </a:spcAft>
              <a:defRPr/>
            </a:pPr>
            <a:r>
              <a:rPr sz="950" b="1">
                <a:solidFill>
                  <a:srgbClr val="FFFFFF"/>
                </a:solidFill>
                <a:latin typeface="Aptos"/>
              </a:rPr>
              <a:t>inomed</a:t>
            </a:r>
            <a:endParaRPr/>
          </a:p>
        </p:txBody>
      </p:sp>
      <p:sp>
        <p:nvSpPr>
          <p:cNvPr id="1671624399" name="TextBox 33"/>
          <p:cNvSpPr txBox="1"/>
          <p:nvPr/>
        </p:nvSpPr>
        <p:spPr bwMode="auto">
          <a:xfrm>
            <a:off x="8613648" y="3337560"/>
            <a:ext cx="2194560" cy="237744"/>
          </a:xfrm>
          <a:prstGeom prst="rect">
            <a:avLst/>
          </a:prstGeom>
          <a:noFill/>
        </p:spPr>
        <p:txBody>
          <a:bodyPr wrap="square" anchor="t"/>
          <a:lstStyle/>
          <a:p>
            <a:pPr algn="l">
              <a:lnSpc>
                <a:spcPct val="100000"/>
              </a:lnSpc>
              <a:spcBef>
                <a:spcPts val="0"/>
              </a:spcBef>
              <a:spcAft>
                <a:spcPts val="200"/>
              </a:spcAft>
              <a:defRPr/>
            </a:pPr>
            <a:r>
              <a:rPr sz="1050" b="1">
                <a:solidFill>
                  <a:srgbClr val="182B3E"/>
                </a:solidFill>
                <a:latin typeface="Aptos"/>
              </a:rPr>
              <a:t>inomed</a:t>
            </a:r>
            <a:endParaRPr/>
          </a:p>
        </p:txBody>
      </p:sp>
      <p:sp>
        <p:nvSpPr>
          <p:cNvPr id="548120228" name="TextBox 34"/>
          <p:cNvSpPr txBox="1"/>
          <p:nvPr/>
        </p:nvSpPr>
        <p:spPr bwMode="auto">
          <a:xfrm>
            <a:off x="8613648" y="3621024"/>
            <a:ext cx="2194560" cy="182880"/>
          </a:xfrm>
          <a:prstGeom prst="rect">
            <a:avLst/>
          </a:prstGeom>
          <a:noFill/>
        </p:spPr>
        <p:txBody>
          <a:bodyPr wrap="square" anchor="t"/>
          <a:lstStyle/>
          <a:p>
            <a:pPr algn="l">
              <a:lnSpc>
                <a:spcPct val="100000"/>
              </a:lnSpc>
              <a:spcBef>
                <a:spcPts val="0"/>
              </a:spcBef>
              <a:spcAft>
                <a:spcPts val="200"/>
              </a:spcAft>
              <a:defRPr/>
            </a:pPr>
            <a:r>
              <a:rPr sz="850" b="0">
                <a:solidFill>
                  <a:schemeClr val="tx1">
                    <a:lumMod val="90000"/>
                    <a:lumOff val="5000"/>
                  </a:schemeClr>
                </a:solidFill>
                <a:latin typeface="Aptos"/>
              </a:rPr>
              <a:t>Industry · medical monitoring</a:t>
            </a:r>
            <a:endParaRPr/>
          </a:p>
        </p:txBody>
      </p:sp>
      <p:sp>
        <p:nvSpPr>
          <p:cNvPr id="173218360" name="Rounded Rectangle 35"/>
          <p:cNvSpPr/>
          <p:nvPr/>
        </p:nvSpPr>
        <p:spPr bwMode="auto">
          <a:xfrm>
            <a:off x="566928" y="4279392"/>
            <a:ext cx="10460736" cy="1417320"/>
          </a:xfrm>
          <a:prstGeom prst="roundRect">
            <a:avLst>
              <a:gd name="adj" fmla="val 16667"/>
            </a:avLst>
          </a:prstGeom>
          <a:solidFill>
            <a:srgbClr val="FAFAF8"/>
          </a:solidFill>
          <a:ln w="10160">
            <a:solidFill>
              <a:srgbClr val="E0E2E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805572449" name="TextBox 36"/>
          <p:cNvSpPr txBox="1"/>
          <p:nvPr/>
        </p:nvSpPr>
        <p:spPr bwMode="auto">
          <a:xfrm>
            <a:off x="804672" y="4480560"/>
            <a:ext cx="1097280" cy="256032"/>
          </a:xfrm>
          <a:prstGeom prst="rect">
            <a:avLst/>
          </a:prstGeom>
          <a:noFill/>
        </p:spPr>
        <p:txBody>
          <a:bodyPr wrap="square" anchor="t"/>
          <a:lstStyle/>
          <a:p>
            <a:pPr algn="l">
              <a:lnSpc>
                <a:spcPct val="100000"/>
              </a:lnSpc>
              <a:spcBef>
                <a:spcPts val="0"/>
              </a:spcBef>
              <a:spcAft>
                <a:spcPts val="200"/>
              </a:spcAft>
              <a:defRPr/>
            </a:pPr>
            <a:r>
              <a:rPr sz="1100" b="1">
                <a:solidFill>
                  <a:srgbClr val="EB9D2A"/>
                </a:solidFill>
                <a:latin typeface="Aptos"/>
              </a:rPr>
              <a:t>FUNDING</a:t>
            </a:r>
            <a:endParaRPr/>
          </a:p>
        </p:txBody>
      </p:sp>
      <p:pic>
        <p:nvPicPr>
          <p:cNvPr id="1931653883" name="Picture 37" descr="bmftr_mark.png"/>
          <p:cNvPicPr>
            <a:picLocks noChangeAspect="1"/>
          </p:cNvPicPr>
          <p:nvPr/>
        </p:nvPicPr>
        <p:blipFill rotWithShape="1">
          <a:blip r:embed="rId3"/>
          <a:stretch/>
        </p:blipFill>
        <p:spPr bwMode="auto">
          <a:xfrm>
            <a:off x="1828800" y="4407408"/>
            <a:ext cx="2331720" cy="699516"/>
          </a:xfrm>
          <a:prstGeom prst="rect">
            <a:avLst/>
          </a:prstGeom>
        </p:spPr>
      </p:pic>
      <p:sp>
        <p:nvSpPr>
          <p:cNvPr id="442044434" name="TextBox 38"/>
          <p:cNvSpPr txBox="1"/>
          <p:nvPr/>
        </p:nvSpPr>
        <p:spPr bwMode="auto">
          <a:xfrm>
            <a:off x="4407408" y="4443984"/>
            <a:ext cx="2834640" cy="256032"/>
          </a:xfrm>
          <a:prstGeom prst="rect">
            <a:avLst/>
          </a:prstGeom>
          <a:noFill/>
        </p:spPr>
        <p:txBody>
          <a:bodyPr wrap="square" anchor="t"/>
          <a:lstStyle/>
          <a:p>
            <a:pPr algn="l">
              <a:lnSpc>
                <a:spcPct val="100000"/>
              </a:lnSpc>
              <a:spcBef>
                <a:spcPts val="0"/>
              </a:spcBef>
              <a:spcAft>
                <a:spcPts val="200"/>
              </a:spcAft>
              <a:defRPr/>
            </a:pPr>
            <a:r>
              <a:rPr sz="1300" b="1">
                <a:solidFill>
                  <a:srgbClr val="182B3E"/>
                </a:solidFill>
                <a:latin typeface="Aptos"/>
              </a:rPr>
              <a:t>ErUM-Data · funding period 2025–2028</a:t>
            </a:r>
            <a:endParaRPr/>
          </a:p>
        </p:txBody>
      </p:sp>
      <p:sp>
        <p:nvSpPr>
          <p:cNvPr id="75911495" name="TextBox 39"/>
          <p:cNvSpPr txBox="1"/>
          <p:nvPr/>
        </p:nvSpPr>
        <p:spPr bwMode="auto">
          <a:xfrm>
            <a:off x="4407408" y="4855463"/>
            <a:ext cx="5989320" cy="502920"/>
          </a:xfrm>
          <a:prstGeom prst="rect">
            <a:avLst/>
          </a:prstGeom>
          <a:noFill/>
        </p:spPr>
        <p:txBody>
          <a:bodyPr wrap="square" anchor="t"/>
          <a:lstStyle/>
          <a:p>
            <a:pPr algn="l">
              <a:lnSpc>
                <a:spcPct val="100000"/>
              </a:lnSpc>
              <a:spcBef>
                <a:spcPts val="0"/>
              </a:spcBef>
              <a:spcAft>
                <a:spcPts val="200"/>
              </a:spcAft>
              <a:defRPr/>
            </a:pPr>
            <a:r>
              <a:rPr sz="1000" b="0">
                <a:solidFill>
                  <a:schemeClr val="tx1"/>
                </a:solidFill>
                <a:latin typeface="Aptos"/>
              </a:rPr>
              <a:t>BRAID is funded under the ErUM-Data programme and develops AI/ML methods for detector-agnostic reconstruction of irregular, high-dimensional data.</a:t>
            </a:r>
            <a:endParaRPr/>
          </a:p>
        </p:txBody>
      </p:sp>
      <p:sp>
        <p:nvSpPr>
          <p:cNvPr id="1607651067" name="TextBox 40"/>
          <p:cNvSpPr txBox="1"/>
          <p:nvPr/>
        </p:nvSpPr>
        <p:spPr bwMode="auto">
          <a:xfrm>
            <a:off x="9646920" y="6903720"/>
            <a:ext cx="1828800" cy="146304"/>
          </a:xfrm>
          <a:prstGeom prst="rect">
            <a:avLst/>
          </a:prstGeom>
          <a:noFill/>
        </p:spPr>
        <p:txBody>
          <a:bodyPr wrap="none">
            <a:spAutoFit/>
          </a:bodyPr>
          <a:lstStyle/>
          <a:p>
            <a:pPr algn="r">
              <a:defRPr sz="650"/>
            </a:pPr>
            <a:r>
              <a:rPr/>
              <a:t>Source: BRAID proposal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FFFFF"/>
        </a:solidFill>
      </p:bgPr>
    </p:bg>
    <p:spTree>
      <p:nvGrpSpPr>
        <p:cNvPr id="1" name=""/>
        <p:cNvGrpSpPr/>
        <p:nvPr/>
      </p:nvGrpSpPr>
      <p:grpSpPr bwMode="auto">
        <a:xfrm>
          <a:off x="0" y="0"/>
          <a:ext cx="0" cy="0"/>
          <a:chOff x="0" y="0"/>
          <a:chExt cx="0" cy="0"/>
        </a:xfrm>
      </p:grpSpPr>
      <p:sp>
        <p:nvSpPr>
          <p:cNvPr id="375350333" name="TextBox 1"/>
          <p:cNvSpPr txBox="1"/>
          <p:nvPr/>
        </p:nvSpPr>
        <p:spPr bwMode="auto">
          <a:xfrm>
            <a:off x="713232" y="228600"/>
            <a:ext cx="502920" cy="411480"/>
          </a:xfrm>
          <a:prstGeom prst="rect">
            <a:avLst/>
          </a:prstGeom>
          <a:noFill/>
        </p:spPr>
        <p:txBody>
          <a:bodyPr wrap="square" anchor="t"/>
          <a:lstStyle/>
          <a:p>
            <a:pPr algn="ctr">
              <a:lnSpc>
                <a:spcPct val="100000"/>
              </a:lnSpc>
              <a:spcBef>
                <a:spcPts val="0"/>
              </a:spcBef>
              <a:spcAft>
                <a:spcPts val="200"/>
              </a:spcAft>
              <a:defRPr/>
            </a:pPr>
            <a:r>
              <a:rPr sz="1800" b="1">
                <a:solidFill>
                  <a:srgbClr val="FFFFFF"/>
                </a:solidFill>
                <a:latin typeface="Aptos"/>
              </a:rPr>
              <a:t>3</a:t>
            </a:r>
            <a:endParaRPr/>
          </a:p>
        </p:txBody>
      </p:sp>
      <p:sp>
        <p:nvSpPr>
          <p:cNvPr id="185165307" name="Rectangle 2"/>
          <p:cNvSpPr/>
          <p:nvPr/>
        </p:nvSpPr>
        <p:spPr bwMode="auto">
          <a:xfrm>
            <a:off x="0" y="0"/>
            <a:ext cx="502920" cy="502920"/>
          </a:xfrm>
          <a:prstGeom prst="rect">
            <a:avLst/>
          </a:prstGeom>
          <a:solidFill>
            <a:srgbClr val="143063"/>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789035531" name="TextBox 3"/>
          <p:cNvSpPr txBox="1"/>
          <p:nvPr/>
        </p:nvSpPr>
        <p:spPr bwMode="auto">
          <a:xfrm>
            <a:off x="27432" y="73152"/>
            <a:ext cx="411480" cy="274320"/>
          </a:xfrm>
          <a:prstGeom prst="rect">
            <a:avLst/>
          </a:prstGeom>
          <a:noFill/>
        </p:spPr>
        <p:txBody>
          <a:bodyPr wrap="square" anchor="t"/>
          <a:lstStyle/>
          <a:p>
            <a:pPr algn="ctr">
              <a:lnSpc>
                <a:spcPct val="100000"/>
              </a:lnSpc>
              <a:spcBef>
                <a:spcPts val="0"/>
              </a:spcBef>
              <a:spcAft>
                <a:spcPts val="200"/>
              </a:spcAft>
              <a:defRPr/>
            </a:pPr>
            <a:r>
              <a:rPr sz="750" b="1">
                <a:solidFill>
                  <a:srgbClr val="FFFFFF"/>
                </a:solidFill>
                <a:latin typeface="Aptos"/>
              </a:rPr>
              <a:t>3</a:t>
            </a:r>
            <a:endParaRPr/>
          </a:p>
        </p:txBody>
      </p:sp>
      <p:sp>
        <p:nvSpPr>
          <p:cNvPr id="1870612060" name="TextBox 4"/>
          <p:cNvSpPr txBox="1"/>
          <p:nvPr/>
        </p:nvSpPr>
        <p:spPr bwMode="auto">
          <a:xfrm>
            <a:off x="713232" y="292608"/>
            <a:ext cx="4572000" cy="502920"/>
          </a:xfrm>
          <a:prstGeom prst="rect">
            <a:avLst/>
          </a:prstGeom>
          <a:noFill/>
        </p:spPr>
        <p:txBody>
          <a:bodyPr wrap="square" anchor="t"/>
          <a:lstStyle/>
          <a:p>
            <a:pPr algn="l">
              <a:lnSpc>
                <a:spcPct val="100000"/>
              </a:lnSpc>
              <a:spcBef>
                <a:spcPts val="0"/>
              </a:spcBef>
              <a:spcAft>
                <a:spcPts val="200"/>
              </a:spcAft>
              <a:defRPr/>
            </a:pPr>
            <a:r>
              <a:rPr sz="2800" b="1">
                <a:solidFill>
                  <a:srgbClr val="143063"/>
                </a:solidFill>
                <a:latin typeface="Aptos"/>
              </a:rPr>
              <a:t>Why BRAID?</a:t>
            </a:r>
            <a:endParaRPr/>
          </a:p>
        </p:txBody>
      </p:sp>
      <p:sp>
        <p:nvSpPr>
          <p:cNvPr id="250911529" name="TextBox 90"/>
          <p:cNvSpPr txBox="1"/>
          <p:nvPr/>
        </p:nvSpPr>
        <p:spPr bwMode="auto">
          <a:xfrm>
            <a:off x="713232" y="795528"/>
            <a:ext cx="10332720" cy="347472"/>
          </a:xfrm>
          <a:prstGeom prst="rect">
            <a:avLst/>
          </a:prstGeom>
          <a:noFill/>
        </p:spPr>
        <p:txBody>
          <a:bodyPr wrap="square" anchor="t">
            <a:spAutoFit/>
          </a:bodyPr>
          <a:lstStyle/>
          <a:p>
            <a:pPr algn="ctr">
              <a:defRPr/>
            </a:pPr>
            <a:r>
              <a:rPr sz="1500" b="1">
                <a:solidFill>
                  <a:srgbClr val="143063"/>
                </a:solidFill>
                <a:latin typeface="Aptos"/>
              </a:rPr>
              <a:t>A common ML language for irregular detector data</a:t>
            </a:r>
            <a:endParaRPr/>
          </a:p>
        </p:txBody>
      </p:sp>
      <p:sp>
        <p:nvSpPr>
          <p:cNvPr id="1224366732" name="TextBox 91"/>
          <p:cNvSpPr txBox="1"/>
          <p:nvPr/>
        </p:nvSpPr>
        <p:spPr bwMode="auto">
          <a:xfrm>
            <a:off x="713231" y="1216151"/>
            <a:ext cx="2971800" cy="274320"/>
          </a:xfrm>
          <a:prstGeom prst="rect">
            <a:avLst/>
          </a:prstGeom>
          <a:noFill/>
        </p:spPr>
        <p:txBody>
          <a:bodyPr wrap="square" anchor="t">
            <a:spAutoFit/>
          </a:bodyPr>
          <a:lstStyle/>
          <a:p>
            <a:pPr algn="l">
              <a:defRPr/>
            </a:pPr>
            <a:r>
              <a:rPr sz="1300" b="1">
                <a:solidFill>
                  <a:srgbClr val="143063"/>
                </a:solidFill>
                <a:latin typeface="Aptos"/>
              </a:rPr>
              <a:t>BRAID CORE · COMPUTER SCIENCE</a:t>
            </a:r>
            <a:endParaRPr/>
          </a:p>
        </p:txBody>
      </p:sp>
      <p:sp>
        <p:nvSpPr>
          <p:cNvPr id="1069822972" name="Rounded Rectangle 92"/>
          <p:cNvSpPr/>
          <p:nvPr/>
        </p:nvSpPr>
        <p:spPr bwMode="auto">
          <a:xfrm>
            <a:off x="502920" y="1719072"/>
            <a:ext cx="3246120" cy="4434840"/>
          </a:xfrm>
          <a:prstGeom prst="roundRect">
            <a:avLst>
              <a:gd name="adj" fmla="val 16667"/>
            </a:avLst>
          </a:prstGeom>
          <a:solidFill>
            <a:srgbClr val="FFFFFF"/>
          </a:solidFill>
          <a:ln w="15240">
            <a:solidFill>
              <a:srgbClr val="225DB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18365021" name="TextBox 93"/>
          <p:cNvSpPr txBox="1"/>
          <p:nvPr/>
        </p:nvSpPr>
        <p:spPr bwMode="auto">
          <a:xfrm>
            <a:off x="713232" y="1965960"/>
            <a:ext cx="2788920" cy="310896"/>
          </a:xfrm>
          <a:prstGeom prst="rect">
            <a:avLst/>
          </a:prstGeom>
          <a:noFill/>
        </p:spPr>
        <p:txBody>
          <a:bodyPr wrap="square" anchor="t">
            <a:spAutoFit/>
          </a:bodyPr>
          <a:lstStyle/>
          <a:p>
            <a:pPr algn="ctr">
              <a:defRPr/>
            </a:pPr>
            <a:r>
              <a:rPr sz="1600" b="1">
                <a:solidFill>
                  <a:srgbClr val="143063"/>
                </a:solidFill>
                <a:latin typeface="Aptos"/>
              </a:rPr>
              <a:t>Physics-informed ML</a:t>
            </a:r>
            <a:endParaRPr/>
          </a:p>
        </p:txBody>
      </p:sp>
      <p:sp>
        <p:nvSpPr>
          <p:cNvPr id="989994474" name="TextBox 94"/>
          <p:cNvSpPr txBox="1"/>
          <p:nvPr/>
        </p:nvSpPr>
        <p:spPr bwMode="auto">
          <a:xfrm>
            <a:off x="773279" y="2276854"/>
            <a:ext cx="2705400" cy="3749400"/>
          </a:xfrm>
          <a:prstGeom prst="rect">
            <a:avLst/>
          </a:prstGeom>
          <a:noFill/>
        </p:spPr>
        <p:txBody>
          <a:bodyPr wrap="square" anchor="t">
            <a:spAutoFit/>
          </a:bodyPr>
          <a:lstStyle/>
          <a:p>
            <a:pPr marL="217793" indent="-217793" algn="l">
              <a:buFont typeface="Arial"/>
              <a:buChar char="•"/>
              <a:defRPr/>
            </a:pPr>
            <a:r>
              <a:rPr sz="1200"/>
              <a:t>Graph &amp; message-passing methods</a:t>
            </a:r>
            <a:br>
              <a:rPr sz="1200"/>
            </a:br>
            <a:r>
              <a:rPr sz="1200"/>
              <a:t>Represent detector hits as a relational structure rather than a fixed image-like grid.</a:t>
            </a:r>
            <a:endParaRPr sz="1200"/>
          </a:p>
          <a:p>
            <a:pPr marL="217793" indent="-217793" algn="l">
              <a:buFont typeface="Arial"/>
              <a:buChar char="•"/>
              <a:defRPr/>
            </a:pPr>
            <a:r>
              <a:rPr lang="en-US" sz="1200" b="0" i="0" u="none" strike="noStrike" cap="none" spc="0">
                <a:solidFill>
                  <a:schemeClr val="tx1"/>
                </a:solidFill>
                <a:latin typeface="+mn-lt"/>
                <a:ea typeface="+mn-ea"/>
                <a:cs typeface="+mn-cs"/>
              </a:rPr>
              <a:t>Physics constraints</a:t>
            </a:r>
            <a:br>
              <a:rPr lang="en-US" sz="1200" b="0" i="0" u="none" strike="noStrike" cap="none" spc="0">
                <a:solidFill>
                  <a:schemeClr val="tx1"/>
                </a:solidFill>
                <a:latin typeface="+mn-lt"/>
                <a:ea typeface="+mn-ea"/>
                <a:cs typeface="+mn-cs"/>
              </a:rPr>
            </a:br>
            <a:r>
              <a:rPr lang="en-US" sz="1200" b="0" i="0" u="none" strike="noStrike" cap="none" spc="0">
                <a:solidFill>
                  <a:schemeClr val="tx1"/>
                </a:solidFill>
                <a:latin typeface="+mn-lt"/>
                <a:ea typeface="+mn-ea"/>
                <a:cs typeface="+mn-cs"/>
              </a:rPr>
              <a:t>Encode locality, symmetries and domain knowledge as inductive bias.</a:t>
            </a:r>
            <a:endParaRPr sz="1200"/>
          </a:p>
          <a:p>
            <a:pPr marL="217793" indent="-217793" algn="l">
              <a:buFont typeface="Arial"/>
              <a:buChar char="•"/>
              <a:defRPr/>
            </a:pPr>
            <a:r>
              <a:rPr lang="en-US" sz="1200" b="0" i="0" u="none" strike="noStrike" cap="none" spc="0">
                <a:solidFill>
                  <a:schemeClr val="tx1"/>
                </a:solidFill>
                <a:latin typeface="+mn-lt"/>
                <a:ea typeface="+mn-ea"/>
                <a:cs typeface="+mn-cs"/>
              </a:rPr>
              <a:t>Adaptive dimensionality reduction</a:t>
            </a:r>
            <a:br>
              <a:rPr lang="en-US" sz="1200" b="0" i="0" u="none" strike="noStrike" cap="none" spc="0">
                <a:solidFill>
                  <a:schemeClr val="tx1"/>
                </a:solidFill>
                <a:latin typeface="+mn-lt"/>
                <a:ea typeface="+mn-ea"/>
                <a:cs typeface="+mn-cs"/>
              </a:rPr>
            </a:br>
            <a:r>
              <a:rPr lang="en-US" sz="1200" b="0" i="0" u="none" strike="noStrike" cap="none" spc="0">
                <a:solidFill>
                  <a:schemeClr val="tx1"/>
                </a:solidFill>
                <a:latin typeface="+mn-lt"/>
                <a:ea typeface="+mn-ea"/>
                <a:cs typeface="+mn-cs"/>
              </a:rPr>
              <a:t>Reduce the number of relevant inputs while retaining information needed for reconstruction.</a:t>
            </a:r>
            <a:endParaRPr sz="1200"/>
          </a:p>
          <a:p>
            <a:pPr marL="217793" indent="-217793" algn="l">
              <a:buFont typeface="Arial"/>
              <a:buChar char="•"/>
              <a:defRPr/>
            </a:pPr>
            <a:r>
              <a:rPr sz="1200"/>
              <a:t>Attention &amp; information propagation</a:t>
            </a:r>
            <a:br>
              <a:rPr sz="1200"/>
            </a:br>
            <a:r>
              <a:rPr sz="1200"/>
              <a:t>Propagate information between related detector responses before object reconstruction.</a:t>
            </a:r>
            <a:endParaRPr/>
          </a:p>
        </p:txBody>
      </p:sp>
      <p:sp>
        <p:nvSpPr>
          <p:cNvPr id="10140006" name="TextBox 95"/>
          <p:cNvSpPr txBox="1"/>
          <p:nvPr/>
        </p:nvSpPr>
        <p:spPr bwMode="auto">
          <a:xfrm>
            <a:off x="3977639" y="1353312"/>
            <a:ext cx="3703320" cy="274320"/>
          </a:xfrm>
          <a:prstGeom prst="rect">
            <a:avLst/>
          </a:prstGeom>
          <a:noFill/>
        </p:spPr>
        <p:txBody>
          <a:bodyPr wrap="square" anchor="t">
            <a:spAutoFit/>
          </a:bodyPr>
          <a:lstStyle/>
          <a:p>
            <a:pPr algn="l">
              <a:defRPr/>
            </a:pPr>
            <a:r>
              <a:rPr sz="1300" b="1">
                <a:solidFill>
                  <a:srgbClr val="31915C"/>
                </a:solidFill>
                <a:latin typeface="Aptos"/>
              </a:rPr>
              <a:t>DETECTOR-AGNOSTIC RECONSTRUCTION</a:t>
            </a:r>
            <a:endParaRPr/>
          </a:p>
        </p:txBody>
      </p:sp>
      <p:sp>
        <p:nvSpPr>
          <p:cNvPr id="1006073452" name="Rounded Rectangle 96"/>
          <p:cNvSpPr/>
          <p:nvPr/>
        </p:nvSpPr>
        <p:spPr bwMode="auto">
          <a:xfrm>
            <a:off x="3794760" y="1719072"/>
            <a:ext cx="4160519" cy="4434840"/>
          </a:xfrm>
          <a:prstGeom prst="roundRect">
            <a:avLst>
              <a:gd name="adj" fmla="val 16667"/>
            </a:avLst>
          </a:prstGeom>
          <a:solidFill>
            <a:srgbClr val="F3F9F5"/>
          </a:solidFill>
          <a:ln w="15240">
            <a:solidFill>
              <a:srgbClr val="31915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60870785" name="TextBox 97"/>
          <p:cNvSpPr txBox="1"/>
          <p:nvPr/>
        </p:nvSpPr>
        <p:spPr bwMode="auto">
          <a:xfrm>
            <a:off x="4069080" y="1975104"/>
            <a:ext cx="3611880" cy="320040"/>
          </a:xfrm>
          <a:prstGeom prst="rect">
            <a:avLst/>
          </a:prstGeom>
          <a:noFill/>
        </p:spPr>
        <p:txBody>
          <a:bodyPr wrap="square" anchor="t">
            <a:spAutoFit/>
          </a:bodyPr>
          <a:lstStyle/>
          <a:p>
            <a:pPr algn="ctr">
              <a:defRPr/>
            </a:pPr>
            <a:r>
              <a:rPr sz="1400" b="1">
                <a:solidFill>
                  <a:srgbClr val="31915C"/>
                </a:solidFill>
                <a:latin typeface="Aptos"/>
              </a:rPr>
              <a:t>From detector signals to physics objects</a:t>
            </a:r>
            <a:endParaRPr/>
          </a:p>
        </p:txBody>
      </p:sp>
      <p:sp>
        <p:nvSpPr>
          <p:cNvPr id="1517260105" name="Oval 98"/>
          <p:cNvSpPr/>
          <p:nvPr/>
        </p:nvSpPr>
        <p:spPr bwMode="auto">
          <a:xfrm>
            <a:off x="4096512" y="2542032"/>
            <a:ext cx="438912" cy="438912"/>
          </a:xfrm>
          <a:prstGeom prst="ellipse">
            <a:avLst/>
          </a:prstGeom>
          <a:solidFill>
            <a:srgbClr val="31915C"/>
          </a:solidFill>
          <a:ln>
            <a:solidFill>
              <a:srgbClr val="31915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91607310" name="TextBox 99"/>
          <p:cNvSpPr txBox="1"/>
          <p:nvPr/>
        </p:nvSpPr>
        <p:spPr bwMode="auto">
          <a:xfrm>
            <a:off x="4096512" y="2651760"/>
            <a:ext cx="438912" cy="164592"/>
          </a:xfrm>
          <a:prstGeom prst="rect">
            <a:avLst/>
          </a:prstGeom>
          <a:noFill/>
        </p:spPr>
        <p:txBody>
          <a:bodyPr wrap="square" anchor="t">
            <a:spAutoFit/>
          </a:bodyPr>
          <a:lstStyle/>
          <a:p>
            <a:pPr algn="ctr">
              <a:defRPr/>
            </a:pPr>
            <a:r>
              <a:rPr sz="850" b="1">
                <a:solidFill>
                  <a:srgbClr val="FFFFFF"/>
                </a:solidFill>
                <a:latin typeface="Aptos"/>
              </a:rPr>
              <a:t>01</a:t>
            </a:r>
            <a:endParaRPr/>
          </a:p>
        </p:txBody>
      </p:sp>
      <p:sp>
        <p:nvSpPr>
          <p:cNvPr id="1908594809" name="TextBox 100"/>
          <p:cNvSpPr txBox="1"/>
          <p:nvPr/>
        </p:nvSpPr>
        <p:spPr bwMode="auto">
          <a:xfrm>
            <a:off x="4663440" y="2532888"/>
            <a:ext cx="1417320" cy="210312"/>
          </a:xfrm>
          <a:prstGeom prst="rect">
            <a:avLst/>
          </a:prstGeom>
          <a:noFill/>
        </p:spPr>
        <p:txBody>
          <a:bodyPr wrap="square" anchor="t">
            <a:spAutoFit/>
          </a:bodyPr>
          <a:lstStyle/>
          <a:p>
            <a:pPr algn="l">
              <a:defRPr/>
            </a:pPr>
            <a:r>
              <a:rPr sz="1100" b="1">
                <a:solidFill>
                  <a:srgbClr val="143063"/>
                </a:solidFill>
                <a:latin typeface="Aptos"/>
              </a:rPr>
              <a:t>Irregular inputs</a:t>
            </a:r>
            <a:endParaRPr/>
          </a:p>
        </p:txBody>
      </p:sp>
      <p:sp>
        <p:nvSpPr>
          <p:cNvPr id="31099801" name="TextBox 101"/>
          <p:cNvSpPr txBox="1"/>
          <p:nvPr/>
        </p:nvSpPr>
        <p:spPr bwMode="auto">
          <a:xfrm>
            <a:off x="5989320" y="2523744"/>
            <a:ext cx="1600200" cy="393192"/>
          </a:xfrm>
          <a:prstGeom prst="rect">
            <a:avLst/>
          </a:prstGeom>
          <a:noFill/>
        </p:spPr>
        <p:txBody>
          <a:bodyPr wrap="square" anchor="t">
            <a:spAutoFit/>
          </a:bodyPr>
          <a:lstStyle/>
          <a:p>
            <a:pPr algn="l">
              <a:defRPr/>
            </a:pPr>
            <a:r>
              <a:rPr sz="900" b="0">
                <a:solidFill>
                  <a:srgbClr val="555555"/>
                </a:solidFill>
                <a:latin typeface="Aptos"/>
              </a:rPr>
              <a:t>Sparse detector hits,</a:t>
            </a:r>
            <a:br>
              <a:rPr sz="900" b="0">
                <a:solidFill>
                  <a:srgbClr val="555555"/>
                </a:solidFill>
                <a:latin typeface="Aptos"/>
              </a:rPr>
            </a:br>
            <a:r>
              <a:rPr sz="900" b="0">
                <a:solidFill>
                  <a:srgbClr val="555555"/>
                </a:solidFill>
                <a:latin typeface="Aptos"/>
              </a:rPr>
              <a:t>timing and signals</a:t>
            </a:r>
            <a:endParaRPr/>
          </a:p>
        </p:txBody>
      </p:sp>
      <p:sp>
        <p:nvSpPr>
          <p:cNvPr id="2146893697" name="Oval 103"/>
          <p:cNvSpPr/>
          <p:nvPr/>
        </p:nvSpPr>
        <p:spPr bwMode="auto">
          <a:xfrm>
            <a:off x="4096512" y="3337560"/>
            <a:ext cx="438912" cy="438912"/>
          </a:xfrm>
          <a:prstGeom prst="ellipse">
            <a:avLst/>
          </a:prstGeom>
          <a:solidFill>
            <a:srgbClr val="31915C"/>
          </a:solidFill>
          <a:ln>
            <a:solidFill>
              <a:srgbClr val="31915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92017435" name="TextBox 104"/>
          <p:cNvSpPr txBox="1"/>
          <p:nvPr/>
        </p:nvSpPr>
        <p:spPr bwMode="auto">
          <a:xfrm>
            <a:off x="4096512" y="3447288"/>
            <a:ext cx="438912" cy="164592"/>
          </a:xfrm>
          <a:prstGeom prst="rect">
            <a:avLst/>
          </a:prstGeom>
          <a:noFill/>
        </p:spPr>
        <p:txBody>
          <a:bodyPr wrap="square" anchor="t">
            <a:spAutoFit/>
          </a:bodyPr>
          <a:lstStyle/>
          <a:p>
            <a:pPr algn="ctr">
              <a:defRPr/>
            </a:pPr>
            <a:r>
              <a:rPr sz="850" b="1">
                <a:solidFill>
                  <a:srgbClr val="FFFFFF"/>
                </a:solidFill>
                <a:latin typeface="Aptos"/>
              </a:rPr>
              <a:t>02</a:t>
            </a:r>
            <a:endParaRPr/>
          </a:p>
        </p:txBody>
      </p:sp>
      <p:sp>
        <p:nvSpPr>
          <p:cNvPr id="561376679" name="TextBox 105"/>
          <p:cNvSpPr txBox="1"/>
          <p:nvPr/>
        </p:nvSpPr>
        <p:spPr bwMode="auto">
          <a:xfrm>
            <a:off x="4663440" y="3328416"/>
            <a:ext cx="1417320" cy="210312"/>
          </a:xfrm>
          <a:prstGeom prst="rect">
            <a:avLst/>
          </a:prstGeom>
          <a:noFill/>
        </p:spPr>
        <p:txBody>
          <a:bodyPr wrap="square" anchor="t">
            <a:spAutoFit/>
          </a:bodyPr>
          <a:lstStyle/>
          <a:p>
            <a:pPr algn="l">
              <a:defRPr/>
            </a:pPr>
            <a:r>
              <a:rPr sz="1100" b="1">
                <a:solidFill>
                  <a:srgbClr val="143063"/>
                </a:solidFill>
                <a:latin typeface="Aptos"/>
              </a:rPr>
              <a:t>Learn structure</a:t>
            </a:r>
            <a:endParaRPr/>
          </a:p>
        </p:txBody>
      </p:sp>
      <p:sp>
        <p:nvSpPr>
          <p:cNvPr id="660303019" name="TextBox 106"/>
          <p:cNvSpPr txBox="1"/>
          <p:nvPr/>
        </p:nvSpPr>
        <p:spPr bwMode="auto">
          <a:xfrm>
            <a:off x="5989320" y="3319272"/>
            <a:ext cx="1600200" cy="393192"/>
          </a:xfrm>
          <a:prstGeom prst="rect">
            <a:avLst/>
          </a:prstGeom>
          <a:noFill/>
        </p:spPr>
        <p:txBody>
          <a:bodyPr wrap="square" anchor="t">
            <a:spAutoFit/>
          </a:bodyPr>
          <a:lstStyle/>
          <a:p>
            <a:pPr algn="l">
              <a:defRPr/>
            </a:pPr>
            <a:r>
              <a:rPr sz="900" b="0">
                <a:solidFill>
                  <a:srgbClr val="555555"/>
                </a:solidFill>
                <a:latin typeface="Aptos"/>
              </a:rPr>
              <a:t>Dynamic graph construction</a:t>
            </a:r>
            <a:br>
              <a:rPr sz="900" b="0">
                <a:solidFill>
                  <a:srgbClr val="555555"/>
                </a:solidFill>
                <a:latin typeface="Aptos"/>
              </a:rPr>
            </a:br>
            <a:r>
              <a:rPr sz="900" b="0">
                <a:solidFill>
                  <a:srgbClr val="555555"/>
                </a:solidFill>
                <a:latin typeface="Aptos"/>
              </a:rPr>
              <a:t>and information propagation</a:t>
            </a:r>
            <a:endParaRPr/>
          </a:p>
        </p:txBody>
      </p:sp>
      <p:sp>
        <p:nvSpPr>
          <p:cNvPr id="1340381470" name="Oval 108"/>
          <p:cNvSpPr/>
          <p:nvPr/>
        </p:nvSpPr>
        <p:spPr bwMode="auto">
          <a:xfrm>
            <a:off x="4096512" y="4133087"/>
            <a:ext cx="438912" cy="438912"/>
          </a:xfrm>
          <a:prstGeom prst="ellipse">
            <a:avLst/>
          </a:prstGeom>
          <a:solidFill>
            <a:srgbClr val="31915C"/>
          </a:solidFill>
          <a:ln>
            <a:solidFill>
              <a:srgbClr val="31915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52545143" name="TextBox 109"/>
          <p:cNvSpPr txBox="1"/>
          <p:nvPr/>
        </p:nvSpPr>
        <p:spPr bwMode="auto">
          <a:xfrm>
            <a:off x="4096512" y="4242816"/>
            <a:ext cx="438912" cy="164592"/>
          </a:xfrm>
          <a:prstGeom prst="rect">
            <a:avLst/>
          </a:prstGeom>
          <a:noFill/>
        </p:spPr>
        <p:txBody>
          <a:bodyPr wrap="square" anchor="t">
            <a:spAutoFit/>
          </a:bodyPr>
          <a:lstStyle/>
          <a:p>
            <a:pPr algn="ctr">
              <a:defRPr/>
            </a:pPr>
            <a:r>
              <a:rPr sz="850" b="1">
                <a:solidFill>
                  <a:srgbClr val="FFFFFF"/>
                </a:solidFill>
                <a:latin typeface="Aptos"/>
              </a:rPr>
              <a:t>03</a:t>
            </a:r>
            <a:endParaRPr/>
          </a:p>
        </p:txBody>
      </p:sp>
      <p:sp>
        <p:nvSpPr>
          <p:cNvPr id="1818990459" name="TextBox 110"/>
          <p:cNvSpPr txBox="1"/>
          <p:nvPr/>
        </p:nvSpPr>
        <p:spPr bwMode="auto">
          <a:xfrm>
            <a:off x="4663440" y="4123944"/>
            <a:ext cx="1417320" cy="210312"/>
          </a:xfrm>
          <a:prstGeom prst="rect">
            <a:avLst/>
          </a:prstGeom>
          <a:noFill/>
        </p:spPr>
        <p:txBody>
          <a:bodyPr wrap="square" anchor="t">
            <a:spAutoFit/>
          </a:bodyPr>
          <a:lstStyle/>
          <a:p>
            <a:pPr algn="l">
              <a:defRPr/>
            </a:pPr>
            <a:r>
              <a:rPr sz="1100" b="1">
                <a:solidFill>
                  <a:srgbClr val="143063"/>
                </a:solidFill>
                <a:latin typeface="Aptos"/>
              </a:rPr>
              <a:t>Reduce intelligently</a:t>
            </a:r>
            <a:endParaRPr/>
          </a:p>
        </p:txBody>
      </p:sp>
      <p:sp>
        <p:nvSpPr>
          <p:cNvPr id="153498171" name="TextBox 111"/>
          <p:cNvSpPr txBox="1"/>
          <p:nvPr/>
        </p:nvSpPr>
        <p:spPr bwMode="auto">
          <a:xfrm>
            <a:off x="5989320" y="4114800"/>
            <a:ext cx="1600200" cy="393192"/>
          </a:xfrm>
          <a:prstGeom prst="rect">
            <a:avLst/>
          </a:prstGeom>
          <a:noFill/>
        </p:spPr>
        <p:txBody>
          <a:bodyPr wrap="square" anchor="t">
            <a:spAutoFit/>
          </a:bodyPr>
          <a:lstStyle/>
          <a:p>
            <a:pPr algn="l">
              <a:defRPr/>
            </a:pPr>
            <a:r>
              <a:rPr sz="900" b="0">
                <a:solidFill>
                  <a:srgbClr val="555555"/>
                </a:solidFill>
                <a:latin typeface="Aptos"/>
              </a:rPr>
              <a:t>Adaptive local dimensionality</a:t>
            </a:r>
            <a:br>
              <a:rPr sz="900" b="0">
                <a:solidFill>
                  <a:srgbClr val="555555"/>
                </a:solidFill>
                <a:latin typeface="Aptos"/>
              </a:rPr>
            </a:br>
            <a:r>
              <a:rPr sz="900" b="0">
                <a:solidFill>
                  <a:srgbClr val="555555"/>
                </a:solidFill>
                <a:latin typeface="Aptos"/>
              </a:rPr>
              <a:t>reduction</a:t>
            </a:r>
            <a:endParaRPr/>
          </a:p>
        </p:txBody>
      </p:sp>
      <p:sp>
        <p:nvSpPr>
          <p:cNvPr id="1726150222" name="Oval 113"/>
          <p:cNvSpPr/>
          <p:nvPr/>
        </p:nvSpPr>
        <p:spPr bwMode="auto">
          <a:xfrm>
            <a:off x="4096512" y="4928616"/>
            <a:ext cx="438912" cy="438912"/>
          </a:xfrm>
          <a:prstGeom prst="ellipse">
            <a:avLst/>
          </a:prstGeom>
          <a:solidFill>
            <a:srgbClr val="31915C"/>
          </a:solidFill>
          <a:ln>
            <a:solidFill>
              <a:srgbClr val="31915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19510402" name="TextBox 114"/>
          <p:cNvSpPr txBox="1"/>
          <p:nvPr/>
        </p:nvSpPr>
        <p:spPr bwMode="auto">
          <a:xfrm>
            <a:off x="4096512" y="5038344"/>
            <a:ext cx="438912" cy="164592"/>
          </a:xfrm>
          <a:prstGeom prst="rect">
            <a:avLst/>
          </a:prstGeom>
          <a:noFill/>
        </p:spPr>
        <p:txBody>
          <a:bodyPr wrap="square" anchor="t">
            <a:spAutoFit/>
          </a:bodyPr>
          <a:lstStyle/>
          <a:p>
            <a:pPr algn="ctr">
              <a:defRPr/>
            </a:pPr>
            <a:r>
              <a:rPr sz="850" b="1">
                <a:solidFill>
                  <a:srgbClr val="FFFFFF"/>
                </a:solidFill>
                <a:latin typeface="Aptos"/>
              </a:rPr>
              <a:t>04</a:t>
            </a:r>
            <a:endParaRPr/>
          </a:p>
        </p:txBody>
      </p:sp>
      <p:sp>
        <p:nvSpPr>
          <p:cNvPr id="1100106548" name="TextBox 115"/>
          <p:cNvSpPr txBox="1"/>
          <p:nvPr/>
        </p:nvSpPr>
        <p:spPr bwMode="auto">
          <a:xfrm>
            <a:off x="4663440" y="4919471"/>
            <a:ext cx="1417320" cy="210312"/>
          </a:xfrm>
          <a:prstGeom prst="rect">
            <a:avLst/>
          </a:prstGeom>
          <a:noFill/>
        </p:spPr>
        <p:txBody>
          <a:bodyPr wrap="square" anchor="t">
            <a:spAutoFit/>
          </a:bodyPr>
          <a:lstStyle/>
          <a:p>
            <a:pPr algn="l">
              <a:defRPr/>
            </a:pPr>
            <a:r>
              <a:rPr sz="1100" b="1">
                <a:solidFill>
                  <a:srgbClr val="143063"/>
                </a:solidFill>
                <a:latin typeface="Aptos"/>
              </a:rPr>
              <a:t>Reconstruct</a:t>
            </a:r>
            <a:endParaRPr/>
          </a:p>
        </p:txBody>
      </p:sp>
      <p:sp>
        <p:nvSpPr>
          <p:cNvPr id="1589161812" name="TextBox 116"/>
          <p:cNvSpPr txBox="1"/>
          <p:nvPr/>
        </p:nvSpPr>
        <p:spPr bwMode="auto">
          <a:xfrm>
            <a:off x="5989320" y="4910328"/>
            <a:ext cx="1600200" cy="393192"/>
          </a:xfrm>
          <a:prstGeom prst="rect">
            <a:avLst/>
          </a:prstGeom>
          <a:noFill/>
        </p:spPr>
        <p:txBody>
          <a:bodyPr wrap="square" anchor="t">
            <a:spAutoFit/>
          </a:bodyPr>
          <a:lstStyle/>
          <a:p>
            <a:pPr algn="l">
              <a:defRPr/>
            </a:pPr>
            <a:r>
              <a:rPr sz="900" b="0">
                <a:solidFill>
                  <a:srgbClr val="555555"/>
                </a:solidFill>
                <a:latin typeface="Aptos"/>
              </a:rPr>
              <a:t>Particles / objects</a:t>
            </a:r>
            <a:br>
              <a:rPr sz="900" b="0">
                <a:solidFill>
                  <a:srgbClr val="555555"/>
                </a:solidFill>
                <a:latin typeface="Aptos"/>
              </a:rPr>
            </a:br>
            <a:r>
              <a:rPr sz="900" b="0">
                <a:solidFill>
                  <a:srgbClr val="555555"/>
                </a:solidFill>
                <a:latin typeface="Aptos"/>
              </a:rPr>
              <a:t>with physics constraints</a:t>
            </a:r>
            <a:endParaRPr/>
          </a:p>
        </p:txBody>
      </p:sp>
      <p:sp>
        <p:nvSpPr>
          <p:cNvPr id="1785754973" name="TextBox 117"/>
          <p:cNvSpPr txBox="1"/>
          <p:nvPr/>
        </p:nvSpPr>
        <p:spPr bwMode="auto">
          <a:xfrm>
            <a:off x="8092437" y="1216151"/>
            <a:ext cx="3383280" cy="274320"/>
          </a:xfrm>
          <a:prstGeom prst="rect">
            <a:avLst/>
          </a:prstGeom>
          <a:noFill/>
        </p:spPr>
        <p:txBody>
          <a:bodyPr wrap="square" anchor="t">
            <a:spAutoFit/>
          </a:bodyPr>
          <a:lstStyle/>
          <a:p>
            <a:pPr algn="l">
              <a:defRPr/>
            </a:pPr>
            <a:r>
              <a:rPr sz="1300" b="1">
                <a:solidFill>
                  <a:srgbClr val="143063"/>
                </a:solidFill>
                <a:latin typeface="Aptos"/>
              </a:rPr>
              <a:t>PHYSICS DOMAINS · APPLICATION</a:t>
            </a:r>
            <a:endParaRPr/>
          </a:p>
        </p:txBody>
      </p:sp>
      <p:sp>
        <p:nvSpPr>
          <p:cNvPr id="407692723" name="Rounded Rectangle 118"/>
          <p:cNvSpPr/>
          <p:nvPr/>
        </p:nvSpPr>
        <p:spPr bwMode="auto">
          <a:xfrm>
            <a:off x="8092437" y="1865376"/>
            <a:ext cx="3794760" cy="1005840"/>
          </a:xfrm>
          <a:prstGeom prst="roundRect">
            <a:avLst>
              <a:gd name="adj" fmla="val 16667"/>
            </a:avLst>
          </a:prstGeom>
          <a:solidFill>
            <a:srgbClr val="FFF8EF"/>
          </a:solidFill>
          <a:ln w="15240">
            <a:solidFill>
              <a:srgbClr val="F1921A"/>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08902653" name="TextBox 119"/>
          <p:cNvSpPr txBox="1"/>
          <p:nvPr/>
        </p:nvSpPr>
        <p:spPr bwMode="auto">
          <a:xfrm>
            <a:off x="8161017" y="1965960"/>
            <a:ext cx="3246120" cy="228600"/>
          </a:xfrm>
          <a:prstGeom prst="rect">
            <a:avLst/>
          </a:prstGeom>
          <a:noFill/>
        </p:spPr>
        <p:txBody>
          <a:bodyPr wrap="square" anchor="t">
            <a:spAutoFit/>
          </a:bodyPr>
          <a:lstStyle/>
          <a:p>
            <a:pPr algn="l">
              <a:defRPr/>
            </a:pPr>
            <a:r>
              <a:rPr sz="1150" b="1">
                <a:solidFill>
                  <a:srgbClr val="143063"/>
                </a:solidFill>
                <a:latin typeface="Aptos"/>
              </a:rPr>
              <a:t>High-Energy Physics</a:t>
            </a:r>
            <a:endParaRPr/>
          </a:p>
        </p:txBody>
      </p:sp>
      <p:sp>
        <p:nvSpPr>
          <p:cNvPr id="625739047" name="TextBox 120"/>
          <p:cNvSpPr txBox="1"/>
          <p:nvPr/>
        </p:nvSpPr>
        <p:spPr bwMode="auto">
          <a:xfrm>
            <a:off x="8161017" y="2276855"/>
            <a:ext cx="3246120" cy="347472"/>
          </a:xfrm>
          <a:prstGeom prst="rect">
            <a:avLst/>
          </a:prstGeom>
          <a:noFill/>
        </p:spPr>
        <p:txBody>
          <a:bodyPr wrap="square" anchor="t">
            <a:spAutoFit/>
          </a:bodyPr>
          <a:lstStyle/>
          <a:p>
            <a:pPr algn="l">
              <a:defRPr/>
            </a:pPr>
            <a:r>
              <a:rPr sz="950" b="0">
                <a:solidFill>
                  <a:srgbClr val="555555"/>
                </a:solidFill>
                <a:latin typeface="Aptos"/>
              </a:rPr>
              <a:t>Dense, high-rate events</a:t>
            </a:r>
            <a:br>
              <a:rPr sz="950" b="0">
                <a:solidFill>
                  <a:srgbClr val="555555"/>
                </a:solidFill>
                <a:latin typeface="Aptos"/>
              </a:rPr>
            </a:br>
            <a:r>
              <a:rPr sz="950" b="0">
                <a:solidFill>
                  <a:srgbClr val="555555"/>
                </a:solidFill>
                <a:latin typeface="Aptos"/>
              </a:rPr>
              <a:t>and highly complex topologies</a:t>
            </a:r>
            <a:endParaRPr/>
          </a:p>
        </p:txBody>
      </p:sp>
      <p:sp>
        <p:nvSpPr>
          <p:cNvPr id="2146215386" name="Rounded Rectangle 121"/>
          <p:cNvSpPr/>
          <p:nvPr/>
        </p:nvSpPr>
        <p:spPr bwMode="auto">
          <a:xfrm>
            <a:off x="8092437" y="3012948"/>
            <a:ext cx="3794760" cy="1005840"/>
          </a:xfrm>
          <a:prstGeom prst="roundRect">
            <a:avLst>
              <a:gd name="adj" fmla="val 16667"/>
            </a:avLst>
          </a:prstGeom>
          <a:solidFill>
            <a:srgbClr val="F3F7FD"/>
          </a:solidFill>
          <a:ln w="15240">
            <a:solidFill>
              <a:srgbClr val="225DB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40830989" name="TextBox 122"/>
          <p:cNvSpPr txBox="1"/>
          <p:nvPr/>
        </p:nvSpPr>
        <p:spPr bwMode="auto">
          <a:xfrm>
            <a:off x="8161017" y="3186684"/>
            <a:ext cx="3246120" cy="228600"/>
          </a:xfrm>
          <a:prstGeom prst="rect">
            <a:avLst/>
          </a:prstGeom>
          <a:noFill/>
        </p:spPr>
        <p:txBody>
          <a:bodyPr wrap="square" anchor="t">
            <a:spAutoFit/>
          </a:bodyPr>
          <a:lstStyle/>
          <a:p>
            <a:pPr algn="l">
              <a:defRPr/>
            </a:pPr>
            <a:r>
              <a:rPr sz="1150" b="1">
                <a:solidFill>
                  <a:srgbClr val="143063"/>
                </a:solidFill>
                <a:latin typeface="Aptos"/>
              </a:rPr>
              <a:t>Astroparticle Physics</a:t>
            </a:r>
            <a:endParaRPr/>
          </a:p>
        </p:txBody>
      </p:sp>
      <p:sp>
        <p:nvSpPr>
          <p:cNvPr id="1663574371" name="TextBox 123"/>
          <p:cNvSpPr txBox="1"/>
          <p:nvPr/>
        </p:nvSpPr>
        <p:spPr bwMode="auto">
          <a:xfrm>
            <a:off x="8161017" y="3474720"/>
            <a:ext cx="3246120" cy="347472"/>
          </a:xfrm>
          <a:prstGeom prst="rect">
            <a:avLst/>
          </a:prstGeom>
          <a:noFill/>
        </p:spPr>
        <p:txBody>
          <a:bodyPr wrap="square" anchor="t">
            <a:spAutoFit/>
          </a:bodyPr>
          <a:lstStyle/>
          <a:p>
            <a:pPr algn="l">
              <a:defRPr/>
            </a:pPr>
            <a:r>
              <a:rPr sz="950" b="0">
                <a:solidFill>
                  <a:srgbClr val="555555"/>
                </a:solidFill>
                <a:latin typeface="Aptos"/>
              </a:rPr>
              <a:t>Sparse sensors</a:t>
            </a:r>
            <a:br>
              <a:rPr sz="950" b="0">
                <a:solidFill>
                  <a:srgbClr val="555555"/>
                </a:solidFill>
                <a:latin typeface="Aptos"/>
              </a:rPr>
            </a:br>
            <a:r>
              <a:rPr sz="950" b="0">
                <a:solidFill>
                  <a:srgbClr val="555555"/>
                </a:solidFill>
                <a:latin typeface="Aptos"/>
              </a:rPr>
              <a:t>and irregular geometry</a:t>
            </a:r>
            <a:endParaRPr/>
          </a:p>
        </p:txBody>
      </p:sp>
      <p:sp>
        <p:nvSpPr>
          <p:cNvPr id="1701553160" name="Rounded Rectangle 124"/>
          <p:cNvSpPr/>
          <p:nvPr/>
        </p:nvSpPr>
        <p:spPr bwMode="auto">
          <a:xfrm>
            <a:off x="8092437" y="4279392"/>
            <a:ext cx="3794760" cy="1005840"/>
          </a:xfrm>
          <a:prstGeom prst="roundRect">
            <a:avLst>
              <a:gd name="adj" fmla="val 16667"/>
            </a:avLst>
          </a:prstGeom>
          <a:solidFill>
            <a:srgbClr val="F3F9F5"/>
          </a:solidFill>
          <a:ln w="15240">
            <a:solidFill>
              <a:srgbClr val="31915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0639241" name="TextBox 125"/>
          <p:cNvSpPr txBox="1"/>
          <p:nvPr/>
        </p:nvSpPr>
        <p:spPr bwMode="auto">
          <a:xfrm>
            <a:off x="8161017" y="4443982"/>
            <a:ext cx="3246120" cy="228600"/>
          </a:xfrm>
          <a:prstGeom prst="rect">
            <a:avLst/>
          </a:prstGeom>
          <a:noFill/>
        </p:spPr>
        <p:txBody>
          <a:bodyPr wrap="square" anchor="t">
            <a:spAutoFit/>
          </a:bodyPr>
          <a:lstStyle/>
          <a:p>
            <a:pPr algn="l">
              <a:defRPr/>
            </a:pPr>
            <a:r>
              <a:rPr sz="1150" b="1">
                <a:solidFill>
                  <a:srgbClr val="143063"/>
                </a:solidFill>
                <a:latin typeface="Aptos"/>
              </a:rPr>
              <a:t>Hadron &amp; Nuclear Physics</a:t>
            </a:r>
            <a:endParaRPr/>
          </a:p>
        </p:txBody>
      </p:sp>
      <p:sp>
        <p:nvSpPr>
          <p:cNvPr id="1082814410" name="TextBox 126"/>
          <p:cNvSpPr txBox="1"/>
          <p:nvPr/>
        </p:nvSpPr>
        <p:spPr bwMode="auto">
          <a:xfrm>
            <a:off x="8161017" y="4754878"/>
            <a:ext cx="3246120" cy="347472"/>
          </a:xfrm>
          <a:prstGeom prst="rect">
            <a:avLst/>
          </a:prstGeom>
          <a:noFill/>
        </p:spPr>
        <p:txBody>
          <a:bodyPr wrap="square" anchor="t">
            <a:spAutoFit/>
          </a:bodyPr>
          <a:lstStyle/>
          <a:p>
            <a:pPr algn="l">
              <a:defRPr/>
            </a:pPr>
            <a:r>
              <a:rPr sz="950" b="0">
                <a:solidFill>
                  <a:srgbClr val="555555"/>
                </a:solidFill>
                <a:latin typeface="Aptos"/>
              </a:rPr>
              <a:t>Changing beams, targets</a:t>
            </a:r>
            <a:br>
              <a:rPr sz="950" b="0">
                <a:solidFill>
                  <a:srgbClr val="555555"/>
                </a:solidFill>
                <a:latin typeface="Aptos"/>
              </a:rPr>
            </a:br>
            <a:r>
              <a:rPr sz="950" b="0">
                <a:solidFill>
                  <a:srgbClr val="555555"/>
                </a:solidFill>
                <a:latin typeface="Aptos"/>
              </a:rPr>
              <a:t>and detector conditions</a:t>
            </a:r>
            <a:endParaRPr/>
          </a:p>
        </p:txBody>
      </p:sp>
      <p:sp>
        <p:nvSpPr>
          <p:cNvPr id="783195188" name="Right Arrow 127"/>
          <p:cNvSpPr/>
          <p:nvPr/>
        </p:nvSpPr>
        <p:spPr bwMode="auto">
          <a:xfrm>
            <a:off x="7726678" y="3337559"/>
            <a:ext cx="274320" cy="320040"/>
          </a:xfrm>
          <a:prstGeom prst="rightArrow">
            <a:avLst>
              <a:gd name="adj1" fmla="val 50000"/>
              <a:gd name="adj2" fmla="val 50100"/>
            </a:avLst>
          </a:prstGeom>
          <a:solidFill>
            <a:srgbClr val="31915C"/>
          </a:solidFill>
          <a:ln>
            <a:solidFill>
              <a:srgbClr val="31915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30840117" name="Rounded Rectangle 129"/>
          <p:cNvSpPr/>
          <p:nvPr/>
        </p:nvSpPr>
        <p:spPr bwMode="auto">
          <a:xfrm>
            <a:off x="658368" y="6199632"/>
            <a:ext cx="10835640" cy="502920"/>
          </a:xfrm>
          <a:prstGeom prst="roundRect">
            <a:avLst>
              <a:gd name="adj" fmla="val 16667"/>
            </a:avLst>
          </a:prstGeom>
          <a:solidFill>
            <a:srgbClr val="F3F7FD"/>
          </a:solidFill>
          <a:ln w="15240">
            <a:solidFill>
              <a:srgbClr val="CDDCEE"/>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122300149" name="TextBox 130"/>
          <p:cNvSpPr txBox="1"/>
          <p:nvPr/>
        </p:nvSpPr>
        <p:spPr bwMode="auto">
          <a:xfrm>
            <a:off x="863928" y="6296787"/>
            <a:ext cx="10424520" cy="457559"/>
          </a:xfrm>
          <a:prstGeom prst="rect">
            <a:avLst/>
          </a:prstGeom>
          <a:noFill/>
        </p:spPr>
        <p:txBody>
          <a:bodyPr wrap="square" anchor="t">
            <a:spAutoFit/>
          </a:bodyPr>
          <a:lstStyle/>
          <a:p>
            <a:pPr algn="ctr">
              <a:defRPr/>
            </a:pPr>
            <a:r>
              <a:rPr sz="1200"/>
              <a:t>Scientific objective: develop reconstruction methods that are sufficiently generic to transfer across detector configurations while retaining physics-relevant information and robustness to changing conditions.</a:t>
            </a:r>
            <a:endParaRPr sz="12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AFAF8"/>
        </a:solidFill>
      </p:bgPr>
    </p:bg>
    <p:spTree>
      <p:nvGrpSpPr>
        <p:cNvPr id="1" name=""/>
        <p:cNvGrpSpPr/>
        <p:nvPr/>
      </p:nvGrpSpPr>
      <p:grpSpPr bwMode="auto">
        <a:xfrm>
          <a:off x="0" y="0"/>
          <a:ext cx="0" cy="0"/>
          <a:chOff x="0" y="0"/>
          <a:chExt cx="0" cy="0"/>
        </a:xfrm>
      </p:grpSpPr>
      <p:sp>
        <p:nvSpPr>
          <p:cNvPr id="69242510" name="TextBox 1"/>
          <p:cNvSpPr txBox="1"/>
          <p:nvPr/>
        </p:nvSpPr>
        <p:spPr bwMode="auto">
          <a:xfrm>
            <a:off x="566928" y="292608"/>
            <a:ext cx="7772400" cy="502920"/>
          </a:xfrm>
          <a:prstGeom prst="rect">
            <a:avLst/>
          </a:prstGeom>
          <a:noFill/>
        </p:spPr>
        <p:txBody>
          <a:bodyPr wrap="square" anchor="t"/>
          <a:lstStyle/>
          <a:p>
            <a:pPr algn="l">
              <a:lnSpc>
                <a:spcPct val="100000"/>
              </a:lnSpc>
              <a:spcBef>
                <a:spcPts val="0"/>
              </a:spcBef>
              <a:spcAft>
                <a:spcPts val="200"/>
              </a:spcAft>
              <a:defRPr/>
            </a:pPr>
            <a:r>
              <a:rPr sz="2800" b="1">
                <a:solidFill>
                  <a:srgbClr val="143063"/>
                </a:solidFill>
                <a:latin typeface="Aptos"/>
              </a:rPr>
              <a:t>What BRAID is building</a:t>
            </a:r>
            <a:endParaRPr/>
          </a:p>
        </p:txBody>
      </p:sp>
      <p:sp>
        <p:nvSpPr>
          <p:cNvPr id="43476842" name="TextBox 2"/>
          <p:cNvSpPr txBox="1"/>
          <p:nvPr/>
        </p:nvSpPr>
        <p:spPr bwMode="auto">
          <a:xfrm>
            <a:off x="585216" y="841248"/>
            <a:ext cx="10789920" cy="365760"/>
          </a:xfrm>
          <a:prstGeom prst="rect">
            <a:avLst/>
          </a:prstGeom>
          <a:noFill/>
        </p:spPr>
        <p:txBody>
          <a:bodyPr wrap="square" anchor="t"/>
          <a:lstStyle/>
          <a:p>
            <a:pPr algn="ctr">
              <a:lnSpc>
                <a:spcPct val="100000"/>
              </a:lnSpc>
              <a:spcBef>
                <a:spcPts val="0"/>
              </a:spcBef>
              <a:spcAft>
                <a:spcPts val="200"/>
              </a:spcAft>
              <a:defRPr/>
            </a:pPr>
            <a:r>
              <a:rPr sz="1400" b="0">
                <a:solidFill>
                  <a:srgbClr val="143063"/>
                </a:solidFill>
                <a:latin typeface="Aptos"/>
              </a:rPr>
              <a:t>A common ML approach for irregular, high-dimensional detector data.</a:t>
            </a:r>
            <a:endParaRPr/>
          </a:p>
        </p:txBody>
      </p:sp>
      <p:sp>
        <p:nvSpPr>
          <p:cNvPr id="1791938465" name="TextBox 39"/>
          <p:cNvSpPr txBox="1"/>
          <p:nvPr/>
        </p:nvSpPr>
        <p:spPr bwMode="auto">
          <a:xfrm>
            <a:off x="6483096" y="2171700"/>
            <a:ext cx="411480" cy="146304"/>
          </a:xfrm>
          <a:prstGeom prst="rect">
            <a:avLst/>
          </a:prstGeom>
          <a:noFill/>
        </p:spPr>
        <p:txBody>
          <a:bodyPr wrap="square" anchor="t">
            <a:spAutoFit/>
          </a:bodyPr>
          <a:lstStyle/>
          <a:p>
            <a:pPr algn="ctr">
              <a:defRPr/>
            </a:pPr>
            <a:r>
              <a:rPr sz="850" b="1">
                <a:solidFill>
                  <a:srgbClr val="FFFFFF"/>
                </a:solidFill>
                <a:latin typeface="Aptos"/>
              </a:rPr>
              <a:t>03</a:t>
            </a:r>
            <a:endParaRPr/>
          </a:p>
        </p:txBody>
      </p:sp>
      <p:sp>
        <p:nvSpPr>
          <p:cNvPr id="243813021" name="TextBox 40"/>
          <p:cNvSpPr txBox="1"/>
          <p:nvPr/>
        </p:nvSpPr>
        <p:spPr bwMode="auto">
          <a:xfrm>
            <a:off x="7013448" y="2048256"/>
            <a:ext cx="1664208" cy="274320"/>
          </a:xfrm>
          <a:prstGeom prst="rect">
            <a:avLst/>
          </a:prstGeom>
          <a:noFill/>
        </p:spPr>
        <p:txBody>
          <a:bodyPr wrap="square" anchor="t">
            <a:spAutoFit/>
          </a:bodyPr>
          <a:lstStyle/>
          <a:p>
            <a:pPr algn="l">
              <a:defRPr/>
            </a:pPr>
            <a:r>
              <a:rPr sz="1250" b="1">
                <a:solidFill>
                  <a:srgbClr val="143063"/>
                </a:solidFill>
                <a:latin typeface="Aptos"/>
              </a:rPr>
              <a:t>Reduce early</a:t>
            </a:r>
            <a:endParaRPr/>
          </a:p>
        </p:txBody>
      </p:sp>
      <p:sp>
        <p:nvSpPr>
          <p:cNvPr id="1214014182" name="TextBox 43"/>
          <p:cNvSpPr txBox="1"/>
          <p:nvPr/>
        </p:nvSpPr>
        <p:spPr bwMode="auto">
          <a:xfrm>
            <a:off x="640080" y="1700784"/>
            <a:ext cx="10972800" cy="228600"/>
          </a:xfrm>
          <a:prstGeom prst="rect">
            <a:avLst/>
          </a:prstGeom>
          <a:noFill/>
        </p:spPr>
        <p:txBody>
          <a:bodyPr wrap="square" anchor="t">
            <a:spAutoFit/>
          </a:bodyPr>
          <a:lstStyle/>
          <a:p>
            <a:pPr algn="ctr">
              <a:defRPr/>
            </a:pPr>
            <a:r>
              <a:rPr sz="1050" b="1">
                <a:solidFill>
                  <a:srgbClr val="143063"/>
                </a:solidFill>
                <a:latin typeface="Aptos"/>
              </a:rPr>
              <a:t>FROM RAW DETECTOR INFORMATION TO RECONSTRUCTED PHYSICS OBJECTS</a:t>
            </a:r>
            <a:endParaRPr/>
          </a:p>
        </p:txBody>
      </p:sp>
      <p:sp>
        <p:nvSpPr>
          <p:cNvPr id="1733577146" name="Rounded Rectangle 44"/>
          <p:cNvSpPr/>
          <p:nvPr/>
        </p:nvSpPr>
        <p:spPr bwMode="auto">
          <a:xfrm>
            <a:off x="502920" y="2084831"/>
            <a:ext cx="2487168" cy="3063240"/>
          </a:xfrm>
          <a:prstGeom prst="roundRect">
            <a:avLst>
              <a:gd name="adj" fmla="val 16667"/>
            </a:avLst>
          </a:prstGeom>
          <a:solidFill>
            <a:srgbClr val="F7F9FC"/>
          </a:solidFill>
          <a:ln w="16510">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39157950" name="TextBox 45"/>
          <p:cNvSpPr txBox="1"/>
          <p:nvPr/>
        </p:nvSpPr>
        <p:spPr bwMode="auto">
          <a:xfrm>
            <a:off x="667512" y="2304288"/>
            <a:ext cx="2148840" cy="246888"/>
          </a:xfrm>
          <a:prstGeom prst="rect">
            <a:avLst/>
          </a:prstGeom>
          <a:noFill/>
        </p:spPr>
        <p:txBody>
          <a:bodyPr wrap="square" anchor="t">
            <a:spAutoFit/>
          </a:bodyPr>
          <a:lstStyle/>
          <a:p>
            <a:pPr algn="ctr">
              <a:defRPr/>
            </a:pPr>
            <a:r>
              <a:rPr sz="1200" b="1">
                <a:solidFill>
                  <a:srgbClr val="143063"/>
                </a:solidFill>
                <a:latin typeface="Aptos"/>
              </a:rPr>
              <a:t>Irregular inputs</a:t>
            </a:r>
            <a:endParaRPr/>
          </a:p>
        </p:txBody>
      </p:sp>
      <p:sp>
        <p:nvSpPr>
          <p:cNvPr id="1436692567" name="TextBox 46"/>
          <p:cNvSpPr txBox="1"/>
          <p:nvPr/>
        </p:nvSpPr>
        <p:spPr bwMode="auto">
          <a:xfrm>
            <a:off x="667512" y="2633472"/>
            <a:ext cx="2148840" cy="475488"/>
          </a:xfrm>
          <a:prstGeom prst="rect">
            <a:avLst/>
          </a:prstGeom>
          <a:noFill/>
        </p:spPr>
        <p:txBody>
          <a:bodyPr wrap="square" anchor="t">
            <a:spAutoFit/>
          </a:bodyPr>
          <a:lstStyle/>
          <a:p>
            <a:pPr algn="ctr">
              <a:defRPr/>
            </a:pPr>
            <a:r>
              <a:rPr sz="950" b="1">
                <a:solidFill>
                  <a:srgbClr val="2A5B9B"/>
                </a:solidFill>
                <a:latin typeface="Aptos"/>
              </a:rPr>
              <a:t>Sparse hits + timing / signals</a:t>
            </a:r>
            <a:endParaRPr/>
          </a:p>
        </p:txBody>
      </p:sp>
      <p:sp>
        <p:nvSpPr>
          <p:cNvPr id="1286849194" name="Rounded Rectangle 47"/>
          <p:cNvSpPr/>
          <p:nvPr/>
        </p:nvSpPr>
        <p:spPr bwMode="auto">
          <a:xfrm>
            <a:off x="3401568" y="2084831"/>
            <a:ext cx="2487168" cy="3063240"/>
          </a:xfrm>
          <a:prstGeom prst="roundRect">
            <a:avLst>
              <a:gd name="adj" fmla="val 16667"/>
            </a:avLst>
          </a:prstGeom>
          <a:solidFill>
            <a:srgbClr val="F4F9F6"/>
          </a:solidFill>
          <a:ln w="16510">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26986071" name="TextBox 48"/>
          <p:cNvSpPr txBox="1"/>
          <p:nvPr/>
        </p:nvSpPr>
        <p:spPr bwMode="auto">
          <a:xfrm>
            <a:off x="3566160" y="2304288"/>
            <a:ext cx="2148840" cy="246888"/>
          </a:xfrm>
          <a:prstGeom prst="rect">
            <a:avLst/>
          </a:prstGeom>
          <a:noFill/>
        </p:spPr>
        <p:txBody>
          <a:bodyPr wrap="square" anchor="t">
            <a:spAutoFit/>
          </a:bodyPr>
          <a:lstStyle/>
          <a:p>
            <a:pPr algn="ctr">
              <a:defRPr/>
            </a:pPr>
            <a:r>
              <a:rPr sz="1200" b="1">
                <a:solidFill>
                  <a:srgbClr val="143063"/>
                </a:solidFill>
                <a:latin typeface="Aptos"/>
              </a:rPr>
              <a:t>Learn locality</a:t>
            </a:r>
            <a:endParaRPr/>
          </a:p>
        </p:txBody>
      </p:sp>
      <p:sp>
        <p:nvSpPr>
          <p:cNvPr id="813926054" name="TextBox 49"/>
          <p:cNvSpPr txBox="1"/>
          <p:nvPr/>
        </p:nvSpPr>
        <p:spPr bwMode="auto">
          <a:xfrm>
            <a:off x="3566160" y="2633472"/>
            <a:ext cx="2148840" cy="475488"/>
          </a:xfrm>
          <a:prstGeom prst="rect">
            <a:avLst/>
          </a:prstGeom>
          <a:noFill/>
        </p:spPr>
        <p:txBody>
          <a:bodyPr wrap="square" anchor="t">
            <a:spAutoFit/>
          </a:bodyPr>
          <a:lstStyle/>
          <a:p>
            <a:pPr algn="ctr">
              <a:defRPr/>
            </a:pPr>
            <a:r>
              <a:rPr sz="950" b="1">
                <a:solidFill>
                  <a:srgbClr val="34895B"/>
                </a:solidFill>
                <a:latin typeface="Aptos"/>
              </a:rPr>
              <a:t>Dynamic graph construction</a:t>
            </a:r>
            <a:endParaRPr/>
          </a:p>
        </p:txBody>
      </p:sp>
      <p:sp>
        <p:nvSpPr>
          <p:cNvPr id="1391456008" name="Rounded Rectangle 50"/>
          <p:cNvSpPr/>
          <p:nvPr/>
        </p:nvSpPr>
        <p:spPr bwMode="auto">
          <a:xfrm>
            <a:off x="6300216" y="2084831"/>
            <a:ext cx="2487168" cy="3063240"/>
          </a:xfrm>
          <a:prstGeom prst="roundRect">
            <a:avLst>
              <a:gd name="adj" fmla="val 16667"/>
            </a:avLst>
          </a:prstGeom>
          <a:solidFill>
            <a:srgbClr val="FCF8F0"/>
          </a:solidFill>
          <a:ln w="16510">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20366943" name="TextBox 51"/>
          <p:cNvSpPr txBox="1"/>
          <p:nvPr/>
        </p:nvSpPr>
        <p:spPr bwMode="auto">
          <a:xfrm>
            <a:off x="6464807" y="2304288"/>
            <a:ext cx="2148840" cy="246888"/>
          </a:xfrm>
          <a:prstGeom prst="rect">
            <a:avLst/>
          </a:prstGeom>
          <a:noFill/>
        </p:spPr>
        <p:txBody>
          <a:bodyPr wrap="square" anchor="t">
            <a:spAutoFit/>
          </a:bodyPr>
          <a:lstStyle/>
          <a:p>
            <a:pPr algn="ctr">
              <a:defRPr/>
            </a:pPr>
            <a:r>
              <a:rPr sz="1200" b="1">
                <a:solidFill>
                  <a:srgbClr val="143063"/>
                </a:solidFill>
                <a:latin typeface="Aptos"/>
              </a:rPr>
              <a:t>Reduce early</a:t>
            </a:r>
            <a:endParaRPr/>
          </a:p>
        </p:txBody>
      </p:sp>
      <p:sp>
        <p:nvSpPr>
          <p:cNvPr id="1205231038" name="TextBox 52"/>
          <p:cNvSpPr txBox="1"/>
          <p:nvPr/>
        </p:nvSpPr>
        <p:spPr bwMode="auto">
          <a:xfrm>
            <a:off x="6464807" y="2633472"/>
            <a:ext cx="2148840" cy="475488"/>
          </a:xfrm>
          <a:prstGeom prst="rect">
            <a:avLst/>
          </a:prstGeom>
          <a:noFill/>
        </p:spPr>
        <p:txBody>
          <a:bodyPr wrap="square" anchor="t">
            <a:spAutoFit/>
          </a:bodyPr>
          <a:lstStyle/>
          <a:p>
            <a:pPr algn="ctr">
              <a:defRPr/>
            </a:pPr>
            <a:r>
              <a:rPr sz="950" b="1">
                <a:solidFill>
                  <a:srgbClr val="E88B23"/>
                </a:solidFill>
                <a:latin typeface="Aptos"/>
              </a:rPr>
              <a:t>Adaptive, local dimensionality reduction</a:t>
            </a:r>
            <a:endParaRPr/>
          </a:p>
        </p:txBody>
      </p:sp>
      <p:sp>
        <p:nvSpPr>
          <p:cNvPr id="956934201" name="Rounded Rectangle 53"/>
          <p:cNvSpPr/>
          <p:nvPr/>
        </p:nvSpPr>
        <p:spPr bwMode="auto">
          <a:xfrm>
            <a:off x="9198864" y="2084831"/>
            <a:ext cx="2487168" cy="3063240"/>
          </a:xfrm>
          <a:prstGeom prst="roundRect">
            <a:avLst>
              <a:gd name="adj" fmla="val 16667"/>
            </a:avLst>
          </a:prstGeom>
          <a:solidFill>
            <a:srgbClr val="F7F9FC"/>
          </a:solidFill>
          <a:ln w="16510">
            <a:solidFill>
              <a:srgbClr val="14306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46115236" name="TextBox 54"/>
          <p:cNvSpPr txBox="1"/>
          <p:nvPr/>
        </p:nvSpPr>
        <p:spPr bwMode="auto">
          <a:xfrm>
            <a:off x="9363456" y="2304288"/>
            <a:ext cx="2148840" cy="246888"/>
          </a:xfrm>
          <a:prstGeom prst="rect">
            <a:avLst/>
          </a:prstGeom>
          <a:noFill/>
        </p:spPr>
        <p:txBody>
          <a:bodyPr wrap="square" anchor="t">
            <a:spAutoFit/>
          </a:bodyPr>
          <a:lstStyle/>
          <a:p>
            <a:pPr algn="ctr">
              <a:defRPr/>
            </a:pPr>
            <a:r>
              <a:rPr sz="1200" b="1">
                <a:solidFill>
                  <a:srgbClr val="143063"/>
                </a:solidFill>
                <a:latin typeface="Aptos"/>
              </a:rPr>
              <a:t>Reconstruct</a:t>
            </a:r>
            <a:endParaRPr/>
          </a:p>
        </p:txBody>
      </p:sp>
      <p:sp>
        <p:nvSpPr>
          <p:cNvPr id="1643220221" name="TextBox 55"/>
          <p:cNvSpPr txBox="1"/>
          <p:nvPr/>
        </p:nvSpPr>
        <p:spPr bwMode="auto">
          <a:xfrm>
            <a:off x="9363456" y="2633472"/>
            <a:ext cx="2148840" cy="475488"/>
          </a:xfrm>
          <a:prstGeom prst="rect">
            <a:avLst/>
          </a:prstGeom>
          <a:noFill/>
        </p:spPr>
        <p:txBody>
          <a:bodyPr wrap="square" anchor="t">
            <a:spAutoFit/>
          </a:bodyPr>
          <a:lstStyle/>
          <a:p>
            <a:pPr algn="ctr">
              <a:defRPr/>
            </a:pPr>
            <a:r>
              <a:rPr sz="950" b="1">
                <a:solidFill>
                  <a:srgbClr val="143063"/>
                </a:solidFill>
                <a:latin typeface="Aptos"/>
              </a:rPr>
              <a:t>Particles / objects with physics constraints</a:t>
            </a:r>
            <a:endParaRPr/>
          </a:p>
        </p:txBody>
      </p:sp>
      <p:sp>
        <p:nvSpPr>
          <p:cNvPr id="2068877705" name="Oval 56"/>
          <p:cNvSpPr/>
          <p:nvPr/>
        </p:nvSpPr>
        <p:spPr bwMode="auto">
          <a:xfrm>
            <a:off x="1170432" y="3436315"/>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07558475" name="Oval 57"/>
          <p:cNvSpPr/>
          <p:nvPr/>
        </p:nvSpPr>
        <p:spPr bwMode="auto">
          <a:xfrm>
            <a:off x="1479042" y="3548237"/>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84275358" name="Oval 58"/>
          <p:cNvSpPr/>
          <p:nvPr/>
        </p:nvSpPr>
        <p:spPr bwMode="auto">
          <a:xfrm>
            <a:off x="1067562" y="3699662"/>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99100754" name="Oval 59"/>
          <p:cNvSpPr/>
          <p:nvPr/>
        </p:nvSpPr>
        <p:spPr bwMode="auto">
          <a:xfrm>
            <a:off x="1376171" y="3851087"/>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93369495" name="Oval 60"/>
          <p:cNvSpPr/>
          <p:nvPr/>
        </p:nvSpPr>
        <p:spPr bwMode="auto">
          <a:xfrm>
            <a:off x="1650492" y="3719413"/>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13492718" name="Oval 61"/>
          <p:cNvSpPr/>
          <p:nvPr/>
        </p:nvSpPr>
        <p:spPr bwMode="auto">
          <a:xfrm>
            <a:off x="1821942" y="3521903"/>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004881661" name="Oval 62"/>
          <p:cNvSpPr/>
          <p:nvPr/>
        </p:nvSpPr>
        <p:spPr bwMode="auto">
          <a:xfrm>
            <a:off x="1924812" y="3877421"/>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28993344" name="Oval 63"/>
          <p:cNvSpPr/>
          <p:nvPr/>
        </p:nvSpPr>
        <p:spPr bwMode="auto">
          <a:xfrm>
            <a:off x="1273302" y="3995928"/>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75160626" name="TextBox 64"/>
          <p:cNvSpPr txBox="1"/>
          <p:nvPr/>
        </p:nvSpPr>
        <p:spPr bwMode="auto">
          <a:xfrm>
            <a:off x="713232" y="4315968"/>
            <a:ext cx="2066543" cy="713232"/>
          </a:xfrm>
          <a:prstGeom prst="rect">
            <a:avLst/>
          </a:prstGeom>
          <a:noFill/>
        </p:spPr>
        <p:txBody>
          <a:bodyPr wrap="square" anchor="t">
            <a:spAutoFit/>
          </a:bodyPr>
          <a:lstStyle/>
          <a:p>
            <a:pPr algn="ctr">
              <a:defRPr/>
            </a:pPr>
            <a:r>
              <a:rPr sz="1000"/>
              <a:t>No fixed grid: sparse detector responses are represented directly.</a:t>
            </a:r>
            <a:endParaRPr/>
          </a:p>
        </p:txBody>
      </p:sp>
      <p:cxnSp>
        <p:nvCxnSpPr>
          <p:cNvPr id="1201749884" name="Connector 65"/>
          <p:cNvCxnSpPr/>
          <p:nvPr/>
        </p:nvCxnSpPr>
        <p:spPr bwMode="auto">
          <a:xfrm>
            <a:off x="3931920" y="3246120"/>
            <a:ext cx="411480" cy="320040"/>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cxnSp>
        <p:nvCxnSpPr>
          <p:cNvPr id="1719370138" name="Connector 66"/>
          <p:cNvCxnSpPr/>
          <p:nvPr/>
        </p:nvCxnSpPr>
        <p:spPr bwMode="auto">
          <a:xfrm flipV="1">
            <a:off x="3931920" y="3218688"/>
            <a:ext cx="841248" cy="27432"/>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cxnSp>
        <p:nvCxnSpPr>
          <p:cNvPr id="775781733" name="Connector 67"/>
          <p:cNvCxnSpPr/>
          <p:nvPr/>
        </p:nvCxnSpPr>
        <p:spPr bwMode="auto">
          <a:xfrm flipV="1">
            <a:off x="4343400" y="3218688"/>
            <a:ext cx="429768" cy="347472"/>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cxnSp>
        <p:nvCxnSpPr>
          <p:cNvPr id="1871102764" name="Connector 68"/>
          <p:cNvCxnSpPr/>
          <p:nvPr/>
        </p:nvCxnSpPr>
        <p:spPr bwMode="auto">
          <a:xfrm flipH="1">
            <a:off x="4096512" y="3566160"/>
            <a:ext cx="246888" cy="530352"/>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cxnSp>
        <p:nvCxnSpPr>
          <p:cNvPr id="1734906661" name="Connector 69"/>
          <p:cNvCxnSpPr/>
          <p:nvPr/>
        </p:nvCxnSpPr>
        <p:spPr bwMode="auto">
          <a:xfrm>
            <a:off x="4773168" y="3218688"/>
            <a:ext cx="210312" cy="548640"/>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cxnSp>
        <p:nvCxnSpPr>
          <p:cNvPr id="1459779114" name="Connector 70"/>
          <p:cNvCxnSpPr/>
          <p:nvPr/>
        </p:nvCxnSpPr>
        <p:spPr bwMode="auto">
          <a:xfrm flipH="1">
            <a:off x="4617720" y="3218688"/>
            <a:ext cx="155448" cy="1005840"/>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cxnSp>
        <p:nvCxnSpPr>
          <p:cNvPr id="1723819620" name="Connector 71"/>
          <p:cNvCxnSpPr/>
          <p:nvPr/>
        </p:nvCxnSpPr>
        <p:spPr bwMode="auto">
          <a:xfrm flipH="1">
            <a:off x="4617720" y="3767328"/>
            <a:ext cx="365760" cy="457200"/>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cxnSp>
        <p:nvCxnSpPr>
          <p:cNvPr id="1914706727" name="Connector 72"/>
          <p:cNvCxnSpPr/>
          <p:nvPr/>
        </p:nvCxnSpPr>
        <p:spPr bwMode="auto">
          <a:xfrm>
            <a:off x="4096512" y="4096512"/>
            <a:ext cx="521208" cy="128016"/>
          </a:xfrm>
          <a:prstGeom prst="line">
            <a:avLst/>
          </a:prstGeom>
          <a:ln w="12700">
            <a:solidFill>
              <a:srgbClr val="CDD2DA"/>
            </a:solidFill>
          </a:ln>
        </p:spPr>
        <p:style>
          <a:lnRef idx="2">
            <a:schemeClr val="accent1"/>
          </a:lnRef>
          <a:fillRef idx="0">
            <a:schemeClr val="accent1"/>
          </a:fillRef>
          <a:effectRef idx="1">
            <a:schemeClr val="accent1"/>
          </a:effectRef>
          <a:fontRef idx="minor">
            <a:schemeClr val="tx1"/>
          </a:fontRef>
        </p:style>
      </p:cxnSp>
      <p:sp>
        <p:nvSpPr>
          <p:cNvPr id="702524077" name="Oval 73"/>
          <p:cNvSpPr/>
          <p:nvPr/>
        </p:nvSpPr>
        <p:spPr bwMode="auto">
          <a:xfrm>
            <a:off x="3877056" y="3191256"/>
            <a:ext cx="109728" cy="109728"/>
          </a:xfrm>
          <a:prstGeom prst="ellipse">
            <a:avLst/>
          </a:prstGeom>
          <a:solidFill>
            <a:srgbClr val="34895B"/>
          </a:solidFill>
          <a:ln>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66845461" name="Oval 74"/>
          <p:cNvSpPr/>
          <p:nvPr/>
        </p:nvSpPr>
        <p:spPr bwMode="auto">
          <a:xfrm>
            <a:off x="4288536" y="3511296"/>
            <a:ext cx="109728" cy="109728"/>
          </a:xfrm>
          <a:prstGeom prst="ellipse">
            <a:avLst/>
          </a:prstGeom>
          <a:solidFill>
            <a:srgbClr val="34895B"/>
          </a:solidFill>
          <a:ln>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59218896" name="Oval 75"/>
          <p:cNvSpPr/>
          <p:nvPr/>
        </p:nvSpPr>
        <p:spPr bwMode="auto">
          <a:xfrm>
            <a:off x="4718304" y="3163824"/>
            <a:ext cx="109728" cy="109728"/>
          </a:xfrm>
          <a:prstGeom prst="ellipse">
            <a:avLst/>
          </a:prstGeom>
          <a:solidFill>
            <a:srgbClr val="34895B"/>
          </a:solidFill>
          <a:ln>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15905626" name="Oval 76"/>
          <p:cNvSpPr/>
          <p:nvPr/>
        </p:nvSpPr>
        <p:spPr bwMode="auto">
          <a:xfrm>
            <a:off x="4928616" y="3712464"/>
            <a:ext cx="109728" cy="109728"/>
          </a:xfrm>
          <a:prstGeom prst="ellipse">
            <a:avLst/>
          </a:prstGeom>
          <a:solidFill>
            <a:srgbClr val="34895B"/>
          </a:solidFill>
          <a:ln>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60470836" name="Oval 77"/>
          <p:cNvSpPr/>
          <p:nvPr/>
        </p:nvSpPr>
        <p:spPr bwMode="auto">
          <a:xfrm>
            <a:off x="4041648" y="4041648"/>
            <a:ext cx="109728" cy="109728"/>
          </a:xfrm>
          <a:prstGeom prst="ellipse">
            <a:avLst/>
          </a:prstGeom>
          <a:solidFill>
            <a:srgbClr val="34895B"/>
          </a:solidFill>
          <a:ln>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08710766" name="Oval 78"/>
          <p:cNvSpPr/>
          <p:nvPr/>
        </p:nvSpPr>
        <p:spPr bwMode="auto">
          <a:xfrm>
            <a:off x="4562856" y="4169664"/>
            <a:ext cx="109728" cy="109728"/>
          </a:xfrm>
          <a:prstGeom prst="ellipse">
            <a:avLst/>
          </a:prstGeom>
          <a:solidFill>
            <a:srgbClr val="34895B"/>
          </a:solidFill>
          <a:ln>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64570279" name="TextBox 79"/>
          <p:cNvSpPr txBox="1"/>
          <p:nvPr/>
        </p:nvSpPr>
        <p:spPr bwMode="auto">
          <a:xfrm>
            <a:off x="3584448" y="4315968"/>
            <a:ext cx="2103120" cy="713232"/>
          </a:xfrm>
          <a:prstGeom prst="rect">
            <a:avLst/>
          </a:prstGeom>
          <a:noFill/>
        </p:spPr>
        <p:txBody>
          <a:bodyPr wrap="square" anchor="t">
            <a:spAutoFit/>
          </a:bodyPr>
          <a:lstStyle/>
          <a:p>
            <a:pPr algn="ctr">
              <a:defRPr/>
            </a:pPr>
            <a:r>
              <a:rPr sz="1000"/>
              <a:t>Learn relations between nearby detector responses using graph connectivity.</a:t>
            </a:r>
            <a:endParaRPr/>
          </a:p>
        </p:txBody>
      </p:sp>
      <p:sp>
        <p:nvSpPr>
          <p:cNvPr id="656631504" name="Oval 80"/>
          <p:cNvSpPr/>
          <p:nvPr/>
        </p:nvSpPr>
        <p:spPr bwMode="auto">
          <a:xfrm>
            <a:off x="6720840" y="3273552"/>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56079630" name="Oval 81"/>
          <p:cNvSpPr/>
          <p:nvPr/>
        </p:nvSpPr>
        <p:spPr bwMode="auto">
          <a:xfrm>
            <a:off x="6949440" y="3401568"/>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61353262" name="Oval 82"/>
          <p:cNvSpPr/>
          <p:nvPr/>
        </p:nvSpPr>
        <p:spPr bwMode="auto">
          <a:xfrm>
            <a:off x="7150607" y="3182112"/>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95448439" name="Oval 83"/>
          <p:cNvSpPr/>
          <p:nvPr/>
        </p:nvSpPr>
        <p:spPr bwMode="auto">
          <a:xfrm>
            <a:off x="7360920" y="3529584"/>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69798659" name="Oval 84"/>
          <p:cNvSpPr/>
          <p:nvPr/>
        </p:nvSpPr>
        <p:spPr bwMode="auto">
          <a:xfrm>
            <a:off x="7543800" y="3310127"/>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708259" name="Oval 85"/>
          <p:cNvSpPr/>
          <p:nvPr/>
        </p:nvSpPr>
        <p:spPr bwMode="auto">
          <a:xfrm>
            <a:off x="7699248" y="3611880"/>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33218944" name="Oval 86"/>
          <p:cNvSpPr/>
          <p:nvPr/>
        </p:nvSpPr>
        <p:spPr bwMode="auto">
          <a:xfrm>
            <a:off x="6812280" y="3886200"/>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95483302" name="Oval 87"/>
          <p:cNvSpPr/>
          <p:nvPr/>
        </p:nvSpPr>
        <p:spPr bwMode="auto">
          <a:xfrm>
            <a:off x="7132320" y="4041648"/>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99715761" name="Oval 88"/>
          <p:cNvSpPr/>
          <p:nvPr/>
        </p:nvSpPr>
        <p:spPr bwMode="auto">
          <a:xfrm>
            <a:off x="7406640" y="3931920"/>
            <a:ext cx="68580" cy="68580"/>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341143602" name="Connector 89"/>
          <p:cNvCxnSpPr/>
          <p:nvPr/>
        </p:nvCxnSpPr>
        <p:spPr bwMode="auto">
          <a:xfrm>
            <a:off x="7909560" y="3547872"/>
            <a:ext cx="274319" cy="0"/>
          </a:xfrm>
          <a:prstGeom prst="line">
            <a:avLst/>
          </a:prstGeom>
          <a:ln w="20320">
            <a:solidFill>
              <a:srgbClr val="E88B23"/>
            </a:solidFill>
          </a:ln>
        </p:spPr>
        <p:style>
          <a:lnRef idx="2">
            <a:schemeClr val="accent1"/>
          </a:lnRef>
          <a:fillRef idx="0">
            <a:schemeClr val="accent1"/>
          </a:fillRef>
          <a:effectRef idx="1">
            <a:schemeClr val="accent1"/>
          </a:effectRef>
          <a:fontRef idx="minor">
            <a:schemeClr val="tx1"/>
          </a:fontRef>
        </p:style>
      </p:cxnSp>
      <p:sp>
        <p:nvSpPr>
          <p:cNvPr id="1310222310" name="Oval 90"/>
          <p:cNvSpPr/>
          <p:nvPr/>
        </p:nvSpPr>
        <p:spPr bwMode="auto">
          <a:xfrm>
            <a:off x="8247888" y="3310127"/>
            <a:ext cx="118872" cy="118872"/>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60078950" name="Oval 91"/>
          <p:cNvSpPr/>
          <p:nvPr/>
        </p:nvSpPr>
        <p:spPr bwMode="auto">
          <a:xfrm>
            <a:off x="8430768" y="3547872"/>
            <a:ext cx="118872" cy="118872"/>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49965154" name="Oval 92"/>
          <p:cNvSpPr/>
          <p:nvPr/>
        </p:nvSpPr>
        <p:spPr bwMode="auto">
          <a:xfrm>
            <a:off x="8595360" y="3346704"/>
            <a:ext cx="118872" cy="118872"/>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66094071" name="Oval 93"/>
          <p:cNvSpPr/>
          <p:nvPr/>
        </p:nvSpPr>
        <p:spPr bwMode="auto">
          <a:xfrm>
            <a:off x="8394192" y="3822191"/>
            <a:ext cx="118872" cy="118872"/>
          </a:xfrm>
          <a:prstGeom prst="ellipse">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32237948" name="TextBox 94"/>
          <p:cNvSpPr txBox="1"/>
          <p:nvPr/>
        </p:nvSpPr>
        <p:spPr bwMode="auto">
          <a:xfrm>
            <a:off x="6492240" y="4315968"/>
            <a:ext cx="2103120" cy="713232"/>
          </a:xfrm>
          <a:prstGeom prst="rect">
            <a:avLst/>
          </a:prstGeom>
          <a:noFill/>
        </p:spPr>
        <p:txBody>
          <a:bodyPr wrap="square" anchor="t">
            <a:spAutoFit/>
          </a:bodyPr>
          <a:lstStyle/>
          <a:p>
            <a:pPr algn="ctr">
              <a:defRPr/>
            </a:pPr>
            <a:r>
              <a:rPr sz="1000"/>
              <a:t>Adaptively reduce the representation while preserving reconstruction-relevant information.</a:t>
            </a:r>
            <a:endParaRPr/>
          </a:p>
        </p:txBody>
      </p:sp>
      <p:sp>
        <p:nvSpPr>
          <p:cNvPr id="230874920" name="Oval 95"/>
          <p:cNvSpPr/>
          <p:nvPr/>
        </p:nvSpPr>
        <p:spPr bwMode="auto">
          <a:xfrm>
            <a:off x="10351008" y="3584448"/>
            <a:ext cx="146304" cy="146304"/>
          </a:xfrm>
          <a:prstGeom prst="ellipse">
            <a:avLst/>
          </a:prstGeom>
          <a:solidFill>
            <a:srgbClr val="143063"/>
          </a:solidFill>
          <a:ln>
            <a:solidFill>
              <a:srgbClr val="14306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50497114" name="Connector 96"/>
          <p:cNvCxnSpPr/>
          <p:nvPr/>
        </p:nvCxnSpPr>
        <p:spPr bwMode="auto">
          <a:xfrm flipH="1" flipV="1">
            <a:off x="9921240" y="3401568"/>
            <a:ext cx="502920" cy="256032"/>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2041233959" name="Oval 97"/>
          <p:cNvSpPr/>
          <p:nvPr/>
        </p:nvSpPr>
        <p:spPr bwMode="auto">
          <a:xfrm>
            <a:off x="9875519" y="3355848"/>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312173322" name="Connector 98"/>
          <p:cNvCxnSpPr/>
          <p:nvPr/>
        </p:nvCxnSpPr>
        <p:spPr bwMode="auto">
          <a:xfrm flipH="1">
            <a:off x="9985248" y="3657600"/>
            <a:ext cx="438912" cy="164591"/>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121263445" name="Oval 99"/>
          <p:cNvSpPr/>
          <p:nvPr/>
        </p:nvSpPr>
        <p:spPr bwMode="auto">
          <a:xfrm>
            <a:off x="9939528" y="3776472"/>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169590602" name="Connector 100"/>
          <p:cNvCxnSpPr/>
          <p:nvPr/>
        </p:nvCxnSpPr>
        <p:spPr bwMode="auto">
          <a:xfrm flipH="1" flipV="1">
            <a:off x="10241280" y="3182112"/>
            <a:ext cx="182880" cy="475488"/>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1409803382" name="Oval 101"/>
          <p:cNvSpPr/>
          <p:nvPr/>
        </p:nvSpPr>
        <p:spPr bwMode="auto">
          <a:xfrm>
            <a:off x="10195560" y="3136392"/>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56043515" name="Connector 102"/>
          <p:cNvCxnSpPr/>
          <p:nvPr/>
        </p:nvCxnSpPr>
        <p:spPr bwMode="auto">
          <a:xfrm flipV="1">
            <a:off x="10424160" y="3246120"/>
            <a:ext cx="164592" cy="411480"/>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527915600" name="Oval 103"/>
          <p:cNvSpPr/>
          <p:nvPr/>
        </p:nvSpPr>
        <p:spPr bwMode="auto">
          <a:xfrm>
            <a:off x="10543032" y="3200400"/>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620788134" name="Connector 104"/>
          <p:cNvCxnSpPr/>
          <p:nvPr/>
        </p:nvCxnSpPr>
        <p:spPr bwMode="auto">
          <a:xfrm flipV="1">
            <a:off x="10424160" y="3456432"/>
            <a:ext cx="411480" cy="201168"/>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843838214" name="Oval 105"/>
          <p:cNvSpPr/>
          <p:nvPr/>
        </p:nvSpPr>
        <p:spPr bwMode="auto">
          <a:xfrm>
            <a:off x="10789919" y="3410712"/>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207615641" name="Connector 106"/>
          <p:cNvCxnSpPr/>
          <p:nvPr/>
        </p:nvCxnSpPr>
        <p:spPr bwMode="auto">
          <a:xfrm>
            <a:off x="10424160" y="3657600"/>
            <a:ext cx="457200" cy="201168"/>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242357267" name="Oval 107"/>
          <p:cNvSpPr/>
          <p:nvPr/>
        </p:nvSpPr>
        <p:spPr bwMode="auto">
          <a:xfrm>
            <a:off x="10835640" y="3813048"/>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230648289" name="Connector 108"/>
          <p:cNvCxnSpPr/>
          <p:nvPr/>
        </p:nvCxnSpPr>
        <p:spPr bwMode="auto">
          <a:xfrm>
            <a:off x="10424160" y="3657600"/>
            <a:ext cx="182880" cy="457200"/>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1299342674" name="Oval 109"/>
          <p:cNvSpPr/>
          <p:nvPr/>
        </p:nvSpPr>
        <p:spPr bwMode="auto">
          <a:xfrm>
            <a:off x="10561319" y="4069080"/>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568799608" name="Connector 110"/>
          <p:cNvCxnSpPr/>
          <p:nvPr/>
        </p:nvCxnSpPr>
        <p:spPr bwMode="auto">
          <a:xfrm flipH="1">
            <a:off x="10222992" y="3657600"/>
            <a:ext cx="201168" cy="475487"/>
          </a:xfrm>
          <a:prstGeom prst="line">
            <a:avLst/>
          </a:prstGeom>
          <a:ln w="13970">
            <a:solidFill>
              <a:srgbClr val="2A5B9B"/>
            </a:solidFill>
          </a:ln>
        </p:spPr>
        <p:style>
          <a:lnRef idx="2">
            <a:schemeClr val="accent1"/>
          </a:lnRef>
          <a:fillRef idx="0">
            <a:schemeClr val="accent1"/>
          </a:fillRef>
          <a:effectRef idx="1">
            <a:schemeClr val="accent1"/>
          </a:effectRef>
          <a:fontRef idx="minor">
            <a:schemeClr val="tx1"/>
          </a:fontRef>
        </p:style>
      </p:cxnSp>
      <p:sp>
        <p:nvSpPr>
          <p:cNvPr id="345175649" name="Oval 111"/>
          <p:cNvSpPr/>
          <p:nvPr/>
        </p:nvSpPr>
        <p:spPr bwMode="auto">
          <a:xfrm>
            <a:off x="10177272" y="4087368"/>
            <a:ext cx="91440" cy="91440"/>
          </a:xfrm>
          <a:prstGeom prst="ellipse">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02993056" name="TextBox 112"/>
          <p:cNvSpPr txBox="1"/>
          <p:nvPr/>
        </p:nvSpPr>
        <p:spPr bwMode="auto">
          <a:xfrm>
            <a:off x="9418320" y="4315968"/>
            <a:ext cx="2057400" cy="713232"/>
          </a:xfrm>
          <a:prstGeom prst="rect">
            <a:avLst/>
          </a:prstGeom>
          <a:noFill/>
        </p:spPr>
        <p:txBody>
          <a:bodyPr wrap="square" anchor="t">
            <a:spAutoFit/>
          </a:bodyPr>
          <a:lstStyle/>
          <a:p>
            <a:pPr algn="ctr">
              <a:defRPr/>
            </a:pPr>
            <a:r>
              <a:rPr sz="1000"/>
              <a:t>Use the reduced representation to identify and reconstruct physics objects.</a:t>
            </a:r>
            <a:endParaRPr/>
          </a:p>
        </p:txBody>
      </p:sp>
      <p:sp>
        <p:nvSpPr>
          <p:cNvPr id="578167366" name="Right Arrow 113"/>
          <p:cNvSpPr/>
          <p:nvPr/>
        </p:nvSpPr>
        <p:spPr bwMode="auto">
          <a:xfrm>
            <a:off x="3044952" y="3456432"/>
            <a:ext cx="256032" cy="274320"/>
          </a:xfrm>
          <a:prstGeom prst="rightArrow">
            <a:avLst>
              <a:gd name="adj1" fmla="val 50000"/>
              <a:gd name="adj2" fmla="val 50000"/>
            </a:avLst>
          </a:prstGeom>
          <a:solidFill>
            <a:srgbClr val="2A5B9B"/>
          </a:solidFill>
          <a:ln>
            <a:solidFill>
              <a:srgbClr val="2A5B9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33237494" name="Right Arrow 114"/>
          <p:cNvSpPr/>
          <p:nvPr/>
        </p:nvSpPr>
        <p:spPr bwMode="auto">
          <a:xfrm>
            <a:off x="5943600" y="3456432"/>
            <a:ext cx="256032" cy="274320"/>
          </a:xfrm>
          <a:prstGeom prst="rightArrow">
            <a:avLst>
              <a:gd name="adj1" fmla="val 50000"/>
              <a:gd name="adj2" fmla="val 50000"/>
            </a:avLst>
          </a:prstGeom>
          <a:solidFill>
            <a:srgbClr val="34895B"/>
          </a:solidFill>
          <a:ln>
            <a:solidFill>
              <a:srgbClr val="34895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37694698" name="Right Arrow 115"/>
          <p:cNvSpPr/>
          <p:nvPr/>
        </p:nvSpPr>
        <p:spPr bwMode="auto">
          <a:xfrm>
            <a:off x="8842248" y="3456432"/>
            <a:ext cx="256032" cy="274320"/>
          </a:xfrm>
          <a:prstGeom prst="rightArrow">
            <a:avLst>
              <a:gd name="adj1" fmla="val 50000"/>
              <a:gd name="adj2" fmla="val 50000"/>
            </a:avLst>
          </a:prstGeom>
          <a:solidFill>
            <a:srgbClr val="E88B23"/>
          </a:solidFill>
          <a:ln>
            <a:solidFill>
              <a:srgbClr val="E88B23"/>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93398263" name="TextBox 117"/>
          <p:cNvSpPr txBox="1"/>
          <p:nvPr/>
        </p:nvSpPr>
        <p:spPr bwMode="auto">
          <a:xfrm>
            <a:off x="896112" y="5577840"/>
            <a:ext cx="1965960" cy="228600"/>
          </a:xfrm>
          <a:prstGeom prst="rect">
            <a:avLst/>
          </a:prstGeom>
          <a:noFill/>
        </p:spPr>
        <p:txBody>
          <a:bodyPr wrap="square" anchor="t">
            <a:spAutoFit/>
          </a:bodyPr>
          <a:lstStyle/>
          <a:p>
            <a:pPr algn="l">
              <a:defRPr/>
            </a:pPr>
            <a:r>
              <a:rPr sz="1150" b="1">
                <a:solidFill>
                  <a:srgbClr val="143063"/>
                </a:solidFill>
                <a:latin typeface="Aptos"/>
              </a:rPr>
              <a:t>The key technical idea</a:t>
            </a:r>
            <a:endParaRPr/>
          </a:p>
        </p:txBody>
      </p:sp>
      <p:sp>
        <p:nvSpPr>
          <p:cNvPr id="1513382613" name="TextBox 118"/>
          <p:cNvSpPr txBox="1"/>
          <p:nvPr/>
        </p:nvSpPr>
        <p:spPr bwMode="auto">
          <a:xfrm>
            <a:off x="2788920" y="5559552"/>
            <a:ext cx="2606040" cy="621792"/>
          </a:xfrm>
          <a:prstGeom prst="rect">
            <a:avLst/>
          </a:prstGeom>
          <a:noFill/>
        </p:spPr>
        <p:txBody>
          <a:bodyPr wrap="square" anchor="t">
            <a:spAutoFit/>
          </a:bodyPr>
          <a:lstStyle/>
          <a:p>
            <a:pPr algn="ctr">
              <a:defRPr/>
            </a:pPr>
            <a:r>
              <a:rPr sz="950"/>
              <a:t>Preserve spatial / temporal locality in the learned representation.</a:t>
            </a:r>
            <a:endParaRPr/>
          </a:p>
        </p:txBody>
      </p:sp>
      <p:sp>
        <p:nvSpPr>
          <p:cNvPr id="548617631" name="TextBox 119"/>
          <p:cNvSpPr txBox="1"/>
          <p:nvPr/>
        </p:nvSpPr>
        <p:spPr bwMode="auto">
          <a:xfrm>
            <a:off x="5532120" y="5559552"/>
            <a:ext cx="2606040" cy="621792"/>
          </a:xfrm>
          <a:prstGeom prst="rect">
            <a:avLst/>
          </a:prstGeom>
          <a:noFill/>
        </p:spPr>
        <p:txBody>
          <a:bodyPr wrap="square" anchor="t">
            <a:spAutoFit/>
          </a:bodyPr>
          <a:lstStyle/>
          <a:p>
            <a:pPr algn="ctr">
              <a:defRPr/>
            </a:pPr>
            <a:r>
              <a:rPr sz="900"/>
              <a:t>Make thresholds, clustering and combinatorial decisions ML-optimisable.</a:t>
            </a:r>
            <a:endParaRPr/>
          </a:p>
        </p:txBody>
      </p:sp>
      <p:sp>
        <p:nvSpPr>
          <p:cNvPr id="1194451870" name="TextBox 120"/>
          <p:cNvSpPr txBox="1"/>
          <p:nvPr/>
        </p:nvSpPr>
        <p:spPr bwMode="auto">
          <a:xfrm>
            <a:off x="8275320" y="5559552"/>
            <a:ext cx="2788920" cy="621792"/>
          </a:xfrm>
          <a:prstGeom prst="rect">
            <a:avLst/>
          </a:prstGeom>
          <a:noFill/>
        </p:spPr>
        <p:txBody>
          <a:bodyPr wrap="square" anchor="t">
            <a:spAutoFit/>
          </a:bodyPr>
          <a:lstStyle/>
          <a:p>
            <a:pPr algn="ctr">
              <a:defRPr/>
            </a:pPr>
            <a:r>
              <a:rPr sz="950"/>
              <a:t>Reduce early so later reconstruction stages process fewer inputs.</a:t>
            </a:r>
            <a:endParaRPr/>
          </a:p>
        </p:txBody>
      </p:sp>
      <p:sp>
        <p:nvSpPr>
          <p:cNvPr id="812171818" name="TextBox 122"/>
          <p:cNvSpPr txBox="1"/>
          <p:nvPr/>
        </p:nvSpPr>
        <p:spPr bwMode="auto">
          <a:xfrm>
            <a:off x="9646920" y="6583680"/>
            <a:ext cx="1828800" cy="128016"/>
          </a:xfrm>
          <a:prstGeom prst="rect">
            <a:avLst/>
          </a:prstGeom>
          <a:noFill/>
        </p:spPr>
        <p:txBody>
          <a:bodyPr wrap="none">
            <a:spAutoFit/>
          </a:bodyPr>
          <a:lstStyle/>
          <a:p>
            <a:pPr algn="r">
              <a:defRPr sz="650"/>
            </a:pPr>
            <a:r>
              <a:rPr sz="600"/>
              <a:t>Source: BRAID proposal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8F7F3"/>
        </a:solidFill>
      </p:bgPr>
    </p:bg>
    <p:spTree>
      <p:nvGrpSpPr>
        <p:cNvPr id="1" name=""/>
        <p:cNvGrpSpPr/>
        <p:nvPr/>
      </p:nvGrpSpPr>
      <p:grpSpPr bwMode="auto">
        <a:xfrm>
          <a:off x="0" y="0"/>
          <a:ext cx="0" cy="0"/>
          <a:chOff x="0" y="0"/>
          <a:chExt cx="0" cy="0"/>
        </a:xfrm>
      </p:grpSpPr>
      <p:sp>
        <p:nvSpPr>
          <p:cNvPr id="1166976135" name="TextBox 1"/>
          <p:cNvSpPr txBox="1"/>
          <p:nvPr/>
        </p:nvSpPr>
        <p:spPr bwMode="auto">
          <a:xfrm>
            <a:off x="502920" y="384048"/>
            <a:ext cx="10881360" cy="438912"/>
          </a:xfrm>
          <a:prstGeom prst="rect">
            <a:avLst/>
          </a:prstGeom>
          <a:noFill/>
        </p:spPr>
        <p:txBody>
          <a:bodyPr wrap="square" lIns="36576" tIns="36576" rIns="36576" bIns="36576" anchor="t"/>
          <a:lstStyle/>
          <a:p>
            <a:pPr algn="l">
              <a:lnSpc>
                <a:spcPct val="100000"/>
              </a:lnSpc>
              <a:spcBef>
                <a:spcPts val="0"/>
              </a:spcBef>
              <a:spcAft>
                <a:spcPts val="200"/>
              </a:spcAft>
              <a:defRPr/>
            </a:pPr>
            <a:r>
              <a:rPr sz="2400" b="1" i="0">
                <a:solidFill>
                  <a:srgbClr val="162337"/>
                </a:solidFill>
                <a:latin typeface="Aptos"/>
              </a:rPr>
              <a:t>BRAID at GSI/FAIR</a:t>
            </a:r>
            <a:endParaRPr/>
          </a:p>
        </p:txBody>
      </p:sp>
      <p:sp>
        <p:nvSpPr>
          <p:cNvPr id="1029737549" name="Rectangle 2"/>
          <p:cNvSpPr/>
          <p:nvPr/>
        </p:nvSpPr>
        <p:spPr bwMode="auto">
          <a:xfrm>
            <a:off x="502920" y="850392"/>
            <a:ext cx="777240" cy="45720"/>
          </a:xfrm>
          <a:prstGeom prst="rect">
            <a:avLst/>
          </a:prstGeom>
          <a:solidFill>
            <a:srgbClr val="EFA919"/>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58191540" name="TextBox 3"/>
          <p:cNvSpPr txBox="1"/>
          <p:nvPr/>
        </p:nvSpPr>
        <p:spPr bwMode="auto">
          <a:xfrm>
            <a:off x="502920" y="960120"/>
            <a:ext cx="10881360" cy="411480"/>
          </a:xfrm>
          <a:prstGeom prst="rect">
            <a:avLst/>
          </a:prstGeom>
          <a:noFill/>
        </p:spPr>
        <p:txBody>
          <a:bodyPr wrap="square" lIns="36576" tIns="36576" rIns="36576" bIns="36576" anchor="t"/>
          <a:lstStyle/>
          <a:p>
            <a:pPr algn="l">
              <a:lnSpc>
                <a:spcPct val="100000"/>
              </a:lnSpc>
              <a:spcBef>
                <a:spcPts val="0"/>
              </a:spcBef>
              <a:spcAft>
                <a:spcPts val="200"/>
              </a:spcAft>
              <a:defRPr/>
            </a:pPr>
            <a:r>
              <a:rPr sz="1200" b="0" i="0">
                <a:solidFill>
                  <a:srgbClr val="5C697A"/>
                </a:solidFill>
                <a:latin typeface="Aptos"/>
              </a:rPr>
              <a:t>FAIR provides a common experimental environment with very different beam lines, targets and detector systems.</a:t>
            </a:r>
            <a:endParaRPr/>
          </a:p>
        </p:txBody>
      </p:sp>
      <p:sp>
        <p:nvSpPr>
          <p:cNvPr id="813471633" name="Rounded Rectangle 5"/>
          <p:cNvSpPr/>
          <p:nvPr/>
        </p:nvSpPr>
        <p:spPr bwMode="auto">
          <a:xfrm>
            <a:off x="8092440" y="1325880"/>
            <a:ext cx="3383280" cy="4480560"/>
          </a:xfrm>
          <a:prstGeom prst="roundRect">
            <a:avLst>
              <a:gd name="adj" fmla="val 16667"/>
            </a:avLst>
          </a:prstGeom>
          <a:solidFill>
            <a:srgbClr val="FFFFFF"/>
          </a:solidFill>
          <a:ln>
            <a:solidFill>
              <a:srgbClr val="D7DCE2"/>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180246458" name="TextBox 6"/>
          <p:cNvSpPr txBox="1"/>
          <p:nvPr/>
        </p:nvSpPr>
        <p:spPr bwMode="auto">
          <a:xfrm>
            <a:off x="8366760" y="1600200"/>
            <a:ext cx="2788920" cy="320040"/>
          </a:xfrm>
          <a:prstGeom prst="rect">
            <a:avLst/>
          </a:prstGeom>
          <a:noFill/>
        </p:spPr>
        <p:txBody>
          <a:bodyPr wrap="square" lIns="36576" tIns="36576" rIns="36576" bIns="36576" anchor="t"/>
          <a:lstStyle/>
          <a:p>
            <a:pPr algn="l">
              <a:lnSpc>
                <a:spcPct val="100000"/>
              </a:lnSpc>
              <a:spcBef>
                <a:spcPts val="0"/>
              </a:spcBef>
              <a:spcAft>
                <a:spcPts val="200"/>
              </a:spcAft>
              <a:defRPr/>
            </a:pPr>
            <a:r>
              <a:rPr sz="1500" b="1" i="0">
                <a:solidFill>
                  <a:srgbClr val="E76F23"/>
                </a:solidFill>
                <a:latin typeface="Aptos"/>
              </a:rPr>
              <a:t>SHARED CHALLENGES</a:t>
            </a:r>
            <a:endParaRPr/>
          </a:p>
        </p:txBody>
      </p:sp>
      <p:sp>
        <p:nvSpPr>
          <p:cNvPr id="2124571719" name="TextBox 7"/>
          <p:cNvSpPr txBox="1"/>
          <p:nvPr/>
        </p:nvSpPr>
        <p:spPr bwMode="auto">
          <a:xfrm>
            <a:off x="8366760" y="2148840"/>
            <a:ext cx="2743200" cy="228600"/>
          </a:xfrm>
          <a:prstGeom prst="rect">
            <a:avLst/>
          </a:prstGeom>
          <a:noFill/>
        </p:spPr>
        <p:txBody>
          <a:bodyPr wrap="square" lIns="36576" tIns="36576" rIns="36576" bIns="36576" anchor="t"/>
          <a:lstStyle/>
          <a:p>
            <a:pPr algn="l">
              <a:lnSpc>
                <a:spcPct val="100000"/>
              </a:lnSpc>
              <a:spcBef>
                <a:spcPts val="0"/>
              </a:spcBef>
              <a:spcAft>
                <a:spcPts val="200"/>
              </a:spcAft>
              <a:defRPr/>
            </a:pPr>
            <a:r>
              <a:rPr sz="1050" b="1" i="0">
                <a:solidFill>
                  <a:srgbClr val="162337"/>
                </a:solidFill>
                <a:latin typeface="Aptos"/>
              </a:rPr>
              <a:t>Different beams</a:t>
            </a:r>
            <a:endParaRPr/>
          </a:p>
        </p:txBody>
      </p:sp>
      <p:sp>
        <p:nvSpPr>
          <p:cNvPr id="1572556070" name="TextBox 8"/>
          <p:cNvSpPr txBox="1"/>
          <p:nvPr/>
        </p:nvSpPr>
        <p:spPr bwMode="auto">
          <a:xfrm>
            <a:off x="8366760" y="2404872"/>
            <a:ext cx="2743200" cy="685800"/>
          </a:xfrm>
          <a:prstGeom prst="rect">
            <a:avLst/>
          </a:prstGeom>
          <a:noFill/>
        </p:spPr>
        <p:txBody>
          <a:bodyPr wrap="square" lIns="36576" tIns="36576" rIns="36576" bIns="36576" anchor="t"/>
          <a:lstStyle/>
          <a:p>
            <a:pPr algn="l">
              <a:lnSpc>
                <a:spcPct val="100000"/>
              </a:lnSpc>
              <a:spcBef>
                <a:spcPts val="0"/>
              </a:spcBef>
              <a:spcAft>
                <a:spcPts val="200"/>
              </a:spcAft>
              <a:defRPr/>
            </a:pPr>
            <a:r>
              <a:rPr sz="850"/>
              <a:t>Proton, heavy-ion and antiproton beams produce different event topologies and multiplicities.</a:t>
            </a:r>
            <a:endParaRPr/>
          </a:p>
        </p:txBody>
      </p:sp>
      <p:sp>
        <p:nvSpPr>
          <p:cNvPr id="1748712712" name="TextBox 9"/>
          <p:cNvSpPr txBox="1"/>
          <p:nvPr/>
        </p:nvSpPr>
        <p:spPr bwMode="auto">
          <a:xfrm>
            <a:off x="8366760" y="3063240"/>
            <a:ext cx="2743200" cy="228600"/>
          </a:xfrm>
          <a:prstGeom prst="rect">
            <a:avLst/>
          </a:prstGeom>
          <a:noFill/>
        </p:spPr>
        <p:txBody>
          <a:bodyPr wrap="square" lIns="36576" tIns="36576" rIns="36576" bIns="36576" anchor="t"/>
          <a:lstStyle/>
          <a:p>
            <a:pPr algn="l">
              <a:lnSpc>
                <a:spcPct val="100000"/>
              </a:lnSpc>
              <a:spcBef>
                <a:spcPts val="0"/>
              </a:spcBef>
              <a:spcAft>
                <a:spcPts val="200"/>
              </a:spcAft>
              <a:defRPr/>
            </a:pPr>
            <a:r>
              <a:rPr sz="1050" b="1" i="0">
                <a:solidFill>
                  <a:srgbClr val="162337"/>
                </a:solidFill>
                <a:latin typeface="Aptos"/>
              </a:rPr>
              <a:t>Different detector layouts</a:t>
            </a:r>
            <a:endParaRPr/>
          </a:p>
        </p:txBody>
      </p:sp>
      <p:sp>
        <p:nvSpPr>
          <p:cNvPr id="256627135" name="TextBox 10"/>
          <p:cNvSpPr txBox="1"/>
          <p:nvPr/>
        </p:nvSpPr>
        <p:spPr bwMode="auto">
          <a:xfrm>
            <a:off x="8366760" y="3319272"/>
            <a:ext cx="2743200" cy="685800"/>
          </a:xfrm>
          <a:prstGeom prst="rect">
            <a:avLst/>
          </a:prstGeom>
          <a:noFill/>
        </p:spPr>
        <p:txBody>
          <a:bodyPr wrap="square" lIns="36576" tIns="36576" rIns="36576" bIns="36576" anchor="t"/>
          <a:lstStyle/>
          <a:p>
            <a:pPr algn="l">
              <a:lnSpc>
                <a:spcPct val="100000"/>
              </a:lnSpc>
              <a:spcBef>
                <a:spcPts val="0"/>
              </a:spcBef>
              <a:spcAft>
                <a:spcPts val="200"/>
              </a:spcAft>
              <a:defRPr/>
            </a:pPr>
            <a:r>
              <a:rPr sz="850"/>
              <a:t>Tracking and muon systems differ in geometry, granularity and absorber configuration.</a:t>
            </a:r>
            <a:endParaRPr/>
          </a:p>
        </p:txBody>
      </p:sp>
      <p:sp>
        <p:nvSpPr>
          <p:cNvPr id="1816051304" name="TextBox 11"/>
          <p:cNvSpPr txBox="1"/>
          <p:nvPr/>
        </p:nvSpPr>
        <p:spPr bwMode="auto">
          <a:xfrm>
            <a:off x="8366760" y="3977639"/>
            <a:ext cx="2743200" cy="228600"/>
          </a:xfrm>
          <a:prstGeom prst="rect">
            <a:avLst/>
          </a:prstGeom>
          <a:noFill/>
        </p:spPr>
        <p:txBody>
          <a:bodyPr wrap="square" lIns="36576" tIns="36576" rIns="36576" bIns="36576" anchor="t"/>
          <a:lstStyle/>
          <a:p>
            <a:pPr algn="l">
              <a:lnSpc>
                <a:spcPct val="100000"/>
              </a:lnSpc>
              <a:spcBef>
                <a:spcPts val="0"/>
              </a:spcBef>
              <a:spcAft>
                <a:spcPts val="200"/>
              </a:spcAft>
              <a:defRPr/>
            </a:pPr>
            <a:r>
              <a:rPr sz="1050" b="1" i="0">
                <a:solidFill>
                  <a:srgbClr val="162337"/>
                </a:solidFill>
                <a:latin typeface="Aptos"/>
              </a:rPr>
              <a:t>Changing conditions</a:t>
            </a:r>
            <a:endParaRPr/>
          </a:p>
        </p:txBody>
      </p:sp>
      <p:sp>
        <p:nvSpPr>
          <p:cNvPr id="1246419836" name="TextBox 12"/>
          <p:cNvSpPr txBox="1"/>
          <p:nvPr/>
        </p:nvSpPr>
        <p:spPr bwMode="auto">
          <a:xfrm>
            <a:off x="8366760" y="4233672"/>
            <a:ext cx="2743200" cy="685800"/>
          </a:xfrm>
          <a:prstGeom prst="rect">
            <a:avLst/>
          </a:prstGeom>
          <a:noFill/>
        </p:spPr>
        <p:txBody>
          <a:bodyPr wrap="square" lIns="36576" tIns="36576" rIns="36576" bIns="36576" anchor="t"/>
          <a:lstStyle/>
          <a:p>
            <a:pPr algn="l">
              <a:lnSpc>
                <a:spcPct val="100000"/>
              </a:lnSpc>
              <a:spcBef>
                <a:spcPts val="0"/>
              </a:spcBef>
              <a:spcAft>
                <a:spcPts val="200"/>
              </a:spcAft>
              <a:defRPr/>
            </a:pPr>
            <a:r>
              <a:rPr sz="850"/>
              <a:t>Reconstruction must tolerate operational and detector-configuration changes.</a:t>
            </a:r>
            <a:endParaRPr/>
          </a:p>
        </p:txBody>
      </p:sp>
      <p:sp>
        <p:nvSpPr>
          <p:cNvPr id="314035099" name="TextBox 13"/>
          <p:cNvSpPr txBox="1"/>
          <p:nvPr/>
        </p:nvSpPr>
        <p:spPr bwMode="auto">
          <a:xfrm>
            <a:off x="8366760" y="4892039"/>
            <a:ext cx="2743200" cy="228600"/>
          </a:xfrm>
          <a:prstGeom prst="rect">
            <a:avLst/>
          </a:prstGeom>
          <a:noFill/>
        </p:spPr>
        <p:txBody>
          <a:bodyPr wrap="square" lIns="36576" tIns="36576" rIns="36576" bIns="36576" anchor="t"/>
          <a:lstStyle/>
          <a:p>
            <a:pPr algn="l">
              <a:lnSpc>
                <a:spcPct val="100000"/>
              </a:lnSpc>
              <a:spcBef>
                <a:spcPts val="0"/>
              </a:spcBef>
              <a:spcAft>
                <a:spcPts val="200"/>
              </a:spcAft>
              <a:defRPr/>
            </a:pPr>
            <a:r>
              <a:rPr sz="1050" b="1" i="0">
                <a:solidFill>
                  <a:srgbClr val="162337"/>
                </a:solidFill>
                <a:latin typeface="Aptos"/>
              </a:rPr>
              <a:t>Common reconstruction goal</a:t>
            </a:r>
            <a:endParaRPr/>
          </a:p>
        </p:txBody>
      </p:sp>
      <p:sp>
        <p:nvSpPr>
          <p:cNvPr id="1862935021" name="TextBox 14"/>
          <p:cNvSpPr txBox="1"/>
          <p:nvPr/>
        </p:nvSpPr>
        <p:spPr bwMode="auto">
          <a:xfrm>
            <a:off x="8366760" y="5148072"/>
            <a:ext cx="2743200" cy="685800"/>
          </a:xfrm>
          <a:prstGeom prst="rect">
            <a:avLst/>
          </a:prstGeom>
          <a:noFill/>
        </p:spPr>
        <p:txBody>
          <a:bodyPr wrap="square" lIns="36576" tIns="36576" rIns="36576" bIns="36576" anchor="t"/>
          <a:lstStyle/>
          <a:p>
            <a:pPr algn="l">
              <a:lnSpc>
                <a:spcPct val="100000"/>
              </a:lnSpc>
              <a:spcBef>
                <a:spcPts val="0"/>
              </a:spcBef>
              <a:spcAft>
                <a:spcPts val="200"/>
              </a:spcAft>
              <a:defRPr/>
            </a:pPr>
            <a:r>
              <a:rPr sz="850"/>
              <a:t>Infer particle-level information from sparse detector responses with robust performance.</a:t>
            </a:r>
            <a:endParaRPr/>
          </a:p>
        </p:txBody>
      </p:sp>
      <p:sp>
        <p:nvSpPr>
          <p:cNvPr id="818578651" name="TextBox 17"/>
          <p:cNvSpPr txBox="1"/>
          <p:nvPr/>
        </p:nvSpPr>
        <p:spPr bwMode="auto">
          <a:xfrm>
            <a:off x="11155680" y="6492240"/>
            <a:ext cx="228600" cy="182880"/>
          </a:xfrm>
          <a:prstGeom prst="rect">
            <a:avLst/>
          </a:prstGeom>
          <a:noFill/>
        </p:spPr>
        <p:txBody>
          <a:bodyPr wrap="square" lIns="36576" tIns="36576" rIns="36576" bIns="36576" anchor="t"/>
          <a:lstStyle/>
          <a:p>
            <a:pPr algn="r">
              <a:lnSpc>
                <a:spcPct val="100000"/>
              </a:lnSpc>
              <a:spcBef>
                <a:spcPts val="0"/>
              </a:spcBef>
              <a:spcAft>
                <a:spcPts val="200"/>
              </a:spcAft>
              <a:defRPr/>
            </a:pPr>
            <a:r>
              <a:rPr sz="750" b="1">
                <a:solidFill>
                  <a:srgbClr val="555555"/>
                </a:solidFill>
                <a:latin typeface="Aptos"/>
              </a:rPr>
              <a:t>5</a:t>
            </a:r>
            <a:endParaRPr/>
          </a:p>
        </p:txBody>
      </p:sp>
      <p:sp>
        <p:nvSpPr>
          <p:cNvPr id="2014916022" name="TextBox 19"/>
          <p:cNvSpPr txBox="1"/>
          <p:nvPr/>
        </p:nvSpPr>
        <p:spPr bwMode="auto">
          <a:xfrm>
            <a:off x="9646920" y="6583680"/>
            <a:ext cx="1828800" cy="128016"/>
          </a:xfrm>
          <a:prstGeom prst="rect">
            <a:avLst/>
          </a:prstGeom>
          <a:noFill/>
        </p:spPr>
        <p:txBody>
          <a:bodyPr wrap="none">
            <a:spAutoFit/>
          </a:bodyPr>
          <a:lstStyle/>
          <a:p>
            <a:pPr algn="r">
              <a:defRPr sz="650"/>
            </a:pPr>
            <a:r>
              <a:rPr sz="600"/>
              <a:t>Source: BRAID proposal</a:t>
            </a:r>
            <a:endParaRPr/>
          </a:p>
        </p:txBody>
      </p:sp>
      <p:pic>
        <p:nvPicPr>
          <p:cNvPr id="1093075242" name=""/>
          <p:cNvPicPr>
            <a:picLocks noChangeAspect="1"/>
          </p:cNvPicPr>
          <p:nvPr/>
        </p:nvPicPr>
        <p:blipFill rotWithShape="1">
          <a:blip r:embed="rId3"/>
          <a:stretch/>
        </p:blipFill>
        <p:spPr bwMode="auto">
          <a:xfrm flipH="0" flipV="0">
            <a:off x="171762" y="1627632"/>
            <a:ext cx="7477758" cy="4206238"/>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8F7F3"/>
        </a:solidFill>
      </p:bgPr>
    </p:bg>
    <p:spTree>
      <p:nvGrpSpPr>
        <p:cNvPr id="1" name=""/>
        <p:cNvGrpSpPr/>
        <p:nvPr/>
      </p:nvGrpSpPr>
      <p:grpSpPr bwMode="auto">
        <a:xfrm>
          <a:off x="0" y="0"/>
          <a:ext cx="0" cy="0"/>
          <a:chOff x="0" y="0"/>
          <a:chExt cx="0" cy="0"/>
        </a:xfrm>
      </p:grpSpPr>
      <p:sp>
        <p:nvSpPr>
          <p:cNvPr id="392276869" name="TextBox 1"/>
          <p:cNvSpPr txBox="1"/>
          <p:nvPr/>
        </p:nvSpPr>
        <p:spPr bwMode="auto">
          <a:xfrm>
            <a:off x="502920" y="384048"/>
            <a:ext cx="10881360" cy="438912"/>
          </a:xfrm>
          <a:prstGeom prst="rect">
            <a:avLst/>
          </a:prstGeom>
          <a:noFill/>
        </p:spPr>
        <p:txBody>
          <a:bodyPr wrap="square" lIns="36576" tIns="36576" rIns="36576" bIns="36576" anchor="t"/>
          <a:lstStyle/>
          <a:p>
            <a:pPr algn="l">
              <a:lnSpc>
                <a:spcPct val="100000"/>
              </a:lnSpc>
              <a:spcBef>
                <a:spcPts val="0"/>
              </a:spcBef>
              <a:spcAft>
                <a:spcPts val="200"/>
              </a:spcAft>
              <a:defRPr/>
            </a:pPr>
            <a:r>
              <a:rPr sz="2400" b="1" i="0">
                <a:solidFill>
                  <a:srgbClr val="162337"/>
                </a:solidFill>
                <a:latin typeface="Aptos"/>
              </a:rPr>
              <a:t>FAIR use cases: muon detectors across different beams</a:t>
            </a:r>
            <a:endParaRPr/>
          </a:p>
        </p:txBody>
      </p:sp>
      <p:sp>
        <p:nvSpPr>
          <p:cNvPr id="191920753" name="Rectangle 2"/>
          <p:cNvSpPr/>
          <p:nvPr/>
        </p:nvSpPr>
        <p:spPr bwMode="auto">
          <a:xfrm>
            <a:off x="502920" y="850392"/>
            <a:ext cx="777240" cy="45720"/>
          </a:xfrm>
          <a:prstGeom prst="rect">
            <a:avLst/>
          </a:prstGeom>
          <a:solidFill>
            <a:srgbClr val="EFA919"/>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pic>
        <p:nvPicPr>
          <p:cNvPr id="1783122864" name="Picture 4" descr="image.png"/>
          <p:cNvPicPr>
            <a:picLocks noChangeAspect="1"/>
          </p:cNvPicPr>
          <p:nvPr/>
        </p:nvPicPr>
        <p:blipFill rotWithShape="1">
          <a:blip r:embed="rId3"/>
          <a:stretch/>
        </p:blipFill>
        <p:spPr bwMode="auto">
          <a:xfrm>
            <a:off x="502920" y="1234440"/>
            <a:ext cx="5394960" cy="2548539"/>
          </a:xfrm>
          <a:prstGeom prst="rect">
            <a:avLst/>
          </a:prstGeom>
        </p:spPr>
      </p:pic>
      <p:pic>
        <p:nvPicPr>
          <p:cNvPr id="472951004" name="Picture 5" descr="image.png"/>
          <p:cNvPicPr>
            <a:picLocks noChangeAspect="1"/>
          </p:cNvPicPr>
          <p:nvPr/>
        </p:nvPicPr>
        <p:blipFill rotWithShape="1">
          <a:blip r:embed="rId4"/>
          <a:stretch/>
        </p:blipFill>
        <p:spPr bwMode="auto">
          <a:xfrm>
            <a:off x="6126480" y="1234440"/>
            <a:ext cx="5349240" cy="3008264"/>
          </a:xfrm>
          <a:prstGeom prst="rect">
            <a:avLst/>
          </a:prstGeom>
        </p:spPr>
      </p:pic>
      <p:sp>
        <p:nvSpPr>
          <p:cNvPr id="1512956155" name="Rounded Rectangle 6"/>
          <p:cNvSpPr/>
          <p:nvPr/>
        </p:nvSpPr>
        <p:spPr bwMode="auto">
          <a:xfrm>
            <a:off x="411478" y="4892039"/>
            <a:ext cx="5074920" cy="1051560"/>
          </a:xfrm>
          <a:prstGeom prst="roundRect">
            <a:avLst>
              <a:gd name="adj" fmla="val 16667"/>
            </a:avLst>
          </a:prstGeom>
          <a:solidFill>
            <a:srgbClr val="FFFFFF"/>
          </a:solidFill>
          <a:ln>
            <a:solidFill>
              <a:srgbClr val="D7DCE2"/>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70899695" name="TextBox 7"/>
          <p:cNvSpPr txBox="1"/>
          <p:nvPr/>
        </p:nvSpPr>
        <p:spPr bwMode="auto">
          <a:xfrm flipH="0" flipV="0">
            <a:off x="502920" y="4992623"/>
            <a:ext cx="4663440" cy="256032"/>
          </a:xfrm>
          <a:prstGeom prst="rect">
            <a:avLst/>
          </a:prstGeom>
          <a:noFill/>
        </p:spPr>
        <p:txBody>
          <a:bodyPr wrap="square" lIns="36576" tIns="36576" rIns="36576" bIns="36576" anchor="t"/>
          <a:lstStyle/>
          <a:p>
            <a:pPr algn="l">
              <a:lnSpc>
                <a:spcPct val="100000"/>
              </a:lnSpc>
              <a:spcBef>
                <a:spcPts val="0"/>
              </a:spcBef>
              <a:spcAft>
                <a:spcPts val="200"/>
              </a:spcAft>
              <a:defRPr/>
            </a:pPr>
            <a:r>
              <a:rPr sz="1400" b="1" i="0">
                <a:solidFill>
                  <a:srgbClr val="1470B7"/>
                </a:solidFill>
                <a:latin typeface="Aptos"/>
              </a:rPr>
              <a:t>CBM </a:t>
            </a:r>
            <a:endParaRPr/>
          </a:p>
        </p:txBody>
      </p:sp>
      <p:sp>
        <p:nvSpPr>
          <p:cNvPr id="1951528460" name="TextBox 8"/>
          <p:cNvSpPr txBox="1"/>
          <p:nvPr/>
        </p:nvSpPr>
        <p:spPr bwMode="auto">
          <a:xfrm>
            <a:off x="731519" y="5248656"/>
            <a:ext cx="4617720" cy="658368"/>
          </a:xfrm>
          <a:prstGeom prst="rect">
            <a:avLst/>
          </a:prstGeom>
          <a:noFill/>
        </p:spPr>
        <p:txBody>
          <a:bodyPr wrap="square" lIns="36576" tIns="36576" rIns="36576" bIns="36576" anchor="t"/>
          <a:lstStyle/>
          <a:p>
            <a:pPr algn="l">
              <a:lnSpc>
                <a:spcPct val="100000"/>
              </a:lnSpc>
              <a:spcBef>
                <a:spcPts val="0"/>
              </a:spcBef>
              <a:spcAft>
                <a:spcPts val="200"/>
              </a:spcAft>
              <a:defRPr/>
            </a:pPr>
            <a:r>
              <a:rPr sz="1200"/>
              <a:t>S</a:t>
            </a:r>
            <a:r>
              <a:rPr sz="1200"/>
              <a:t>IS100 fixed-target heavy-ion collisions</a:t>
            </a:r>
            <a:br>
              <a:rPr sz="1200"/>
            </a:br>
            <a:r>
              <a:rPr sz="1200"/>
              <a:t>• High rates and complex backgrounds</a:t>
            </a:r>
            <a:br>
              <a:rPr sz="1200"/>
            </a:br>
            <a:r>
              <a:rPr sz="1200"/>
              <a:t>• Muon identification with MuCh / MuSt</a:t>
            </a:r>
            <a:endParaRPr/>
          </a:p>
        </p:txBody>
      </p:sp>
      <p:sp>
        <p:nvSpPr>
          <p:cNvPr id="2015109367" name="Rounded Rectangle 9"/>
          <p:cNvSpPr/>
          <p:nvPr/>
        </p:nvSpPr>
        <p:spPr bwMode="auto">
          <a:xfrm>
            <a:off x="6263640" y="4892039"/>
            <a:ext cx="5074920" cy="1051560"/>
          </a:xfrm>
          <a:prstGeom prst="roundRect">
            <a:avLst>
              <a:gd name="adj" fmla="val 16667"/>
            </a:avLst>
          </a:prstGeom>
          <a:solidFill>
            <a:srgbClr val="FFFFFF"/>
          </a:solidFill>
          <a:ln>
            <a:solidFill>
              <a:srgbClr val="D7DCE2"/>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615454628" name="TextBox 10"/>
          <p:cNvSpPr txBox="1"/>
          <p:nvPr/>
        </p:nvSpPr>
        <p:spPr bwMode="auto">
          <a:xfrm>
            <a:off x="6400800" y="4992624"/>
            <a:ext cx="4663440" cy="256032"/>
          </a:xfrm>
          <a:prstGeom prst="rect">
            <a:avLst/>
          </a:prstGeom>
          <a:noFill/>
        </p:spPr>
        <p:txBody>
          <a:bodyPr wrap="square" lIns="36576" tIns="36576" rIns="36576" bIns="36576" anchor="t"/>
          <a:lstStyle/>
          <a:p>
            <a:pPr algn="l">
              <a:lnSpc>
                <a:spcPct val="100000"/>
              </a:lnSpc>
              <a:spcBef>
                <a:spcPts val="0"/>
              </a:spcBef>
              <a:spcAft>
                <a:spcPts val="200"/>
              </a:spcAft>
              <a:defRPr/>
            </a:pPr>
            <a:r>
              <a:rPr sz="1400" b="1" i="0">
                <a:solidFill>
                  <a:srgbClr val="E76F23"/>
                </a:solidFill>
                <a:latin typeface="Aptos"/>
              </a:rPr>
              <a:t>PANDA </a:t>
            </a:r>
            <a:endParaRPr/>
          </a:p>
        </p:txBody>
      </p:sp>
      <p:sp>
        <p:nvSpPr>
          <p:cNvPr id="790406003" name="TextBox 11"/>
          <p:cNvSpPr txBox="1"/>
          <p:nvPr/>
        </p:nvSpPr>
        <p:spPr bwMode="auto">
          <a:xfrm>
            <a:off x="6446520" y="5248656"/>
            <a:ext cx="4617720" cy="658368"/>
          </a:xfrm>
          <a:prstGeom prst="rect">
            <a:avLst/>
          </a:prstGeom>
          <a:noFill/>
        </p:spPr>
        <p:txBody>
          <a:bodyPr wrap="square" lIns="36576" tIns="36576" rIns="36576" bIns="36576" anchor="t"/>
          <a:lstStyle/>
          <a:p>
            <a:pPr algn="l">
              <a:lnSpc>
                <a:spcPct val="100000"/>
              </a:lnSpc>
              <a:spcBef>
                <a:spcPts val="0"/>
              </a:spcBef>
              <a:spcAft>
                <a:spcPts val="200"/>
              </a:spcAft>
              <a:defRPr/>
            </a:pPr>
            <a:r>
              <a:rPr sz="1200"/>
              <a:t>Antiproton collisions for hadron spectroscopy</a:t>
            </a:r>
            <a:br>
              <a:rPr sz="1200"/>
            </a:br>
            <a:r>
              <a:rPr sz="1200"/>
              <a:t>• Tracking + particle identification</a:t>
            </a:r>
            <a:br>
              <a:rPr sz="1200"/>
            </a:br>
            <a:r>
              <a:rPr sz="1200"/>
              <a:t>• Complementary muon-system environment</a:t>
            </a:r>
            <a:endParaRPr/>
          </a:p>
        </p:txBody>
      </p:sp>
      <p:sp>
        <p:nvSpPr>
          <p:cNvPr id="1665499587" name="TextBox 12"/>
          <p:cNvSpPr txBox="1"/>
          <p:nvPr/>
        </p:nvSpPr>
        <p:spPr bwMode="auto">
          <a:xfrm>
            <a:off x="731520" y="6089904"/>
            <a:ext cx="10515600" cy="228600"/>
          </a:xfrm>
          <a:prstGeom prst="rect">
            <a:avLst/>
          </a:prstGeom>
          <a:noFill/>
        </p:spPr>
        <p:txBody>
          <a:bodyPr wrap="square" lIns="36576" tIns="36576" rIns="36576" bIns="36576" anchor="t"/>
          <a:lstStyle/>
          <a:p>
            <a:pPr algn="ctr">
              <a:lnSpc>
                <a:spcPct val="100000"/>
              </a:lnSpc>
              <a:spcBef>
                <a:spcPts val="0"/>
              </a:spcBef>
              <a:spcAft>
                <a:spcPts val="200"/>
              </a:spcAft>
              <a:defRPr/>
            </a:pPr>
            <a:r>
              <a:rPr sz="1200">
                <a:solidFill>
                  <a:schemeClr val="tx1">
                    <a:lumMod val="90000"/>
                    <a:lumOff val="5000"/>
                  </a:schemeClr>
                </a:solidFill>
              </a:rPr>
              <a:t>Can muon reconstruction remain robust when conditions change?</a:t>
            </a:r>
            <a:endParaRPr sz="1200"/>
          </a:p>
        </p:txBody>
      </p:sp>
      <p:sp>
        <p:nvSpPr>
          <p:cNvPr id="1746402635" name="TextBox 14"/>
          <p:cNvSpPr txBox="1"/>
          <p:nvPr/>
        </p:nvSpPr>
        <p:spPr bwMode="auto">
          <a:xfrm>
            <a:off x="11155680" y="6492240"/>
            <a:ext cx="228600" cy="182880"/>
          </a:xfrm>
          <a:prstGeom prst="rect">
            <a:avLst/>
          </a:prstGeom>
          <a:noFill/>
        </p:spPr>
        <p:txBody>
          <a:bodyPr wrap="square" lIns="36576" tIns="36576" rIns="36576" bIns="36576" anchor="t"/>
          <a:lstStyle/>
          <a:p>
            <a:pPr algn="r">
              <a:lnSpc>
                <a:spcPct val="100000"/>
              </a:lnSpc>
              <a:spcBef>
                <a:spcPts val="0"/>
              </a:spcBef>
              <a:spcAft>
                <a:spcPts val="200"/>
              </a:spcAft>
              <a:defRPr/>
            </a:pPr>
            <a:r>
              <a:rPr sz="750" b="1">
                <a:solidFill>
                  <a:srgbClr val="555555"/>
                </a:solidFill>
                <a:latin typeface="Aptos"/>
              </a:rPr>
              <a:t>6</a:t>
            </a:r>
            <a:endParaRPr/>
          </a:p>
        </p:txBody>
      </p:sp>
      <p:sp>
        <p:nvSpPr>
          <p:cNvPr id="1571031506" name="TextBox 15"/>
          <p:cNvSpPr txBox="1"/>
          <p:nvPr/>
        </p:nvSpPr>
        <p:spPr bwMode="auto">
          <a:xfrm>
            <a:off x="9646920" y="6583680"/>
            <a:ext cx="1828800" cy="128016"/>
          </a:xfrm>
          <a:prstGeom prst="rect">
            <a:avLst/>
          </a:prstGeom>
          <a:noFill/>
        </p:spPr>
        <p:txBody>
          <a:bodyPr wrap="none">
            <a:spAutoFit/>
          </a:bodyPr>
          <a:lstStyle/>
          <a:p>
            <a:pPr algn="r">
              <a:defRPr sz="650"/>
            </a:pPr>
            <a:r>
              <a:rPr sz="600"/>
              <a:t>Source: BRAID proposal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8F7F3"/>
        </a:solidFill>
      </p:bgPr>
    </p:bg>
    <p:spTree>
      <p:nvGrpSpPr>
        <p:cNvPr id="1" name=""/>
        <p:cNvGrpSpPr/>
        <p:nvPr/>
      </p:nvGrpSpPr>
      <p:grpSpPr bwMode="auto">
        <a:xfrm>
          <a:off x="0" y="0"/>
          <a:ext cx="0" cy="0"/>
          <a:chOff x="0" y="0"/>
          <a:chExt cx="0" cy="0"/>
        </a:xfrm>
      </p:grpSpPr>
      <p:sp>
        <p:nvSpPr>
          <p:cNvPr id="626224694" name="TextBox 1"/>
          <p:cNvSpPr txBox="1"/>
          <p:nvPr/>
        </p:nvSpPr>
        <p:spPr bwMode="auto">
          <a:xfrm>
            <a:off x="502920" y="384048"/>
            <a:ext cx="10881360" cy="438912"/>
          </a:xfrm>
          <a:prstGeom prst="rect">
            <a:avLst/>
          </a:prstGeom>
          <a:noFill/>
        </p:spPr>
        <p:txBody>
          <a:bodyPr wrap="square" lIns="36576" tIns="36576" rIns="36576" bIns="36576" anchor="t"/>
          <a:lstStyle/>
          <a:p>
            <a:pPr algn="l">
              <a:lnSpc>
                <a:spcPct val="100000"/>
              </a:lnSpc>
              <a:spcBef>
                <a:spcPts val="0"/>
              </a:spcBef>
              <a:spcAft>
                <a:spcPts val="200"/>
              </a:spcAft>
              <a:defRPr/>
            </a:pPr>
            <a:r>
              <a:rPr sz="2700" b="1">
                <a:solidFill>
                  <a:srgbClr val="143063"/>
                </a:solidFill>
                <a:latin typeface="Aptos Display"/>
              </a:rPr>
              <a:t>INSTRUMENTATION FOR FORWARD DETECTOR</a:t>
            </a:r>
            <a:endParaRPr/>
          </a:p>
        </p:txBody>
      </p:sp>
      <p:sp>
        <p:nvSpPr>
          <p:cNvPr id="1497528105" name="Rectangle 2"/>
          <p:cNvSpPr/>
          <p:nvPr/>
        </p:nvSpPr>
        <p:spPr bwMode="auto">
          <a:xfrm>
            <a:off x="502920" y="850392"/>
            <a:ext cx="777240" cy="45720"/>
          </a:xfrm>
          <a:prstGeom prst="rect">
            <a:avLst/>
          </a:prstGeom>
          <a:solidFill>
            <a:srgbClr val="EFA919"/>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313851288" name="TextBox 3"/>
          <p:cNvSpPr txBox="1"/>
          <p:nvPr/>
        </p:nvSpPr>
        <p:spPr bwMode="auto">
          <a:xfrm>
            <a:off x="502920" y="960120"/>
            <a:ext cx="10881360" cy="411480"/>
          </a:xfrm>
          <a:prstGeom prst="rect">
            <a:avLst/>
          </a:prstGeom>
          <a:noFill/>
        </p:spPr>
        <p:txBody>
          <a:bodyPr wrap="square" lIns="36576" tIns="36576" rIns="36576" bIns="36576" anchor="t"/>
          <a:lstStyle/>
          <a:p>
            <a:pPr>
              <a:lnSpc>
                <a:spcPct val="100000"/>
              </a:lnSpc>
              <a:spcBef>
                <a:spcPts val="0"/>
              </a:spcBef>
              <a:spcAft>
                <a:spcPts val="200"/>
              </a:spcAft>
              <a:defRPr/>
            </a:pPr>
            <a:endParaRPr/>
          </a:p>
        </p:txBody>
      </p:sp>
      <p:sp>
        <p:nvSpPr>
          <p:cNvPr id="1290157544" name="Rounded Rectangle 4"/>
          <p:cNvSpPr/>
          <p:nvPr/>
        </p:nvSpPr>
        <p:spPr bwMode="auto">
          <a:xfrm>
            <a:off x="502920" y="1417320"/>
            <a:ext cx="3657600" cy="3840480"/>
          </a:xfrm>
          <a:prstGeom prst="roundRect">
            <a:avLst>
              <a:gd name="adj" fmla="val 16667"/>
            </a:avLst>
          </a:prstGeom>
          <a:solidFill>
            <a:srgbClr val="FFFFFF"/>
          </a:solidFill>
          <a:ln w="10160">
            <a:solidFill>
              <a:srgbClr val="D7DCE2"/>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006058518" name="Rectangle 5"/>
          <p:cNvSpPr/>
          <p:nvPr/>
        </p:nvSpPr>
        <p:spPr bwMode="auto">
          <a:xfrm>
            <a:off x="502920" y="1417320"/>
            <a:ext cx="64008" cy="3840480"/>
          </a:xfrm>
          <a:prstGeom prst="rect">
            <a:avLst/>
          </a:prstGeom>
          <a:solidFill>
            <a:srgbClr val="1C8B8F"/>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980223586" name="TextBox 6"/>
          <p:cNvSpPr txBox="1"/>
          <p:nvPr/>
        </p:nvSpPr>
        <p:spPr bwMode="auto">
          <a:xfrm>
            <a:off x="704088" y="1563624"/>
            <a:ext cx="3337560" cy="274320"/>
          </a:xfrm>
          <a:prstGeom prst="rect">
            <a:avLst/>
          </a:prstGeom>
          <a:noFill/>
        </p:spPr>
        <p:txBody>
          <a:bodyPr wrap="square" lIns="36576" tIns="36576" rIns="36576" bIns="36576" anchor="t"/>
          <a:lstStyle/>
          <a:p>
            <a:pPr algn="l">
              <a:lnSpc>
                <a:spcPct val="100000"/>
              </a:lnSpc>
              <a:spcBef>
                <a:spcPts val="0"/>
              </a:spcBef>
              <a:spcAft>
                <a:spcPts val="200"/>
              </a:spcAft>
              <a:defRPr/>
            </a:pPr>
            <a:r>
              <a:rPr sz="1400" b="1">
                <a:solidFill>
                  <a:srgbClr val="F1921A"/>
                </a:solidFill>
                <a:latin typeface="Aptos"/>
              </a:rPr>
              <a:t>CHALLENGE</a:t>
            </a:r>
            <a:endParaRPr/>
          </a:p>
        </p:txBody>
      </p:sp>
      <p:sp>
        <p:nvSpPr>
          <p:cNvPr id="1927499199" name="TextBox 7"/>
          <p:cNvSpPr txBox="1"/>
          <p:nvPr/>
        </p:nvSpPr>
        <p:spPr bwMode="auto">
          <a:xfrm>
            <a:off x="704088" y="1920240"/>
            <a:ext cx="3291840" cy="2880360"/>
          </a:xfrm>
          <a:prstGeom prst="rect">
            <a:avLst/>
          </a:prstGeom>
          <a:noFill/>
        </p:spPr>
        <p:txBody>
          <a:bodyPr wrap="square" lIns="36576" tIns="36576" rIns="36576" bIns="36576" anchor="t"/>
          <a:lstStyle/>
          <a:p>
            <a:pPr algn="l">
              <a:lnSpc>
                <a:spcPct val="100000"/>
              </a:lnSpc>
              <a:spcBef>
                <a:spcPts val="0"/>
              </a:spcBef>
              <a:spcAft>
                <a:spcPts val="200"/>
              </a:spcAft>
              <a:defRPr sz="1350" b="1">
                <a:solidFill>
                  <a:srgbClr val="1E1E1E"/>
                </a:solidFill>
                <a:latin typeface="Aptos"/>
              </a:defRPr>
            </a:pPr>
            <a:r>
              <a:rPr sz="1200"/>
              <a:t>The reconstruction problem is to infer the muon hypothesis from correlated detector responses in the presence of background.</a:t>
            </a:r>
            <a:br>
              <a:rPr sz="1200"/>
            </a:br>
            <a:br>
              <a:rPr sz="1200"/>
            </a:br>
            <a:r>
              <a:rPr sz="1200"/>
              <a:t>• Muons can traverse absorber material and leave signals in downstream layers.</a:t>
            </a:r>
            <a:br>
              <a:rPr sz="1200"/>
            </a:br>
            <a:r>
              <a:rPr sz="1200"/>
              <a:t>• Hadronic interactions and secondaries can create background hits and false candidates.</a:t>
            </a:r>
            <a:br>
              <a:rPr sz="1200"/>
            </a:br>
            <a:r>
              <a:rPr sz="1200"/>
              <a:t>• Forward systems can combine gaseous detectors, straw tubes and absorbers.</a:t>
            </a:r>
            <a:br>
              <a:rPr sz="1200"/>
            </a:br>
            <a:r>
              <a:rPr sz="1200"/>
              <a:t>• The ML representation must exploit hit correlations while remaining robust to geometry changes.</a:t>
            </a:r>
            <a:endParaRPr sz="1200"/>
          </a:p>
        </p:txBody>
      </p:sp>
      <p:sp>
        <p:nvSpPr>
          <p:cNvPr id="2020825176" name="TextBox 27"/>
          <p:cNvSpPr txBox="1"/>
          <p:nvPr/>
        </p:nvSpPr>
        <p:spPr bwMode="auto">
          <a:xfrm>
            <a:off x="11155680" y="6492240"/>
            <a:ext cx="228600" cy="182880"/>
          </a:xfrm>
          <a:prstGeom prst="rect">
            <a:avLst/>
          </a:prstGeom>
          <a:noFill/>
        </p:spPr>
        <p:txBody>
          <a:bodyPr wrap="square" lIns="36576" tIns="36576" rIns="36576" bIns="36576" anchor="t"/>
          <a:lstStyle/>
          <a:p>
            <a:pPr algn="r">
              <a:lnSpc>
                <a:spcPct val="100000"/>
              </a:lnSpc>
              <a:spcBef>
                <a:spcPts val="0"/>
              </a:spcBef>
              <a:spcAft>
                <a:spcPts val="200"/>
              </a:spcAft>
              <a:defRPr/>
            </a:pPr>
            <a:r>
              <a:rPr sz="750" b="1">
                <a:solidFill>
                  <a:srgbClr val="555555"/>
                </a:solidFill>
                <a:latin typeface="Aptos"/>
              </a:rPr>
              <a:t>7</a:t>
            </a:r>
            <a:endParaRPr/>
          </a:p>
        </p:txBody>
      </p:sp>
      <p:pic>
        <p:nvPicPr>
          <p:cNvPr id="1367658288" name="Picture 28" descr="Screenshot From 2026-08-20 23-41-51.png"/>
          <p:cNvPicPr>
            <a:picLocks noChangeAspect="1"/>
          </p:cNvPicPr>
          <p:nvPr/>
        </p:nvPicPr>
        <p:blipFill rotWithShape="1">
          <a:blip r:embed="rId3"/>
          <a:stretch/>
        </p:blipFill>
        <p:spPr bwMode="auto">
          <a:xfrm>
            <a:off x="4407408" y="1481328"/>
            <a:ext cx="7114032" cy="3254855"/>
          </a:xfrm>
          <a:prstGeom prst="rect">
            <a:avLst/>
          </a:prstGeom>
        </p:spPr>
      </p:pic>
      <p:sp>
        <p:nvSpPr>
          <p:cNvPr id="848528262" name="TextBox 30"/>
          <p:cNvSpPr txBox="1"/>
          <p:nvPr/>
        </p:nvSpPr>
        <p:spPr bwMode="auto">
          <a:xfrm>
            <a:off x="9646920" y="6583680"/>
            <a:ext cx="1828800" cy="128016"/>
          </a:xfrm>
          <a:prstGeom prst="rect">
            <a:avLst/>
          </a:prstGeom>
          <a:noFill/>
        </p:spPr>
        <p:txBody>
          <a:bodyPr wrap="none">
            <a:spAutoFit/>
          </a:bodyPr>
          <a:lstStyle/>
          <a:p>
            <a:pPr algn="r">
              <a:defRPr sz="650"/>
            </a:pPr>
            <a:r>
              <a:rPr sz="600"/>
              <a:t>Source: BRAID proposal</a:t>
            </a:r>
            <a:endParaRPr/>
          </a:p>
        </p:txBody>
      </p:sp>
      <p:sp>
        <p:nvSpPr>
          <p:cNvPr id="1449580084" name="TextBox 31"/>
          <p:cNvSpPr txBox="1"/>
          <p:nvPr/>
        </p:nvSpPr>
        <p:spPr bwMode="auto">
          <a:xfrm>
            <a:off x="4434840" y="5532120"/>
            <a:ext cx="6720840" cy="438912"/>
          </a:xfrm>
          <a:prstGeom prst="rect">
            <a:avLst/>
          </a:prstGeom>
          <a:noFill/>
        </p:spPr>
        <p:txBody>
          <a:bodyPr wrap="square">
            <a:spAutoFit/>
          </a:bodyPr>
          <a:lstStyle/>
          <a:p>
            <a:pPr>
              <a:defRPr/>
            </a:pPr>
            <a:r>
              <a:rPr sz="900" b="1"/>
              <a:t>Particle propagation  →  detector response  →  correlated hits  →  track / candidate  →  muon identification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AFAF8"/>
        </a:solidFill>
      </p:bgPr>
    </p:bg>
    <p:spTree>
      <p:nvGrpSpPr>
        <p:cNvPr id="1" name=""/>
        <p:cNvGrpSpPr/>
        <p:nvPr/>
      </p:nvGrpSpPr>
      <p:grpSpPr bwMode="auto">
        <a:xfrm>
          <a:off x="0" y="0"/>
          <a:ext cx="0" cy="0"/>
          <a:chOff x="0" y="0"/>
          <a:chExt cx="0" cy="0"/>
        </a:xfrm>
      </p:grpSpPr>
      <p:sp>
        <p:nvSpPr>
          <p:cNvPr id="55713624" name="TextBox 1"/>
          <p:cNvSpPr txBox="1"/>
          <p:nvPr/>
        </p:nvSpPr>
        <p:spPr bwMode="auto">
          <a:xfrm>
            <a:off x="548640" y="256032"/>
            <a:ext cx="7680960" cy="502920"/>
          </a:xfrm>
          <a:prstGeom prst="rect">
            <a:avLst/>
          </a:prstGeom>
          <a:noFill/>
        </p:spPr>
        <p:txBody>
          <a:bodyPr wrap="square" anchor="t"/>
          <a:lstStyle/>
          <a:p>
            <a:pPr algn="l">
              <a:lnSpc>
                <a:spcPct val="100000"/>
              </a:lnSpc>
              <a:spcBef>
                <a:spcPts val="0"/>
              </a:spcBef>
              <a:spcAft>
                <a:spcPts val="200"/>
              </a:spcAft>
              <a:defRPr/>
            </a:pPr>
            <a:r>
              <a:rPr sz="2700" b="1">
                <a:solidFill>
                  <a:srgbClr val="143063"/>
                </a:solidFill>
                <a:latin typeface="Aptos"/>
              </a:rPr>
              <a:t>From simulation to reconstruction</a:t>
            </a:r>
            <a:endParaRPr/>
          </a:p>
        </p:txBody>
      </p:sp>
      <p:sp>
        <p:nvSpPr>
          <p:cNvPr id="20175981" name="TextBox 4"/>
          <p:cNvSpPr txBox="1"/>
          <p:nvPr/>
        </p:nvSpPr>
        <p:spPr bwMode="auto">
          <a:xfrm>
            <a:off x="566928" y="804672"/>
            <a:ext cx="10972800" cy="320040"/>
          </a:xfrm>
          <a:prstGeom prst="rect">
            <a:avLst/>
          </a:prstGeom>
          <a:noFill/>
        </p:spPr>
        <p:txBody>
          <a:bodyPr wrap="square" anchor="t"/>
          <a:lstStyle/>
          <a:p>
            <a:pPr algn="ctr">
              <a:lnSpc>
                <a:spcPct val="100000"/>
              </a:lnSpc>
              <a:spcBef>
                <a:spcPts val="0"/>
              </a:spcBef>
              <a:spcAft>
                <a:spcPts val="200"/>
              </a:spcAft>
              <a:defRPr/>
            </a:pPr>
            <a:r>
              <a:rPr sz="1250" b="0">
                <a:solidFill>
                  <a:srgbClr val="555555"/>
                </a:solidFill>
                <a:latin typeface="Aptos"/>
              </a:rPr>
              <a:t>WP4 uses controlled detector simulations to develop and test reconstruction methods for FAIR conditions.</a:t>
            </a:r>
            <a:endParaRPr/>
          </a:p>
        </p:txBody>
      </p:sp>
      <p:sp>
        <p:nvSpPr>
          <p:cNvPr id="1112258803" name="Rounded Rectangle 5"/>
          <p:cNvSpPr/>
          <p:nvPr/>
        </p:nvSpPr>
        <p:spPr bwMode="auto">
          <a:xfrm>
            <a:off x="457200" y="1353312"/>
            <a:ext cx="2057400" cy="2176272"/>
          </a:xfrm>
          <a:prstGeom prst="roundRect">
            <a:avLst>
              <a:gd name="adj" fmla="val 16667"/>
            </a:avLst>
          </a:prstGeom>
          <a:solidFill>
            <a:srgbClr val="F1F7FD"/>
          </a:solidFill>
          <a:ln w="12700">
            <a:solidFill>
              <a:srgbClr val="225DB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351368547" name="Oval 6"/>
          <p:cNvSpPr/>
          <p:nvPr/>
        </p:nvSpPr>
        <p:spPr bwMode="auto">
          <a:xfrm>
            <a:off x="594360" y="1517904"/>
            <a:ext cx="365760" cy="365760"/>
          </a:xfrm>
          <a:prstGeom prst="ellipse">
            <a:avLst/>
          </a:prstGeom>
          <a:solidFill>
            <a:srgbClr val="225DB4"/>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266821353" name="TextBox 7"/>
          <p:cNvSpPr txBox="1"/>
          <p:nvPr/>
        </p:nvSpPr>
        <p:spPr bwMode="auto">
          <a:xfrm>
            <a:off x="594360" y="1581912"/>
            <a:ext cx="365760" cy="201168"/>
          </a:xfrm>
          <a:prstGeom prst="rect">
            <a:avLst/>
          </a:prstGeom>
          <a:noFill/>
        </p:spPr>
        <p:txBody>
          <a:bodyPr wrap="square" anchor="t"/>
          <a:lstStyle/>
          <a:p>
            <a:pPr algn="ctr">
              <a:lnSpc>
                <a:spcPct val="100000"/>
              </a:lnSpc>
              <a:spcBef>
                <a:spcPts val="0"/>
              </a:spcBef>
              <a:spcAft>
                <a:spcPts val="200"/>
              </a:spcAft>
              <a:defRPr/>
            </a:pPr>
            <a:r>
              <a:rPr sz="850" b="1">
                <a:solidFill>
                  <a:srgbClr val="FFFFFF"/>
                </a:solidFill>
                <a:latin typeface="Aptos"/>
              </a:rPr>
              <a:t>1</a:t>
            </a:r>
            <a:endParaRPr/>
          </a:p>
        </p:txBody>
      </p:sp>
      <p:sp>
        <p:nvSpPr>
          <p:cNvPr id="1783156602" name="TextBox 8"/>
          <p:cNvSpPr txBox="1"/>
          <p:nvPr/>
        </p:nvSpPr>
        <p:spPr bwMode="auto">
          <a:xfrm>
            <a:off x="1069848" y="1545335"/>
            <a:ext cx="1280160" cy="274320"/>
          </a:xfrm>
          <a:prstGeom prst="rect">
            <a:avLst/>
          </a:prstGeom>
          <a:noFill/>
        </p:spPr>
        <p:txBody>
          <a:bodyPr wrap="square" anchor="t"/>
          <a:lstStyle/>
          <a:p>
            <a:pPr algn="l">
              <a:lnSpc>
                <a:spcPct val="100000"/>
              </a:lnSpc>
              <a:spcBef>
                <a:spcPts val="0"/>
              </a:spcBef>
              <a:spcAft>
                <a:spcPts val="200"/>
              </a:spcAft>
              <a:defRPr/>
            </a:pPr>
            <a:r>
              <a:rPr sz="1050" b="1">
                <a:solidFill>
                  <a:srgbClr val="225DB4"/>
                </a:solidFill>
                <a:latin typeface="Aptos"/>
              </a:rPr>
              <a:t>PHYSICS EVENT</a:t>
            </a:r>
            <a:endParaRPr/>
          </a:p>
        </p:txBody>
      </p:sp>
      <p:sp>
        <p:nvSpPr>
          <p:cNvPr id="155787232" name="TextBox 9"/>
          <p:cNvSpPr txBox="1"/>
          <p:nvPr/>
        </p:nvSpPr>
        <p:spPr bwMode="auto">
          <a:xfrm>
            <a:off x="749808" y="1892808"/>
            <a:ext cx="1691640" cy="1097280"/>
          </a:xfrm>
          <a:prstGeom prst="rect">
            <a:avLst/>
          </a:prstGeom>
          <a:noFill/>
        </p:spPr>
        <p:txBody>
          <a:bodyPr wrap="square" anchor="t"/>
          <a:lstStyle/>
          <a:p>
            <a:pPr algn="l">
              <a:lnSpc>
                <a:spcPct val="100000"/>
              </a:lnSpc>
              <a:spcBef>
                <a:spcPts val="0"/>
              </a:spcBef>
              <a:spcAft>
                <a:spcPts val="200"/>
              </a:spcAft>
              <a:defRPr/>
            </a:pPr>
            <a:r>
              <a:rPr sz="1200">
                <a:latin typeface="Caladea"/>
                <a:ea typeface="Caladea"/>
                <a:cs typeface="Caladea"/>
              </a:rPr>
              <a:t>Generate the collision according to the chosen physics </a:t>
            </a:r>
            <a:r>
              <a:rPr sz="1200">
                <a:latin typeface="Caladea"/>
                <a:ea typeface="Caladea"/>
                <a:cs typeface="Caladea"/>
              </a:rPr>
              <a:t>scenario and event class.</a:t>
            </a:r>
            <a:br>
              <a:rPr sz="1200">
                <a:latin typeface="Caladea"/>
                <a:ea typeface="Caladea"/>
                <a:cs typeface="Caladea"/>
              </a:rPr>
            </a:br>
            <a:r>
              <a:rPr sz="1200">
                <a:latin typeface="Caladea"/>
                <a:ea typeface="Caladea"/>
                <a:cs typeface="Caladea"/>
              </a:rPr>
              <a:t>Example: central Au+Au events at 8 </a:t>
            </a:r>
            <a:r>
              <a:rPr sz="1200">
                <a:latin typeface="Caladea"/>
                <a:ea typeface="Caladea"/>
                <a:cs typeface="Caladea"/>
              </a:rPr>
              <a:t>AGeV.</a:t>
            </a:r>
            <a:endParaRPr sz="1200">
              <a:latin typeface="Caladea"/>
              <a:cs typeface="Caladea"/>
            </a:endParaRPr>
          </a:p>
        </p:txBody>
      </p:sp>
      <p:sp>
        <p:nvSpPr>
          <p:cNvPr id="1284600418" name="Chevron 10"/>
          <p:cNvSpPr/>
          <p:nvPr/>
        </p:nvSpPr>
        <p:spPr bwMode="auto">
          <a:xfrm>
            <a:off x="2560320" y="2221992"/>
            <a:ext cx="182880" cy="310896"/>
          </a:xfrm>
          <a:prstGeom prst="chevron">
            <a:avLst>
              <a:gd name="adj" fmla="val 50000"/>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905338284" name="Rounded Rectangle 11"/>
          <p:cNvSpPr/>
          <p:nvPr/>
        </p:nvSpPr>
        <p:spPr bwMode="auto">
          <a:xfrm>
            <a:off x="2779776" y="1353312"/>
            <a:ext cx="2057400" cy="2176272"/>
          </a:xfrm>
          <a:prstGeom prst="roundRect">
            <a:avLst>
              <a:gd name="adj" fmla="val 16667"/>
            </a:avLst>
          </a:prstGeom>
          <a:solidFill>
            <a:srgbClr val="FFF8EE"/>
          </a:solidFill>
          <a:ln w="12700">
            <a:solidFill>
              <a:srgbClr val="F1921A"/>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995942605" name="Oval 12"/>
          <p:cNvSpPr/>
          <p:nvPr/>
        </p:nvSpPr>
        <p:spPr bwMode="auto">
          <a:xfrm>
            <a:off x="2916936" y="1517904"/>
            <a:ext cx="365760" cy="365760"/>
          </a:xfrm>
          <a:prstGeom prst="ellipse">
            <a:avLst/>
          </a:prstGeom>
          <a:solidFill>
            <a:srgbClr val="F1921A"/>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020643459" name="TextBox 13"/>
          <p:cNvSpPr txBox="1"/>
          <p:nvPr/>
        </p:nvSpPr>
        <p:spPr bwMode="auto">
          <a:xfrm>
            <a:off x="2916936" y="1581912"/>
            <a:ext cx="365760" cy="201168"/>
          </a:xfrm>
          <a:prstGeom prst="rect">
            <a:avLst/>
          </a:prstGeom>
          <a:noFill/>
        </p:spPr>
        <p:txBody>
          <a:bodyPr wrap="square" anchor="t"/>
          <a:lstStyle/>
          <a:p>
            <a:pPr algn="ctr">
              <a:lnSpc>
                <a:spcPct val="100000"/>
              </a:lnSpc>
              <a:spcBef>
                <a:spcPts val="0"/>
              </a:spcBef>
              <a:spcAft>
                <a:spcPts val="200"/>
              </a:spcAft>
              <a:defRPr/>
            </a:pPr>
            <a:r>
              <a:rPr sz="850" b="1">
                <a:solidFill>
                  <a:srgbClr val="FFFFFF"/>
                </a:solidFill>
                <a:latin typeface="Aptos"/>
              </a:rPr>
              <a:t>2</a:t>
            </a:r>
            <a:endParaRPr/>
          </a:p>
        </p:txBody>
      </p:sp>
      <p:sp>
        <p:nvSpPr>
          <p:cNvPr id="1946542886" name="TextBox 14"/>
          <p:cNvSpPr txBox="1"/>
          <p:nvPr/>
        </p:nvSpPr>
        <p:spPr bwMode="auto">
          <a:xfrm>
            <a:off x="3374136" y="1563624"/>
            <a:ext cx="1280160" cy="274320"/>
          </a:xfrm>
          <a:prstGeom prst="rect">
            <a:avLst/>
          </a:prstGeom>
          <a:noFill/>
        </p:spPr>
        <p:txBody>
          <a:bodyPr wrap="square" anchor="t"/>
          <a:lstStyle/>
          <a:p>
            <a:pPr algn="l">
              <a:lnSpc>
                <a:spcPct val="100000"/>
              </a:lnSpc>
              <a:spcBef>
                <a:spcPts val="0"/>
              </a:spcBef>
              <a:spcAft>
                <a:spcPts val="200"/>
              </a:spcAft>
              <a:defRPr/>
            </a:pPr>
            <a:r>
              <a:rPr sz="1050" b="1">
                <a:solidFill>
                  <a:srgbClr val="F1921A"/>
                </a:solidFill>
                <a:latin typeface="Aptos"/>
              </a:rPr>
              <a:t>TRANSPORT</a:t>
            </a:r>
            <a:endParaRPr/>
          </a:p>
        </p:txBody>
      </p:sp>
      <p:sp>
        <p:nvSpPr>
          <p:cNvPr id="2056508020" name="TextBox 15"/>
          <p:cNvSpPr txBox="1"/>
          <p:nvPr/>
        </p:nvSpPr>
        <p:spPr bwMode="auto">
          <a:xfrm>
            <a:off x="2962656" y="2029968"/>
            <a:ext cx="1691640" cy="960120"/>
          </a:xfrm>
          <a:prstGeom prst="rect">
            <a:avLst/>
          </a:prstGeom>
          <a:noFill/>
        </p:spPr>
        <p:txBody>
          <a:bodyPr wrap="square" anchor="t"/>
          <a:lstStyle/>
          <a:p>
            <a:pPr algn="l">
              <a:lnSpc>
                <a:spcPct val="100000"/>
              </a:lnSpc>
              <a:spcBef>
                <a:spcPts val="0"/>
              </a:spcBef>
              <a:spcAft>
                <a:spcPts val="200"/>
              </a:spcAft>
              <a:defRPr/>
            </a:pPr>
            <a:r>
              <a:rPr sz="1200">
                <a:latin typeface="Caladea"/>
                <a:ea typeface="Caladea"/>
                <a:cs typeface="Caladea"/>
              </a:rPr>
              <a:t>Transport particles through the detector/material geometry with GEANT4.</a:t>
            </a:r>
            <a:endParaRPr/>
          </a:p>
        </p:txBody>
      </p:sp>
      <p:sp>
        <p:nvSpPr>
          <p:cNvPr id="1595108815" name="Chevron 16"/>
          <p:cNvSpPr/>
          <p:nvPr/>
        </p:nvSpPr>
        <p:spPr bwMode="auto">
          <a:xfrm>
            <a:off x="4882896" y="2221992"/>
            <a:ext cx="182880" cy="310896"/>
          </a:xfrm>
          <a:prstGeom prst="chevron">
            <a:avLst>
              <a:gd name="adj" fmla="val 50000"/>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005046982" name="Rounded Rectangle 17"/>
          <p:cNvSpPr/>
          <p:nvPr/>
        </p:nvSpPr>
        <p:spPr bwMode="auto">
          <a:xfrm>
            <a:off x="5102352" y="1353312"/>
            <a:ext cx="2057400" cy="2176272"/>
          </a:xfrm>
          <a:prstGeom prst="roundRect">
            <a:avLst>
              <a:gd name="adj" fmla="val 16667"/>
            </a:avLst>
          </a:prstGeom>
          <a:solidFill>
            <a:srgbClr val="F2F9F5"/>
          </a:solidFill>
          <a:ln w="12700">
            <a:solidFill>
              <a:srgbClr val="31915C"/>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74308828" name="Oval 18"/>
          <p:cNvSpPr/>
          <p:nvPr/>
        </p:nvSpPr>
        <p:spPr bwMode="auto">
          <a:xfrm>
            <a:off x="5239512" y="1517904"/>
            <a:ext cx="365760" cy="365760"/>
          </a:xfrm>
          <a:prstGeom prst="ellipse">
            <a:avLst/>
          </a:prstGeom>
          <a:solidFill>
            <a:srgbClr val="31915C"/>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2084118462" name="TextBox 19"/>
          <p:cNvSpPr txBox="1"/>
          <p:nvPr/>
        </p:nvSpPr>
        <p:spPr bwMode="auto">
          <a:xfrm>
            <a:off x="5239512" y="1581912"/>
            <a:ext cx="365760" cy="201168"/>
          </a:xfrm>
          <a:prstGeom prst="rect">
            <a:avLst/>
          </a:prstGeom>
          <a:noFill/>
        </p:spPr>
        <p:txBody>
          <a:bodyPr wrap="square" anchor="t"/>
          <a:lstStyle/>
          <a:p>
            <a:pPr algn="ctr">
              <a:lnSpc>
                <a:spcPct val="100000"/>
              </a:lnSpc>
              <a:spcBef>
                <a:spcPts val="0"/>
              </a:spcBef>
              <a:spcAft>
                <a:spcPts val="200"/>
              </a:spcAft>
              <a:defRPr/>
            </a:pPr>
            <a:r>
              <a:rPr sz="850" b="1">
                <a:solidFill>
                  <a:srgbClr val="FFFFFF"/>
                </a:solidFill>
                <a:latin typeface="Aptos"/>
              </a:rPr>
              <a:t>3</a:t>
            </a:r>
            <a:endParaRPr/>
          </a:p>
        </p:txBody>
      </p:sp>
      <p:sp>
        <p:nvSpPr>
          <p:cNvPr id="661450382" name="TextBox 20"/>
          <p:cNvSpPr txBox="1"/>
          <p:nvPr/>
        </p:nvSpPr>
        <p:spPr bwMode="auto">
          <a:xfrm>
            <a:off x="5724144" y="1499616"/>
            <a:ext cx="1280160" cy="274320"/>
          </a:xfrm>
          <a:prstGeom prst="rect">
            <a:avLst/>
          </a:prstGeom>
          <a:noFill/>
        </p:spPr>
        <p:txBody>
          <a:bodyPr wrap="square" anchor="t"/>
          <a:lstStyle/>
          <a:p>
            <a:pPr algn="l">
              <a:lnSpc>
                <a:spcPct val="100000"/>
              </a:lnSpc>
              <a:spcBef>
                <a:spcPts val="0"/>
              </a:spcBef>
              <a:spcAft>
                <a:spcPts val="200"/>
              </a:spcAft>
              <a:defRPr/>
            </a:pPr>
            <a:r>
              <a:rPr sz="1050" b="1">
                <a:solidFill>
                  <a:srgbClr val="31915C"/>
                </a:solidFill>
                <a:latin typeface="Aptos"/>
              </a:rPr>
              <a:t>DETECTOR RESPONSE</a:t>
            </a:r>
            <a:endParaRPr/>
          </a:p>
        </p:txBody>
      </p:sp>
      <p:sp>
        <p:nvSpPr>
          <p:cNvPr id="2029881989" name="TextBox 21"/>
          <p:cNvSpPr txBox="1"/>
          <p:nvPr/>
        </p:nvSpPr>
        <p:spPr bwMode="auto">
          <a:xfrm>
            <a:off x="5285232" y="2029968"/>
            <a:ext cx="1691640" cy="960120"/>
          </a:xfrm>
          <a:prstGeom prst="rect">
            <a:avLst/>
          </a:prstGeom>
          <a:noFill/>
        </p:spPr>
        <p:txBody>
          <a:bodyPr wrap="square" anchor="t"/>
          <a:lstStyle/>
          <a:p>
            <a:pPr algn="l">
              <a:lnSpc>
                <a:spcPct val="100000"/>
              </a:lnSpc>
              <a:spcBef>
                <a:spcPts val="0"/>
              </a:spcBef>
              <a:spcAft>
                <a:spcPts val="200"/>
              </a:spcAft>
              <a:defRPr/>
            </a:pPr>
            <a:r>
              <a:rPr sz="1200">
                <a:latin typeface="Caladea"/>
                <a:ea typeface="Caladea"/>
                <a:cs typeface="Caladea"/>
              </a:rPr>
              <a:t>Obtain detector-level hits together with Monte-Carlo truth.</a:t>
            </a:r>
            <a:endParaRPr/>
          </a:p>
        </p:txBody>
      </p:sp>
      <p:sp>
        <p:nvSpPr>
          <p:cNvPr id="124719970" name="Chevron 22"/>
          <p:cNvSpPr/>
          <p:nvPr/>
        </p:nvSpPr>
        <p:spPr bwMode="auto">
          <a:xfrm>
            <a:off x="7205471" y="2221992"/>
            <a:ext cx="182880" cy="310896"/>
          </a:xfrm>
          <a:prstGeom prst="chevron">
            <a:avLst>
              <a:gd name="adj" fmla="val 50000"/>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503585050" name="Rounded Rectangle 23"/>
          <p:cNvSpPr/>
          <p:nvPr/>
        </p:nvSpPr>
        <p:spPr bwMode="auto">
          <a:xfrm>
            <a:off x="7388350" y="1353312"/>
            <a:ext cx="2057400" cy="2176272"/>
          </a:xfrm>
          <a:prstGeom prst="roundRect">
            <a:avLst>
              <a:gd name="adj" fmla="val 16667"/>
            </a:avLst>
          </a:prstGeom>
          <a:solidFill>
            <a:srgbClr val="F1F7FD"/>
          </a:solidFill>
          <a:ln w="12700">
            <a:solidFill>
              <a:srgbClr val="225DB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710085617" name="Oval 24"/>
          <p:cNvSpPr/>
          <p:nvPr/>
        </p:nvSpPr>
        <p:spPr bwMode="auto">
          <a:xfrm>
            <a:off x="7562088" y="1517904"/>
            <a:ext cx="365760" cy="365760"/>
          </a:xfrm>
          <a:prstGeom prst="ellipse">
            <a:avLst/>
          </a:prstGeom>
          <a:solidFill>
            <a:srgbClr val="225DB4"/>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804078489" name="TextBox 25"/>
          <p:cNvSpPr txBox="1"/>
          <p:nvPr/>
        </p:nvSpPr>
        <p:spPr bwMode="auto">
          <a:xfrm>
            <a:off x="7562088" y="1581912"/>
            <a:ext cx="365760" cy="201168"/>
          </a:xfrm>
          <a:prstGeom prst="rect">
            <a:avLst/>
          </a:prstGeom>
          <a:noFill/>
        </p:spPr>
        <p:txBody>
          <a:bodyPr wrap="square" anchor="t"/>
          <a:lstStyle/>
          <a:p>
            <a:pPr algn="ctr">
              <a:lnSpc>
                <a:spcPct val="100000"/>
              </a:lnSpc>
              <a:spcBef>
                <a:spcPts val="0"/>
              </a:spcBef>
              <a:spcAft>
                <a:spcPts val="200"/>
              </a:spcAft>
              <a:defRPr/>
            </a:pPr>
            <a:r>
              <a:rPr sz="850" b="1">
                <a:solidFill>
                  <a:srgbClr val="FFFFFF"/>
                </a:solidFill>
                <a:latin typeface="Aptos"/>
              </a:rPr>
              <a:t>4</a:t>
            </a:r>
            <a:endParaRPr/>
          </a:p>
        </p:txBody>
      </p:sp>
      <p:sp>
        <p:nvSpPr>
          <p:cNvPr id="217226978" name="TextBox 26"/>
          <p:cNvSpPr txBox="1"/>
          <p:nvPr/>
        </p:nvSpPr>
        <p:spPr bwMode="auto">
          <a:xfrm flipH="0" flipV="0">
            <a:off x="7927848" y="1563624"/>
            <a:ext cx="1481327" cy="274320"/>
          </a:xfrm>
          <a:prstGeom prst="rect">
            <a:avLst/>
          </a:prstGeom>
          <a:noFill/>
        </p:spPr>
        <p:txBody>
          <a:bodyPr wrap="square" anchor="t"/>
          <a:lstStyle/>
          <a:p>
            <a:pPr algn="l">
              <a:lnSpc>
                <a:spcPct val="100000"/>
              </a:lnSpc>
              <a:spcBef>
                <a:spcPts val="0"/>
              </a:spcBef>
              <a:spcAft>
                <a:spcPts val="200"/>
              </a:spcAft>
              <a:defRPr/>
            </a:pPr>
            <a:r>
              <a:rPr sz="1050" b="1">
                <a:solidFill>
                  <a:srgbClr val="225DB4"/>
                </a:solidFill>
                <a:latin typeface="Aptos"/>
              </a:rPr>
              <a:t>RECONSTRUCTION</a:t>
            </a:r>
            <a:endParaRPr/>
          </a:p>
        </p:txBody>
      </p:sp>
      <p:sp>
        <p:nvSpPr>
          <p:cNvPr id="244450546" name="TextBox 27"/>
          <p:cNvSpPr txBox="1"/>
          <p:nvPr/>
        </p:nvSpPr>
        <p:spPr bwMode="auto">
          <a:xfrm>
            <a:off x="7607807" y="2029968"/>
            <a:ext cx="1691640" cy="960120"/>
          </a:xfrm>
          <a:prstGeom prst="rect">
            <a:avLst/>
          </a:prstGeom>
          <a:noFill/>
        </p:spPr>
        <p:txBody>
          <a:bodyPr wrap="square" anchor="t"/>
          <a:lstStyle/>
          <a:p>
            <a:pPr algn="l">
              <a:lnSpc>
                <a:spcPct val="100000"/>
              </a:lnSpc>
              <a:spcBef>
                <a:spcPts val="0"/>
              </a:spcBef>
              <a:spcAft>
                <a:spcPts val="200"/>
              </a:spcAft>
              <a:defRPr/>
            </a:pPr>
            <a:r>
              <a:rPr sz="1200">
                <a:latin typeface="Caladea"/>
                <a:ea typeface="Caladea"/>
                <a:cs typeface="Caladea"/>
              </a:rPr>
              <a:t>Build tracks / particle candidates and study muon-background separation.</a:t>
            </a:r>
            <a:endParaRPr/>
          </a:p>
        </p:txBody>
      </p:sp>
      <p:sp>
        <p:nvSpPr>
          <p:cNvPr id="421090667" name="Chevron 28"/>
          <p:cNvSpPr/>
          <p:nvPr/>
        </p:nvSpPr>
        <p:spPr bwMode="auto">
          <a:xfrm>
            <a:off x="9528047" y="2221992"/>
            <a:ext cx="182880" cy="310896"/>
          </a:xfrm>
          <a:prstGeom prst="chevron">
            <a:avLst>
              <a:gd name="adj" fmla="val 50000"/>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338408419" name="Rounded Rectangle 29"/>
          <p:cNvSpPr/>
          <p:nvPr/>
        </p:nvSpPr>
        <p:spPr bwMode="auto">
          <a:xfrm>
            <a:off x="9747504" y="1353312"/>
            <a:ext cx="2057400" cy="2176272"/>
          </a:xfrm>
          <a:prstGeom prst="roundRect">
            <a:avLst>
              <a:gd name="adj" fmla="val 16667"/>
            </a:avLst>
          </a:prstGeom>
          <a:solidFill>
            <a:srgbClr val="FFF8EE"/>
          </a:solidFill>
          <a:ln w="12700">
            <a:solidFill>
              <a:srgbClr val="F1921A"/>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923314676" name="Oval 30"/>
          <p:cNvSpPr/>
          <p:nvPr/>
        </p:nvSpPr>
        <p:spPr bwMode="auto">
          <a:xfrm>
            <a:off x="9884664" y="1517904"/>
            <a:ext cx="365760" cy="365760"/>
          </a:xfrm>
          <a:prstGeom prst="ellipse">
            <a:avLst/>
          </a:prstGeom>
          <a:solidFill>
            <a:srgbClr val="F1921A"/>
          </a:solidFill>
          <a:ln>
            <a:no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2004217975" name="TextBox 31"/>
          <p:cNvSpPr txBox="1"/>
          <p:nvPr/>
        </p:nvSpPr>
        <p:spPr bwMode="auto">
          <a:xfrm>
            <a:off x="9884664" y="1581912"/>
            <a:ext cx="365760" cy="201168"/>
          </a:xfrm>
          <a:prstGeom prst="rect">
            <a:avLst/>
          </a:prstGeom>
          <a:noFill/>
        </p:spPr>
        <p:txBody>
          <a:bodyPr wrap="square" anchor="t"/>
          <a:lstStyle/>
          <a:p>
            <a:pPr algn="ctr">
              <a:lnSpc>
                <a:spcPct val="100000"/>
              </a:lnSpc>
              <a:spcBef>
                <a:spcPts val="0"/>
              </a:spcBef>
              <a:spcAft>
                <a:spcPts val="200"/>
              </a:spcAft>
              <a:defRPr/>
            </a:pPr>
            <a:r>
              <a:rPr sz="850" b="1">
                <a:solidFill>
                  <a:srgbClr val="FFFFFF"/>
                </a:solidFill>
                <a:latin typeface="Aptos"/>
              </a:rPr>
              <a:t>5</a:t>
            </a:r>
            <a:endParaRPr/>
          </a:p>
        </p:txBody>
      </p:sp>
      <p:sp>
        <p:nvSpPr>
          <p:cNvPr id="1521571561" name="TextBox 32"/>
          <p:cNvSpPr txBox="1"/>
          <p:nvPr/>
        </p:nvSpPr>
        <p:spPr bwMode="auto">
          <a:xfrm>
            <a:off x="10287000" y="1581912"/>
            <a:ext cx="1280160" cy="274320"/>
          </a:xfrm>
          <a:prstGeom prst="rect">
            <a:avLst/>
          </a:prstGeom>
          <a:noFill/>
        </p:spPr>
        <p:txBody>
          <a:bodyPr wrap="square" anchor="t"/>
          <a:lstStyle/>
          <a:p>
            <a:pPr algn="l">
              <a:lnSpc>
                <a:spcPct val="100000"/>
              </a:lnSpc>
              <a:spcBef>
                <a:spcPts val="0"/>
              </a:spcBef>
              <a:spcAft>
                <a:spcPts val="200"/>
              </a:spcAft>
              <a:defRPr/>
            </a:pPr>
            <a:r>
              <a:rPr sz="1050" b="1">
                <a:solidFill>
                  <a:srgbClr val="F1921A"/>
                </a:solidFill>
                <a:latin typeface="Aptos"/>
              </a:rPr>
              <a:t>VALIDATION</a:t>
            </a:r>
            <a:endParaRPr/>
          </a:p>
        </p:txBody>
      </p:sp>
      <p:sp>
        <p:nvSpPr>
          <p:cNvPr id="218009794" name="TextBox 33"/>
          <p:cNvSpPr txBox="1"/>
          <p:nvPr/>
        </p:nvSpPr>
        <p:spPr bwMode="auto">
          <a:xfrm>
            <a:off x="9930384" y="2029968"/>
            <a:ext cx="1691640" cy="960120"/>
          </a:xfrm>
          <a:prstGeom prst="rect">
            <a:avLst/>
          </a:prstGeom>
          <a:noFill/>
        </p:spPr>
        <p:txBody>
          <a:bodyPr wrap="square" anchor="t"/>
          <a:lstStyle/>
          <a:p>
            <a:pPr algn="l">
              <a:lnSpc>
                <a:spcPct val="100000"/>
              </a:lnSpc>
              <a:spcBef>
                <a:spcPts val="0"/>
              </a:spcBef>
              <a:spcAft>
                <a:spcPts val="200"/>
              </a:spcAft>
              <a:defRPr/>
            </a:pPr>
            <a:r>
              <a:rPr sz="1200">
                <a:latin typeface="Caladea"/>
                <a:ea typeface="Caladea"/>
                <a:cs typeface="Caladea"/>
              </a:rPr>
              <a:t>Evaluate efficiency, purity and resolution against Monte-Carlo truth.</a:t>
            </a:r>
            <a:endParaRPr/>
          </a:p>
        </p:txBody>
      </p:sp>
      <p:sp>
        <p:nvSpPr>
          <p:cNvPr id="1836233057" name="Rounded Rectangle 34"/>
          <p:cNvSpPr/>
          <p:nvPr/>
        </p:nvSpPr>
        <p:spPr bwMode="auto">
          <a:xfrm>
            <a:off x="521207" y="3936492"/>
            <a:ext cx="11018520" cy="1490472"/>
          </a:xfrm>
          <a:prstGeom prst="roundRect">
            <a:avLst>
              <a:gd name="adj" fmla="val 16667"/>
            </a:avLst>
          </a:prstGeom>
          <a:solidFill>
            <a:srgbClr val="FFFFFF"/>
          </a:solidFill>
          <a:ln w="12700">
            <a:solidFill>
              <a:srgbClr val="CDDCEB"/>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059929832" name="TextBox 35"/>
          <p:cNvSpPr txBox="1"/>
          <p:nvPr/>
        </p:nvSpPr>
        <p:spPr bwMode="auto">
          <a:xfrm>
            <a:off x="749808" y="4050791"/>
            <a:ext cx="1920240" cy="246888"/>
          </a:xfrm>
          <a:prstGeom prst="rect">
            <a:avLst/>
          </a:prstGeom>
          <a:noFill/>
        </p:spPr>
        <p:txBody>
          <a:bodyPr wrap="square" anchor="t"/>
          <a:lstStyle/>
          <a:p>
            <a:pPr algn="l">
              <a:lnSpc>
                <a:spcPct val="100000"/>
              </a:lnSpc>
              <a:spcBef>
                <a:spcPts val="0"/>
              </a:spcBef>
              <a:spcAft>
                <a:spcPts val="200"/>
              </a:spcAft>
              <a:defRPr/>
            </a:pPr>
            <a:r>
              <a:rPr sz="1050" b="1">
                <a:solidFill>
                  <a:srgbClr val="225DB4"/>
                </a:solidFill>
                <a:latin typeface="Aptos"/>
              </a:rPr>
              <a:t>EXAMPLE DATASET</a:t>
            </a:r>
            <a:endParaRPr/>
          </a:p>
        </p:txBody>
      </p:sp>
      <p:sp>
        <p:nvSpPr>
          <p:cNvPr id="2082552369" name="TextBox 36"/>
          <p:cNvSpPr txBox="1"/>
          <p:nvPr/>
        </p:nvSpPr>
        <p:spPr bwMode="auto">
          <a:xfrm>
            <a:off x="749808" y="4361688"/>
            <a:ext cx="4892039" cy="320040"/>
          </a:xfrm>
          <a:prstGeom prst="rect">
            <a:avLst/>
          </a:prstGeom>
          <a:noFill/>
        </p:spPr>
        <p:txBody>
          <a:bodyPr wrap="square" anchor="t"/>
          <a:lstStyle/>
          <a:p>
            <a:pPr algn="l">
              <a:lnSpc>
                <a:spcPct val="100000"/>
              </a:lnSpc>
              <a:spcBef>
                <a:spcPts val="0"/>
              </a:spcBef>
              <a:spcAft>
                <a:spcPts val="200"/>
              </a:spcAft>
              <a:defRPr/>
            </a:pPr>
            <a:r>
              <a:rPr sz="1400" b="1">
                <a:solidFill>
                  <a:srgbClr val="143063"/>
                </a:solidFill>
                <a:latin typeface="Aptos"/>
              </a:rPr>
              <a:t>1000 central Au+Au events at 8 AGeV</a:t>
            </a:r>
            <a:endParaRPr/>
          </a:p>
        </p:txBody>
      </p:sp>
      <p:sp>
        <p:nvSpPr>
          <p:cNvPr id="784747286" name="TextBox 37"/>
          <p:cNvSpPr txBox="1"/>
          <p:nvPr/>
        </p:nvSpPr>
        <p:spPr bwMode="auto">
          <a:xfrm>
            <a:off x="813814" y="4681728"/>
            <a:ext cx="4937760" cy="320040"/>
          </a:xfrm>
          <a:prstGeom prst="rect">
            <a:avLst/>
          </a:prstGeom>
          <a:noFill/>
        </p:spPr>
        <p:txBody>
          <a:bodyPr wrap="square" anchor="t"/>
          <a:lstStyle/>
          <a:p>
            <a:pPr algn="l">
              <a:lnSpc>
                <a:spcPct val="100000"/>
              </a:lnSpc>
              <a:spcBef>
                <a:spcPts val="0"/>
              </a:spcBef>
              <a:spcAft>
                <a:spcPts val="200"/>
              </a:spcAft>
              <a:defRPr/>
            </a:pPr>
            <a:r>
              <a:rPr sz="1100" b="0">
                <a:solidFill>
                  <a:srgbClr val="232323"/>
                </a:solidFill>
                <a:latin typeface="Aptos"/>
              </a:rPr>
              <a:t>UrQMD event generation  →  GEANT4 transport</a:t>
            </a:r>
            <a:endParaRPr/>
          </a:p>
        </p:txBody>
      </p:sp>
      <p:sp>
        <p:nvSpPr>
          <p:cNvPr id="70908761" name="TextBox 38"/>
          <p:cNvSpPr txBox="1"/>
          <p:nvPr/>
        </p:nvSpPr>
        <p:spPr bwMode="auto">
          <a:xfrm>
            <a:off x="6537960" y="4050791"/>
            <a:ext cx="4389120" cy="246888"/>
          </a:xfrm>
          <a:prstGeom prst="rect">
            <a:avLst/>
          </a:prstGeom>
          <a:noFill/>
        </p:spPr>
        <p:txBody>
          <a:bodyPr wrap="square" anchor="t"/>
          <a:lstStyle/>
          <a:p>
            <a:pPr algn="l">
              <a:lnSpc>
                <a:spcPct val="100000"/>
              </a:lnSpc>
              <a:spcBef>
                <a:spcPts val="0"/>
              </a:spcBef>
              <a:spcAft>
                <a:spcPts val="200"/>
              </a:spcAft>
              <a:defRPr/>
            </a:pPr>
            <a:r>
              <a:rPr sz="1050" b="1">
                <a:solidFill>
                  <a:srgbClr val="F1921A"/>
                </a:solidFill>
                <a:latin typeface="Aptos"/>
              </a:rPr>
              <a:t>WHAT WE GET FROM THE SIMULATION</a:t>
            </a:r>
            <a:endParaRPr/>
          </a:p>
        </p:txBody>
      </p:sp>
      <p:sp>
        <p:nvSpPr>
          <p:cNvPr id="1408042006" name="TextBox 39"/>
          <p:cNvSpPr txBox="1"/>
          <p:nvPr/>
        </p:nvSpPr>
        <p:spPr bwMode="auto">
          <a:xfrm>
            <a:off x="6537960" y="4361688"/>
            <a:ext cx="4434840" cy="658368"/>
          </a:xfrm>
          <a:prstGeom prst="rect">
            <a:avLst/>
          </a:prstGeom>
          <a:noFill/>
        </p:spPr>
        <p:txBody>
          <a:bodyPr wrap="square" anchor="t"/>
          <a:lstStyle/>
          <a:p>
            <a:pPr algn="l">
              <a:lnSpc>
                <a:spcPct val="100000"/>
              </a:lnSpc>
              <a:spcBef>
                <a:spcPts val="0"/>
              </a:spcBef>
              <a:spcAft>
                <a:spcPts val="200"/>
              </a:spcAft>
              <a:defRPr/>
            </a:pPr>
            <a:r>
              <a:rPr sz="1000"/>
              <a:t>Detector-level hits + Monte-Carlo truth provide a controlled benchmark for development and validation.</a:t>
            </a:r>
            <a:endParaRPr/>
          </a:p>
        </p:txBody>
      </p:sp>
      <p:sp>
        <p:nvSpPr>
          <p:cNvPr id="1054722669" name="TextBox 43"/>
          <p:cNvSpPr txBox="1"/>
          <p:nvPr/>
        </p:nvSpPr>
        <p:spPr bwMode="auto">
          <a:xfrm>
            <a:off x="11658600" y="6510528"/>
            <a:ext cx="228600" cy="182880"/>
          </a:xfrm>
          <a:prstGeom prst="rect">
            <a:avLst/>
          </a:prstGeom>
          <a:noFill/>
        </p:spPr>
        <p:txBody>
          <a:bodyPr wrap="square" anchor="t"/>
          <a:lstStyle/>
          <a:p>
            <a:pPr algn="r">
              <a:lnSpc>
                <a:spcPct val="100000"/>
              </a:lnSpc>
              <a:spcBef>
                <a:spcPts val="0"/>
              </a:spcBef>
              <a:spcAft>
                <a:spcPts val="200"/>
              </a:spcAft>
              <a:defRPr/>
            </a:pPr>
            <a:r>
              <a:rPr sz="750" b="1">
                <a:solidFill>
                  <a:srgbClr val="555555"/>
                </a:solidFill>
                <a:latin typeface="Aptos"/>
              </a:rPr>
              <a:t>8</a:t>
            </a:r>
            <a:endParaRPr/>
          </a:p>
        </p:txBody>
      </p:sp>
      <p:sp>
        <p:nvSpPr>
          <p:cNvPr id="1887542703" name="TextBox 44"/>
          <p:cNvSpPr txBox="1"/>
          <p:nvPr/>
        </p:nvSpPr>
        <p:spPr bwMode="auto">
          <a:xfrm>
            <a:off x="9646920" y="6583680"/>
            <a:ext cx="1828800" cy="128016"/>
          </a:xfrm>
          <a:prstGeom prst="rect">
            <a:avLst/>
          </a:prstGeom>
          <a:noFill/>
        </p:spPr>
        <p:txBody>
          <a:bodyPr wrap="none">
            <a:spAutoFit/>
          </a:bodyPr>
          <a:lstStyle/>
          <a:p>
            <a:pPr algn="r">
              <a:defRPr sz="650"/>
            </a:pPr>
            <a:r>
              <a:rPr sz="600"/>
              <a:t>Source: BRAID proposal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bg>
      <p:bgPr shadeToTitle="0">
        <a:solidFill>
          <a:srgbClr val="FAFAF8"/>
        </a:solidFill>
      </p:bgPr>
    </p:bg>
    <p:spTree>
      <p:nvGrpSpPr>
        <p:cNvPr id="1" name=""/>
        <p:cNvGrpSpPr/>
        <p:nvPr/>
      </p:nvGrpSpPr>
      <p:grpSpPr bwMode="auto">
        <a:xfrm>
          <a:off x="0" y="0"/>
          <a:ext cx="0" cy="0"/>
          <a:chOff x="0" y="0"/>
          <a:chExt cx="0" cy="0"/>
        </a:xfrm>
      </p:grpSpPr>
      <p:sp>
        <p:nvSpPr>
          <p:cNvPr id="569895584" name="TextBox 1"/>
          <p:cNvSpPr txBox="1"/>
          <p:nvPr/>
        </p:nvSpPr>
        <p:spPr bwMode="auto">
          <a:xfrm>
            <a:off x="548640" y="256032"/>
            <a:ext cx="6400800" cy="502920"/>
          </a:xfrm>
          <a:prstGeom prst="rect">
            <a:avLst/>
          </a:prstGeom>
          <a:noFill/>
        </p:spPr>
        <p:txBody>
          <a:bodyPr wrap="square" anchor="t"/>
          <a:lstStyle/>
          <a:p>
            <a:pPr algn="l">
              <a:lnSpc>
                <a:spcPct val="100000"/>
              </a:lnSpc>
              <a:spcBef>
                <a:spcPts val="0"/>
              </a:spcBef>
              <a:spcAft>
                <a:spcPts val="200"/>
              </a:spcAft>
              <a:defRPr/>
            </a:pPr>
            <a:r>
              <a:rPr sz="2700" b="1">
                <a:solidFill>
                  <a:srgbClr val="143063"/>
                </a:solidFill>
                <a:latin typeface="Aptos"/>
              </a:rPr>
              <a:t>The Use of ML- WP1: ML Concepts</a:t>
            </a:r>
            <a:endParaRPr/>
          </a:p>
        </p:txBody>
      </p:sp>
      <p:sp>
        <p:nvSpPr>
          <p:cNvPr id="1559609714" name="TextBox 2"/>
          <p:cNvSpPr txBox="1"/>
          <p:nvPr/>
        </p:nvSpPr>
        <p:spPr bwMode="auto">
          <a:xfrm>
            <a:off x="566928" y="804672"/>
            <a:ext cx="10972800" cy="347472"/>
          </a:xfrm>
          <a:prstGeom prst="rect">
            <a:avLst/>
          </a:prstGeom>
          <a:noFill/>
        </p:spPr>
        <p:txBody>
          <a:bodyPr wrap="square" anchor="t"/>
          <a:lstStyle/>
          <a:p>
            <a:pPr algn="ctr">
              <a:lnSpc>
                <a:spcPct val="100000"/>
              </a:lnSpc>
              <a:spcBef>
                <a:spcPts val="0"/>
              </a:spcBef>
              <a:spcAft>
                <a:spcPts val="200"/>
              </a:spcAft>
              <a:defRPr/>
            </a:pPr>
            <a:r>
              <a:rPr sz="1300" b="0">
                <a:solidFill>
                  <a:schemeClr val="tx1">
                    <a:lumMod val="90000"/>
                    <a:lumOff val="5000"/>
                  </a:schemeClr>
                </a:solidFill>
                <a:latin typeface="Aptos"/>
              </a:rPr>
              <a:t>WP1 develops the machine-learning concepts for irregular, high-dimensional data.</a:t>
            </a:r>
            <a:endParaRPr/>
          </a:p>
        </p:txBody>
      </p:sp>
      <p:sp>
        <p:nvSpPr>
          <p:cNvPr id="774240315" name="Rounded Rectangle 3"/>
          <p:cNvSpPr/>
          <p:nvPr/>
        </p:nvSpPr>
        <p:spPr bwMode="auto">
          <a:xfrm>
            <a:off x="548640" y="1371600"/>
            <a:ext cx="5440680" cy="4526280"/>
          </a:xfrm>
          <a:prstGeom prst="roundRect">
            <a:avLst>
              <a:gd name="adj" fmla="val 16667"/>
            </a:avLst>
          </a:prstGeom>
          <a:solidFill>
            <a:srgbClr val="F1F7FD"/>
          </a:solidFill>
          <a:ln w="12700">
            <a:solidFill>
              <a:srgbClr val="225DB4"/>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52803486" name="TextBox 4"/>
          <p:cNvSpPr txBox="1"/>
          <p:nvPr/>
        </p:nvSpPr>
        <p:spPr bwMode="auto">
          <a:xfrm>
            <a:off x="822960" y="1627632"/>
            <a:ext cx="4846320" cy="320040"/>
          </a:xfrm>
          <a:prstGeom prst="rect">
            <a:avLst/>
          </a:prstGeom>
          <a:noFill/>
        </p:spPr>
        <p:txBody>
          <a:bodyPr wrap="square" anchor="t"/>
          <a:lstStyle/>
          <a:p>
            <a:pPr algn="l">
              <a:lnSpc>
                <a:spcPct val="100000"/>
              </a:lnSpc>
              <a:spcBef>
                <a:spcPts val="0"/>
              </a:spcBef>
              <a:spcAft>
                <a:spcPts val="200"/>
              </a:spcAft>
              <a:defRPr/>
            </a:pPr>
            <a:r>
              <a:rPr sz="1600" b="1">
                <a:solidFill>
                  <a:srgbClr val="143063"/>
                </a:solidFill>
                <a:latin typeface="Aptos"/>
              </a:rPr>
              <a:t>WP1a — Physics-informed ML architectures</a:t>
            </a:r>
            <a:endParaRPr/>
          </a:p>
        </p:txBody>
      </p:sp>
      <p:sp>
        <p:nvSpPr>
          <p:cNvPr id="236590459" name="TextBox 5"/>
          <p:cNvSpPr txBox="1"/>
          <p:nvPr/>
        </p:nvSpPr>
        <p:spPr bwMode="auto">
          <a:xfrm>
            <a:off x="822960" y="2029968"/>
            <a:ext cx="4754880" cy="256032"/>
          </a:xfrm>
          <a:prstGeom prst="rect">
            <a:avLst/>
          </a:prstGeom>
          <a:noFill/>
        </p:spPr>
        <p:txBody>
          <a:bodyPr wrap="square" anchor="t"/>
          <a:lstStyle/>
          <a:p>
            <a:pPr algn="l">
              <a:lnSpc>
                <a:spcPct val="100000"/>
              </a:lnSpc>
              <a:spcBef>
                <a:spcPts val="0"/>
              </a:spcBef>
              <a:spcAft>
                <a:spcPts val="200"/>
              </a:spcAft>
              <a:defRPr/>
            </a:pPr>
            <a:r>
              <a:rPr sz="1150" b="1">
                <a:solidFill>
                  <a:srgbClr val="225DB4"/>
                </a:solidFill>
                <a:latin typeface="Aptos"/>
              </a:rPr>
              <a:t>KIT</a:t>
            </a:r>
            <a:endParaRPr/>
          </a:p>
        </p:txBody>
      </p:sp>
      <p:sp>
        <p:nvSpPr>
          <p:cNvPr id="1488685833" name="TextBox 6"/>
          <p:cNvSpPr txBox="1"/>
          <p:nvPr/>
        </p:nvSpPr>
        <p:spPr bwMode="auto">
          <a:xfrm>
            <a:off x="822960" y="2450592"/>
            <a:ext cx="4617720" cy="2240280"/>
          </a:xfrm>
          <a:prstGeom prst="rect">
            <a:avLst/>
          </a:prstGeom>
          <a:noFill/>
        </p:spPr>
        <p:txBody>
          <a:bodyPr wrap="square" anchor="t"/>
          <a:lstStyle/>
          <a:p>
            <a:pPr algn="l">
              <a:lnSpc>
                <a:spcPct val="100000"/>
              </a:lnSpc>
              <a:spcBef>
                <a:spcPts val="0"/>
              </a:spcBef>
              <a:spcAft>
                <a:spcPts val="200"/>
              </a:spcAft>
              <a:defRPr/>
            </a:pPr>
            <a:r>
              <a:rPr sz="1200"/>
              <a:t>• Construct graph topologies for sparse detector responses.</a:t>
            </a:r>
            <a:br>
              <a:rPr sz="1200"/>
            </a:br>
            <a:r>
              <a:rPr sz="1200"/>
              <a:t>• Develop message-passing architectures for information propagation.</a:t>
            </a:r>
            <a:br>
              <a:rPr sz="1200"/>
            </a:br>
            <a:r>
              <a:rPr sz="1200"/>
              <a:t>• Incorporate physics constraints and locality as inductive bias.</a:t>
            </a:r>
            <a:br>
              <a:rPr sz="1200"/>
            </a:br>
            <a:r>
              <a:rPr sz="1200"/>
              <a:t>• Investigate attention / information propagation.</a:t>
            </a:r>
            <a:br>
              <a:rPr sz="1200"/>
            </a:br>
            <a:r>
              <a:rPr sz="1200"/>
              <a:t>• Develop architectures transferable across detector configurations.</a:t>
            </a:r>
            <a:endParaRPr/>
          </a:p>
        </p:txBody>
      </p:sp>
      <p:sp>
        <p:nvSpPr>
          <p:cNvPr id="1271643134" name="Rounded Rectangle 7"/>
          <p:cNvSpPr/>
          <p:nvPr/>
        </p:nvSpPr>
        <p:spPr bwMode="auto">
          <a:xfrm>
            <a:off x="760500" y="4448780"/>
            <a:ext cx="4617720" cy="621792"/>
          </a:xfrm>
          <a:prstGeom prst="roundRect">
            <a:avLst>
              <a:gd name="adj" fmla="val 16667"/>
            </a:avLst>
          </a:prstGeom>
          <a:solidFill>
            <a:srgbClr val="FFFFFF"/>
          </a:solidFill>
          <a:ln w="12700">
            <a:solidFill>
              <a:srgbClr val="CDDCEB"/>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842521586" name="TextBox 8"/>
          <p:cNvSpPr txBox="1"/>
          <p:nvPr/>
        </p:nvSpPr>
        <p:spPr bwMode="auto">
          <a:xfrm>
            <a:off x="760500" y="4576796"/>
            <a:ext cx="4297680" cy="365760"/>
          </a:xfrm>
          <a:prstGeom prst="rect">
            <a:avLst/>
          </a:prstGeom>
          <a:noFill/>
        </p:spPr>
        <p:txBody>
          <a:bodyPr wrap="square" anchor="t"/>
          <a:lstStyle/>
          <a:p>
            <a:pPr algn="l">
              <a:lnSpc>
                <a:spcPct val="100000"/>
              </a:lnSpc>
              <a:spcBef>
                <a:spcPts val="0"/>
              </a:spcBef>
              <a:spcAft>
                <a:spcPts val="200"/>
              </a:spcAft>
              <a:defRPr/>
            </a:pPr>
            <a:r>
              <a:rPr sz="1000" b="1">
                <a:solidFill>
                  <a:srgbClr val="143063"/>
                </a:solidFill>
                <a:latin typeface="Aptos"/>
              </a:rPr>
              <a:t>Jan Kieseler — PI, KIT</a:t>
            </a:r>
            <a:br>
              <a:rPr sz="1000" b="1">
                <a:solidFill>
                  <a:srgbClr val="143063"/>
                </a:solidFill>
                <a:latin typeface="Aptos"/>
              </a:rPr>
            </a:br>
            <a:r>
              <a:rPr sz="1000" b="1">
                <a:solidFill>
                  <a:srgbClr val="143063"/>
                </a:solidFill>
                <a:latin typeface="Aptos"/>
              </a:rPr>
              <a:t>Alessandro Brusamolino — PhD student, KIT</a:t>
            </a:r>
            <a:br>
              <a:rPr sz="1000" b="1">
                <a:solidFill>
                  <a:srgbClr val="143063"/>
                </a:solidFill>
                <a:latin typeface="Aptos"/>
              </a:rPr>
            </a:br>
            <a:endParaRPr sz="1000"/>
          </a:p>
        </p:txBody>
      </p:sp>
      <p:sp>
        <p:nvSpPr>
          <p:cNvPr id="1216198037" name="Rounded Rectangle 9"/>
          <p:cNvSpPr/>
          <p:nvPr/>
        </p:nvSpPr>
        <p:spPr bwMode="auto">
          <a:xfrm>
            <a:off x="6199632" y="1371600"/>
            <a:ext cx="5440680" cy="4526280"/>
          </a:xfrm>
          <a:prstGeom prst="roundRect">
            <a:avLst>
              <a:gd name="adj" fmla="val 16667"/>
            </a:avLst>
          </a:prstGeom>
          <a:solidFill>
            <a:srgbClr val="FFF8EE"/>
          </a:solidFill>
          <a:ln w="12700">
            <a:solidFill>
              <a:srgbClr val="F1921A"/>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1693069594" name="TextBox 10"/>
          <p:cNvSpPr txBox="1"/>
          <p:nvPr/>
        </p:nvSpPr>
        <p:spPr bwMode="auto">
          <a:xfrm>
            <a:off x="6473952" y="1627632"/>
            <a:ext cx="4846320" cy="320040"/>
          </a:xfrm>
          <a:prstGeom prst="rect">
            <a:avLst/>
          </a:prstGeom>
          <a:noFill/>
        </p:spPr>
        <p:txBody>
          <a:bodyPr wrap="square" anchor="t"/>
          <a:lstStyle/>
          <a:p>
            <a:pPr algn="l">
              <a:lnSpc>
                <a:spcPct val="100000"/>
              </a:lnSpc>
              <a:spcBef>
                <a:spcPts val="0"/>
              </a:spcBef>
              <a:spcAft>
                <a:spcPts val="200"/>
              </a:spcAft>
              <a:defRPr/>
            </a:pPr>
            <a:r>
              <a:rPr sz="1600" b="1">
                <a:solidFill>
                  <a:srgbClr val="143063"/>
                </a:solidFill>
                <a:latin typeface="Aptos"/>
              </a:rPr>
              <a:t>WP1b — Adaptive reduction &amp; discrete optimisation</a:t>
            </a:r>
            <a:endParaRPr/>
          </a:p>
        </p:txBody>
      </p:sp>
      <p:sp>
        <p:nvSpPr>
          <p:cNvPr id="1050853214" name="TextBox 11"/>
          <p:cNvSpPr txBox="1"/>
          <p:nvPr/>
        </p:nvSpPr>
        <p:spPr bwMode="auto">
          <a:xfrm>
            <a:off x="6519671" y="2157984"/>
            <a:ext cx="4754880" cy="256032"/>
          </a:xfrm>
          <a:prstGeom prst="rect">
            <a:avLst/>
          </a:prstGeom>
          <a:noFill/>
        </p:spPr>
        <p:txBody>
          <a:bodyPr wrap="square" anchor="t"/>
          <a:lstStyle/>
          <a:p>
            <a:pPr algn="l">
              <a:lnSpc>
                <a:spcPct val="100000"/>
              </a:lnSpc>
              <a:spcBef>
                <a:spcPts val="0"/>
              </a:spcBef>
              <a:spcAft>
                <a:spcPts val="200"/>
              </a:spcAft>
              <a:defRPr/>
            </a:pPr>
            <a:r>
              <a:rPr sz="1150" b="1">
                <a:solidFill>
                  <a:srgbClr val="F1921A"/>
                </a:solidFill>
                <a:latin typeface="Aptos"/>
              </a:rPr>
              <a:t>RPTU</a:t>
            </a:r>
            <a:endParaRPr/>
          </a:p>
        </p:txBody>
      </p:sp>
      <p:sp>
        <p:nvSpPr>
          <p:cNvPr id="1035717318" name="TextBox 12"/>
          <p:cNvSpPr txBox="1"/>
          <p:nvPr/>
        </p:nvSpPr>
        <p:spPr bwMode="auto">
          <a:xfrm>
            <a:off x="6473952" y="2450592"/>
            <a:ext cx="4617720" cy="2240280"/>
          </a:xfrm>
          <a:prstGeom prst="rect">
            <a:avLst/>
          </a:prstGeom>
          <a:noFill/>
        </p:spPr>
        <p:txBody>
          <a:bodyPr wrap="square" anchor="t"/>
          <a:lstStyle/>
          <a:p>
            <a:pPr algn="l">
              <a:lnSpc>
                <a:spcPct val="100000"/>
              </a:lnSpc>
              <a:spcBef>
                <a:spcPts val="0"/>
              </a:spcBef>
              <a:spcAft>
                <a:spcPts val="200"/>
              </a:spcAft>
              <a:defRPr/>
            </a:pPr>
            <a:r>
              <a:rPr sz="1200"/>
              <a:t>• Develop adaptive dimensionality reduction with minimal information loss.</a:t>
            </a:r>
            <a:br>
              <a:rPr sz="1200"/>
            </a:br>
            <a:r>
              <a:rPr sz="1200"/>
              <a:t>• Combine classical algorithms with ML where useful.</a:t>
            </a:r>
            <a:br>
              <a:rPr sz="1200"/>
            </a:br>
            <a:r>
              <a:rPr sz="1200"/>
              <a:t>• Address thresholding, clustering and other non-differentiable operations.</a:t>
            </a:r>
            <a:br>
              <a:rPr sz="1200"/>
            </a:br>
            <a:r>
              <a:rPr sz="1200"/>
              <a:t>• Learn discrete / combinatorial decisions.</a:t>
            </a:r>
            <a:br>
              <a:rPr sz="1200"/>
            </a:br>
            <a:r>
              <a:rPr sz="1200"/>
              <a:t>• Provide reduction mechanisms for adaptive reconstruction.</a:t>
            </a:r>
            <a:endParaRPr/>
          </a:p>
        </p:txBody>
      </p:sp>
      <p:sp>
        <p:nvSpPr>
          <p:cNvPr id="114817544" name="Rounded Rectangle 13"/>
          <p:cNvSpPr/>
          <p:nvPr/>
        </p:nvSpPr>
        <p:spPr bwMode="auto">
          <a:xfrm>
            <a:off x="6395878" y="4448780"/>
            <a:ext cx="4617720" cy="621792"/>
          </a:xfrm>
          <a:prstGeom prst="roundRect">
            <a:avLst>
              <a:gd name="adj" fmla="val 16667"/>
            </a:avLst>
          </a:prstGeom>
          <a:solidFill>
            <a:srgbClr val="FFFFFF"/>
          </a:solidFill>
          <a:ln w="12700">
            <a:solidFill>
              <a:srgbClr val="EBDCC3"/>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lnSpc>
                <a:spcPct val="100000"/>
              </a:lnSpc>
              <a:spcBef>
                <a:spcPts val="0"/>
              </a:spcBef>
              <a:spcAft>
                <a:spcPts val="200"/>
              </a:spcAft>
              <a:defRPr/>
            </a:pPr>
            <a:endParaRPr/>
          </a:p>
        </p:txBody>
      </p:sp>
      <p:sp>
        <p:nvSpPr>
          <p:cNvPr id="572473070" name="TextBox 14"/>
          <p:cNvSpPr txBox="1"/>
          <p:nvPr/>
        </p:nvSpPr>
        <p:spPr bwMode="auto">
          <a:xfrm>
            <a:off x="6715918" y="4576796"/>
            <a:ext cx="4297680" cy="365760"/>
          </a:xfrm>
          <a:prstGeom prst="rect">
            <a:avLst/>
          </a:prstGeom>
          <a:noFill/>
        </p:spPr>
        <p:txBody>
          <a:bodyPr wrap="square" anchor="t"/>
          <a:lstStyle/>
          <a:p>
            <a:pPr algn="l">
              <a:lnSpc>
                <a:spcPct val="100000"/>
              </a:lnSpc>
              <a:spcBef>
                <a:spcPts val="0"/>
              </a:spcBef>
              <a:spcAft>
                <a:spcPts val="200"/>
              </a:spcAft>
              <a:defRPr/>
            </a:pPr>
            <a:r>
              <a:rPr sz="1000" b="1">
                <a:solidFill>
                  <a:srgbClr val="143063"/>
                </a:solidFill>
                <a:latin typeface="Aptos"/>
              </a:rPr>
              <a:t>Nicolas R. Gauger — PI, RPTU</a:t>
            </a:r>
            <a:br>
              <a:rPr sz="1000" b="1">
                <a:solidFill>
                  <a:srgbClr val="143063"/>
                </a:solidFill>
                <a:latin typeface="Aptos"/>
              </a:rPr>
            </a:br>
            <a:r>
              <a:rPr sz="1000" b="1">
                <a:solidFill>
                  <a:srgbClr val="143063"/>
                </a:solidFill>
                <a:latin typeface="Aptos"/>
              </a:rPr>
              <a:t>Long Chen — PostDoc, RPTU</a:t>
            </a:r>
            <a:br>
              <a:rPr sz="1000" b="1">
                <a:solidFill>
                  <a:srgbClr val="143063"/>
                </a:solidFill>
                <a:latin typeface="Aptos"/>
              </a:rPr>
            </a:br>
            <a:endParaRPr/>
          </a:p>
        </p:txBody>
      </p:sp>
      <p:sp>
        <p:nvSpPr>
          <p:cNvPr id="1506042791" name="TextBox 15"/>
          <p:cNvSpPr txBox="1"/>
          <p:nvPr/>
        </p:nvSpPr>
        <p:spPr bwMode="auto">
          <a:xfrm>
            <a:off x="4736592" y="6099048"/>
            <a:ext cx="2697480" cy="274320"/>
          </a:xfrm>
          <a:prstGeom prst="rect">
            <a:avLst/>
          </a:prstGeom>
          <a:noFill/>
        </p:spPr>
        <p:txBody>
          <a:bodyPr wrap="square" anchor="t"/>
          <a:lstStyle/>
          <a:p>
            <a:pPr algn="ctr">
              <a:lnSpc>
                <a:spcPct val="100000"/>
              </a:lnSpc>
              <a:spcBef>
                <a:spcPts val="0"/>
              </a:spcBef>
              <a:spcAft>
                <a:spcPts val="200"/>
              </a:spcAft>
              <a:defRPr/>
            </a:pPr>
            <a:r>
              <a:rPr sz="1300" b="1">
                <a:solidFill>
                  <a:srgbClr val="143063"/>
                </a:solidFill>
                <a:latin typeface="Aptos"/>
              </a:rPr>
              <a:t>WP1a  ↔  WP1b</a:t>
            </a:r>
            <a:endParaRPr/>
          </a:p>
        </p:txBody>
      </p:sp>
      <p:sp>
        <p:nvSpPr>
          <p:cNvPr id="49713155" name="TextBox 17"/>
          <p:cNvSpPr txBox="1"/>
          <p:nvPr/>
        </p:nvSpPr>
        <p:spPr bwMode="auto">
          <a:xfrm>
            <a:off x="530352" y="6711696"/>
            <a:ext cx="5303520" cy="164592"/>
          </a:xfrm>
          <a:prstGeom prst="rect">
            <a:avLst/>
          </a:prstGeom>
          <a:noFill/>
        </p:spPr>
        <p:txBody>
          <a:bodyPr wrap="square" anchor="t"/>
          <a:lstStyle/>
          <a:p>
            <a:pPr algn="l">
              <a:lnSpc>
                <a:spcPct val="100000"/>
              </a:lnSpc>
              <a:spcBef>
                <a:spcPts val="0"/>
              </a:spcBef>
              <a:spcAft>
                <a:spcPts val="200"/>
              </a:spcAft>
              <a:defRPr/>
            </a:pPr>
            <a:r>
              <a:rPr sz="750" b="0">
                <a:solidFill>
                  <a:srgbClr val="555555"/>
                </a:solidFill>
                <a:latin typeface="Aptos"/>
              </a:rPr>
              <a:t>BRAID · WP1 — ML Concepts</a:t>
            </a:r>
            <a:endParaRPr/>
          </a:p>
        </p:txBody>
      </p:sp>
      <p:sp>
        <p:nvSpPr>
          <p:cNvPr id="885534378" name="TextBox 18"/>
          <p:cNvSpPr txBox="1"/>
          <p:nvPr/>
        </p:nvSpPr>
        <p:spPr bwMode="auto">
          <a:xfrm>
            <a:off x="11658600" y="6711696"/>
            <a:ext cx="228600" cy="164592"/>
          </a:xfrm>
          <a:prstGeom prst="rect">
            <a:avLst/>
          </a:prstGeom>
          <a:noFill/>
        </p:spPr>
        <p:txBody>
          <a:bodyPr wrap="square" anchor="t"/>
          <a:lstStyle/>
          <a:p>
            <a:pPr algn="r">
              <a:lnSpc>
                <a:spcPct val="100000"/>
              </a:lnSpc>
              <a:spcBef>
                <a:spcPts val="0"/>
              </a:spcBef>
              <a:spcAft>
                <a:spcPts val="200"/>
              </a:spcAft>
              <a:defRPr/>
            </a:pPr>
            <a:r>
              <a:rPr sz="750" b="1">
                <a:solidFill>
                  <a:srgbClr val="555555"/>
                </a:solidFill>
                <a:latin typeface="Aptos"/>
              </a:rPr>
              <a:t>9</a:t>
            </a:r>
            <a:endParaRPr/>
          </a:p>
        </p:txBody>
      </p:sp>
      <p:sp>
        <p:nvSpPr>
          <p:cNvPr id="1488116156" name="TextBox 19"/>
          <p:cNvSpPr txBox="1"/>
          <p:nvPr/>
        </p:nvSpPr>
        <p:spPr bwMode="auto">
          <a:xfrm>
            <a:off x="9646920" y="6583680"/>
            <a:ext cx="1828800" cy="128016"/>
          </a:xfrm>
          <a:prstGeom prst="rect">
            <a:avLst/>
          </a:prstGeom>
          <a:noFill/>
        </p:spPr>
        <p:txBody>
          <a:bodyPr wrap="none">
            <a:spAutoFit/>
          </a:bodyPr>
          <a:lstStyle/>
          <a:p>
            <a:pPr algn="r">
              <a:defRPr sz="650"/>
            </a:pPr>
            <a:r>
              <a:rPr sz="600"/>
              <a:t>Source: BRAID proposal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Wild Nature">
  <a:themeElements>
    <a:clrScheme name="Orange">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Theme">
      <a:majorFont>
        <a:latin typeface="Verdana"/>
        <a:ea typeface="Microsoft YaHei"/>
        <a:cs typeface="Tahoma"/>
      </a:majorFont>
      <a:minorFont>
        <a:latin typeface="Verdana"/>
        <a:ea typeface="Microsoft YaHei"/>
        <a:cs typeface="Tahoma"/>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http://schemas.openxmlformats.org/officeDocument/2006/extended-properties" xmlns:vt="http://schemas.openxmlformats.org/officeDocument/2006/docPropsVTypes">
  <TotalTime>0</TotalTime>
  <Words>0</Words>
  <Application>ONLYOFFICE/9.4.0.129</Application>
  <PresentationFormat>On-screen Show (4:3)</PresentationFormat>
  <Paragraphs>0</Paragraphs>
  <Slides>12</Slides>
  <Notes>12</Notes>
  <HiddenSlides>0</HiddenSlides>
  <MMClips>2</MMClips>
  <ScaleCrop>0</ScaleCrop>
  <HeadingPairs>
    <vt:vector size="4" baseType="variant">
      <vt:variant>
        <vt:lpstr>Theme</vt:lpstr>
      </vt:variant>
      <vt:variant>
        <vt:i4>1</vt:i4>
      </vt:variant>
      <vt:variant>
        <vt:lpstr>Slide Titles</vt:lpstr>
      </vt:variant>
      <vt:variant>
        <vt:i4>12</vt:i4>
      </vt:variant>
    </vt:vector>
  </HeadingPairs>
  <TitlesOfParts>
    <vt:vector size="13"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BRAID at GSI/FAIR: Adaptive AI/ML for Muon Identification</dc:title>
  <dc:subject>AI Workshop 2026</dc:subject>
  <dc:creator>Smriti Sharma</dc:creator>
  <cp:keywords>BRAID, GSI, FAIR, CBM, PANDA, muon identification, machine learning, reconstruction</cp:keywords>
  <dc:description>generated using python-pptx</dc:description>
  <cp:lastModifiedBy/>
  <cp:revision>8</cp:revision>
  <dcterms:created xsi:type="dcterms:W3CDTF">2013-01-27T09:14:16Z</dcterms:created>
  <dcterms:modified xsi:type="dcterms:W3CDTF">2026-08-23T22:15:20Z</dcterms:modified>
  <cp:category/>
</cp:coreProperties>
</file>