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10" r:id="rId4"/>
  </p:sldMasterIdLst>
  <p:notesMasterIdLst>
    <p:notesMasterId r:id="rId49"/>
  </p:notesMasterIdLst>
  <p:handoutMasterIdLst>
    <p:handoutMasterId r:id="rId50"/>
  </p:handoutMasterIdLst>
  <p:sldIdLst>
    <p:sldId id="270" r:id="rId5"/>
    <p:sldId id="3102" r:id="rId6"/>
    <p:sldId id="515" r:id="rId7"/>
    <p:sldId id="3103" r:id="rId8"/>
    <p:sldId id="3100" r:id="rId9"/>
    <p:sldId id="3104" r:id="rId10"/>
    <p:sldId id="524" r:id="rId11"/>
    <p:sldId id="647" r:id="rId12"/>
    <p:sldId id="519" r:id="rId13"/>
    <p:sldId id="566" r:id="rId14"/>
    <p:sldId id="528" r:id="rId15"/>
    <p:sldId id="3120" r:id="rId16"/>
    <p:sldId id="496" r:id="rId17"/>
    <p:sldId id="3106" r:id="rId18"/>
    <p:sldId id="3107" r:id="rId19"/>
    <p:sldId id="531" r:id="rId20"/>
    <p:sldId id="3108" r:id="rId21"/>
    <p:sldId id="520" r:id="rId22"/>
    <p:sldId id="526" r:id="rId23"/>
    <p:sldId id="538" r:id="rId24"/>
    <p:sldId id="3121" r:id="rId25"/>
    <p:sldId id="3110" r:id="rId26"/>
    <p:sldId id="545" r:id="rId27"/>
    <p:sldId id="551" r:id="rId28"/>
    <p:sldId id="3109" r:id="rId29"/>
    <p:sldId id="556" r:id="rId30"/>
    <p:sldId id="546" r:id="rId31"/>
    <p:sldId id="547" r:id="rId32"/>
    <p:sldId id="550" r:id="rId33"/>
    <p:sldId id="3116" r:id="rId34"/>
    <p:sldId id="292" r:id="rId35"/>
    <p:sldId id="552" r:id="rId36"/>
    <p:sldId id="3118" r:id="rId37"/>
    <p:sldId id="3117" r:id="rId38"/>
    <p:sldId id="3119" r:id="rId39"/>
    <p:sldId id="522" r:id="rId40"/>
    <p:sldId id="3111" r:id="rId41"/>
    <p:sldId id="3112" r:id="rId42"/>
    <p:sldId id="525" r:id="rId43"/>
    <p:sldId id="3113" r:id="rId44"/>
    <p:sldId id="3114" r:id="rId45"/>
    <p:sldId id="535" r:id="rId46"/>
    <p:sldId id="3115" r:id="rId47"/>
    <p:sldId id="534" r:id="rId48"/>
  </p:sldIdLst>
  <p:sldSz cx="12192000" cy="6858000"/>
  <p:notesSz cx="6950075" cy="9236075"/>
  <p:defaultTextStyle>
    <a:defPPr>
      <a:defRPr lang="en-US"/>
    </a:defPPr>
    <a:lvl1pPr algn="l" defTabSz="4571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1pPr>
    <a:lvl2pPr marL="457126" algn="l" defTabSz="4571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2pPr>
    <a:lvl3pPr marL="914254" algn="l" defTabSz="4571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3pPr>
    <a:lvl4pPr marL="1371379" algn="l" defTabSz="4571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4pPr>
    <a:lvl5pPr marL="1828506" algn="l" defTabSz="4571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5pPr>
    <a:lvl6pPr marL="2285633" algn="l" defTabSz="914254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6pPr>
    <a:lvl7pPr marL="2742759" algn="l" defTabSz="914254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7pPr>
    <a:lvl8pPr marL="3199886" algn="l" defTabSz="914254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8pPr>
    <a:lvl9pPr marL="3657012" algn="l" defTabSz="914254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8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99"/>
    <a:srgbClr val="FF0000"/>
    <a:srgbClr val="000000"/>
    <a:srgbClr val="00FF99"/>
    <a:srgbClr val="064308"/>
    <a:srgbClr val="FFC000"/>
    <a:srgbClr val="CC6600"/>
    <a:srgbClr val="FFAE1A"/>
    <a:srgbClr val="E7E9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4660"/>
  </p:normalViewPr>
  <p:slideViewPr>
    <p:cSldViewPr snapToObjects="1">
      <p:cViewPr varScale="1">
        <p:scale>
          <a:sx n="78" d="100"/>
          <a:sy n="78" d="100"/>
        </p:scale>
        <p:origin x="48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73" d="100"/>
          <a:sy n="73" d="100"/>
        </p:scale>
        <p:origin x="2982" y="54"/>
      </p:cViewPr>
      <p:guideLst>
        <p:guide orient="horz" pos="2908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7011" y="0"/>
            <a:ext cx="3011489" cy="463385"/>
          </a:xfrm>
          <a:prstGeom prst="rect">
            <a:avLst/>
          </a:prstGeom>
        </p:spPr>
        <p:txBody>
          <a:bodyPr vert="horz" lIns="90959" tIns="45479" rIns="90959" bIns="45479" rtlCol="0"/>
          <a:lstStyle>
            <a:lvl1pPr algn="r">
              <a:defRPr sz="1200"/>
            </a:lvl1pPr>
          </a:lstStyle>
          <a:p>
            <a:r>
              <a:rPr lang="en-US" sz="900" dirty="0"/>
              <a:t>3 May 2023</a:t>
            </a:r>
          </a:p>
        </p:txBody>
      </p:sp>
      <p:sp>
        <p:nvSpPr>
          <p:cNvPr id="14" name="Header Placeholder 13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489" cy="463385"/>
          </a:xfrm>
          <a:prstGeom prst="rect">
            <a:avLst/>
          </a:prstGeom>
        </p:spPr>
        <p:txBody>
          <a:bodyPr vert="horz" lIns="90959" tIns="45479" rIns="90959" bIns="45479" rtlCol="0"/>
          <a:lstStyle>
            <a:lvl1pPr algn="l">
              <a:defRPr sz="1200"/>
            </a:lvl1pPr>
          </a:lstStyle>
          <a:p>
            <a:r>
              <a:rPr lang="en-US" sz="900" dirty="0"/>
              <a:t>FRIB PowerPoint Template 16x9 Status</a:t>
            </a:r>
          </a:p>
          <a:p>
            <a:r>
              <a:rPr lang="en-US" sz="900" dirty="0"/>
              <a:t>Alex Parsons, FRIB Creative Director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2"/>
          </p:nvPr>
        </p:nvSpPr>
        <p:spPr>
          <a:xfrm>
            <a:off x="788289" y="8450227"/>
            <a:ext cx="4729728" cy="703690"/>
          </a:xfrm>
          <a:prstGeom prst="rect">
            <a:avLst/>
          </a:prstGeom>
        </p:spPr>
        <p:txBody>
          <a:bodyPr vert="horz" lIns="94149" tIns="47074" rIns="94149" bIns="47074" rtlCol="0" anchor="b"/>
          <a:lstStyle>
            <a:lvl1pPr algn="l">
              <a:defRPr sz="1200"/>
            </a:lvl1pPr>
          </a:lstStyle>
          <a:p>
            <a:r>
              <a:rPr lang="en-US" sz="900" dirty="0"/>
              <a:t>Facility for Rare Isotope Beams</a:t>
            </a:r>
          </a:p>
          <a:p>
            <a:r>
              <a:rPr lang="en-US" sz="900" dirty="0"/>
              <a:t>U.S. Department of Energy Office of Science | Michigan State University</a:t>
            </a:r>
          </a:p>
          <a:p>
            <a:r>
              <a:rPr lang="en-US" sz="900" dirty="0"/>
              <a:t>640 South Shaw Lane • East Lansing, MI 48824, USA</a:t>
            </a:r>
          </a:p>
          <a:p>
            <a:r>
              <a:rPr lang="en-US" sz="900" dirty="0"/>
              <a:t>frib.msu.edu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5" y="8403314"/>
            <a:ext cx="642863" cy="75060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3"/>
          </p:nvPr>
        </p:nvSpPr>
        <p:spPr>
          <a:xfrm>
            <a:off x="3936173" y="8772379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0C3F6D33-7C2E-44BB-B6EF-2876F56DBD42}" type="slidenum">
              <a:rPr lang="en-US" sz="90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8025710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11699" cy="461725"/>
          </a:xfrm>
          <a:prstGeom prst="rect">
            <a:avLst/>
          </a:prstGeom>
        </p:spPr>
        <p:txBody>
          <a:bodyPr vert="horz" wrap="square" lIns="91914" tIns="45956" rIns="91914" bIns="4595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49" charset="0"/>
                <a:ea typeface="ヒラギノ角ゴ Pro W3" pitchFamily="49" charset="-128"/>
                <a:cs typeface="ヒラギノ角ゴ Pro W3" pitchFamily="4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2"/>
            <a:ext cx="3011699" cy="461725"/>
          </a:xfrm>
          <a:prstGeom prst="rect">
            <a:avLst/>
          </a:prstGeom>
        </p:spPr>
        <p:txBody>
          <a:bodyPr vert="horz" wrap="square" lIns="91914" tIns="45956" rIns="91914" bIns="45956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  <a:ea typeface="ヒラギノ角ゴ Pro W3" pitchFamily="-112" charset="-128"/>
                <a:cs typeface="+mn-cs"/>
              </a:defRPr>
            </a:lvl1pPr>
          </a:lstStyle>
          <a:p>
            <a:pPr>
              <a:defRPr/>
            </a:pPr>
            <a:fld id="{58165478-8271-4537-9DBA-6DB278E2C8C0}" type="datetime1">
              <a:rPr lang="en-US"/>
              <a:pPr>
                <a:defRPr/>
              </a:pPr>
              <a:t>9/7/2026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914" tIns="45956" rIns="91914" bIns="45956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78"/>
            <a:ext cx="5560060" cy="4155519"/>
          </a:xfrm>
          <a:prstGeom prst="rect">
            <a:avLst/>
          </a:prstGeom>
        </p:spPr>
        <p:txBody>
          <a:bodyPr vert="horz" wrap="square" lIns="91914" tIns="45956" rIns="91914" bIns="4595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764"/>
            <a:ext cx="3011699" cy="461724"/>
          </a:xfrm>
          <a:prstGeom prst="rect">
            <a:avLst/>
          </a:prstGeom>
        </p:spPr>
        <p:txBody>
          <a:bodyPr vert="horz" wrap="square" lIns="91914" tIns="45956" rIns="91914" bIns="4595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49" charset="0"/>
                <a:ea typeface="ヒラギノ角ゴ Pro W3" pitchFamily="49" charset="-128"/>
                <a:cs typeface="ヒラギノ角ゴ Pro W3" pitchFamily="4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764"/>
            <a:ext cx="3011699" cy="461724"/>
          </a:xfrm>
          <a:prstGeom prst="rect">
            <a:avLst/>
          </a:prstGeom>
        </p:spPr>
        <p:txBody>
          <a:bodyPr vert="horz" wrap="square" lIns="91914" tIns="45956" rIns="91914" bIns="45956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  <a:ea typeface="ヒラギノ角ゴ Pro W3" pitchFamily="-112" charset="-128"/>
                <a:cs typeface="+mn-cs"/>
              </a:defRPr>
            </a:lvl1pPr>
          </a:lstStyle>
          <a:p>
            <a:pPr>
              <a:defRPr/>
            </a:pPr>
            <a:fld id="{74EB2CD8-9047-43A5-BEAD-229CAC8CF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316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126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65" charset="-128"/>
        <a:cs typeface="ヒラギノ角ゴ Pro W3" pitchFamily="-65" charset="-128"/>
      </a:defRPr>
    </a:lvl1pPr>
    <a:lvl2pPr marL="742831" indent="-285705" algn="l" defTabSz="457126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65" charset="-128"/>
        <a:cs typeface="ヒラギノ角ゴ Pro W3"/>
      </a:defRPr>
    </a:lvl2pPr>
    <a:lvl3pPr marL="1142817" indent="-228563" algn="l" defTabSz="457126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pitchFamily="-65" charset="-128"/>
      </a:defRPr>
    </a:lvl3pPr>
    <a:lvl4pPr marL="1599942" indent="-228563" algn="l" defTabSz="457126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2057070" indent="-228563" algn="l" defTabSz="457126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5633" algn="l" defTabSz="457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59" algn="l" defTabSz="457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86" algn="l" defTabSz="457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12" algn="l" defTabSz="457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050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6875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39" name="Rectangle 2051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64087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A3E2E-7B3E-C823-BC28-3FB3BAF2A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192115-C546-6F2C-E993-9D4FD6457A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1F31DE-64DF-78FB-6874-44CF83ED0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Ok, now back to ARIS, detectors. Salvatore just shared a lot about the ARIS detectors, so I will tell you how we use them.</a:t>
            </a:r>
          </a:p>
        </p:txBody>
      </p:sp>
    </p:spTree>
    <p:extLst>
      <p:ext uri="{BB962C8B-B14F-4D97-AF65-F5344CB8AC3E}">
        <p14:creationId xmlns:p14="http://schemas.microsoft.com/office/powerpoint/2010/main" val="2869381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279512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50703" y="1238250"/>
            <a:ext cx="9986635" cy="4473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86447" tIns="43223" rIns="86447" bIns="43223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sz="2600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032000" y="4071938"/>
            <a:ext cx="8128000" cy="1143000"/>
          </a:xfrm>
        </p:spPr>
        <p:txBody>
          <a:bodyPr/>
          <a:lstStyle>
            <a:lvl1pPr marL="0" indent="0" algn="ctr">
              <a:buNone/>
              <a:defRPr/>
            </a:lvl1pPr>
            <a:lvl2pPr marL="432277" indent="0" algn="ctr">
              <a:buNone/>
              <a:defRPr/>
            </a:lvl2pPr>
            <a:lvl3pPr marL="864551" indent="0" algn="ctr">
              <a:buNone/>
              <a:defRPr/>
            </a:lvl3pPr>
            <a:lvl4pPr marL="1296827" indent="0" algn="ctr">
              <a:buNone/>
              <a:defRPr/>
            </a:lvl4pPr>
            <a:lvl5pPr marL="1729104" indent="0" algn="ctr">
              <a:buNone/>
              <a:defRPr/>
            </a:lvl5pPr>
            <a:lvl6pPr marL="2161379" indent="0" algn="ctr">
              <a:buNone/>
              <a:defRPr/>
            </a:lvl6pPr>
            <a:lvl7pPr marL="2593655" indent="0" algn="ctr">
              <a:buNone/>
              <a:defRPr/>
            </a:lvl7pPr>
            <a:lvl8pPr marL="3025929" indent="0" algn="ctr">
              <a:buNone/>
              <a:defRPr/>
            </a:lvl8pPr>
            <a:lvl9pPr marL="345820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5255" y="3147284"/>
            <a:ext cx="12001499" cy="478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6061" tIns="22425" rIns="56061" bIns="22425"/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6387154"/>
            <a:ext cx="12192000" cy="425885"/>
          </a:xfrm>
          <a:prstGeom prst="rect">
            <a:avLst/>
          </a:prstGeom>
          <a:noFill/>
        </p:spPr>
        <p:txBody>
          <a:bodyPr wrap="square" lIns="86486" tIns="43243" rIns="86486" bIns="43243" rtlCol="0">
            <a:spAutoFit/>
          </a:bodyPr>
          <a:lstStyle/>
          <a:p>
            <a:pPr algn="ctr"/>
            <a:r>
              <a:rPr lang="en-US" sz="1100" kern="1200" dirty="0">
                <a:solidFill>
                  <a:schemeClr val="tx1"/>
                </a:solidFill>
                <a:latin typeface="+mn-lt"/>
                <a:ea typeface="ヒラギノ角ゴ Pro W3"/>
                <a:cs typeface="ヒラギノ角ゴ Pro W3"/>
              </a:rPr>
              <a:t>This material is based upon work supported by the U.S. Department of Energy, Office of Science, Office of Nuclear Physics and used resources of</a:t>
            </a:r>
          </a:p>
          <a:p>
            <a:pPr algn="ctr"/>
            <a:r>
              <a:rPr lang="en-US" sz="1100" kern="1200" dirty="0">
                <a:solidFill>
                  <a:schemeClr val="tx1"/>
                </a:solidFill>
                <a:latin typeface="+mn-lt"/>
                <a:ea typeface="ヒラギノ角ゴ Pro W3"/>
                <a:cs typeface="ヒラギノ角ゴ Pro W3"/>
              </a:rPr>
              <a:t>the</a:t>
            </a:r>
            <a:r>
              <a:rPr lang="en-US" sz="1100" kern="1200" baseline="0" dirty="0">
                <a:solidFill>
                  <a:schemeClr val="tx1"/>
                </a:solidFill>
                <a:latin typeface="+mn-lt"/>
                <a:ea typeface="ヒラギノ角ゴ Pro W3"/>
                <a:cs typeface="ヒラギノ角ゴ Pro W3"/>
              </a:rPr>
              <a:t> </a:t>
            </a:r>
            <a:r>
              <a:rPr lang="en-US" sz="1100" kern="1200" dirty="0">
                <a:solidFill>
                  <a:schemeClr val="tx1"/>
                </a:solidFill>
                <a:latin typeface="+mn-lt"/>
                <a:ea typeface="ヒラギノ角ゴ Pro W3"/>
                <a:cs typeface="ヒラギノ角ゴ Pro W3"/>
              </a:rPr>
              <a:t>Facility for Rare Isotope Beams (FRIB) Operations, which is a DOE Office of Science User Facility under Award Number DE-SC0023633.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4015216" y="415245"/>
            <a:ext cx="3657600" cy="2099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900" y="546592"/>
            <a:ext cx="1600200" cy="2043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6D52DA-7EC2-A93A-E527-24C0D964EA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3488"/>
          <a:stretch/>
        </p:blipFill>
        <p:spPr>
          <a:xfrm>
            <a:off x="2819400" y="5636776"/>
            <a:ext cx="3048000" cy="639434"/>
          </a:xfrm>
          <a:prstGeom prst="rect">
            <a:avLst/>
          </a:prstGeom>
        </p:spPr>
      </p:pic>
      <p:pic>
        <p:nvPicPr>
          <p:cNvPr id="3" name="Picture 2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25E56C48-E97E-EB04-E105-6EE91E71CE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19800" y="5695162"/>
            <a:ext cx="3474189" cy="61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4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6080" y="6063452"/>
            <a:ext cx="12208079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067100"/>
            <a:ext cx="11987896" cy="493746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1600" y="28933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6096000" y="6356450"/>
            <a:ext cx="5080007" cy="364628"/>
          </a:xfrm>
        </p:spPr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+mn-cs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+mn-cs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+mn-cs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+mn-cs"/>
              </a:rPr>
              <a:t>frib.msu.edu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9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16079" y="6063452"/>
            <a:ext cx="12208080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067100"/>
            <a:ext cx="11987896" cy="426690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1600" y="28933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0" y="5410200"/>
            <a:ext cx="121920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1399" tIns="45700" rIns="91399" bIns="45700" anchor="ctr"/>
          <a:lstStyle/>
          <a:p>
            <a:endParaRPr lang="en-US" dirty="0"/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0" y="6007095"/>
            <a:ext cx="12192000" cy="76200"/>
          </a:xfrm>
          <a:prstGeom prst="rect">
            <a:avLst/>
          </a:prstGeom>
          <a:solidFill>
            <a:srgbClr val="00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399" tIns="45700" rIns="91399" bIns="45700" anchor="ctr"/>
          <a:lstStyle/>
          <a:p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410200"/>
            <a:ext cx="12089496" cy="584200"/>
          </a:xfrm>
        </p:spPr>
        <p:txBody>
          <a:bodyPr anchor="ctr"/>
          <a:lstStyle>
            <a:lvl1pPr marL="137112" indent="0">
              <a:spcBef>
                <a:spcPts val="0"/>
              </a:spcBef>
              <a:buNone/>
              <a:defRPr b="1" baseline="0"/>
            </a:lvl1pPr>
          </a:lstStyle>
          <a:p>
            <a:pPr lvl="0"/>
            <a:r>
              <a:rPr lang="en-US" dirty="0"/>
              <a:t>Add takeaway message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935527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alf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-16080" y="6063452"/>
            <a:ext cx="12208079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pic>
        <p:nvPicPr>
          <p:cNvPr id="6" name="Picture 4" descr="FRIB_ppt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6" y="285757"/>
            <a:ext cx="11988797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1" y="1067100"/>
            <a:ext cx="5897640" cy="5027414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6192767" y="1071570"/>
            <a:ext cx="5897636" cy="5027414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4F88C639-55E7-4D97-AC8D-4B42A67367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569056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-16079" y="6063452"/>
            <a:ext cx="12208080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pic>
        <p:nvPicPr>
          <p:cNvPr id="6" name="Picture 4" descr="FRIB_ppt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28575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2" y="1067105"/>
            <a:ext cx="11988805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101602" y="3581407"/>
            <a:ext cx="11988805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BCDB990A-6268-4898-A641-7F04AAB15E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245674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r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-16080" y="6063452"/>
            <a:ext cx="12208079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pic>
        <p:nvPicPr>
          <p:cNvPr id="8" name="Picture 4" descr="FRIB_ppt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6" y="285757"/>
            <a:ext cx="11988797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1" y="1067105"/>
            <a:ext cx="5892800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6167379" y="1067105"/>
            <a:ext cx="5923033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101613" y="3581407"/>
            <a:ext cx="5892799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6167379" y="3581407"/>
            <a:ext cx="5923033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74887700-F8AD-4E75-9DA6-99EB4D2760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117802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6080" y="6063452"/>
            <a:ext cx="12208079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pic>
        <p:nvPicPr>
          <p:cNvPr id="4" name="Picture 5" descr="FRIB_ppt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28575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CF988859-7953-4624-98C4-717249B46A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3309516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clean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28575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16079" y="6063452"/>
            <a:ext cx="12192000" cy="822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28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-16080" y="6063452"/>
            <a:ext cx="12208079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pic>
        <p:nvPicPr>
          <p:cNvPr id="5" name="Picture 7" descr="FRIB_ppt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067100"/>
            <a:ext cx="11987896" cy="5027414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1600" y="28933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89377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0798" y="79927"/>
            <a:ext cx="11990413" cy="4786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6076" tIns="22431" rIns="56076" bIns="22431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798" y="1067100"/>
            <a:ext cx="11990413" cy="5027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5520912" y="6356450"/>
            <a:ext cx="5655095" cy="364628"/>
          </a:xfrm>
          <a:prstGeom prst="rect">
            <a:avLst/>
          </a:prstGeom>
        </p:spPr>
        <p:txBody>
          <a:bodyPr lIns="0" tIns="45712" rIns="0" bIns="45712" anchor="b"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76000" y="6356450"/>
            <a:ext cx="1016000" cy="364628"/>
          </a:xfrm>
          <a:prstGeom prst="rect">
            <a:avLst/>
          </a:prstGeom>
        </p:spPr>
        <p:txBody>
          <a:bodyPr vert="horz" wrap="square" lIns="0" tIns="45712" rIns="0" bIns="45712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0000"/>
              </a:lnSpc>
              <a:defRPr sz="1200">
                <a:solidFill>
                  <a:srgbClr val="064308"/>
                </a:solidFill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, Slide </a:t>
            </a:r>
            <a:fld id="{D30A2C6D-39BC-4576-856C-8743CF76CC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42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</p:sldLayoutIdLst>
  <p:hf hdr="0" dt="0"/>
  <p:txStyles>
    <p:titleStyle>
      <a:lvl1pPr algn="ctr" defTabSz="80337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1pPr>
      <a:lvl2pPr algn="ctr" defTabSz="80337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2pPr>
      <a:lvl3pPr algn="ctr" defTabSz="80337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3pPr>
      <a:lvl4pPr algn="ctr" defTabSz="80337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4pPr>
      <a:lvl5pPr algn="ctr" defTabSz="80337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5pPr>
      <a:lvl6pPr marL="457080" algn="ctr" defTabSz="807828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6pPr>
      <a:lvl7pPr marL="914162" algn="ctr" defTabSz="807828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7pPr>
      <a:lvl8pPr marL="1371241" algn="ctr" defTabSz="807828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8pPr>
      <a:lvl9pPr marL="1828323" algn="ctr" defTabSz="807828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9pPr>
    </p:titleStyle>
    <p:bodyStyle>
      <a:lvl1pPr marL="180195" indent="-180195" algn="l" defTabSz="803370" rtl="0" eaLnBrk="1" fontAlgn="base" hangingPunct="1">
        <a:lnSpc>
          <a:spcPct val="90000"/>
        </a:lnSpc>
        <a:spcBef>
          <a:spcPts val="1206"/>
        </a:spcBef>
        <a:spcAft>
          <a:spcPct val="0"/>
        </a:spcAft>
        <a:buSzPct val="100000"/>
        <a:buFont typeface="Wingdings" pitchFamily="2" charset="2"/>
        <a:buChar char="§"/>
        <a:defRPr sz="2200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1pPr>
      <a:lvl2pPr marL="363394" indent="-151665" algn="l" defTabSz="803370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charset="0"/>
          <a:ea typeface="ＭＳ Ｐゴシック" charset="-128"/>
          <a:cs typeface="ＭＳ Ｐゴシック"/>
        </a:defRPr>
      </a:lvl2pPr>
      <a:lvl3pPr marL="591641" indent="-160673" algn="l" defTabSz="803370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SzPct val="100000"/>
        <a:buFont typeface="Lucida Grande" charset="0"/>
        <a:buChar char="»"/>
        <a:defRPr>
          <a:solidFill>
            <a:schemeClr val="tx1"/>
          </a:solidFill>
          <a:latin typeface="Arial" charset="0"/>
          <a:ea typeface="ヒラギノ角ゴ Pro W3" pitchFamily="-111" charset="-128"/>
          <a:cs typeface="ヒラギノ角ゴ Pro W3" pitchFamily="-111" charset="-128"/>
        </a:defRPr>
      </a:lvl3pPr>
      <a:lvl4pPr marL="728290" indent="-133645" algn="l" defTabSz="803370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Clr>
          <a:srgbClr val="999999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ヒラギノ角ゴ Pro W3" pitchFamily="-111" charset="-128"/>
          <a:cs typeface="ヒラギノ角ゴ Pro W3"/>
        </a:defRPr>
      </a:lvl4pPr>
      <a:lvl5pPr marL="1003087" indent="-180195" algn="l" defTabSz="803370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Clr>
          <a:srgbClr val="999999"/>
        </a:buClr>
        <a:buSzPct val="100000"/>
        <a:buFont typeface="Lucida Grande" charset="0"/>
        <a:buChar char="»"/>
        <a:defRPr sz="1400">
          <a:solidFill>
            <a:schemeClr val="tx1"/>
          </a:solidFill>
          <a:latin typeface="+mn-lt"/>
          <a:ea typeface="ヒラギノ角ゴ Pro W3" pitchFamily="-111" charset="-128"/>
          <a:cs typeface="ヒラギノ角ゴ Pro W3"/>
        </a:defRPr>
      </a:lvl5pPr>
      <a:lvl6pPr marL="2223507" indent="-150773" algn="l" defTabSz="807828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6pPr>
      <a:lvl7pPr marL="2680590" indent="-150773" algn="l" defTabSz="807828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7pPr>
      <a:lvl8pPr marL="3137672" indent="-150773" algn="l" defTabSz="807828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8pPr>
      <a:lvl9pPr marL="3594752" indent="-150773" algn="l" defTabSz="807828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0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2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41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23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06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87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66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47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67.png"/><Relationship Id="rId4" Type="http://schemas.openxmlformats.org/officeDocument/2006/relationships/image" Target="../media/image62.jpeg"/><Relationship Id="rId9" Type="http://schemas.openxmlformats.org/officeDocument/2006/relationships/image" Target="../media/image66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7" Type="http://schemas.openxmlformats.org/officeDocument/2006/relationships/image" Target="../media/image85.PNG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69.png"/><Relationship Id="rId4" Type="http://schemas.openxmlformats.org/officeDocument/2006/relationships/image" Target="../media/image8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7" Type="http://schemas.openxmlformats.org/officeDocument/2006/relationships/image" Target="../media/image93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4.bin"/><Relationship Id="rId7" Type="http://schemas.openxmlformats.org/officeDocument/2006/relationships/image" Target="../media/image97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95.wmf"/><Relationship Id="rId9" Type="http://schemas.openxmlformats.org/officeDocument/2006/relationships/image" Target="../media/image9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0.png"/><Relationship Id="rId3" Type="http://schemas.openxmlformats.org/officeDocument/2006/relationships/image" Target="../media/image115.png"/><Relationship Id="rId7" Type="http://schemas.openxmlformats.org/officeDocument/2006/relationships/image" Target="../media/image550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0.png"/><Relationship Id="rId4" Type="http://schemas.openxmlformats.org/officeDocument/2006/relationships/image" Target="../media/image1100.png"/><Relationship Id="rId9" Type="http://schemas.openxmlformats.org/officeDocument/2006/relationships/image" Target="../media/image116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jpe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50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3" Type="http://schemas.openxmlformats.org/officeDocument/2006/relationships/image" Target="../media/image160.png"/><Relationship Id="rId7" Type="http://schemas.openxmlformats.org/officeDocument/2006/relationships/image" Target="../media/image44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5" Type="http://schemas.openxmlformats.org/officeDocument/2006/relationships/image" Target="../media/image420.png"/><Relationship Id="rId4" Type="http://schemas.openxmlformats.org/officeDocument/2006/relationships/image" Target="../media/image1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Marco Cortesi</a:t>
            </a:r>
            <a:br>
              <a:rPr lang="en-US" dirty="0"/>
            </a:br>
            <a:r>
              <a:rPr lang="en-US" dirty="0"/>
              <a:t>Detector Systems Group Leader</a:t>
            </a:r>
            <a:br>
              <a:rPr lang="en-US" dirty="0"/>
            </a:br>
            <a:r>
              <a:rPr lang="en-US" dirty="0"/>
              <a:t>cortesi@frib.msu.edu</a:t>
            </a:r>
          </a:p>
          <a:p>
            <a:r>
              <a:rPr lang="en-US" dirty="0"/>
              <a:t>7 September 2026</a:t>
            </a:r>
          </a:p>
        </p:txBody>
      </p:sp>
      <p:sp>
        <p:nvSpPr>
          <p:cNvPr id="9219" name="Title 5"/>
          <p:cNvSpPr>
            <a:spLocks noGrp="1"/>
          </p:cNvSpPr>
          <p:nvPr>
            <p:ph type="title"/>
          </p:nvPr>
        </p:nvSpPr>
        <p:spPr>
          <a:xfrm>
            <a:off x="1447800" y="2713961"/>
            <a:ext cx="9601200" cy="1345259"/>
          </a:xfrm>
        </p:spPr>
        <p:txBody>
          <a:bodyPr/>
          <a:lstStyle/>
          <a:p>
            <a:r>
              <a:rPr lang="en-US" dirty="0"/>
              <a:t>Development of novel detector concepts for nuclear physics with rare isotope beams at FRIB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044063B-0C84-438F-9CE4-6D7703D52BCB}"/>
              </a:ext>
            </a:extLst>
          </p:cNvPr>
          <p:cNvGrpSpPr/>
          <p:nvPr/>
        </p:nvGrpSpPr>
        <p:grpSpPr>
          <a:xfrm>
            <a:off x="3616084" y="1055275"/>
            <a:ext cx="3616084" cy="2260053"/>
            <a:chOff x="7223851" y="3806277"/>
            <a:chExt cx="3616084" cy="226005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23851" y="3806277"/>
              <a:ext cx="3616084" cy="226005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8745171" y="4239864"/>
              <a:ext cx="9284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 Electrons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361800" y="4977226"/>
              <a:ext cx="5453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 Ions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DL-PPAC: Summary of Performance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, Slide </a:t>
            </a:r>
            <a:fld id="{4F88C639-55E7-4D97-AC8D-4B42A67367B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AutoShape 4" descr="Capture_foto_DLPPAC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3536284"/>
            <a:ext cx="2701211" cy="228907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9798" y="2747862"/>
            <a:ext cx="3023721" cy="3278053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173504" y="3312265"/>
            <a:ext cx="5691830" cy="2629080"/>
            <a:chOff x="-1499157" y="1990787"/>
            <a:chExt cx="5102502" cy="20382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4241"/>
            <a:stretch/>
          </p:blipFill>
          <p:spPr>
            <a:xfrm>
              <a:off x="1373229" y="2080704"/>
              <a:ext cx="2230116" cy="1774651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2839656" y="2286000"/>
              <a:ext cx="152400" cy="14478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5407"/>
            <a:stretch/>
          </p:blipFill>
          <p:spPr>
            <a:xfrm>
              <a:off x="-1499157" y="1990787"/>
              <a:ext cx="2660659" cy="2038226"/>
            </a:xfrm>
            <a:prstGeom prst="rect">
              <a:avLst/>
            </a:prstGeom>
          </p:spPr>
        </p:pic>
      </p:grpSp>
      <p:cxnSp>
        <p:nvCxnSpPr>
          <p:cNvPr id="24" name="Straight Arrow Connector 23"/>
          <p:cNvCxnSpPr>
            <a:cxnSpLocks/>
          </p:cNvCxnSpPr>
          <p:nvPr/>
        </p:nvCxnSpPr>
        <p:spPr>
          <a:xfrm>
            <a:off x="2982420" y="4680813"/>
            <a:ext cx="299428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</p:cNvCxnSpPr>
          <p:nvPr/>
        </p:nvCxnSpPr>
        <p:spPr>
          <a:xfrm>
            <a:off x="5158664" y="5257800"/>
            <a:ext cx="1013536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85A4E3B-3506-A676-B2BE-2259D61804B0}"/>
              </a:ext>
            </a:extLst>
          </p:cNvPr>
          <p:cNvCxnSpPr>
            <a:cxnSpLocks/>
          </p:cNvCxnSpPr>
          <p:nvPr/>
        </p:nvCxnSpPr>
        <p:spPr>
          <a:xfrm>
            <a:off x="8636003" y="4572000"/>
            <a:ext cx="431797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6E5CB42-3F21-E117-2A5D-CE33CF5D28F5}"/>
              </a:ext>
            </a:extLst>
          </p:cNvPr>
          <p:cNvSpPr txBox="1"/>
          <p:nvPr/>
        </p:nvSpPr>
        <p:spPr>
          <a:xfrm>
            <a:off x="7294205" y="1055275"/>
            <a:ext cx="493340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Summary Performance: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Uniform gain (&gt;10</a:t>
            </a:r>
            <a:r>
              <a:rPr lang="en-US" baseline="30000" dirty="0"/>
              <a:t>3</a:t>
            </a:r>
            <a:r>
              <a:rPr lang="en-US" dirty="0"/>
              <a:t>) across the effective area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Time resolution (ToF) &lt; 150 </a:t>
            </a:r>
            <a:r>
              <a:rPr lang="en-US" dirty="0" err="1"/>
              <a:t>ps</a:t>
            </a:r>
            <a:r>
              <a:rPr lang="en-US" dirty="0"/>
              <a:t> (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Position Resolution ≈ 0.5 mm (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Rate capability up to ≈300 kHz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BF1359-3706-77E3-2ABA-AF0CBDC5E7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70607"/>
            <a:ext cx="3658407" cy="20733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E33716-CB60-21F2-CB1A-2E390778DB4C}"/>
              </a:ext>
            </a:extLst>
          </p:cNvPr>
          <p:cNvSpPr txBox="1"/>
          <p:nvPr/>
        </p:nvSpPr>
        <p:spPr>
          <a:xfrm>
            <a:off x="70898" y="983293"/>
            <a:ext cx="3503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10x10 cm</a:t>
            </a:r>
            <a:r>
              <a:rPr lang="en-US" sz="1400" b="1" baseline="30000" dirty="0"/>
              <a:t>2</a:t>
            </a:r>
            <a:r>
              <a:rPr lang="en-US" sz="1400" b="1" dirty="0"/>
              <a:t> DL-PPAC</a:t>
            </a:r>
          </a:p>
        </p:txBody>
      </p:sp>
    </p:spTree>
    <p:extLst>
      <p:ext uri="{BB962C8B-B14F-4D97-AF65-F5344CB8AC3E}">
        <p14:creationId xmlns:p14="http://schemas.microsoft.com/office/powerpoint/2010/main" val="1759636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2F686F-090A-887B-B9E8-43C5F6D8A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134" y="3810000"/>
            <a:ext cx="6047266" cy="291107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47BCCEF-4CD4-14C9-5CF0-9E48137C5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6154"/>
            <a:ext cx="11988800" cy="857830"/>
          </a:xfrm>
        </p:spPr>
        <p:txBody>
          <a:bodyPr/>
          <a:lstStyle/>
          <a:p>
            <a:r>
              <a:rPr lang="en-US" dirty="0"/>
              <a:t>Beam Tests of DL-PPAC and MWPC </a:t>
            </a:r>
            <a:br>
              <a:rPr lang="en-US" dirty="0"/>
            </a:br>
            <a:r>
              <a:rPr lang="en-US" sz="2800" dirty="0"/>
              <a:t>Demonstrating High Efficiency at Low Z and High Rate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71E111-8E81-FFA2-BFC1-F1DE850C58C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3187" y="1341437"/>
            <a:ext cx="11987213" cy="4937125"/>
          </a:xfrm>
        </p:spPr>
        <p:txBody>
          <a:bodyPr/>
          <a:lstStyle/>
          <a:p>
            <a:r>
              <a:rPr lang="en-US" dirty="0"/>
              <a:t>Low Z detector efficiency test </a:t>
            </a:r>
            <a:br>
              <a:rPr lang="en-US" dirty="0"/>
            </a:br>
            <a:r>
              <a:rPr lang="en-US" dirty="0"/>
              <a:t>with a beam (Z&lt;30) @ 180 MeV/u</a:t>
            </a:r>
          </a:p>
          <a:p>
            <a:pPr lvl="1"/>
            <a:r>
              <a:rPr lang="en-US" dirty="0"/>
              <a:t>100% efficiency for all fragments </a:t>
            </a:r>
            <a:br>
              <a:rPr lang="en-US" dirty="0"/>
            </a:br>
            <a:r>
              <a:rPr lang="en-US" dirty="0"/>
              <a:t>achieved under optimal operational </a:t>
            </a:r>
            <a:br>
              <a:rPr lang="en-US" dirty="0"/>
            </a:br>
            <a:r>
              <a:rPr lang="en-US" dirty="0"/>
              <a:t>conditions </a:t>
            </a:r>
          </a:p>
          <a:p>
            <a:pPr lvl="2"/>
            <a:r>
              <a:rPr lang="en-US" dirty="0"/>
              <a:t>iC</a:t>
            </a:r>
            <a:r>
              <a:rPr lang="en-US" baseline="-25000" dirty="0"/>
              <a:t>4</a:t>
            </a:r>
            <a:r>
              <a:rPr lang="en-US" dirty="0"/>
              <a:t>H</a:t>
            </a:r>
            <a:r>
              <a:rPr lang="en-US" baseline="-25000" dirty="0"/>
              <a:t>10</a:t>
            </a:r>
            <a:r>
              <a:rPr lang="en-US" dirty="0"/>
              <a:t> at 10 Torr</a:t>
            </a:r>
          </a:p>
          <a:p>
            <a:pPr lvl="2"/>
            <a:r>
              <a:rPr lang="en-US" dirty="0"/>
              <a:t>PPAC bias &gt; 780 V</a:t>
            </a:r>
          </a:p>
          <a:p>
            <a:pPr lvl="2"/>
            <a:r>
              <a:rPr lang="en-US" dirty="0"/>
              <a:t>MWPC bias &gt; 865 V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High-rate detector efficiency test with </a:t>
            </a:r>
            <a:br>
              <a:rPr lang="en-US" dirty="0"/>
            </a:br>
            <a:r>
              <a:rPr lang="en-US" dirty="0"/>
              <a:t>U-238 (Z=92) beam @ 194 MeV/u</a:t>
            </a:r>
          </a:p>
          <a:p>
            <a:pPr lvl="1"/>
            <a:r>
              <a:rPr lang="en-US" dirty="0"/>
              <a:t>Full detection efficiency for rates up to ≈300 kHz</a:t>
            </a:r>
          </a:p>
          <a:p>
            <a:pPr lvl="1"/>
            <a:r>
              <a:rPr lang="en-US" dirty="0"/>
              <a:t>Improved by a factor of ~60 compared to the old</a:t>
            </a:r>
            <a:br>
              <a:rPr lang="en-US" dirty="0"/>
            </a:br>
            <a:r>
              <a:rPr lang="en-US" dirty="0"/>
              <a:t>NSCL PPAC readout technology based on </a:t>
            </a:r>
            <a:br>
              <a:rPr lang="en-US" dirty="0"/>
            </a:br>
            <a:r>
              <a:rPr lang="en-US" dirty="0"/>
              <a:t>resistive chain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8019AC-249C-79E0-34D3-6961EB9C47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01" t="4165" r="921" b="3738"/>
          <a:stretch>
            <a:fillRect/>
          </a:stretch>
        </p:blipFill>
        <p:spPr>
          <a:xfrm>
            <a:off x="5181600" y="1022392"/>
            <a:ext cx="6324600" cy="26777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502F7C-6919-1F81-2E2E-529781F3D20B}"/>
              </a:ext>
            </a:extLst>
          </p:cNvPr>
          <p:cNvSpPr txBox="1"/>
          <p:nvPr/>
        </p:nvSpPr>
        <p:spPr>
          <a:xfrm>
            <a:off x="101600" y="6396335"/>
            <a:ext cx="5232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4">
                    <a:lumMod val="75000"/>
                  </a:schemeClr>
                </a:solidFill>
              </a:rPr>
              <a:t>S. Di Carlo, M. Cortesi  et al., “High-rate heavy-ion tracking using MWPCs and PPACs with an Anti-Discharge Unit”, JINST, vol. 21, P03022, 2026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1E676A0A-5AA0-1D51-164E-B30DE70AAC56}"/>
              </a:ext>
            </a:extLst>
          </p:cNvPr>
          <p:cNvSpPr/>
          <p:nvPr/>
        </p:nvSpPr>
        <p:spPr>
          <a:xfrm>
            <a:off x="11315700" y="4991100"/>
            <a:ext cx="228600" cy="15240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8BAEEB-3206-F13D-194C-6DD826DBA4BF}"/>
              </a:ext>
            </a:extLst>
          </p:cNvPr>
          <p:cNvCxnSpPr>
            <a:cxnSpLocks/>
          </p:cNvCxnSpPr>
          <p:nvPr/>
        </p:nvCxnSpPr>
        <p:spPr>
          <a:xfrm>
            <a:off x="11430000" y="5082381"/>
            <a:ext cx="0" cy="100409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FE44B08-1F1B-8A65-C56F-E191AFFA4BDC}"/>
              </a:ext>
            </a:extLst>
          </p:cNvPr>
          <p:cNvCxnSpPr>
            <a:cxnSpLocks/>
          </p:cNvCxnSpPr>
          <p:nvPr/>
        </p:nvCxnSpPr>
        <p:spPr>
          <a:xfrm flipH="1">
            <a:off x="9753600" y="5082381"/>
            <a:ext cx="1676400" cy="3969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129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8B2CF5-C995-34B1-17F3-50F5C73F1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ARIS Particle Identification Capability with PPACs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57A073-DFCB-F2FE-990D-E5AB4FA2CDD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8968" y="1207033"/>
            <a:ext cx="5527719" cy="338328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sz="2000" dirty="0"/>
              <a:t>Delay-line PPACs provide</a:t>
            </a:r>
            <a:r>
              <a:rPr lang="en-US" sz="2000" dirty="0"/>
              <a:t>:</a:t>
            </a:r>
          </a:p>
          <a:p>
            <a:pPr lvl="1">
              <a:spcBef>
                <a:spcPts val="600"/>
              </a:spcBef>
            </a:pPr>
            <a:r>
              <a:rPr lang="en-US" sz="1800" dirty="0"/>
              <a:t>G</a:t>
            </a:r>
            <a:r>
              <a:rPr sz="1800" dirty="0"/>
              <a:t>ood time resolution</a:t>
            </a:r>
          </a:p>
          <a:p>
            <a:pPr lvl="1">
              <a:spcBef>
                <a:spcPts val="600"/>
              </a:spcBef>
            </a:pPr>
            <a:r>
              <a:rPr sz="1800" dirty="0"/>
              <a:t>Reduced thickness vs scintillators</a:t>
            </a:r>
          </a:p>
          <a:p>
            <a:pPr lvl="1">
              <a:spcBef>
                <a:spcPts val="600"/>
              </a:spcBef>
            </a:pPr>
            <a:r>
              <a:rPr sz="1800" dirty="0"/>
              <a:t>Lower charge-state production</a:t>
            </a:r>
          </a:p>
          <a:p>
            <a:pPr lvl="1">
              <a:spcBef>
                <a:spcPts val="600"/>
              </a:spcBef>
            </a:pPr>
            <a:r>
              <a:rPr sz="1800" dirty="0"/>
              <a:t>No wedge effect in dispersive plane</a:t>
            </a:r>
          </a:p>
          <a:p>
            <a:pPr>
              <a:spcBef>
                <a:spcPts val="600"/>
              </a:spcBef>
            </a:pPr>
            <a:r>
              <a:rPr sz="2000" dirty="0"/>
              <a:t>Trajectory reconstruction provides </a:t>
            </a:r>
            <a:r>
              <a:rPr sz="2000" dirty="0" err="1"/>
              <a:t>Bρ</a:t>
            </a:r>
            <a:endParaRPr sz="2000" dirty="0"/>
          </a:p>
          <a:p>
            <a:pPr>
              <a:spcBef>
                <a:spcPts val="600"/>
              </a:spcBef>
            </a:pPr>
            <a:r>
              <a:rPr sz="2000" dirty="0"/>
              <a:t>PID from ΔE–TKE, ToF, and </a:t>
            </a:r>
            <a:r>
              <a:rPr sz="2000" dirty="0" err="1"/>
              <a:t>Bρ</a:t>
            </a:r>
            <a:endParaRPr sz="2000" dirty="0"/>
          </a:p>
          <a:p>
            <a:pPr lvl="1">
              <a:spcBef>
                <a:spcPts val="600"/>
              </a:spcBef>
            </a:pPr>
            <a:r>
              <a:rPr sz="1800" dirty="0"/>
              <a:t>ΔE–TKE: PIN telescope</a:t>
            </a:r>
          </a:p>
          <a:p>
            <a:pPr lvl="1">
              <a:spcBef>
                <a:spcPts val="600"/>
              </a:spcBef>
            </a:pPr>
            <a:r>
              <a:rPr sz="1800" dirty="0"/>
              <a:t>ToF: DB3-PPAC1 &amp; DB5-PPAC1</a:t>
            </a:r>
          </a:p>
          <a:p>
            <a:pPr lvl="1">
              <a:spcBef>
                <a:spcPts val="600"/>
              </a:spcBef>
            </a:pPr>
            <a:r>
              <a:rPr sz="1800" dirty="0" err="1"/>
              <a:t>Bρ</a:t>
            </a:r>
            <a:r>
              <a:rPr sz="1800" dirty="0"/>
              <a:t>: PPACs at DB3, DB4, DB5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B67702A-025A-5777-3D94-5229F665F6CF}"/>
              </a:ext>
            </a:extLst>
          </p:cNvPr>
          <p:cNvGrpSpPr/>
          <p:nvPr/>
        </p:nvGrpSpPr>
        <p:grpSpPr>
          <a:xfrm>
            <a:off x="9675386" y="1180109"/>
            <a:ext cx="2238727" cy="3594870"/>
            <a:chOff x="5779780" y="1285267"/>
            <a:chExt cx="2845445" cy="476473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3EB140D-28DF-C6BA-3E1A-91600446C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79780" y="1285267"/>
              <a:ext cx="2845445" cy="472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FD5873-76E5-468A-CEFD-E4DC1C5A67CC}"/>
                </a:ext>
              </a:extLst>
            </p:cNvPr>
            <p:cNvSpPr txBox="1"/>
            <p:nvPr/>
          </p:nvSpPr>
          <p:spPr>
            <a:xfrm>
              <a:off x="7933872" y="5560478"/>
              <a:ext cx="430885" cy="4895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BE066E-8139-1483-4435-912A43F60887}"/>
                </a:ext>
              </a:extLst>
            </p:cNvPr>
            <p:cNvSpPr txBox="1"/>
            <p:nvPr/>
          </p:nvSpPr>
          <p:spPr>
            <a:xfrm>
              <a:off x="6169744" y="1491734"/>
              <a:ext cx="430885" cy="489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A1C11A-C7D8-9773-5D59-3EFA575FEC0D}"/>
                </a:ext>
              </a:extLst>
            </p:cNvPr>
            <p:cNvSpPr txBox="1"/>
            <p:nvPr/>
          </p:nvSpPr>
          <p:spPr>
            <a:xfrm>
              <a:off x="7811478" y="3178111"/>
              <a:ext cx="702310" cy="4895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A/q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C91862D-186E-624E-5041-647C6A1C25AC}"/>
              </a:ext>
            </a:extLst>
          </p:cNvPr>
          <p:cNvSpPr txBox="1"/>
          <p:nvPr/>
        </p:nvSpPr>
        <p:spPr>
          <a:xfrm>
            <a:off x="169402" y="4595679"/>
            <a:ext cx="5185008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274320">
            <a:spAutoFit/>
          </a:bodyPr>
          <a:lstStyle/>
          <a:p>
            <a:r>
              <a:rPr lang="en-US" sz="1800">
                <a:solidFill>
                  <a:srgbClr val="064308"/>
                </a:solidFill>
              </a:rPr>
              <a:t>Resolution </a:t>
            </a:r>
            <a:r>
              <a:rPr lang="en-US" sz="1600">
                <a:solidFill>
                  <a:srgbClr val="064308"/>
                </a:solidFill>
              </a:rPr>
              <a:t>(DB3-DB4-DB5 reconstruction)</a:t>
            </a:r>
            <a:endParaRPr lang="en-US" sz="1400">
              <a:solidFill>
                <a:srgbClr val="064308"/>
              </a:solidFill>
            </a:endParaRPr>
          </a:p>
          <a:p>
            <a:pPr>
              <a:tabLst>
                <a:tab pos="860425" algn="l"/>
                <a:tab pos="4975225" algn="l"/>
                <a:tab pos="5829300" algn="l"/>
              </a:tabLst>
            </a:pPr>
            <a:r>
              <a:rPr lang="en-US">
                <a:solidFill>
                  <a:srgbClr val="06430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>
                <a:solidFill>
                  <a:srgbClr val="064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(Z) 	=  0.167 (as average of first 3 PINs)</a:t>
            </a:r>
            <a:r>
              <a:rPr lang="en-US">
                <a:solidFill>
                  <a:srgbClr val="06430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</a:t>
            </a:r>
          </a:p>
          <a:p>
            <a:pPr>
              <a:tabLst>
                <a:tab pos="860425" algn="l"/>
                <a:tab pos="4975225" algn="l"/>
                <a:tab pos="5829300" algn="l"/>
              </a:tabLst>
            </a:pPr>
            <a:r>
              <a:rPr lang="en-US">
                <a:solidFill>
                  <a:srgbClr val="06430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>
                <a:solidFill>
                  <a:srgbClr val="064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(q)	=  0.093</a:t>
            </a:r>
          </a:p>
          <a:p>
            <a:pPr>
              <a:tabLst>
                <a:tab pos="860425" algn="l"/>
                <a:tab pos="4975225" algn="l"/>
                <a:tab pos="5829300" algn="l"/>
              </a:tabLst>
            </a:pPr>
            <a:r>
              <a:rPr lang="en-US">
                <a:solidFill>
                  <a:srgbClr val="06430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>
                <a:solidFill>
                  <a:srgbClr val="064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(A-2q) 	=  0.105 (mass resolution)</a:t>
            </a:r>
          </a:p>
          <a:p>
            <a:pPr>
              <a:tabLst>
                <a:tab pos="860425" algn="l"/>
                <a:tab pos="4975225" algn="l"/>
                <a:tab pos="5829300" algn="l"/>
              </a:tabLst>
            </a:pPr>
            <a:r>
              <a:rPr lang="en-US">
                <a:solidFill>
                  <a:srgbClr val="06430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>
                <a:solidFill>
                  <a:srgbClr val="064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(A/q)	=  0.0024</a:t>
            </a:r>
            <a:endParaRPr lang="en-US" sz="1600" dirty="0">
              <a:solidFill>
                <a:srgbClr val="064308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53D2A2-3CE9-6A41-439E-C5880999E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1340" y="4743729"/>
            <a:ext cx="2208213" cy="18716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C2D8E72-C3D7-F3F0-977A-F44323BD01F5}"/>
              </a:ext>
            </a:extLst>
          </p:cNvPr>
          <p:cNvSpPr txBox="1"/>
          <p:nvPr/>
        </p:nvSpPr>
        <p:spPr>
          <a:xfrm>
            <a:off x="9863105" y="4836697"/>
            <a:ext cx="31290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04D05C-7B2E-F1DA-4403-A82C140703E4}"/>
              </a:ext>
            </a:extLst>
          </p:cNvPr>
          <p:cNvSpPr txBox="1"/>
          <p:nvPr/>
        </p:nvSpPr>
        <p:spPr>
          <a:xfrm>
            <a:off x="11323993" y="6182889"/>
            <a:ext cx="5309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A/q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72927A-56E5-65EE-5986-5E43E70729DB}"/>
              </a:ext>
            </a:extLst>
          </p:cNvPr>
          <p:cNvGrpSpPr/>
          <p:nvPr/>
        </p:nvGrpSpPr>
        <p:grpSpPr>
          <a:xfrm>
            <a:off x="5537262" y="1976050"/>
            <a:ext cx="3811926" cy="4988668"/>
            <a:chOff x="6705600" y="738115"/>
            <a:chExt cx="3177984" cy="399724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8CF1DA0-BEE3-0533-DE05-709621AEF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09876" y="738115"/>
              <a:ext cx="2786029" cy="3833885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68AB490-0B2E-833D-5569-238B6A11DCED}"/>
                </a:ext>
              </a:extLst>
            </p:cNvPr>
            <p:cNvSpPr/>
            <p:nvPr/>
          </p:nvSpPr>
          <p:spPr>
            <a:xfrm>
              <a:off x="6934200" y="738115"/>
              <a:ext cx="2949384" cy="1478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91EAD18-C4DA-F69C-5B8F-0C90FEC48A43}"/>
                </a:ext>
              </a:extLst>
            </p:cNvPr>
            <p:cNvSpPr/>
            <p:nvPr/>
          </p:nvSpPr>
          <p:spPr>
            <a:xfrm>
              <a:off x="6705600" y="858129"/>
              <a:ext cx="682886" cy="37416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16BF61D-0576-2B6A-670D-E407E7F89D09}"/>
                </a:ext>
              </a:extLst>
            </p:cNvPr>
            <p:cNvCxnSpPr/>
            <p:nvPr/>
          </p:nvCxnSpPr>
          <p:spPr>
            <a:xfrm>
              <a:off x="7263179" y="4239744"/>
              <a:ext cx="129320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6ADB696-B5C4-6E06-2D14-6758466891FF}"/>
                </a:ext>
              </a:extLst>
            </p:cNvPr>
            <p:cNvGrpSpPr/>
            <p:nvPr/>
          </p:nvGrpSpPr>
          <p:grpSpPr>
            <a:xfrm>
              <a:off x="7263179" y="2618256"/>
              <a:ext cx="129320" cy="810744"/>
              <a:chOff x="7391400" y="2590800"/>
              <a:chExt cx="129320" cy="810744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B327F163-254F-737A-1D00-3738A4AAA50B}"/>
                  </a:ext>
                </a:extLst>
              </p:cNvPr>
              <p:cNvCxnSpPr/>
              <p:nvPr/>
            </p:nvCxnSpPr>
            <p:spPr>
              <a:xfrm>
                <a:off x="7391400" y="3401544"/>
                <a:ext cx="1293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3BA5F9BF-828D-B960-E242-8FD6D3F28AFE}"/>
                  </a:ext>
                </a:extLst>
              </p:cNvPr>
              <p:cNvCxnSpPr/>
              <p:nvPr/>
            </p:nvCxnSpPr>
            <p:spPr>
              <a:xfrm>
                <a:off x="7391400" y="2590800"/>
                <a:ext cx="1293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3CAD218-8F25-3CD1-B706-E87207351048}"/>
                </a:ext>
              </a:extLst>
            </p:cNvPr>
            <p:cNvCxnSpPr/>
            <p:nvPr/>
          </p:nvCxnSpPr>
          <p:spPr>
            <a:xfrm>
              <a:off x="7327839" y="885916"/>
              <a:ext cx="0" cy="340653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85950FC-74DB-E78B-91A6-C4DD6E8707E8}"/>
                </a:ext>
              </a:extLst>
            </p:cNvPr>
            <p:cNvSpPr txBox="1"/>
            <p:nvPr/>
          </p:nvSpPr>
          <p:spPr>
            <a:xfrm>
              <a:off x="6981793" y="4116633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10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0E99CB-9930-BCEE-CE48-2F00AC48CA6C}"/>
                </a:ext>
              </a:extLst>
            </p:cNvPr>
            <p:cNvSpPr txBox="1"/>
            <p:nvPr/>
          </p:nvSpPr>
          <p:spPr>
            <a:xfrm>
              <a:off x="6989470" y="167640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378DB1-A265-9353-0126-E2BFAAE5ED0F}"/>
                </a:ext>
              </a:extLst>
            </p:cNvPr>
            <p:cNvSpPr txBox="1"/>
            <p:nvPr/>
          </p:nvSpPr>
          <p:spPr>
            <a:xfrm>
              <a:off x="7010400" y="2496979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30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B2B2174-CB5F-285E-059F-5673AB2FA859}"/>
                </a:ext>
              </a:extLst>
            </p:cNvPr>
            <p:cNvSpPr txBox="1"/>
            <p:nvPr/>
          </p:nvSpPr>
          <p:spPr>
            <a:xfrm>
              <a:off x="7010400" y="327660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20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EC34312-F500-136C-802F-B47C7518E913}"/>
                </a:ext>
              </a:extLst>
            </p:cNvPr>
            <p:cNvGrpSpPr/>
            <p:nvPr/>
          </p:nvGrpSpPr>
          <p:grpSpPr>
            <a:xfrm>
              <a:off x="7266294" y="1007458"/>
              <a:ext cx="129320" cy="810744"/>
              <a:chOff x="7391400" y="2590800"/>
              <a:chExt cx="129320" cy="810744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EFA8B9F4-64F5-A055-5DFB-035F74346643}"/>
                  </a:ext>
                </a:extLst>
              </p:cNvPr>
              <p:cNvCxnSpPr/>
              <p:nvPr/>
            </p:nvCxnSpPr>
            <p:spPr>
              <a:xfrm>
                <a:off x="7391400" y="3401544"/>
                <a:ext cx="1293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AEB64AF-C744-9646-A326-0DC8EA3532D2}"/>
                  </a:ext>
                </a:extLst>
              </p:cNvPr>
              <p:cNvCxnSpPr/>
              <p:nvPr/>
            </p:nvCxnSpPr>
            <p:spPr>
              <a:xfrm>
                <a:off x="7391400" y="2590800"/>
                <a:ext cx="1293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DA7092-367B-3470-9701-210946C13693}"/>
                </a:ext>
              </a:extLst>
            </p:cNvPr>
            <p:cNvSpPr txBox="1"/>
            <p:nvPr/>
          </p:nvSpPr>
          <p:spPr>
            <a:xfrm>
              <a:off x="7010400" y="896779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50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B645026-7457-25AC-F1BB-3889ECBC3DFF}"/>
                </a:ext>
              </a:extLst>
            </p:cNvPr>
            <p:cNvSpPr txBox="1"/>
            <p:nvPr/>
          </p:nvSpPr>
          <p:spPr>
            <a:xfrm>
              <a:off x="6781800" y="1981200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1C88854-B9BE-7AC5-829A-12E7FC32816A}"/>
                </a:ext>
              </a:extLst>
            </p:cNvPr>
            <p:cNvSpPr/>
            <p:nvPr/>
          </p:nvSpPr>
          <p:spPr>
            <a:xfrm>
              <a:off x="7352265" y="4259056"/>
              <a:ext cx="2451315" cy="3650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921009F-2DB2-6793-74C4-1AE562B5E80E}"/>
                </a:ext>
              </a:extLst>
            </p:cNvPr>
            <p:cNvCxnSpPr/>
            <p:nvPr/>
          </p:nvCxnSpPr>
          <p:spPr>
            <a:xfrm>
              <a:off x="7315200" y="4294211"/>
              <a:ext cx="2363454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88EABEF-03CC-355C-0B44-4EE4A91F0D8E}"/>
                </a:ext>
              </a:extLst>
            </p:cNvPr>
            <p:cNvCxnSpPr/>
            <p:nvPr/>
          </p:nvCxnSpPr>
          <p:spPr>
            <a:xfrm>
              <a:off x="7608095" y="4264157"/>
              <a:ext cx="0" cy="5658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696A1A6-C047-D32D-759A-0F09C61A8037}"/>
                </a:ext>
              </a:extLst>
            </p:cNvPr>
            <p:cNvCxnSpPr/>
            <p:nvPr/>
          </p:nvCxnSpPr>
          <p:spPr>
            <a:xfrm>
              <a:off x="8636794" y="4264157"/>
              <a:ext cx="0" cy="5658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5D397AA-3E31-1C73-0310-BFA7627BE7FC}"/>
                </a:ext>
              </a:extLst>
            </p:cNvPr>
            <p:cNvCxnSpPr/>
            <p:nvPr/>
          </p:nvCxnSpPr>
          <p:spPr>
            <a:xfrm>
              <a:off x="9667912" y="4264157"/>
              <a:ext cx="0" cy="5658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C9FB0C7-2544-E119-105F-EE8A00E58AF7}"/>
                </a:ext>
              </a:extLst>
            </p:cNvPr>
            <p:cNvSpPr txBox="1"/>
            <p:nvPr/>
          </p:nvSpPr>
          <p:spPr>
            <a:xfrm>
              <a:off x="7475678" y="4269033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0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AED464-57CF-2A5C-22A5-1096D3885414}"/>
                </a:ext>
              </a:extLst>
            </p:cNvPr>
            <p:cNvSpPr txBox="1"/>
            <p:nvPr/>
          </p:nvSpPr>
          <p:spPr>
            <a:xfrm>
              <a:off x="8512107" y="4276037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5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1AEED6D-3E6F-DD60-FC12-EE5D328FCAD5}"/>
                </a:ext>
              </a:extLst>
            </p:cNvPr>
            <p:cNvSpPr txBox="1"/>
            <p:nvPr/>
          </p:nvSpPr>
          <p:spPr>
            <a:xfrm>
              <a:off x="9505047" y="4264157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10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4CA9795-B6D3-50AF-566B-80B101A779E1}"/>
                </a:ext>
              </a:extLst>
            </p:cNvPr>
            <p:cNvSpPr txBox="1"/>
            <p:nvPr/>
          </p:nvSpPr>
          <p:spPr>
            <a:xfrm>
              <a:off x="8158666" y="4396809"/>
              <a:ext cx="9781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(A/q-2) Z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3D49C2B-CF0A-1C57-2D28-E0692D76485E}"/>
              </a:ext>
            </a:extLst>
          </p:cNvPr>
          <p:cNvSpPr txBox="1"/>
          <p:nvPr/>
        </p:nvSpPr>
        <p:spPr>
          <a:xfrm>
            <a:off x="6146768" y="1151506"/>
            <a:ext cx="31629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dirty="0">
                <a:solidFill>
                  <a:srgbClr val="0000FF"/>
                </a:solidFill>
              </a:rPr>
              <a:t>Trajectory-reconstructed PID for 228</a:t>
            </a:r>
            <a:r>
              <a:rPr lang="en-US" sz="1600" dirty="0">
                <a:solidFill>
                  <a:srgbClr val="0000FF"/>
                </a:solidFill>
              </a:rPr>
              <a:t> </a:t>
            </a:r>
            <a:r>
              <a:rPr sz="1600" dirty="0">
                <a:solidFill>
                  <a:srgbClr val="0000FF"/>
                </a:solidFill>
              </a:rPr>
              <a:t>MeV/u ¹²⁴Xe fragments on 3.5</a:t>
            </a:r>
            <a:r>
              <a:rPr lang="en-US" sz="1600" dirty="0">
                <a:solidFill>
                  <a:srgbClr val="0000FF"/>
                </a:solidFill>
              </a:rPr>
              <a:t> </a:t>
            </a:r>
            <a:r>
              <a:rPr sz="1600" dirty="0">
                <a:solidFill>
                  <a:srgbClr val="0000FF"/>
                </a:solidFill>
              </a:rPr>
              <a:t>mm </a:t>
            </a:r>
            <a:r>
              <a:rPr lang="en-US" sz="1600" dirty="0">
                <a:solidFill>
                  <a:srgbClr val="0000FF"/>
                </a:solidFill>
              </a:rPr>
              <a:t>thick </a:t>
            </a:r>
            <a:r>
              <a:rPr sz="1600" dirty="0">
                <a:solidFill>
                  <a:srgbClr val="0000FF"/>
                </a:solidFill>
              </a:rPr>
              <a:t>C</a:t>
            </a:r>
            <a:r>
              <a:rPr lang="en-US" sz="1600" dirty="0">
                <a:solidFill>
                  <a:srgbClr val="0000FF"/>
                </a:solidFill>
              </a:rPr>
              <a:t>arbon target</a:t>
            </a:r>
            <a:r>
              <a:rPr sz="16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73468D0-3EDD-8A65-D819-9D57E161CC60}"/>
              </a:ext>
            </a:extLst>
          </p:cNvPr>
          <p:cNvSpPr/>
          <p:nvPr/>
        </p:nvSpPr>
        <p:spPr>
          <a:xfrm>
            <a:off x="147324" y="6382239"/>
            <a:ext cx="5410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4">
                    <a:lumMod val="75000"/>
                  </a:schemeClr>
                </a:solidFill>
              </a:rPr>
              <a:t>E. Kwan et al., in Proc. HIAT2025, pp. 311-314. </a:t>
            </a:r>
          </a:p>
        </p:txBody>
      </p:sp>
    </p:spTree>
    <p:extLst>
      <p:ext uri="{BB962C8B-B14F-4D97-AF65-F5344CB8AC3E}">
        <p14:creationId xmlns:p14="http://schemas.microsoft.com/office/powerpoint/2010/main" val="2686809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5"/>
          <p:cNvSpPr>
            <a:spLocks noGrp="1"/>
          </p:cNvSpPr>
          <p:nvPr>
            <p:ph idx="1"/>
          </p:nvPr>
        </p:nvSpPr>
        <p:spPr>
          <a:xfrm>
            <a:off x="0" y="1076925"/>
            <a:ext cx="5916975" cy="4937460"/>
          </a:xfrm>
        </p:spPr>
        <p:txBody>
          <a:bodyPr/>
          <a:lstStyle/>
          <a:p>
            <a:r>
              <a:rPr lang="en-US" dirty="0"/>
              <a:t>Significant foil aging caused by:</a:t>
            </a:r>
          </a:p>
          <a:p>
            <a:pPr lvl="1"/>
            <a:r>
              <a:rPr lang="en-US" dirty="0"/>
              <a:t>Loss of polymer mechanical properties due to high absorbed dose</a:t>
            </a:r>
          </a:p>
          <a:p>
            <a:pPr lvl="1"/>
            <a:r>
              <a:rPr lang="en-US" dirty="0"/>
              <a:t>Electrode </a:t>
            </a:r>
            <a:r>
              <a:rPr lang="en-US" dirty="0" err="1"/>
              <a:t>demetallization</a:t>
            </a:r>
            <a:r>
              <a:rPr lang="en-US" dirty="0"/>
              <a:t> due to ion back-streaming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Violent streamer discharges</a:t>
            </a:r>
          </a:p>
          <a:p>
            <a:r>
              <a:rPr lang="en-US" dirty="0"/>
              <a:t>Observed foil damage:</a:t>
            </a:r>
          </a:p>
          <a:p>
            <a:pPr lvl="1"/>
            <a:r>
              <a:rPr lang="en-US" dirty="0"/>
              <a:t>Localized circular gold etching</a:t>
            </a:r>
          </a:p>
          <a:p>
            <a:pPr lvl="1"/>
            <a:r>
              <a:rPr lang="en-US" dirty="0"/>
              <a:t>Aluminum-surface corrosion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Foil rupture from discharges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Electrical tree-like discharge patterns</a:t>
            </a:r>
          </a:p>
          <a:p>
            <a:r>
              <a:rPr lang="en-US" dirty="0"/>
              <a:t>Lifetime-extension strategies:</a:t>
            </a:r>
          </a:p>
          <a:p>
            <a:pPr lvl="1"/>
            <a:r>
              <a:rPr lang="en-US" dirty="0"/>
              <a:t>Radiation-hard materials</a:t>
            </a:r>
          </a:p>
          <a:p>
            <a:pPr lvl="1"/>
            <a:r>
              <a:rPr lang="en-US" dirty="0"/>
              <a:t>Wire-based electrodes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Anti-Discharge Unit (ADU)</a:t>
            </a:r>
          </a:p>
          <a:p>
            <a:endParaRPr lang="en-US" dirty="0"/>
          </a:p>
        </p:txBody>
      </p:sp>
      <p:sp>
        <p:nvSpPr>
          <p:cNvPr id="1229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High-rate, Ion-Feedback, Spark-Mediated Effects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, Slide </a:t>
            </a:r>
            <a:fld id="{1D2CDB64-C772-4C10-8066-C769534B205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975" y="1371600"/>
            <a:ext cx="6046425" cy="18623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479" y="3810000"/>
            <a:ext cx="6017435" cy="1981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04738" y="975998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AGING MECHANISMS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81490" y="3439981"/>
            <a:ext cx="3497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TYPES OF FOIL DAMAGE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8B3CB2-9153-C3A8-41A7-268752D19F5E}"/>
              </a:ext>
            </a:extLst>
          </p:cNvPr>
          <p:cNvSpPr txBox="1"/>
          <p:nvPr/>
        </p:nvSpPr>
        <p:spPr>
          <a:xfrm>
            <a:off x="8305800" y="3054915"/>
            <a:ext cx="3886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Di Carlo </a:t>
            </a:r>
            <a:r>
              <a:rPr lang="da-DK" sz="1400" i="1" dirty="0">
                <a:solidFill>
                  <a:schemeClr val="accent4">
                    <a:lumMod val="75000"/>
                  </a:schemeClr>
                </a:solidFill>
              </a:rPr>
              <a:t>et al.</a:t>
            </a:r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da-DK" sz="1400" i="1" dirty="0">
                <a:solidFill>
                  <a:schemeClr val="accent4">
                    <a:lumMod val="75000"/>
                  </a:schemeClr>
                </a:solidFill>
              </a:rPr>
              <a:t>NIM A</a:t>
            </a:r>
            <a:r>
              <a:rPr lang="da-DK" sz="1400" b="1" dirty="0">
                <a:solidFill>
                  <a:schemeClr val="accent4">
                    <a:lumMod val="75000"/>
                  </a:schemeClr>
                </a:solidFill>
              </a:rPr>
              <a:t> 1071</a:t>
            </a:r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 (2025) 170076</a:t>
            </a:r>
            <a:endParaRPr lang="en-US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M. Cortesi, GSI, September 2026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015" y="2785882"/>
            <a:ext cx="3542541" cy="3055817"/>
          </a:xfrm>
          <a:prstGeom prst="rect">
            <a:avLst/>
          </a:prstGeom>
        </p:spPr>
      </p:pic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101600" y="289337"/>
            <a:ext cx="11988800" cy="478624"/>
          </a:xfrm>
        </p:spPr>
        <p:txBody>
          <a:bodyPr/>
          <a:lstStyle/>
          <a:p>
            <a:r>
              <a:rPr lang="en-US" dirty="0"/>
              <a:t>ADU: Operating Principle and Discharge Mitigation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758" y="1219200"/>
            <a:ext cx="3879993" cy="2131363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>
            <a:off x="9811053" y="2719584"/>
            <a:ext cx="381000" cy="102464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082516" y="3150765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Streamer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991086"/>
            <a:ext cx="7906356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Originally developed by Kumagai-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ArialMT"/>
              </a:rPr>
              <a:t>san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 at RIKEN for PPAC applications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Operating principle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: streamer current above threshold triggers a PMOS switch that grounds the anode within tens of ns; bias is restored within a few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ArialMT"/>
              </a:rPr>
              <a:t>ms</a:t>
            </a:r>
            <a:endParaRPr lang="en-US" dirty="0">
              <a:solidFill>
                <a:schemeClr val="accent4">
                  <a:lumMod val="50000"/>
                </a:schemeClr>
              </a:solidFill>
              <a:latin typeface="ArialMT"/>
            </a:endParaRP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Purpose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: protect cathode foils from energetic discharges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Impact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ArialMT"/>
              </a:rPr>
              <a:t>: minor reduction in effective rate capability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9" y="3001410"/>
            <a:ext cx="4767263" cy="153828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7609" y="4749950"/>
            <a:ext cx="437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Potential mechanism:</a:t>
            </a:r>
            <a:r>
              <a:rPr lang="en-US" sz="1600" dirty="0"/>
              <a:t> suppresses streamer-to-spark transition by sensing pulse-height and triggering on pulses above threshold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98150" y="996075"/>
            <a:ext cx="43172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accent4">
                    <a:lumMod val="75000"/>
                  </a:schemeClr>
                </a:solidFill>
              </a:rPr>
              <a:t>H. Sato, Expert Meeting @Grand Rapids 2016/8/31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3050535-5A1A-884C-8929-34F50C282603}"/>
              </a:ext>
            </a:extLst>
          </p:cNvPr>
          <p:cNvSpPr/>
          <p:nvPr/>
        </p:nvSpPr>
        <p:spPr>
          <a:xfrm>
            <a:off x="2587950" y="5791200"/>
            <a:ext cx="5410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4">
                    <a:lumMod val="75000"/>
                  </a:schemeClr>
                </a:solidFill>
              </a:rPr>
              <a:t>H. Raether, Electron Avalanches and Breakdown in Gases, 1964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3EB400-2937-4748-F867-CB8E100C92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EC101739-9816-F2BD-D42E-F4398E2DC211}"/>
              </a:ext>
            </a:extLst>
          </p:cNvPr>
          <p:cNvCxnSpPr>
            <a:cxnSpLocks/>
          </p:cNvCxnSpPr>
          <p:nvPr/>
        </p:nvCxnSpPr>
        <p:spPr>
          <a:xfrm flipV="1">
            <a:off x="9067800" y="1371600"/>
            <a:ext cx="1905000" cy="838200"/>
          </a:xfrm>
          <a:prstGeom prst="bentConnector3">
            <a:avLst>
              <a:gd name="adj1" fmla="val 23626"/>
            </a:avLst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1374A1-DDAF-C858-FD22-569DF6AF20A7}"/>
              </a:ext>
            </a:extLst>
          </p:cNvPr>
          <p:cNvGrpSpPr/>
          <p:nvPr/>
        </p:nvGrpSpPr>
        <p:grpSpPr>
          <a:xfrm>
            <a:off x="8216757" y="3672001"/>
            <a:ext cx="3899043" cy="2357891"/>
            <a:chOff x="8216757" y="3672001"/>
            <a:chExt cx="3899043" cy="235789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16757" y="3672001"/>
              <a:ext cx="3899043" cy="235789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30C896F-FD07-FD98-C59E-F97D977EBC78}"/>
                </a:ext>
              </a:extLst>
            </p:cNvPr>
            <p:cNvSpPr/>
            <p:nvPr/>
          </p:nvSpPr>
          <p:spPr>
            <a:xfrm>
              <a:off x="9601200" y="5334000"/>
              <a:ext cx="2397643" cy="6287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3891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52CEAE7-CEBB-7E04-A6DC-DB68486BD276}"/>
              </a:ext>
            </a:extLst>
          </p:cNvPr>
          <p:cNvGrpSpPr/>
          <p:nvPr/>
        </p:nvGrpSpPr>
        <p:grpSpPr>
          <a:xfrm>
            <a:off x="-52878" y="4641403"/>
            <a:ext cx="8084405" cy="2163276"/>
            <a:chOff x="-52878" y="4641403"/>
            <a:chExt cx="8084405" cy="216327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878" y="4641403"/>
              <a:ext cx="8084405" cy="216327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C4ACC87-F8E1-5C29-8A83-F8D7707F4121}"/>
                </a:ext>
              </a:extLst>
            </p:cNvPr>
            <p:cNvSpPr txBox="1"/>
            <p:nvPr/>
          </p:nvSpPr>
          <p:spPr>
            <a:xfrm>
              <a:off x="6603247" y="6510957"/>
              <a:ext cx="835485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chemeClr val="accent4"/>
                  </a:solidFill>
                </a:rPr>
                <a:t>HV PMOS</a:t>
              </a:r>
              <a:endParaRPr lang="en-US" b="1" dirty="0">
                <a:solidFill>
                  <a:schemeClr val="accent4"/>
                </a:solidFill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C02E5A3-F93B-D0B8-F9B7-9540DA82E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61" y="1105733"/>
            <a:ext cx="4727278" cy="2721379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FRIB ADU Operation Principle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0" y="4168464"/>
            <a:ext cx="3876675" cy="26171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7307" y="1051799"/>
            <a:ext cx="3709497" cy="29622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362" y="1051799"/>
            <a:ext cx="420504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000" dirty="0"/>
              <a:t>FRIB ADU device:</a:t>
            </a:r>
          </a:p>
          <a:p>
            <a:pPr marL="111125" indent="-111125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80988" algn="l"/>
              </a:tabLst>
            </a:pPr>
            <a:r>
              <a:rPr lang="en-US" sz="1600" dirty="0"/>
              <a:t>Installed inside the PPAC vessel</a:t>
            </a:r>
          </a:p>
          <a:p>
            <a:pPr marL="111125" indent="-111125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80988" algn="l"/>
              </a:tabLst>
            </a:pPr>
            <a:r>
              <a:rPr lang="en-US" sz="1600" dirty="0"/>
              <a:t>Selectable discharge threshold</a:t>
            </a:r>
          </a:p>
          <a:p>
            <a:pPr marL="111125" indent="-111125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80988" algn="l"/>
              </a:tabLst>
            </a:pPr>
            <a:r>
              <a:rPr lang="en-US" sz="1600" dirty="0"/>
              <a:t>Response time: ~25 ns</a:t>
            </a:r>
          </a:p>
          <a:p>
            <a:pPr marL="111125" indent="-111125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80988" algn="l"/>
              </a:tabLst>
            </a:pPr>
            <a:r>
              <a:rPr dirty="0"/>
              <a:t>PPAC ADU dead time: ~15 </a:t>
            </a:r>
            <a:r>
              <a:rPr dirty="0" err="1"/>
              <a:t>ms</a:t>
            </a:r>
            <a:endParaRPr lang="en-US" sz="1600" dirty="0"/>
          </a:p>
          <a:p>
            <a:pPr marL="111125" indent="-111125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80988" algn="l"/>
              </a:tabLst>
            </a:pPr>
            <a:r>
              <a:rPr dirty="0"/>
              <a:t>PMOS switching time &lt; HV trip time (≥100 </a:t>
            </a:r>
            <a:r>
              <a:rPr dirty="0" err="1"/>
              <a:t>ms</a:t>
            </a:r>
            <a:r>
              <a:rPr dirty="0"/>
              <a:t>)</a:t>
            </a:r>
          </a:p>
          <a:p>
            <a:pPr marL="111125" indent="-111125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80988" algn="l"/>
              </a:tabLst>
            </a:pPr>
            <a:r>
              <a:rPr lang="en-US" sz="1600" b="1" dirty="0"/>
              <a:t>Suppresses streamer development</a:t>
            </a:r>
          </a:p>
          <a:p>
            <a:pPr marL="742876" lvl="1" indent="-2857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280988" algn="l"/>
              </a:tabLst>
            </a:pPr>
            <a:r>
              <a:rPr lang="en-US" sz="1600" b="1" i="1" dirty="0"/>
              <a:t>Protects fragile foils</a:t>
            </a:r>
          </a:p>
          <a:p>
            <a:pPr marL="742876" lvl="1" indent="-28575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280988" algn="l"/>
              </a:tabLst>
            </a:pPr>
            <a:r>
              <a:rPr lang="en-US" sz="1600" b="1" i="1" dirty="0"/>
              <a:t>Extends PPAC lifetime</a:t>
            </a:r>
            <a:r>
              <a:rPr lang="en-US" sz="1600" b="1" i="1" dirty="0">
                <a:sym typeface="Wingdings" panose="05000000000000000000" pitchFamily="2" charset="2"/>
              </a:rPr>
              <a:t> </a:t>
            </a:r>
          </a:p>
          <a:p>
            <a:endParaRPr lang="en-US" sz="1600" dirty="0">
              <a:sym typeface="Wingdings" panose="05000000000000000000" pitchFamily="2" charset="2"/>
            </a:endParaRPr>
          </a:p>
          <a:p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676D00-01E8-D219-25D3-9B1000EF955C}"/>
              </a:ext>
            </a:extLst>
          </p:cNvPr>
          <p:cNvSpPr txBox="1"/>
          <p:nvPr/>
        </p:nvSpPr>
        <p:spPr>
          <a:xfrm>
            <a:off x="3839402" y="971699"/>
            <a:ext cx="4620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Di Carlo </a:t>
            </a:r>
            <a:r>
              <a:rPr lang="da-DK" sz="1400" i="1" dirty="0">
                <a:solidFill>
                  <a:schemeClr val="accent4">
                    <a:lumMod val="75000"/>
                  </a:schemeClr>
                </a:solidFill>
              </a:rPr>
              <a:t>et al.</a:t>
            </a:r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da-DK" sz="1400" i="1" dirty="0">
                <a:solidFill>
                  <a:schemeClr val="accent4">
                    <a:lumMod val="75000"/>
                  </a:schemeClr>
                </a:solidFill>
              </a:rPr>
              <a:t>NIM A</a:t>
            </a:r>
            <a:r>
              <a:rPr lang="da-DK" sz="1400" b="1" dirty="0">
                <a:solidFill>
                  <a:schemeClr val="accent4">
                    <a:lumMod val="75000"/>
                  </a:schemeClr>
                </a:solidFill>
              </a:rPr>
              <a:t> 1071</a:t>
            </a:r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 (2025) 170076</a:t>
            </a:r>
            <a:endParaRPr lang="en-US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0AEACF46-3EBA-A967-4F56-A429DD4521D7}"/>
              </a:ext>
            </a:extLst>
          </p:cNvPr>
          <p:cNvSpPr/>
          <p:nvPr/>
        </p:nvSpPr>
        <p:spPr>
          <a:xfrm rot="5400000">
            <a:off x="3761763" y="636463"/>
            <a:ext cx="609600" cy="7929927"/>
          </a:xfrm>
          <a:prstGeom prst="leftBrace">
            <a:avLst>
              <a:gd name="adj1" fmla="val 8333"/>
              <a:gd name="adj2" fmla="val 16488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E914BFCC-8BD2-1502-1F8E-1F846F720929}"/>
              </a:ext>
            </a:extLst>
          </p:cNvPr>
          <p:cNvSpPr/>
          <p:nvPr/>
        </p:nvSpPr>
        <p:spPr>
          <a:xfrm rot="16200000">
            <a:off x="6317994" y="3586491"/>
            <a:ext cx="823000" cy="25249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A1AD91-9366-9596-9924-DD072743A02C}"/>
              </a:ext>
            </a:extLst>
          </p:cNvPr>
          <p:cNvSpPr txBox="1"/>
          <p:nvPr/>
        </p:nvSpPr>
        <p:spPr>
          <a:xfrm>
            <a:off x="1524156" y="4282739"/>
            <a:ext cx="5534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+mj-lt"/>
              </a:rPr>
              <a:t>20 </a:t>
            </a:r>
            <a:r>
              <a:rPr lang="el-GR" sz="1400" dirty="0">
                <a:latin typeface="+mj-lt"/>
                <a:cs typeface="Times New Roman" panose="02020603050405020304" pitchFamily="18" charset="0"/>
              </a:rPr>
              <a:t>μ</a:t>
            </a:r>
            <a:r>
              <a:rPr lang="en-US" sz="1400" dirty="0">
                <a:latin typeface="+mj-lt"/>
                <a:cs typeface="Times New Roman" panose="02020603050405020304" pitchFamily="18" charset="0"/>
              </a:rPr>
              <a:t>s rest time from the monostable circuit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1134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CC80D8-CC6D-0095-D4DF-934DA515B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Purpose ADU for Gaseous Detectors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53722E4-EEA2-C309-671A-8B0EB4E1F24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066800"/>
            <a:ext cx="7312410" cy="4937125"/>
          </a:xfrm>
        </p:spPr>
        <p:txBody>
          <a:bodyPr/>
          <a:lstStyle/>
          <a:p>
            <a:r>
              <a:rPr lang="en-US" sz="2000" dirty="0"/>
              <a:t>GP-ADU features (NMOS/PMOS switching):</a:t>
            </a:r>
          </a:p>
          <a:p>
            <a:pPr lvl="1"/>
            <a:r>
              <a:rPr lang="en-US" sz="1600" dirty="0"/>
              <a:t>Reconfigurable for positive or negative HV bias</a:t>
            </a:r>
          </a:p>
          <a:p>
            <a:pPr lvl="1"/>
            <a:r>
              <a:rPr lang="en-US" sz="1600" dirty="0"/>
              <a:t>Can pull intermediate HV instead of GND</a:t>
            </a:r>
          </a:p>
          <a:p>
            <a:pPr lvl="1"/>
            <a:r>
              <a:rPr lang="en-US" sz="1600" dirty="0"/>
              <a:t>Maximum operating voltage: 3.3 kV</a:t>
            </a:r>
          </a:p>
          <a:p>
            <a:pPr lvl="1"/>
            <a:r>
              <a:rPr lang="en-US" sz="1600" dirty="0"/>
              <a:t>External potentiometer for threshold adjustment</a:t>
            </a:r>
          </a:p>
          <a:p>
            <a:pPr lvl="1"/>
            <a:r>
              <a:rPr lang="en-US" sz="1600" dirty="0"/>
              <a:t>Response time: 50–60 ns</a:t>
            </a:r>
          </a:p>
          <a:p>
            <a:pPr lvl="1"/>
            <a:r>
              <a:rPr sz="1600" dirty="0"/>
              <a:t>GP-ADU recovery: ~5 </a:t>
            </a:r>
            <a:r>
              <a:rPr sz="1600" dirty="0" err="1"/>
              <a:t>ms</a:t>
            </a:r>
            <a:r>
              <a:rPr sz="1600" dirty="0"/>
              <a:t> + detector </a:t>
            </a:r>
            <a:r>
              <a:rPr lang="en-US" sz="1600" dirty="0"/>
              <a:t>capacitance</a:t>
            </a:r>
            <a:endParaRPr sz="1600" dirty="0"/>
          </a:p>
          <a:p>
            <a:pPr lvl="1"/>
            <a:r>
              <a:rPr lang="en-US" sz="1600" dirty="0"/>
              <a:t>Powered through standard 9-pin NIM power</a:t>
            </a:r>
          </a:p>
          <a:p>
            <a:pPr lvl="1"/>
            <a:r>
              <a:rPr lang="en-US" sz="1600" dirty="0"/>
              <a:t>Optional output signal with CR-112 charge preamplifier</a:t>
            </a:r>
          </a:p>
          <a:p>
            <a:pPr lvl="1"/>
            <a:r>
              <a:rPr lang="en-US" sz="1600" dirty="0"/>
              <a:t>Prototype testing ongoing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446391-17BF-7866-8BF8-77AC66FC3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6" y="3895740"/>
            <a:ext cx="3078991" cy="2576499"/>
          </a:xfrm>
          <a:prstGeom prst="rect">
            <a:avLst/>
          </a:prstGeom>
        </p:spPr>
      </p:pic>
      <p:pic>
        <p:nvPicPr>
          <p:cNvPr id="10" name="Picture 9" descr="General-purpose ADU prototype board">
            <a:extLst>
              <a:ext uri="{FF2B5EF4-FFF2-40B4-BE49-F238E27FC236}">
                <a16:creationId xmlns:a16="http://schemas.microsoft.com/office/drawing/2014/main" id="{A4529FBF-D95D-D681-C986-A44D87DF6EB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0" t="15236" r="16646" b="24289"/>
          <a:stretch/>
        </p:blipFill>
        <p:spPr bwMode="auto">
          <a:xfrm>
            <a:off x="5073789" y="1469554"/>
            <a:ext cx="2315197" cy="1397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53A5ED6D-7ED3-7324-3173-E6395137C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715250" y="1414409"/>
            <a:ext cx="4033838" cy="236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25D50D-C398-00A2-1EAA-35E4B179A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9417" y="4276725"/>
            <a:ext cx="4129223" cy="241607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0016130-AD3D-96B8-F4C7-2525CE82D9F0}"/>
              </a:ext>
            </a:extLst>
          </p:cNvPr>
          <p:cNvSpPr txBox="1"/>
          <p:nvPr/>
        </p:nvSpPr>
        <p:spPr>
          <a:xfrm>
            <a:off x="7619865" y="1045077"/>
            <a:ext cx="3826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 of a pulse below threshold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4E4396-4CB7-0C96-1587-BA8040EFD91A}"/>
              </a:ext>
            </a:extLst>
          </p:cNvPr>
          <p:cNvSpPr txBox="1"/>
          <p:nvPr/>
        </p:nvSpPr>
        <p:spPr>
          <a:xfrm>
            <a:off x="7619865" y="3895740"/>
            <a:ext cx="3852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 of a pulse above threshold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5EE1987-FB88-044C-1A9A-7862173759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800" y="3619508"/>
            <a:ext cx="3410602" cy="2962260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0848BC2-B72A-251C-F13A-ACBDA94FB532}"/>
              </a:ext>
            </a:extLst>
          </p:cNvPr>
          <p:cNvCxnSpPr/>
          <p:nvPr/>
        </p:nvCxnSpPr>
        <p:spPr>
          <a:xfrm>
            <a:off x="5989691" y="4163326"/>
            <a:ext cx="483394" cy="0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A305F56-3722-D63D-3F80-54AF07A25B0F}"/>
              </a:ext>
            </a:extLst>
          </p:cNvPr>
          <p:cNvCxnSpPr>
            <a:cxnSpLocks/>
          </p:cNvCxnSpPr>
          <p:nvPr/>
        </p:nvCxnSpPr>
        <p:spPr>
          <a:xfrm>
            <a:off x="5994193" y="4670590"/>
            <a:ext cx="721519" cy="0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C203764-1090-6B85-5DAD-F99B38279E04}"/>
              </a:ext>
            </a:extLst>
          </p:cNvPr>
          <p:cNvSpPr txBox="1"/>
          <p:nvPr/>
        </p:nvSpPr>
        <p:spPr>
          <a:xfrm>
            <a:off x="5990626" y="4278122"/>
            <a:ext cx="56457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ADU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C6174E8-1171-F0EC-2E55-AB5452943419}"/>
              </a:ext>
            </a:extLst>
          </p:cNvPr>
          <p:cNvCxnSpPr>
            <a:cxnSpLocks/>
          </p:cNvCxnSpPr>
          <p:nvPr/>
        </p:nvCxnSpPr>
        <p:spPr>
          <a:xfrm flipV="1">
            <a:off x="6552968" y="4355306"/>
            <a:ext cx="440763" cy="3001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0D8726B-4276-28D7-507F-5F41C6AE6083}"/>
              </a:ext>
            </a:extLst>
          </p:cNvPr>
          <p:cNvSpPr txBox="1"/>
          <p:nvPr/>
        </p:nvSpPr>
        <p:spPr>
          <a:xfrm>
            <a:off x="6705600" y="559040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B90F97A-CF53-1EA9-268B-9B3CDDD4C84D}"/>
              </a:ext>
            </a:extLst>
          </p:cNvPr>
          <p:cNvSpPr txBox="1"/>
          <p:nvPr/>
        </p:nvSpPr>
        <p:spPr>
          <a:xfrm>
            <a:off x="6705600" y="508464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9ECFC52-0895-90E8-FAC3-BC0539B80D89}"/>
              </a:ext>
            </a:extLst>
          </p:cNvPr>
          <p:cNvSpPr txBox="1"/>
          <p:nvPr/>
        </p:nvSpPr>
        <p:spPr>
          <a:xfrm>
            <a:off x="6703364" y="4532090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F45BE8E-FD78-D9BA-D44C-A07AE93FE952}"/>
              </a:ext>
            </a:extLst>
          </p:cNvPr>
          <p:cNvSpPr txBox="1"/>
          <p:nvPr/>
        </p:nvSpPr>
        <p:spPr>
          <a:xfrm>
            <a:off x="6953526" y="4208719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3484E5C-23B6-D0C7-BD5A-BA3F160151EC}"/>
              </a:ext>
            </a:extLst>
          </p:cNvPr>
          <p:cNvSpPr txBox="1"/>
          <p:nvPr/>
        </p:nvSpPr>
        <p:spPr>
          <a:xfrm>
            <a:off x="6519491" y="4018745"/>
            <a:ext cx="360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</a:t>
            </a:r>
            <a:r>
              <a:rPr lang="en-US" sz="1200" baseline="-25000" dirty="0"/>
              <a:t>C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FBCEE66-94BE-967D-CC4F-29CCBCC52763}"/>
              </a:ext>
            </a:extLst>
          </p:cNvPr>
          <p:cNvSpPr txBox="1"/>
          <p:nvPr/>
        </p:nvSpPr>
        <p:spPr>
          <a:xfrm>
            <a:off x="5105823" y="3502976"/>
            <a:ext cx="1877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MPGD-ADU: Operating Mode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061470A-0C6B-61D0-5970-9C0FF24EADA6}"/>
              </a:ext>
            </a:extLst>
          </p:cNvPr>
          <p:cNvSpPr txBox="1"/>
          <p:nvPr/>
        </p:nvSpPr>
        <p:spPr>
          <a:xfrm>
            <a:off x="3352800" y="6459177"/>
            <a:ext cx="39596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Each GEM protected by a dedicated ADU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4076BB3-B5B4-A012-F275-036E11605433}"/>
              </a:ext>
            </a:extLst>
          </p:cNvPr>
          <p:cNvCxnSpPr>
            <a:cxnSpLocks/>
          </p:cNvCxnSpPr>
          <p:nvPr/>
        </p:nvCxnSpPr>
        <p:spPr>
          <a:xfrm>
            <a:off x="5994915" y="5191350"/>
            <a:ext cx="721519" cy="0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D78FD759-84C3-3C1C-B294-4EAE94D65F1B}"/>
              </a:ext>
            </a:extLst>
          </p:cNvPr>
          <p:cNvSpPr txBox="1"/>
          <p:nvPr/>
        </p:nvSpPr>
        <p:spPr>
          <a:xfrm>
            <a:off x="5991348" y="4798882"/>
            <a:ext cx="56457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ADU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8A8C828-5D3E-7786-6547-189CE8946F06}"/>
              </a:ext>
            </a:extLst>
          </p:cNvPr>
          <p:cNvCxnSpPr>
            <a:cxnSpLocks/>
          </p:cNvCxnSpPr>
          <p:nvPr/>
        </p:nvCxnSpPr>
        <p:spPr>
          <a:xfrm>
            <a:off x="5994915" y="5711388"/>
            <a:ext cx="721519" cy="0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46A6141D-646E-E446-B1F3-3BA21D621988}"/>
              </a:ext>
            </a:extLst>
          </p:cNvPr>
          <p:cNvSpPr txBox="1"/>
          <p:nvPr/>
        </p:nvSpPr>
        <p:spPr>
          <a:xfrm>
            <a:off x="5991348" y="5318920"/>
            <a:ext cx="56457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ADU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8B263B6-85C7-CC48-7025-B7EFEFD6ACC8}"/>
              </a:ext>
            </a:extLst>
          </p:cNvPr>
          <p:cNvCxnSpPr>
            <a:cxnSpLocks/>
          </p:cNvCxnSpPr>
          <p:nvPr/>
        </p:nvCxnSpPr>
        <p:spPr>
          <a:xfrm flipV="1">
            <a:off x="6558102" y="4500514"/>
            <a:ext cx="440763" cy="3001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9FF8744-8FBC-1C8F-E19B-40B0C471E7DE}"/>
              </a:ext>
            </a:extLst>
          </p:cNvPr>
          <p:cNvSpPr txBox="1"/>
          <p:nvPr/>
        </p:nvSpPr>
        <p:spPr>
          <a:xfrm>
            <a:off x="6960112" y="4373596"/>
            <a:ext cx="445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</a:t>
            </a:r>
            <a:r>
              <a:rPr lang="en-US" sz="1200" baseline="-25000" dirty="0"/>
              <a:t>R</a:t>
            </a:r>
            <a:r>
              <a:rPr lang="en-US" sz="1200" dirty="0"/>
              <a:t>6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12B3F85-6082-1A36-6B88-3D2B31BD88D6}"/>
              </a:ext>
            </a:extLst>
          </p:cNvPr>
          <p:cNvCxnSpPr>
            <a:cxnSpLocks/>
          </p:cNvCxnSpPr>
          <p:nvPr/>
        </p:nvCxnSpPr>
        <p:spPr>
          <a:xfrm flipV="1">
            <a:off x="6553979" y="4874641"/>
            <a:ext cx="440763" cy="3001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08CF7FD-F5BF-DA8C-26C9-C531FF78D09D}"/>
              </a:ext>
            </a:extLst>
          </p:cNvPr>
          <p:cNvSpPr txBox="1"/>
          <p:nvPr/>
        </p:nvSpPr>
        <p:spPr>
          <a:xfrm>
            <a:off x="6954537" y="4728054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V4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7302A6C-91AF-FD73-C0C8-3B496804F318}"/>
              </a:ext>
            </a:extLst>
          </p:cNvPr>
          <p:cNvCxnSpPr>
            <a:cxnSpLocks/>
          </p:cNvCxnSpPr>
          <p:nvPr/>
        </p:nvCxnSpPr>
        <p:spPr>
          <a:xfrm flipV="1">
            <a:off x="6559113" y="5019849"/>
            <a:ext cx="440763" cy="3001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DEE8724-A369-2EDF-D23A-E77E1FC95A07}"/>
              </a:ext>
            </a:extLst>
          </p:cNvPr>
          <p:cNvSpPr txBox="1"/>
          <p:nvPr/>
        </p:nvSpPr>
        <p:spPr>
          <a:xfrm>
            <a:off x="6959671" y="4873262"/>
            <a:ext cx="445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</a:t>
            </a:r>
            <a:r>
              <a:rPr lang="en-US" sz="1200" baseline="-25000" dirty="0"/>
              <a:t>R</a:t>
            </a:r>
            <a:r>
              <a:rPr lang="en-US" sz="1200" dirty="0"/>
              <a:t>4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45F326D-2A26-4335-4E83-478FFBA3DF1A}"/>
              </a:ext>
            </a:extLst>
          </p:cNvPr>
          <p:cNvCxnSpPr>
            <a:cxnSpLocks/>
          </p:cNvCxnSpPr>
          <p:nvPr/>
        </p:nvCxnSpPr>
        <p:spPr>
          <a:xfrm flipV="1">
            <a:off x="6553979" y="5403008"/>
            <a:ext cx="440763" cy="3001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D872E5C-5DAE-256C-48FC-EDACBF4AC2BA}"/>
              </a:ext>
            </a:extLst>
          </p:cNvPr>
          <p:cNvSpPr txBox="1"/>
          <p:nvPr/>
        </p:nvSpPr>
        <p:spPr>
          <a:xfrm>
            <a:off x="6954537" y="525642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V2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6E8A8C5-E1DF-C229-381E-FB95C5D963AC}"/>
              </a:ext>
            </a:extLst>
          </p:cNvPr>
          <p:cNvCxnSpPr>
            <a:cxnSpLocks/>
          </p:cNvCxnSpPr>
          <p:nvPr/>
        </p:nvCxnSpPr>
        <p:spPr>
          <a:xfrm flipV="1">
            <a:off x="6559113" y="5548216"/>
            <a:ext cx="440763" cy="3001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3814D18-74C6-A6FF-9CFB-D9FAC89F05A3}"/>
              </a:ext>
            </a:extLst>
          </p:cNvPr>
          <p:cNvSpPr txBox="1"/>
          <p:nvPr/>
        </p:nvSpPr>
        <p:spPr>
          <a:xfrm>
            <a:off x="6959671" y="5401629"/>
            <a:ext cx="445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</a:t>
            </a:r>
            <a:r>
              <a:rPr lang="en-US" sz="1200" baseline="-25000" dirty="0"/>
              <a:t>R</a:t>
            </a:r>
            <a:r>
              <a:rPr lang="en-US" sz="12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47561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8A8D0-9C0D-203E-3723-D8164974B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5757"/>
            <a:ext cx="11988800" cy="478624"/>
          </a:xfrm>
        </p:spPr>
        <p:txBody>
          <a:bodyPr/>
          <a:lstStyle/>
          <a:p>
            <a:r>
              <a:rPr lang="en-US" dirty="0"/>
              <a:t>GP-ADU: Preliminary Results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75E1E51-75A4-8E9E-80E8-D2B9AFA9B31E}"/>
              </a:ext>
            </a:extLst>
          </p:cNvPr>
          <p:cNvGrpSpPr/>
          <p:nvPr/>
        </p:nvGrpSpPr>
        <p:grpSpPr>
          <a:xfrm>
            <a:off x="6878014" y="1066800"/>
            <a:ext cx="5136445" cy="2899249"/>
            <a:chOff x="7023735" y="1468632"/>
            <a:chExt cx="5136445" cy="300372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2D8787E-1AF7-3D42-1129-D9D42EDB9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5714"/>
            <a:stretch>
              <a:fillRect/>
            </a:stretch>
          </p:blipFill>
          <p:spPr>
            <a:xfrm>
              <a:off x="7023735" y="1497567"/>
              <a:ext cx="5136445" cy="2974787"/>
            </a:xfrm>
            <a:prstGeom prst="rect">
              <a:avLst/>
            </a:prstGeom>
          </p:spPr>
        </p:pic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F6ED46F-6EB1-2501-EEC9-1340D9CA92F9}"/>
                </a:ext>
              </a:extLst>
            </p:cNvPr>
            <p:cNvGrpSpPr/>
            <p:nvPr/>
          </p:nvGrpSpPr>
          <p:grpSpPr>
            <a:xfrm>
              <a:off x="7086600" y="1468632"/>
              <a:ext cx="4419620" cy="1770083"/>
              <a:chOff x="7086600" y="1468632"/>
              <a:chExt cx="4419620" cy="1770083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48A7AC-34E9-F13D-2F97-F10FCDBCACE2}"/>
                  </a:ext>
                </a:extLst>
              </p:cNvPr>
              <p:cNvSpPr txBox="1"/>
              <p:nvPr/>
            </p:nvSpPr>
            <p:spPr>
              <a:xfrm>
                <a:off x="7805222" y="1497568"/>
                <a:ext cx="10054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ADU-on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400BFF-C24F-8095-CDF3-14FAE4065267}"/>
                  </a:ext>
                </a:extLst>
              </p:cNvPr>
              <p:cNvSpPr txBox="1"/>
              <p:nvPr/>
            </p:nvSpPr>
            <p:spPr>
              <a:xfrm>
                <a:off x="9344025" y="1468632"/>
                <a:ext cx="2162195" cy="3826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Dead-Time ≈ 30 </a:t>
                </a:r>
                <a:r>
                  <a:rPr lang="en-US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ms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C39E1B46-D5E2-F542-C3BD-E4F840F4AB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76338" y="2095715"/>
                <a:ext cx="0" cy="1143000"/>
              </a:xfrm>
              <a:prstGeom prst="line">
                <a:avLst/>
              </a:prstGeom>
              <a:ln w="9525">
                <a:solidFill>
                  <a:schemeClr val="bg1"/>
                </a:solidFill>
                <a:prstDash val="lg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F63C1EA-32EB-6296-07B8-6795391BFA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25238" y="1905332"/>
                <a:ext cx="438550" cy="3977"/>
              </a:xfrm>
              <a:prstGeom prst="line">
                <a:avLst/>
              </a:prstGeom>
              <a:ln w="9525">
                <a:solidFill>
                  <a:schemeClr val="bg1"/>
                </a:solidFill>
                <a:headEnd type="arrow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D00D7C7-0BA9-31E2-50DC-CF8C31E6BCBD}"/>
                  </a:ext>
                </a:extLst>
              </p:cNvPr>
              <p:cNvSpPr txBox="1"/>
              <p:nvPr/>
            </p:nvSpPr>
            <p:spPr>
              <a:xfrm>
                <a:off x="7086600" y="2213253"/>
                <a:ext cx="18133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Detector Pulses</a:t>
                </a: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6F32D35C-DFA2-62A3-C8CD-CCA870369583}"/>
                  </a:ext>
                </a:extLst>
              </p:cNvPr>
              <p:cNvCxnSpPr>
                <a:cxnSpLocks/>
                <a:stCxn id="19" idx="2"/>
              </p:cNvCxnSpPr>
              <p:nvPr/>
            </p:nvCxnSpPr>
            <p:spPr>
              <a:xfrm>
                <a:off x="7993259" y="2582585"/>
                <a:ext cx="462449" cy="377110"/>
              </a:xfrm>
              <a:prstGeom prst="straightConnector1">
                <a:avLst/>
              </a:prstGeom>
              <a:ln w="9525">
                <a:solidFill>
                  <a:schemeClr val="bg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48754315-E2A3-468B-FD5D-9EE9C4A52E17}"/>
                  </a:ext>
                </a:extLst>
              </p:cNvPr>
              <p:cNvCxnSpPr/>
              <p:nvPr/>
            </p:nvCxnSpPr>
            <p:spPr>
              <a:xfrm>
                <a:off x="8797963" y="1752600"/>
                <a:ext cx="617341" cy="389215"/>
              </a:xfrm>
              <a:prstGeom prst="straightConnector1">
                <a:avLst/>
              </a:prstGeom>
              <a:ln w="9525">
                <a:solidFill>
                  <a:schemeClr val="bg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D268083-9D47-3E8F-3DDB-8478CCEBFFD1}"/>
              </a:ext>
            </a:extLst>
          </p:cNvPr>
          <p:cNvSpPr txBox="1"/>
          <p:nvPr/>
        </p:nvSpPr>
        <p:spPr>
          <a:xfrm>
            <a:off x="10121688" y="1681557"/>
            <a:ext cx="1813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Detector Pulses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F2432A4-4798-CF96-E093-B80025C061F3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11028347" y="2050889"/>
            <a:ext cx="130070" cy="465536"/>
          </a:xfrm>
          <a:prstGeom prst="straightConnector1">
            <a:avLst/>
          </a:prstGeom>
          <a:ln w="9525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7AEA834D-0EA2-EB86-16A1-73948E5517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869"/>
          <a:stretch>
            <a:fillRect/>
          </a:stretch>
        </p:blipFill>
        <p:spPr>
          <a:xfrm>
            <a:off x="6878013" y="4032392"/>
            <a:ext cx="5136445" cy="281556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9B43342-4B96-E62E-C5C3-DB34248DA18E}"/>
              </a:ext>
            </a:extLst>
          </p:cNvPr>
          <p:cNvSpPr txBox="1"/>
          <p:nvPr/>
        </p:nvSpPr>
        <p:spPr>
          <a:xfrm>
            <a:off x="6878014" y="3057782"/>
            <a:ext cx="2980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Threshold below spark limit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EB56B4-DD47-96FB-1B8E-E7A26F7FBBA7}"/>
              </a:ext>
            </a:extLst>
          </p:cNvPr>
          <p:cNvSpPr txBox="1"/>
          <p:nvPr/>
        </p:nvSpPr>
        <p:spPr>
          <a:xfrm>
            <a:off x="6905166" y="5929102"/>
            <a:ext cx="4493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Threshold reduced to a lower pulse-height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0EBEBD-FC44-B629-DE60-CCD0F6E0D4A3}"/>
              </a:ext>
            </a:extLst>
          </p:cNvPr>
          <p:cNvSpPr txBox="1"/>
          <p:nvPr/>
        </p:nvSpPr>
        <p:spPr>
          <a:xfrm>
            <a:off x="-29498" y="4508246"/>
            <a:ext cx="6735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7475" indent="-117475">
              <a:buFont typeface="Arial" panose="020B0604020202020204" pitchFamily="34" charset="0"/>
              <a:buChar char="•"/>
            </a:pPr>
            <a:r>
              <a:t>Long-term CRDC test carried out with an SRS-based DAQ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dirty="0"/>
              <a:t>Different thresholds were used to probe the dynamic range and capture discharge events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dirty="0"/>
              <a:t>Effective protection also maintained with the ADU threshold set above the nominal discharge-onset region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b="1" dirty="0"/>
              <a:t>48-h endurance test under repeated discharge conditions; no damage to detector components or VMM3a hybrids observed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t>Tests on GEM, THGEM-like, and Micromegas are ongoing; observed dead time is detector/test-condition dependent</a:t>
            </a:r>
            <a:endParaRPr lang="en-US" sz="1600" dirty="0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95555787-71FB-E301-0FDE-8B3A8D742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0052" y="1188186"/>
            <a:ext cx="2695951" cy="3324689"/>
          </a:xfrm>
          <a:prstGeom prst="rect">
            <a:avLst/>
          </a:prstGeom>
        </p:spPr>
      </p:pic>
      <p:sp>
        <p:nvSpPr>
          <p:cNvPr id="75" name="Oval 74">
            <a:extLst>
              <a:ext uri="{FF2B5EF4-FFF2-40B4-BE49-F238E27FC236}">
                <a16:creationId xmlns:a16="http://schemas.microsoft.com/office/drawing/2014/main" id="{0FD4C6EC-6751-9BF8-5BF3-47A4BCFF6451}"/>
              </a:ext>
            </a:extLst>
          </p:cNvPr>
          <p:cNvSpPr/>
          <p:nvPr/>
        </p:nvSpPr>
        <p:spPr>
          <a:xfrm>
            <a:off x="4378019" y="3555442"/>
            <a:ext cx="76200" cy="76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2FF96C5D-22F2-987E-5AC6-614FC05E782E}"/>
              </a:ext>
            </a:extLst>
          </p:cNvPr>
          <p:cNvCxnSpPr>
            <a:cxnSpLocks/>
          </p:cNvCxnSpPr>
          <p:nvPr/>
        </p:nvCxnSpPr>
        <p:spPr>
          <a:xfrm>
            <a:off x="4462801" y="3591850"/>
            <a:ext cx="8263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F814AFD5-14B4-AF91-C5C8-810B50ECE517}"/>
              </a:ext>
            </a:extLst>
          </p:cNvPr>
          <p:cNvSpPr txBox="1"/>
          <p:nvPr/>
        </p:nvSpPr>
        <p:spPr>
          <a:xfrm>
            <a:off x="5673059" y="3324370"/>
            <a:ext cx="538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+HV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F6FE3DA5-FE92-833E-10B8-458824869CC9}"/>
              </a:ext>
            </a:extLst>
          </p:cNvPr>
          <p:cNvSpPr/>
          <p:nvPr/>
        </p:nvSpPr>
        <p:spPr>
          <a:xfrm>
            <a:off x="4851807" y="3352799"/>
            <a:ext cx="255510" cy="219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582E9091-AB2E-FA59-5FF7-F6EFE33BB5D5}"/>
              </a:ext>
            </a:extLst>
          </p:cNvPr>
          <p:cNvSpPr/>
          <p:nvPr/>
        </p:nvSpPr>
        <p:spPr>
          <a:xfrm>
            <a:off x="4956376" y="3333575"/>
            <a:ext cx="255510" cy="206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298E6BA-36E8-1A76-5CB3-5711BB7CA99E}"/>
              </a:ext>
            </a:extLst>
          </p:cNvPr>
          <p:cNvSpPr txBox="1"/>
          <p:nvPr/>
        </p:nvSpPr>
        <p:spPr>
          <a:xfrm>
            <a:off x="4956376" y="3150180"/>
            <a:ext cx="583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GND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53F2D6F-B2F1-58A9-E277-75DCAE58D5C0}"/>
              </a:ext>
            </a:extLst>
          </p:cNvPr>
          <p:cNvSpPr txBox="1"/>
          <p:nvPr/>
        </p:nvSpPr>
        <p:spPr>
          <a:xfrm>
            <a:off x="4930322" y="3437961"/>
            <a:ext cx="56457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ADU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25FE72DF-4D7C-7674-8FCD-38E8862080C0}"/>
              </a:ext>
            </a:extLst>
          </p:cNvPr>
          <p:cNvCxnSpPr>
            <a:cxnSpLocks/>
          </p:cNvCxnSpPr>
          <p:nvPr/>
        </p:nvCxnSpPr>
        <p:spPr>
          <a:xfrm flipV="1">
            <a:off x="5492664" y="3515650"/>
            <a:ext cx="199658" cy="2496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B907E7E-DE75-F41D-BD60-51D765F685BD}"/>
              </a:ext>
            </a:extLst>
          </p:cNvPr>
          <p:cNvCxnSpPr>
            <a:cxnSpLocks/>
          </p:cNvCxnSpPr>
          <p:nvPr/>
        </p:nvCxnSpPr>
        <p:spPr>
          <a:xfrm>
            <a:off x="5497798" y="3663354"/>
            <a:ext cx="194524" cy="0"/>
          </a:xfrm>
          <a:prstGeom prst="straightConnector1">
            <a:avLst/>
          </a:prstGeom>
          <a:ln w="9525">
            <a:solidFill>
              <a:srgbClr val="064308"/>
            </a:solidFill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8A7606C2-761B-CC10-0BC7-9A945D14B0DB}"/>
              </a:ext>
            </a:extLst>
          </p:cNvPr>
          <p:cNvSpPr txBox="1"/>
          <p:nvPr/>
        </p:nvSpPr>
        <p:spPr>
          <a:xfrm>
            <a:off x="5678147" y="3510954"/>
            <a:ext cx="583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GND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B9D48-03C2-3997-FCDA-3CCF02B183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763" y="1300220"/>
            <a:ext cx="1899555" cy="31006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A0BC30-5883-E6EE-FD28-3BE0CA3491DD}"/>
              </a:ext>
            </a:extLst>
          </p:cNvPr>
          <p:cNvSpPr txBox="1"/>
          <p:nvPr/>
        </p:nvSpPr>
        <p:spPr>
          <a:xfrm>
            <a:off x="706896" y="971559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S800 CRDC</a:t>
            </a:r>
          </a:p>
        </p:txBody>
      </p:sp>
    </p:spTree>
    <p:extLst>
      <p:ext uri="{BB962C8B-B14F-4D97-AF65-F5344CB8AC3E}">
        <p14:creationId xmlns:p14="http://schemas.microsoft.com/office/powerpoint/2010/main" val="3950525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8"/>
          <p:cNvSpPr>
            <a:spLocks noGrp="1"/>
          </p:cNvSpPr>
          <p:nvPr>
            <p:ph idx="1"/>
          </p:nvPr>
        </p:nvSpPr>
        <p:spPr>
          <a:xfrm>
            <a:off x="101599" y="1067100"/>
            <a:ext cx="12041779" cy="4937460"/>
          </a:xfrm>
        </p:spPr>
        <p:txBody>
          <a:bodyPr/>
          <a:lstStyle/>
          <a:p>
            <a:r>
              <a:rPr lang="en-US" sz="2000" dirty="0"/>
              <a:t>S800 Spectrograph continues to be the main workhorse for nuclear structure and reactions studies with fast beams until High-Rigidity Spectrometer (HRS) is complete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8064573" y="1529160"/>
            <a:ext cx="4342819" cy="2427143"/>
            <a:chOff x="79346" y="1079786"/>
            <a:chExt cx="3620126" cy="2212341"/>
          </a:xfrm>
        </p:grpSpPr>
        <p:pic>
          <p:nvPicPr>
            <p:cNvPr id="9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76"/>
            <a:stretch/>
          </p:blipFill>
          <p:spPr bwMode="auto">
            <a:xfrm>
              <a:off x="79346" y="1079786"/>
              <a:ext cx="3019425" cy="2212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rc 10"/>
            <p:cNvSpPr/>
            <p:nvPr/>
          </p:nvSpPr>
          <p:spPr>
            <a:xfrm>
              <a:off x="1409556" y="1093430"/>
              <a:ext cx="1714500" cy="1358900"/>
            </a:xfrm>
            <a:prstGeom prst="arc">
              <a:avLst>
                <a:gd name="adj1" fmla="val 17832346"/>
                <a:gd name="adj2" fmla="val 4708258"/>
              </a:avLst>
            </a:prstGeom>
            <a:noFill/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TextBox 32"/>
            <p:cNvSpPr txBox="1">
              <a:spLocks noChangeArrowheads="1"/>
            </p:cNvSpPr>
            <p:nvPr/>
          </p:nvSpPr>
          <p:spPr bwMode="auto">
            <a:xfrm>
              <a:off x="3088285" y="1694404"/>
              <a:ext cx="611187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 m</a:t>
              </a:r>
              <a:endPara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4579" y="242611"/>
            <a:ext cx="11988800" cy="478624"/>
          </a:xfrm>
        </p:spPr>
        <p:txBody>
          <a:bodyPr/>
          <a:lstStyle/>
          <a:p>
            <a:r>
              <a:rPr lang="en-US" dirty="0"/>
              <a:t>The S800: High-Resolution, High-Acceptance Spectrograph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494" y="1772595"/>
            <a:ext cx="9062355" cy="172938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64308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Spectrometer Focal-Plane Detector 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functions: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Particle Identification (PID) based on B</a:t>
            </a:r>
            <a:r>
              <a:rPr lang="el-GR" sz="1600" b="1" dirty="0">
                <a:solidFill>
                  <a:schemeClr val="accent4">
                    <a:lumMod val="50000"/>
                  </a:schemeClr>
                </a:solidFill>
              </a:rPr>
              <a:t>ρ-Δ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E-ToF 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 (Z, A/Q, Q)</a:t>
            </a:r>
            <a:endParaRPr lang="en-US" sz="16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ym typeface="Wingdings" panose="05000000000000000000" pitchFamily="2" charset="2"/>
              </a:rPr>
              <a:t>Variable slits  Beam shaping and background rejection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ym typeface="Wingdings" panose="05000000000000000000" pitchFamily="2" charset="2"/>
              </a:rPr>
              <a:t>E</a:t>
            </a:r>
            <a:r>
              <a:rPr lang="en-US" sz="1400" dirty="0"/>
              <a:t>vent-by-event momentum vector determination </a:t>
            </a:r>
            <a:r>
              <a:rPr lang="en-US" sz="1400" dirty="0">
                <a:sym typeface="Wingdings" panose="05000000000000000000" pitchFamily="2" charset="2"/>
              </a:rPr>
              <a:t> P</a:t>
            </a:r>
            <a:r>
              <a:rPr lang="en-US" sz="1400" dirty="0"/>
              <a:t>article Track Position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Z-number Identification </a:t>
            </a:r>
            <a:r>
              <a:rPr lang="en-US" sz="1400" dirty="0">
                <a:sym typeface="Wingdings" panose="05000000000000000000" pitchFamily="2" charset="2"/>
              </a:rPr>
              <a:t> E</a:t>
            </a:r>
            <a:r>
              <a:rPr lang="en-US" sz="1400" dirty="0"/>
              <a:t>nergy-loss measurement</a:t>
            </a:r>
            <a:endParaRPr lang="en-US" sz="1400" dirty="0">
              <a:sym typeface="Wingdings" panose="05000000000000000000" pitchFamily="2" charset="2"/>
            </a:endParaRP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Timing/triggering </a:t>
            </a:r>
            <a:r>
              <a:rPr lang="en-US" sz="1400" dirty="0">
                <a:sym typeface="Wingdings" panose="05000000000000000000" pitchFamily="2" charset="2"/>
              </a:rPr>
              <a:t> ToF measurement </a:t>
            </a:r>
            <a:r>
              <a:rPr lang="en-US" sz="1400" dirty="0"/>
              <a:t>+ energy loss (with moderate resolution)</a:t>
            </a:r>
            <a:endParaRPr lang="en-US" sz="1400" dirty="0">
              <a:sym typeface="Wingdings" panose="05000000000000000000" pitchFamily="2" charset="2"/>
            </a:endParaRP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ym typeface="Wingdings" panose="05000000000000000000" pitchFamily="2" charset="2"/>
              </a:rPr>
              <a:t>Charge-state separation &amp; isomer tagging  Total Kinetic Energy (TKE) and 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γ</a:t>
            </a:r>
            <a:r>
              <a:rPr lang="en-US" sz="1400" dirty="0">
                <a:sym typeface="Wingdings" panose="05000000000000000000" pitchFamily="2" charset="2"/>
              </a:rPr>
              <a:t>-ray detection</a:t>
            </a:r>
            <a:endParaRPr lang="en-US" sz="1300" dirty="0">
              <a:solidFill>
                <a:srgbClr val="064308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536" y="3980180"/>
            <a:ext cx="5379866" cy="174520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23"/>
          <p:cNvSpPr txBox="1">
            <a:spLocks noChangeArrowheads="1"/>
          </p:cNvSpPr>
          <p:nvPr/>
        </p:nvSpPr>
        <p:spPr bwMode="auto">
          <a:xfrm>
            <a:off x="6629400" y="3633746"/>
            <a:ext cx="5308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1400" b="1" u="sng" dirty="0">
                <a:latin typeface="+mj-lt"/>
              </a:rPr>
              <a:t>Standard Focal-Plane detector system for heavy-ion PID</a:t>
            </a:r>
          </a:p>
        </p:txBody>
      </p:sp>
      <p:sp>
        <p:nvSpPr>
          <p:cNvPr id="18" name="Oval 17"/>
          <p:cNvSpPr/>
          <p:nvPr/>
        </p:nvSpPr>
        <p:spPr>
          <a:xfrm>
            <a:off x="10252503" y="1524000"/>
            <a:ext cx="739860" cy="44816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025252" y="1351097"/>
            <a:ext cx="1188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Focal-Plane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21373" y="5704173"/>
            <a:ext cx="4765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Cortesi </a:t>
            </a:r>
            <a:r>
              <a:rPr lang="en-US" sz="1400" b="1" i="1" dirty="0">
                <a:solidFill>
                  <a:srgbClr val="0000FF"/>
                </a:solidFill>
              </a:rPr>
              <a:t>et al.</a:t>
            </a:r>
            <a:r>
              <a:rPr lang="en-US" sz="1400" b="1" dirty="0">
                <a:solidFill>
                  <a:srgbClr val="0000FF"/>
                </a:solidFill>
              </a:rPr>
              <a:t> </a:t>
            </a:r>
            <a:r>
              <a:rPr lang="en-US" sz="1400" b="1" i="1" dirty="0">
                <a:solidFill>
                  <a:srgbClr val="0000FF"/>
                </a:solidFill>
              </a:rPr>
              <a:t>EPJ Web of Conferences </a:t>
            </a:r>
            <a:r>
              <a:rPr lang="en-US" sz="1400" b="1" dirty="0">
                <a:solidFill>
                  <a:srgbClr val="0000FF"/>
                </a:solidFill>
              </a:rPr>
              <a:t>290, 1006 (2023)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/>
          <a:srcRect b="80680"/>
          <a:stretch/>
        </p:blipFill>
        <p:spPr>
          <a:xfrm>
            <a:off x="1179747" y="3745127"/>
            <a:ext cx="3990449" cy="55518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/>
          <a:srcRect l="-758" t="31493" r="758" b="37630"/>
          <a:stretch/>
        </p:blipFill>
        <p:spPr>
          <a:xfrm>
            <a:off x="1130870" y="4304947"/>
            <a:ext cx="3990447" cy="88730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/>
          <a:srcRect l="888" t="63986" r="-888" b="5137"/>
          <a:stretch/>
        </p:blipFill>
        <p:spPr>
          <a:xfrm>
            <a:off x="1219472" y="5094463"/>
            <a:ext cx="3990447" cy="887303"/>
          </a:xfrm>
          <a:prstGeom prst="rect">
            <a:avLst/>
          </a:prstGeom>
        </p:spPr>
      </p:pic>
      <p:sp>
        <p:nvSpPr>
          <p:cNvPr id="2" name="Right Brace 1"/>
          <p:cNvSpPr/>
          <p:nvPr/>
        </p:nvSpPr>
        <p:spPr>
          <a:xfrm>
            <a:off x="5025317" y="3780995"/>
            <a:ext cx="825810" cy="219613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86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1A8CBB-FF9E-F6D3-0448-A1EB66E3E2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73"/>
          <a:stretch/>
        </p:blipFill>
        <p:spPr>
          <a:xfrm>
            <a:off x="0" y="2286000"/>
            <a:ext cx="8004663" cy="3467534"/>
          </a:xfrm>
          <a:prstGeom prst="rect">
            <a:avLst/>
          </a:prstGeom>
        </p:spPr>
      </p:pic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5CCFECAF-C55D-4DBD-AE53-CE91EC25D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46" y="1060271"/>
            <a:ext cx="12052436" cy="4937460"/>
          </a:xfrm>
        </p:spPr>
        <p:txBody>
          <a:bodyPr/>
          <a:lstStyle/>
          <a:p>
            <a:pPr marL="0" indent="0">
              <a:spcBef>
                <a:spcPts val="300"/>
              </a:spcBef>
              <a:buNone/>
            </a:pPr>
            <a:r>
              <a:rPr lang="en-US" dirty="0"/>
              <a:t>Same focal plane detector technology for tracking and PID developed for the S800 Spectrograph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4699" y="222928"/>
            <a:ext cx="11990413" cy="478624"/>
          </a:xfrm>
        </p:spPr>
        <p:txBody>
          <a:bodyPr/>
          <a:lstStyle/>
          <a:p>
            <a:r>
              <a:rPr lang="en-US" dirty="0"/>
              <a:t>Sweeper Magnet and the Future High Rigidity Spectrometer</a:t>
            </a:r>
            <a:endParaRPr lang="en-US" sz="2800" dirty="0"/>
          </a:p>
        </p:txBody>
      </p:sp>
      <p:sp>
        <p:nvSpPr>
          <p:cNvPr id="10" name="Oval 9"/>
          <p:cNvSpPr/>
          <p:nvPr/>
        </p:nvSpPr>
        <p:spPr>
          <a:xfrm>
            <a:off x="5220105" y="4481548"/>
            <a:ext cx="815343" cy="863288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014063" y="4662824"/>
            <a:ext cx="990600" cy="756175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445503" y="3907553"/>
            <a:ext cx="1612897" cy="5739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Content Placeholde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7059" y="1450688"/>
            <a:ext cx="5204939" cy="336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96864" y="5558301"/>
            <a:ext cx="534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High Rigidity Spectrometer (HRS)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62891" y="4845478"/>
            <a:ext cx="3459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Sweeper Magnet for invariant mass measurement</a:t>
            </a:r>
          </a:p>
        </p:txBody>
      </p:sp>
      <p:sp>
        <p:nvSpPr>
          <p:cNvPr id="20" name="Oval 19"/>
          <p:cNvSpPr/>
          <p:nvPr/>
        </p:nvSpPr>
        <p:spPr>
          <a:xfrm>
            <a:off x="10026032" y="2248336"/>
            <a:ext cx="815343" cy="952064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643" y="1473766"/>
            <a:ext cx="4657882" cy="151099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Arrow Connector 22"/>
          <p:cNvCxnSpPr/>
          <p:nvPr/>
        </p:nvCxnSpPr>
        <p:spPr>
          <a:xfrm flipH="1" flipV="1">
            <a:off x="7620000" y="1964306"/>
            <a:ext cx="2438400" cy="48059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5577377" y="2959980"/>
            <a:ext cx="59060" cy="151099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6518048" y="2950866"/>
            <a:ext cx="921225" cy="1711765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85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38BA15-240E-8DD9-57C8-9ACEE1E6A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FRIB Overview </a:t>
            </a:r>
          </a:p>
          <a:p>
            <a:r>
              <a:rPr lang="en-US" dirty="0"/>
              <a:t>Detector Systems Supporting ARIS</a:t>
            </a:r>
          </a:p>
          <a:p>
            <a:pPr lvl="1"/>
            <a:r>
              <a:rPr lang="en-US" dirty="0"/>
              <a:t>DL-PPAC tracking/ToF, diagnostics suite, beam performance stats</a:t>
            </a:r>
          </a:p>
          <a:p>
            <a:pPr lvl="1"/>
            <a:r>
              <a:rPr lang="en-US" dirty="0"/>
              <a:t>Discharge Mitigation: Anti-Discharge Unit (ADU) </a:t>
            </a:r>
          </a:p>
          <a:p>
            <a:r>
              <a:rPr lang="en-US" dirty="0"/>
              <a:t>Focal-Plane Tracking &amp; PID (S800 / Sweeper / HRS) </a:t>
            </a:r>
          </a:p>
          <a:p>
            <a:r>
              <a:rPr lang="en-US" dirty="0"/>
              <a:t>MPGD R&amp;D Program </a:t>
            </a:r>
          </a:p>
          <a:p>
            <a:pPr lvl="1"/>
            <a:r>
              <a:rPr lang="en-US" dirty="0"/>
              <a:t>Multi-Layer THGEM (M-THGEM): position sensitive readout for TPC in active-target (AT) mode </a:t>
            </a:r>
          </a:p>
          <a:p>
            <a:pPr lvl="1"/>
            <a:r>
              <a:rPr lang="en-US" dirty="0"/>
              <a:t>Multi-Mesh THGEM (MM-THGEM): Fission-Fragment Imaging and implementation on the GIRAFFE detector system</a:t>
            </a:r>
          </a:p>
          <a:p>
            <a:r>
              <a:rPr lang="en-US" dirty="0"/>
              <a:t>Summary &amp; Outlook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B56CD5-6FC1-E7B6-E183-2235B35C4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210226-9E63-E3F2-2DF5-828B3FF141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0EA931-9A3E-0FD1-A998-F7D732E3B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906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Tracking System: Drift Chambers</a:t>
            </a:r>
          </a:p>
        </p:txBody>
      </p:sp>
      <p:sp>
        <p:nvSpPr>
          <p:cNvPr id="20" name="Content Placeholder 1"/>
          <p:cNvSpPr>
            <a:spLocks noGrp="1"/>
          </p:cNvSpPr>
          <p:nvPr>
            <p:ph idx="4294967295"/>
          </p:nvPr>
        </p:nvSpPr>
        <p:spPr>
          <a:xfrm>
            <a:off x="56792" y="1093788"/>
            <a:ext cx="6791325" cy="493712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1800" dirty="0"/>
              <a:t>Provide event-by-event tracking (position and angle) </a:t>
            </a:r>
            <a:br>
              <a:rPr lang="en-US" sz="1800" dirty="0"/>
            </a:br>
            <a:r>
              <a:rPr lang="en-US" sz="1800" dirty="0"/>
              <a:t>of each fragment that reaches the focal plane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Cathode Readout Drift Chamber (CRDC): 30 years of operation at NSCL/FRIB </a:t>
            </a:r>
            <a:r>
              <a:rPr lang="en-US" sz="1800" dirty="0">
                <a:sym typeface="Wingdings" panose="05000000000000000000" pitchFamily="2" charset="2"/>
              </a:rPr>
              <a:t> </a:t>
            </a:r>
            <a:r>
              <a:rPr lang="en-US" sz="1600" dirty="0"/>
              <a:t>single-wire anode readout 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Performance: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Position resolution &lt; 1 mm (FWHM)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Rate &lt; 5 kHz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Fast aging</a:t>
            </a:r>
          </a:p>
        </p:txBody>
      </p:sp>
      <p:pic>
        <p:nvPicPr>
          <p:cNvPr id="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583" y="1041037"/>
            <a:ext cx="5314465" cy="172398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7924799" y="1091238"/>
            <a:ext cx="1828801" cy="1600227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5283200" y="3147944"/>
            <a:ext cx="6705600" cy="2825585"/>
            <a:chOff x="228601" y="3099943"/>
            <a:chExt cx="6705600" cy="282558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rcRect l="13126" r="19856" b="54473"/>
            <a:stretch/>
          </p:blipFill>
          <p:spPr>
            <a:xfrm>
              <a:off x="228601" y="3332326"/>
              <a:ext cx="6705600" cy="259320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04800" y="3099943"/>
              <a:ext cx="3657600" cy="13920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53" y="3174850"/>
            <a:ext cx="3322739" cy="26886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19400" y="5184494"/>
            <a:ext cx="21868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Position (X,Y):</a:t>
            </a:r>
          </a:p>
          <a:p>
            <a:r>
              <a:rPr lang="en-US" sz="1400" dirty="0">
                <a:solidFill>
                  <a:srgbClr val="0000FF"/>
                </a:solidFill>
              </a:rPr>
              <a:t>X </a:t>
            </a:r>
            <a:r>
              <a:rPr lang="en-US" sz="1400" dirty="0">
                <a:solidFill>
                  <a:srgbClr val="0000FF"/>
                </a:solidFill>
                <a:sym typeface="Wingdings" panose="05000000000000000000" pitchFamily="2" charset="2"/>
              </a:rPr>
              <a:t> segmented readout </a:t>
            </a:r>
            <a:endParaRPr lang="en-US" sz="1400" dirty="0">
              <a:solidFill>
                <a:srgbClr val="0000FF"/>
              </a:solidFill>
            </a:endParaRPr>
          </a:p>
          <a:p>
            <a:r>
              <a:rPr lang="en-US" sz="1400" dirty="0">
                <a:solidFill>
                  <a:srgbClr val="0000FF"/>
                </a:solidFill>
              </a:rPr>
              <a:t>Y </a:t>
            </a:r>
            <a:r>
              <a:rPr lang="en-US" sz="1400" dirty="0">
                <a:solidFill>
                  <a:srgbClr val="0000FF"/>
                </a:solidFill>
                <a:sym typeface="Wingdings" panose="05000000000000000000" pitchFamily="2" charset="2"/>
              </a:rPr>
              <a:t> electron drift time</a:t>
            </a:r>
          </a:p>
          <a:p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1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5" t="8443" r="2589" b="8433"/>
          <a:stretch/>
        </p:blipFill>
        <p:spPr bwMode="auto">
          <a:xfrm>
            <a:off x="3278842" y="2812902"/>
            <a:ext cx="1628019" cy="2062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929" y="3261370"/>
            <a:ext cx="3176892" cy="1072807"/>
          </a:xfrm>
          <a:prstGeom prst="rect">
            <a:avLst/>
          </a:prstGeom>
        </p:spPr>
      </p:pic>
      <p:sp>
        <p:nvSpPr>
          <p:cNvPr id="17" name="Right Arrow 16"/>
          <p:cNvSpPr/>
          <p:nvPr/>
        </p:nvSpPr>
        <p:spPr>
          <a:xfrm rot="1720684">
            <a:off x="8675064" y="4191082"/>
            <a:ext cx="457198" cy="232675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246436" y="2883569"/>
            <a:ext cx="3624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1908 Wire Counter (Single wire readout) </a:t>
            </a:r>
          </a:p>
          <a:p>
            <a:r>
              <a:rPr lang="en-US" sz="1400" b="1" dirty="0"/>
              <a:t>(Rutherford and Geiger)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78A4EC-2FEC-DA9C-9103-4D65F7DA4CFD}"/>
              </a:ext>
            </a:extLst>
          </p:cNvPr>
          <p:cNvSpPr txBox="1"/>
          <p:nvPr/>
        </p:nvSpPr>
        <p:spPr>
          <a:xfrm>
            <a:off x="101600" y="6085548"/>
            <a:ext cx="11988799" cy="646331"/>
          </a:xfrm>
          <a:prstGeom prst="rect">
            <a:avLst/>
          </a:prstGeom>
          <a:solidFill>
            <a:srgbClr val="FF6699">
              <a:alpha val="12157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Path Forward: Transition from single-wire readout to Micro-Pattern Gaseous Detector (MPGD) technology to achieve the increased rate handling and dynamic range performance required for high-Z beam operations!</a:t>
            </a:r>
          </a:p>
        </p:txBody>
      </p:sp>
    </p:spTree>
    <p:extLst>
      <p:ext uri="{BB962C8B-B14F-4D97-AF65-F5344CB8AC3E}">
        <p14:creationId xmlns:p14="http://schemas.microsoft.com/office/powerpoint/2010/main" val="3690718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F03DDE-BBD3-19FF-223E-7CE2E0070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Micro-Pattern Gaseous Detectors (MPGDs)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C2E027D-12A5-B658-552A-8550AF2B01DD}"/>
              </a:ext>
            </a:extLst>
          </p:cNvPr>
          <p:cNvGrpSpPr>
            <a:grpSpLocks/>
          </p:cNvGrpSpPr>
          <p:nvPr/>
        </p:nvGrpSpPr>
        <p:grpSpPr bwMode="auto">
          <a:xfrm rot="-908620">
            <a:off x="804131" y="1282479"/>
            <a:ext cx="2293938" cy="1954213"/>
            <a:chOff x="310" y="1247"/>
            <a:chExt cx="2095" cy="163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B7B3B00-488A-282C-BDA5-764A69C2F4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315" b="12119"/>
            <a:stretch>
              <a:fillRect/>
            </a:stretch>
          </p:blipFill>
          <p:spPr bwMode="auto">
            <a:xfrm>
              <a:off x="480" y="1344"/>
              <a:ext cx="1536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7">
              <a:extLst>
                <a:ext uri="{FF2B5EF4-FFF2-40B4-BE49-F238E27FC236}">
                  <a16:creationId xmlns:a16="http://schemas.microsoft.com/office/drawing/2014/main" id="{351E759B-EE59-EE35-FA8B-E34F30D98F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" y="1228"/>
              <a:ext cx="2095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32" charset="-128"/>
                  <a:cs typeface="Arial" charset="0"/>
                </a:rPr>
                <a:t>MICRO-GROOVE CHAMBER</a:t>
              </a:r>
              <a:endParaRPr 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32" charset="-128"/>
                <a:cs typeface="Arial" charset="0"/>
              </a:endParaRPr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8F02CF89-4C2C-7165-7DBB-83FD13F64B43}"/>
              </a:ext>
            </a:extLst>
          </p:cNvPr>
          <p:cNvGrpSpPr>
            <a:grpSpLocks/>
          </p:cNvGrpSpPr>
          <p:nvPr/>
        </p:nvGrpSpPr>
        <p:grpSpPr bwMode="auto">
          <a:xfrm rot="1247450">
            <a:off x="3571875" y="1411288"/>
            <a:ext cx="2803525" cy="1558925"/>
            <a:chOff x="1776" y="1136"/>
            <a:chExt cx="2283" cy="1154"/>
          </a:xfrm>
        </p:grpSpPr>
        <p:pic>
          <p:nvPicPr>
            <p:cNvPr id="10" name="Picture 11">
              <a:extLst>
                <a:ext uri="{FF2B5EF4-FFF2-40B4-BE49-F238E27FC236}">
                  <a16:creationId xmlns:a16="http://schemas.microsoft.com/office/drawing/2014/main" id="{AFBF4F9B-D154-B07B-4143-EE5378BD00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000"/>
            <a:stretch>
              <a:fillRect/>
            </a:stretch>
          </p:blipFill>
          <p:spPr bwMode="auto">
            <a:xfrm rot="-253313">
              <a:off x="1776" y="1326"/>
              <a:ext cx="2064" cy="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12">
              <a:extLst>
                <a:ext uri="{FF2B5EF4-FFF2-40B4-BE49-F238E27FC236}">
                  <a16:creationId xmlns:a16="http://schemas.microsoft.com/office/drawing/2014/main" id="{EB3F58B5-5D63-B59E-06C3-5952FDBC32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346687">
              <a:off x="1987" y="1136"/>
              <a:ext cx="2067" cy="18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32" charset="-128"/>
                  <a:cs typeface="Arial" charset="0"/>
                </a:rPr>
                <a:t>MICROWIRE CHAMBER</a:t>
              </a: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78EF2673-94F1-BBDF-B6B6-7BBC212EAD5D}"/>
              </a:ext>
            </a:extLst>
          </p:cNvPr>
          <p:cNvGrpSpPr>
            <a:grpSpLocks/>
          </p:cNvGrpSpPr>
          <p:nvPr/>
        </p:nvGrpSpPr>
        <p:grpSpPr bwMode="auto">
          <a:xfrm rot="1522721">
            <a:off x="9067538" y="4261516"/>
            <a:ext cx="2513012" cy="1674812"/>
            <a:chOff x="1536" y="2582"/>
            <a:chExt cx="2192" cy="1531"/>
          </a:xfrm>
        </p:grpSpPr>
        <p:pic>
          <p:nvPicPr>
            <p:cNvPr id="13" name="Picture 16">
              <a:extLst>
                <a:ext uri="{FF2B5EF4-FFF2-40B4-BE49-F238E27FC236}">
                  <a16:creationId xmlns:a16="http://schemas.microsoft.com/office/drawing/2014/main" id="{2DDA919B-8A40-9092-6E1C-3170C5213E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6" y="2784"/>
              <a:ext cx="1728" cy="1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17">
              <a:extLst>
                <a:ext uri="{FF2B5EF4-FFF2-40B4-BE49-F238E27FC236}">
                  <a16:creationId xmlns:a16="http://schemas.microsoft.com/office/drawing/2014/main" id="{A1EDD0EC-76A2-143E-C62E-55298D7BED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6" y="2582"/>
              <a:ext cx="1962" cy="2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32" charset="-128"/>
                  <a:cs typeface="Arial" charset="0"/>
                </a:rPr>
                <a:t>MICRO-PIN ARRAY</a:t>
              </a:r>
            </a:p>
          </p:txBody>
        </p:sp>
      </p:grpSp>
      <p:grpSp>
        <p:nvGrpSpPr>
          <p:cNvPr id="15" name="Group 20">
            <a:extLst>
              <a:ext uri="{FF2B5EF4-FFF2-40B4-BE49-F238E27FC236}">
                <a16:creationId xmlns:a16="http://schemas.microsoft.com/office/drawing/2014/main" id="{BAB4133C-FA4A-D419-D88D-DDE2F2966D2A}"/>
              </a:ext>
            </a:extLst>
          </p:cNvPr>
          <p:cNvGrpSpPr>
            <a:grpSpLocks/>
          </p:cNvGrpSpPr>
          <p:nvPr/>
        </p:nvGrpSpPr>
        <p:grpSpPr bwMode="auto">
          <a:xfrm>
            <a:off x="5935663" y="1179513"/>
            <a:ext cx="2438940" cy="2211326"/>
            <a:chOff x="3936" y="1104"/>
            <a:chExt cx="1613" cy="1462"/>
          </a:xfrm>
        </p:grpSpPr>
        <p:graphicFrame>
          <p:nvGraphicFramePr>
            <p:cNvPr id="16" name="Object 21">
              <a:extLst>
                <a:ext uri="{FF2B5EF4-FFF2-40B4-BE49-F238E27FC236}">
                  <a16:creationId xmlns:a16="http://schemas.microsoft.com/office/drawing/2014/main" id="{83E7D6F5-6ACB-59F4-32A0-B3F549498B1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69214984"/>
                </p:ext>
              </p:extLst>
            </p:nvPr>
          </p:nvGraphicFramePr>
          <p:xfrm>
            <a:off x="4013" y="1276"/>
            <a:ext cx="1536" cy="12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icture" r:id="rId5" imgW="3224517" imgH="2944125" progId="">
                    <p:embed/>
                  </p:oleObj>
                </mc:Choice>
                <mc:Fallback>
                  <p:oleObj name="Picture" r:id="rId5" imgW="3224517" imgH="2944125" progId="">
                    <p:embed/>
                    <p:pic>
                      <p:nvPicPr>
                        <p:cNvPr id="20504" name="Object 21">
                          <a:extLst>
                            <a:ext uri="{FF2B5EF4-FFF2-40B4-BE49-F238E27FC236}">
                              <a16:creationId xmlns:a16="http://schemas.microsoft.com/office/drawing/2014/main" id="{66EB3106-3D54-B931-516D-F88CC531374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3" y="1276"/>
                          <a:ext cx="1536" cy="12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 Box 22">
              <a:extLst>
                <a:ext uri="{FF2B5EF4-FFF2-40B4-BE49-F238E27FC236}">
                  <a16:creationId xmlns:a16="http://schemas.microsoft.com/office/drawing/2014/main" id="{8F38628B-1B96-6804-E1EE-EDE0703E22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1104"/>
              <a:ext cx="1536" cy="18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32" charset="-128"/>
                  <a:cs typeface="Arial" charset="0"/>
                </a:rPr>
                <a:t>MICRO-PIXEL CHAMBER</a:t>
              </a:r>
            </a:p>
          </p:txBody>
        </p:sp>
      </p:grpSp>
      <p:pic>
        <p:nvPicPr>
          <p:cNvPr id="18" name="Picture 26">
            <a:extLst>
              <a:ext uri="{FF2B5EF4-FFF2-40B4-BE49-F238E27FC236}">
                <a16:creationId xmlns:a16="http://schemas.microsoft.com/office/drawing/2014/main" id="{1DE8954D-1C01-6E02-338D-53EAA2B57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2457">
            <a:off x="8813393" y="1755969"/>
            <a:ext cx="1900238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3">
            <a:extLst>
              <a:ext uri="{FF2B5EF4-FFF2-40B4-BE49-F238E27FC236}">
                <a16:creationId xmlns:a16="http://schemas.microsoft.com/office/drawing/2014/main" id="{0C696E9A-0FAD-98A5-C14A-7AD871F30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08" t="14227"/>
          <a:stretch>
            <a:fillRect/>
          </a:stretch>
        </p:blipFill>
        <p:spPr bwMode="auto">
          <a:xfrm rot="1074585">
            <a:off x="1463675" y="4395788"/>
            <a:ext cx="2441575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">
            <a:extLst>
              <a:ext uri="{FF2B5EF4-FFF2-40B4-BE49-F238E27FC236}">
                <a16:creationId xmlns:a16="http://schemas.microsoft.com/office/drawing/2014/main" id="{8B4984CA-0D07-722F-5498-CB4E51321B24}"/>
              </a:ext>
            </a:extLst>
          </p:cNvPr>
          <p:cNvSpPr txBox="1">
            <a:spLocks noChangeArrowheads="1"/>
          </p:cNvSpPr>
          <p:nvPr/>
        </p:nvSpPr>
        <p:spPr bwMode="auto">
          <a:xfrm rot="20700000">
            <a:off x="1075594" y="3122392"/>
            <a:ext cx="2417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100" b="1" dirty="0" err="1">
                <a:solidFill>
                  <a:schemeClr val="tx2"/>
                </a:solidFill>
                <a:latin typeface="Comic Sans MS" panose="030F0702030302020204" pitchFamily="66" charset="0"/>
              </a:rPr>
              <a:t>Bellazini</a:t>
            </a:r>
            <a:r>
              <a:rPr lang="en-US" altLang="en-US" sz="1100" b="1" dirty="0">
                <a:solidFill>
                  <a:schemeClr val="tx2"/>
                </a:solidFill>
                <a:latin typeface="Comic Sans MS" panose="030F0702030302020204" pitchFamily="66" charset="0"/>
              </a:rPr>
              <a:t> et al. </a:t>
            </a:r>
          </a:p>
          <a:p>
            <a:pPr algn="ctr"/>
            <a:r>
              <a:rPr lang="en-US" altLang="en-US" sz="1100" b="1" dirty="0">
                <a:solidFill>
                  <a:schemeClr val="tx2"/>
                </a:solidFill>
                <a:latin typeface="Comic Sans MS" panose="030F0702030302020204" pitchFamily="66" charset="0"/>
              </a:rPr>
              <a:t>NIMA 424 (1999) 444</a:t>
            </a:r>
          </a:p>
        </p:txBody>
      </p:sp>
      <p:sp>
        <p:nvSpPr>
          <p:cNvPr id="21" name="TextBox 32">
            <a:extLst>
              <a:ext uri="{FF2B5EF4-FFF2-40B4-BE49-F238E27FC236}">
                <a16:creationId xmlns:a16="http://schemas.microsoft.com/office/drawing/2014/main" id="{3B13D7F0-DD36-D6FA-9D54-048BC396084E}"/>
              </a:ext>
            </a:extLst>
          </p:cNvPr>
          <p:cNvSpPr txBox="1">
            <a:spLocks noChangeArrowheads="1"/>
          </p:cNvSpPr>
          <p:nvPr/>
        </p:nvSpPr>
        <p:spPr bwMode="auto">
          <a:xfrm rot="1408351">
            <a:off x="2642005" y="2691504"/>
            <a:ext cx="241776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100" b="1" dirty="0">
                <a:solidFill>
                  <a:schemeClr val="tx2"/>
                </a:solidFill>
                <a:latin typeface="Comic Sans MS" panose="030F0702030302020204" pitchFamily="66" charset="0"/>
              </a:rPr>
              <a:t>Adeva et al. </a:t>
            </a:r>
          </a:p>
          <a:p>
            <a:pPr algn="ctr"/>
            <a:r>
              <a:rPr lang="en-US" altLang="en-US" sz="1100" b="1" dirty="0">
                <a:solidFill>
                  <a:schemeClr val="tx2"/>
                </a:solidFill>
                <a:latin typeface="Comic Sans MS" panose="030F0702030302020204" pitchFamily="66" charset="0"/>
              </a:rPr>
              <a:t>NIMA 461 (2001) 33</a:t>
            </a:r>
          </a:p>
        </p:txBody>
      </p:sp>
      <p:sp>
        <p:nvSpPr>
          <p:cNvPr id="22" name="TextBox 33">
            <a:extLst>
              <a:ext uri="{FF2B5EF4-FFF2-40B4-BE49-F238E27FC236}">
                <a16:creationId xmlns:a16="http://schemas.microsoft.com/office/drawing/2014/main" id="{C4B308E3-C3F0-D9C5-94B4-992876F24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8313" y="3279775"/>
            <a:ext cx="2417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Ochi et al. </a:t>
            </a:r>
          </a:p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NIMA 471 (2001) 264</a:t>
            </a:r>
          </a:p>
        </p:txBody>
      </p:sp>
      <p:sp>
        <p:nvSpPr>
          <p:cNvPr id="23" name="Text Box 22">
            <a:extLst>
              <a:ext uri="{FF2B5EF4-FFF2-40B4-BE49-F238E27FC236}">
                <a16:creationId xmlns:a16="http://schemas.microsoft.com/office/drawing/2014/main" id="{C23AA86B-3669-23A0-1797-FE8A46596F92}"/>
              </a:ext>
            </a:extLst>
          </p:cNvPr>
          <p:cNvSpPr txBox="1">
            <a:spLocks noChangeArrowheads="1"/>
          </p:cNvSpPr>
          <p:nvPr/>
        </p:nvSpPr>
        <p:spPr bwMode="auto">
          <a:xfrm rot="20183161">
            <a:off x="8360357" y="1343817"/>
            <a:ext cx="2322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32" charset="-128"/>
                <a:cs typeface="Arial" charset="0"/>
              </a:rPr>
              <a:t>FIELD GRADIENT LATTICE DETECTOR</a:t>
            </a:r>
          </a:p>
        </p:txBody>
      </p:sp>
      <p:sp>
        <p:nvSpPr>
          <p:cNvPr id="24" name="TextBox 35">
            <a:extLst>
              <a:ext uri="{FF2B5EF4-FFF2-40B4-BE49-F238E27FC236}">
                <a16:creationId xmlns:a16="http://schemas.microsoft.com/office/drawing/2014/main" id="{6F99946F-7E4B-F980-5320-23FAA6023FB1}"/>
              </a:ext>
            </a:extLst>
          </p:cNvPr>
          <p:cNvSpPr txBox="1">
            <a:spLocks noChangeArrowheads="1"/>
          </p:cNvSpPr>
          <p:nvPr/>
        </p:nvSpPr>
        <p:spPr bwMode="auto">
          <a:xfrm rot="20330917">
            <a:off x="9027706" y="3094231"/>
            <a:ext cx="241776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Dick et al. </a:t>
            </a:r>
          </a:p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NIMA 535 (2004) 347</a:t>
            </a:r>
          </a:p>
        </p:txBody>
      </p:sp>
      <p:sp>
        <p:nvSpPr>
          <p:cNvPr id="25" name="TextBox 37">
            <a:extLst>
              <a:ext uri="{FF2B5EF4-FFF2-40B4-BE49-F238E27FC236}">
                <a16:creationId xmlns:a16="http://schemas.microsoft.com/office/drawing/2014/main" id="{15178993-799A-A810-F7E5-CB88FE6E3DED}"/>
              </a:ext>
            </a:extLst>
          </p:cNvPr>
          <p:cNvSpPr txBox="1">
            <a:spLocks noChangeArrowheads="1"/>
          </p:cNvSpPr>
          <p:nvPr/>
        </p:nvSpPr>
        <p:spPr bwMode="auto">
          <a:xfrm rot="1550341">
            <a:off x="8450000" y="5687091"/>
            <a:ext cx="24177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Rehak et al. </a:t>
            </a:r>
          </a:p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TNS 47 (2000) 1426</a:t>
            </a: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5EBC214D-3C8C-C069-EF33-BE68CA7CED8E}"/>
              </a:ext>
            </a:extLst>
          </p:cNvPr>
          <p:cNvSpPr txBox="1">
            <a:spLocks noChangeArrowheads="1"/>
          </p:cNvSpPr>
          <p:nvPr/>
        </p:nvSpPr>
        <p:spPr bwMode="auto">
          <a:xfrm rot="1276853">
            <a:off x="1381125" y="4176713"/>
            <a:ext cx="229393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32" charset="-128"/>
                <a:cs typeface="Arial" charset="0"/>
              </a:rPr>
              <a:t>MICROMEGAS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ＭＳ Ｐゴシック" pitchFamily="-32" charset="-128"/>
              <a:cs typeface="Arial" charset="0"/>
            </a:endParaRPr>
          </a:p>
        </p:txBody>
      </p:sp>
      <p:sp>
        <p:nvSpPr>
          <p:cNvPr id="27" name="TextBox 39">
            <a:extLst>
              <a:ext uri="{FF2B5EF4-FFF2-40B4-BE49-F238E27FC236}">
                <a16:creationId xmlns:a16="http://schemas.microsoft.com/office/drawing/2014/main" id="{B2D1AD7B-BA40-A454-CA4D-B149ECA6446B}"/>
              </a:ext>
            </a:extLst>
          </p:cNvPr>
          <p:cNvSpPr txBox="1">
            <a:spLocks noChangeArrowheads="1"/>
          </p:cNvSpPr>
          <p:nvPr/>
        </p:nvSpPr>
        <p:spPr bwMode="auto">
          <a:xfrm rot="1577510">
            <a:off x="1009650" y="5626100"/>
            <a:ext cx="24177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Giomataris et al. </a:t>
            </a:r>
          </a:p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NIMA 376 (1996) 29</a:t>
            </a:r>
          </a:p>
        </p:txBody>
      </p:sp>
      <p:pic>
        <p:nvPicPr>
          <p:cNvPr id="28" name="Picture 40">
            <a:extLst>
              <a:ext uri="{FF2B5EF4-FFF2-40B4-BE49-F238E27FC236}">
                <a16:creationId xmlns:a16="http://schemas.microsoft.com/office/drawing/2014/main" id="{3EB5E978-6141-40E1-60D0-305718A13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3898900"/>
            <a:ext cx="1816100" cy="169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 Box 7">
            <a:extLst>
              <a:ext uri="{FF2B5EF4-FFF2-40B4-BE49-F238E27FC236}">
                <a16:creationId xmlns:a16="http://schemas.microsoft.com/office/drawing/2014/main" id="{BF0E9E61-7BBE-2944-088B-1DC40FFA8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9188" y="3600450"/>
            <a:ext cx="22923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32" charset="-128"/>
                <a:cs typeface="Arial" charset="0"/>
              </a:rPr>
              <a:t>GAS ELECTRON MULTIPLIER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ＭＳ Ｐゴシック" pitchFamily="-32" charset="-128"/>
              <a:cs typeface="Arial" charset="0"/>
            </a:endParaRPr>
          </a:p>
        </p:txBody>
      </p:sp>
      <p:sp>
        <p:nvSpPr>
          <p:cNvPr id="30" name="TextBox 42">
            <a:extLst>
              <a:ext uri="{FF2B5EF4-FFF2-40B4-BE49-F238E27FC236}">
                <a16:creationId xmlns:a16="http://schemas.microsoft.com/office/drawing/2014/main" id="{4BFBAE35-5C8F-B76D-0B7B-673D545E6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1888" y="5529263"/>
            <a:ext cx="2417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Sauli </a:t>
            </a:r>
          </a:p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NIMA 386 (1007) 531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7886E410-F476-C318-F71F-D94E33A3F8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54605">
            <a:off x="6394450" y="4214813"/>
            <a:ext cx="153987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7">
            <a:extLst>
              <a:ext uri="{FF2B5EF4-FFF2-40B4-BE49-F238E27FC236}">
                <a16:creationId xmlns:a16="http://schemas.microsoft.com/office/drawing/2014/main" id="{F5C4D90D-1BA7-F60A-6A8D-9F49DA09239E}"/>
              </a:ext>
            </a:extLst>
          </p:cNvPr>
          <p:cNvSpPr txBox="1">
            <a:spLocks noChangeArrowheads="1"/>
          </p:cNvSpPr>
          <p:nvPr/>
        </p:nvSpPr>
        <p:spPr bwMode="auto">
          <a:xfrm rot="20343386">
            <a:off x="5757863" y="4032250"/>
            <a:ext cx="229393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32" charset="-128"/>
                <a:cs typeface="Arial" charset="0"/>
              </a:rPr>
              <a:t>MICRO-HOLE &amp; STRIP PLATE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ＭＳ Ｐゴシック" pitchFamily="-32" charset="-128"/>
              <a:cs typeface="Arial" charset="0"/>
            </a:endParaRPr>
          </a:p>
        </p:txBody>
      </p:sp>
      <p:sp>
        <p:nvSpPr>
          <p:cNvPr id="33" name="TextBox 45">
            <a:extLst>
              <a:ext uri="{FF2B5EF4-FFF2-40B4-BE49-F238E27FC236}">
                <a16:creationId xmlns:a16="http://schemas.microsoft.com/office/drawing/2014/main" id="{7DBF4098-563A-5F65-DB4F-D3022722C110}"/>
              </a:ext>
            </a:extLst>
          </p:cNvPr>
          <p:cNvSpPr txBox="1">
            <a:spLocks noChangeArrowheads="1"/>
          </p:cNvSpPr>
          <p:nvPr/>
        </p:nvSpPr>
        <p:spPr bwMode="auto">
          <a:xfrm rot="20233060">
            <a:off x="6399213" y="5529263"/>
            <a:ext cx="2417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Veloso et al. </a:t>
            </a:r>
          </a:p>
          <a:p>
            <a:pPr algn="ctr"/>
            <a:r>
              <a:rPr lang="en-US" altLang="en-US" sz="1100" b="1">
                <a:solidFill>
                  <a:schemeClr val="tx2"/>
                </a:solidFill>
                <a:latin typeface="Comic Sans MS" panose="030F0702030302020204" pitchFamily="66" charset="0"/>
              </a:rPr>
              <a:t>TNS 49 (2002) 875</a:t>
            </a:r>
          </a:p>
        </p:txBody>
      </p:sp>
      <p:sp>
        <p:nvSpPr>
          <p:cNvPr id="34" name="Text Box 7">
            <a:extLst>
              <a:ext uri="{FF2B5EF4-FFF2-40B4-BE49-F238E27FC236}">
                <a16:creationId xmlns:a16="http://schemas.microsoft.com/office/drawing/2014/main" id="{79A547B8-852C-FD34-F195-66C640419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5100" y="6240463"/>
            <a:ext cx="379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000" b="1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…. and many others</a:t>
            </a:r>
          </a:p>
        </p:txBody>
      </p:sp>
      <p:grpSp>
        <p:nvGrpSpPr>
          <p:cNvPr id="35" name="Group 10">
            <a:extLst>
              <a:ext uri="{FF2B5EF4-FFF2-40B4-BE49-F238E27FC236}">
                <a16:creationId xmlns:a16="http://schemas.microsoft.com/office/drawing/2014/main" id="{90970AD1-0C28-B2F8-E5E6-2E7D62BCA5A2}"/>
              </a:ext>
            </a:extLst>
          </p:cNvPr>
          <p:cNvGrpSpPr>
            <a:grpSpLocks/>
          </p:cNvGrpSpPr>
          <p:nvPr/>
        </p:nvGrpSpPr>
        <p:grpSpPr bwMode="auto">
          <a:xfrm rot="1247450">
            <a:off x="3042718" y="1297378"/>
            <a:ext cx="2803525" cy="1558925"/>
            <a:chOff x="1776" y="1136"/>
            <a:chExt cx="2283" cy="1154"/>
          </a:xfrm>
        </p:grpSpPr>
        <p:pic>
          <p:nvPicPr>
            <p:cNvPr id="36" name="Picture 11">
              <a:extLst>
                <a:ext uri="{FF2B5EF4-FFF2-40B4-BE49-F238E27FC236}">
                  <a16:creationId xmlns:a16="http://schemas.microsoft.com/office/drawing/2014/main" id="{32F52646-5915-74D2-2498-870E119DDB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000"/>
            <a:stretch>
              <a:fillRect/>
            </a:stretch>
          </p:blipFill>
          <p:spPr bwMode="auto">
            <a:xfrm rot="-253313">
              <a:off x="1776" y="1326"/>
              <a:ext cx="2064" cy="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 Box 12">
              <a:extLst>
                <a:ext uri="{FF2B5EF4-FFF2-40B4-BE49-F238E27FC236}">
                  <a16:creationId xmlns:a16="http://schemas.microsoft.com/office/drawing/2014/main" id="{4C6A58A7-980D-83DD-B359-1BC86C0FEE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346687">
              <a:off x="1987" y="1136"/>
              <a:ext cx="2067" cy="18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32" charset="-128"/>
                  <a:cs typeface="Arial" charset="0"/>
                </a:rPr>
                <a:t>MICROWIRE CHAMBER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8032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8A996-E4C3-187F-A1F1-1F0F75FA9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ECD620-3F59-3C69-BE9F-635C002B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5757"/>
            <a:ext cx="11988800" cy="478624"/>
          </a:xfrm>
        </p:spPr>
        <p:txBody>
          <a:bodyPr/>
          <a:lstStyle/>
          <a:p>
            <a:r>
              <a:rPr lang="en-US" dirty="0"/>
              <a:t>MPGDs at FRIB: new Science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A72729-5E12-2576-786A-6BB1AF5CC9D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1600" y="1066799"/>
            <a:ext cx="11988800" cy="103862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1800" dirty="0"/>
              <a:t>Applications: position-sensitive readout for low-pressure drift chambers and AT-TPC, fission fragment imaging, exotic decay studies </a:t>
            </a:r>
            <a:r>
              <a:rPr lang="en-US" sz="1800" dirty="0">
                <a:sym typeface="Wingdings" panose="05000000000000000000" pitchFamily="2" charset="2"/>
              </a:rPr>
              <a:t> </a:t>
            </a:r>
            <a:r>
              <a:rPr lang="en-US" sz="1800" dirty="0"/>
              <a:t>heavy-ion tracking and TKE/ToF measurement for momentum vector reconstruction and PID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Operational requirements: wide range of operating pressures (0.1–1 atm) and simultaneous detection across a wide range of Z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F2927C-3E23-9CD5-BE41-28B3EAFD6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105425"/>
            <a:ext cx="10972800" cy="47290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CBCE05-AFE1-594F-4781-1EC007760308}"/>
              </a:ext>
            </a:extLst>
          </p:cNvPr>
          <p:cNvSpPr txBox="1"/>
          <p:nvPr/>
        </p:nvSpPr>
        <p:spPr>
          <a:xfrm>
            <a:off x="5301139" y="2042596"/>
            <a:ext cx="6647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0000FF"/>
                </a:solidFill>
              </a:rPr>
              <a:t>Different MPGD structures to suit a diverse array of needs!</a:t>
            </a:r>
          </a:p>
        </p:txBody>
      </p:sp>
    </p:spTree>
    <p:extLst>
      <p:ext uri="{BB962C8B-B14F-4D97-AF65-F5344CB8AC3E}">
        <p14:creationId xmlns:p14="http://schemas.microsoft.com/office/powerpoint/2010/main" val="1449092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E6B3CF-F9F2-AC13-F1D3-91008E836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123245"/>
            <a:ext cx="11988800" cy="803649"/>
          </a:xfrm>
        </p:spPr>
        <p:txBody>
          <a:bodyPr/>
          <a:lstStyle/>
          <a:p>
            <a:r>
              <a:rPr lang="en-US" dirty="0"/>
              <a:t>Multi-layer THGEM (M-THGEM)</a:t>
            </a:r>
            <a:br>
              <a:rPr lang="en-US" dirty="0"/>
            </a:br>
            <a:r>
              <a:rPr lang="en-US" sz="2400" dirty="0"/>
              <a:t>Designed for stable operation in pure elemental gases and at low pressures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442AA9-54B5-8097-2294-51C542C2CB3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96000" y="6356350"/>
            <a:ext cx="5080000" cy="365125"/>
          </a:xfrm>
        </p:spPr>
        <p:txBody>
          <a:bodyPr/>
          <a:lstStyle/>
          <a:p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B1C33E-E47D-410F-2F64-C712D09BF5E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176000" y="6356350"/>
            <a:ext cx="1016000" cy="365125"/>
          </a:xfrm>
        </p:spPr>
        <p:txBody>
          <a:bodyPr/>
          <a:lstStyle/>
          <a:p>
            <a:r>
              <a:rPr lang="en-US" dirty="0"/>
              <a:t>, Slide </a:t>
            </a:r>
            <a:fld id="{35AD4620-7552-4207-8973-898801ED21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TextBox 181">
            <a:extLst>
              <a:ext uri="{FF2B5EF4-FFF2-40B4-BE49-F238E27FC236}">
                <a16:creationId xmlns:a16="http://schemas.microsoft.com/office/drawing/2014/main" id="{4C8598C2-1FB5-1259-AFC2-D02F96754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2324" y="2631645"/>
            <a:ext cx="6676493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64308"/>
                </a:solidFill>
                <a:latin typeface="+mj-lt"/>
              </a:rPr>
              <a:t>No charge loss between stages </a:t>
            </a:r>
            <a:r>
              <a:rPr lang="en-US" altLang="en-US" dirty="0">
                <a:solidFill>
                  <a:srgbClr val="064308"/>
                </a:solidFill>
                <a:latin typeface="+mj-lt"/>
                <a:sym typeface="Wingdings" panose="05000000000000000000" pitchFamily="2" charset="2"/>
              </a:rPr>
              <a:t> high gain @ low voltage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64308"/>
                </a:solidFill>
                <a:latin typeface="+mj-lt"/>
                <a:sym typeface="Wingdings" panose="05000000000000000000" pitchFamily="2" charset="2"/>
              </a:rPr>
              <a:t>Robust avalanche confinement  lower secondary effects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64308"/>
                </a:solidFill>
                <a:latin typeface="+mj-lt"/>
                <a:sym typeface="Wingdings" panose="05000000000000000000" pitchFamily="2" charset="2"/>
              </a:rPr>
              <a:t>Long avalanche region  high gain @ low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64308"/>
                </a:solidFill>
                <a:latin typeface="+mj-lt"/>
                <a:sym typeface="Wingdings" panose="05000000000000000000" pitchFamily="2" charset="2"/>
              </a:rPr>
              <a:t>Field geometry stabilized by inner electrodes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6B657D6-DE9F-5BF5-7C72-6EF415393AC2}"/>
              </a:ext>
            </a:extLst>
          </p:cNvPr>
          <p:cNvGrpSpPr/>
          <p:nvPr/>
        </p:nvGrpSpPr>
        <p:grpSpPr>
          <a:xfrm>
            <a:off x="241299" y="1309303"/>
            <a:ext cx="4671853" cy="5098200"/>
            <a:chOff x="357347" y="997800"/>
            <a:chExt cx="4671853" cy="5098200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F43F7F74-F37A-1344-8F1D-8C411B45EC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338"/>
            <a:stretch>
              <a:fillRect/>
            </a:stretch>
          </p:blipFill>
          <p:spPr bwMode="auto">
            <a:xfrm>
              <a:off x="454419" y="997800"/>
              <a:ext cx="2079055" cy="2007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9">
              <a:extLst>
                <a:ext uri="{FF2B5EF4-FFF2-40B4-BE49-F238E27FC236}">
                  <a16:creationId xmlns:a16="http://schemas.microsoft.com/office/drawing/2014/main" id="{3265A91C-207D-8E18-C564-A932790876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136"/>
            <a:stretch>
              <a:fillRect/>
            </a:stretch>
          </p:blipFill>
          <p:spPr bwMode="auto">
            <a:xfrm>
              <a:off x="357347" y="3320205"/>
              <a:ext cx="1454150" cy="2473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F4732B-B8B3-49AD-8B1F-F44BA51B3773}"/>
                </a:ext>
              </a:extLst>
            </p:cNvPr>
            <p:cNvSpPr txBox="1"/>
            <p:nvPr/>
          </p:nvSpPr>
          <p:spPr>
            <a:xfrm>
              <a:off x="401068" y="2642690"/>
              <a:ext cx="2224087" cy="30777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ea typeface="ヒラギノ角ゴ Pro W3"/>
                  <a:cs typeface="ヒラギノ角ゴ Pro W3"/>
                </a:rPr>
                <a:t>2-Layer M-THGEM</a:t>
              </a:r>
            </a:p>
          </p:txBody>
        </p:sp>
        <p:pic>
          <p:nvPicPr>
            <p:cNvPr id="10" name="Picture 14">
              <a:extLst>
                <a:ext uri="{FF2B5EF4-FFF2-40B4-BE49-F238E27FC236}">
                  <a16:creationId xmlns:a16="http://schemas.microsoft.com/office/drawing/2014/main" id="{6C5669D5-0CE4-5EF3-720D-5A7A1D9D9D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50" t="3596"/>
            <a:stretch>
              <a:fillRect/>
            </a:stretch>
          </p:blipFill>
          <p:spPr bwMode="auto">
            <a:xfrm>
              <a:off x="2680628" y="1023367"/>
              <a:ext cx="2148543" cy="1973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26C6AC6A-838B-EC80-5511-AD5C5F5EF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1572" y="3320205"/>
              <a:ext cx="1736725" cy="2463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D5AF0D5-50F1-54EA-0AE7-C0A97E455E40}"/>
                </a:ext>
              </a:extLst>
            </p:cNvPr>
            <p:cNvSpPr txBox="1"/>
            <p:nvPr/>
          </p:nvSpPr>
          <p:spPr>
            <a:xfrm>
              <a:off x="2805112" y="2625816"/>
              <a:ext cx="2224088" cy="30777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ea typeface="ヒラギノ角ゴ Pro W3"/>
                  <a:cs typeface="ヒラギノ角ゴ Pro W3"/>
                </a:rPr>
                <a:t>3-Layer M-THGEM</a:t>
              </a:r>
            </a:p>
          </p:txBody>
        </p:sp>
        <p:sp>
          <p:nvSpPr>
            <p:cNvPr id="13" name="TextBox 1">
              <a:extLst>
                <a:ext uri="{FF2B5EF4-FFF2-40B4-BE49-F238E27FC236}">
                  <a16:creationId xmlns:a16="http://schemas.microsoft.com/office/drawing/2014/main" id="{9F5D6706-786B-ED72-31A2-E5812CA783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2428" y="5728880"/>
              <a:ext cx="199208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 dirty="0">
                  <a:latin typeface="+mj-lt"/>
                </a:rPr>
                <a:t>AT-TPC &amp; pure gases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71A725-A1CB-966C-4A88-AD194175F2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636" y="5788223"/>
              <a:ext cx="134844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 dirty="0">
                  <a:latin typeface="+mj-lt"/>
                </a:rPr>
                <a:t>Low pressure</a:t>
              </a:r>
            </a:p>
          </p:txBody>
        </p:sp>
        <p:sp>
          <p:nvSpPr>
            <p:cNvPr id="15" name="Down Arrow 17">
              <a:extLst>
                <a:ext uri="{FF2B5EF4-FFF2-40B4-BE49-F238E27FC236}">
                  <a16:creationId xmlns:a16="http://schemas.microsoft.com/office/drawing/2014/main" id="{D10BC99B-A208-6295-5DD7-F89DF4687E8B}"/>
                </a:ext>
              </a:extLst>
            </p:cNvPr>
            <p:cNvSpPr/>
            <p:nvPr/>
          </p:nvSpPr>
          <p:spPr>
            <a:xfrm>
              <a:off x="1181259" y="3013817"/>
              <a:ext cx="277813" cy="346075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363"/>
            </a:p>
          </p:txBody>
        </p:sp>
        <p:sp>
          <p:nvSpPr>
            <p:cNvPr id="16" name="Down Arrow 18">
              <a:extLst>
                <a:ext uri="{FF2B5EF4-FFF2-40B4-BE49-F238E27FC236}">
                  <a16:creationId xmlns:a16="http://schemas.microsoft.com/office/drawing/2014/main" id="{BEA21831-A814-5367-3ACB-90FC49759904}"/>
                </a:ext>
              </a:extLst>
            </p:cNvPr>
            <p:cNvSpPr/>
            <p:nvPr/>
          </p:nvSpPr>
          <p:spPr>
            <a:xfrm>
              <a:off x="3607876" y="2977989"/>
              <a:ext cx="277812" cy="331788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363"/>
            </a:p>
          </p:txBody>
        </p:sp>
      </p:grpSp>
      <p:sp>
        <p:nvSpPr>
          <p:cNvPr id="19" name="Rectangle 1">
            <a:extLst>
              <a:ext uri="{FF2B5EF4-FFF2-40B4-BE49-F238E27FC236}">
                <a16:creationId xmlns:a16="http://schemas.microsoft.com/office/drawing/2014/main" id="{8F225363-70C1-C2DA-2DFC-160FE1B12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4488" y="1542750"/>
            <a:ext cx="46577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Manufactured by multi-layer PCB technique out of FR4/G-10/ceramic substrate</a:t>
            </a:r>
            <a:endParaRPr lang="en-US" altLang="en-US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0" name="TextBox 32">
            <a:extLst>
              <a:ext uri="{FF2B5EF4-FFF2-40B4-BE49-F238E27FC236}">
                <a16:creationId xmlns:a16="http://schemas.microsoft.com/office/drawing/2014/main" id="{DB93C9AC-5E2A-92A0-9E81-43C81ED6E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9073" y="1036253"/>
            <a:ext cx="4657725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1600" i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Cortesi et al., Rev. Sci. Instrum. 88, 013303 (2017)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AE3EF76E-1414-CC70-47F4-C2B34203E8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10" t="62625"/>
          <a:stretch>
            <a:fillRect/>
          </a:stretch>
        </p:blipFill>
        <p:spPr bwMode="auto">
          <a:xfrm>
            <a:off x="5343995" y="3920356"/>
            <a:ext cx="6111824" cy="2427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43">
            <a:extLst>
              <a:ext uri="{FF2B5EF4-FFF2-40B4-BE49-F238E27FC236}">
                <a16:creationId xmlns:a16="http://schemas.microsoft.com/office/drawing/2014/main" id="{AC6D8A9C-6742-A8C4-4A86-63952F9D42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213" y="1060538"/>
            <a:ext cx="1970087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869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F75A17-EF3D-BA3D-9005-CC0AE9246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91" y="1044675"/>
            <a:ext cx="11987896" cy="4937460"/>
          </a:xfrm>
        </p:spPr>
        <p:txBody>
          <a:bodyPr/>
          <a:lstStyle/>
          <a:p>
            <a:pPr defTabSz="914400" eaLnBrk="0" hangingPunct="0">
              <a:spcBef>
                <a:spcPts val="0"/>
              </a:spcBef>
            </a:pPr>
            <a:r>
              <a:rPr lang="en-US" altLang="en-US" sz="2000" dirty="0"/>
              <a:t>M-THGEM exhibits: </a:t>
            </a:r>
          </a:p>
          <a:p>
            <a:pPr lvl="1" defTabSz="914400" eaLnBrk="0" hangingPunct="0">
              <a:spcBef>
                <a:spcPts val="0"/>
              </a:spcBef>
              <a:buFontTx/>
              <a:buChar char="•"/>
            </a:pPr>
            <a:r>
              <a:rPr lang="en-US" altLang="en-US" sz="1800" dirty="0"/>
              <a:t>higher maximum achievable gain at all pressures</a:t>
            </a:r>
          </a:p>
          <a:p>
            <a:pPr lvl="1" defTabSz="914400" eaLnBrk="0" hangingPunct="0">
              <a:spcBef>
                <a:spcPts val="0"/>
              </a:spcBef>
              <a:buFontTx/>
              <a:buChar char="•"/>
            </a:pPr>
            <a:r>
              <a:rPr lang="en-US" altLang="en-US" sz="1800" dirty="0"/>
              <a:t>Improved stability due to enhanced avalanche confinement</a:t>
            </a:r>
          </a:p>
          <a:p>
            <a:pPr lvl="1" defTabSz="914400" eaLnBrk="0" hangingPunct="0">
              <a:spcBef>
                <a:spcPts val="0"/>
              </a:spcBef>
              <a:buFontTx/>
              <a:buChar char="•"/>
            </a:pPr>
            <a:r>
              <a:rPr lang="en-US" altLang="en-US" sz="1800" dirty="0"/>
              <a:t>Reduced photon-feedback effects</a:t>
            </a:r>
          </a:p>
          <a:p>
            <a:pPr lvl="1" defTabSz="914400" eaLnBrk="0" hangingPunct="0">
              <a:spcBef>
                <a:spcPts val="0"/>
              </a:spcBef>
              <a:buFontTx/>
              <a:buChar char="•"/>
            </a:pPr>
            <a:r>
              <a:rPr lang="en-US" altLang="en-US" sz="1800" dirty="0"/>
              <a:t>Superior operation in He and light noble gases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285588-B647-D709-A760-AF06BE3BB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9337"/>
            <a:ext cx="11988800" cy="478624"/>
          </a:xfrm>
        </p:spPr>
        <p:txBody>
          <a:bodyPr/>
          <a:lstStyle/>
          <a:p>
            <a:r>
              <a:rPr lang="en-US" dirty="0"/>
              <a:t>M-THGEM vs. THGEM: Performance Comparison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34B807-9A91-CDD3-8DDB-A35B2EF308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756050-8A35-8A1F-FBAE-A7C52BBD42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7" name="TextBox 32">
            <a:extLst>
              <a:ext uri="{FF2B5EF4-FFF2-40B4-BE49-F238E27FC236}">
                <a16:creationId xmlns:a16="http://schemas.microsoft.com/office/drawing/2014/main" id="{CFEA580E-C1C6-854C-A18C-669F1DBF5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2925" y="2372732"/>
            <a:ext cx="5318125" cy="2857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400" b="1" dirty="0">
                <a:solidFill>
                  <a:srgbClr val="00B050"/>
                </a:solidFill>
                <a:latin typeface="Comic Sans MS" panose="030F0702030302020204" pitchFamily="66" charset="0"/>
                <a:ea typeface="ヒラギノ角ゴ Pro W3"/>
                <a:cs typeface="ヒラギノ角ゴ Pro W3"/>
              </a:rPr>
              <a:t>Cortesi et al. Rev. Sci. </a:t>
            </a:r>
            <a:r>
              <a:rPr lang="en-US" sz="1400" b="1" dirty="0" err="1">
                <a:solidFill>
                  <a:srgbClr val="00B050"/>
                </a:solidFill>
                <a:latin typeface="Comic Sans MS" panose="030F0702030302020204" pitchFamily="66" charset="0"/>
                <a:ea typeface="ヒラギノ角ゴ Pro W3"/>
                <a:cs typeface="ヒラギノ角ゴ Pro W3"/>
              </a:rPr>
              <a:t>Instrum</a:t>
            </a:r>
            <a:r>
              <a:rPr lang="en-US" sz="1400" b="1" dirty="0">
                <a:solidFill>
                  <a:srgbClr val="00B050"/>
                </a:solidFill>
                <a:latin typeface="Comic Sans MS" panose="030F0702030302020204" pitchFamily="66" charset="0"/>
                <a:ea typeface="ヒラギノ角ゴ Pro W3"/>
                <a:cs typeface="ヒラギノ角ゴ Pro W3"/>
              </a:rPr>
              <a:t>. 88, 013303 (2017); </a:t>
            </a:r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B4F310B4-32B4-9F39-CBDD-F5BA2CD3B4CE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2628278"/>
            <a:ext cx="10041521" cy="3373993"/>
            <a:chOff x="228600" y="1981200"/>
            <a:chExt cx="9077325" cy="3276600"/>
          </a:xfrm>
        </p:grpSpPr>
        <p:pic>
          <p:nvPicPr>
            <p:cNvPr id="10" name="Picture 16">
              <a:extLst>
                <a:ext uri="{FF2B5EF4-FFF2-40B4-BE49-F238E27FC236}">
                  <a16:creationId xmlns:a16="http://schemas.microsoft.com/office/drawing/2014/main" id="{BD6D8FB0-4CF6-30A6-8AE4-2D4160533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1981200"/>
              <a:ext cx="9077325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5B990E8-823C-95A6-52F4-C4E50AEAA58A}"/>
                </a:ext>
              </a:extLst>
            </p:cNvPr>
            <p:cNvSpPr/>
            <p:nvPr/>
          </p:nvSpPr>
          <p:spPr>
            <a:xfrm>
              <a:off x="3505200" y="4114800"/>
              <a:ext cx="6858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EC02847-B221-CF3F-8BAF-6C816B35A7ED}"/>
                </a:ext>
              </a:extLst>
            </p:cNvPr>
            <p:cNvSpPr/>
            <p:nvPr/>
          </p:nvSpPr>
          <p:spPr>
            <a:xfrm>
              <a:off x="8382000" y="2843213"/>
              <a:ext cx="6858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3" name="TextBox 1">
            <a:extLst>
              <a:ext uri="{FF2B5EF4-FFF2-40B4-BE49-F238E27FC236}">
                <a16:creationId xmlns:a16="http://schemas.microsoft.com/office/drawing/2014/main" id="{8D880AE2-51EB-6457-3933-82825957F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364" y="4742939"/>
            <a:ext cx="1371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000" b="1" dirty="0">
                <a:solidFill>
                  <a:schemeClr val="tx1"/>
                </a:solidFill>
              </a:rPr>
              <a:t>He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56C96AF-BB12-7765-213E-E0B7242DE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1121" y="3417718"/>
            <a:ext cx="1371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000" b="1" dirty="0">
                <a:solidFill>
                  <a:schemeClr val="tx1"/>
                </a:solidFill>
              </a:rPr>
              <a:t>He</a:t>
            </a:r>
          </a:p>
        </p:txBody>
      </p:sp>
    </p:spTree>
    <p:extLst>
      <p:ext uri="{BB962C8B-B14F-4D97-AF65-F5344CB8AC3E}">
        <p14:creationId xmlns:p14="http://schemas.microsoft.com/office/powerpoint/2010/main" val="1696432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1600" y="289337"/>
            <a:ext cx="11988800" cy="478624"/>
          </a:xfrm>
        </p:spPr>
        <p:txBody>
          <a:bodyPr/>
          <a:lstStyle/>
          <a:p>
            <a:r>
              <a:rPr lang="en-US" dirty="0"/>
              <a:t>Hybrid MPGD-Based Readout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Micro-Pattern Drift Chamber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96000" y="6356450"/>
            <a:ext cx="5080007" cy="364628"/>
          </a:xfrm>
        </p:spPr>
        <p:txBody>
          <a:bodyPr/>
          <a:lstStyle/>
          <a:p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176000" y="6356450"/>
            <a:ext cx="1016000" cy="364628"/>
          </a:xfrm>
        </p:spPr>
        <p:txBody>
          <a:bodyPr/>
          <a:lstStyle/>
          <a:p>
            <a:r>
              <a:rPr lang="en-US"/>
              <a:t>, Slide </a:t>
            </a:r>
            <a:fld id="{35AD4620-7552-4207-8973-898801ED21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184406" y="5657781"/>
            <a:ext cx="9007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800"/>
              <a:t>Nov. 2024: first beam commissioning of the new MPDC in the S800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" b="5965"/>
          <a:stretch/>
        </p:blipFill>
        <p:spPr>
          <a:xfrm>
            <a:off x="3521962" y="3691143"/>
            <a:ext cx="3053301" cy="190726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800600" y="3897906"/>
            <a:ext cx="158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/>
              <a:t>238</a:t>
            </a:r>
            <a:r>
              <a:rPr lang="en-US" dirty="0"/>
              <a:t>U</a:t>
            </a:r>
            <a:r>
              <a:rPr lang="en-US" baseline="30000" dirty="0"/>
              <a:t>+92</a:t>
            </a:r>
            <a:r>
              <a:rPr lang="en-US" dirty="0"/>
              <a:t> beam</a:t>
            </a:r>
          </a:p>
          <a:p>
            <a:r>
              <a:rPr lang="en-US" dirty="0"/>
              <a:t>~90 MeV/u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2613110" y="4362907"/>
            <a:ext cx="1467309" cy="376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Pulse height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080" y="3482241"/>
            <a:ext cx="4963940" cy="21875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970702C-AA96-A8E5-7C70-F3234B657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477" y="1148140"/>
            <a:ext cx="5565771" cy="2127674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4C6E8A96-0A21-6872-C4BF-9E352977E6E4}"/>
              </a:ext>
            </a:extLst>
          </p:cNvPr>
          <p:cNvGrpSpPr/>
          <p:nvPr/>
        </p:nvGrpSpPr>
        <p:grpSpPr>
          <a:xfrm>
            <a:off x="20973" y="928695"/>
            <a:ext cx="2112627" cy="2474710"/>
            <a:chOff x="-21190" y="1163778"/>
            <a:chExt cx="2611991" cy="371474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66C3EE1-77D3-5A9C-B90A-C49A3DB393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1553" r="11657"/>
            <a:stretch/>
          </p:blipFill>
          <p:spPr>
            <a:xfrm>
              <a:off x="461903" y="1691509"/>
              <a:ext cx="2128898" cy="3187011"/>
            </a:xfrm>
            <a:prstGeom prst="rect">
              <a:avLst/>
            </a:prstGeom>
          </p:spPr>
        </p:pic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A396FB6-4A53-8D1D-EC0B-0D8888831FE3}"/>
                </a:ext>
              </a:extLst>
            </p:cNvPr>
            <p:cNvCxnSpPr/>
            <p:nvPr/>
          </p:nvCxnSpPr>
          <p:spPr>
            <a:xfrm>
              <a:off x="327171" y="2022979"/>
              <a:ext cx="41945" cy="2569532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459DE6C0-8E0F-45CC-898C-8A06E7EEC022}"/>
                </a:ext>
              </a:extLst>
            </p:cNvPr>
            <p:cNvCxnSpPr/>
            <p:nvPr/>
          </p:nvCxnSpPr>
          <p:spPr>
            <a:xfrm flipH="1">
              <a:off x="480822" y="1600200"/>
              <a:ext cx="1290698" cy="15240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2D121F4-F55D-F5AC-1FEC-D14602DF273A}"/>
                </a:ext>
              </a:extLst>
            </p:cNvPr>
            <p:cNvSpPr txBox="1"/>
            <p:nvPr/>
          </p:nvSpPr>
          <p:spPr>
            <a:xfrm rot="16200000">
              <a:off x="-243046" y="3188939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60 cm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0F5D0BF-DF40-19C6-42D4-64C35C530A4D}"/>
                </a:ext>
              </a:extLst>
            </p:cNvPr>
            <p:cNvSpPr txBox="1"/>
            <p:nvPr/>
          </p:nvSpPr>
          <p:spPr>
            <a:xfrm>
              <a:off x="371695" y="1163778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30 cm</a:t>
              </a:r>
            </a:p>
          </p:txBody>
        </p:sp>
      </p:grpSp>
      <p:sp>
        <p:nvSpPr>
          <p:cNvPr id="41" name="TextBox 4">
            <a:extLst>
              <a:ext uri="{FF2B5EF4-FFF2-40B4-BE49-F238E27FC236}">
                <a16:creationId xmlns:a16="http://schemas.microsoft.com/office/drawing/2014/main" id="{9DBCB323-1F09-7F61-B1FB-0F6EA9832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112" y="2669677"/>
            <a:ext cx="40924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400" b="1" dirty="0">
                <a:solidFill>
                  <a:schemeClr val="tx2"/>
                </a:solidFill>
                <a:latin typeface="+mj-lt"/>
              </a:rPr>
              <a:t>DAQ Based on the SRS electronics </a:t>
            </a:r>
          </a:p>
          <a:p>
            <a:pPr algn="ctr"/>
            <a:r>
              <a:rPr lang="en-US" altLang="en-US" sz="1400" b="1" dirty="0">
                <a:solidFill>
                  <a:schemeClr val="tx2"/>
                </a:solidFill>
                <a:latin typeface="+mj-lt"/>
              </a:rPr>
              <a:t>fully integrated into the FRIBDAQ</a:t>
            </a:r>
            <a:endParaRPr lang="en-US" altLang="en-US" sz="11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4" name="TextBox 18">
            <a:extLst>
              <a:ext uri="{FF2B5EF4-FFF2-40B4-BE49-F238E27FC236}">
                <a16:creationId xmlns:a16="http://schemas.microsoft.com/office/drawing/2014/main" id="{FA815A46-DE73-CB4F-D0EA-E2096A1CD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1527" y="1756730"/>
            <a:ext cx="193514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sz="3000">
                <a:solidFill>
                  <a:srgbClr val="B81414"/>
                </a:solidFill>
                <a:latin typeface="Helvetica" panose="020B0604020202020204" pitchFamily="34" charset="0"/>
                <a:cs typeface="ヒラギノ角ゴ Pro W3" charset="0"/>
              </a:defRPr>
            </a:lvl1pPr>
            <a:lvl2pPr>
              <a:defRPr sz="3000">
                <a:solidFill>
                  <a:srgbClr val="B81414"/>
                </a:solidFill>
                <a:latin typeface="Helvetica" panose="020B0604020202020204" pitchFamily="34" charset="0"/>
                <a:cs typeface="ヒラギノ角ゴ Pro W3" charset="0"/>
              </a:defRPr>
            </a:lvl2pPr>
            <a:lvl3pPr>
              <a:defRPr sz="3000">
                <a:solidFill>
                  <a:srgbClr val="B81414"/>
                </a:solidFill>
                <a:latin typeface="Helvetica" panose="020B0604020202020204" pitchFamily="34" charset="0"/>
                <a:cs typeface="ヒラギノ角ゴ Pro W3" charset="0"/>
              </a:defRPr>
            </a:lvl3pPr>
            <a:lvl4pPr>
              <a:defRPr sz="3000">
                <a:solidFill>
                  <a:srgbClr val="B81414"/>
                </a:solidFill>
                <a:latin typeface="Helvetica" panose="020B0604020202020204" pitchFamily="34" charset="0"/>
                <a:cs typeface="ヒラギノ角ゴ Pro W3" charset="0"/>
              </a:defRPr>
            </a:lvl4pPr>
            <a:lvl5pPr>
              <a:defRPr sz="3000">
                <a:solidFill>
                  <a:srgbClr val="B81414"/>
                </a:solidFill>
                <a:latin typeface="Helvetica" panose="020B0604020202020204" pitchFamily="34" charset="0"/>
                <a:cs typeface="ヒラギノ角ゴ Pro W3" charset="0"/>
              </a:defRPr>
            </a:lvl5pPr>
            <a:lvl6pPr marL="2389188" indent="-103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B81414"/>
                </a:solidFill>
                <a:latin typeface="Helvetica" panose="020B0604020202020204" pitchFamily="34" charset="0"/>
                <a:cs typeface="ヒラギノ角ゴ Pro W3" charset="0"/>
              </a:defRPr>
            </a:lvl6pPr>
            <a:lvl7pPr marL="2846388" indent="-103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B81414"/>
                </a:solidFill>
                <a:latin typeface="Helvetica" panose="020B0604020202020204" pitchFamily="34" charset="0"/>
                <a:cs typeface="ヒラギノ角ゴ Pro W3" charset="0"/>
              </a:defRPr>
            </a:lvl7pPr>
            <a:lvl8pPr marL="3303588" indent="-103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B81414"/>
                </a:solidFill>
                <a:latin typeface="Helvetica" panose="020B0604020202020204" pitchFamily="34" charset="0"/>
                <a:cs typeface="ヒラギノ角ゴ Pro W3" charset="0"/>
              </a:defRPr>
            </a:lvl8pPr>
            <a:lvl9pPr marL="3760788" indent="-103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B81414"/>
                </a:solidFill>
                <a:latin typeface="Helvetica" panose="020B0604020202020204" pitchFamily="34" charset="0"/>
                <a:cs typeface="ヒラギノ角ゴ Pro W3" charset="0"/>
              </a:defRPr>
            </a:lvl9pPr>
          </a:lstStyle>
          <a:p>
            <a:pPr marL="0" indent="0"/>
            <a:r>
              <a:rPr lang="en-US" altLang="en-US" sz="1400" dirty="0">
                <a:solidFill>
                  <a:schemeClr val="tx1"/>
                </a:solidFill>
              </a:rPr>
              <a:t>-) Pulse Height</a:t>
            </a:r>
          </a:p>
          <a:p>
            <a:pPr marL="0" indent="0"/>
            <a:r>
              <a:rPr lang="en-US" altLang="en-US" sz="1400" dirty="0">
                <a:solidFill>
                  <a:schemeClr val="tx1"/>
                </a:solidFill>
              </a:rPr>
              <a:t>-) Peak location (time)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1400" dirty="0">
              <a:solidFill>
                <a:schemeClr val="tx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F2728DD-063A-D382-9E84-B103D206FC3D}"/>
              </a:ext>
            </a:extLst>
          </p:cNvPr>
          <p:cNvSpPr txBox="1"/>
          <p:nvPr/>
        </p:nvSpPr>
        <p:spPr>
          <a:xfrm>
            <a:off x="2303521" y="1072729"/>
            <a:ext cx="34772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B050"/>
                </a:solidFill>
              </a:rPr>
              <a:t>M. </a:t>
            </a:r>
            <a:r>
              <a:rPr lang="en-US" sz="1400" b="1" i="1" dirty="0" err="1">
                <a:solidFill>
                  <a:srgbClr val="00B050"/>
                </a:solidFill>
              </a:rPr>
              <a:t>Cortesi</a:t>
            </a:r>
            <a:r>
              <a:rPr lang="en-US" sz="1400" b="1" i="1" dirty="0">
                <a:solidFill>
                  <a:srgbClr val="00B050"/>
                </a:solidFill>
              </a:rPr>
              <a:t> et al., 2020 JINST 15 P03025</a:t>
            </a:r>
          </a:p>
        </p:txBody>
      </p:sp>
      <p:sp>
        <p:nvSpPr>
          <p:cNvPr id="47" name="Left Brace 46">
            <a:extLst>
              <a:ext uri="{FF2B5EF4-FFF2-40B4-BE49-F238E27FC236}">
                <a16:creationId xmlns:a16="http://schemas.microsoft.com/office/drawing/2014/main" id="{74D46377-3717-20AB-19CB-6CF5FB4AF758}"/>
              </a:ext>
            </a:extLst>
          </p:cNvPr>
          <p:cNvSpPr/>
          <p:nvPr/>
        </p:nvSpPr>
        <p:spPr>
          <a:xfrm rot="16200000">
            <a:off x="8943607" y="448678"/>
            <a:ext cx="692887" cy="5562600"/>
          </a:xfrm>
          <a:prstGeom prst="leftBrace">
            <a:avLst>
              <a:gd name="adj1" fmla="val 8333"/>
              <a:gd name="adj2" fmla="val 49658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Brace 47">
            <a:extLst>
              <a:ext uri="{FF2B5EF4-FFF2-40B4-BE49-F238E27FC236}">
                <a16:creationId xmlns:a16="http://schemas.microsoft.com/office/drawing/2014/main" id="{6329CA06-B1E2-CE58-CFAA-EB917917B765}"/>
              </a:ext>
            </a:extLst>
          </p:cNvPr>
          <p:cNvSpPr/>
          <p:nvPr/>
        </p:nvSpPr>
        <p:spPr>
          <a:xfrm>
            <a:off x="4419600" y="1600201"/>
            <a:ext cx="381000" cy="89519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Arrow: Right 48">
            <a:extLst>
              <a:ext uri="{FF2B5EF4-FFF2-40B4-BE49-F238E27FC236}">
                <a16:creationId xmlns:a16="http://schemas.microsoft.com/office/drawing/2014/main" id="{1C63CAE2-47C6-EB41-7F88-1AB41754BECF}"/>
              </a:ext>
            </a:extLst>
          </p:cNvPr>
          <p:cNvSpPr/>
          <p:nvPr/>
        </p:nvSpPr>
        <p:spPr>
          <a:xfrm>
            <a:off x="5000819" y="1931762"/>
            <a:ext cx="1387281" cy="29004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E13DEA4B-2D13-685F-960E-96390421051D}"/>
              </a:ext>
            </a:extLst>
          </p:cNvPr>
          <p:cNvSpPr txBox="1">
            <a:spLocks/>
          </p:cNvSpPr>
          <p:nvPr/>
        </p:nvSpPr>
        <p:spPr>
          <a:xfrm>
            <a:off x="6096000" y="6356350"/>
            <a:ext cx="5080000" cy="365125"/>
          </a:xfrm>
          <a:prstGeom prst="rect">
            <a:avLst/>
          </a:prstGeom>
        </p:spPr>
        <p:txBody>
          <a:bodyPr lIns="0" tIns="45712" rIns="0" bIns="45712" anchor="b"/>
          <a:lstStyle>
            <a:defPPr>
              <a:defRPr lang="en-US"/>
            </a:defPPr>
            <a:lvl1pPr algn="r" defTabSz="457126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  <a:lvl2pPr marL="457126" algn="l" defTabSz="457126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254" algn="l" defTabSz="457126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379" algn="l" defTabSz="457126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506" algn="l" defTabSz="457126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5633" algn="l" defTabSz="914254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2759" algn="l" defTabSz="914254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199886" algn="l" defTabSz="914254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012" algn="l" defTabSz="914254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8C21259-95EC-9641-4C9B-2B8EA335769A}"/>
              </a:ext>
            </a:extLst>
          </p:cNvPr>
          <p:cNvSpPr txBox="1">
            <a:spLocks/>
          </p:cNvSpPr>
          <p:nvPr/>
        </p:nvSpPr>
        <p:spPr>
          <a:xfrm>
            <a:off x="11176000" y="6356350"/>
            <a:ext cx="1016000" cy="365125"/>
          </a:xfrm>
          <a:prstGeom prst="rect">
            <a:avLst/>
          </a:prstGeom>
        </p:spPr>
        <p:txBody>
          <a:bodyPr vert="horz" wrap="square" lIns="0" tIns="45712" rIns="0" bIns="45712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defTabSz="457126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64308"/>
                </a:solidFill>
                <a:latin typeface="Arial" pitchFamily="34" charset="0"/>
                <a:ea typeface="ヒラギノ角ゴ Pro W3" charset="-128"/>
                <a:cs typeface="+mn-cs"/>
              </a:defRPr>
            </a:lvl1pPr>
            <a:lvl2pPr marL="457126" algn="l" defTabSz="457126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254" algn="l" defTabSz="457126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379" algn="l" defTabSz="457126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506" algn="l" defTabSz="457126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5633" algn="l" defTabSz="914254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2759" algn="l" defTabSz="914254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199886" algn="l" defTabSz="914254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012" algn="l" defTabSz="914254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n-US"/>
              <a:t>, Slide </a:t>
            </a:r>
            <a:fld id="{35AD4620-7552-4207-8973-898801ED212B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EBEBFA-7D44-47E4-6C8D-BED89ADCE9F4}"/>
              </a:ext>
            </a:extLst>
          </p:cNvPr>
          <p:cNvGrpSpPr/>
          <p:nvPr/>
        </p:nvGrpSpPr>
        <p:grpSpPr>
          <a:xfrm>
            <a:off x="119899" y="3779629"/>
            <a:ext cx="2702103" cy="2184684"/>
            <a:chOff x="365895" y="3640767"/>
            <a:chExt cx="2702103" cy="218468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C2572A4-2DDB-E9EC-62C4-C5BE2D27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779"/>
            <a:stretch>
              <a:fillRect/>
            </a:stretch>
          </p:blipFill>
          <p:spPr>
            <a:xfrm>
              <a:off x="400324" y="3640767"/>
              <a:ext cx="2667674" cy="218468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1312F37-131C-ED25-3EA9-10F2F2F53724}"/>
                </a:ext>
              </a:extLst>
            </p:cNvPr>
            <p:cNvSpPr/>
            <p:nvPr/>
          </p:nvSpPr>
          <p:spPr>
            <a:xfrm>
              <a:off x="365895" y="5141605"/>
              <a:ext cx="131602" cy="2460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C5FD7A7-8520-07D0-9D4E-C66AAB54097C}"/>
              </a:ext>
            </a:extLst>
          </p:cNvPr>
          <p:cNvSpPr/>
          <p:nvPr/>
        </p:nvSpPr>
        <p:spPr>
          <a:xfrm>
            <a:off x="1422666" y="3370273"/>
            <a:ext cx="297446" cy="69288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109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BD550AE-2368-07CE-CCB4-31601E902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4299" b="4695"/>
          <a:stretch>
            <a:fillRect/>
          </a:stretch>
        </p:blipFill>
        <p:spPr bwMode="auto">
          <a:xfrm>
            <a:off x="3928132" y="3608992"/>
            <a:ext cx="2428575" cy="210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7A41AC-6DE5-B877-1DAD-DF46C0552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Sweeper MPDC: Tracking + PID Capability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FBF19E-56F7-4AC4-FCD8-E597771344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4FE778-D1AB-D83A-27C8-1DB0550C81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7559E-B497-9710-1FDC-3C21A0D14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0618" y="1184152"/>
            <a:ext cx="2389096" cy="19486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C5D935-2EEB-F9A5-DBB6-B4EE6B5B7A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09" r="52579" b="6751"/>
          <a:stretch>
            <a:fillRect/>
          </a:stretch>
        </p:blipFill>
        <p:spPr>
          <a:xfrm>
            <a:off x="930435" y="3589942"/>
            <a:ext cx="2315289" cy="21431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70A9F8-249B-C3A9-A958-55B2C51D7FE3}"/>
              </a:ext>
            </a:extLst>
          </p:cNvPr>
          <p:cNvSpPr txBox="1"/>
          <p:nvPr/>
        </p:nvSpPr>
        <p:spPr>
          <a:xfrm>
            <a:off x="1098982" y="5702194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x-Coordinate (mm)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6A4198-8C0B-E38C-543C-71C6CAA26B7F}"/>
              </a:ext>
            </a:extLst>
          </p:cNvPr>
          <p:cNvSpPr txBox="1"/>
          <p:nvPr/>
        </p:nvSpPr>
        <p:spPr>
          <a:xfrm rot="16200000">
            <a:off x="-398172" y="4440547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y-Coordinate (mm)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0809DBB-E91D-2A11-1639-6FF4CF9E9585}"/>
              </a:ext>
            </a:extLst>
          </p:cNvPr>
          <p:cNvCxnSpPr>
            <a:cxnSpLocks/>
          </p:cNvCxnSpPr>
          <p:nvPr/>
        </p:nvCxnSpPr>
        <p:spPr>
          <a:xfrm>
            <a:off x="1497196" y="3390899"/>
            <a:ext cx="104775" cy="914400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C04A624-00E5-A848-AB0F-F607AED7F635}"/>
              </a:ext>
            </a:extLst>
          </p:cNvPr>
          <p:cNvSpPr txBox="1"/>
          <p:nvPr/>
        </p:nvSpPr>
        <p:spPr>
          <a:xfrm>
            <a:off x="346892" y="3175321"/>
            <a:ext cx="1378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Unreacted beam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0AC933-3034-2D52-BFAF-D57259B1C14D}"/>
              </a:ext>
            </a:extLst>
          </p:cNvPr>
          <p:cNvSpPr txBox="1"/>
          <p:nvPr/>
        </p:nvSpPr>
        <p:spPr>
          <a:xfrm>
            <a:off x="2078554" y="3227017"/>
            <a:ext cx="1535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Reaction products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A2E6ACC-B01F-B9FE-C9F6-37E7B829DE51}"/>
              </a:ext>
            </a:extLst>
          </p:cNvPr>
          <p:cNvCxnSpPr>
            <a:cxnSpLocks/>
          </p:cNvCxnSpPr>
          <p:nvPr/>
        </p:nvCxnSpPr>
        <p:spPr>
          <a:xfrm flipH="1">
            <a:off x="2574245" y="3504016"/>
            <a:ext cx="158008" cy="344083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CE5A7B3-5BB8-8227-81D2-AB674E73A8CE}"/>
              </a:ext>
            </a:extLst>
          </p:cNvPr>
          <p:cNvSpPr txBox="1"/>
          <p:nvPr/>
        </p:nvSpPr>
        <p:spPr>
          <a:xfrm rot="16200000">
            <a:off x="3080092" y="4410398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IC-</a:t>
            </a:r>
            <a:r>
              <a:rPr lang="el-GR" dirty="0"/>
              <a:t>Δ</a:t>
            </a:r>
            <a:r>
              <a:rPr lang="en-US" dirty="0"/>
              <a:t>E (</a:t>
            </a:r>
            <a:r>
              <a:rPr lang="en-US" dirty="0" err="1"/>
              <a:t>a.u</a:t>
            </a:r>
            <a:r>
              <a:rPr lang="en-US" dirty="0"/>
              <a:t>.)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9CA64D-D19A-B0E5-7C81-475ABFFE9452}"/>
              </a:ext>
            </a:extLst>
          </p:cNvPr>
          <p:cNvSpPr txBox="1"/>
          <p:nvPr/>
        </p:nvSpPr>
        <p:spPr>
          <a:xfrm>
            <a:off x="6032256" y="3890973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Al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4377D08-D91F-BC5A-F508-65D2461FE40C}"/>
              </a:ext>
            </a:extLst>
          </p:cNvPr>
          <p:cNvSpPr txBox="1"/>
          <p:nvPr/>
        </p:nvSpPr>
        <p:spPr>
          <a:xfrm>
            <a:off x="6022313" y="4212246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661CC5B-423A-FECE-02B5-71601CDE8FE5}"/>
              </a:ext>
            </a:extLst>
          </p:cNvPr>
          <p:cNvSpPr txBox="1"/>
          <p:nvPr/>
        </p:nvSpPr>
        <p:spPr>
          <a:xfrm>
            <a:off x="6022313" y="4602160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Na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1B299EC-AD9D-C989-81EE-82C5628A8B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2223" y="3557430"/>
            <a:ext cx="2419715" cy="235237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0949DA5-1BCC-E2A5-EB5E-D48170FCE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1428" y="3625011"/>
            <a:ext cx="2428575" cy="221721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F40BFF4-EABA-1629-9904-A1954AD040FE}"/>
              </a:ext>
            </a:extLst>
          </p:cNvPr>
          <p:cNvSpPr txBox="1"/>
          <p:nvPr/>
        </p:nvSpPr>
        <p:spPr>
          <a:xfrm>
            <a:off x="4442486" y="5684952"/>
            <a:ext cx="117218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ToF</a:t>
            </a:r>
            <a:r>
              <a:rPr lang="en-US" dirty="0"/>
              <a:t> (</a:t>
            </a:r>
            <a:r>
              <a:rPr lang="en-US" dirty="0" err="1"/>
              <a:t>a.u</a:t>
            </a:r>
            <a:r>
              <a:rPr lang="en-US" dirty="0"/>
              <a:t>.)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1932FE-3BF1-7720-5A2E-21DFE79FA66E}"/>
              </a:ext>
            </a:extLst>
          </p:cNvPr>
          <p:cNvSpPr txBox="1"/>
          <p:nvPr/>
        </p:nvSpPr>
        <p:spPr>
          <a:xfrm>
            <a:off x="9982200" y="5716651"/>
            <a:ext cx="185178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MPDC-</a:t>
            </a:r>
            <a:r>
              <a:rPr lang="el-GR" dirty="0"/>
              <a:t>Δ</a:t>
            </a:r>
            <a:r>
              <a:rPr lang="en-US" dirty="0"/>
              <a:t>E (</a:t>
            </a:r>
            <a:r>
              <a:rPr lang="en-US" dirty="0" err="1"/>
              <a:t>a.u</a:t>
            </a:r>
            <a:r>
              <a:rPr lang="en-US" dirty="0"/>
              <a:t>.)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FA021C-EE35-D93E-19E2-B84F0C4FE4EA}"/>
              </a:ext>
            </a:extLst>
          </p:cNvPr>
          <p:cNvSpPr txBox="1"/>
          <p:nvPr/>
        </p:nvSpPr>
        <p:spPr>
          <a:xfrm>
            <a:off x="7545475" y="5683645"/>
            <a:ext cx="1402948" cy="33575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IC-</a:t>
            </a:r>
            <a:r>
              <a:rPr lang="el-GR" dirty="0"/>
              <a:t>Δ</a:t>
            </a:r>
            <a:r>
              <a:rPr lang="en-US" dirty="0"/>
              <a:t>E (</a:t>
            </a:r>
            <a:r>
              <a:rPr lang="en-US" dirty="0" err="1"/>
              <a:t>a.u</a:t>
            </a:r>
            <a:r>
              <a:rPr lang="en-US" dirty="0"/>
              <a:t>.)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F0471C-3474-76A3-EC44-516DA0CF6F9E}"/>
              </a:ext>
            </a:extLst>
          </p:cNvPr>
          <p:cNvSpPr txBox="1"/>
          <p:nvPr/>
        </p:nvSpPr>
        <p:spPr>
          <a:xfrm rot="16200000">
            <a:off x="6313860" y="4417493"/>
            <a:ext cx="91563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Counts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9F67DF8-8B1E-6800-18D7-DD933386096C}"/>
              </a:ext>
            </a:extLst>
          </p:cNvPr>
          <p:cNvSpPr txBox="1"/>
          <p:nvPr/>
        </p:nvSpPr>
        <p:spPr>
          <a:xfrm rot="16200000">
            <a:off x="9006602" y="4513884"/>
            <a:ext cx="91563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Counts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64EB7CD-CA67-EECC-9480-52A4D6F2D84E}"/>
              </a:ext>
            </a:extLst>
          </p:cNvPr>
          <p:cNvSpPr txBox="1"/>
          <p:nvPr/>
        </p:nvSpPr>
        <p:spPr>
          <a:xfrm>
            <a:off x="8271801" y="5284426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Al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7BB41CC-52C8-8619-0CEB-49E1B6E33ABB}"/>
              </a:ext>
            </a:extLst>
          </p:cNvPr>
          <p:cNvSpPr txBox="1"/>
          <p:nvPr/>
        </p:nvSpPr>
        <p:spPr>
          <a:xfrm>
            <a:off x="7737239" y="5277896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A793D2-2702-67E9-0FAB-FAB19546ED80}"/>
              </a:ext>
            </a:extLst>
          </p:cNvPr>
          <p:cNvSpPr txBox="1"/>
          <p:nvPr/>
        </p:nvSpPr>
        <p:spPr>
          <a:xfrm>
            <a:off x="10849162" y="5292795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Al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39AC2C3-DEF2-7E18-78A0-D63300934677}"/>
              </a:ext>
            </a:extLst>
          </p:cNvPr>
          <p:cNvSpPr txBox="1"/>
          <p:nvPr/>
        </p:nvSpPr>
        <p:spPr>
          <a:xfrm>
            <a:off x="10459344" y="5315621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0314792-D21A-09DF-272D-22A71A1FC4A5}"/>
              </a:ext>
            </a:extLst>
          </p:cNvPr>
          <p:cNvSpPr txBox="1"/>
          <p:nvPr/>
        </p:nvSpPr>
        <p:spPr>
          <a:xfrm>
            <a:off x="3928132" y="3275111"/>
            <a:ext cx="24032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PID after tracking correction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566C0C9-5A43-0D05-AF51-9A95D6DBF031}"/>
              </a:ext>
            </a:extLst>
          </p:cNvPr>
          <p:cNvSpPr txBox="1"/>
          <p:nvPr/>
        </p:nvSpPr>
        <p:spPr>
          <a:xfrm>
            <a:off x="6396458" y="3023539"/>
            <a:ext cx="3756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4">
                    <a:lumMod val="75000"/>
                  </a:schemeClr>
                </a:solidFill>
              </a:rPr>
              <a:t>J. Lois-Fuentes et al. 2026 JINST 21 P07007</a:t>
            </a:r>
            <a:endParaRPr lang="en-US" sz="1600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D4067CE-8205-F028-2A2D-9A71CB3696F2}"/>
              </a:ext>
            </a:extLst>
          </p:cNvPr>
          <p:cNvSpPr txBox="1"/>
          <p:nvPr/>
        </p:nvSpPr>
        <p:spPr>
          <a:xfrm>
            <a:off x="7253186" y="3350126"/>
            <a:ext cx="16930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IC</a:t>
            </a:r>
            <a:r>
              <a:rPr lang="en-US" sz="1400" b="1" dirty="0">
                <a:solidFill>
                  <a:srgbClr val="0000FF"/>
                </a:solidFill>
                <a:sym typeface="Wingdings" panose="05000000000000000000" pitchFamily="2" charset="2"/>
              </a:rPr>
              <a:t> Z-identification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256070C-8924-61D1-835F-B65CFC71D4A4}"/>
              </a:ext>
            </a:extLst>
          </p:cNvPr>
          <p:cNvSpPr txBox="1"/>
          <p:nvPr/>
        </p:nvSpPr>
        <p:spPr>
          <a:xfrm>
            <a:off x="9785111" y="3350127"/>
            <a:ext cx="2042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MPDC</a:t>
            </a:r>
            <a:r>
              <a:rPr lang="en-US" sz="1400" b="1" dirty="0">
                <a:solidFill>
                  <a:srgbClr val="0000FF"/>
                </a:solidFill>
                <a:sym typeface="Wingdings" panose="05000000000000000000" pitchFamily="2" charset="2"/>
              </a:rPr>
              <a:t> Z-identification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9070F2A3-127B-F156-9A3E-6E471A72E6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244" y="1370796"/>
            <a:ext cx="2510069" cy="1688786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7B2743B9-85C5-F63F-D771-39AC5EB93117}"/>
              </a:ext>
            </a:extLst>
          </p:cNvPr>
          <p:cNvSpPr/>
          <p:nvPr/>
        </p:nvSpPr>
        <p:spPr>
          <a:xfrm>
            <a:off x="6674252" y="1005471"/>
            <a:ext cx="2850748" cy="582982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position-sensitive readout +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 2-layer THGEM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C4302-B5AC-D7B8-F8D0-3816F1762AEC}"/>
              </a:ext>
            </a:extLst>
          </p:cNvPr>
          <p:cNvSpPr txBox="1"/>
          <p:nvPr/>
        </p:nvSpPr>
        <p:spPr>
          <a:xfrm>
            <a:off x="65859" y="1041546"/>
            <a:ext cx="6745569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64308"/>
                </a:solidFill>
              </a:rPr>
              <a:t>Commissioned for experiments in February 2025; successfully supported two experiments: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t>Stable operation at gas gain ~10³–10⁴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64308"/>
                </a:solidFill>
              </a:rPr>
              <a:t>Clear track separation: </a:t>
            </a:r>
            <a:r>
              <a:rPr lang="en-US" dirty="0">
                <a:solidFill>
                  <a:srgbClr val="064308"/>
                </a:solidFill>
                <a:sym typeface="Wingdings" panose="05000000000000000000" pitchFamily="2" charset="2"/>
              </a:rPr>
              <a:t>&lt;1 mm FWHM resolution</a:t>
            </a:r>
            <a:endParaRPr lang="en-US" dirty="0">
              <a:solidFill>
                <a:srgbClr val="064308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64308"/>
                </a:solidFill>
              </a:rPr>
              <a:t>Effective Z-identification with MPDC-ΔE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AFA5575E-0CCF-45F7-8008-6CD0DB938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140" y="2611335"/>
            <a:ext cx="54215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1600" b="1" dirty="0">
                <a:solidFill>
                  <a:srgbClr val="0000FF"/>
                </a:solidFill>
                <a:latin typeface="+mj-lt"/>
              </a:rPr>
              <a:t>Example tracking and PID from the first experimental campaign </a:t>
            </a:r>
            <a:r>
              <a:rPr lang="en-US" altLang="en-US" sz="1600" b="1">
                <a:solidFill>
                  <a:srgbClr val="0000FF"/>
                </a:solidFill>
                <a:latin typeface="+mj-lt"/>
                <a:sym typeface="Wingdings" panose="05000000000000000000" pitchFamily="2" charset="2"/>
              </a:rPr>
              <a:t> Cocktail Beam </a:t>
            </a:r>
            <a:r>
              <a:rPr lang="en-US" altLang="en-US" sz="1600" b="1" dirty="0">
                <a:solidFill>
                  <a:srgbClr val="0000FF"/>
                </a:solidFill>
                <a:latin typeface="+mj-lt"/>
                <a:sym typeface="Wingdings" panose="05000000000000000000" pitchFamily="2" charset="2"/>
              </a:rPr>
              <a:t>@ 130 MeV/u</a:t>
            </a:r>
            <a:endParaRPr lang="en-US" altLang="en-US" sz="1200" b="1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6202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768EC3-EF83-908C-FB01-B3980C498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96101"/>
            <a:ext cx="11988800" cy="465095"/>
          </a:xfrm>
        </p:spPr>
        <p:txBody>
          <a:bodyPr/>
          <a:lstStyle/>
          <a:p>
            <a:r>
              <a:rPr lang="en-US" sz="3100" dirty="0"/>
              <a:t>3-Layer M-THGEM: Consolidated AT-TPC Readout Technology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7E45C-C999-C16B-2C05-FDE84D4FBB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E1913-6AD1-71C4-3787-0C6FD87D64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2BA7CF-C467-BE84-D618-691CAE380F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627"/>
          <a:stretch>
            <a:fillRect/>
          </a:stretch>
        </p:blipFill>
        <p:spPr>
          <a:xfrm>
            <a:off x="9142860" y="2029799"/>
            <a:ext cx="3006595" cy="2700821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9A079227-2925-467C-AE3F-820E43F7D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564" y="1968798"/>
            <a:ext cx="2246312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BDBAD9A-05E2-5186-4CB3-807B947D7D4E}"/>
              </a:ext>
            </a:extLst>
          </p:cNvPr>
          <p:cNvSpPr/>
          <p:nvPr/>
        </p:nvSpPr>
        <p:spPr>
          <a:xfrm>
            <a:off x="3624771" y="1070844"/>
            <a:ext cx="3548063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i="1" dirty="0" err="1">
                <a:solidFill>
                  <a:srgbClr val="5F5F5F"/>
                </a:solidFill>
                <a:latin typeface="Comic Sans MS" panose="030F0702030302020204" pitchFamily="66" charset="0"/>
              </a:rPr>
              <a:t>pAT</a:t>
            </a:r>
            <a:r>
              <a:rPr lang="en-US" sz="1400" b="1" i="1" dirty="0">
                <a:solidFill>
                  <a:srgbClr val="5F5F5F"/>
                </a:solidFill>
                <a:latin typeface="Comic Sans MS" panose="030F0702030302020204" pitchFamily="66" charset="0"/>
              </a:rPr>
              <a:t>-TPC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n-US" sz="1200" dirty="0">
                <a:solidFill>
                  <a:srgbClr val="5F5F5F"/>
                </a:solidFill>
                <a:latin typeface="Comic Sans MS" panose="030F0702030302020204" pitchFamily="66" charset="0"/>
              </a:rPr>
              <a:t>Active volume 25 liters </a:t>
            </a:r>
          </a:p>
          <a:p>
            <a:pPr>
              <a:defRPr/>
            </a:pPr>
            <a:r>
              <a:rPr lang="en-US" sz="1200" dirty="0">
                <a:solidFill>
                  <a:srgbClr val="5F5F5F"/>
                </a:solidFill>
                <a:latin typeface="Comic Sans MS" panose="030F0702030302020204" pitchFamily="66" charset="0"/>
              </a:rPr>
              <a:t>      (L = 50 cm, Ø = 25 cm)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n-US" sz="1200" dirty="0">
                <a:solidFill>
                  <a:srgbClr val="5F5F5F"/>
                </a:solidFill>
                <a:latin typeface="Comic Sans MS" panose="030F0702030302020204" pitchFamily="66" charset="0"/>
              </a:rPr>
              <a:t>Cylindrical pad plane (~2000 pads)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2A31BC-5B3C-042E-D8A3-9C5764EFC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1766" y="1099974"/>
            <a:ext cx="3856037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1400" b="1" i="1" dirty="0">
                <a:solidFill>
                  <a:srgbClr val="5F5F5F"/>
                </a:solidFill>
                <a:latin typeface="Comic Sans MS" panose="030F0702030302020204" pitchFamily="66" charset="0"/>
              </a:rPr>
              <a:t>Full scale AT-TPC</a:t>
            </a:r>
          </a:p>
          <a:p>
            <a:r>
              <a:rPr lang="en-US" altLang="en-US" sz="1200" dirty="0">
                <a:solidFill>
                  <a:srgbClr val="5F5F5F"/>
                </a:solidFill>
                <a:latin typeface="Comic Sans MS" panose="030F0702030302020204" pitchFamily="66" charset="0"/>
              </a:rPr>
              <a:t>‣ Active volume 200 liters </a:t>
            </a:r>
          </a:p>
          <a:p>
            <a:r>
              <a:rPr lang="en-US" altLang="en-US" sz="1200" dirty="0">
                <a:solidFill>
                  <a:srgbClr val="5F5F5F"/>
                </a:solidFill>
                <a:latin typeface="Comic Sans MS" panose="030F0702030302020204" pitchFamily="66" charset="0"/>
              </a:rPr>
              <a:t>   (L = 100 cm, Ø = 50 cm)</a:t>
            </a:r>
          </a:p>
          <a:p>
            <a:r>
              <a:rPr lang="en-US" altLang="en-US" sz="1200" dirty="0">
                <a:solidFill>
                  <a:srgbClr val="5F5F5F"/>
                </a:solidFill>
                <a:latin typeface="Comic Sans MS" panose="030F0702030302020204" pitchFamily="66" charset="0"/>
              </a:rPr>
              <a:t>‣ 10,240 triangular pads</a:t>
            </a:r>
          </a:p>
          <a:p>
            <a:r>
              <a:rPr lang="en-US" altLang="en-US" sz="1200" dirty="0">
                <a:solidFill>
                  <a:srgbClr val="5F5F5F"/>
                </a:solidFill>
                <a:latin typeface="Comic Sans MS" panose="030F0702030302020204" pitchFamily="66" charset="0"/>
              </a:rPr>
              <a:t>‣ Inside 4 Tesla solenoid (SOLARIS)</a:t>
            </a:r>
            <a:endParaRPr lang="en-US" altLang="en-US" sz="1200" dirty="0">
              <a:latin typeface="Comic Sans MS" panose="030F0702030302020204" pitchFamily="66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835D2AE-EB92-1888-7C9A-22AB2A2A4F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88" y="4471232"/>
            <a:ext cx="34671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D4BF6E2-BDC3-05C3-CE60-81A03A156F16}"/>
              </a:ext>
            </a:extLst>
          </p:cNvPr>
          <p:cNvGrpSpPr/>
          <p:nvPr/>
        </p:nvGrpSpPr>
        <p:grpSpPr>
          <a:xfrm>
            <a:off x="186790" y="1238686"/>
            <a:ext cx="2711704" cy="2450614"/>
            <a:chOff x="0" y="1410496"/>
            <a:chExt cx="2312811" cy="211141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436BCA1-5664-E10F-E170-8424EA1D1D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50" b="23536"/>
            <a:stretch/>
          </p:blipFill>
          <p:spPr bwMode="auto">
            <a:xfrm>
              <a:off x="64911" y="1410496"/>
              <a:ext cx="2247900" cy="1637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8EF669D-B627-F948-2B65-A3138A16F143}"/>
                </a:ext>
              </a:extLst>
            </p:cNvPr>
            <p:cNvCxnSpPr/>
            <p:nvPr/>
          </p:nvCxnSpPr>
          <p:spPr>
            <a:xfrm>
              <a:off x="762000" y="3200400"/>
              <a:ext cx="960261" cy="0"/>
            </a:xfrm>
            <a:prstGeom prst="line">
              <a:avLst/>
            </a:prstGeom>
            <a:ln w="38100"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61765F2-7DE4-FF92-B8F8-65B89275C523}"/>
                </a:ext>
              </a:extLst>
            </p:cNvPr>
            <p:cNvCxnSpPr/>
            <p:nvPr/>
          </p:nvCxnSpPr>
          <p:spPr>
            <a:xfrm>
              <a:off x="762000" y="3053644"/>
              <a:ext cx="960261" cy="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C7008D2-2E66-B622-CF23-3308C461C589}"/>
                </a:ext>
              </a:extLst>
            </p:cNvPr>
            <p:cNvSpPr txBox="1"/>
            <p:nvPr/>
          </p:nvSpPr>
          <p:spPr>
            <a:xfrm>
              <a:off x="0" y="2367290"/>
              <a:ext cx="85792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/>
                <a:t>M-THGEM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A93AC0-87B4-568B-2A63-5392A5B96506}"/>
                </a:ext>
              </a:extLst>
            </p:cNvPr>
            <p:cNvSpPr txBox="1"/>
            <p:nvPr/>
          </p:nvSpPr>
          <p:spPr>
            <a:xfrm>
              <a:off x="359020" y="3267993"/>
              <a:ext cx="159691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/>
                <a:t>Position-sensitive MM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86BC280-20DF-4843-7F3E-1F5EAFD6A552}"/>
              </a:ext>
            </a:extLst>
          </p:cNvPr>
          <p:cNvSpPr txBox="1"/>
          <p:nvPr/>
        </p:nvSpPr>
        <p:spPr>
          <a:xfrm>
            <a:off x="7201860" y="4589474"/>
            <a:ext cx="499014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Wingdings" panose="05000000000000000000" pitchFamily="2" charset="2"/>
              <a:buChar char="Ø"/>
              <a:defRPr/>
            </a:pP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H</a:t>
            </a:r>
            <a:r>
              <a:rPr lang="en-US" sz="1600" b="1" baseline="-25000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2</a:t>
            </a: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 as proton target</a:t>
            </a:r>
          </a:p>
          <a:p>
            <a:pPr marL="228600" indent="-228600">
              <a:buFont typeface="Wingdings" panose="05000000000000000000" pitchFamily="2" charset="2"/>
              <a:buChar char="Ø"/>
              <a:defRPr/>
            </a:pP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D</a:t>
            </a:r>
            <a:r>
              <a:rPr lang="en-US" sz="1600" b="1" baseline="-25000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2</a:t>
            </a: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 as deuteron target</a:t>
            </a:r>
            <a:endParaRPr lang="en-US" sz="1200" dirty="0">
              <a:solidFill>
                <a:schemeClr val="accent3"/>
              </a:solidFill>
              <a:latin typeface="+mj-lt"/>
              <a:ea typeface="ヒラギノ角ゴ Pro W3"/>
              <a:cs typeface="ヒラギノ角ゴ Pro W3"/>
            </a:endParaRPr>
          </a:p>
          <a:p>
            <a:pPr marL="228600" indent="-228600">
              <a:buFont typeface="Wingdings" panose="05000000000000000000" pitchFamily="2" charset="2"/>
              <a:buChar char="Ø"/>
              <a:defRPr/>
            </a:pPr>
            <a:r>
              <a:rPr lang="en-US" sz="1600" b="1" baseline="30000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3</a:t>
            </a: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He as </a:t>
            </a:r>
            <a:r>
              <a:rPr lang="en-US" sz="1600" b="1" dirty="0" err="1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helion</a:t>
            </a: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 target</a:t>
            </a:r>
            <a:endParaRPr lang="en-US" sz="1200" dirty="0">
              <a:solidFill>
                <a:schemeClr val="accent3"/>
              </a:solidFill>
              <a:latin typeface="+mj-lt"/>
              <a:ea typeface="ヒラギノ角ゴ Pro W3"/>
              <a:cs typeface="ヒラギノ角ゴ Pro W3"/>
            </a:endParaRPr>
          </a:p>
          <a:p>
            <a:pPr marL="228600" indent="-228600">
              <a:buFont typeface="Wingdings" panose="05000000000000000000" pitchFamily="2" charset="2"/>
              <a:buChar char="Ø"/>
              <a:defRPr/>
            </a:pPr>
            <a:r>
              <a:rPr lang="en-US" sz="1600" b="1" baseline="30000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4</a:t>
            </a: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He as alpha-particle target</a:t>
            </a:r>
            <a:endParaRPr lang="en-US" sz="1200" dirty="0">
              <a:solidFill>
                <a:schemeClr val="accent3"/>
              </a:solidFill>
              <a:latin typeface="+mj-lt"/>
              <a:ea typeface="ヒラギノ角ゴ Pro W3"/>
              <a:cs typeface="ヒラギノ角ゴ Pro W3"/>
            </a:endParaRPr>
          </a:p>
          <a:p>
            <a:pPr marL="228600" indent="-228600">
              <a:buFont typeface="Wingdings" panose="05000000000000000000" pitchFamily="2" charset="2"/>
              <a:buChar char="Ø"/>
              <a:defRPr/>
            </a:pP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Others: mixtures D</a:t>
            </a:r>
            <a:r>
              <a:rPr lang="en-US" sz="1600" b="1" baseline="-25000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2</a:t>
            </a: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 + C</a:t>
            </a:r>
            <a:r>
              <a:rPr lang="en-US" sz="1600" b="1" baseline="-25000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4</a:t>
            </a: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D</a:t>
            </a:r>
            <a:r>
              <a:rPr lang="en-US" sz="1600" b="1" baseline="-25000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10</a:t>
            </a: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, CF</a:t>
            </a:r>
            <a:r>
              <a:rPr lang="en-US" sz="1600" b="1" baseline="-25000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4</a:t>
            </a: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, CO</a:t>
            </a:r>
            <a:r>
              <a:rPr lang="en-US" sz="1600" b="1" baseline="-25000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2</a:t>
            </a:r>
            <a:r>
              <a:rPr lang="en-US" sz="1600" b="1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, etc. </a:t>
            </a:r>
            <a:endParaRPr lang="en-US" sz="1600" b="1" baseline="-25000" dirty="0">
              <a:solidFill>
                <a:schemeClr val="accent3"/>
              </a:solidFill>
              <a:latin typeface="+mj-lt"/>
              <a:ea typeface="ヒラギノ角ゴ Pro W3"/>
              <a:cs typeface="ヒラギノ角ゴ Pro W3"/>
            </a:endParaRPr>
          </a:p>
          <a:p>
            <a:pPr>
              <a:defRPr/>
            </a:pPr>
            <a:r>
              <a:rPr lang="en-US" dirty="0">
                <a:solidFill>
                  <a:schemeClr val="accent3"/>
                </a:solidFill>
                <a:latin typeface="+mj-lt"/>
                <a:ea typeface="ヒラギノ角ゴ Pro W3"/>
                <a:cs typeface="ヒラギノ角ゴ Pro W3"/>
              </a:rPr>
              <a:t> </a:t>
            </a:r>
          </a:p>
          <a:p>
            <a:pPr>
              <a:defRPr/>
            </a:pPr>
            <a:endParaRPr lang="en-US" dirty="0">
              <a:solidFill>
                <a:schemeClr val="accent3"/>
              </a:solidFill>
              <a:latin typeface="+mj-lt"/>
              <a:ea typeface="ヒラギノ角ゴ Pro W3"/>
              <a:cs typeface="ヒラギノ角ゴ Pro W3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24C4FA63-0F5E-21CB-2982-F9F627249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4945" y="4306977"/>
            <a:ext cx="2514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b="1" dirty="0">
                <a:solidFill>
                  <a:srgbClr val="0066FF"/>
                </a:solidFill>
                <a:latin typeface="+mj-lt"/>
              </a:rPr>
              <a:t>Filling Gas/Target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A1C512E-BAD2-51BC-0BBF-F9A67CF51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945" y="3767662"/>
            <a:ext cx="3548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14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Hybrid readout: Micromegas + (3 layers) M-THGEM  GET electronics</a:t>
            </a:r>
          </a:p>
        </p:txBody>
      </p:sp>
      <p:sp>
        <p:nvSpPr>
          <p:cNvPr id="24" name="Arrow: Bent-Up 23">
            <a:extLst>
              <a:ext uri="{FF2B5EF4-FFF2-40B4-BE49-F238E27FC236}">
                <a16:creationId xmlns:a16="http://schemas.microsoft.com/office/drawing/2014/main" id="{4B1C56AA-79FC-5EB4-7B8C-1B5AEEA54D3C}"/>
              </a:ext>
            </a:extLst>
          </p:cNvPr>
          <p:cNvSpPr/>
          <p:nvPr/>
        </p:nvSpPr>
        <p:spPr>
          <a:xfrm rot="10800000">
            <a:off x="8206708" y="2838647"/>
            <a:ext cx="730457" cy="1332459"/>
          </a:xfrm>
          <a:prstGeom prst="bentUpArrow">
            <a:avLst>
              <a:gd name="adj1" fmla="val 25000"/>
              <a:gd name="adj2" fmla="val 25000"/>
              <a:gd name="adj3" fmla="val 2875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IMG_2013.jpeg">
            <a:extLst>
              <a:ext uri="{FF2B5EF4-FFF2-40B4-BE49-F238E27FC236}">
                <a16:creationId xmlns:a16="http://schemas.microsoft.com/office/drawing/2014/main" id="{535A4BEC-9073-C5CC-A5D0-34EAAF077E5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290" t="30856" r="4805" b="6903"/>
          <a:stretch>
            <a:fillRect/>
          </a:stretch>
        </p:blipFill>
        <p:spPr>
          <a:xfrm>
            <a:off x="375867" y="3840274"/>
            <a:ext cx="2333550" cy="2141208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Arrow: Bent-Up 26">
            <a:extLst>
              <a:ext uri="{FF2B5EF4-FFF2-40B4-BE49-F238E27FC236}">
                <a16:creationId xmlns:a16="http://schemas.microsoft.com/office/drawing/2014/main" id="{BD603D46-B27B-884C-CB2F-BB9F4BF27EEC}"/>
              </a:ext>
            </a:extLst>
          </p:cNvPr>
          <p:cNvSpPr/>
          <p:nvPr/>
        </p:nvSpPr>
        <p:spPr>
          <a:xfrm rot="10800000" flipH="1">
            <a:off x="6157256" y="2833528"/>
            <a:ext cx="1872332" cy="1337578"/>
          </a:xfrm>
          <a:prstGeom prst="bentUpArrow">
            <a:avLst>
              <a:gd name="adj1" fmla="val 12367"/>
              <a:gd name="adj2" fmla="val 14507"/>
              <a:gd name="adj3" fmla="val 1519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0BC53B-FBA7-833F-2749-AB5BD5067C9C}"/>
              </a:ext>
            </a:extLst>
          </p:cNvPr>
          <p:cNvSpPr txBox="1"/>
          <p:nvPr/>
        </p:nvSpPr>
        <p:spPr>
          <a:xfrm>
            <a:off x="6829737" y="1488160"/>
            <a:ext cx="22963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Active Target Mode</a:t>
            </a:r>
          </a:p>
          <a:p>
            <a:r>
              <a:rPr lang="en-US" b="1" dirty="0"/>
              <a:t>Gas functions:</a:t>
            </a:r>
          </a:p>
          <a:p>
            <a:pPr marL="342900" indent="-342900">
              <a:buAutoNum type="arabicParenR"/>
            </a:pPr>
            <a:r>
              <a:rPr lang="en-US" dirty="0"/>
              <a:t>Target</a:t>
            </a:r>
          </a:p>
          <a:p>
            <a:pPr marL="342900" indent="-342900">
              <a:buAutoNum type="arabicParenR"/>
            </a:pPr>
            <a:r>
              <a:rPr lang="en-US" dirty="0"/>
              <a:t>Counting Gas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766406-7EA4-66E0-21B9-839677FAD3F1}"/>
              </a:ext>
            </a:extLst>
          </p:cNvPr>
          <p:cNvSpPr txBox="1"/>
          <p:nvPr/>
        </p:nvSpPr>
        <p:spPr>
          <a:xfrm>
            <a:off x="375867" y="1013733"/>
            <a:ext cx="2845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AT-TPC readout architecture</a:t>
            </a:r>
          </a:p>
        </p:txBody>
      </p:sp>
    </p:spTree>
    <p:extLst>
      <p:ext uri="{BB962C8B-B14F-4D97-AF65-F5344CB8AC3E}">
        <p14:creationId xmlns:p14="http://schemas.microsoft.com/office/powerpoint/2010/main" val="3305633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47AD3F-03D0-5023-C11B-1648E5E94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/>
              <a:t>Low-Pressure Pure-Gas Operation (Active Target Mode): Challenges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B27A1-A6F8-B5AF-FD1C-C0124A80DB0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881" y="1066800"/>
            <a:ext cx="8702039" cy="493712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1800" dirty="0"/>
              <a:t>Pure-gas (no quencher) operation (Active Target):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Photon-mediated secondary effect </a:t>
            </a:r>
            <a:r>
              <a:rPr lang="en-US" sz="1600" dirty="0">
                <a:sym typeface="Wingdings" panose="05000000000000000000" pitchFamily="2" charset="2"/>
              </a:rPr>
              <a:t> slow-breakdown mechanism (discharges)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ym typeface="Wingdings" panose="05000000000000000000" pitchFamily="2" charset="2"/>
              </a:rPr>
              <a:t>Low Pressure (Heavy ion tracking):</a:t>
            </a:r>
          </a:p>
          <a:p>
            <a:pPr lvl="1">
              <a:spcBef>
                <a:spcPts val="0"/>
              </a:spcBef>
            </a:pPr>
            <a:r>
              <a:rPr lang="en-US" sz="1600" dirty="0">
                <a:sym typeface="Wingdings" panose="05000000000000000000" pitchFamily="2" charset="2"/>
              </a:rPr>
              <a:t>Long electron mean free path  Large avalanche volume (large spacing between electrodes)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0000FF"/>
                </a:solidFill>
                <a:sym typeface="Wingdings" panose="05000000000000000000" pitchFamily="2" charset="2"/>
              </a:rPr>
              <a:t> Avalanche readout performance: low gas gain (instability), </a:t>
            </a:r>
            <a:br>
              <a:rPr lang="en-US" sz="1800" dirty="0">
                <a:solidFill>
                  <a:srgbClr val="0000FF"/>
                </a:solidFill>
                <a:sym typeface="Wingdings" panose="05000000000000000000" pitchFamily="2" charset="2"/>
              </a:rPr>
            </a:br>
            <a:r>
              <a:rPr lang="en-US" sz="1800" dirty="0">
                <a:solidFill>
                  <a:srgbClr val="0000FF"/>
                </a:solidFill>
                <a:sym typeface="Wingdings" panose="05000000000000000000" pitchFamily="2" charset="2"/>
              </a:rPr>
              <a:t>					spatial/energy resolution, rate capability, …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563A49-7455-15D7-1555-134887E983A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043928" y="6447969"/>
            <a:ext cx="5080000" cy="365125"/>
          </a:xfrm>
        </p:spPr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graphicFrame>
        <p:nvGraphicFramePr>
          <p:cNvPr id="115" name="Object 5">
            <a:extLst>
              <a:ext uri="{FF2B5EF4-FFF2-40B4-BE49-F238E27FC236}">
                <a16:creationId xmlns:a16="http://schemas.microsoft.com/office/drawing/2014/main" id="{4BDA0E8E-9386-57FE-01C3-494F97BE43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555585"/>
              </p:ext>
            </p:extLst>
          </p:nvPr>
        </p:nvGraphicFramePr>
        <p:xfrm>
          <a:off x="8239670" y="894730"/>
          <a:ext cx="3884258" cy="2999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4025900" imgH="3111500" progId="Origin50.Graph">
                  <p:embed/>
                </p:oleObj>
              </mc:Choice>
              <mc:Fallback>
                <p:oleObj name="Graph" r:id="rId2" imgW="4025900" imgH="3111500" progId="Origin50.Graph">
                  <p:embed/>
                  <p:pic>
                    <p:nvPicPr>
                      <p:cNvPr id="115" name="Object 5">
                        <a:extLst>
                          <a:ext uri="{FF2B5EF4-FFF2-40B4-BE49-F238E27FC236}">
                            <a16:creationId xmlns:a16="http://schemas.microsoft.com/office/drawing/2014/main" id="{4BDA0E8E-9386-57FE-01C3-494F97BE43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9670" y="894730"/>
                        <a:ext cx="3884258" cy="29998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" name="TextBox 2">
            <a:extLst>
              <a:ext uri="{FF2B5EF4-FFF2-40B4-BE49-F238E27FC236}">
                <a16:creationId xmlns:a16="http://schemas.microsoft.com/office/drawing/2014/main" id="{89C6E321-7C85-E09B-7703-B0DFDF9B4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0272" y="985031"/>
            <a:ext cx="130195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 dirty="0">
                <a:latin typeface="+mj-lt"/>
              </a:rPr>
              <a:t>Micromegas</a:t>
            </a:r>
          </a:p>
        </p:txBody>
      </p:sp>
      <p:pic>
        <p:nvPicPr>
          <p:cNvPr id="151" name="Picture 150">
            <a:extLst>
              <a:ext uri="{FF2B5EF4-FFF2-40B4-BE49-F238E27FC236}">
                <a16:creationId xmlns:a16="http://schemas.microsoft.com/office/drawing/2014/main" id="{8EFF7744-28D4-9C01-25A3-97A40952C0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4457"/>
          <a:stretch>
            <a:fillRect/>
          </a:stretch>
        </p:blipFill>
        <p:spPr>
          <a:xfrm>
            <a:off x="8355919" y="3836007"/>
            <a:ext cx="3556000" cy="2639148"/>
          </a:xfrm>
          <a:prstGeom prst="rect">
            <a:avLst/>
          </a:prstGeom>
        </p:spPr>
      </p:pic>
      <p:graphicFrame>
        <p:nvGraphicFramePr>
          <p:cNvPr id="152" name="Object 18">
            <a:extLst>
              <a:ext uri="{FF2B5EF4-FFF2-40B4-BE49-F238E27FC236}">
                <a16:creationId xmlns:a16="http://schemas.microsoft.com/office/drawing/2014/main" id="{DCBC4F38-862C-349A-2EFE-CC9C540FA0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0012305"/>
              </p:ext>
            </p:extLst>
          </p:nvPr>
        </p:nvGraphicFramePr>
        <p:xfrm>
          <a:off x="3876600" y="2812828"/>
          <a:ext cx="3866464" cy="2978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5" imgW="3970421" imgH="3068053" progId="Origin50.Graph">
                  <p:embed/>
                </p:oleObj>
              </mc:Choice>
              <mc:Fallback>
                <p:oleObj name="Graph" r:id="rId5" imgW="3970421" imgH="3068053" progId="Origin50.Graph">
                  <p:embed/>
                  <p:pic>
                    <p:nvPicPr>
                      <p:cNvPr id="152" name="Object 18">
                        <a:extLst>
                          <a:ext uri="{FF2B5EF4-FFF2-40B4-BE49-F238E27FC236}">
                            <a16:creationId xmlns:a16="http://schemas.microsoft.com/office/drawing/2014/main" id="{DCBC4F38-862C-349A-2EFE-CC9C540FA0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6600" y="2812828"/>
                        <a:ext cx="3866464" cy="29783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" name="Picture 152">
            <a:extLst>
              <a:ext uri="{FF2B5EF4-FFF2-40B4-BE49-F238E27FC236}">
                <a16:creationId xmlns:a16="http://schemas.microsoft.com/office/drawing/2014/main" id="{F9DCB37E-0282-9562-7A48-8EC0770F23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04" t="-7373" r="49212" b="89963"/>
          <a:stretch>
            <a:fillRect/>
          </a:stretch>
        </p:blipFill>
        <p:spPr>
          <a:xfrm>
            <a:off x="8403822" y="3519177"/>
            <a:ext cx="3652900" cy="459486"/>
          </a:xfrm>
          <a:prstGeom prst="rect">
            <a:avLst/>
          </a:prstGeom>
        </p:spPr>
      </p:pic>
      <p:pic>
        <p:nvPicPr>
          <p:cNvPr id="154" name="Picture 1">
            <a:extLst>
              <a:ext uri="{FF2B5EF4-FFF2-40B4-BE49-F238E27FC236}">
                <a16:creationId xmlns:a16="http://schemas.microsoft.com/office/drawing/2014/main" id="{E4E15B07-8BA2-F780-B751-FDAC528557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14" y="2535872"/>
            <a:ext cx="2365179" cy="2920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" name="TextBox 155">
            <a:extLst>
              <a:ext uri="{FF2B5EF4-FFF2-40B4-BE49-F238E27FC236}">
                <a16:creationId xmlns:a16="http://schemas.microsoft.com/office/drawing/2014/main" id="{EEAB2137-2282-7351-69BE-1CD651AD0C2B}"/>
              </a:ext>
            </a:extLst>
          </p:cNvPr>
          <p:cNvSpPr txBox="1"/>
          <p:nvPr/>
        </p:nvSpPr>
        <p:spPr>
          <a:xfrm>
            <a:off x="92456" y="5735876"/>
            <a:ext cx="97543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Reduction of maximum achievable gain: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600" b="1" dirty="0">
                <a:solidFill>
                  <a:srgbClr val="0000FF"/>
                </a:solidFill>
              </a:rPr>
              <a:t>1) </a:t>
            </a:r>
            <a:r>
              <a:rPr lang="en-US" sz="1600" dirty="0">
                <a:solidFill>
                  <a:srgbClr val="0000FF"/>
                </a:solidFill>
              </a:rPr>
              <a:t>Diminished confinement of the electron avalanche inside the THGEM holes</a:t>
            </a:r>
            <a:br>
              <a:rPr lang="en-US" sz="1600" dirty="0">
                <a:solidFill>
                  <a:srgbClr val="0000FF"/>
                </a:solidFill>
              </a:rPr>
            </a:br>
            <a:r>
              <a:rPr lang="en-US" sz="1600" dirty="0">
                <a:solidFill>
                  <a:srgbClr val="0000FF"/>
                </a:solidFill>
              </a:rPr>
              <a:t>	</a:t>
            </a:r>
            <a:r>
              <a:rPr lang="en-US" sz="1600" dirty="0">
                <a:solidFill>
                  <a:srgbClr val="0000FF"/>
                </a:solidFill>
                <a:sym typeface="Wingdings" panose="05000000000000000000" pitchFamily="2" charset="2"/>
              </a:rPr>
              <a:t> </a:t>
            </a:r>
            <a:r>
              <a:rPr lang="en-US" sz="1600" dirty="0">
                <a:solidFill>
                  <a:srgbClr val="0000FF"/>
                </a:solidFill>
              </a:rPr>
              <a:t>photo-mediated secondary avalanches initiated at the top electrode.</a:t>
            </a:r>
          </a:p>
          <a:p>
            <a:r>
              <a:rPr lang="en-US" sz="1600" dirty="0">
                <a:solidFill>
                  <a:srgbClr val="0000FF"/>
                </a:solidFill>
              </a:rPr>
              <a:t>2) Abrupt shift from proportional mode to streamer (discharge)</a:t>
            </a:r>
          </a:p>
        </p:txBody>
      </p: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7B1D4D2B-5352-8B69-5339-72032CBF892D}"/>
              </a:ext>
            </a:extLst>
          </p:cNvPr>
          <p:cNvCxnSpPr>
            <a:cxnSpLocks/>
          </p:cNvCxnSpPr>
          <p:nvPr/>
        </p:nvCxnSpPr>
        <p:spPr>
          <a:xfrm>
            <a:off x="1422910" y="5456380"/>
            <a:ext cx="1219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831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543695-257D-24D6-42A2-4BD3A14BD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M-THGEM: Asymmetric Mode of Operation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85F08-41A1-3715-76C1-FA37CEB4DB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CB1BC-0971-6DC5-2DA4-E2E62E0B77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7302071-48AE-D7A9-A02D-53C35CFFA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1028332"/>
            <a:ext cx="5326063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bject 6">
            <a:extLst>
              <a:ext uri="{FF2B5EF4-FFF2-40B4-BE49-F238E27FC236}">
                <a16:creationId xmlns:a16="http://schemas.microsoft.com/office/drawing/2014/main" id="{71256E77-499C-DADC-8163-9AFEFC03F6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24967" y="3535788"/>
          <a:ext cx="2941638" cy="225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3924300" imgH="2997200" progId="Origin50.Graph">
                  <p:embed/>
                </p:oleObj>
              </mc:Choice>
              <mc:Fallback>
                <p:oleObj name="Graph" r:id="rId3" imgW="3924300" imgH="2997200" progId="Origin50.Graph">
                  <p:embed/>
                  <p:pic>
                    <p:nvPicPr>
                      <p:cNvPr id="8" name="Object 6">
                        <a:extLst>
                          <a:ext uri="{FF2B5EF4-FFF2-40B4-BE49-F238E27FC236}">
                            <a16:creationId xmlns:a16="http://schemas.microsoft.com/office/drawing/2014/main" id="{71256E77-499C-DADC-8163-9AFEFC03F6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4967" y="3535788"/>
                        <a:ext cx="2941638" cy="225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>
            <a:extLst>
              <a:ext uri="{FF2B5EF4-FFF2-40B4-BE49-F238E27FC236}">
                <a16:creationId xmlns:a16="http://schemas.microsoft.com/office/drawing/2014/main" id="{EBB4ACC6-CF8C-DDF9-0023-7ED0E5D334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780" y="3551663"/>
          <a:ext cx="2935287" cy="224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5" imgW="3924300" imgH="2997200" progId="Origin50.Graph">
                  <p:embed/>
                </p:oleObj>
              </mc:Choice>
              <mc:Fallback>
                <p:oleObj name="Graph" r:id="rId5" imgW="3924300" imgH="2997200" progId="Origin50.Graph">
                  <p:embed/>
                  <p:pic>
                    <p:nvPicPr>
                      <p:cNvPr id="9" name="Object 10">
                        <a:extLst>
                          <a:ext uri="{FF2B5EF4-FFF2-40B4-BE49-F238E27FC236}">
                            <a16:creationId xmlns:a16="http://schemas.microsoft.com/office/drawing/2014/main" id="{EBB4ACC6-CF8C-DDF9-0023-7ED0E5D33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780" y="3551663"/>
                        <a:ext cx="2935287" cy="224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F320A0B2-C65C-5B89-EB4C-619DA0ADB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0480" y="3370688"/>
            <a:ext cx="1758950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 b="1"/>
              <a:t>3M-THGEM hole</a:t>
            </a: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E611B571-EB12-AB83-E628-037A84D34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4630" y="3356401"/>
            <a:ext cx="1403350" cy="3381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 b="1"/>
              <a:t>THGEM hole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C304C818-3D5A-05AC-5177-F01AC93AB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5474" y="5726191"/>
            <a:ext cx="640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800" b="1" dirty="0">
                <a:solidFill>
                  <a:schemeClr val="tx1"/>
                </a:solidFill>
                <a:latin typeface="+mj-lt"/>
              </a:rPr>
              <a:t>E-field strength computed along the hole axis</a:t>
            </a:r>
            <a:endParaRPr lang="en-US" altLang="en-US" sz="2800" b="1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30C8E7E-C56C-550C-D4A0-1A3A58BB0115}"/>
              </a:ext>
            </a:extLst>
          </p:cNvPr>
          <p:cNvCxnSpPr/>
          <p:nvPr/>
        </p:nvCxnSpPr>
        <p:spPr>
          <a:xfrm>
            <a:off x="1293017" y="3146851"/>
            <a:ext cx="0" cy="44608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F0ED632-F3B1-9E3D-7C18-3D57154185B6}"/>
              </a:ext>
            </a:extLst>
          </p:cNvPr>
          <p:cNvCxnSpPr/>
          <p:nvPr/>
        </p:nvCxnSpPr>
        <p:spPr>
          <a:xfrm>
            <a:off x="3579017" y="3200826"/>
            <a:ext cx="0" cy="44608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5">
            <a:extLst>
              <a:ext uri="{FF2B5EF4-FFF2-40B4-BE49-F238E27FC236}">
                <a16:creationId xmlns:a16="http://schemas.microsoft.com/office/drawing/2014/main" id="{53478465-1BBB-572E-73B7-78545A7D14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105326"/>
            <a:ext cx="2967037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">
            <a:extLst>
              <a:ext uri="{FF2B5EF4-FFF2-40B4-BE49-F238E27FC236}">
                <a16:creationId xmlns:a16="http://schemas.microsoft.com/office/drawing/2014/main" id="{600EBA71-2C44-F95C-E93E-BCB81043A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3537" y="3391326"/>
            <a:ext cx="1758950" cy="3381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 b="1"/>
              <a:t>2M-THGEM hole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D90E74C-305A-B7D6-74A8-BB460F025AFB}"/>
              </a:ext>
            </a:extLst>
          </p:cNvPr>
          <p:cNvCxnSpPr/>
          <p:nvPr/>
        </p:nvCxnSpPr>
        <p:spPr>
          <a:xfrm>
            <a:off x="6548437" y="3167488"/>
            <a:ext cx="0" cy="446088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6">
            <a:extLst>
              <a:ext uri="{FF2B5EF4-FFF2-40B4-BE49-F238E27FC236}">
                <a16:creationId xmlns:a16="http://schemas.microsoft.com/office/drawing/2014/main" id="{702F439F-8A52-2D24-5C3B-0EF5CAB60A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16612" y="3500863"/>
          <a:ext cx="3092450" cy="236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8" imgW="3934326" imgH="3007895" progId="Origin50.Graph">
                  <p:embed/>
                </p:oleObj>
              </mc:Choice>
              <mc:Fallback>
                <p:oleObj name="Graph" r:id="rId8" imgW="3934326" imgH="3007895" progId="Origin50.Graph">
                  <p:embed/>
                  <p:pic>
                    <p:nvPicPr>
                      <p:cNvPr id="18" name="Object 6">
                        <a:extLst>
                          <a:ext uri="{FF2B5EF4-FFF2-40B4-BE49-F238E27FC236}">
                            <a16:creationId xmlns:a16="http://schemas.microsoft.com/office/drawing/2014/main" id="{702F439F-8A52-2D24-5C3B-0EF5CAB60A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6612" y="3500863"/>
                        <a:ext cx="3092450" cy="236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4484ADBE-4C8D-2D08-C41E-19C2A5493D4A}"/>
              </a:ext>
            </a:extLst>
          </p:cNvPr>
          <p:cNvSpPr txBox="1">
            <a:spLocks/>
          </p:cNvSpPr>
          <p:nvPr/>
        </p:nvSpPr>
        <p:spPr bwMode="auto">
          <a:xfrm>
            <a:off x="8579644" y="2514600"/>
            <a:ext cx="3555997" cy="493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800" dirty="0"/>
              <a:t>Asymmetric biasing: 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Enhances avalanche confinement in lower hole region:</a:t>
            </a:r>
            <a:endParaRPr lang="en-US" sz="1400" kern="0" dirty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</a:pPr>
            <a:r>
              <a:rPr lang="en-US" sz="1600" kern="0" dirty="0">
                <a:sym typeface="Wingdings" panose="05000000000000000000" pitchFamily="2" charset="2"/>
              </a:rPr>
              <a:t>Potential reduction of e⁻ collection efficiency at the top of the M-THGEM electrodes</a:t>
            </a:r>
          </a:p>
          <a:p>
            <a:pPr lvl="1">
              <a:spcBef>
                <a:spcPts val="0"/>
              </a:spcBef>
            </a:pPr>
            <a:r>
              <a:rPr lang="en-US" sz="1600" kern="0" dirty="0"/>
              <a:t>Enhanced reduction of ion backflow into the drift region</a:t>
            </a:r>
          </a:p>
          <a:p>
            <a:pPr marL="211729" lvl="1" indent="0">
              <a:spcBef>
                <a:spcPts val="0"/>
              </a:spcBef>
              <a:buNone/>
            </a:pPr>
            <a:endParaRPr lang="en-US" sz="1600" kern="0" dirty="0">
              <a:sym typeface="Wingdings" panose="05000000000000000000" pitchFamily="2" charset="2"/>
            </a:endParaRPr>
          </a:p>
          <a:p>
            <a:pPr marL="211729" lvl="1" indent="0">
              <a:spcBef>
                <a:spcPts val="0"/>
              </a:spcBef>
              <a:buNone/>
            </a:pPr>
            <a:endParaRPr lang="en-US" sz="1600" kern="0" dirty="0">
              <a:sym typeface="Wingdings" panose="05000000000000000000" pitchFamily="2" charset="2"/>
            </a:endParaRPr>
          </a:p>
          <a:p>
            <a:pPr marL="400050" indent="-400050">
              <a:buFont typeface="Wingdings" pitchFamily="2" charset="2"/>
              <a:buNone/>
            </a:pPr>
            <a:endParaRPr lang="en-US" sz="1800" kern="0" dirty="0"/>
          </a:p>
          <a:p>
            <a:pPr marL="400050" indent="-400050">
              <a:buFont typeface="Wingdings" pitchFamily="2" charset="2"/>
              <a:buNone/>
            </a:pPr>
            <a:endParaRPr lang="en-US" sz="1800" kern="0" dirty="0"/>
          </a:p>
          <a:p>
            <a:pPr marL="0" indent="0">
              <a:buFont typeface="Wingdings" pitchFamily="2" charset="2"/>
              <a:buNone/>
            </a:pPr>
            <a:endParaRPr lang="en-US" sz="1800" kern="0" dirty="0"/>
          </a:p>
        </p:txBody>
      </p:sp>
    </p:spTree>
    <p:extLst>
      <p:ext uri="{BB962C8B-B14F-4D97-AF65-F5344CB8AC3E}">
        <p14:creationId xmlns:p14="http://schemas.microsoft.com/office/powerpoint/2010/main" val="123960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96000" y="6356450"/>
            <a:ext cx="5080007" cy="364628"/>
          </a:xfrm>
        </p:spPr>
        <p:txBody>
          <a:bodyPr/>
          <a:lstStyle/>
          <a:p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176000" y="6356450"/>
            <a:ext cx="1016000" cy="364628"/>
          </a:xfrm>
        </p:spPr>
        <p:txBody>
          <a:bodyPr/>
          <a:lstStyle/>
          <a:p>
            <a:r>
              <a:rPr lang="en-US"/>
              <a:t>, Slide </a:t>
            </a:r>
            <a:fld id="{35AD4620-7552-4207-8973-898801ED21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-344424" y="-67420"/>
            <a:ext cx="12166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7200" b="1" dirty="0">
                <a:solidFill>
                  <a:srgbClr val="064308"/>
                </a:solidFill>
                <a:latin typeface="Edwardian Script ITC" panose="030303020407070D0804" pitchFamily="66" charset="0"/>
              </a:rPr>
              <a:t>Fantastic</a:t>
            </a:r>
            <a:r>
              <a:rPr lang="en-US" altLang="en-US" sz="7200" b="1" strike="sngStrike" dirty="0">
                <a:solidFill>
                  <a:srgbClr val="064308"/>
                </a:solidFill>
                <a:latin typeface="Edwardian Script ITC" panose="030303020407070D0804" pitchFamily="66" charset="0"/>
              </a:rPr>
              <a:t> </a:t>
            </a:r>
            <a:r>
              <a:rPr lang="en-US" altLang="en-US" sz="7100" b="1" dirty="0">
                <a:solidFill>
                  <a:srgbClr val="CC6600"/>
                </a:solidFill>
                <a:latin typeface="Edwardian Script ITC" panose="030303020407070D0804" pitchFamily="66" charset="0"/>
              </a:rPr>
              <a:t>Nuclei</a:t>
            </a:r>
            <a:r>
              <a:rPr lang="en-US" altLang="en-US" sz="7200" b="1" dirty="0">
                <a:solidFill>
                  <a:srgbClr val="064308"/>
                </a:solidFill>
                <a:latin typeface="Edwardian Script ITC" panose="030303020407070D0804" pitchFamily="66" charset="0"/>
              </a:rPr>
              <a:t> and Where to Find Them</a:t>
            </a:r>
            <a:endParaRPr lang="en-US" altLang="en-US" sz="7200" b="1" baseline="-25000" dirty="0">
              <a:solidFill>
                <a:srgbClr val="064308"/>
              </a:solidFill>
              <a:latin typeface="Edwardian Script ITC" panose="030303020407070D0804" pitchFamily="66" charset="0"/>
            </a:endParaRPr>
          </a:p>
        </p:txBody>
      </p:sp>
      <p:grpSp>
        <p:nvGrpSpPr>
          <p:cNvPr id="9" name="Group 18"/>
          <p:cNvGrpSpPr>
            <a:grpSpLocks/>
          </p:cNvGrpSpPr>
          <p:nvPr/>
        </p:nvGrpSpPr>
        <p:grpSpPr bwMode="auto">
          <a:xfrm>
            <a:off x="10546867" y="650199"/>
            <a:ext cx="1807083" cy="1950770"/>
            <a:chOff x="7162800" y="698971"/>
            <a:chExt cx="2640598" cy="336070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391400" y="698971"/>
              <a:ext cx="2411998" cy="3360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7162800" y="2877002"/>
              <a:ext cx="1448121" cy="6445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6" name="Content Placeholder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65654" y="1984217"/>
            <a:ext cx="4124739" cy="2980680"/>
          </a:xfrm>
          <a:prstGeom prst="rect">
            <a:avLst/>
          </a:prstGeom>
          <a:noFill/>
          <a:ln w="9525">
            <a:solidFill>
              <a:srgbClr val="064308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978984" y="1523772"/>
            <a:ext cx="4211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Facility for Rare Isotope Beams (FRIB)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21E97F8-B722-B71A-4376-1D1FDE512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987" y="4291314"/>
            <a:ext cx="1640144" cy="16056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CD710C8-0E70-F4CA-F9E7-3DC9A71EBFE3}"/>
              </a:ext>
            </a:extLst>
          </p:cNvPr>
          <p:cNvSpPr txBox="1"/>
          <p:nvPr/>
        </p:nvSpPr>
        <p:spPr>
          <a:xfrm>
            <a:off x="2348823" y="4419600"/>
            <a:ext cx="37914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FRIB Science Drivers</a:t>
            </a:r>
            <a:br>
              <a:rPr lang="en-US" dirty="0"/>
            </a:br>
            <a:r>
              <a:rPr lang="en-US" dirty="0"/>
              <a:t>• Nuclear Structure and Reactions</a:t>
            </a:r>
            <a:br>
              <a:rPr lang="en-US" dirty="0"/>
            </a:br>
            <a:r>
              <a:rPr lang="en-US" dirty="0"/>
              <a:t>• Nuclear Astrophysics</a:t>
            </a:r>
            <a:br>
              <a:rPr lang="en-US" dirty="0"/>
            </a:br>
            <a:r>
              <a:rPr lang="en-US" dirty="0"/>
              <a:t>• Fundamental Symmetries</a:t>
            </a:r>
            <a:br>
              <a:rPr lang="en-US" dirty="0"/>
            </a:br>
            <a:r>
              <a:rPr lang="en-US" dirty="0"/>
              <a:t>• Societal Benefits and Applications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822392E5-45DE-D418-C571-656223FB42F2}"/>
              </a:ext>
            </a:extLst>
          </p:cNvPr>
          <p:cNvSpPr txBox="1">
            <a:spLocks/>
          </p:cNvSpPr>
          <p:nvPr/>
        </p:nvSpPr>
        <p:spPr bwMode="auto">
          <a:xfrm>
            <a:off x="120643" y="1110477"/>
            <a:ext cx="6661157" cy="4485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1800" kern="0" dirty="0">
                <a:latin typeface="Arial" pitchFamily="34" charset="0"/>
                <a:ea typeface="ＭＳ Ｐゴシック"/>
                <a:cs typeface="ＭＳ Ｐゴシック"/>
              </a:rPr>
              <a:t>FRIB is a U.S. DOE Office of Science scientific user facility, one of 28, providing beams of rare isotopes for nuclear science research</a:t>
            </a:r>
          </a:p>
          <a:p>
            <a:pPr>
              <a:spcBef>
                <a:spcPts val="1200"/>
              </a:spcBef>
            </a:pPr>
            <a:r>
              <a:rPr lang="en-US" sz="1800" kern="0" dirty="0">
                <a:latin typeface="Arial" pitchFamily="34" charset="0"/>
                <a:ea typeface="ＭＳ Ｐゴシック"/>
                <a:cs typeface="ＭＳ Ｐゴシック"/>
              </a:rPr>
              <a:t>Key capability: up to 400 kW beam power at design capacity (currently operating at ~20 kW, 30 kW demonstrated)</a:t>
            </a:r>
          </a:p>
          <a:p>
            <a:pPr>
              <a:spcBef>
                <a:spcPts val="1200"/>
              </a:spcBef>
            </a:pPr>
            <a:r>
              <a:rPr lang="en-US" sz="1800" kern="0" dirty="0">
                <a:latin typeface="Arial" pitchFamily="34" charset="0"/>
                <a:ea typeface="ＭＳ Ｐゴシック"/>
                <a:cs typeface="ＭＳ Ｐゴシック"/>
              </a:rPr>
              <a:t>Enables experiments with fast beams (~200 MeV/u), stopped (trapped) beams, and reaccelerated beams (0.6–10 MeV/u)</a:t>
            </a:r>
          </a:p>
          <a:p>
            <a:pPr>
              <a:spcBef>
                <a:spcPts val="1200"/>
              </a:spcBef>
            </a:pPr>
            <a:r>
              <a:rPr lang="en-US" sz="1800" kern="0" dirty="0">
                <a:latin typeface="Arial" pitchFamily="34" charset="0"/>
                <a:ea typeface="ＭＳ Ｐゴシック"/>
                <a:cs typeface="ＭＳ Ｐゴシック"/>
              </a:rPr>
              <a:t>In-flight isotope separation provides access to more than 80% of the isotopes predicted to exist in nature</a:t>
            </a:r>
            <a:endParaRPr lang="en-US" sz="1900" kern="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3163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881AFA4-7E4A-4FDA-1A06-0599E8CBA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3-layer M-THGEM: Asymmetric Bias Mode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2510774D-EA15-D363-5DD8-3DFE91D52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409" y="1002174"/>
            <a:ext cx="3327260" cy="2736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E4E563C-B91B-A11A-285F-2B911C11B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3808205"/>
            <a:ext cx="7481172" cy="294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FD35934D-CAC4-AE8E-383B-B8C84CA30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4" y="1096169"/>
            <a:ext cx="3354387" cy="17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ight Arrow 22">
            <a:extLst>
              <a:ext uri="{FF2B5EF4-FFF2-40B4-BE49-F238E27FC236}">
                <a16:creationId xmlns:a16="http://schemas.microsoft.com/office/drawing/2014/main" id="{B7191038-34C3-86D6-2051-24EE4067CB5D}"/>
              </a:ext>
            </a:extLst>
          </p:cNvPr>
          <p:cNvSpPr/>
          <p:nvPr/>
        </p:nvSpPr>
        <p:spPr>
          <a:xfrm>
            <a:off x="4067571" y="1808162"/>
            <a:ext cx="762000" cy="533400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+mj-lt"/>
            </a:endParaRPr>
          </a:p>
        </p:txBody>
      </p:sp>
      <p:sp>
        <p:nvSpPr>
          <p:cNvPr id="17" name="TextBox 28">
            <a:extLst>
              <a:ext uri="{FF2B5EF4-FFF2-40B4-BE49-F238E27FC236}">
                <a16:creationId xmlns:a16="http://schemas.microsoft.com/office/drawing/2014/main" id="{76E39D9E-C06B-A291-7316-064342FFE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18" y="2922218"/>
            <a:ext cx="4749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Strategy </a:t>
            </a:r>
            <a:r>
              <a:rPr lang="en-US" altLang="en-US" sz="1600" b="1" dirty="0">
                <a:solidFill>
                  <a:schemeClr val="accent4">
                    <a:lumMod val="50000"/>
                  </a:schemeClr>
                </a:solidFill>
                <a:latin typeface="+mj-lt"/>
                <a:sym typeface="Wingdings" panose="05000000000000000000" pitchFamily="2" charset="2"/>
              </a:rPr>
              <a:t> </a:t>
            </a:r>
            <a:r>
              <a:rPr lang="en-US" altLang="en-US" sz="16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Stop ions in asymmetric setup</a:t>
            </a:r>
          </a:p>
          <a:p>
            <a:r>
              <a:rPr lang="en-US" altLang="en-US" sz="16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Problems: energy resolution? Effective gain?</a:t>
            </a:r>
          </a:p>
        </p:txBody>
      </p:sp>
      <p:sp>
        <p:nvSpPr>
          <p:cNvPr id="19" name="TextBox 33823">
            <a:extLst>
              <a:ext uri="{FF2B5EF4-FFF2-40B4-BE49-F238E27FC236}">
                <a16:creationId xmlns:a16="http://schemas.microsoft.com/office/drawing/2014/main" id="{8EDDCAC8-CF0F-676B-0549-2367833E9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4301" y="4254742"/>
            <a:ext cx="421957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600" dirty="0"/>
              <a:t>Performance: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Same maximum achievable gain across different collection configurations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Lower ion backflow at different voltage bias configurations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No measurable loss of electron collection efficiency under tested configurations</a:t>
            </a:r>
          </a:p>
        </p:txBody>
      </p:sp>
      <p:sp>
        <p:nvSpPr>
          <p:cNvPr id="25" name="TextBox 33824">
            <a:extLst>
              <a:ext uri="{FF2B5EF4-FFF2-40B4-BE49-F238E27FC236}">
                <a16:creationId xmlns:a16="http://schemas.microsoft.com/office/drawing/2014/main" id="{7D3E2604-5D08-77DF-0104-C3B50F50C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052" y="3431111"/>
            <a:ext cx="32047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b="1" dirty="0">
                <a:solidFill>
                  <a:schemeClr val="tx2"/>
                </a:solidFill>
                <a:latin typeface="+mj-lt"/>
              </a:rPr>
              <a:t>FEM Calculation of the electric field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F116B35-ECCF-9BE5-ACC1-0A30FF561975}"/>
              </a:ext>
            </a:extLst>
          </p:cNvPr>
          <p:cNvGrpSpPr/>
          <p:nvPr/>
        </p:nvGrpSpPr>
        <p:grpSpPr>
          <a:xfrm>
            <a:off x="5289152" y="1033598"/>
            <a:ext cx="3213101" cy="2366827"/>
            <a:chOff x="5289152" y="1033598"/>
            <a:chExt cx="3213101" cy="2366827"/>
          </a:xfrm>
        </p:grpSpPr>
        <p:pic>
          <p:nvPicPr>
            <p:cNvPr id="9" name="Picture 68">
              <a:extLst>
                <a:ext uri="{FF2B5EF4-FFF2-40B4-BE49-F238E27FC236}">
                  <a16:creationId xmlns:a16="http://schemas.microsoft.com/office/drawing/2014/main" id="{B16F7D13-715C-97A8-0A9A-93DF27D133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-11966"/>
            <a:stretch>
              <a:fillRect/>
            </a:stretch>
          </p:blipFill>
          <p:spPr bwMode="auto">
            <a:xfrm>
              <a:off x="5289152" y="1033598"/>
              <a:ext cx="3213101" cy="2366827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">
              <a:extLst>
                <a:ext uri="{FF2B5EF4-FFF2-40B4-BE49-F238E27FC236}">
                  <a16:creationId xmlns:a16="http://schemas.microsoft.com/office/drawing/2014/main" id="{F3B820B5-248A-41AE-7A13-C6D8A5276E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7388" y="1641686"/>
              <a:ext cx="301625" cy="400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en-US" sz="2000" dirty="0">
                  <a:solidFill>
                    <a:schemeClr val="tx1"/>
                  </a:solidFill>
                  <a:latin typeface="+mj-lt"/>
                </a:rPr>
                <a:t>ɛ</a:t>
              </a:r>
            </a:p>
          </p:txBody>
        </p:sp>
      </p:grpSp>
      <p:sp>
        <p:nvSpPr>
          <p:cNvPr id="30" name="TextBox 32">
            <a:extLst>
              <a:ext uri="{FF2B5EF4-FFF2-40B4-BE49-F238E27FC236}">
                <a16:creationId xmlns:a16="http://schemas.microsoft.com/office/drawing/2014/main" id="{67310BD6-6A84-F407-22A5-56ACD860B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9963" y="6521753"/>
            <a:ext cx="5006975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1600" i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Cortesi et al., Rev. Sci. Instrum. 88, 013303 (2017)</a:t>
            </a:r>
          </a:p>
        </p:txBody>
      </p:sp>
    </p:spTree>
    <p:extLst>
      <p:ext uri="{BB962C8B-B14F-4D97-AF65-F5344CB8AC3E}">
        <p14:creationId xmlns:p14="http://schemas.microsoft.com/office/powerpoint/2010/main" val="1373724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 applications: </a:t>
            </a:r>
            <a:r>
              <a:rPr lang="en-US" altLang="en-US" dirty="0">
                <a:solidFill>
                  <a:schemeClr val="accent4">
                    <a:lumMod val="50000"/>
                  </a:schemeClr>
                </a:solidFill>
              </a:rPr>
              <a:t>Example Sensitivity Cases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266617"/>
            <a:ext cx="4226536" cy="21059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44362" y="1000958"/>
            <a:ext cx="3458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E20009 </a:t>
            </a:r>
            <a:r>
              <a:rPr lang="en-US" sz="1600" b="1" dirty="0">
                <a:sym typeface="Wingdings" panose="05000000000000000000" pitchFamily="2" charset="2"/>
              </a:rPr>
              <a:t></a:t>
            </a:r>
            <a:r>
              <a:rPr lang="en-US" sz="1600" b="1" dirty="0"/>
              <a:t> </a:t>
            </a:r>
            <a:r>
              <a:rPr lang="en-US" sz="1400" b="1" dirty="0"/>
              <a:t>pure</a:t>
            </a:r>
            <a:r>
              <a:rPr lang="en-US" sz="1600" b="1" dirty="0"/>
              <a:t> D</a:t>
            </a:r>
            <a:r>
              <a:rPr lang="en-US" sz="1600" b="1" baseline="-25000" dirty="0"/>
              <a:t>2</a:t>
            </a:r>
            <a:r>
              <a:rPr lang="en-US" sz="1600" b="1" dirty="0"/>
              <a:t> (760 </a:t>
            </a:r>
            <a:r>
              <a:rPr lang="en-US" sz="1600" b="1" dirty="0" err="1"/>
              <a:t>Torr</a:t>
            </a:r>
            <a:r>
              <a:rPr lang="en-US" sz="1600" b="1" dirty="0"/>
              <a:t>)</a:t>
            </a:r>
          </a:p>
          <a:p>
            <a:pPr algn="ctr"/>
            <a:r>
              <a:rPr lang="en-US" sz="1600" b="1" baseline="30000" dirty="0"/>
              <a:t>10</a:t>
            </a:r>
            <a:r>
              <a:rPr lang="en-US" sz="1600" b="1" dirty="0"/>
              <a:t>Be(</a:t>
            </a:r>
            <a:r>
              <a:rPr lang="en-US" sz="1600" b="1" dirty="0" err="1"/>
              <a:t>d,p</a:t>
            </a:r>
            <a:r>
              <a:rPr lang="en-US" sz="1600" b="1" dirty="0"/>
              <a:t>)</a:t>
            </a:r>
            <a:r>
              <a:rPr lang="en-US" sz="1600" b="1" baseline="30000" dirty="0"/>
              <a:t>11</a:t>
            </a:r>
            <a:r>
              <a:rPr lang="en-US" sz="1600" b="1" dirty="0"/>
              <a:t>Be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8236" y="3052933"/>
            <a:ext cx="30620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+mj-lt"/>
              </a:rPr>
              <a:t>The cinnamon roll: 8 MeV p (5 m range)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637" y="1292236"/>
            <a:ext cx="2538413" cy="21685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5" y="3372561"/>
            <a:ext cx="2960930" cy="26472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4118" y="3013277"/>
            <a:ext cx="268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SOLARIS (up to 4 Tesla)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4816" y="2024760"/>
            <a:ext cx="1246260" cy="10828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8158" y="4066718"/>
            <a:ext cx="1197879" cy="18420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391" y="4163720"/>
            <a:ext cx="4215386" cy="160237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36886" y="3623740"/>
            <a:ext cx="3627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E20020 </a:t>
            </a:r>
            <a:r>
              <a:rPr lang="en-US" sz="1600" b="1" dirty="0">
                <a:sym typeface="Wingdings" panose="05000000000000000000" pitchFamily="2" charset="2"/>
              </a:rPr>
              <a:t></a:t>
            </a:r>
            <a:r>
              <a:rPr lang="en-US" sz="1600" b="1" dirty="0"/>
              <a:t> </a:t>
            </a:r>
            <a:r>
              <a:rPr lang="en-US" sz="1400" b="1" dirty="0"/>
              <a:t>pure</a:t>
            </a:r>
            <a:r>
              <a:rPr lang="en-US" sz="1600" b="1" dirty="0"/>
              <a:t> He (700 </a:t>
            </a:r>
            <a:r>
              <a:rPr lang="en-US" sz="1600" b="1" dirty="0" err="1"/>
              <a:t>Torr</a:t>
            </a:r>
            <a:r>
              <a:rPr lang="en-US" sz="1600" b="1" dirty="0"/>
              <a:t>)</a:t>
            </a:r>
          </a:p>
          <a:p>
            <a:pPr algn="ctr"/>
            <a:r>
              <a:rPr lang="en-US" sz="1600" b="1" dirty="0"/>
              <a:t>4 </a:t>
            </a:r>
            <a:r>
              <a:rPr lang="en-US" sz="1600" b="1" dirty="0">
                <a:latin typeface="Comic Sans MS" panose="030F0702030302020204" pitchFamily="66" charset="0"/>
                <a:sym typeface="Symbol" panose="05050102010706020507" pitchFamily="18" charset="2"/>
              </a:rPr>
              <a:t></a:t>
            </a:r>
            <a:r>
              <a:rPr lang="en-US" sz="1600" b="1" dirty="0">
                <a:sym typeface="Symbol" panose="05050102010706020507" pitchFamily="18" charset="2"/>
              </a:rPr>
              <a:t> decay of </a:t>
            </a:r>
            <a:r>
              <a:rPr lang="en-US" sz="1600" b="1" baseline="30000" dirty="0"/>
              <a:t>16</a:t>
            </a:r>
            <a:r>
              <a:rPr lang="en-US" sz="1600" b="1" dirty="0"/>
              <a:t>O 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4031134" y="5820983"/>
            <a:ext cx="27093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+mj-lt"/>
              </a:rPr>
              <a:t>The big Kraken: 5 </a:t>
            </a:r>
            <a:r>
              <a:rPr lang="en-US" sz="1200" b="1" dirty="0">
                <a:solidFill>
                  <a:srgbClr val="FF0000"/>
                </a:solidFill>
                <a:latin typeface="+mj-lt"/>
                <a:sym typeface="Symbol" panose="05050102010706020507" pitchFamily="18" charset="2"/>
              </a:rPr>
              <a:t></a:t>
            </a:r>
            <a:r>
              <a:rPr lang="en-US" sz="1200" b="1" dirty="0">
                <a:solidFill>
                  <a:srgbClr val="FF0000"/>
                </a:solidFill>
                <a:latin typeface="+mj-lt"/>
              </a:rPr>
              <a:t>-particle tracks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02" y="1074966"/>
            <a:ext cx="2803021" cy="18205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916574" y="3781733"/>
            <a:ext cx="28023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0000FF"/>
                </a:solidFill>
              </a:rPr>
              <a:t>Spokesperson: Clementine Santamaria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55325" y="998751"/>
            <a:ext cx="20826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0000FF"/>
                </a:solidFill>
              </a:rPr>
              <a:t>Spokesperson: Daniel Bazin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9753600" y="1026814"/>
            <a:ext cx="0" cy="5023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843848" y="1029977"/>
            <a:ext cx="14543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More Tracks</a:t>
            </a:r>
          </a:p>
          <a:p>
            <a:r>
              <a:rPr lang="en-US" sz="1100" dirty="0"/>
              <a:t>D. Bazin Courtesy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46125" y="1586600"/>
            <a:ext cx="2064000" cy="928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6125" y="2590800"/>
            <a:ext cx="2080325" cy="96556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56283" y="3657600"/>
            <a:ext cx="2183317" cy="113856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90132" y="4836470"/>
            <a:ext cx="2225668" cy="118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99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EEF14BB-EFD3-6044-E8D9-A65E87653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231" y="3232559"/>
            <a:ext cx="3614191" cy="261490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CA5DB-5720-6F05-A68C-087BD2645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45" y="1067100"/>
            <a:ext cx="11987896" cy="4937460"/>
          </a:xfrm>
        </p:spPr>
        <p:txBody>
          <a:bodyPr/>
          <a:lstStyle/>
          <a:p>
            <a:r>
              <a:rPr lang="en-US" dirty="0"/>
              <a:t>Acceptance effect of the AT-TPC</a:t>
            </a:r>
          </a:p>
          <a:p>
            <a:pPr lvl="1"/>
            <a:r>
              <a:rPr lang="en-US" sz="1800" dirty="0"/>
              <a:t>Low energy cutoff at ~500 keV</a:t>
            </a:r>
          </a:p>
          <a:p>
            <a:pPr lvl="1"/>
            <a:r>
              <a:rPr lang="en-US" sz="1800" dirty="0"/>
              <a:t>Polar angle acceptance effect for </a:t>
            </a:r>
            <a:r>
              <a:rPr lang="el-GR" sz="1800" dirty="0"/>
              <a:t>θ</a:t>
            </a:r>
            <a:r>
              <a:rPr lang="en-US" sz="1800" baseline="-25000" dirty="0"/>
              <a:t>lab</a:t>
            </a:r>
            <a:r>
              <a:rPr lang="en-US" sz="1800" dirty="0"/>
              <a:t>&lt;20</a:t>
            </a:r>
            <a:r>
              <a:rPr lang="en-US" sz="1800" baseline="30000" dirty="0"/>
              <a:t>o</a:t>
            </a:r>
            <a:r>
              <a:rPr lang="en-US" sz="1800" dirty="0"/>
              <a:t> and </a:t>
            </a:r>
            <a:r>
              <a:rPr lang="el-GR" sz="1800" dirty="0"/>
              <a:t>θ</a:t>
            </a:r>
            <a:r>
              <a:rPr lang="en-US" sz="1800" baseline="-25000" dirty="0"/>
              <a:t>lab</a:t>
            </a:r>
            <a:r>
              <a:rPr lang="en-US" sz="1800" dirty="0"/>
              <a:t>&gt;160</a:t>
            </a:r>
            <a:r>
              <a:rPr lang="en-US" sz="1800" baseline="30000" dirty="0"/>
              <a:t>o</a:t>
            </a:r>
            <a:endParaRPr lang="en-US" sz="1800" dirty="0"/>
          </a:p>
          <a:p>
            <a:pPr lvl="1"/>
            <a:r>
              <a:rPr lang="en-US" sz="1800" dirty="0"/>
              <a:t>Kinematic gap from transverse track reconstruction (</a:t>
            </a:r>
            <a:r>
              <a:rPr lang="el-GR" sz="1800" dirty="0"/>
              <a:t>θ</a:t>
            </a:r>
            <a:r>
              <a:rPr lang="en-US" sz="1800" baseline="-25000" dirty="0"/>
              <a:t>lab</a:t>
            </a:r>
            <a:r>
              <a:rPr lang="en-US" sz="1800" dirty="0"/>
              <a:t>=90</a:t>
            </a:r>
            <a:r>
              <a:rPr lang="en-US" sz="1800" baseline="30000" dirty="0"/>
              <a:t>o</a:t>
            </a:r>
            <a:r>
              <a:rPr lang="en-US" sz="1800" dirty="0"/>
              <a:t>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72BEEF-B887-AC7F-A8AE-9E5777CE8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AT-TPC Particle Identification and Challenges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CADF2-63F5-109B-23FC-3DCACB3B92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FD51D-1CBA-4834-D560-329F770DBC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E16363-3950-C772-1C40-F3ADF73DF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388" y="1665110"/>
            <a:ext cx="4697612" cy="37659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0F0AF2-5E42-719A-3E07-A02131D7539F}"/>
              </a:ext>
            </a:extLst>
          </p:cNvPr>
          <p:cNvSpPr txBox="1"/>
          <p:nvPr/>
        </p:nvSpPr>
        <p:spPr>
          <a:xfrm>
            <a:off x="7092157" y="1078717"/>
            <a:ext cx="5109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ctr"/>
            <a:r>
              <a:rPr lang="en-US" dirty="0"/>
              <a:t>PID based on magnetic rigidity and energy loss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035394-2537-DAC6-6596-56300B50350F}"/>
                  </a:ext>
                </a:extLst>
              </p:cNvPr>
              <p:cNvSpPr txBox="1"/>
              <p:nvPr/>
            </p:nvSpPr>
            <p:spPr>
              <a:xfrm>
                <a:off x="8662928" y="5217170"/>
                <a:ext cx="1622495" cy="4277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rad>
                  </m:oMath>
                </a14:m>
                <a:r>
                  <a:rPr lang="en-US" dirty="0">
                    <a:latin typeface="+mj-lt"/>
                  </a:rPr>
                  <a:t> (</a:t>
                </a:r>
                <a:r>
                  <a:rPr lang="en-US" dirty="0" err="1">
                    <a:latin typeface="+mj-lt"/>
                  </a:rPr>
                  <a:t>a.u</a:t>
                </a:r>
                <a:r>
                  <a:rPr lang="en-US" dirty="0">
                    <a:latin typeface="+mj-lt"/>
                  </a:rPr>
                  <a:t>.)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035394-2537-DAC6-6596-56300B5035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928" y="5217170"/>
                <a:ext cx="1622495" cy="427746"/>
              </a:xfrm>
              <a:prstGeom prst="rect">
                <a:avLst/>
              </a:prstGeom>
              <a:blipFill>
                <a:blip r:embed="rId4"/>
                <a:stretch>
                  <a:fillRect r="-3383" b="-1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8ED75D9-0C92-1C25-37D7-680855C15D28}"/>
              </a:ext>
            </a:extLst>
          </p:cNvPr>
          <p:cNvSpPr txBox="1"/>
          <p:nvPr/>
        </p:nvSpPr>
        <p:spPr>
          <a:xfrm>
            <a:off x="36998" y="3002565"/>
            <a:ext cx="369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Kinematic plot </a:t>
            </a:r>
            <a:r>
              <a:rPr lang="en-US" baseline="30000" dirty="0"/>
              <a:t>10</a:t>
            </a:r>
            <a:r>
              <a:rPr lang="en-US" dirty="0"/>
              <a:t>Be(</a:t>
            </a:r>
            <a:r>
              <a:rPr lang="en-US" dirty="0" err="1"/>
              <a:t>d,p</a:t>
            </a:r>
            <a:r>
              <a:rPr lang="en-US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953CC2-81D7-7FD1-A9B2-37DF23DC8740}"/>
              </a:ext>
            </a:extLst>
          </p:cNvPr>
          <p:cNvSpPr txBox="1"/>
          <p:nvPr/>
        </p:nvSpPr>
        <p:spPr>
          <a:xfrm rot="16200000">
            <a:off x="6683135" y="3290290"/>
            <a:ext cx="17011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r>
              <a:rPr lang="el-GR" dirty="0"/>
              <a:t>ρ</a:t>
            </a:r>
            <a:r>
              <a:rPr lang="en-US" dirty="0"/>
              <a:t>/Sin(</a:t>
            </a:r>
            <a:r>
              <a:rPr lang="el-GR" dirty="0"/>
              <a:t>θ</a:t>
            </a:r>
            <a:r>
              <a:rPr lang="en-US" dirty="0"/>
              <a:t>) (Tm)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376F66-9600-793C-D063-F42589190A48}"/>
              </a:ext>
            </a:extLst>
          </p:cNvPr>
          <p:cNvSpPr txBox="1"/>
          <p:nvPr/>
        </p:nvSpPr>
        <p:spPr>
          <a:xfrm>
            <a:off x="3724350" y="2940247"/>
            <a:ext cx="369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aseline="30000" dirty="0"/>
              <a:t>11</a:t>
            </a:r>
            <a:r>
              <a:rPr lang="en-US" dirty="0"/>
              <a:t>Be Excitation spectrum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6F7A845-376C-D5F0-6617-29BCFA793C86}"/>
                  </a:ext>
                </a:extLst>
              </p:cNvPr>
              <p:cNvSpPr txBox="1"/>
              <p:nvPr/>
            </p:nvSpPr>
            <p:spPr>
              <a:xfrm>
                <a:off x="4376605" y="5676424"/>
                <a:ext cx="267733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0" smtClean="0">
                          <a:latin typeface="Cambria Math" panose="02040503050406030204" pitchFamily="18" charset="0"/>
                        </a:rPr>
                        <m:t>E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xcitation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Energy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MeV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6F7A845-376C-D5F0-6617-29BCFA793C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605" y="5676424"/>
                <a:ext cx="2677336" cy="369332"/>
              </a:xfrm>
              <a:prstGeom prst="rect">
                <a:avLst/>
              </a:prstGeom>
              <a:blipFill>
                <a:blip r:embed="rId7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41FD21A1-D8A9-4E1D-8B02-4002DFF33D4E}"/>
              </a:ext>
            </a:extLst>
          </p:cNvPr>
          <p:cNvSpPr txBox="1"/>
          <p:nvPr/>
        </p:nvSpPr>
        <p:spPr>
          <a:xfrm rot="16200000">
            <a:off x="3246902" y="3951371"/>
            <a:ext cx="91563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Counts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7D4A60-141E-8C85-34AE-5F388D2B0B9D}"/>
              </a:ext>
            </a:extLst>
          </p:cNvPr>
          <p:cNvSpPr txBox="1"/>
          <p:nvPr/>
        </p:nvSpPr>
        <p:spPr>
          <a:xfrm>
            <a:off x="986632" y="2263621"/>
            <a:ext cx="5109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ctr"/>
            <a:r>
              <a:rPr lang="en-US" b="1" baseline="30000" dirty="0"/>
              <a:t>10</a:t>
            </a:r>
            <a:r>
              <a:rPr lang="en-US" b="1" dirty="0"/>
              <a:t>Be(</a:t>
            </a:r>
            <a:r>
              <a:rPr lang="en-US" b="1" dirty="0" err="1"/>
              <a:t>d,p</a:t>
            </a:r>
            <a:r>
              <a:rPr lang="en-US" b="1" dirty="0"/>
              <a:t>)</a:t>
            </a:r>
            <a:r>
              <a:rPr lang="en-US" b="1" baseline="30000" dirty="0"/>
              <a:t>11</a:t>
            </a:r>
            <a:r>
              <a:rPr lang="en-US" b="1" dirty="0"/>
              <a:t>Be (10 MeV/u)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4A11F80-00ED-841E-AA5D-186F328A5AE5}"/>
                  </a:ext>
                </a:extLst>
              </p:cNvPr>
              <p:cNvSpPr txBox="1"/>
              <p:nvPr/>
            </p:nvSpPr>
            <p:spPr>
              <a:xfrm>
                <a:off x="5930508" y="3675158"/>
                <a:ext cx="1188723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(19⁰ &lt;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200" i="1" dirty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sz="1200" b="0" i="1" baseline="-25000" dirty="0" smtClean="0">
                        <a:latin typeface="Cambria Math" panose="02040503050406030204" pitchFamily="18" charset="0"/>
                      </a:rPr>
                      <m:t>𝐶𝑀</m:t>
                    </m:r>
                  </m:oMath>
                </a14:m>
                <a:r>
                  <a:rPr lang="en-US" sz="1200" dirty="0"/>
                  <a:t>&lt;31⁰)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4A11F80-00ED-841E-AA5D-186F328A5A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508" y="3675158"/>
                <a:ext cx="1188723" cy="276999"/>
              </a:xfrm>
              <a:prstGeom prst="rect">
                <a:avLst/>
              </a:prstGeom>
              <a:blipFill>
                <a:blip r:embed="rId8"/>
                <a:stretch>
                  <a:fillRect l="-513"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BDA224F4-0362-FF94-E1C0-E625619FB8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817" y="3356844"/>
            <a:ext cx="3422800" cy="24906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F75454-066F-864F-6856-12EBA8DB8AC5}"/>
              </a:ext>
            </a:extLst>
          </p:cNvPr>
          <p:cNvSpPr txBox="1"/>
          <p:nvPr/>
        </p:nvSpPr>
        <p:spPr>
          <a:xfrm rot="16200000">
            <a:off x="-356887" y="4327436"/>
            <a:ext cx="132600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TKE (MeV)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67E57B2-CFB8-DDD9-A2A5-8CA7BD136A13}"/>
                  </a:ext>
                </a:extLst>
              </p:cNvPr>
              <p:cNvSpPr txBox="1"/>
              <p:nvPr/>
            </p:nvSpPr>
            <p:spPr>
              <a:xfrm>
                <a:off x="1326569" y="5699811"/>
                <a:ext cx="113550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b="0" i="1" baseline="-25000" dirty="0" smtClean="0">
                        <a:latin typeface="Cambria Math" panose="02040503050406030204" pitchFamily="18" charset="0"/>
                      </a:rPr>
                      <m:t>𝑙𝑎𝑏</m:t>
                    </m:r>
                  </m:oMath>
                </a14:m>
                <a:r>
                  <a:rPr lang="en-US" dirty="0"/>
                  <a:t> (deg)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67E57B2-CFB8-DDD9-A2A5-8CA7BD136A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69" y="5699811"/>
                <a:ext cx="1135504" cy="369332"/>
              </a:xfrm>
              <a:prstGeom prst="rect">
                <a:avLst/>
              </a:prstGeom>
              <a:blipFill>
                <a:blip r:embed="rId6"/>
                <a:stretch>
                  <a:fillRect t="-8197" r="-376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15660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F4ACE3-E3FE-B9A5-37C0-150E9FE65E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44292-D588-61EA-459D-D9198BC25B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F10ED63-C42E-AF58-62D7-50FEE1BC9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131" y="4027617"/>
            <a:ext cx="5214938" cy="2028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ave 6">
            <a:extLst>
              <a:ext uri="{FF2B5EF4-FFF2-40B4-BE49-F238E27FC236}">
                <a16:creationId xmlns:a16="http://schemas.microsoft.com/office/drawing/2014/main" id="{AB64A07A-C5E9-E114-AB66-A574C2ADD925}"/>
              </a:ext>
            </a:extLst>
          </p:cNvPr>
          <p:cNvSpPr/>
          <p:nvPr/>
        </p:nvSpPr>
        <p:spPr>
          <a:xfrm rot="19724087">
            <a:off x="1767604" y="3674894"/>
            <a:ext cx="1479352" cy="1460004"/>
          </a:xfrm>
          <a:prstGeom prst="wav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Wave 7">
            <a:extLst>
              <a:ext uri="{FF2B5EF4-FFF2-40B4-BE49-F238E27FC236}">
                <a16:creationId xmlns:a16="http://schemas.microsoft.com/office/drawing/2014/main" id="{CA07430E-D69F-5E73-A88D-2063EDA3FC4F}"/>
              </a:ext>
            </a:extLst>
          </p:cNvPr>
          <p:cNvSpPr/>
          <p:nvPr/>
        </p:nvSpPr>
        <p:spPr>
          <a:xfrm rot="1357926">
            <a:off x="8752107" y="3734425"/>
            <a:ext cx="1477864" cy="1460004"/>
          </a:xfrm>
          <a:prstGeom prst="wav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F67851EE-AC7D-A145-CF98-2B0D84EF9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46" t="392" r="-65218" b="-67052"/>
          <a:stretch>
            <a:fillRect/>
          </a:stretch>
        </p:blipFill>
        <p:spPr bwMode="auto">
          <a:xfrm rot="2183400">
            <a:off x="8708948" y="4154121"/>
            <a:ext cx="1656457" cy="1385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elmic1">
            <a:extLst>
              <a:ext uri="{FF2B5EF4-FFF2-40B4-BE49-F238E27FC236}">
                <a16:creationId xmlns:a16="http://schemas.microsoft.com/office/drawing/2014/main" id="{8621FE22-E45E-411C-47BD-9B626A379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5543">
            <a:off x="1975964" y="4021664"/>
            <a:ext cx="1050727" cy="78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9314E20-4CB2-537B-FBE7-352CCA49F0F2}"/>
              </a:ext>
            </a:extLst>
          </p:cNvPr>
          <p:cNvCxnSpPr/>
          <p:nvPr/>
        </p:nvCxnSpPr>
        <p:spPr>
          <a:xfrm>
            <a:off x="2846607" y="3536484"/>
            <a:ext cx="1285875" cy="19764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8779192-F72A-550E-A551-17933EA9539C}"/>
              </a:ext>
            </a:extLst>
          </p:cNvPr>
          <p:cNvCxnSpPr/>
          <p:nvPr/>
        </p:nvCxnSpPr>
        <p:spPr>
          <a:xfrm flipH="1">
            <a:off x="8183584" y="3648104"/>
            <a:ext cx="833438" cy="20359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82B42FBB-BF9B-EAF1-97BF-572DE25216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6" y="-11117"/>
            <a:ext cx="12189023" cy="10779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8D2C720-883F-C3E4-7F2F-BAC6943353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2685" y="1306227"/>
            <a:ext cx="1786187" cy="240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98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631ECA-BAA0-5207-A529-6F77E8482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08065"/>
            <a:ext cx="11988800" cy="641169"/>
          </a:xfrm>
        </p:spPr>
        <p:txBody>
          <a:bodyPr/>
          <a:lstStyle/>
          <a:p>
            <a:r>
              <a:rPr lang="en-US" altLang="en-US" sz="4400" dirty="0">
                <a:cs typeface="Arial" panose="020B0604020202020204" pitchFamily="34" charset="0"/>
              </a:rPr>
              <a:t>Love in the time of … </a:t>
            </a:r>
            <a:r>
              <a:rPr lang="en-US" altLang="en-US" sz="4400" i="1" dirty="0">
                <a:cs typeface="Arial" panose="020B0604020202020204" pitchFamily="34" charset="0"/>
              </a:rPr>
              <a:t>MPGDs</a:t>
            </a:r>
            <a:endParaRPr lang="en-US" sz="4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FA0CC6-E63A-5996-94D6-E99F2FED14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4EF46-84F2-7A71-0C82-943767BB84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62052E-8969-A2A1-EE04-9A211AB67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536347" y="1263619"/>
            <a:ext cx="2035881" cy="1967325"/>
          </a:xfrm>
          <a:prstGeom prst="rect">
            <a:avLst/>
          </a:prstGeom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E591081B-44C5-6ADA-8958-C64E514E5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755" y="4476276"/>
            <a:ext cx="989707" cy="71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ross 10">
            <a:extLst>
              <a:ext uri="{FF2B5EF4-FFF2-40B4-BE49-F238E27FC236}">
                <a16:creationId xmlns:a16="http://schemas.microsoft.com/office/drawing/2014/main" id="{2EDF4687-9565-EA16-87F3-9EF3CBA57881}"/>
              </a:ext>
            </a:extLst>
          </p:cNvPr>
          <p:cNvSpPr/>
          <p:nvPr/>
        </p:nvSpPr>
        <p:spPr>
          <a:xfrm>
            <a:off x="4443186" y="3730785"/>
            <a:ext cx="703957" cy="725112"/>
          </a:xfrm>
          <a:prstGeom prst="plus">
            <a:avLst>
              <a:gd name="adj" fmla="val 4038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BBDDEFCB-FC89-44C1-4167-D7B419902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0867" y="4757235"/>
            <a:ext cx="17056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400" b="1" dirty="0">
                <a:cs typeface="Arial" panose="020B0604020202020204" pitchFamily="34" charset="0"/>
              </a:rPr>
              <a:t>Amplification in Meshes</a:t>
            </a:r>
          </a:p>
        </p:txBody>
      </p:sp>
      <p:sp>
        <p:nvSpPr>
          <p:cNvPr id="15" name="Right Arrow 17">
            <a:extLst>
              <a:ext uri="{FF2B5EF4-FFF2-40B4-BE49-F238E27FC236}">
                <a16:creationId xmlns:a16="http://schemas.microsoft.com/office/drawing/2014/main" id="{787F17CD-5DD1-5A30-1710-8E7CBCA4CEB1}"/>
              </a:ext>
            </a:extLst>
          </p:cNvPr>
          <p:cNvSpPr/>
          <p:nvPr/>
        </p:nvSpPr>
        <p:spPr>
          <a:xfrm>
            <a:off x="7337722" y="3827940"/>
            <a:ext cx="741164" cy="53080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7" name="Picture 10">
            <a:extLst>
              <a:ext uri="{FF2B5EF4-FFF2-40B4-BE49-F238E27FC236}">
                <a16:creationId xmlns:a16="http://schemas.microsoft.com/office/drawing/2014/main" id="{A59B3590-D62B-7C7E-0A2D-47E0BA44C2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16" y="3267211"/>
            <a:ext cx="1648824" cy="145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0FB187C3-26A8-7637-364D-944AC6F07A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148" y="4448471"/>
            <a:ext cx="924223" cy="65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7">
            <a:extLst>
              <a:ext uri="{FF2B5EF4-FFF2-40B4-BE49-F238E27FC236}">
                <a16:creationId xmlns:a16="http://schemas.microsoft.com/office/drawing/2014/main" id="{47648EE2-C107-9271-A560-85A46D4D8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9697" y="4704438"/>
            <a:ext cx="2287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cs typeface="Arial" panose="020B0604020202020204" pitchFamily="34" charset="0"/>
              </a:rPr>
              <a:t>Multi-Mesh THGEM</a:t>
            </a:r>
          </a:p>
        </p:txBody>
      </p:sp>
      <p:pic>
        <p:nvPicPr>
          <p:cNvPr id="25" name="Picture 15">
            <a:extLst>
              <a:ext uri="{FF2B5EF4-FFF2-40B4-BE49-F238E27FC236}">
                <a16:creationId xmlns:a16="http://schemas.microsoft.com/office/drawing/2014/main" id="{C8E2DF62-C828-84D3-8A26-880FBE03A5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67"/>
          <a:stretch>
            <a:fillRect/>
          </a:stretch>
        </p:blipFill>
        <p:spPr bwMode="auto">
          <a:xfrm>
            <a:off x="2433781" y="3187847"/>
            <a:ext cx="1707509" cy="139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>
            <a:extLst>
              <a:ext uri="{FF2B5EF4-FFF2-40B4-BE49-F238E27FC236}">
                <a16:creationId xmlns:a16="http://schemas.microsoft.com/office/drawing/2014/main" id="{1A270A02-DDD0-8084-6543-43F04CCAB0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80" y="2799925"/>
            <a:ext cx="1905001" cy="247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7">
            <a:extLst>
              <a:ext uri="{FF2B5EF4-FFF2-40B4-BE49-F238E27FC236}">
                <a16:creationId xmlns:a16="http://schemas.microsoft.com/office/drawing/2014/main" id="{0FFDB346-4520-85F1-5C93-EA21EDAFC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745" y="4587760"/>
            <a:ext cx="186301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400" b="1" dirty="0">
                <a:cs typeface="Arial" panose="020B0604020202020204" pitchFamily="34" charset="0"/>
              </a:rPr>
              <a:t>Hole-like</a:t>
            </a:r>
          </a:p>
          <a:p>
            <a:pPr algn="ctr"/>
            <a:r>
              <a:rPr lang="en-US" altLang="en-US" sz="1400" b="1" dirty="0">
                <a:cs typeface="Arial" panose="020B0604020202020204" pitchFamily="34" charset="0"/>
              </a:rPr>
              <a:t>Multi-layer</a:t>
            </a:r>
          </a:p>
          <a:p>
            <a:pPr algn="ctr"/>
            <a:r>
              <a:rPr lang="en-US" altLang="en-US" sz="1400" b="1" dirty="0">
                <a:cs typeface="Arial" panose="020B0604020202020204" pitchFamily="34" charset="0"/>
              </a:rPr>
              <a:t>Mechanical support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C5EA55-679F-8502-299C-4CA1F5BD8C4E}"/>
              </a:ext>
            </a:extLst>
          </p:cNvPr>
          <p:cNvSpPr txBox="1"/>
          <p:nvPr/>
        </p:nvSpPr>
        <p:spPr>
          <a:xfrm>
            <a:off x="423137" y="2491529"/>
            <a:ext cx="21162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Rui de Oliveira (CERN)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12D1A6-BBBB-88C0-ABF3-20CE19BBD632}"/>
              </a:ext>
            </a:extLst>
          </p:cNvPr>
          <p:cNvSpPr txBox="1"/>
          <p:nvPr/>
        </p:nvSpPr>
        <p:spPr>
          <a:xfrm>
            <a:off x="4795165" y="1124803"/>
            <a:ext cx="1965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Marco </a:t>
            </a:r>
            <a:r>
              <a:rPr lang="en-US" sz="1400" b="1" dirty="0" err="1">
                <a:solidFill>
                  <a:srgbClr val="0000FF"/>
                </a:solidFill>
              </a:rPr>
              <a:t>Cortesi</a:t>
            </a:r>
            <a:r>
              <a:rPr lang="en-US" sz="1400" b="1" dirty="0">
                <a:solidFill>
                  <a:srgbClr val="0000FF"/>
                </a:solidFill>
              </a:rPr>
              <a:t> (FRIB)</a:t>
            </a:r>
          </a:p>
        </p:txBody>
      </p:sp>
      <p:grpSp>
        <p:nvGrpSpPr>
          <p:cNvPr id="36" name="Group 2">
            <a:extLst>
              <a:ext uri="{FF2B5EF4-FFF2-40B4-BE49-F238E27FC236}">
                <a16:creationId xmlns:a16="http://schemas.microsoft.com/office/drawing/2014/main" id="{2FA76B5B-2332-BE85-00E3-6E930E5D81EF}"/>
              </a:ext>
            </a:extLst>
          </p:cNvPr>
          <p:cNvGrpSpPr>
            <a:grpSpLocks/>
          </p:cNvGrpSpPr>
          <p:nvPr/>
        </p:nvGrpSpPr>
        <p:grpSpPr bwMode="auto">
          <a:xfrm>
            <a:off x="8379118" y="3070298"/>
            <a:ext cx="3467100" cy="1635010"/>
            <a:chOff x="5334001" y="1071325"/>
            <a:chExt cx="4267200" cy="1910002"/>
          </a:xfrm>
        </p:grpSpPr>
        <p:pic>
          <p:nvPicPr>
            <p:cNvPr id="37" name="Picture 30">
              <a:extLst>
                <a:ext uri="{FF2B5EF4-FFF2-40B4-BE49-F238E27FC236}">
                  <a16:creationId xmlns:a16="http://schemas.microsoft.com/office/drawing/2014/main" id="{DF33A5C5-F208-D997-1E1B-113AFB809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1" y="1071325"/>
              <a:ext cx="4267200" cy="1910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CABD022-1E2B-A2A0-4109-6125EBB8AB82}"/>
                </a:ext>
              </a:extLst>
            </p:cNvPr>
            <p:cNvSpPr/>
            <p:nvPr/>
          </p:nvSpPr>
          <p:spPr>
            <a:xfrm>
              <a:off x="5494339" y="1904867"/>
              <a:ext cx="525462" cy="3048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E2154825-5292-452F-D90A-8624C3BB982F}"/>
              </a:ext>
            </a:extLst>
          </p:cNvPr>
          <p:cNvSpPr txBox="1"/>
          <p:nvPr/>
        </p:nvSpPr>
        <p:spPr>
          <a:xfrm>
            <a:off x="7498513" y="5647515"/>
            <a:ext cx="5210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R. De Oliveira and M. Cortesi</a:t>
            </a:r>
            <a:r>
              <a:rPr lang="en-US" sz="1400" b="1" i="1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400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2018</a:t>
            </a:r>
            <a:r>
              <a:rPr lang="en-US" sz="1400" i="1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 JINST </a:t>
            </a:r>
            <a:r>
              <a:rPr lang="en-US" sz="1400" b="1" i="1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13 </a:t>
            </a:r>
            <a:r>
              <a:rPr lang="en-US" sz="1400" i="1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P06019</a:t>
            </a:r>
            <a:endParaRPr lang="en-US" sz="1000" i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02816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21C832-8445-3794-99E1-214E1EB1A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Multi-Mesh THGEM (MM-THGEM)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D69055-92B3-B29C-803D-7A3ED042B6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92732-BC04-77A8-AF1C-0E40BF8E90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AA6A2B2-FA5A-3170-96AC-295A7DE2B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1311064"/>
            <a:ext cx="2324695" cy="208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9C2CDF1F-377C-751B-F883-FC2E61812C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86"/>
          <a:stretch>
            <a:fillRect/>
          </a:stretch>
        </p:blipFill>
        <p:spPr bwMode="auto">
          <a:xfrm>
            <a:off x="2454870" y="1217451"/>
            <a:ext cx="2571750" cy="2393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B6EA5ECA-B7B4-6B07-6608-EC7DDC28FC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53" y="4262325"/>
            <a:ext cx="2418458" cy="168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>
            <a:extLst>
              <a:ext uri="{FF2B5EF4-FFF2-40B4-BE49-F238E27FC236}">
                <a16:creationId xmlns:a16="http://schemas.microsoft.com/office/drawing/2014/main" id="{1E3202F1-74A2-A451-9C10-44663F3ED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550" y="4207259"/>
            <a:ext cx="2549426" cy="1803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3">
            <a:extLst>
              <a:ext uri="{FF2B5EF4-FFF2-40B4-BE49-F238E27FC236}">
                <a16:creationId xmlns:a16="http://schemas.microsoft.com/office/drawing/2014/main" id="{1BE22B8C-CD1B-4677-B879-CB25F16A6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" y="1036082"/>
            <a:ext cx="3110147" cy="2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n-US" sz="1125" b="1" dirty="0">
                <a:solidFill>
                  <a:srgbClr val="064308"/>
                </a:solidFill>
                <a:latin typeface="+mj-lt"/>
              </a:rPr>
              <a:t>P. Bhattacharya et al., 2015 JINST 10 P09017</a:t>
            </a:r>
            <a:endParaRPr lang="en-US" altLang="en-US" sz="1125" b="1" dirty="0">
              <a:solidFill>
                <a:srgbClr val="064308"/>
              </a:solidFill>
              <a:latin typeface="+mj-lt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70F8A5EB-176C-7631-13A2-505D4CD56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190" y="3583669"/>
            <a:ext cx="553601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1600" dirty="0">
                <a:solidFill>
                  <a:srgbClr val="0000FF"/>
                </a:solidFill>
                <a:latin typeface="+mj-lt"/>
              </a:rPr>
              <a:t>Double Micromegas (DMM) </a:t>
            </a:r>
            <a:r>
              <a:rPr lang="en-US" altLang="en-US" sz="1600" dirty="0">
                <a:solidFill>
                  <a:srgbClr val="0000FF"/>
                </a:solidFill>
                <a:latin typeface="+mj-lt"/>
                <a:sym typeface="Wingdings" panose="05000000000000000000" pitchFamily="2" charset="2"/>
              </a:rPr>
              <a:t> larger gain, lower IBF</a:t>
            </a:r>
          </a:p>
          <a:p>
            <a:r>
              <a:rPr lang="en-US" altLang="en-US" sz="1600" dirty="0">
                <a:solidFill>
                  <a:srgbClr val="0000FF"/>
                </a:solidFill>
                <a:latin typeface="+mj-lt"/>
                <a:sym typeface="Wingdings" panose="05000000000000000000" pitchFamily="2" charset="2"/>
              </a:rPr>
              <a:t>Problem: mechanical stability of DMM over large area?</a:t>
            </a:r>
          </a:p>
          <a:p>
            <a:endParaRPr lang="en-US" altLang="en-US" sz="1600" dirty="0">
              <a:solidFill>
                <a:srgbClr val="0000FF"/>
              </a:solidFill>
              <a:latin typeface="+mj-lt"/>
              <a:sym typeface="Wingdings" panose="05000000000000000000" pitchFamily="2" charset="2"/>
            </a:endParaRPr>
          </a:p>
          <a:p>
            <a:endParaRPr lang="en-US" altLang="en-US" sz="1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D5B232D0-D281-0956-4904-A33C0BB0E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7792" y="1087661"/>
            <a:ext cx="14798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latin typeface="+mj-lt"/>
                <a:cs typeface="Arial" panose="020B0604020202020204" pitchFamily="34" charset="0"/>
              </a:rPr>
              <a:t>MM-THGEM</a:t>
            </a:r>
          </a:p>
        </p:txBody>
      </p:sp>
      <p:pic>
        <p:nvPicPr>
          <p:cNvPr id="21" name="Picture 30">
            <a:extLst>
              <a:ext uri="{FF2B5EF4-FFF2-40B4-BE49-F238E27FC236}">
                <a16:creationId xmlns:a16="http://schemas.microsoft.com/office/drawing/2014/main" id="{C41BE640-2B2C-0312-0FDC-1AFE8FC646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315" y="1456993"/>
            <a:ext cx="3963791" cy="177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ight Arrow 15">
            <a:extLst>
              <a:ext uri="{FF2B5EF4-FFF2-40B4-BE49-F238E27FC236}">
                <a16:creationId xmlns:a16="http://schemas.microsoft.com/office/drawing/2014/main" id="{5BC87943-F720-E064-EB5B-310B7E96AC57}"/>
              </a:ext>
            </a:extLst>
          </p:cNvPr>
          <p:cNvSpPr/>
          <p:nvPr/>
        </p:nvSpPr>
        <p:spPr>
          <a:xfrm>
            <a:off x="5127528" y="2059371"/>
            <a:ext cx="1983780" cy="48518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4A73-92B4-2D3C-2B40-7F0D2087CF16}"/>
              </a:ext>
            </a:extLst>
          </p:cNvPr>
          <p:cNvSpPr/>
          <p:nvPr/>
        </p:nvSpPr>
        <p:spPr>
          <a:xfrm>
            <a:off x="5539184" y="3628317"/>
            <a:ext cx="381000" cy="242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E4C3219-3030-1413-B9D5-A7AEA2B67EBB}"/>
              </a:ext>
            </a:extLst>
          </p:cNvPr>
          <p:cNvSpPr txBox="1"/>
          <p:nvPr/>
        </p:nvSpPr>
        <p:spPr>
          <a:xfrm>
            <a:off x="5410200" y="1600200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Solution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C7FFCE-16D1-92DA-AD13-10C15424085F}"/>
              </a:ext>
            </a:extLst>
          </p:cNvPr>
          <p:cNvSpPr txBox="1"/>
          <p:nvPr/>
        </p:nvSpPr>
        <p:spPr>
          <a:xfrm>
            <a:off x="5603370" y="3517281"/>
            <a:ext cx="6462823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Features: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Geometry:</a:t>
            </a:r>
          </a:p>
          <a:p>
            <a:pPr marL="742876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Hole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diam = 0.3-0.7 mm, pitch = 1-1.2 mm, rim &lt; 0.1 mm</a:t>
            </a:r>
          </a:p>
          <a:p>
            <a:pPr marL="742876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Thickness (single FR4), like in THGEM (0.2-1 mm)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Large-area double MM structure (40 x 30 cm</a:t>
            </a:r>
            <a:r>
              <a:rPr lang="en-US" sz="1600" baseline="30000" dirty="0"/>
              <a:t>2 </a:t>
            </a:r>
            <a:r>
              <a:rPr lang="en-US" sz="1600" dirty="0"/>
              <a:t>in this work)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Multiple amplification stages (uniform field geometry)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Expected excellent ion backflow suppression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Mechanically robust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Can be coupled to reflective photocathode (on top of the THGEM)</a:t>
            </a:r>
          </a:p>
          <a:p>
            <a:endParaRPr lang="en-US" sz="1600" baseline="-25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9EFF0F9-7BFA-B083-2CAC-855EADCA9552}"/>
              </a:ext>
            </a:extLst>
          </p:cNvPr>
          <p:cNvSpPr txBox="1"/>
          <p:nvPr/>
        </p:nvSpPr>
        <p:spPr>
          <a:xfrm>
            <a:off x="7332265" y="3209504"/>
            <a:ext cx="5210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R. De Oliveira and M. Cortesi</a:t>
            </a:r>
            <a:r>
              <a:rPr lang="en-US" sz="1400" b="1" i="1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400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2018</a:t>
            </a:r>
            <a:r>
              <a:rPr lang="en-US" sz="1400" i="1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 JINST </a:t>
            </a:r>
            <a:r>
              <a:rPr lang="en-US" sz="1400" b="1" i="1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13 </a:t>
            </a:r>
            <a:r>
              <a:rPr lang="en-US" sz="1400" i="1" u="none" strike="noStrike" baseline="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P06019</a:t>
            </a:r>
            <a:endParaRPr lang="en-US" sz="1000" i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68245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CFD12C0-3ECA-1BC9-599F-9A2A02121946}"/>
              </a:ext>
            </a:extLst>
          </p:cNvPr>
          <p:cNvGrpSpPr/>
          <p:nvPr/>
        </p:nvGrpSpPr>
        <p:grpSpPr>
          <a:xfrm>
            <a:off x="204787" y="2608943"/>
            <a:ext cx="3358834" cy="2012959"/>
            <a:chOff x="153479" y="2424046"/>
            <a:chExt cx="3358834" cy="2012959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C6B2E05-7377-BCB9-017B-E3924B274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172" y="2424046"/>
              <a:ext cx="3334141" cy="2012959"/>
            </a:xfrm>
            <a:prstGeom prst="rect">
              <a:avLst/>
            </a:prstGeom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1A83503-3B15-0114-685A-36377418F6C9}"/>
                </a:ext>
              </a:extLst>
            </p:cNvPr>
            <p:cNvSpPr/>
            <p:nvPr/>
          </p:nvSpPr>
          <p:spPr>
            <a:xfrm>
              <a:off x="2237644" y="2479826"/>
              <a:ext cx="1237331" cy="1962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687D753-CB67-8FAB-E00A-4008D6547596}"/>
                </a:ext>
              </a:extLst>
            </p:cNvPr>
            <p:cNvSpPr/>
            <p:nvPr/>
          </p:nvSpPr>
          <p:spPr>
            <a:xfrm>
              <a:off x="153479" y="2898326"/>
              <a:ext cx="1237331" cy="1962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229677F-C99C-8DD1-50B0-8CB1BDFD4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5723"/>
            <a:ext cx="12192000" cy="498694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dirty="0"/>
              <a:t>Science Case: Neutron-Rich Heavy-Ion Collisions - Reaction Dynamics</a:t>
            </a:r>
            <a:endParaRPr lang="en-US" sz="28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13A8100-DB6B-6F02-0B13-3509265BBBA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066800"/>
            <a:ext cx="11987213" cy="493712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t>Goal: Assess how entrance-channel properties (N/Z asymmetry, projectile/target magicity) affect quasi-fission, fusion-fission, and evaporation-residue survival, improving our understanding of SHE-synthesis reaction mechanisms.</a:t>
            </a:r>
          </a:p>
          <a:p>
            <a:pPr>
              <a:spcBef>
                <a:spcPts val="600"/>
              </a:spcBef>
            </a:pPr>
            <a:r>
              <a:t>Experiment: Investigate FF/QF dynamics with rare isotopes (e.g., the ³⁴Si + ²³²Th reaction) using FRIB radioactive beams and fragment kinematic observables.</a:t>
            </a:r>
          </a:p>
        </p:txBody>
      </p:sp>
      <p:sp>
        <p:nvSpPr>
          <p:cNvPr id="17" name="Explosion: 14 Points 16">
            <a:extLst>
              <a:ext uri="{FF2B5EF4-FFF2-40B4-BE49-F238E27FC236}">
                <a16:creationId xmlns:a16="http://schemas.microsoft.com/office/drawing/2014/main" id="{A1C8CCDF-ABA0-C804-FC1D-850DB1A397A1}"/>
              </a:ext>
            </a:extLst>
          </p:cNvPr>
          <p:cNvSpPr/>
          <p:nvPr/>
        </p:nvSpPr>
        <p:spPr>
          <a:xfrm>
            <a:off x="1528955" y="3584155"/>
            <a:ext cx="304800" cy="350370"/>
          </a:xfrm>
          <a:prstGeom prst="irregularSeal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3F64B2-28B1-036D-F815-5BBE81BE55B9}"/>
              </a:ext>
            </a:extLst>
          </p:cNvPr>
          <p:cNvCxnSpPr>
            <a:cxnSpLocks/>
          </p:cNvCxnSpPr>
          <p:nvPr/>
        </p:nvCxnSpPr>
        <p:spPr>
          <a:xfrm>
            <a:off x="1071755" y="3769053"/>
            <a:ext cx="457200" cy="0"/>
          </a:xfrm>
          <a:prstGeom prst="straightConnector1">
            <a:avLst/>
          </a:prstGeom>
          <a:ln w="2857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391776-210E-9CB0-34D2-D41EBDE463DB}"/>
              </a:ext>
            </a:extLst>
          </p:cNvPr>
          <p:cNvCxnSpPr>
            <a:cxnSpLocks/>
          </p:cNvCxnSpPr>
          <p:nvPr/>
        </p:nvCxnSpPr>
        <p:spPr>
          <a:xfrm flipH="1">
            <a:off x="1833755" y="3771108"/>
            <a:ext cx="404426" cy="0"/>
          </a:xfrm>
          <a:prstGeom prst="straightConnector1">
            <a:avLst/>
          </a:prstGeom>
          <a:ln w="2857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8D7A1E5-FC1C-FA7A-3C67-2EF053325EC5}"/>
              </a:ext>
            </a:extLst>
          </p:cNvPr>
          <p:cNvSpPr txBox="1"/>
          <p:nvPr/>
        </p:nvSpPr>
        <p:spPr>
          <a:xfrm>
            <a:off x="356385" y="5029175"/>
            <a:ext cx="3518912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Reaction identification based on:</a:t>
            </a:r>
          </a:p>
          <a:p>
            <a:r>
              <a:rPr lang="en-US" dirty="0"/>
              <a:t>-) ToF </a:t>
            </a:r>
            <a:r>
              <a:rPr lang="en-US" dirty="0">
                <a:sym typeface="Wingdings" panose="05000000000000000000" pitchFamily="2" charset="2"/>
              </a:rPr>
              <a:t> FMT vs. Non-FMT</a:t>
            </a:r>
          </a:p>
          <a:p>
            <a:r>
              <a:rPr lang="en-US" dirty="0">
                <a:sym typeface="Wingdings" panose="05000000000000000000" pitchFamily="2" charset="2"/>
              </a:rPr>
              <a:t>-) MAD  FF vs. QF</a:t>
            </a:r>
          </a:p>
          <a:p>
            <a:r>
              <a:rPr lang="en-US" sz="1400" dirty="0">
                <a:sym typeface="Wingdings" panose="05000000000000000000" pitchFamily="2" charset="2"/>
              </a:rPr>
              <a:t>FMT = Full Momentum Transfer</a:t>
            </a:r>
          </a:p>
          <a:p>
            <a:r>
              <a:rPr lang="en-US" sz="1400" dirty="0">
                <a:sym typeface="Wingdings" panose="05000000000000000000" pitchFamily="2" charset="2"/>
              </a:rPr>
              <a:t>MAD = Mass-Angle Distribution</a:t>
            </a:r>
            <a:endParaRPr lang="en-US" sz="14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1953FEF-253F-035A-7D17-BD03841C1492}"/>
              </a:ext>
            </a:extLst>
          </p:cNvPr>
          <p:cNvSpPr txBox="1"/>
          <p:nvPr/>
        </p:nvSpPr>
        <p:spPr>
          <a:xfrm>
            <a:off x="8605265" y="2597307"/>
            <a:ext cx="33354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Hinde </a:t>
            </a:r>
            <a:r>
              <a:rPr lang="da-DK" sz="1400" i="1" dirty="0">
                <a:solidFill>
                  <a:schemeClr val="accent4">
                    <a:lumMod val="75000"/>
                  </a:schemeClr>
                </a:solidFill>
              </a:rPr>
              <a:t>et al.</a:t>
            </a:r>
            <a:r>
              <a:rPr lang="da-DK" sz="1400" b="1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da-DK" sz="1400" i="1" dirty="0">
                <a:solidFill>
                  <a:schemeClr val="accent4">
                    <a:lumMod val="75000"/>
                  </a:schemeClr>
                </a:solidFill>
              </a:rPr>
              <a:t>PRC</a:t>
            </a:r>
            <a:r>
              <a:rPr lang="da-DK" sz="1400" b="1" dirty="0">
                <a:solidFill>
                  <a:schemeClr val="accent4">
                    <a:lumMod val="75000"/>
                  </a:schemeClr>
                </a:solidFill>
              </a:rPr>
              <a:t> 88</a:t>
            </a:r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, 054618 (2013)</a:t>
            </a:r>
            <a:endParaRPr lang="en-US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8948366-965D-6C45-1E55-8009F4EC6A3B}"/>
              </a:ext>
            </a:extLst>
          </p:cNvPr>
          <p:cNvGrpSpPr/>
          <p:nvPr/>
        </p:nvGrpSpPr>
        <p:grpSpPr>
          <a:xfrm>
            <a:off x="4261313" y="2664723"/>
            <a:ext cx="3502848" cy="3023406"/>
            <a:chOff x="4179359" y="2378068"/>
            <a:chExt cx="3502848" cy="3023406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FCBCA0EA-C6C7-3650-0857-FBDDED548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9359" y="2562734"/>
              <a:ext cx="3502848" cy="2838740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2F90093-98B3-5654-BB9A-5972606A3F78}"/>
                </a:ext>
              </a:extLst>
            </p:cNvPr>
            <p:cNvSpPr txBox="1"/>
            <p:nvPr/>
          </p:nvSpPr>
          <p:spPr>
            <a:xfrm>
              <a:off x="5130005" y="2378068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Detector 1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1A11647-EE5B-F1B2-3033-3565322299FE}"/>
                </a:ext>
              </a:extLst>
            </p:cNvPr>
            <p:cNvSpPr txBox="1"/>
            <p:nvPr/>
          </p:nvSpPr>
          <p:spPr>
            <a:xfrm rot="18876313">
              <a:off x="6039635" y="4438289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Detector 2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4C2CF49-C0AE-F16C-2A2D-A8FC8EE70BF0}"/>
              </a:ext>
            </a:extLst>
          </p:cNvPr>
          <p:cNvSpPr txBox="1"/>
          <p:nvPr/>
        </p:nvSpPr>
        <p:spPr>
          <a:xfrm>
            <a:off x="9372600" y="645134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Mass ratio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2B511ED-EF6E-2B00-34C8-F401A9CED23A}"/>
              </a:ext>
            </a:extLst>
          </p:cNvPr>
          <p:cNvSpPr txBox="1"/>
          <p:nvPr/>
        </p:nvSpPr>
        <p:spPr>
          <a:xfrm>
            <a:off x="4070826" y="5638193"/>
            <a:ext cx="3612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Coincidence Fission Fragment Detector System (CFFD)</a:t>
            </a:r>
            <a:endParaRPr lang="en-US" sz="1200" b="1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1BCDDEC1-41AD-4808-9F66-FB958B5C23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689"/>
          <a:stretch>
            <a:fillRect/>
          </a:stretch>
        </p:blipFill>
        <p:spPr>
          <a:xfrm>
            <a:off x="8461853" y="2908849"/>
            <a:ext cx="3226812" cy="3559402"/>
          </a:xfrm>
          <a:prstGeom prst="rect">
            <a:avLst/>
          </a:prstGeom>
          <a:solidFill>
            <a:schemeClr val="bg1"/>
          </a:solidFill>
          <a:ln cap="flat">
            <a:noFill/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0967744C-BE9C-6181-7BF4-3BD6C095F2F1}"/>
              </a:ext>
            </a:extLst>
          </p:cNvPr>
          <p:cNvSpPr txBox="1"/>
          <p:nvPr/>
        </p:nvSpPr>
        <p:spPr>
          <a:xfrm>
            <a:off x="154415" y="2615699"/>
            <a:ext cx="2274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Courtesy K. Brown Group </a:t>
            </a:r>
          </a:p>
        </p:txBody>
      </p:sp>
    </p:spTree>
    <p:extLst>
      <p:ext uri="{BB962C8B-B14F-4D97-AF65-F5344CB8AC3E}">
        <p14:creationId xmlns:p14="http://schemas.microsoft.com/office/powerpoint/2010/main" val="21112066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625FA0-8F90-0077-7C36-2BEA47255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of a 10x10 cm</a:t>
            </a:r>
            <a:r>
              <a:rPr lang="en-US" baseline="30000" dirty="0"/>
              <a:t>2</a:t>
            </a:r>
            <a:r>
              <a:rPr lang="en-US" dirty="0"/>
              <a:t> Prototype</a:t>
            </a:r>
            <a:endParaRPr lang="en-US" baseline="30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0EF7B-1FF3-13B7-F728-47C1113A7E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6E315-6FF3-1B31-59BC-8FBA447635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B9E77BC-C896-EEBD-3404-C96B9685F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214" t="3599" r="11311" b="10784"/>
          <a:stretch>
            <a:fillRect/>
          </a:stretch>
        </p:blipFill>
        <p:spPr>
          <a:xfrm>
            <a:off x="129953" y="2153068"/>
            <a:ext cx="5030445" cy="1729742"/>
          </a:xfrm>
          <a:prstGeom prst="rect">
            <a:avLst/>
          </a:prstGeom>
        </p:spPr>
      </p:pic>
      <p:pic>
        <p:nvPicPr>
          <p:cNvPr id="8" name="Picture 7" descr="Detector vacuum chamber with delay-line readout assembly">
            <a:extLst>
              <a:ext uri="{FF2B5EF4-FFF2-40B4-BE49-F238E27FC236}">
                <a16:creationId xmlns:a16="http://schemas.microsoft.com/office/drawing/2014/main" id="{EAA7E9C4-9FE9-1E05-A3C8-CA4438FCBE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884"/>
          <a:stretch>
            <a:fillRect/>
          </a:stretch>
        </p:blipFill>
        <p:spPr>
          <a:xfrm>
            <a:off x="5116691" y="4038811"/>
            <a:ext cx="1609767" cy="19342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017866-BC28-E91A-CE70-AA90025C1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8396" y="4038811"/>
            <a:ext cx="2693912" cy="193125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F7A2784-8B77-AEDF-D08E-F143B424F3E3}"/>
              </a:ext>
            </a:extLst>
          </p:cNvPr>
          <p:cNvGrpSpPr>
            <a:grpSpLocks noChangeAspect="1"/>
          </p:cNvGrpSpPr>
          <p:nvPr/>
        </p:nvGrpSpPr>
        <p:grpSpPr>
          <a:xfrm>
            <a:off x="7758884" y="3693219"/>
            <a:ext cx="4350090" cy="2279804"/>
            <a:chOff x="5445012" y="2845851"/>
            <a:chExt cx="3524615" cy="169232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01D9810-60F4-31FB-599D-81C8EB56C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3789" r="4485"/>
            <a:stretch>
              <a:fillRect/>
            </a:stretch>
          </p:blipFill>
          <p:spPr>
            <a:xfrm>
              <a:off x="5445012" y="2845851"/>
              <a:ext cx="3524615" cy="169232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554AB00-04A6-CFAA-F1F6-25F45F7AA60C}"/>
                </a:ext>
              </a:extLst>
            </p:cNvPr>
            <p:cNvSpPr/>
            <p:nvPr/>
          </p:nvSpPr>
          <p:spPr>
            <a:xfrm>
              <a:off x="6764108" y="2845851"/>
              <a:ext cx="358219" cy="3164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2E138D-80F0-32F2-BF6F-CBF5B4F5DA61}"/>
                </a:ext>
              </a:extLst>
            </p:cNvPr>
            <p:cNvSpPr/>
            <p:nvPr/>
          </p:nvSpPr>
          <p:spPr>
            <a:xfrm>
              <a:off x="6764108" y="4379964"/>
              <a:ext cx="358219" cy="1582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 descr="MM-THGEM prototype detector with front-end electronics">
            <a:extLst>
              <a:ext uri="{FF2B5EF4-FFF2-40B4-BE49-F238E27FC236}">
                <a16:creationId xmlns:a16="http://schemas.microsoft.com/office/drawing/2014/main" id="{DD18AE75-0F3A-02D1-5221-AFF1DC5D32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9" t="18955" r="35090" b="21177"/>
          <a:stretch>
            <a:fillRect/>
          </a:stretch>
        </p:blipFill>
        <p:spPr>
          <a:xfrm rot="5400000">
            <a:off x="193751" y="3992760"/>
            <a:ext cx="1934210" cy="202631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4EA0566-126B-C712-C02F-42714D1845C4}"/>
              </a:ext>
            </a:extLst>
          </p:cNvPr>
          <p:cNvSpPr txBox="1"/>
          <p:nvPr/>
        </p:nvSpPr>
        <p:spPr>
          <a:xfrm>
            <a:off x="124637" y="1065217"/>
            <a:ext cx="84097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Detector: 10x10 cm</a:t>
            </a:r>
            <a:r>
              <a:rPr lang="en-US" sz="1600" baseline="30000" dirty="0"/>
              <a:t>2</a:t>
            </a:r>
            <a:r>
              <a:rPr lang="en-US" sz="1600" dirty="0"/>
              <a:t> active area, equipped with a resistive anode (DLC, 10 M</a:t>
            </a:r>
            <a:r>
              <a:rPr lang="el-GR" sz="1600" dirty="0"/>
              <a:t>Ω</a:t>
            </a:r>
            <a:r>
              <a:rPr lang="en-US" sz="1600" dirty="0"/>
              <a:t>/□) and a 2D delay-line readout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MM-THGEM: Hole diam. = 0.5 mm, Hole pitch 1 mm, rim = 0.05 mm, </a:t>
            </a:r>
          </a:p>
          <a:p>
            <a:r>
              <a:rPr lang="en-US" sz="1600" dirty="0"/>
              <a:t>			   FR4 layers: 0.4 mm, 0.2 mm, 0.2 mm.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A4AE9B2A-5A47-99E6-E2E5-6D206CCA3D3D}"/>
              </a:ext>
            </a:extLst>
          </p:cNvPr>
          <p:cNvSpPr/>
          <p:nvPr/>
        </p:nvSpPr>
        <p:spPr>
          <a:xfrm>
            <a:off x="6934200" y="4824494"/>
            <a:ext cx="609600" cy="20470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AAA5573-E9AC-E1AA-9FBD-6CD8FDBB19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3662" y="1128345"/>
            <a:ext cx="3359490" cy="263130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755BB77-B27A-DF2E-B5E7-D8209DA442F9}"/>
              </a:ext>
            </a:extLst>
          </p:cNvPr>
          <p:cNvSpPr txBox="1"/>
          <p:nvPr/>
        </p:nvSpPr>
        <p:spPr>
          <a:xfrm>
            <a:off x="5433437" y="2552014"/>
            <a:ext cx="28971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FF"/>
                </a:solidFill>
              </a:rPr>
              <a:t>Stable operation at about 10</a:t>
            </a:r>
            <a:r>
              <a:rPr lang="en-US" sz="1600" baseline="30000" dirty="0">
                <a:solidFill>
                  <a:srgbClr val="0000FF"/>
                </a:solidFill>
              </a:rPr>
              <a:t>3 </a:t>
            </a:r>
            <a:r>
              <a:rPr lang="en-US" sz="1600" dirty="0">
                <a:solidFill>
                  <a:srgbClr val="0000FF"/>
                </a:solidFill>
              </a:rPr>
              <a:t>gas gain for FF and </a:t>
            </a:r>
            <a:br>
              <a:rPr lang="en-US" sz="1600" dirty="0">
                <a:solidFill>
                  <a:srgbClr val="0000FF"/>
                </a:solidFill>
              </a:rPr>
            </a:br>
            <a:r>
              <a:rPr lang="en-US" sz="1600" dirty="0">
                <a:solidFill>
                  <a:srgbClr val="0000FF"/>
                </a:solidFill>
              </a:rPr>
              <a:t>position resolution </a:t>
            </a:r>
            <a:br>
              <a:rPr lang="en-US" sz="1600" dirty="0">
                <a:solidFill>
                  <a:srgbClr val="0000FF"/>
                </a:solidFill>
              </a:rPr>
            </a:br>
            <a:r>
              <a:rPr lang="en-US" sz="1600" dirty="0">
                <a:solidFill>
                  <a:srgbClr val="0000FF"/>
                </a:solidFill>
              </a:rPr>
              <a:t>of about 0.5 mm (</a:t>
            </a:r>
            <a:r>
              <a:rPr lang="el-GR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82EFA2-419D-27C9-0B37-C3AF1371A33B}"/>
              </a:ext>
            </a:extLst>
          </p:cNvPr>
          <p:cNvSpPr txBox="1"/>
          <p:nvPr/>
        </p:nvSpPr>
        <p:spPr>
          <a:xfrm>
            <a:off x="5319143" y="2278400"/>
            <a:ext cx="32301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Harca </a:t>
            </a:r>
            <a:r>
              <a:rPr lang="da-DK" sz="1400" i="1" dirty="0">
                <a:solidFill>
                  <a:schemeClr val="accent4">
                    <a:lumMod val="75000"/>
                  </a:schemeClr>
                </a:solidFill>
              </a:rPr>
              <a:t>et al. </a:t>
            </a:r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2024 </a:t>
            </a:r>
            <a:r>
              <a:rPr lang="da-DK" sz="1400" i="1" dirty="0">
                <a:solidFill>
                  <a:schemeClr val="accent4">
                    <a:lumMod val="75000"/>
                  </a:schemeClr>
                </a:solidFill>
              </a:rPr>
              <a:t>JINST</a:t>
            </a:r>
            <a:r>
              <a:rPr lang="da-DK" sz="1400" b="1" dirty="0">
                <a:solidFill>
                  <a:schemeClr val="accent4">
                    <a:lumMod val="75000"/>
                  </a:schemeClr>
                </a:solidFill>
              </a:rPr>
              <a:t> 19 </a:t>
            </a:r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P05023</a:t>
            </a:r>
            <a:endParaRPr lang="en-US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21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5AFE7-5354-D0ED-C19D-374FAAFD6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693280-D9F9-89A1-D3D8-F77B73E12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Pressure Prototype Detector for </a:t>
            </a:r>
            <a:br>
              <a:rPr lang="en-US" dirty="0"/>
            </a:br>
            <a:r>
              <a:rPr lang="en-US" dirty="0"/>
              <a:t>Fission Fragments: ToF and Mass Reconstruction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695337-4617-89EF-C6A8-218B7F94E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7"/>
          <a:stretch>
            <a:fillRect/>
          </a:stretch>
        </p:blipFill>
        <p:spPr>
          <a:xfrm>
            <a:off x="4222354" y="4942446"/>
            <a:ext cx="4321387" cy="18276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F2D1E-2ACB-E0C5-6703-85D3D477C7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873" y="1533559"/>
            <a:ext cx="2894180" cy="25609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37367E8-2C0B-C814-FEE2-ECEB0D8CC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3" y="3238581"/>
            <a:ext cx="4045820" cy="340666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748D19E0-81F5-BD2A-FB14-9DA6BCFC577F}"/>
              </a:ext>
            </a:extLst>
          </p:cNvPr>
          <p:cNvGrpSpPr/>
          <p:nvPr/>
        </p:nvGrpSpPr>
        <p:grpSpPr>
          <a:xfrm>
            <a:off x="8441753" y="1320659"/>
            <a:ext cx="3700019" cy="2640625"/>
            <a:chOff x="9429163" y="984623"/>
            <a:chExt cx="2712609" cy="215597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ADCB3CF-C54E-8FCE-EDEA-215656DD5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1364" y="984623"/>
              <a:ext cx="2650408" cy="2028188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D089E2-2C7A-DE04-232B-8F553E35F0DF}"/>
                </a:ext>
              </a:extLst>
            </p:cNvPr>
            <p:cNvSpPr txBox="1"/>
            <p:nvPr/>
          </p:nvSpPr>
          <p:spPr>
            <a:xfrm>
              <a:off x="9961205" y="1177676"/>
              <a:ext cx="1710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baseline="30000" dirty="0"/>
                <a:t>249</a:t>
              </a:r>
              <a:r>
                <a:rPr lang="en-US" b="1" dirty="0"/>
                <a:t>Cf </a:t>
              </a:r>
              <a:r>
                <a:rPr lang="el-GR" b="1" dirty="0"/>
                <a:t>α</a:t>
              </a:r>
              <a:r>
                <a:rPr lang="en-US" b="1" dirty="0"/>
                <a:t> source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F6FFB8-5036-4A9C-E766-DD5408FC6C9A}"/>
                </a:ext>
              </a:extLst>
            </p:cNvPr>
            <p:cNvSpPr txBox="1"/>
            <p:nvPr/>
          </p:nvSpPr>
          <p:spPr>
            <a:xfrm>
              <a:off x="10367689" y="2832820"/>
              <a:ext cx="82041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ToF [ns]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37CA3B-0A8F-84FE-8677-52437994052A}"/>
                </a:ext>
              </a:extLst>
            </p:cNvPr>
            <p:cNvSpPr txBox="1"/>
            <p:nvPr/>
          </p:nvSpPr>
          <p:spPr>
            <a:xfrm rot="16200000">
              <a:off x="9206987" y="1789504"/>
              <a:ext cx="75212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/>
                <a:t>Counts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DEE9CB7-C26F-1795-45E5-6F2737412374}"/>
                </a:ext>
              </a:extLst>
            </p:cNvPr>
            <p:cNvSpPr/>
            <p:nvPr/>
          </p:nvSpPr>
          <p:spPr>
            <a:xfrm>
              <a:off x="10820400" y="1828800"/>
              <a:ext cx="367706" cy="82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1736925-928D-900E-EAA7-4CFD0A55801C}"/>
                </a:ext>
              </a:extLst>
            </p:cNvPr>
            <p:cNvSpPr txBox="1"/>
            <p:nvPr/>
          </p:nvSpPr>
          <p:spPr>
            <a:xfrm>
              <a:off x="10751507" y="1605983"/>
              <a:ext cx="842222" cy="3266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r>
                <a:rPr 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=1 ns</a:t>
              </a:r>
              <a:r>
                <a:rPr lang="en-US" sz="2000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AB764A3-8EAD-E3FB-DB72-F287B48F1894}"/>
              </a:ext>
            </a:extLst>
          </p:cNvPr>
          <p:cNvGrpSpPr/>
          <p:nvPr/>
        </p:nvGrpSpPr>
        <p:grpSpPr>
          <a:xfrm>
            <a:off x="7771339" y="3846131"/>
            <a:ext cx="4448693" cy="3020104"/>
            <a:chOff x="7669824" y="3837896"/>
            <a:chExt cx="4448693" cy="3020104"/>
          </a:xfrm>
        </p:grpSpPr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5FB54267-B52D-AC00-7941-82233188E01F}"/>
                </a:ext>
              </a:extLst>
            </p:cNvPr>
            <p:cNvSpPr/>
            <p:nvPr/>
          </p:nvSpPr>
          <p:spPr>
            <a:xfrm>
              <a:off x="7669824" y="4442696"/>
              <a:ext cx="703943" cy="364628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A572868-DABC-D60B-6D1D-E6F8E332B65C}"/>
                </a:ext>
              </a:extLst>
            </p:cNvPr>
            <p:cNvGrpSpPr/>
            <p:nvPr/>
          </p:nvGrpSpPr>
          <p:grpSpPr>
            <a:xfrm>
              <a:off x="8771914" y="3837896"/>
              <a:ext cx="3346603" cy="3020104"/>
              <a:chOff x="8795169" y="3282079"/>
              <a:chExt cx="3346603" cy="3020104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8CA58FE6-0653-E66D-9629-D525F95DCC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527"/>
              <a:stretch>
                <a:fillRect/>
              </a:stretch>
            </p:blipFill>
            <p:spPr>
              <a:xfrm>
                <a:off x="8795169" y="3282079"/>
                <a:ext cx="3346603" cy="2480768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10DC1E4-8C72-6486-DF62-6E25CCC9274E}"/>
                  </a:ext>
                </a:extLst>
              </p:cNvPr>
              <p:cNvSpPr txBox="1"/>
              <p:nvPr/>
            </p:nvSpPr>
            <p:spPr>
              <a:xfrm>
                <a:off x="9312544" y="3504995"/>
                <a:ext cx="2311851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baseline="30000" dirty="0"/>
                  <a:t>252</a:t>
                </a:r>
                <a:r>
                  <a:rPr lang="en-US" b="1" dirty="0"/>
                  <a:t>Cf fission source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DD3EC82-AF21-B878-76D9-21CF7240BFFC}"/>
                  </a:ext>
                </a:extLst>
              </p:cNvPr>
              <p:cNvSpPr txBox="1"/>
              <p:nvPr/>
            </p:nvSpPr>
            <p:spPr>
              <a:xfrm>
                <a:off x="9843269" y="5840518"/>
                <a:ext cx="1872629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400" b="1" baseline="30000" dirty="0"/>
                  <a:t>Mass Number (A)</a:t>
                </a:r>
                <a:endParaRPr lang="en-US" sz="2400" b="1" dirty="0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AB203B4-332E-6B2D-5284-4432E7ACD86B}"/>
                </a:ext>
              </a:extLst>
            </p:cNvPr>
            <p:cNvSpPr txBox="1"/>
            <p:nvPr/>
          </p:nvSpPr>
          <p:spPr>
            <a:xfrm rot="16200000">
              <a:off x="7786895" y="4801169"/>
              <a:ext cx="182761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baseline="30000" dirty="0"/>
                <a:t>Normalized Yield</a:t>
              </a:r>
              <a:endParaRPr lang="en-US" sz="2400" b="1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A66FF09-0013-EB2E-0A0D-7FE0EDE164A3}"/>
              </a:ext>
            </a:extLst>
          </p:cNvPr>
          <p:cNvSpPr txBox="1"/>
          <p:nvPr/>
        </p:nvSpPr>
        <p:spPr>
          <a:xfrm>
            <a:off x="114784" y="1028901"/>
            <a:ext cx="50488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Summary Performance: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Stable operation in &lt; 10 Torr iC</a:t>
            </a:r>
            <a:r>
              <a:rPr lang="en-US" baseline="-25000" dirty="0"/>
              <a:t>4</a:t>
            </a:r>
            <a:r>
              <a:rPr lang="en-US" dirty="0"/>
              <a:t>H</a:t>
            </a:r>
            <a:r>
              <a:rPr lang="en-US" baseline="-25000" dirty="0"/>
              <a:t>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Uniform gain (&gt;10</a:t>
            </a:r>
            <a:r>
              <a:rPr lang="en-US" baseline="30000" dirty="0"/>
              <a:t>3</a:t>
            </a:r>
            <a:r>
              <a:rPr lang="en-US" dirty="0"/>
              <a:t>) across the effective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 resolution (ToF) ≈ 1 ns (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Position resolution ≈ 0.5 mm (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Rate capability up to ≈200 kHz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7292CBB-C247-448F-D606-FF0214F8D08B}"/>
              </a:ext>
            </a:extLst>
          </p:cNvPr>
          <p:cNvSpPr txBox="1"/>
          <p:nvPr/>
        </p:nvSpPr>
        <p:spPr>
          <a:xfrm>
            <a:off x="4283562" y="4110202"/>
            <a:ext cx="3270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FF"/>
                </a:solidFill>
              </a:rPr>
              <a:t>The extrapolated mass resolution computed by ToF is 2.3 amu (FWHM) (A≈100-140)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F13210A-8B14-2BFE-2040-9EF1D293DB39}"/>
              </a:ext>
            </a:extLst>
          </p:cNvPr>
          <p:cNvSpPr txBox="1"/>
          <p:nvPr/>
        </p:nvSpPr>
        <p:spPr>
          <a:xfrm>
            <a:off x="5708686" y="1034802"/>
            <a:ext cx="27922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Good FF detection efficiency</a:t>
            </a:r>
          </a:p>
          <a:p>
            <a:r>
              <a:rPr lang="en-US" sz="1600" dirty="0">
                <a:solidFill>
                  <a:srgbClr val="0000FF"/>
                </a:solidFill>
              </a:rPr>
              <a:t>Across MM-THGEM area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DABF9A-1300-B339-C6AF-64B70385B416}"/>
              </a:ext>
            </a:extLst>
          </p:cNvPr>
          <p:cNvSpPr txBox="1"/>
          <p:nvPr/>
        </p:nvSpPr>
        <p:spPr>
          <a:xfrm>
            <a:off x="9080439" y="1133669"/>
            <a:ext cx="28971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Time resolution </a:t>
            </a:r>
            <a:r>
              <a:rPr lang="en-US" sz="1600" dirty="0"/>
              <a:t>≈ </a:t>
            </a:r>
            <a:r>
              <a:rPr lang="en-US" sz="1600" dirty="0">
                <a:solidFill>
                  <a:srgbClr val="0000FF"/>
                </a:solidFill>
              </a:rPr>
              <a:t>1 ns (</a:t>
            </a:r>
            <a:r>
              <a:rPr lang="el-GR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219151B-E8F3-2A9F-1520-023E9C4600C8}"/>
              </a:ext>
            </a:extLst>
          </p:cNvPr>
          <p:cNvSpPr/>
          <p:nvPr/>
        </p:nvSpPr>
        <p:spPr>
          <a:xfrm>
            <a:off x="4098583" y="6143808"/>
            <a:ext cx="1159217" cy="428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28EB042-3FCB-492E-0CC8-8A23401FEDCE}"/>
              </a:ext>
            </a:extLst>
          </p:cNvPr>
          <p:cNvSpPr txBox="1"/>
          <p:nvPr/>
        </p:nvSpPr>
        <p:spPr>
          <a:xfrm>
            <a:off x="4413741" y="6137601"/>
            <a:ext cx="604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PMT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67A679-C95F-7632-4253-F5DA21E782DE}"/>
              </a:ext>
            </a:extLst>
          </p:cNvPr>
          <p:cNvSpPr txBox="1"/>
          <p:nvPr/>
        </p:nvSpPr>
        <p:spPr>
          <a:xfrm>
            <a:off x="705883" y="2978942"/>
            <a:ext cx="32301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Harca </a:t>
            </a:r>
            <a:r>
              <a:rPr lang="da-DK" sz="1400" i="1" dirty="0">
                <a:solidFill>
                  <a:schemeClr val="accent4">
                    <a:lumMod val="75000"/>
                  </a:schemeClr>
                </a:solidFill>
              </a:rPr>
              <a:t>et al. </a:t>
            </a:r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2024 </a:t>
            </a:r>
            <a:r>
              <a:rPr lang="da-DK" sz="1400" i="1" dirty="0">
                <a:solidFill>
                  <a:schemeClr val="accent4">
                    <a:lumMod val="75000"/>
                  </a:schemeClr>
                </a:solidFill>
              </a:rPr>
              <a:t>JINST</a:t>
            </a:r>
            <a:r>
              <a:rPr lang="da-DK" sz="1400" b="1" dirty="0">
                <a:solidFill>
                  <a:schemeClr val="accent4">
                    <a:lumMod val="75000"/>
                  </a:schemeClr>
                </a:solidFill>
              </a:rPr>
              <a:t> 19 </a:t>
            </a:r>
            <a:r>
              <a:rPr lang="da-DK" sz="1400" dirty="0">
                <a:solidFill>
                  <a:schemeClr val="accent4">
                    <a:lumMod val="75000"/>
                  </a:schemeClr>
                </a:solidFill>
              </a:rPr>
              <a:t>P05023</a:t>
            </a:r>
            <a:endParaRPr lang="en-US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6073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02E5286-6687-FB4F-AEF4-E59AB3C212B7}"/>
              </a:ext>
            </a:extLst>
          </p:cNvPr>
          <p:cNvSpPr txBox="1"/>
          <p:nvPr/>
        </p:nvSpPr>
        <p:spPr>
          <a:xfrm>
            <a:off x="2879928" y="1683063"/>
            <a:ext cx="40955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MM-THGEM: </a:t>
            </a:r>
          </a:p>
          <a:p>
            <a:r>
              <a:rPr lang="en-US" sz="1600" dirty="0"/>
              <a:t>Hole diam. = 0.5 mm</a:t>
            </a:r>
          </a:p>
          <a:p>
            <a:r>
              <a:rPr lang="en-US" sz="1600" dirty="0"/>
              <a:t>Hole pitch = 1 mm</a:t>
            </a:r>
          </a:p>
          <a:p>
            <a:r>
              <a:rPr lang="en-US" sz="1600" dirty="0"/>
              <a:t>Hole rim = 0.05 mm</a:t>
            </a:r>
          </a:p>
          <a:p>
            <a:r>
              <a:rPr lang="en-US" sz="1600" dirty="0"/>
              <a:t>FR4 layers: 0.4 mm, 0.2 mm, 0.2 mm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48EF43-553A-A9DC-4225-E3EDDFA6C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Scale up the prototype (10x10 cm</a:t>
            </a:r>
            <a:r>
              <a:rPr lang="en-US" baseline="30000" dirty="0"/>
              <a:t>2</a:t>
            </a:r>
            <a:r>
              <a:rPr lang="en-US" dirty="0"/>
              <a:t>) for Fission-Fragment Imaging Study (40x30 cm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E9EF68-B82C-E2FF-73F1-B31A8AC5C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Large-Area MM-THGEM Imaging Detector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56AD9-64C4-FB5D-60B1-47AB26BE42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0FD51D-A820-1675-BD33-28483B3041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pic>
        <p:nvPicPr>
          <p:cNvPr id="7" name="Picture 6" descr="Full detector assembly with delay-line readout">
            <a:extLst>
              <a:ext uri="{FF2B5EF4-FFF2-40B4-BE49-F238E27FC236}">
                <a16:creationId xmlns:a16="http://schemas.microsoft.com/office/drawing/2014/main" id="{E6B996CC-54FF-A2E8-1F2D-FF8093986E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9" t="22271" r="35090" b="25398"/>
          <a:stretch>
            <a:fillRect/>
          </a:stretch>
        </p:blipFill>
        <p:spPr>
          <a:xfrm rot="5400000">
            <a:off x="248" y="1652333"/>
            <a:ext cx="2772046" cy="253848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9" name="Arrow: Striped Right 8">
            <a:extLst>
              <a:ext uri="{FF2B5EF4-FFF2-40B4-BE49-F238E27FC236}">
                <a16:creationId xmlns:a16="http://schemas.microsoft.com/office/drawing/2014/main" id="{CFB24FBA-22E5-A819-F691-34AFCC6226CC}"/>
              </a:ext>
            </a:extLst>
          </p:cNvPr>
          <p:cNvSpPr/>
          <p:nvPr/>
        </p:nvSpPr>
        <p:spPr>
          <a:xfrm>
            <a:off x="2802596" y="3357717"/>
            <a:ext cx="2836204" cy="296110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Content Placeholder 6">
            <a:extLst>
              <a:ext uri="{FF2B5EF4-FFF2-40B4-BE49-F238E27FC236}">
                <a16:creationId xmlns:a16="http://schemas.microsoft.com/office/drawing/2014/main" id="{B60B77D9-5ED1-42A5-F50E-32093470EF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14" t="3599" r="11311" b="17633"/>
          <a:stretch>
            <a:fillRect/>
          </a:stretch>
        </p:blipFill>
        <p:spPr bwMode="auto">
          <a:xfrm>
            <a:off x="140291" y="4413198"/>
            <a:ext cx="5030445" cy="159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6A2503D6-E1A1-FBF9-1A57-81508103CC7B}"/>
              </a:ext>
            </a:extLst>
          </p:cNvPr>
          <p:cNvGrpSpPr/>
          <p:nvPr/>
        </p:nvGrpSpPr>
        <p:grpSpPr>
          <a:xfrm>
            <a:off x="6544686" y="1373852"/>
            <a:ext cx="5560238" cy="4560665"/>
            <a:chOff x="6154046" y="1404546"/>
            <a:chExt cx="5560238" cy="4560665"/>
          </a:xfrm>
        </p:grpSpPr>
        <p:pic>
          <p:nvPicPr>
            <p:cNvPr id="11" name="Picture 10" descr="MM-THGEM detector frame assembly">
              <a:extLst>
                <a:ext uri="{FF2B5EF4-FFF2-40B4-BE49-F238E27FC236}">
                  <a16:creationId xmlns:a16="http://schemas.microsoft.com/office/drawing/2014/main" id="{8530DD68-258E-060D-C36C-C1AB01678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5400"/>
            <a:stretch>
              <a:fillRect/>
            </a:stretch>
          </p:blipFill>
          <p:spPr>
            <a:xfrm>
              <a:off x="9066777" y="4070941"/>
              <a:ext cx="2647507" cy="189427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3" name="Picture 12" descr="Detector support frame with thin entrance window">
              <a:extLst>
                <a:ext uri="{FF2B5EF4-FFF2-40B4-BE49-F238E27FC236}">
                  <a16:creationId xmlns:a16="http://schemas.microsoft.com/office/drawing/2014/main" id="{4533DDD2-2708-3718-303D-F387E6228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12268" y="4070941"/>
              <a:ext cx="2667000" cy="185193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" name="Picture 14" descr="Thin metalized cathode foil mounted on frame">
              <a:extLst>
                <a:ext uri="{FF2B5EF4-FFF2-40B4-BE49-F238E27FC236}">
                  <a16:creationId xmlns:a16="http://schemas.microsoft.com/office/drawing/2014/main" id="{12ECD3B9-9DDF-1BB3-22B0-94021A47E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32851" r="13851" b="23771"/>
            <a:stretch>
              <a:fillRect/>
            </a:stretch>
          </p:blipFill>
          <p:spPr>
            <a:xfrm>
              <a:off x="6212268" y="1759407"/>
              <a:ext cx="2729457" cy="183247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7" name="Picture 16" descr="Large-area MM-THGEM electrode in mounting frame">
              <a:extLst>
                <a:ext uri="{FF2B5EF4-FFF2-40B4-BE49-F238E27FC236}">
                  <a16:creationId xmlns:a16="http://schemas.microsoft.com/office/drawing/2014/main" id="{B3E8A4A1-BB0F-076E-D9EA-4583E5502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15472" b="9586"/>
            <a:stretch>
              <a:fillRect/>
            </a:stretch>
          </p:blipFill>
          <p:spPr>
            <a:xfrm rot="5400000">
              <a:off x="9461373" y="1381792"/>
              <a:ext cx="1832480" cy="261343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C0A310-C19F-ED23-C2F0-6028C7357752}"/>
                </a:ext>
              </a:extLst>
            </p:cNvPr>
            <p:cNvSpPr txBox="1"/>
            <p:nvPr/>
          </p:nvSpPr>
          <p:spPr>
            <a:xfrm>
              <a:off x="9274390" y="1430767"/>
              <a:ext cx="240994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000FF"/>
                  </a:solidFill>
                </a:rPr>
                <a:t>DLC Anode (10 M</a:t>
              </a:r>
              <a:r>
                <a:rPr lang="el-GR" sz="1600" dirty="0">
                  <a:solidFill>
                    <a:srgbClr val="0000FF"/>
                  </a:solidFill>
                </a:rPr>
                <a:t>Ω</a:t>
              </a:r>
              <a:r>
                <a:rPr lang="en-US" sz="1600" dirty="0">
                  <a:solidFill>
                    <a:srgbClr val="0000FF"/>
                  </a:solidFill>
                </a:rPr>
                <a:t>/□)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763311-7F8A-87A2-F2F2-FD3EF65ADF49}"/>
                </a:ext>
              </a:extLst>
            </p:cNvPr>
            <p:cNvSpPr txBox="1"/>
            <p:nvPr/>
          </p:nvSpPr>
          <p:spPr>
            <a:xfrm>
              <a:off x="6509105" y="1404546"/>
              <a:ext cx="224425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000FF"/>
                  </a:solidFill>
                </a:rPr>
                <a:t>Delay-line Readout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55C9A1-15E5-F9B0-7E74-F7D8AB0FD864}"/>
                </a:ext>
              </a:extLst>
            </p:cNvPr>
            <p:cNvSpPr txBox="1"/>
            <p:nvPr/>
          </p:nvSpPr>
          <p:spPr>
            <a:xfrm>
              <a:off x="6154046" y="3724902"/>
              <a:ext cx="291273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000FF"/>
                  </a:solidFill>
                </a:rPr>
                <a:t>Thin metallized cathode foil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B31A77-52D7-A5E5-87C3-9082506ACEAE}"/>
                </a:ext>
              </a:extLst>
            </p:cNvPr>
            <p:cNvSpPr txBox="1"/>
            <p:nvPr/>
          </p:nvSpPr>
          <p:spPr>
            <a:xfrm>
              <a:off x="9791070" y="3737767"/>
              <a:ext cx="162929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000FF"/>
                  </a:solidFill>
                </a:rPr>
                <a:t>Full Assembly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6028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0905D-4527-21D6-D01A-91D77A8176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ECF339-8C11-8939-DA24-BE334E64A9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04A50-5CC0-F31D-1B3B-77968CF26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1101563"/>
            <a:ext cx="6908806" cy="4737541"/>
          </a:xfrm>
          <a:prstGeom prst="rect">
            <a:avLst/>
          </a:prstGeom>
        </p:spPr>
      </p:pic>
      <p:sp>
        <p:nvSpPr>
          <p:cNvPr id="9" name="Text 2">
            <a:extLst>
              <a:ext uri="{FF2B5EF4-FFF2-40B4-BE49-F238E27FC236}">
                <a16:creationId xmlns:a16="http://schemas.microsoft.com/office/drawing/2014/main" id="{8D24E060-D8B4-6810-9CF9-0E6CC17A6AFC}"/>
              </a:ext>
            </a:extLst>
          </p:cNvPr>
          <p:cNvSpPr/>
          <p:nvPr/>
        </p:nvSpPr>
        <p:spPr>
          <a:xfrm>
            <a:off x="7045960" y="1101563"/>
            <a:ext cx="5074920" cy="5212080"/>
          </a:xfrm>
          <a:prstGeom prst="rect">
            <a:avLst/>
          </a:prstGeom>
          <a:noFill/>
          <a:ln/>
        </p:spPr>
        <p:txBody>
          <a:bodyPr wrap="square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rgbClr val="1B4D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LINAC</a:t>
            </a:r>
            <a:endParaRPr lang="en-US" sz="15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Superconducting linear accelerator that boosts heavy-ion beams to energies above 200 MeV/u.</a:t>
            </a:r>
            <a:endParaRPr lang="en-US" sz="1500" dirty="0"/>
          </a:p>
          <a:p>
            <a:pPr marL="0" indent="0">
              <a:buNone/>
            </a:pPr>
            <a:r>
              <a:rPr lang="en-US" sz="1600" b="1" dirty="0">
                <a:solidFill>
                  <a:srgbClr val="1F4E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Target System</a:t>
            </a:r>
            <a:endParaRPr lang="en-US" sz="15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Converts the primary beam into a wide range of rare isotopes via fragmentation or fission.</a:t>
            </a:r>
            <a:endParaRPr lang="en-US" sz="1500" dirty="0"/>
          </a:p>
          <a:p>
            <a:pPr marL="0" indent="0">
              <a:buNone/>
            </a:pPr>
            <a:r>
              <a:rPr lang="en-US" sz="16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ARIS</a:t>
            </a:r>
            <a:endParaRPr lang="en-US" sz="15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Advanced Rare Isotope Separator — selects and purifies the isotopes of interest for delivery to experiments.</a:t>
            </a:r>
            <a:endParaRPr lang="en-US" sz="1500" dirty="0"/>
          </a:p>
          <a:p>
            <a:pPr marL="0" indent="0">
              <a:buNone/>
            </a:pPr>
            <a:r>
              <a:rPr lang="en-US" sz="1600" b="1" dirty="0">
                <a:solidFill>
                  <a:srgbClr val="6B3F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Experimental Areas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BECOLA, N4, ReA, S2, and S3/S800 host precision, reaccelerated-beam, and fast-beam experiments.</a:t>
            </a:r>
            <a:endParaRPr lang="en-US" sz="15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FC7C87-211F-42E1-8110-C38BD839616E}"/>
              </a:ext>
            </a:extLst>
          </p:cNvPr>
          <p:cNvSpPr/>
          <p:nvPr/>
        </p:nvSpPr>
        <p:spPr>
          <a:xfrm>
            <a:off x="1202436" y="4724400"/>
            <a:ext cx="5274564" cy="1032037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84C899-A500-9737-32B5-0E3F49DBE003}"/>
              </a:ext>
            </a:extLst>
          </p:cNvPr>
          <p:cNvSpPr txBox="1"/>
          <p:nvPr/>
        </p:nvSpPr>
        <p:spPr>
          <a:xfrm>
            <a:off x="2590800" y="4953000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LINAC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7559FA-D8D6-4FB5-8AF6-1542CB002F6D}"/>
              </a:ext>
            </a:extLst>
          </p:cNvPr>
          <p:cNvSpPr txBox="1"/>
          <p:nvPr/>
        </p:nvSpPr>
        <p:spPr>
          <a:xfrm>
            <a:off x="8636" y="4034379"/>
            <a:ext cx="11938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00FF"/>
                </a:solidFill>
              </a:rPr>
              <a:t>Production Target Area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9F2040-5886-2A32-DDF6-24604B72BA00}"/>
              </a:ext>
            </a:extLst>
          </p:cNvPr>
          <p:cNvSpPr/>
          <p:nvPr/>
        </p:nvSpPr>
        <p:spPr>
          <a:xfrm rot="15229433">
            <a:off x="965973" y="3824756"/>
            <a:ext cx="1227745" cy="699556"/>
          </a:xfrm>
          <a:prstGeom prst="rect">
            <a:avLst/>
          </a:prstGeom>
          <a:noFill/>
          <a:ln w="28575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96B590-0C4C-59ED-23A2-EFD2DD85C7D1}"/>
              </a:ext>
            </a:extLst>
          </p:cNvPr>
          <p:cNvSpPr txBox="1"/>
          <p:nvPr/>
        </p:nvSpPr>
        <p:spPr>
          <a:xfrm>
            <a:off x="312954" y="3321806"/>
            <a:ext cx="673582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US" sz="1600" b="1" dirty="0">
                <a:solidFill>
                  <a:srgbClr val="FF0000"/>
                </a:solidFill>
              </a:rPr>
              <a:t>ARIS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C53363-8168-B48C-AAF7-482F883A631E}"/>
              </a:ext>
            </a:extLst>
          </p:cNvPr>
          <p:cNvSpPr/>
          <p:nvPr/>
        </p:nvSpPr>
        <p:spPr>
          <a:xfrm rot="18641659">
            <a:off x="893822" y="2881181"/>
            <a:ext cx="1051538" cy="41776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A573605-BE93-125C-59F2-3A3F58A03A69}"/>
              </a:ext>
            </a:extLst>
          </p:cNvPr>
          <p:cNvSpPr/>
          <p:nvPr/>
        </p:nvSpPr>
        <p:spPr>
          <a:xfrm>
            <a:off x="1709321" y="2004842"/>
            <a:ext cx="3396079" cy="1783380"/>
          </a:xfrm>
          <a:prstGeom prst="rect">
            <a:avLst/>
          </a:prstGeom>
          <a:noFill/>
          <a:ln w="28575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50C20E-4EDA-0703-E4C6-E10EC1A76F55}"/>
              </a:ext>
            </a:extLst>
          </p:cNvPr>
          <p:cNvSpPr txBox="1"/>
          <p:nvPr/>
        </p:nvSpPr>
        <p:spPr>
          <a:xfrm>
            <a:off x="4434740" y="1420067"/>
            <a:ext cx="1605380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Experimental Areas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B5C78F-C246-A503-792A-4E0C1256E9D8}"/>
              </a:ext>
            </a:extLst>
          </p:cNvPr>
          <p:cNvSpPr txBox="1"/>
          <p:nvPr/>
        </p:nvSpPr>
        <p:spPr>
          <a:xfrm>
            <a:off x="3028020" y="3026067"/>
            <a:ext cx="9701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S3/S800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F54754D-FFDB-11DE-5D24-85D747080AB1}"/>
              </a:ext>
            </a:extLst>
          </p:cNvPr>
          <p:cNvSpPr txBox="1"/>
          <p:nvPr/>
        </p:nvSpPr>
        <p:spPr>
          <a:xfrm>
            <a:off x="3290111" y="2337054"/>
            <a:ext cx="445956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N4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168BAB-2E75-01ED-B74B-9487BE2561F1}"/>
              </a:ext>
            </a:extLst>
          </p:cNvPr>
          <p:cNvSpPr txBox="1"/>
          <p:nvPr/>
        </p:nvSpPr>
        <p:spPr>
          <a:xfrm>
            <a:off x="2398187" y="1977016"/>
            <a:ext cx="104868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BECOLA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6CE9DB0-ECEE-4C0B-790F-360DB4672C12}"/>
              </a:ext>
            </a:extLst>
          </p:cNvPr>
          <p:cNvSpPr txBox="1"/>
          <p:nvPr/>
        </p:nvSpPr>
        <p:spPr>
          <a:xfrm>
            <a:off x="4051664" y="2002366"/>
            <a:ext cx="593432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ReA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C0E0C5-B4D0-41C7-D56E-E3191E8E78D6}"/>
              </a:ext>
            </a:extLst>
          </p:cNvPr>
          <p:cNvSpPr txBox="1"/>
          <p:nvPr/>
        </p:nvSpPr>
        <p:spPr>
          <a:xfrm>
            <a:off x="2346341" y="3034600"/>
            <a:ext cx="43473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S2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4B17B0F7-F34F-5220-1C53-4E566453B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8925"/>
            <a:ext cx="11988800" cy="479425"/>
          </a:xfrm>
        </p:spPr>
        <p:txBody>
          <a:bodyPr/>
          <a:lstStyle/>
          <a:p>
            <a:r>
              <a:rPr lang="en-US" dirty="0"/>
              <a:t>FRIB Laboratory Layout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435508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0F763E-D272-CEA3-585A-C2CE541D1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6" y="285757"/>
            <a:ext cx="11988797" cy="478624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Performance Evaluation with </a:t>
            </a:r>
            <a:r>
              <a:rPr lang="el-GR" dirty="0"/>
              <a:t>α</a:t>
            </a:r>
            <a:r>
              <a:rPr lang="en-US" dirty="0"/>
              <a:t>-Particle Source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ED9A26D-21FB-6EA4-3C0B-E062835705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1606" y="1905000"/>
            <a:ext cx="3018629" cy="40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A503FB4-CCD9-1A78-8AB1-F8DF82BA5C4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 bwMode="auto">
          <a:xfrm>
            <a:off x="3101458" y="1919177"/>
            <a:ext cx="2682369" cy="412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1C5D24-C1E1-DC82-54BB-6DA9E4567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0912" y="6356450"/>
            <a:ext cx="5655095" cy="364628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it-IT"/>
              <a:t>M. Cortesi, GSI, September 2026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459D94-A782-E5C1-A296-96283EC7A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6000" y="6356450"/>
            <a:ext cx="1016000" cy="364628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spcAft>
                  <a:spcPts val="600"/>
                </a:spcAft>
                <a:defRPr/>
              </a:pPr>
              <a:t>40</a:t>
            </a:fld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8C06A076-3EB6-68B0-FAB5-B94C74AED368}"/>
              </a:ext>
            </a:extLst>
          </p:cNvPr>
          <p:cNvSpPr/>
          <p:nvPr/>
        </p:nvSpPr>
        <p:spPr>
          <a:xfrm rot="3418476">
            <a:off x="1709763" y="3046333"/>
            <a:ext cx="288076" cy="46251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2F8543-DB86-DA73-D94A-A83152D5CA2A}"/>
              </a:ext>
            </a:extLst>
          </p:cNvPr>
          <p:cNvSpPr txBox="1"/>
          <p:nvPr/>
        </p:nvSpPr>
        <p:spPr>
          <a:xfrm>
            <a:off x="9594818" y="2489112"/>
            <a:ext cx="26098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Typical Bias Configuration:</a:t>
            </a:r>
            <a:br>
              <a:rPr lang="en-US" sz="1600" dirty="0"/>
            </a:br>
            <a:r>
              <a:rPr lang="en-US" sz="1600" dirty="0"/>
              <a:t>gas gain ~ 10</a:t>
            </a:r>
            <a:r>
              <a:rPr lang="en-US" sz="1600" baseline="30000" dirty="0"/>
              <a:t>3</a:t>
            </a:r>
            <a:r>
              <a:rPr lang="en-US" sz="1600" dirty="0"/>
              <a:t>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C755CFE-5753-8F88-F10E-C36794B48A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928" y="1653659"/>
            <a:ext cx="3472874" cy="195349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813799-16F0-2E5C-8A45-FB7630C8C0CD}"/>
              </a:ext>
            </a:extLst>
          </p:cNvPr>
          <p:cNvSpPr txBox="1"/>
          <p:nvPr/>
        </p:nvSpPr>
        <p:spPr>
          <a:xfrm>
            <a:off x="5938290" y="1812977"/>
            <a:ext cx="227337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MM-THGEM bottom mesh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E90FDA-99D2-0E05-B2CC-77090931CF2D}"/>
              </a:ext>
            </a:extLst>
          </p:cNvPr>
          <p:cNvSpPr txBox="1"/>
          <p:nvPr/>
        </p:nvSpPr>
        <p:spPr>
          <a:xfrm>
            <a:off x="7467600" y="2898126"/>
            <a:ext cx="1234377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X1 DL signal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1DAB40E-EC4D-D264-DFF3-C1D83F3845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840" y="3848092"/>
            <a:ext cx="3472874" cy="195349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2087FEC-C6CC-D13C-3488-3A3FAFD54CF1}"/>
              </a:ext>
            </a:extLst>
          </p:cNvPr>
          <p:cNvSpPr txBox="1"/>
          <p:nvPr/>
        </p:nvSpPr>
        <p:spPr>
          <a:xfrm>
            <a:off x="5881370" y="3886200"/>
            <a:ext cx="1243995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all DL signals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52DB80C-B5B1-3DD3-EFC4-B26496740F11}"/>
              </a:ext>
            </a:extLst>
          </p:cNvPr>
          <p:cNvCxnSpPr/>
          <p:nvPr/>
        </p:nvCxnSpPr>
        <p:spPr>
          <a:xfrm>
            <a:off x="7467600" y="4343400"/>
            <a:ext cx="0" cy="1524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9069DD0-B02F-81F0-65E8-6D1DFE7ACDB5}"/>
              </a:ext>
            </a:extLst>
          </p:cNvPr>
          <p:cNvCxnSpPr/>
          <p:nvPr/>
        </p:nvCxnSpPr>
        <p:spPr>
          <a:xfrm>
            <a:off x="7924800" y="4343400"/>
            <a:ext cx="0" cy="1524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EC355F0C-FA77-7A21-D5C9-4D90657B30E4}"/>
              </a:ext>
            </a:extLst>
          </p:cNvPr>
          <p:cNvSpPr txBox="1"/>
          <p:nvPr/>
        </p:nvSpPr>
        <p:spPr>
          <a:xfrm>
            <a:off x="7354120" y="4427802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40 ns</a:t>
            </a:r>
          </a:p>
        </p:txBody>
      </p:sp>
      <p:sp>
        <p:nvSpPr>
          <p:cNvPr id="45" name="Content Placeholder 1">
            <a:extLst>
              <a:ext uri="{FF2B5EF4-FFF2-40B4-BE49-F238E27FC236}">
                <a16:creationId xmlns:a16="http://schemas.microsoft.com/office/drawing/2014/main" id="{CF340B61-53EF-5CE4-3849-52AD073329CC}"/>
              </a:ext>
            </a:extLst>
          </p:cNvPr>
          <p:cNvSpPr txBox="1">
            <a:spLocks/>
          </p:cNvSpPr>
          <p:nvPr/>
        </p:nvSpPr>
        <p:spPr bwMode="auto">
          <a:xfrm>
            <a:off x="101600" y="1067101"/>
            <a:ext cx="11987896" cy="823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r>
              <a:rPr lang="en-US" sz="1800" kern="0" dirty="0"/>
              <a:t>Large MM-THGEM-based detectors demonstrate performance comparable to that of the small-scale prototype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3D9B7F-071E-2EC2-4AED-AA22FE72F5C7}"/>
              </a:ext>
            </a:extLst>
          </p:cNvPr>
          <p:cNvSpPr txBox="1"/>
          <p:nvPr/>
        </p:nvSpPr>
        <p:spPr>
          <a:xfrm>
            <a:off x="152400" y="1442080"/>
            <a:ext cx="391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Operating pressure = 10 Torr i-C</a:t>
            </a:r>
            <a:r>
              <a:rPr lang="en-US" baseline="-25000" dirty="0"/>
              <a:t>4</a:t>
            </a:r>
            <a:r>
              <a:rPr lang="en-US" dirty="0"/>
              <a:t>H</a:t>
            </a:r>
            <a:r>
              <a:rPr lang="en-US" baseline="-25000" dirty="0"/>
              <a:t>10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1D1117-71E1-1F43-464D-1DFC2D9B2C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3853" y="3408488"/>
            <a:ext cx="2386282" cy="169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6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1076C8-5CE7-80CF-2C5A-4BD219AAE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Large-area MM-THGEM Detector: Position Resolution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7B1A7C-DF6E-531F-6448-75F6C0BDFB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9FC305-E8ED-3BA0-6308-25E0104424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E66712-B9DB-2B99-D48A-8B92C2CC7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21" y="1615264"/>
            <a:ext cx="2685722" cy="294231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49763EB-00D2-6BDD-22FC-9BB39B8B2233}"/>
              </a:ext>
            </a:extLst>
          </p:cNvPr>
          <p:cNvGrpSpPr/>
          <p:nvPr/>
        </p:nvGrpSpPr>
        <p:grpSpPr>
          <a:xfrm>
            <a:off x="3912699" y="1018716"/>
            <a:ext cx="4103697" cy="4393496"/>
            <a:chOff x="8037051" y="1626304"/>
            <a:chExt cx="4103697" cy="439349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EC91250-0B81-1F9D-0123-4E3FD5F11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95564" y="1626304"/>
              <a:ext cx="3645184" cy="420462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B9BBCD8-832E-E9D4-7082-304BE6586F78}"/>
                </a:ext>
              </a:extLst>
            </p:cNvPr>
            <p:cNvSpPr txBox="1"/>
            <p:nvPr/>
          </p:nvSpPr>
          <p:spPr>
            <a:xfrm rot="16200000">
              <a:off x="7195314" y="3592263"/>
              <a:ext cx="20528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 coordinate [mm]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8A1EE02-A807-82CD-8D6E-E38DA3C5961A}"/>
                </a:ext>
              </a:extLst>
            </p:cNvPr>
            <p:cNvSpPr txBox="1"/>
            <p:nvPr/>
          </p:nvSpPr>
          <p:spPr>
            <a:xfrm>
              <a:off x="9291753" y="5650468"/>
              <a:ext cx="205280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Y coordinate [mm]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BE9B2BD9-8225-60EC-74A1-7AB09BDAD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0760" y="1520609"/>
            <a:ext cx="2685722" cy="303115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FD4FF96-376D-F6B3-1DF0-217B831B3080}"/>
              </a:ext>
            </a:extLst>
          </p:cNvPr>
          <p:cNvSpPr txBox="1"/>
          <p:nvPr/>
        </p:nvSpPr>
        <p:spPr>
          <a:xfrm>
            <a:off x="1368767" y="4500329"/>
            <a:ext cx="142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Projection 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FF7C9C-9F70-F651-528B-B1AE4E57696A}"/>
              </a:ext>
            </a:extLst>
          </p:cNvPr>
          <p:cNvSpPr txBox="1"/>
          <p:nvPr/>
        </p:nvSpPr>
        <p:spPr>
          <a:xfrm>
            <a:off x="9114440" y="4445929"/>
            <a:ext cx="142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Projection X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4C8032-BE2B-3621-769F-52731ACA3B46}"/>
              </a:ext>
            </a:extLst>
          </p:cNvPr>
          <p:cNvSpPr/>
          <p:nvPr/>
        </p:nvSpPr>
        <p:spPr>
          <a:xfrm>
            <a:off x="6349786" y="1615264"/>
            <a:ext cx="152400" cy="2580480"/>
          </a:xfrm>
          <a:prstGeom prst="rect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8405A8-6D3B-0860-3118-BE8C37FFB103}"/>
              </a:ext>
            </a:extLst>
          </p:cNvPr>
          <p:cNvSpPr/>
          <p:nvPr/>
        </p:nvSpPr>
        <p:spPr>
          <a:xfrm rot="5400000">
            <a:off x="6197386" y="1767664"/>
            <a:ext cx="152400" cy="2580480"/>
          </a:xfrm>
          <a:prstGeom prst="rect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F54E9D-D96F-0038-ED53-014C8511CBB3}"/>
              </a:ext>
            </a:extLst>
          </p:cNvPr>
          <p:cNvSpPr txBox="1"/>
          <p:nvPr/>
        </p:nvSpPr>
        <p:spPr>
          <a:xfrm>
            <a:off x="8851867" y="1213789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 </a:t>
            </a:r>
            <a:r>
              <a:rPr lang="el-GR" dirty="0"/>
              <a:t>σ</a:t>
            </a:r>
            <a:r>
              <a:rPr lang="en-US" dirty="0"/>
              <a:t> &gt;  ~ 0.62 mm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C95CDB-AF24-467B-7696-3D5CBF36155E}"/>
              </a:ext>
            </a:extLst>
          </p:cNvPr>
          <p:cNvSpPr txBox="1"/>
          <p:nvPr/>
        </p:nvSpPr>
        <p:spPr>
          <a:xfrm>
            <a:off x="1106194" y="1245932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 </a:t>
            </a:r>
            <a:r>
              <a:rPr lang="el-GR" dirty="0"/>
              <a:t>σ</a:t>
            </a:r>
            <a:r>
              <a:rPr lang="en-US" dirty="0"/>
              <a:t> &gt;  ~ 0.65 mm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04D631-4ED1-276C-6ED1-CE253A8B48E4}"/>
              </a:ext>
            </a:extLst>
          </p:cNvPr>
          <p:cNvSpPr txBox="1"/>
          <p:nvPr/>
        </p:nvSpPr>
        <p:spPr>
          <a:xfrm>
            <a:off x="5512186" y="1151277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 7 h 30 min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664F09A-5089-0B29-EAB1-339FD94380EB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7648575" y="3036186"/>
            <a:ext cx="832185" cy="125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8BFCC4C-7C05-F23C-D54C-F8E579FA82B8}"/>
              </a:ext>
            </a:extLst>
          </p:cNvPr>
          <p:cNvCxnSpPr>
            <a:cxnSpLocks/>
          </p:cNvCxnSpPr>
          <p:nvPr/>
        </p:nvCxnSpPr>
        <p:spPr>
          <a:xfrm flipH="1">
            <a:off x="3483819" y="4195744"/>
            <a:ext cx="2640756" cy="335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F6B72FD-FA49-419E-0400-877B2ADB8C36}"/>
              </a:ext>
            </a:extLst>
          </p:cNvPr>
          <p:cNvSpPr txBox="1"/>
          <p:nvPr/>
        </p:nvSpPr>
        <p:spPr>
          <a:xfrm>
            <a:off x="719071" y="5409217"/>
            <a:ext cx="11404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Measured position resolution across the effective area ≈ 0.63 mm (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dirty="0"/>
              <a:t>) </a:t>
            </a:r>
            <a:br>
              <a:rPr lang="en-US" dirty="0"/>
            </a:br>
            <a:r>
              <a:rPr lang="en-US" dirty="0"/>
              <a:t>                                                 </a:t>
            </a:r>
            <a:r>
              <a:rPr lang="en-US" dirty="0">
                <a:sym typeface="Wingdings" panose="05000000000000000000" pitchFamily="2" charset="2"/>
              </a:rPr>
              <a:t> Expected coincidence angular resolution of the CFFD system </a:t>
            </a:r>
            <a:r>
              <a:rPr lang="en-US" dirty="0"/>
              <a:t>≈</a:t>
            </a:r>
            <a:r>
              <a:rPr lang="en-US" dirty="0">
                <a:sym typeface="Wingdings" panose="05000000000000000000" pitchFamily="2" charset="2"/>
              </a:rPr>
              <a:t> 4.5 </a:t>
            </a:r>
            <a:r>
              <a:rPr lang="en-US" dirty="0" err="1">
                <a:sym typeface="Wingdings" panose="05000000000000000000" pitchFamily="2" charset="2"/>
              </a:rPr>
              <a:t>mrad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dirty="0">
                <a:sym typeface="Wingdings" panose="05000000000000000000" pitchFamily="2" charset="2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0755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B42519-DC01-8C45-CAA5-BC6FB00DD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41" y="1065704"/>
            <a:ext cx="7514972" cy="4937460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en-US" sz="1600" dirty="0"/>
              <a:t>Two large-area position-sensitive MM-THGEM detectors around the target provide complementary </a:t>
            </a:r>
            <a:r>
              <a:rPr lang="el-GR" sz="1600" dirty="0"/>
              <a:t>θ </a:t>
            </a:r>
            <a:r>
              <a:rPr lang="en-US" sz="1600" dirty="0"/>
              <a:t>coverage for binary-fragment detection</a:t>
            </a:r>
          </a:p>
          <a:p>
            <a:pPr>
              <a:spcBef>
                <a:spcPts val="300"/>
              </a:spcBef>
            </a:pPr>
            <a:r>
              <a:rPr lang="en-US" sz="1600" dirty="0"/>
              <a:t>Upstream start detector at 0</a:t>
            </a:r>
            <a:r>
              <a:rPr lang="en-US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1600" dirty="0"/>
              <a:t> </a:t>
            </a:r>
            <a:r>
              <a:rPr lang="en-US" sz="1600"/>
              <a:t>provides t</a:t>
            </a:r>
            <a:r>
              <a:rPr lang="en-US" sz="1600" baseline="-25000"/>
              <a:t>0</a:t>
            </a:r>
            <a:r>
              <a:rPr lang="en-US" sz="1600"/>
              <a:t> signal for the ToF measurements</a:t>
            </a:r>
            <a:endParaRPr lang="en-US" sz="1600" dirty="0"/>
          </a:p>
          <a:p>
            <a:pPr>
              <a:spcBef>
                <a:spcPts val="300"/>
              </a:spcBef>
            </a:pPr>
            <a:r>
              <a:rPr lang="en-US" sz="1600" dirty="0"/>
              <a:t>Kinematic coincidence reconstruction determines fragment mass ratio (M</a:t>
            </a:r>
            <a:r>
              <a:rPr lang="en-US" sz="1600" baseline="-25000" dirty="0"/>
              <a:t>R</a:t>
            </a:r>
            <a:r>
              <a:rPr lang="en-US" sz="1600" dirty="0"/>
              <a:t>) and center-of-mass angle (</a:t>
            </a:r>
            <a:r>
              <a:rPr lang="el-GR" sz="1600" dirty="0"/>
              <a:t>θ) </a:t>
            </a:r>
            <a:r>
              <a:rPr lang="en-US" sz="1600" dirty="0"/>
              <a:t>from position and timing.</a:t>
            </a:r>
          </a:p>
          <a:p>
            <a:pPr>
              <a:spcBef>
                <a:spcPts val="300"/>
              </a:spcBef>
            </a:pPr>
            <a:r>
              <a:rPr lang="en-US" sz="1600" dirty="0"/>
              <a:t>Two SBS detectors provide beam monitoring and cross-section normalization</a:t>
            </a:r>
          </a:p>
          <a:p>
            <a:pPr>
              <a:spcBef>
                <a:spcPts val="300"/>
              </a:spcBef>
            </a:pPr>
            <a:r>
              <a:rPr lang="en-US" sz="1600" dirty="0"/>
              <a:t>Target ladder enables target changes under vacuum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E6BEE87-70B4-C9DC-EE0D-BCC74F4B968E}"/>
              </a:ext>
            </a:extLst>
          </p:cNvPr>
          <p:cNvGrpSpPr/>
          <p:nvPr/>
        </p:nvGrpSpPr>
        <p:grpSpPr>
          <a:xfrm>
            <a:off x="5068890" y="3019425"/>
            <a:ext cx="1897020" cy="2218208"/>
            <a:chOff x="7000899" y="643466"/>
            <a:chExt cx="4373286" cy="5571067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E05A9FD5-EBD7-5890-2C9C-BE75E7AB1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0899" y="643466"/>
              <a:ext cx="4373286" cy="5571067"/>
            </a:xfrm>
            <a:prstGeom prst="rect">
              <a:avLst/>
            </a:prstGeom>
          </p:spPr>
        </p:pic>
        <p:sp>
          <p:nvSpPr>
            <p:cNvPr id="35" name="Parallelogram 34">
              <a:extLst>
                <a:ext uri="{FF2B5EF4-FFF2-40B4-BE49-F238E27FC236}">
                  <a16:creationId xmlns:a16="http://schemas.microsoft.com/office/drawing/2014/main" id="{FBEFAB22-C502-6108-6BBC-63D2F808A36C}"/>
                </a:ext>
              </a:extLst>
            </p:cNvPr>
            <p:cNvSpPr/>
            <p:nvPr/>
          </p:nvSpPr>
          <p:spPr>
            <a:xfrm rot="16200000">
              <a:off x="7856065" y="3325170"/>
              <a:ext cx="2295525" cy="1334784"/>
            </a:xfrm>
            <a:prstGeom prst="parallelogram">
              <a:avLst>
                <a:gd name="adj" fmla="val 6167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622FE0-1437-956D-B80F-BDCC80E5F9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0EA794-BA0C-32B4-1C4F-9F3E77C8F4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756E2FA-6EF7-33C2-FB93-603906B48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72664"/>
            <a:ext cx="11988800" cy="911948"/>
          </a:xfrm>
        </p:spPr>
        <p:txBody>
          <a:bodyPr/>
          <a:lstStyle/>
          <a:p>
            <a:r>
              <a:rPr lang="en-US" dirty="0"/>
              <a:t>GIRAFFE: The new Gas-Ionizing Reactions Array for Fission-Fragment Experiments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20E2DD-D9A7-87CF-8FEF-55CC475F1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1475" y="1382611"/>
            <a:ext cx="4091139" cy="453860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F28676D-B29A-0C09-2AF7-38EDE09E0CB3}"/>
              </a:ext>
            </a:extLst>
          </p:cNvPr>
          <p:cNvGrpSpPr/>
          <p:nvPr/>
        </p:nvGrpSpPr>
        <p:grpSpPr>
          <a:xfrm>
            <a:off x="329557" y="3048000"/>
            <a:ext cx="3922500" cy="3032760"/>
            <a:chOff x="4179359" y="2378068"/>
            <a:chExt cx="3502848" cy="302340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E2AB45E-0F99-268C-5E2A-27781457A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79359" y="2562734"/>
              <a:ext cx="3502848" cy="283874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645B9F-0C8B-DD7E-679C-EDD36BAA7367}"/>
                </a:ext>
              </a:extLst>
            </p:cNvPr>
            <p:cNvSpPr txBox="1"/>
            <p:nvPr/>
          </p:nvSpPr>
          <p:spPr>
            <a:xfrm>
              <a:off x="5130005" y="2378068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Detector 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5E65C9-635B-F204-E374-84AC39B0B5A5}"/>
                </a:ext>
              </a:extLst>
            </p:cNvPr>
            <p:cNvSpPr txBox="1"/>
            <p:nvPr/>
          </p:nvSpPr>
          <p:spPr>
            <a:xfrm rot="18876313">
              <a:off x="6039635" y="4438289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Detector 2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AFA89EB-0363-4749-3063-2194A161268F}"/>
              </a:ext>
            </a:extLst>
          </p:cNvPr>
          <p:cNvSpPr txBox="1"/>
          <p:nvPr/>
        </p:nvSpPr>
        <p:spPr>
          <a:xfrm>
            <a:off x="7982170" y="1970690"/>
            <a:ext cx="130766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Detector#2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8CC29C-808B-8759-C4EA-D7BB935F838B}"/>
              </a:ext>
            </a:extLst>
          </p:cNvPr>
          <p:cNvSpPr txBox="1"/>
          <p:nvPr/>
        </p:nvSpPr>
        <p:spPr>
          <a:xfrm>
            <a:off x="10604948" y="5420112"/>
            <a:ext cx="130766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Detector#1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2A5DD0-561A-933B-78B1-2A68CFCA8EA8}"/>
              </a:ext>
            </a:extLst>
          </p:cNvPr>
          <p:cNvSpPr txBox="1"/>
          <p:nvPr/>
        </p:nvSpPr>
        <p:spPr>
          <a:xfrm>
            <a:off x="10133567" y="1422309"/>
            <a:ext cx="160819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Target Ladder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9714889-F6E8-5A66-937F-5033687FDCB0}"/>
              </a:ext>
            </a:extLst>
          </p:cNvPr>
          <p:cNvCxnSpPr>
            <a:cxnSpLocks/>
          </p:cNvCxnSpPr>
          <p:nvPr/>
        </p:nvCxnSpPr>
        <p:spPr>
          <a:xfrm flipH="1">
            <a:off x="9750835" y="1785591"/>
            <a:ext cx="868414" cy="99926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F917688-2862-FD29-0799-C29C6C9E58EC}"/>
              </a:ext>
            </a:extLst>
          </p:cNvPr>
          <p:cNvCxnSpPr>
            <a:cxnSpLocks/>
          </p:cNvCxnSpPr>
          <p:nvPr/>
        </p:nvCxnSpPr>
        <p:spPr>
          <a:xfrm flipH="1">
            <a:off x="10533853" y="2526881"/>
            <a:ext cx="870754" cy="117372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B9AFC57-21BC-7599-18FE-2AF79B32CCAE}"/>
              </a:ext>
            </a:extLst>
          </p:cNvPr>
          <p:cNvSpPr txBox="1"/>
          <p:nvPr/>
        </p:nvSpPr>
        <p:spPr>
          <a:xfrm>
            <a:off x="11129366" y="2143216"/>
            <a:ext cx="100540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2×SBS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2B4C62-48A9-869A-470F-D93B89B1F8DF}"/>
              </a:ext>
            </a:extLst>
          </p:cNvPr>
          <p:cNvSpPr txBox="1"/>
          <p:nvPr/>
        </p:nvSpPr>
        <p:spPr>
          <a:xfrm>
            <a:off x="8385253" y="963007"/>
            <a:ext cx="3784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SBS = surface-barrier silicon detectors </a:t>
            </a:r>
            <a:br>
              <a:rPr lang="en-US" sz="1200" dirty="0"/>
            </a:br>
            <a:r>
              <a:rPr lang="en-US" sz="1200" dirty="0"/>
              <a:t>	</a:t>
            </a:r>
            <a:r>
              <a:rPr lang="en-US" sz="1200" dirty="0">
                <a:sym typeface="Wingdings" panose="05000000000000000000" pitchFamily="2" charset="2"/>
              </a:rPr>
              <a:t></a:t>
            </a:r>
            <a:r>
              <a:rPr lang="en-US" sz="1200" dirty="0"/>
              <a:t> monitoring Rutherford Scattering events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771530-44BB-13C8-085E-ACFE789B925E}"/>
              </a:ext>
            </a:extLst>
          </p:cNvPr>
          <p:cNvSpPr/>
          <p:nvPr/>
        </p:nvSpPr>
        <p:spPr>
          <a:xfrm>
            <a:off x="431216" y="4285698"/>
            <a:ext cx="152400" cy="3848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C37E90-836B-0D0B-D82E-280884005352}"/>
              </a:ext>
            </a:extLst>
          </p:cNvPr>
          <p:cNvSpPr txBox="1"/>
          <p:nvPr/>
        </p:nvSpPr>
        <p:spPr>
          <a:xfrm>
            <a:off x="76200" y="3843768"/>
            <a:ext cx="94448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Start Timing</a:t>
            </a:r>
          </a:p>
          <a:p>
            <a:r>
              <a:rPr lang="en-US" sz="1100" dirty="0"/>
              <a:t> Detector</a:t>
            </a:r>
          </a:p>
          <a:p>
            <a:endParaRPr lang="en-US" sz="1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6B3750-9A94-1065-7C91-3CD560271D4C}"/>
                  </a:ext>
                </a:extLst>
              </p:cNvPr>
              <p:cNvSpPr txBox="1"/>
              <p:nvPr/>
            </p:nvSpPr>
            <p:spPr>
              <a:xfrm>
                <a:off x="3306138" y="2944568"/>
                <a:ext cx="1587229" cy="584775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ToF</m:t>
                          </m:r>
                        </m:e>
                        <m:sub>
                          <m: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i="0">
                              <a:latin typeface="Cambria Math" panose="02040503050406030204" pitchFamily="18" charset="0"/>
                            </a:rPr>
                            <m:t>ToF</m:t>
                          </m:r>
                        </m:e>
                        <m:sub>
                          <m: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i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i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6B3750-9A94-1065-7C91-3CD560271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138" y="2944568"/>
                <a:ext cx="158722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7DE353F-BE94-0BB4-9A43-480096D79C56}"/>
                  </a:ext>
                </a:extLst>
              </p:cNvPr>
              <p:cNvSpPr txBox="1"/>
              <p:nvPr/>
            </p:nvSpPr>
            <p:spPr>
              <a:xfrm>
                <a:off x="272229" y="4653307"/>
                <a:ext cx="5835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7DE353F-BE94-0BB4-9A43-480096D79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29" y="4653307"/>
                <a:ext cx="58354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03AD99C-3851-A2F9-67BA-40018C2E04E2}"/>
                  </a:ext>
                </a:extLst>
              </p:cNvPr>
              <p:cNvSpPr txBox="1"/>
              <p:nvPr/>
            </p:nvSpPr>
            <p:spPr>
              <a:xfrm>
                <a:off x="1469733" y="2765088"/>
                <a:ext cx="1150816" cy="9355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03AD99C-3851-A2F9-67BA-40018C2E0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733" y="2765088"/>
                <a:ext cx="1150816" cy="9355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169F613-5F6C-EB01-48D8-7F224EA1DAF4}"/>
                  </a:ext>
                </a:extLst>
              </p:cNvPr>
              <p:cNvSpPr txBox="1"/>
              <p:nvPr/>
            </p:nvSpPr>
            <p:spPr>
              <a:xfrm>
                <a:off x="3032110" y="5386828"/>
                <a:ext cx="1174280" cy="12125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169F613-5F6C-EB01-48D8-7F224EA1DA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110" y="5386828"/>
                <a:ext cx="1174280" cy="12125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>
            <a:extLst>
              <a:ext uri="{FF2B5EF4-FFF2-40B4-BE49-F238E27FC236}">
                <a16:creationId xmlns:a16="http://schemas.microsoft.com/office/drawing/2014/main" id="{B590F3DD-3D95-D824-96F8-B752B127C0B7}"/>
              </a:ext>
            </a:extLst>
          </p:cNvPr>
          <p:cNvSpPr txBox="1"/>
          <p:nvPr/>
        </p:nvSpPr>
        <p:spPr>
          <a:xfrm>
            <a:off x="5040583" y="2717240"/>
            <a:ext cx="2705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Multi-Wire Proportional Chamber (MWPC)</a:t>
            </a:r>
          </a:p>
          <a:p>
            <a:pPr algn="ctr"/>
            <a:r>
              <a:rPr lang="en-US" sz="1400" dirty="0"/>
              <a:t>as timing start detector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45CB873-818B-C6D1-B31E-8E7B498AC999}"/>
              </a:ext>
            </a:extLst>
          </p:cNvPr>
          <p:cNvCxnSpPr>
            <a:cxnSpLocks/>
          </p:cNvCxnSpPr>
          <p:nvPr/>
        </p:nvCxnSpPr>
        <p:spPr>
          <a:xfrm flipV="1">
            <a:off x="5056796" y="4295096"/>
            <a:ext cx="882971" cy="19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732A49A-F317-6D25-D9D9-1B6D245EBBAB}"/>
              </a:ext>
            </a:extLst>
          </p:cNvPr>
          <p:cNvCxnSpPr>
            <a:cxnSpLocks/>
          </p:cNvCxnSpPr>
          <p:nvPr/>
        </p:nvCxnSpPr>
        <p:spPr>
          <a:xfrm flipV="1">
            <a:off x="6806529" y="4157429"/>
            <a:ext cx="2705344" cy="109805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A3D8497B-8D24-A7AA-2BF5-02EB61A04470}"/>
              </a:ext>
            </a:extLst>
          </p:cNvPr>
          <p:cNvSpPr txBox="1"/>
          <p:nvPr/>
        </p:nvSpPr>
        <p:spPr>
          <a:xfrm>
            <a:off x="6866169" y="3865782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beam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8C20B46-9A90-F854-05E9-CD79A0ED3681}"/>
              </a:ext>
            </a:extLst>
          </p:cNvPr>
          <p:cNvSpPr txBox="1"/>
          <p:nvPr/>
        </p:nvSpPr>
        <p:spPr>
          <a:xfrm>
            <a:off x="4416614" y="3850048"/>
            <a:ext cx="91563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MWPC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DA9F3DD-0D29-22CE-B7E5-91A0952F3E19}"/>
              </a:ext>
            </a:extLst>
          </p:cNvPr>
          <p:cNvSpPr txBox="1"/>
          <p:nvPr/>
        </p:nvSpPr>
        <p:spPr>
          <a:xfrm>
            <a:off x="4379378" y="5815596"/>
            <a:ext cx="3096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chemeClr val="accent4">
                    <a:lumMod val="75000"/>
                  </a:schemeClr>
                </a:solidFill>
                <a:effectLst/>
                <a:latin typeface="-apple-system"/>
              </a:rPr>
              <a:t> S. Di Carlo </a:t>
            </a:r>
            <a:r>
              <a:rPr lang="en-US" sz="1400" b="0" i="1" dirty="0">
                <a:solidFill>
                  <a:schemeClr val="accent4">
                    <a:lumMod val="75000"/>
                  </a:schemeClr>
                </a:solidFill>
                <a:effectLst/>
                <a:latin typeface="-apple-system"/>
              </a:rPr>
              <a:t>et al</a:t>
            </a:r>
            <a:r>
              <a:rPr lang="en-US" sz="1400" b="0" i="0" dirty="0">
                <a:solidFill>
                  <a:schemeClr val="accent4">
                    <a:lumMod val="75000"/>
                  </a:schemeClr>
                </a:solidFill>
                <a:effectLst/>
                <a:latin typeface="-apple-system"/>
              </a:rPr>
              <a:t> 2026 </a:t>
            </a:r>
            <a:r>
              <a:rPr lang="en-US" sz="1400" b="0" i="1" dirty="0">
                <a:solidFill>
                  <a:schemeClr val="accent4">
                    <a:lumMod val="75000"/>
                  </a:schemeClr>
                </a:solidFill>
                <a:effectLst/>
                <a:latin typeface="-apple-system"/>
              </a:rPr>
              <a:t>JINST</a:t>
            </a:r>
            <a:r>
              <a:rPr lang="en-US" sz="1400" b="0" i="0" dirty="0">
                <a:solidFill>
                  <a:schemeClr val="accent4">
                    <a:lumMod val="75000"/>
                  </a:schemeClr>
                </a:solidFill>
                <a:effectLst/>
                <a:latin typeface="-apple-system"/>
              </a:rPr>
              <a:t> </a:t>
            </a:r>
            <a:r>
              <a:rPr lang="en-US" sz="1400" b="1" i="0" dirty="0">
                <a:solidFill>
                  <a:schemeClr val="accent4">
                    <a:lumMod val="75000"/>
                  </a:schemeClr>
                </a:solidFill>
                <a:effectLst/>
                <a:latin typeface="-apple-system"/>
              </a:rPr>
              <a:t>21</a:t>
            </a:r>
            <a:r>
              <a:rPr lang="en-US" sz="1400" b="0" i="0" dirty="0">
                <a:solidFill>
                  <a:schemeClr val="accent4">
                    <a:lumMod val="75000"/>
                  </a:schemeClr>
                </a:solidFill>
                <a:effectLst/>
                <a:latin typeface="-apple-system"/>
              </a:rPr>
              <a:t> P03022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3176DD4-982F-AFFE-A58A-6C5DC3971FDF}"/>
              </a:ext>
            </a:extLst>
          </p:cNvPr>
          <p:cNvSpPr txBox="1"/>
          <p:nvPr/>
        </p:nvSpPr>
        <p:spPr>
          <a:xfrm>
            <a:off x="4514073" y="4877118"/>
            <a:ext cx="88630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</a:rPr>
              <a:t>Performance: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</a:rPr>
              <a:t>Position </a:t>
            </a:r>
            <a:r>
              <a:rPr lang="en-US" sz="14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 0.5 mm (</a:t>
            </a:r>
            <a:r>
              <a:rPr lang="el-GR" sz="14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σ</a:t>
            </a:r>
            <a:r>
              <a:rPr lang="en-US" sz="14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Time  &lt;150 </a:t>
            </a:r>
            <a:r>
              <a:rPr lang="en-US" sz="1400" dirty="0" err="1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ps</a:t>
            </a:r>
            <a:r>
              <a:rPr lang="en-US" sz="14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 (</a:t>
            </a:r>
            <a:r>
              <a:rPr lang="el-GR" sz="14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σ</a:t>
            </a:r>
            <a:r>
              <a:rPr lang="en-US" sz="14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Rate  up to 300 kHz</a:t>
            </a:r>
            <a:endParaRPr lang="en-US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0187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22620-A806-85E8-53EF-75FE2AE0F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GIRAFFE First Science Case: </a:t>
            </a:r>
            <a:r>
              <a:rPr lang="en-US" baseline="30000" dirty="0">
                <a:solidFill>
                  <a:srgbClr val="0000FF"/>
                </a:solidFill>
              </a:rPr>
              <a:t>34</a:t>
            </a:r>
            <a:r>
              <a:rPr lang="en-US" dirty="0">
                <a:solidFill>
                  <a:srgbClr val="0000FF"/>
                </a:solidFill>
              </a:rPr>
              <a:t>Si +</a:t>
            </a:r>
            <a:r>
              <a:rPr lang="en-US" baseline="30000" dirty="0">
                <a:solidFill>
                  <a:srgbClr val="0000FF"/>
                </a:solidFill>
              </a:rPr>
              <a:t> 232</a:t>
            </a:r>
            <a:r>
              <a:rPr lang="en-US" dirty="0">
                <a:solidFill>
                  <a:srgbClr val="0000FF"/>
                </a:solidFill>
              </a:rPr>
              <a:t>Th </a:t>
            </a:r>
            <a:r>
              <a:rPr lang="en-US" dirty="0"/>
              <a:t>(E=5.43 MeV/u)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979BD-D5B0-7D0E-DF7A-B0F3AB75E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1067100"/>
            <a:ext cx="11988797" cy="5027414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000" dirty="0"/>
              <a:t>Reaction identification: Coincident ToF enables identification of Full Momentum Transfer (FMT) reactions (FF/QF) relative to other reaction channels (elastic, </a:t>
            </a:r>
            <a:r>
              <a:rPr lang="en-US" sz="2000" dirty="0" err="1"/>
              <a:t>quasi-elastic</a:t>
            </a:r>
            <a:r>
              <a:rPr lang="en-US" sz="2000" dirty="0"/>
              <a:t> and deep-inelastic collisions)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Mass-angle distribution analysis further disentangles FF from QF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50A926-62DD-E9B1-C5C6-95F824C10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1E54B-4621-1FF1-880E-0F805738E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4F88C639-55E7-4D97-AC8D-4B42A67367B5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89768F-7B8B-D35A-7C1C-3512616436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64" b="4235"/>
          <a:stretch>
            <a:fillRect/>
          </a:stretch>
        </p:blipFill>
        <p:spPr>
          <a:xfrm>
            <a:off x="4953000" y="2966135"/>
            <a:ext cx="2570321" cy="16982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5FB17C-4FA3-9512-6486-09C075AC2A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598"/>
          <a:stretch>
            <a:fillRect/>
          </a:stretch>
        </p:blipFill>
        <p:spPr>
          <a:xfrm>
            <a:off x="8084832" y="2496562"/>
            <a:ext cx="3934767" cy="30964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83C4175-99E2-2281-A8D5-84A9A0554BBF}"/>
              </a:ext>
            </a:extLst>
          </p:cNvPr>
          <p:cNvSpPr txBox="1"/>
          <p:nvPr/>
        </p:nvSpPr>
        <p:spPr>
          <a:xfrm>
            <a:off x="8483809" y="1944588"/>
            <a:ext cx="38916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ToF</a:t>
            </a:r>
            <a:r>
              <a:rPr lang="en-US" sz="1600" baseline="-25000" dirty="0">
                <a:solidFill>
                  <a:srgbClr val="0000FF"/>
                </a:solidFill>
              </a:rPr>
              <a:t>1</a:t>
            </a:r>
            <a:r>
              <a:rPr lang="en-US" sz="1600" dirty="0">
                <a:solidFill>
                  <a:srgbClr val="0000FF"/>
                </a:solidFill>
              </a:rPr>
              <a:t>: Left MM-THGEM – MWPC</a:t>
            </a:r>
          </a:p>
          <a:p>
            <a:r>
              <a:rPr lang="en-US" sz="1600" dirty="0">
                <a:solidFill>
                  <a:srgbClr val="0000FF"/>
                </a:solidFill>
              </a:rPr>
              <a:t>ToF</a:t>
            </a:r>
            <a:r>
              <a:rPr lang="en-US" sz="1600" baseline="-25000" dirty="0">
                <a:solidFill>
                  <a:srgbClr val="0000FF"/>
                </a:solidFill>
              </a:rPr>
              <a:t>2</a:t>
            </a:r>
            <a:r>
              <a:rPr lang="en-US" sz="1600" dirty="0">
                <a:solidFill>
                  <a:srgbClr val="0000FF"/>
                </a:solidFill>
              </a:rPr>
              <a:t>: Right MM-THGEM – MWPC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5C130D-433B-2B44-43E0-CC454D66D40F}"/>
              </a:ext>
            </a:extLst>
          </p:cNvPr>
          <p:cNvSpPr/>
          <p:nvPr/>
        </p:nvSpPr>
        <p:spPr>
          <a:xfrm rot="2383073">
            <a:off x="10121830" y="2990506"/>
            <a:ext cx="619910" cy="659012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456814-3408-318C-17DC-B69B1ADF0843}"/>
              </a:ext>
            </a:extLst>
          </p:cNvPr>
          <p:cNvSpPr txBox="1"/>
          <p:nvPr/>
        </p:nvSpPr>
        <p:spPr>
          <a:xfrm>
            <a:off x="10516852" y="265507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FMT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E37EF2-9903-B133-E160-3E0AE2918D29}"/>
              </a:ext>
            </a:extLst>
          </p:cNvPr>
          <p:cNvSpPr txBox="1"/>
          <p:nvPr/>
        </p:nvSpPr>
        <p:spPr>
          <a:xfrm>
            <a:off x="8364005" y="5121622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Non-FMT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006EE4B-A9A9-DC55-2B92-CD4DB078A5A6}"/>
              </a:ext>
            </a:extLst>
          </p:cNvPr>
          <p:cNvCxnSpPr>
            <a:cxnSpLocks/>
          </p:cNvCxnSpPr>
          <p:nvPr/>
        </p:nvCxnSpPr>
        <p:spPr>
          <a:xfrm flipV="1">
            <a:off x="9024526" y="3648436"/>
            <a:ext cx="119474" cy="1451222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BDC6657-422F-93F8-00C8-700109FF691F}"/>
              </a:ext>
            </a:extLst>
          </p:cNvPr>
          <p:cNvCxnSpPr>
            <a:cxnSpLocks/>
          </p:cNvCxnSpPr>
          <p:nvPr/>
        </p:nvCxnSpPr>
        <p:spPr>
          <a:xfrm flipV="1">
            <a:off x="9067800" y="4715237"/>
            <a:ext cx="723676" cy="384421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FA74135-BFB7-5FDD-CD39-49F698A22C7E}"/>
              </a:ext>
            </a:extLst>
          </p:cNvPr>
          <p:cNvSpPr txBox="1"/>
          <p:nvPr/>
        </p:nvSpPr>
        <p:spPr>
          <a:xfrm>
            <a:off x="5006625" y="2516040"/>
            <a:ext cx="2721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Beam Spot on the MWPC</a:t>
            </a:r>
          </a:p>
          <a:p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9D8A2F-5CEF-F7B6-62B8-FD6C0FF50292}"/>
              </a:ext>
            </a:extLst>
          </p:cNvPr>
          <p:cNvSpPr txBox="1"/>
          <p:nvPr/>
        </p:nvSpPr>
        <p:spPr>
          <a:xfrm rot="16200000">
            <a:off x="7233157" y="3712716"/>
            <a:ext cx="11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ToF</a:t>
            </a:r>
            <a:r>
              <a:rPr lang="en-US" baseline="-25000" dirty="0"/>
              <a:t>2</a:t>
            </a:r>
            <a:r>
              <a:rPr lang="en-US" dirty="0"/>
              <a:t> (ns)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9EA42F-925A-7095-4E5A-133F7DEDE9D9}"/>
              </a:ext>
            </a:extLst>
          </p:cNvPr>
          <p:cNvSpPr txBox="1"/>
          <p:nvPr/>
        </p:nvSpPr>
        <p:spPr>
          <a:xfrm>
            <a:off x="9564005" y="5659117"/>
            <a:ext cx="11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ToF</a:t>
            </a:r>
            <a:r>
              <a:rPr lang="en-US" baseline="-25000" dirty="0"/>
              <a:t>1</a:t>
            </a:r>
            <a:r>
              <a:rPr lang="en-US" dirty="0"/>
              <a:t> (ns)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0191FED-2AB4-25F8-23DD-25FEE0C82E24}"/>
              </a:ext>
            </a:extLst>
          </p:cNvPr>
          <p:cNvSpPr txBox="1"/>
          <p:nvPr/>
        </p:nvSpPr>
        <p:spPr>
          <a:xfrm rot="16200000">
            <a:off x="3668347" y="3594926"/>
            <a:ext cx="212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Y-Coordinate (mm)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A0E51B-A1D4-21D9-EFDD-47E4D6871737}"/>
              </a:ext>
            </a:extLst>
          </p:cNvPr>
          <p:cNvSpPr txBox="1"/>
          <p:nvPr/>
        </p:nvSpPr>
        <p:spPr>
          <a:xfrm>
            <a:off x="5234893" y="4623326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X-Coordinate (mm)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5A7650C-DB3F-DD52-4815-EF8664237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43" y="2604778"/>
            <a:ext cx="4508851" cy="29871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5D753A-8097-490E-5DFD-C425045F5AB3}"/>
              </a:ext>
            </a:extLst>
          </p:cNvPr>
          <p:cNvSpPr txBox="1"/>
          <p:nvPr/>
        </p:nvSpPr>
        <p:spPr>
          <a:xfrm>
            <a:off x="195263" y="1928669"/>
            <a:ext cx="88630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Preliminary data from </a:t>
            </a:r>
            <a:r>
              <a:rPr lang="en-US" sz="1600" baseline="30000" dirty="0">
                <a:solidFill>
                  <a:srgbClr val="0000FF"/>
                </a:solidFill>
              </a:rPr>
              <a:t>34</a:t>
            </a:r>
            <a:r>
              <a:rPr lang="en-US" sz="1600" dirty="0">
                <a:solidFill>
                  <a:srgbClr val="0000FF"/>
                </a:solidFill>
              </a:rPr>
              <a:t>Si +</a:t>
            </a:r>
            <a:r>
              <a:rPr lang="en-US" sz="1600" baseline="30000" dirty="0">
                <a:solidFill>
                  <a:srgbClr val="0000FF"/>
                </a:solidFill>
              </a:rPr>
              <a:t> 232</a:t>
            </a:r>
            <a:r>
              <a:rPr lang="en-US" sz="1600" dirty="0">
                <a:solidFill>
                  <a:srgbClr val="0000FF"/>
                </a:solidFill>
              </a:rPr>
              <a:t>Th</a:t>
            </a:r>
            <a:r>
              <a:rPr lang="en-US" sz="1600" dirty="0">
                <a:solidFill>
                  <a:srgbClr val="0000FF"/>
                </a:solidFill>
                <a:sym typeface="Wingdings" panose="05000000000000000000" pitchFamily="2" charset="2"/>
              </a:rPr>
              <a:t>  </a:t>
            </a:r>
            <a:r>
              <a:rPr lang="en-US" sz="1600" baseline="30000" dirty="0">
                <a:solidFill>
                  <a:srgbClr val="0000FF"/>
                </a:solidFill>
              </a:rPr>
              <a:t>266</a:t>
            </a:r>
            <a:r>
              <a:rPr lang="en-US" sz="1600" dirty="0">
                <a:solidFill>
                  <a:srgbClr val="0000FF"/>
                </a:solidFill>
              </a:rPr>
              <a:t>Rf* (E* ~68 MeV)</a:t>
            </a:r>
          </a:p>
          <a:p>
            <a:r>
              <a:rPr lang="en-US" sz="1600" dirty="0">
                <a:solidFill>
                  <a:srgbClr val="0000FF"/>
                </a:solidFill>
              </a:rPr>
              <a:t>April 2026 run</a:t>
            </a:r>
          </a:p>
          <a:p>
            <a:r>
              <a:rPr lang="en-US" sz="16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C5C165-8B87-BD99-88A0-86B625290398}"/>
              </a:ext>
            </a:extLst>
          </p:cNvPr>
          <p:cNvSpPr txBox="1"/>
          <p:nvPr/>
        </p:nvSpPr>
        <p:spPr>
          <a:xfrm>
            <a:off x="240265" y="5648814"/>
            <a:ext cx="5638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Courtesy K. Brown, V. </a:t>
            </a:r>
            <a:r>
              <a:rPr lang="en-US" sz="1400" i="1" dirty="0" err="1"/>
              <a:t>Zerbach</a:t>
            </a:r>
            <a:r>
              <a:rPr lang="en-US" sz="1400" i="1" dirty="0"/>
              <a:t> (PhD student – Analysis in progress) </a:t>
            </a:r>
          </a:p>
        </p:txBody>
      </p:sp>
    </p:spTree>
    <p:extLst>
      <p:ext uri="{BB962C8B-B14F-4D97-AF65-F5344CB8AC3E}">
        <p14:creationId xmlns:p14="http://schemas.microsoft.com/office/powerpoint/2010/main" val="33607614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FRIB is one of the premier facilities for rare isotope beam production, demanding state-of-the-art diagnostic and detector technologies</a:t>
            </a:r>
          </a:p>
          <a:p>
            <a:r>
              <a:rPr lang="en-US" dirty="0"/>
              <a:t>A strong R&amp;D program has been established at FRIB to develop novel detectors supporting the nuclear physics user program</a:t>
            </a:r>
          </a:p>
          <a:p>
            <a:r>
              <a:rPr lang="en-US" dirty="0"/>
              <a:t>Examples of R&amp;D presented in this talk:</a:t>
            </a:r>
          </a:p>
          <a:p>
            <a:pPr lvl="1"/>
            <a:r>
              <a:rPr lang="en-US" dirty="0"/>
              <a:t>DL-PPAC/MWPC + ADU: high-rate, low-Z efficiency; discharge suppression; generalized to GP-ADU</a:t>
            </a:r>
          </a:p>
          <a:p>
            <a:pPr lvl="1"/>
            <a:r>
              <a:rPr lang="en-US" dirty="0"/>
              <a:t>S800/Sweeper: mature B</a:t>
            </a:r>
            <a:r>
              <a:rPr lang="el-GR" dirty="0"/>
              <a:t>ρ-Δ</a:t>
            </a:r>
            <a:r>
              <a:rPr lang="en-US" dirty="0"/>
              <a:t>E-ToF PID; MPDC commissioned; HRS underway</a:t>
            </a:r>
          </a:p>
          <a:p>
            <a:pPr lvl="1"/>
            <a:r>
              <a:rPr lang="en-US" dirty="0"/>
              <a:t>M-THGEM: stable low-pressure, pure-gas operation for AT-TPC</a:t>
            </a:r>
          </a:p>
          <a:p>
            <a:pPr lvl="1"/>
            <a:r>
              <a:rPr lang="en-US" dirty="0"/>
              <a:t>MM-THGEM/GIRAFFE: scaled to 40 × 30 cm² (≈0.63 mm resolution); first FMT/non-FMT separation demonstrated; FF/QF analysis in progress</a:t>
            </a:r>
          </a:p>
          <a:p>
            <a:r>
              <a:rPr lang="en-US" dirty="0"/>
              <a:t>This work reflects FRIB's continued investment in detector innovation, and its role within the broader national detector technology community, to meet the next generation of rare-isotope science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238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5812D-C72B-0F53-881A-3F4B85266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carr\Desktop\Beam Line.JPG">
            <a:extLst>
              <a:ext uri="{FF2B5EF4-FFF2-40B4-BE49-F238E27FC236}">
                <a16:creationId xmlns:a16="http://schemas.microsoft.com/office/drawing/2014/main" id="{7C832298-89A8-29C8-BD85-0F2F90F89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002" y="2164793"/>
            <a:ext cx="11235502" cy="3852088"/>
          </a:xfrm>
          <a:prstGeom prst="rect">
            <a:avLst/>
          </a:prstGeom>
          <a:noFill/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7A8CC88-22C5-AFF3-ADAD-190F8F7987D4}"/>
              </a:ext>
            </a:extLst>
          </p:cNvPr>
          <p:cNvCxnSpPr>
            <a:cxnSpLocks/>
          </p:cNvCxnSpPr>
          <p:nvPr/>
        </p:nvCxnSpPr>
        <p:spPr>
          <a:xfrm flipV="1">
            <a:off x="6960177" y="1948424"/>
            <a:ext cx="0" cy="5729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3E9938A-C7AC-3BC7-4D48-7D7797E510A9}"/>
              </a:ext>
            </a:extLst>
          </p:cNvPr>
          <p:cNvSpPr txBox="1"/>
          <p:nvPr/>
        </p:nvSpPr>
        <p:spPr>
          <a:xfrm>
            <a:off x="4220313" y="1867436"/>
            <a:ext cx="2763382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FF0000"/>
                </a:solidFill>
              </a:rPr>
              <a:t>DB1</a:t>
            </a:r>
            <a:r>
              <a:rPr lang="en-US" dirty="0"/>
              <a:t> </a:t>
            </a:r>
          </a:p>
          <a:p>
            <a:pPr algn="r"/>
            <a:r>
              <a:rPr lang="en-US" sz="1100" dirty="0"/>
              <a:t>(Pre-Separator Focal Plane)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6F19E5-54A0-F07F-9CB0-AD1AB16D7665}"/>
              </a:ext>
            </a:extLst>
          </p:cNvPr>
          <p:cNvSpPr txBox="1"/>
          <p:nvPr/>
        </p:nvSpPr>
        <p:spPr>
          <a:xfrm>
            <a:off x="7844673" y="1845937"/>
            <a:ext cx="63350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DB2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53962E-04A6-1565-9306-601A275BC253}"/>
              </a:ext>
            </a:extLst>
          </p:cNvPr>
          <p:cNvSpPr txBox="1"/>
          <p:nvPr/>
        </p:nvSpPr>
        <p:spPr>
          <a:xfrm>
            <a:off x="9477153" y="1842933"/>
            <a:ext cx="63350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DB3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D31481-1342-ABB0-F1D6-DB693675AC6D}"/>
              </a:ext>
            </a:extLst>
          </p:cNvPr>
          <p:cNvSpPr txBox="1"/>
          <p:nvPr/>
        </p:nvSpPr>
        <p:spPr>
          <a:xfrm>
            <a:off x="10725996" y="1833936"/>
            <a:ext cx="63350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DB4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FD955F-F98C-666F-074F-235819263FBA}"/>
              </a:ext>
            </a:extLst>
          </p:cNvPr>
          <p:cNvSpPr txBox="1"/>
          <p:nvPr/>
        </p:nvSpPr>
        <p:spPr>
          <a:xfrm>
            <a:off x="11260545" y="1833936"/>
            <a:ext cx="832440" cy="8771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7030A0"/>
                </a:solidFill>
              </a:rPr>
              <a:t>DB5</a:t>
            </a:r>
            <a:r>
              <a:rPr lang="en-US" dirty="0"/>
              <a:t> </a:t>
            </a:r>
          </a:p>
          <a:p>
            <a:pPr algn="r"/>
            <a:r>
              <a:rPr lang="en-US" sz="1100" dirty="0"/>
              <a:t>(Final </a:t>
            </a:r>
          </a:p>
          <a:p>
            <a:pPr algn="r"/>
            <a:r>
              <a:rPr lang="en-US" sz="1100" dirty="0"/>
              <a:t>Focal Plane)</a:t>
            </a:r>
            <a:endParaRPr lang="en-US" sz="14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A06F1C8-4DC5-2A2C-1DC3-6822B840172A}"/>
              </a:ext>
            </a:extLst>
          </p:cNvPr>
          <p:cNvCxnSpPr>
            <a:cxnSpLocks/>
          </p:cNvCxnSpPr>
          <p:nvPr/>
        </p:nvCxnSpPr>
        <p:spPr>
          <a:xfrm flipV="1">
            <a:off x="8498625" y="1948424"/>
            <a:ext cx="0" cy="47323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445E000-B338-AB28-7E71-FE1AE0524964}"/>
              </a:ext>
            </a:extLst>
          </p:cNvPr>
          <p:cNvCxnSpPr>
            <a:cxnSpLocks/>
          </p:cNvCxnSpPr>
          <p:nvPr/>
        </p:nvCxnSpPr>
        <p:spPr>
          <a:xfrm flipV="1">
            <a:off x="10096336" y="1948424"/>
            <a:ext cx="0" cy="57855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F9C8669-BE65-1DB0-0A43-5F4D36D530E6}"/>
              </a:ext>
            </a:extLst>
          </p:cNvPr>
          <p:cNvCxnSpPr>
            <a:cxnSpLocks/>
          </p:cNvCxnSpPr>
          <p:nvPr/>
        </p:nvCxnSpPr>
        <p:spPr>
          <a:xfrm flipV="1">
            <a:off x="11336745" y="1948424"/>
            <a:ext cx="0" cy="89814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B1261DF-0C82-4E32-95AC-D2903A7AB435}"/>
              </a:ext>
            </a:extLst>
          </p:cNvPr>
          <p:cNvCxnSpPr>
            <a:cxnSpLocks/>
          </p:cNvCxnSpPr>
          <p:nvPr/>
        </p:nvCxnSpPr>
        <p:spPr>
          <a:xfrm flipV="1">
            <a:off x="12057761" y="1948424"/>
            <a:ext cx="0" cy="151350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047ACCE7-03ED-0E6A-8D26-1BA616006BDD}"/>
              </a:ext>
            </a:extLst>
          </p:cNvPr>
          <p:cNvCxnSpPr/>
          <p:nvPr/>
        </p:nvCxnSpPr>
        <p:spPr>
          <a:xfrm>
            <a:off x="3835704" y="5306048"/>
            <a:ext cx="0" cy="7108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3720CFE1-E645-9034-B988-85427A3F4A66}"/>
              </a:ext>
            </a:extLst>
          </p:cNvPr>
          <p:cNvSpPr txBox="1"/>
          <p:nvPr/>
        </p:nvSpPr>
        <p:spPr>
          <a:xfrm>
            <a:off x="1" y="5987468"/>
            <a:ext cx="4462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Pre-Separator Wedge</a:t>
            </a:r>
          </a:p>
          <a:p>
            <a:pPr algn="r"/>
            <a:r>
              <a:rPr lang="en-US" sz="1400" dirty="0"/>
              <a:t>  Critical for momentum compression and transmission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CD8CB8E-CA35-22C1-304F-BBE5BCD171EE}"/>
              </a:ext>
            </a:extLst>
          </p:cNvPr>
          <p:cNvSpPr txBox="1"/>
          <p:nvPr/>
        </p:nvSpPr>
        <p:spPr>
          <a:xfrm>
            <a:off x="160699" y="5030543"/>
            <a:ext cx="97823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Target</a:t>
            </a:r>
            <a:endParaRPr lang="en-US" sz="1100" dirty="0">
              <a:solidFill>
                <a:srgbClr val="000000"/>
              </a:solidFill>
            </a:endParaRPr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BAE98003-5E74-BC3B-98E8-34AEC4FACCC7}"/>
              </a:ext>
            </a:extLst>
          </p:cNvPr>
          <p:cNvCxnSpPr/>
          <p:nvPr/>
        </p:nvCxnSpPr>
        <p:spPr>
          <a:xfrm flipV="1">
            <a:off x="305104" y="5547777"/>
            <a:ext cx="582868" cy="164150"/>
          </a:xfrm>
          <a:prstGeom prst="straightConnector1">
            <a:avLst/>
          </a:prstGeom>
          <a:ln>
            <a:solidFill>
              <a:srgbClr val="EB02EA"/>
            </a:solidFill>
            <a:headEnd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2C08DD7-4BC7-25F2-E4A6-51D3183437D6}"/>
              </a:ext>
            </a:extLst>
          </p:cNvPr>
          <p:cNvSpPr txBox="1"/>
          <p:nvPr/>
        </p:nvSpPr>
        <p:spPr>
          <a:xfrm>
            <a:off x="4947817" y="6370693"/>
            <a:ext cx="13937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PPAC pair</a:t>
            </a:r>
          </a:p>
          <a:p>
            <a:endParaRPr lang="en-US" sz="14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7A50611-C432-680C-1014-0A6463B82045}"/>
              </a:ext>
            </a:extLst>
          </p:cNvPr>
          <p:cNvCxnSpPr>
            <a:cxnSpLocks/>
          </p:cNvCxnSpPr>
          <p:nvPr/>
        </p:nvCxnSpPr>
        <p:spPr>
          <a:xfrm>
            <a:off x="5552307" y="5950486"/>
            <a:ext cx="446113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be 32">
            <a:extLst>
              <a:ext uri="{FF2B5EF4-FFF2-40B4-BE49-F238E27FC236}">
                <a16:creationId xmlns:a16="http://schemas.microsoft.com/office/drawing/2014/main" id="{E42A33F5-9360-A281-A0C4-67D8AFF7C844}"/>
              </a:ext>
            </a:extLst>
          </p:cNvPr>
          <p:cNvSpPr/>
          <p:nvPr/>
        </p:nvSpPr>
        <p:spPr>
          <a:xfrm rot="16200000">
            <a:off x="7095226" y="4093273"/>
            <a:ext cx="720277" cy="531887"/>
          </a:xfrm>
          <a:prstGeom prst="cube">
            <a:avLst>
              <a:gd name="adj" fmla="val 4367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A88C1B0-7B6E-76BD-CE67-656CB5481E5F}"/>
              </a:ext>
            </a:extLst>
          </p:cNvPr>
          <p:cNvCxnSpPr>
            <a:cxnSpLocks/>
          </p:cNvCxnSpPr>
          <p:nvPr/>
        </p:nvCxnSpPr>
        <p:spPr>
          <a:xfrm>
            <a:off x="6976029" y="4359216"/>
            <a:ext cx="302917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79C744D7-2695-8F94-470A-CC5194D12333}"/>
              </a:ext>
            </a:extLst>
          </p:cNvPr>
          <p:cNvSpPr txBox="1"/>
          <p:nvPr/>
        </p:nvSpPr>
        <p:spPr>
          <a:xfrm>
            <a:off x="5588304" y="4650359"/>
            <a:ext cx="1105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PPAC pair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1E24D45-5F06-8521-E610-70DF49941809}"/>
              </a:ext>
            </a:extLst>
          </p:cNvPr>
          <p:cNvSpPr txBox="1"/>
          <p:nvPr/>
        </p:nvSpPr>
        <p:spPr>
          <a:xfrm>
            <a:off x="6502704" y="4815916"/>
            <a:ext cx="8035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Thin Sci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05D5684-3AB8-9A37-E4D7-09C9482B68A1}"/>
              </a:ext>
            </a:extLst>
          </p:cNvPr>
          <p:cNvSpPr txBox="1"/>
          <p:nvPr/>
        </p:nvSpPr>
        <p:spPr>
          <a:xfrm>
            <a:off x="6807504" y="4606457"/>
            <a:ext cx="4825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PIN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8ABA9240-02C9-FD24-E252-1084B0D57D47}"/>
              </a:ext>
            </a:extLst>
          </p:cNvPr>
          <p:cNvSpPr txBox="1"/>
          <p:nvPr/>
        </p:nvSpPr>
        <p:spPr>
          <a:xfrm>
            <a:off x="7188504" y="4663516"/>
            <a:ext cx="6620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Thick Sci</a:t>
            </a:r>
          </a:p>
        </p:txBody>
      </p:sp>
      <p:sp>
        <p:nvSpPr>
          <p:cNvPr id="34" name="Cube 33">
            <a:extLst>
              <a:ext uri="{FF2B5EF4-FFF2-40B4-BE49-F238E27FC236}">
                <a16:creationId xmlns:a16="http://schemas.microsoft.com/office/drawing/2014/main" id="{EDA70BE5-DC12-6F5A-3BFD-279C851726D2}"/>
              </a:ext>
            </a:extLst>
          </p:cNvPr>
          <p:cNvSpPr/>
          <p:nvPr/>
        </p:nvSpPr>
        <p:spPr>
          <a:xfrm rot="16200000">
            <a:off x="6693895" y="4248367"/>
            <a:ext cx="587926" cy="221699"/>
          </a:xfrm>
          <a:prstGeom prst="cube">
            <a:avLst>
              <a:gd name="adj" fmla="val 84201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B90CCB1-81F8-AD6E-49DD-FA794B00D8DC}"/>
              </a:ext>
            </a:extLst>
          </p:cNvPr>
          <p:cNvCxnSpPr>
            <a:cxnSpLocks/>
          </p:cNvCxnSpPr>
          <p:nvPr/>
        </p:nvCxnSpPr>
        <p:spPr>
          <a:xfrm>
            <a:off x="6669007" y="4359216"/>
            <a:ext cx="335368" cy="0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be 13">
            <a:extLst>
              <a:ext uri="{FF2B5EF4-FFF2-40B4-BE49-F238E27FC236}">
                <a16:creationId xmlns:a16="http://schemas.microsoft.com/office/drawing/2014/main" id="{B892F4B4-0E58-8D06-7920-1AD364D97A9B}"/>
              </a:ext>
            </a:extLst>
          </p:cNvPr>
          <p:cNvSpPr/>
          <p:nvPr/>
        </p:nvSpPr>
        <p:spPr>
          <a:xfrm rot="16200000">
            <a:off x="6265009" y="4259280"/>
            <a:ext cx="893038" cy="199873"/>
          </a:xfrm>
          <a:prstGeom prst="cube">
            <a:avLst>
              <a:gd name="adj" fmla="val 84201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7BDB6114-EC2E-A71D-1329-0C5DBE313B35}"/>
              </a:ext>
            </a:extLst>
          </p:cNvPr>
          <p:cNvCxnSpPr>
            <a:cxnSpLocks/>
          </p:cNvCxnSpPr>
          <p:nvPr/>
        </p:nvCxnSpPr>
        <p:spPr>
          <a:xfrm>
            <a:off x="6197904" y="4359216"/>
            <a:ext cx="501671" cy="0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be 15">
            <a:extLst>
              <a:ext uri="{FF2B5EF4-FFF2-40B4-BE49-F238E27FC236}">
                <a16:creationId xmlns:a16="http://schemas.microsoft.com/office/drawing/2014/main" id="{EB0AC9E5-E99B-5D66-3545-44B5387465BF}"/>
              </a:ext>
            </a:extLst>
          </p:cNvPr>
          <p:cNvSpPr/>
          <p:nvPr/>
        </p:nvSpPr>
        <p:spPr>
          <a:xfrm rot="16200000">
            <a:off x="6077826" y="4241323"/>
            <a:ext cx="559178" cy="235786"/>
          </a:xfrm>
          <a:prstGeom prst="cube">
            <a:avLst>
              <a:gd name="adj" fmla="val 6114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E9D0DE37-AA99-791F-9BCC-5A163CA14A8D}"/>
              </a:ext>
            </a:extLst>
          </p:cNvPr>
          <p:cNvSpPr/>
          <p:nvPr/>
        </p:nvSpPr>
        <p:spPr>
          <a:xfrm rot="16200000">
            <a:off x="5267187" y="5852856"/>
            <a:ext cx="765501" cy="195261"/>
          </a:xfrm>
          <a:prstGeom prst="cube">
            <a:avLst>
              <a:gd name="adj" fmla="val 6114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09653EF-F8D8-80B6-1AD2-B74B6CD9699C}"/>
              </a:ext>
            </a:extLst>
          </p:cNvPr>
          <p:cNvCxnSpPr>
            <a:cxnSpLocks/>
          </p:cNvCxnSpPr>
          <p:nvPr/>
        </p:nvCxnSpPr>
        <p:spPr>
          <a:xfrm>
            <a:off x="5054904" y="5950486"/>
            <a:ext cx="565127" cy="0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be 9">
            <a:extLst>
              <a:ext uri="{FF2B5EF4-FFF2-40B4-BE49-F238E27FC236}">
                <a16:creationId xmlns:a16="http://schemas.microsoft.com/office/drawing/2014/main" id="{F06257B9-810F-535F-2FC8-3CF63D68F081}"/>
              </a:ext>
            </a:extLst>
          </p:cNvPr>
          <p:cNvSpPr/>
          <p:nvPr/>
        </p:nvSpPr>
        <p:spPr>
          <a:xfrm rot="16200000">
            <a:off x="4861923" y="5852856"/>
            <a:ext cx="765501" cy="195261"/>
          </a:xfrm>
          <a:prstGeom prst="cube">
            <a:avLst>
              <a:gd name="adj" fmla="val 6114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494EB2B-1189-A059-B533-0F7B7C88B640}"/>
              </a:ext>
            </a:extLst>
          </p:cNvPr>
          <p:cNvCxnSpPr>
            <a:cxnSpLocks/>
          </p:cNvCxnSpPr>
          <p:nvPr/>
        </p:nvCxnSpPr>
        <p:spPr>
          <a:xfrm>
            <a:off x="4815952" y="5950486"/>
            <a:ext cx="378390" cy="0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905F18B-4AE0-3566-C02B-D7210C72DE05}"/>
              </a:ext>
            </a:extLst>
          </p:cNvPr>
          <p:cNvCxnSpPr>
            <a:cxnSpLocks/>
          </p:cNvCxnSpPr>
          <p:nvPr/>
        </p:nvCxnSpPr>
        <p:spPr>
          <a:xfrm flipV="1">
            <a:off x="5740704" y="4359215"/>
            <a:ext cx="580597" cy="1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be 17">
            <a:extLst>
              <a:ext uri="{FF2B5EF4-FFF2-40B4-BE49-F238E27FC236}">
                <a16:creationId xmlns:a16="http://schemas.microsoft.com/office/drawing/2014/main" id="{0F858C18-A8A8-2398-AF17-2F0EB415E355}"/>
              </a:ext>
            </a:extLst>
          </p:cNvPr>
          <p:cNvSpPr/>
          <p:nvPr/>
        </p:nvSpPr>
        <p:spPr>
          <a:xfrm rot="16200000">
            <a:off x="5588450" y="4241323"/>
            <a:ext cx="559178" cy="235786"/>
          </a:xfrm>
          <a:prstGeom prst="cube">
            <a:avLst>
              <a:gd name="adj" fmla="val 6114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4FAAE02-3F9C-3FFE-0216-0E8CF0F5667A}"/>
              </a:ext>
            </a:extLst>
          </p:cNvPr>
          <p:cNvCxnSpPr>
            <a:cxnSpLocks/>
          </p:cNvCxnSpPr>
          <p:nvPr/>
        </p:nvCxnSpPr>
        <p:spPr>
          <a:xfrm>
            <a:off x="5588304" y="4359214"/>
            <a:ext cx="218958" cy="1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EFF4C6D3-5FB8-57C1-79CB-6ED45AA02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Bird’s Eye View of ARIS: Detectors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E4E5261-8498-D68D-89BC-3D0C05CB3B99}"/>
              </a:ext>
            </a:extLst>
          </p:cNvPr>
          <p:cNvSpPr/>
          <p:nvPr/>
        </p:nvSpPr>
        <p:spPr>
          <a:xfrm>
            <a:off x="6183920" y="2582852"/>
            <a:ext cx="16067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74221"/>
                </a:solidFill>
                <a:sym typeface="Wingdings" panose="05000000000000000000" pitchFamily="2" charset="2"/>
              </a:rPr>
              <a:t>A/Q</a:t>
            </a:r>
          </a:p>
          <a:p>
            <a:pPr marL="285750" indent="-285750"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74221"/>
                </a:solidFill>
                <a:sym typeface="Wingdings" panose="05000000000000000000" pitchFamily="2" charset="2"/>
              </a:rPr>
              <a:t>Z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9E2F305C-61F4-4205-54A5-BB88C9FD4F37}"/>
              </a:ext>
            </a:extLst>
          </p:cNvPr>
          <p:cNvSpPr/>
          <p:nvPr/>
        </p:nvSpPr>
        <p:spPr>
          <a:xfrm>
            <a:off x="4724400" y="5476373"/>
            <a:ext cx="1400943" cy="12063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5EC248FB-85A1-B7B4-C40E-7D2BB228569D}"/>
              </a:ext>
            </a:extLst>
          </p:cNvPr>
          <p:cNvCxnSpPr/>
          <p:nvPr/>
        </p:nvCxnSpPr>
        <p:spPr>
          <a:xfrm flipH="1" flipV="1">
            <a:off x="4038600" y="5476373"/>
            <a:ext cx="685800" cy="2437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3C9A756B-2F60-2928-BCDC-13CBE90B94A5}"/>
              </a:ext>
            </a:extLst>
          </p:cNvPr>
          <p:cNvSpPr/>
          <p:nvPr/>
        </p:nvSpPr>
        <p:spPr>
          <a:xfrm>
            <a:off x="5544532" y="3882179"/>
            <a:ext cx="2318932" cy="13889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AF651FD4-F82B-7D07-6605-A827C53A7260}"/>
              </a:ext>
            </a:extLst>
          </p:cNvPr>
          <p:cNvGrpSpPr/>
          <p:nvPr/>
        </p:nvGrpSpPr>
        <p:grpSpPr>
          <a:xfrm>
            <a:off x="8098720" y="3043262"/>
            <a:ext cx="1990437" cy="1441898"/>
            <a:chOff x="8072676" y="2985504"/>
            <a:chExt cx="1990437" cy="1441898"/>
          </a:xfrm>
        </p:grpSpPr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4112C455-6710-A994-8653-549DCF19D2F8}"/>
                </a:ext>
              </a:extLst>
            </p:cNvPr>
            <p:cNvSpPr/>
            <p:nvPr/>
          </p:nvSpPr>
          <p:spPr>
            <a:xfrm rot="16200000">
              <a:off x="9337488" y="3451030"/>
              <a:ext cx="685864" cy="372968"/>
            </a:xfrm>
            <a:prstGeom prst="cube">
              <a:avLst>
                <a:gd name="adj" fmla="val 84201"/>
              </a:avLst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5088BE1-6FEC-3137-7CA6-28CD5166F7C7}"/>
                </a:ext>
              </a:extLst>
            </p:cNvPr>
            <p:cNvSpPr txBox="1"/>
            <p:nvPr/>
          </p:nvSpPr>
          <p:spPr>
            <a:xfrm>
              <a:off x="8380900" y="3980382"/>
              <a:ext cx="110500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PPAC pair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995B7BD-2C93-649C-1F53-755454B3B990}"/>
                </a:ext>
              </a:extLst>
            </p:cNvPr>
            <p:cNvSpPr txBox="1"/>
            <p:nvPr/>
          </p:nvSpPr>
          <p:spPr>
            <a:xfrm>
              <a:off x="8495304" y="2989782"/>
              <a:ext cx="110500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Diamond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3E0B014-D7D5-4E1E-2754-2BEC6CD5A56A}"/>
                </a:ext>
              </a:extLst>
            </p:cNvPr>
            <p:cNvSpPr txBox="1"/>
            <p:nvPr/>
          </p:nvSpPr>
          <p:spPr>
            <a:xfrm>
              <a:off x="9485904" y="3904182"/>
              <a:ext cx="57665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Thin Sci</a:t>
              </a:r>
            </a:p>
          </p:txBody>
        </p: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D7A40457-1F6C-0DB2-8AAC-2A004F8ABB4E}"/>
                </a:ext>
              </a:extLst>
            </p:cNvPr>
            <p:cNvCxnSpPr>
              <a:cxnSpLocks/>
            </p:cNvCxnSpPr>
            <p:nvPr/>
          </p:nvCxnSpPr>
          <p:spPr>
            <a:xfrm>
              <a:off x="9104904" y="3675582"/>
              <a:ext cx="533400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988E2905-9028-468F-6224-FDA1F70BD1D1}"/>
                </a:ext>
              </a:extLst>
            </p:cNvPr>
            <p:cNvSpPr/>
            <p:nvPr/>
          </p:nvSpPr>
          <p:spPr>
            <a:xfrm rot="16200000">
              <a:off x="8957123" y="3465101"/>
              <a:ext cx="638351" cy="342789"/>
            </a:xfrm>
            <a:prstGeom prst="cube">
              <a:avLst>
                <a:gd name="adj" fmla="val 7582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97904651-B34B-D83E-CBEF-044F5D3007F8}"/>
                </a:ext>
              </a:extLst>
            </p:cNvPr>
            <p:cNvCxnSpPr>
              <a:cxnSpLocks/>
            </p:cNvCxnSpPr>
            <p:nvPr/>
          </p:nvCxnSpPr>
          <p:spPr>
            <a:xfrm>
              <a:off x="8886657" y="3675582"/>
              <a:ext cx="370647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1C5FF20E-028A-7AF8-12FC-96D5A7390F29}"/>
                </a:ext>
              </a:extLst>
            </p:cNvPr>
            <p:cNvGrpSpPr/>
            <p:nvPr/>
          </p:nvGrpSpPr>
          <p:grpSpPr>
            <a:xfrm>
              <a:off x="8876304" y="3370782"/>
              <a:ext cx="183762" cy="567292"/>
              <a:chOff x="8155822" y="2882874"/>
              <a:chExt cx="276307" cy="785783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55" name="Cube 54">
                <a:extLst>
                  <a:ext uri="{FF2B5EF4-FFF2-40B4-BE49-F238E27FC236}">
                    <a16:creationId xmlns:a16="http://schemas.microsoft.com/office/drawing/2014/main" id="{B44A6D1F-0ABB-2DBD-A873-890BAEDBFE1E}"/>
                  </a:ext>
                </a:extLst>
              </p:cNvPr>
              <p:cNvSpPr/>
              <p:nvPr/>
            </p:nvSpPr>
            <p:spPr>
              <a:xfrm rot="16200000">
                <a:off x="8126172" y="3362700"/>
                <a:ext cx="338546" cy="273368"/>
              </a:xfrm>
              <a:prstGeom prst="cube">
                <a:avLst>
                  <a:gd name="adj" fmla="val 84201"/>
                </a:avLst>
              </a:prstGeom>
              <a:grpFill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Cube 55">
                <a:extLst>
                  <a:ext uri="{FF2B5EF4-FFF2-40B4-BE49-F238E27FC236}">
                    <a16:creationId xmlns:a16="http://schemas.microsoft.com/office/drawing/2014/main" id="{9E55E966-F712-6136-7D69-0B09D4E50FC1}"/>
                  </a:ext>
                </a:extLst>
              </p:cNvPr>
              <p:cNvSpPr/>
              <p:nvPr/>
            </p:nvSpPr>
            <p:spPr>
              <a:xfrm rot="16200000">
                <a:off x="8128929" y="3256570"/>
                <a:ext cx="333029" cy="273368"/>
              </a:xfrm>
              <a:prstGeom prst="cube">
                <a:avLst>
                  <a:gd name="adj" fmla="val 84201"/>
                </a:avLst>
              </a:prstGeom>
              <a:grpFill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Cube 56">
                <a:extLst>
                  <a:ext uri="{FF2B5EF4-FFF2-40B4-BE49-F238E27FC236}">
                    <a16:creationId xmlns:a16="http://schemas.microsoft.com/office/drawing/2014/main" id="{A5C5164E-FAA3-1F0E-5268-7DBDC1BA9A08}"/>
                  </a:ext>
                </a:extLst>
              </p:cNvPr>
              <p:cNvSpPr/>
              <p:nvPr/>
            </p:nvSpPr>
            <p:spPr>
              <a:xfrm rot="16200000">
                <a:off x="8125438" y="3150561"/>
                <a:ext cx="338546" cy="274837"/>
              </a:xfrm>
              <a:prstGeom prst="cube">
                <a:avLst>
                  <a:gd name="adj" fmla="val 84201"/>
                </a:avLst>
              </a:prstGeom>
              <a:grpFill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Cube 57">
                <a:extLst>
                  <a:ext uri="{FF2B5EF4-FFF2-40B4-BE49-F238E27FC236}">
                    <a16:creationId xmlns:a16="http://schemas.microsoft.com/office/drawing/2014/main" id="{01D5CEAA-9B06-0F25-6535-CDEE16A56580}"/>
                  </a:ext>
                </a:extLst>
              </p:cNvPr>
              <p:cNvSpPr/>
              <p:nvPr/>
            </p:nvSpPr>
            <p:spPr>
              <a:xfrm rot="16200000">
                <a:off x="8125438" y="3041673"/>
                <a:ext cx="338546" cy="274835"/>
              </a:xfrm>
              <a:prstGeom prst="cube">
                <a:avLst>
                  <a:gd name="adj" fmla="val 84201"/>
                </a:avLst>
              </a:prstGeom>
              <a:grpFill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Cube 58">
                <a:extLst>
                  <a:ext uri="{FF2B5EF4-FFF2-40B4-BE49-F238E27FC236}">
                    <a16:creationId xmlns:a16="http://schemas.microsoft.com/office/drawing/2014/main" id="{571CCAC3-A864-7318-743D-0ED26CB6F428}"/>
                  </a:ext>
                </a:extLst>
              </p:cNvPr>
              <p:cNvSpPr/>
              <p:nvPr/>
            </p:nvSpPr>
            <p:spPr>
              <a:xfrm rot="16200000">
                <a:off x="8124700" y="2913996"/>
                <a:ext cx="338547" cy="276303"/>
              </a:xfrm>
              <a:prstGeom prst="cube">
                <a:avLst>
                  <a:gd name="adj" fmla="val 84201"/>
                </a:avLst>
              </a:prstGeom>
              <a:grpFill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41D10FA7-3BD8-CA6F-8FAA-2D36076F6F24}"/>
                </a:ext>
              </a:extLst>
            </p:cNvPr>
            <p:cNvCxnSpPr>
              <a:cxnSpLocks/>
            </p:cNvCxnSpPr>
            <p:nvPr/>
          </p:nvCxnSpPr>
          <p:spPr>
            <a:xfrm>
              <a:off x="8484951" y="3675582"/>
              <a:ext cx="467553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73F50E96-108A-9F65-5B6E-B923CF6BA6EB}"/>
                </a:ext>
              </a:extLst>
            </p:cNvPr>
            <p:cNvSpPr/>
            <p:nvPr/>
          </p:nvSpPr>
          <p:spPr>
            <a:xfrm rot="16200000">
              <a:off x="8233334" y="3489812"/>
              <a:ext cx="638351" cy="342789"/>
            </a:xfrm>
            <a:prstGeom prst="cube">
              <a:avLst>
                <a:gd name="adj" fmla="val 7582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144FEA1-946D-D763-9A37-CD6C36736ABC}"/>
                </a:ext>
              </a:extLst>
            </p:cNvPr>
            <p:cNvCxnSpPr>
              <a:cxnSpLocks/>
            </p:cNvCxnSpPr>
            <p:nvPr/>
          </p:nvCxnSpPr>
          <p:spPr>
            <a:xfrm>
              <a:off x="8114304" y="3675582"/>
              <a:ext cx="370647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CFD6528B-CE9C-7AEF-4898-6AA655127F9F}"/>
                </a:ext>
              </a:extLst>
            </p:cNvPr>
            <p:cNvSpPr/>
            <p:nvPr/>
          </p:nvSpPr>
          <p:spPr>
            <a:xfrm>
              <a:off x="8072676" y="2985504"/>
              <a:ext cx="1990437" cy="141329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B0E60912-AA35-5247-2F08-4B091FE35F15}"/>
              </a:ext>
            </a:extLst>
          </p:cNvPr>
          <p:cNvSpPr/>
          <p:nvPr/>
        </p:nvSpPr>
        <p:spPr>
          <a:xfrm>
            <a:off x="9281143" y="5105653"/>
            <a:ext cx="2760429" cy="1708918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027A4941-1EA8-2531-3F51-81A6446C30BA}"/>
              </a:ext>
            </a:extLst>
          </p:cNvPr>
          <p:cNvCxnSpPr>
            <a:cxnSpLocks/>
          </p:cNvCxnSpPr>
          <p:nvPr/>
        </p:nvCxnSpPr>
        <p:spPr>
          <a:xfrm flipV="1">
            <a:off x="11667735" y="3610750"/>
            <a:ext cx="136741" cy="1503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52633E31-0E61-1B38-3EDB-72065E64FFC6}"/>
              </a:ext>
            </a:extLst>
          </p:cNvPr>
          <p:cNvGrpSpPr/>
          <p:nvPr/>
        </p:nvGrpSpPr>
        <p:grpSpPr>
          <a:xfrm>
            <a:off x="10315830" y="3818050"/>
            <a:ext cx="1138988" cy="1066772"/>
            <a:chOff x="10276106" y="3670678"/>
            <a:chExt cx="1138988" cy="1066772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F8D77061-1AF4-CE30-F3ED-93234139E864}"/>
                </a:ext>
              </a:extLst>
            </p:cNvPr>
            <p:cNvCxnSpPr>
              <a:cxnSpLocks/>
            </p:cNvCxnSpPr>
            <p:nvPr/>
          </p:nvCxnSpPr>
          <p:spPr>
            <a:xfrm>
              <a:off x="10739945" y="4083010"/>
              <a:ext cx="492664" cy="0"/>
            </a:xfrm>
            <a:prstGeom prst="straightConnector1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D0AB9D4-CB63-8500-9291-DF21FA77F96B}"/>
                </a:ext>
              </a:extLst>
            </p:cNvPr>
            <p:cNvSpPr txBox="1"/>
            <p:nvPr/>
          </p:nvSpPr>
          <p:spPr>
            <a:xfrm>
              <a:off x="10552513" y="4377549"/>
              <a:ext cx="75629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PPAC</a:t>
              </a:r>
            </a:p>
          </p:txBody>
        </p:sp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ECE66E04-24A1-374C-5BEA-F1503FDEE751}"/>
                </a:ext>
              </a:extLst>
            </p:cNvPr>
            <p:cNvSpPr/>
            <p:nvPr/>
          </p:nvSpPr>
          <p:spPr>
            <a:xfrm rot="16200000">
              <a:off x="10537842" y="3906465"/>
              <a:ext cx="595030" cy="353092"/>
            </a:xfrm>
            <a:prstGeom prst="cube">
              <a:avLst>
                <a:gd name="adj" fmla="val 80024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00B53643-EC3C-9447-E5CC-7BBB3FE2FF2D}"/>
                </a:ext>
              </a:extLst>
            </p:cNvPr>
            <p:cNvCxnSpPr>
              <a:cxnSpLocks/>
            </p:cNvCxnSpPr>
            <p:nvPr/>
          </p:nvCxnSpPr>
          <p:spPr>
            <a:xfrm>
              <a:off x="10388474" y="4083010"/>
              <a:ext cx="392801" cy="0"/>
            </a:xfrm>
            <a:prstGeom prst="straightConnector1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Rectangle: Rounded Corners 119">
              <a:extLst>
                <a:ext uri="{FF2B5EF4-FFF2-40B4-BE49-F238E27FC236}">
                  <a16:creationId xmlns:a16="http://schemas.microsoft.com/office/drawing/2014/main" id="{4622441A-422E-0FFA-376E-811E0A0D856D}"/>
                </a:ext>
              </a:extLst>
            </p:cNvPr>
            <p:cNvSpPr/>
            <p:nvPr/>
          </p:nvSpPr>
          <p:spPr>
            <a:xfrm>
              <a:off x="10276106" y="3670678"/>
              <a:ext cx="1138988" cy="1066772"/>
            </a:xfrm>
            <a:prstGeom prst="round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AB573451-684D-3942-F22A-F2D310CDE8A7}"/>
              </a:ext>
            </a:extLst>
          </p:cNvPr>
          <p:cNvCxnSpPr>
            <a:cxnSpLocks/>
            <a:stCxn id="120" idx="0"/>
          </p:cNvCxnSpPr>
          <p:nvPr/>
        </p:nvCxnSpPr>
        <p:spPr>
          <a:xfrm flipV="1">
            <a:off x="10885324" y="3163053"/>
            <a:ext cx="503299" cy="6549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627CF0A5-C342-E732-6654-C7499C8F4196}"/>
              </a:ext>
            </a:extLst>
          </p:cNvPr>
          <p:cNvCxnSpPr>
            <a:cxnSpLocks/>
          </p:cNvCxnSpPr>
          <p:nvPr/>
        </p:nvCxnSpPr>
        <p:spPr>
          <a:xfrm flipV="1">
            <a:off x="9916685" y="2699682"/>
            <a:ext cx="159109" cy="3618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993258FC-6225-329D-6B6B-8DF18B5F5D30}"/>
              </a:ext>
            </a:extLst>
          </p:cNvPr>
          <p:cNvCxnSpPr>
            <a:cxnSpLocks/>
          </p:cNvCxnSpPr>
          <p:nvPr/>
        </p:nvCxnSpPr>
        <p:spPr>
          <a:xfrm flipH="1" flipV="1">
            <a:off x="7152714" y="2944632"/>
            <a:ext cx="517906" cy="9375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E713ADC5-E899-D535-20BA-510531C81359}"/>
              </a:ext>
            </a:extLst>
          </p:cNvPr>
          <p:cNvGrpSpPr/>
          <p:nvPr/>
        </p:nvGrpSpPr>
        <p:grpSpPr>
          <a:xfrm>
            <a:off x="9301127" y="5157968"/>
            <a:ext cx="2548076" cy="1656603"/>
            <a:chOff x="9301127" y="5157968"/>
            <a:chExt cx="2548076" cy="1656603"/>
          </a:xfrm>
        </p:grpSpPr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FEAFD849-342D-9AA1-9DDF-7BDB98DE129A}"/>
                </a:ext>
              </a:extLst>
            </p:cNvPr>
            <p:cNvCxnSpPr>
              <a:cxnSpLocks/>
            </p:cNvCxnSpPr>
            <p:nvPr/>
          </p:nvCxnSpPr>
          <p:spPr>
            <a:xfrm>
              <a:off x="10748927" y="5604486"/>
              <a:ext cx="562383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311B9C9F-B29A-A2C0-0732-8BF564C62885}"/>
                </a:ext>
              </a:extLst>
            </p:cNvPr>
            <p:cNvSpPr txBox="1"/>
            <p:nvPr/>
          </p:nvSpPr>
          <p:spPr>
            <a:xfrm>
              <a:off x="9444672" y="5939891"/>
              <a:ext cx="110500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PPAC pair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227137DC-3D53-0A72-5964-A575D68BDA60}"/>
                </a:ext>
              </a:extLst>
            </p:cNvPr>
            <p:cNvSpPr txBox="1"/>
            <p:nvPr/>
          </p:nvSpPr>
          <p:spPr>
            <a:xfrm>
              <a:off x="10332955" y="6061186"/>
              <a:ext cx="56837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Thin </a:t>
              </a:r>
            </a:p>
            <a:p>
              <a:r>
                <a:rPr lang="en-US" sz="1400" dirty="0"/>
                <a:t>Sci</a:t>
              </a:r>
            </a:p>
          </p:txBody>
        </p:sp>
        <p:sp>
          <p:nvSpPr>
            <p:cNvPr id="146" name="Cube 145">
              <a:extLst>
                <a:ext uri="{FF2B5EF4-FFF2-40B4-BE49-F238E27FC236}">
                  <a16:creationId xmlns:a16="http://schemas.microsoft.com/office/drawing/2014/main" id="{27559ABA-C631-A87A-8FB4-8AE68453EC47}"/>
                </a:ext>
              </a:extLst>
            </p:cNvPr>
            <p:cNvSpPr/>
            <p:nvPr/>
          </p:nvSpPr>
          <p:spPr>
            <a:xfrm rot="16200000">
              <a:off x="10725114" y="5493637"/>
              <a:ext cx="587926" cy="221699"/>
            </a:xfrm>
            <a:prstGeom prst="cube">
              <a:avLst>
                <a:gd name="adj" fmla="val 84201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Cube 146">
              <a:extLst>
                <a:ext uri="{FF2B5EF4-FFF2-40B4-BE49-F238E27FC236}">
                  <a16:creationId xmlns:a16="http://schemas.microsoft.com/office/drawing/2014/main" id="{91F3E1F6-5867-5D52-70EC-8C42CE98855D}"/>
                </a:ext>
              </a:extLst>
            </p:cNvPr>
            <p:cNvSpPr/>
            <p:nvPr/>
          </p:nvSpPr>
          <p:spPr>
            <a:xfrm rot="16200000">
              <a:off x="10598354" y="5493637"/>
              <a:ext cx="587926" cy="221699"/>
            </a:xfrm>
            <a:prstGeom prst="cube">
              <a:avLst>
                <a:gd name="adj" fmla="val 84201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8" name="Straight Arrow Connector 147">
              <a:extLst>
                <a:ext uri="{FF2B5EF4-FFF2-40B4-BE49-F238E27FC236}">
                  <a16:creationId xmlns:a16="http://schemas.microsoft.com/office/drawing/2014/main" id="{ABA6EC98-9103-C88E-BF0B-B04ACCA3FB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7927" y="5604484"/>
              <a:ext cx="457200" cy="2"/>
            </a:xfrm>
            <a:prstGeom prst="straightConnector1">
              <a:avLst/>
            </a:prstGeom>
            <a:ln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4A543A0-BFF2-72E3-3B83-4B96CF57C3CF}"/>
                </a:ext>
              </a:extLst>
            </p:cNvPr>
            <p:cNvSpPr txBox="1"/>
            <p:nvPr/>
          </p:nvSpPr>
          <p:spPr>
            <a:xfrm>
              <a:off x="10802041" y="5923655"/>
              <a:ext cx="104716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PIN Stack</a:t>
              </a:r>
            </a:p>
          </p:txBody>
        </p:sp>
        <p:sp>
          <p:nvSpPr>
            <p:cNvPr id="150" name="Cube 149">
              <a:extLst>
                <a:ext uri="{FF2B5EF4-FFF2-40B4-BE49-F238E27FC236}">
                  <a16:creationId xmlns:a16="http://schemas.microsoft.com/office/drawing/2014/main" id="{5A61BBD7-2932-A9FC-0A24-35B41A8FF358}"/>
                </a:ext>
              </a:extLst>
            </p:cNvPr>
            <p:cNvSpPr/>
            <p:nvPr/>
          </p:nvSpPr>
          <p:spPr>
            <a:xfrm rot="16200000">
              <a:off x="10045966" y="5504550"/>
              <a:ext cx="893038" cy="199873"/>
            </a:xfrm>
            <a:prstGeom prst="cube">
              <a:avLst>
                <a:gd name="adj" fmla="val 84201"/>
              </a:avLst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1" name="Straight Arrow Connector 150">
              <a:extLst>
                <a:ext uri="{FF2B5EF4-FFF2-40B4-BE49-F238E27FC236}">
                  <a16:creationId xmlns:a16="http://schemas.microsoft.com/office/drawing/2014/main" id="{28FDCD1C-23BD-0309-6EE9-C5C0200CE628}"/>
                </a:ext>
              </a:extLst>
            </p:cNvPr>
            <p:cNvCxnSpPr>
              <a:cxnSpLocks/>
            </p:cNvCxnSpPr>
            <p:nvPr/>
          </p:nvCxnSpPr>
          <p:spPr>
            <a:xfrm>
              <a:off x="10108759" y="5604486"/>
              <a:ext cx="335368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Cube 151">
              <a:extLst>
                <a:ext uri="{FF2B5EF4-FFF2-40B4-BE49-F238E27FC236}">
                  <a16:creationId xmlns:a16="http://schemas.microsoft.com/office/drawing/2014/main" id="{8EEA02F7-01C7-D9E3-DCEB-C68A7E72F79B}"/>
                </a:ext>
              </a:extLst>
            </p:cNvPr>
            <p:cNvSpPr/>
            <p:nvPr/>
          </p:nvSpPr>
          <p:spPr>
            <a:xfrm rot="16200000">
              <a:off x="9858781" y="5486593"/>
              <a:ext cx="559178" cy="235786"/>
            </a:xfrm>
            <a:prstGeom prst="cube">
              <a:avLst>
                <a:gd name="adj" fmla="val 61141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3" name="Straight Arrow Connector 152">
              <a:extLst>
                <a:ext uri="{FF2B5EF4-FFF2-40B4-BE49-F238E27FC236}">
                  <a16:creationId xmlns:a16="http://schemas.microsoft.com/office/drawing/2014/main" id="{3BFB0A22-9BFB-9204-683C-F0C03D37A5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56176" y="5604485"/>
              <a:ext cx="646080" cy="1"/>
            </a:xfrm>
            <a:prstGeom prst="straightConnector1">
              <a:avLst/>
            </a:prstGeom>
            <a:ln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Cube 153">
              <a:extLst>
                <a:ext uri="{FF2B5EF4-FFF2-40B4-BE49-F238E27FC236}">
                  <a16:creationId xmlns:a16="http://schemas.microsoft.com/office/drawing/2014/main" id="{036C1F19-6F33-1462-F001-6DA7A403D529}"/>
                </a:ext>
              </a:extLst>
            </p:cNvPr>
            <p:cNvSpPr/>
            <p:nvPr/>
          </p:nvSpPr>
          <p:spPr>
            <a:xfrm rot="16200000">
              <a:off x="9369406" y="5486593"/>
              <a:ext cx="559178" cy="235786"/>
            </a:xfrm>
            <a:prstGeom prst="cube">
              <a:avLst>
                <a:gd name="adj" fmla="val 61141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5" name="Straight Arrow Connector 154">
              <a:extLst>
                <a:ext uri="{FF2B5EF4-FFF2-40B4-BE49-F238E27FC236}">
                  <a16:creationId xmlns:a16="http://schemas.microsoft.com/office/drawing/2014/main" id="{B8C2EDE3-2E10-23B0-2FA8-08C196CA24E3}"/>
                </a:ext>
              </a:extLst>
            </p:cNvPr>
            <p:cNvCxnSpPr>
              <a:cxnSpLocks/>
            </p:cNvCxnSpPr>
            <p:nvPr/>
          </p:nvCxnSpPr>
          <p:spPr>
            <a:xfrm>
              <a:off x="9301127" y="5604484"/>
              <a:ext cx="287090" cy="1"/>
            </a:xfrm>
            <a:prstGeom prst="straightConnector1">
              <a:avLst/>
            </a:prstGeom>
            <a:ln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Cube 155">
              <a:extLst>
                <a:ext uri="{FF2B5EF4-FFF2-40B4-BE49-F238E27FC236}">
                  <a16:creationId xmlns:a16="http://schemas.microsoft.com/office/drawing/2014/main" id="{BB3E6261-29AB-301B-556D-F6E485C4C9DC}"/>
                </a:ext>
              </a:extLst>
            </p:cNvPr>
            <p:cNvSpPr/>
            <p:nvPr/>
          </p:nvSpPr>
          <p:spPr>
            <a:xfrm rot="16200000">
              <a:off x="11334714" y="5496055"/>
              <a:ext cx="587926" cy="221699"/>
            </a:xfrm>
            <a:prstGeom prst="cube">
              <a:avLst>
                <a:gd name="adj" fmla="val 84201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Cube 156">
              <a:extLst>
                <a:ext uri="{FF2B5EF4-FFF2-40B4-BE49-F238E27FC236}">
                  <a16:creationId xmlns:a16="http://schemas.microsoft.com/office/drawing/2014/main" id="{4AD0BB43-5177-4892-7B09-28C119D8BD56}"/>
                </a:ext>
              </a:extLst>
            </p:cNvPr>
            <p:cNvSpPr/>
            <p:nvPr/>
          </p:nvSpPr>
          <p:spPr>
            <a:xfrm rot="16200000">
              <a:off x="11263835" y="5505474"/>
              <a:ext cx="587926" cy="221699"/>
            </a:xfrm>
            <a:prstGeom prst="cube">
              <a:avLst>
                <a:gd name="adj" fmla="val 84201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Cube 157">
              <a:extLst>
                <a:ext uri="{FF2B5EF4-FFF2-40B4-BE49-F238E27FC236}">
                  <a16:creationId xmlns:a16="http://schemas.microsoft.com/office/drawing/2014/main" id="{E018D7B9-EB11-B595-3A74-45D2E69F85C9}"/>
                </a:ext>
              </a:extLst>
            </p:cNvPr>
            <p:cNvSpPr/>
            <p:nvPr/>
          </p:nvSpPr>
          <p:spPr>
            <a:xfrm rot="16200000">
              <a:off x="11170062" y="5496777"/>
              <a:ext cx="587926" cy="221699"/>
            </a:xfrm>
            <a:prstGeom prst="cube">
              <a:avLst>
                <a:gd name="adj" fmla="val 84201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Cube 158">
              <a:extLst>
                <a:ext uri="{FF2B5EF4-FFF2-40B4-BE49-F238E27FC236}">
                  <a16:creationId xmlns:a16="http://schemas.microsoft.com/office/drawing/2014/main" id="{C7653E77-59D5-8E91-9D3E-60E5933928B3}"/>
                </a:ext>
              </a:extLst>
            </p:cNvPr>
            <p:cNvSpPr/>
            <p:nvPr/>
          </p:nvSpPr>
          <p:spPr>
            <a:xfrm rot="16200000">
              <a:off x="11020405" y="5499744"/>
              <a:ext cx="587926" cy="221699"/>
            </a:xfrm>
            <a:prstGeom prst="cube">
              <a:avLst>
                <a:gd name="adj" fmla="val 84201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Cylinder 159">
              <a:extLst>
                <a:ext uri="{FF2B5EF4-FFF2-40B4-BE49-F238E27FC236}">
                  <a16:creationId xmlns:a16="http://schemas.microsoft.com/office/drawing/2014/main" id="{9F58CD7E-ED32-5612-463F-1EA812DE50C2}"/>
                </a:ext>
              </a:extLst>
            </p:cNvPr>
            <p:cNvSpPr/>
            <p:nvPr/>
          </p:nvSpPr>
          <p:spPr>
            <a:xfrm>
              <a:off x="11409418" y="6179940"/>
              <a:ext cx="386352" cy="429500"/>
            </a:xfrm>
            <a:prstGeom prst="ca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FA99095E-0E80-E699-CD64-4896256AE73F}"/>
                </a:ext>
              </a:extLst>
            </p:cNvPr>
            <p:cNvSpPr txBox="1"/>
            <p:nvPr/>
          </p:nvSpPr>
          <p:spPr>
            <a:xfrm>
              <a:off x="10811367" y="6506794"/>
              <a:ext cx="69530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 err="1"/>
                <a:t>HPGe</a:t>
              </a:r>
              <a:endParaRPr lang="en-US" sz="1400" dirty="0"/>
            </a:p>
          </p:txBody>
        </p:sp>
      </p:grp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08DFD9-138C-28D6-7196-820C17FD98F2}"/>
              </a:ext>
            </a:extLst>
          </p:cNvPr>
          <p:cNvSpPr txBox="1">
            <a:spLocks/>
          </p:cNvSpPr>
          <p:nvPr/>
        </p:nvSpPr>
        <p:spPr>
          <a:xfrm>
            <a:off x="101600" y="1066800"/>
            <a:ext cx="7735817" cy="4937125"/>
          </a:xfrm>
          <a:prstGeom prst="rect">
            <a:avLst/>
          </a:prstGeom>
        </p:spPr>
        <p:txBody>
          <a:bodyPr/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kern="0" dirty="0"/>
              <a:t>Multi-stage (two- or three-stage) separation using “wedges” </a:t>
            </a:r>
          </a:p>
          <a:p>
            <a:pPr>
              <a:spcBef>
                <a:spcPts val="600"/>
              </a:spcBef>
            </a:pPr>
            <a:r>
              <a:rPr lang="en-US" kern="0" dirty="0"/>
              <a:t>Selectable optics </a:t>
            </a:r>
          </a:p>
          <a:p>
            <a:pPr lvl="1"/>
            <a:r>
              <a:rPr lang="en-US" sz="1800" kern="0" dirty="0"/>
              <a:t>Momentum compression</a:t>
            </a:r>
          </a:p>
          <a:p>
            <a:pPr lvl="1"/>
            <a:r>
              <a:rPr lang="en-US" sz="1800" kern="0" dirty="0"/>
              <a:t>High resolution CB1</a:t>
            </a:r>
          </a:p>
          <a:p>
            <a:pPr lvl="1"/>
            <a:r>
              <a:rPr lang="en-US" sz="1800" kern="0" dirty="0"/>
              <a:t>Large acceptance CB2</a:t>
            </a:r>
            <a:endParaRPr lang="en-US" kern="0" dirty="0"/>
          </a:p>
          <a:p>
            <a:pPr>
              <a:spcBef>
                <a:spcPts val="600"/>
              </a:spcBef>
            </a:pPr>
            <a:r>
              <a:rPr lang="en-US" kern="0" dirty="0"/>
              <a:t>Features</a:t>
            </a:r>
          </a:p>
          <a:p>
            <a:pPr lvl="1"/>
            <a:r>
              <a:rPr lang="en-US" kern="0" dirty="0"/>
              <a:t>Particle identification (PID) </a:t>
            </a:r>
            <a:br>
              <a:rPr lang="en-US" kern="0" dirty="0"/>
            </a:br>
            <a:r>
              <a:rPr lang="en-US" kern="0" dirty="0"/>
              <a:t>of individual isotopes</a:t>
            </a:r>
          </a:p>
          <a:p>
            <a:pPr lvl="1"/>
            <a:r>
              <a:rPr lang="en-US" kern="0" dirty="0"/>
              <a:t>Production of ions via projectile </a:t>
            </a:r>
            <a:br>
              <a:rPr lang="en-US" kern="0" dirty="0"/>
            </a:br>
            <a:r>
              <a:rPr lang="en-US" kern="0" dirty="0"/>
              <a:t>fragmentation and/or abrasion-fission</a:t>
            </a:r>
          </a:p>
          <a:p>
            <a:endParaRPr lang="en-US" kern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69589-C84F-255B-6A96-4F3E8872443B}"/>
              </a:ext>
            </a:extLst>
          </p:cNvPr>
          <p:cNvSpPr txBox="1"/>
          <p:nvPr/>
        </p:nvSpPr>
        <p:spPr>
          <a:xfrm>
            <a:off x="6057758" y="5617995"/>
            <a:ext cx="3281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FF"/>
                </a:solidFill>
              </a:rPr>
              <a:t>Event-by-Event Identification based on B</a:t>
            </a:r>
            <a:r>
              <a:rPr lang="el-GR" sz="1600" dirty="0">
                <a:solidFill>
                  <a:srgbClr val="0000FF"/>
                </a:solidFill>
              </a:rPr>
              <a:t>ρ-Δ</a:t>
            </a:r>
            <a:r>
              <a:rPr lang="en-US" sz="1600" dirty="0">
                <a:solidFill>
                  <a:srgbClr val="0000FF"/>
                </a:solidFill>
              </a:rPr>
              <a:t>E-ToF  </a:t>
            </a:r>
          </a:p>
        </p:txBody>
      </p:sp>
    </p:spTree>
    <p:extLst>
      <p:ext uri="{BB962C8B-B14F-4D97-AF65-F5344CB8AC3E}">
        <p14:creationId xmlns:p14="http://schemas.microsoft.com/office/powerpoint/2010/main" val="424511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C9FA6BA-84AF-D1EA-EEE0-8F1AE13CFB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132"/>
          <a:stretch>
            <a:fillRect/>
          </a:stretch>
        </p:blipFill>
        <p:spPr bwMode="auto">
          <a:xfrm>
            <a:off x="1193799" y="1031977"/>
            <a:ext cx="10912857" cy="496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CF983D-8599-1B95-741E-021B381D16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9C6958-5AEC-5343-A67B-A777EC7E5D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82B73-04CC-12A7-661F-D7EBA7EDC3BD}"/>
              </a:ext>
            </a:extLst>
          </p:cNvPr>
          <p:cNvSpPr txBox="1"/>
          <p:nvPr/>
        </p:nvSpPr>
        <p:spPr>
          <a:xfrm>
            <a:off x="-3048" y="1043816"/>
            <a:ext cx="55656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FRIB hosts a suite of scientific instruments and general-purpose beamlines in support of the user program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Most systems inherited from the NSCL legacy facility (e.g., Sweeper and S800 spectrometers)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instrumentation currently under development (e.g., High Rigidity Spectrometer)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FDCA91-7ED2-3604-59DA-74A0714AD464}"/>
              </a:ext>
            </a:extLst>
          </p:cNvPr>
          <p:cNvSpPr/>
          <p:nvPr/>
        </p:nvSpPr>
        <p:spPr>
          <a:xfrm>
            <a:off x="1193799" y="3321025"/>
            <a:ext cx="7367016" cy="2633472"/>
          </a:xfrm>
          <a:custGeom>
            <a:avLst/>
            <a:gdLst>
              <a:gd name="csX0" fmla="*/ 18288 w 5678424"/>
              <a:gd name="csY0" fmla="*/ 0 h 2633472"/>
              <a:gd name="csX1" fmla="*/ 2798064 w 5678424"/>
              <a:gd name="csY1" fmla="*/ 246888 h 2633472"/>
              <a:gd name="csX2" fmla="*/ 4041648 w 5678424"/>
              <a:gd name="csY2" fmla="*/ 374904 h 2633472"/>
              <a:gd name="csX3" fmla="*/ 4498848 w 5678424"/>
              <a:gd name="csY3" fmla="*/ 201168 h 2633472"/>
              <a:gd name="csX4" fmla="*/ 5166360 w 5678424"/>
              <a:gd name="csY4" fmla="*/ 201168 h 2633472"/>
              <a:gd name="csX5" fmla="*/ 5678424 w 5678424"/>
              <a:gd name="csY5" fmla="*/ 2414016 h 2633472"/>
              <a:gd name="csX6" fmla="*/ 4480560 w 5678424"/>
              <a:gd name="csY6" fmla="*/ 2633472 h 2633472"/>
              <a:gd name="csX7" fmla="*/ 1252728 w 5678424"/>
              <a:gd name="csY7" fmla="*/ 2532888 h 2633472"/>
              <a:gd name="csX8" fmla="*/ 0 w 5678424"/>
              <a:gd name="csY8" fmla="*/ 676656 h 2633472"/>
              <a:gd name="csX9" fmla="*/ 18288 w 5678424"/>
              <a:gd name="csY9" fmla="*/ 0 h 26334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678424" h="2633472">
                <a:moveTo>
                  <a:pt x="18288" y="0"/>
                </a:moveTo>
                <a:lnTo>
                  <a:pt x="2798064" y="246888"/>
                </a:lnTo>
                <a:lnTo>
                  <a:pt x="4041648" y="374904"/>
                </a:lnTo>
                <a:lnTo>
                  <a:pt x="4498848" y="201168"/>
                </a:lnTo>
                <a:lnTo>
                  <a:pt x="5166360" y="201168"/>
                </a:lnTo>
                <a:lnTo>
                  <a:pt x="5678424" y="2414016"/>
                </a:lnTo>
                <a:lnTo>
                  <a:pt x="4480560" y="2633472"/>
                </a:lnTo>
                <a:lnTo>
                  <a:pt x="1252728" y="2532888"/>
                </a:lnTo>
                <a:lnTo>
                  <a:pt x="0" y="676656"/>
                </a:lnTo>
                <a:lnTo>
                  <a:pt x="18288" y="0"/>
                </a:lnTo>
                <a:close/>
              </a:path>
            </a:pathLst>
          </a:custGeom>
          <a:solidFill>
            <a:srgbClr val="FF0000">
              <a:alpha val="1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73DD828-9F28-7355-E109-B3B3BA859F24}"/>
              </a:ext>
            </a:extLst>
          </p:cNvPr>
          <p:cNvSpPr/>
          <p:nvPr/>
        </p:nvSpPr>
        <p:spPr>
          <a:xfrm>
            <a:off x="4343399" y="1071601"/>
            <a:ext cx="4217415" cy="2624328"/>
          </a:xfrm>
          <a:custGeom>
            <a:avLst/>
            <a:gdLst>
              <a:gd name="csX0" fmla="*/ 0 w 3986784"/>
              <a:gd name="csY0" fmla="*/ 2450592 h 2624328"/>
              <a:gd name="csX1" fmla="*/ 2505456 w 3986784"/>
              <a:gd name="csY1" fmla="*/ 0 h 2624328"/>
              <a:gd name="csX2" fmla="*/ 3822192 w 3986784"/>
              <a:gd name="csY2" fmla="*/ 9144 h 2624328"/>
              <a:gd name="csX3" fmla="*/ 3986784 w 3986784"/>
              <a:gd name="csY3" fmla="*/ 822960 h 2624328"/>
              <a:gd name="csX4" fmla="*/ 3931920 w 3986784"/>
              <a:gd name="csY4" fmla="*/ 2468880 h 2624328"/>
              <a:gd name="csX5" fmla="*/ 2953512 w 3986784"/>
              <a:gd name="csY5" fmla="*/ 2450592 h 2624328"/>
              <a:gd name="csX6" fmla="*/ 2322576 w 3986784"/>
              <a:gd name="csY6" fmla="*/ 2459736 h 2624328"/>
              <a:gd name="csX7" fmla="*/ 1856232 w 3986784"/>
              <a:gd name="csY7" fmla="*/ 2624328 h 2624328"/>
              <a:gd name="csX8" fmla="*/ 0 w 3986784"/>
              <a:gd name="csY8" fmla="*/ 2450592 h 26243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86784" h="2624328">
                <a:moveTo>
                  <a:pt x="0" y="2450592"/>
                </a:moveTo>
                <a:lnTo>
                  <a:pt x="2505456" y="0"/>
                </a:lnTo>
                <a:lnTo>
                  <a:pt x="3822192" y="9144"/>
                </a:lnTo>
                <a:lnTo>
                  <a:pt x="3986784" y="822960"/>
                </a:lnTo>
                <a:lnTo>
                  <a:pt x="3931920" y="2468880"/>
                </a:lnTo>
                <a:lnTo>
                  <a:pt x="2953512" y="2450592"/>
                </a:lnTo>
                <a:lnTo>
                  <a:pt x="2322576" y="2459736"/>
                </a:lnTo>
                <a:lnTo>
                  <a:pt x="1856232" y="2624328"/>
                </a:lnTo>
                <a:lnTo>
                  <a:pt x="0" y="2450592"/>
                </a:lnTo>
                <a:close/>
              </a:path>
            </a:pathLst>
          </a:custGeom>
          <a:solidFill>
            <a:srgbClr val="00FF99">
              <a:alpha val="10196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5D4AC1D-588E-BA6B-1DB4-6368A483B8F1}"/>
              </a:ext>
            </a:extLst>
          </p:cNvPr>
          <p:cNvSpPr/>
          <p:nvPr/>
        </p:nvSpPr>
        <p:spPr>
          <a:xfrm>
            <a:off x="8394192" y="1069848"/>
            <a:ext cx="3767328" cy="2468880"/>
          </a:xfrm>
          <a:custGeom>
            <a:avLst/>
            <a:gdLst>
              <a:gd name="csX0" fmla="*/ 0 w 3767328"/>
              <a:gd name="csY0" fmla="*/ 0 h 2414016"/>
              <a:gd name="csX1" fmla="*/ 0 w 3767328"/>
              <a:gd name="csY1" fmla="*/ 0 h 2414016"/>
              <a:gd name="csX2" fmla="*/ 3767328 w 3767328"/>
              <a:gd name="csY2" fmla="*/ 45720 h 2414016"/>
              <a:gd name="csX3" fmla="*/ 3721608 w 3767328"/>
              <a:gd name="csY3" fmla="*/ 2386584 h 2414016"/>
              <a:gd name="csX4" fmla="*/ 109728 w 3767328"/>
              <a:gd name="csY4" fmla="*/ 2414016 h 2414016"/>
              <a:gd name="csX5" fmla="*/ 182880 w 3767328"/>
              <a:gd name="csY5" fmla="*/ 822960 h 2414016"/>
              <a:gd name="csX6" fmla="*/ 0 w 3767328"/>
              <a:gd name="csY6" fmla="*/ 0 h 24140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67328" h="2414016">
                <a:moveTo>
                  <a:pt x="0" y="0"/>
                </a:moveTo>
                <a:lnTo>
                  <a:pt x="0" y="0"/>
                </a:lnTo>
                <a:lnTo>
                  <a:pt x="3767328" y="45720"/>
                </a:lnTo>
                <a:lnTo>
                  <a:pt x="3721608" y="2386584"/>
                </a:lnTo>
                <a:lnTo>
                  <a:pt x="109728" y="2414016"/>
                </a:lnTo>
                <a:lnTo>
                  <a:pt x="182880" y="82296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  <a:alpha val="5098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FF85C-6DC3-9199-A3F5-F2F31EF2FEDC}"/>
              </a:ext>
            </a:extLst>
          </p:cNvPr>
          <p:cNvSpPr txBox="1"/>
          <p:nvPr/>
        </p:nvSpPr>
        <p:spPr>
          <a:xfrm>
            <a:off x="8818938" y="4022208"/>
            <a:ext cx="334258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/>
              <a:t>         </a:t>
            </a:r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Reaccelerated Beams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    </a:t>
            </a:r>
            <a:r>
              <a:rPr lang="en-US" sz="2000" dirty="0">
                <a:solidFill>
                  <a:srgbClr val="00B050"/>
                </a:solidFill>
              </a:rPr>
              <a:t>Stopped Beam</a:t>
            </a:r>
          </a:p>
          <a:p>
            <a:pPr>
              <a:spcBef>
                <a:spcPts val="1200"/>
              </a:spcBef>
            </a:pPr>
            <a:r>
              <a:rPr lang="en-US" sz="2000" dirty="0">
                <a:solidFill>
                  <a:srgbClr val="FF0000"/>
                </a:solidFill>
              </a:rPr>
              <a:t>Fast Beams</a:t>
            </a:r>
            <a:r>
              <a:rPr lang="en-US" sz="2000" dirty="0"/>
              <a:t>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3C0D645-0F1E-0CC9-0C82-DE3B51BEF92B}"/>
              </a:ext>
            </a:extLst>
          </p:cNvPr>
          <p:cNvCxnSpPr/>
          <p:nvPr/>
        </p:nvCxnSpPr>
        <p:spPr>
          <a:xfrm flipV="1">
            <a:off x="10668000" y="3429000"/>
            <a:ext cx="0" cy="5932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50CE470-5253-07A1-DA4D-C00761E977A3}"/>
              </a:ext>
            </a:extLst>
          </p:cNvPr>
          <p:cNvCxnSpPr>
            <a:cxnSpLocks/>
          </p:cNvCxnSpPr>
          <p:nvPr/>
        </p:nvCxnSpPr>
        <p:spPr>
          <a:xfrm flipH="1" flipV="1">
            <a:off x="8153400" y="3321025"/>
            <a:ext cx="990600" cy="11747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86A3005-1622-37AA-B76B-E2E4AA182A24}"/>
              </a:ext>
            </a:extLst>
          </p:cNvPr>
          <p:cNvCxnSpPr>
            <a:cxnSpLocks/>
          </p:cNvCxnSpPr>
          <p:nvPr/>
        </p:nvCxnSpPr>
        <p:spPr>
          <a:xfrm flipH="1" flipV="1">
            <a:off x="7750584" y="4902860"/>
            <a:ext cx="1101823" cy="2025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1">
            <a:extLst>
              <a:ext uri="{FF2B5EF4-FFF2-40B4-BE49-F238E27FC236}">
                <a16:creationId xmlns:a16="http://schemas.microsoft.com/office/drawing/2014/main" id="{6C93C300-9D92-CA31-CA6B-5C3A03528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-9772"/>
            <a:ext cx="12192000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3000" b="1" dirty="0">
                <a:solidFill>
                  <a:srgbClr val="064308"/>
                </a:solidFill>
                <a:latin typeface="+mj-lt"/>
              </a:rPr>
              <a:t>Science Opportunities at FRIB</a:t>
            </a:r>
          </a:p>
          <a:p>
            <a:pPr algn="ctr"/>
            <a:r>
              <a:rPr lang="en-US" altLang="en-US" sz="2250" b="1" dirty="0">
                <a:solidFill>
                  <a:srgbClr val="064308"/>
                </a:solidFill>
                <a:latin typeface="+mj-lt"/>
              </a:rPr>
              <a:t>with Fast, Stopped, Reaccelerated Beams</a:t>
            </a:r>
            <a:endParaRPr lang="en-US" altLang="en-US" sz="3000" b="1" baseline="-25000" dirty="0">
              <a:solidFill>
                <a:srgbClr val="06430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1462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107677" y="142634"/>
            <a:ext cx="11988800" cy="478624"/>
          </a:xfrm>
        </p:spPr>
        <p:txBody>
          <a:bodyPr/>
          <a:lstStyle/>
          <a:p>
            <a:r>
              <a:rPr lang="en-US" dirty="0"/>
              <a:t>State-of-the-art </a:t>
            </a:r>
            <a:r>
              <a:rPr lang="en-US" dirty="0">
                <a:latin typeface="Arial" pitchFamily="34" charset="0"/>
                <a:ea typeface="ＭＳ Ｐゴシック"/>
                <a:cs typeface="ＭＳ Ｐゴシック"/>
              </a:rPr>
              <a:t>Diagnostics to support ARIS operation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966BC7-7842-0E4D-914C-E112D3C36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548" y="1206147"/>
            <a:ext cx="1359064" cy="21508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F7B2E4-BA04-F040-8F23-A2F90769559D}"/>
              </a:ext>
            </a:extLst>
          </p:cNvPr>
          <p:cNvSpPr txBox="1"/>
          <p:nvPr/>
        </p:nvSpPr>
        <p:spPr>
          <a:xfrm>
            <a:off x="8287007" y="996586"/>
            <a:ext cx="2505076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Time of Flight (ToF):</a:t>
            </a:r>
          </a:p>
          <a:p>
            <a:r>
              <a:rPr lang="en-US" sz="1300" b="1" dirty="0">
                <a:solidFill>
                  <a:schemeClr val="accent4">
                    <a:lumMod val="50000"/>
                  </a:schemeClr>
                </a:solidFill>
              </a:rPr>
              <a:t>Plastic Scintillator: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EJ232 (0.15 mm – 1 mm)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PMMA Light guide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Hamamatsu H6533-20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Performance:</a:t>
            </a:r>
            <a:endParaRPr lang="en-US" sz="1300" dirty="0">
              <a:solidFill>
                <a:schemeClr val="accent4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Time  &lt;100 </a:t>
            </a:r>
            <a:r>
              <a:rPr lang="en-US" sz="1300" dirty="0" err="1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ps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 (</a:t>
            </a:r>
            <a:r>
              <a:rPr lang="el-GR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σ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Rate  up to 1 MHz</a:t>
            </a:r>
            <a:r>
              <a:rPr lang="en-US" sz="13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r>
              <a:rPr lang="en-US" sz="1300" b="1" dirty="0">
                <a:solidFill>
                  <a:schemeClr val="accent4">
                    <a:lumMod val="50000"/>
                  </a:schemeClr>
                </a:solidFill>
              </a:rPr>
              <a:t>Diamond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Area up to 30x30 cm</a:t>
            </a:r>
            <a:r>
              <a:rPr lang="en-US" sz="1300" baseline="30000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Thickness = 100/200 </a:t>
            </a:r>
            <a:r>
              <a:rPr lang="el-GR" sz="13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Performance:</a:t>
            </a:r>
            <a:endParaRPr lang="en-US" sz="1300" dirty="0">
              <a:solidFill>
                <a:schemeClr val="accent4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Time  &lt;50 </a:t>
            </a:r>
            <a:r>
              <a:rPr lang="en-US" sz="1300" dirty="0" err="1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ps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 (</a:t>
            </a:r>
            <a:r>
              <a:rPr lang="el-GR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σ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Rate  above 1 MHz</a:t>
            </a:r>
            <a:endParaRPr lang="en-US" sz="1300" dirty="0">
              <a:solidFill>
                <a:schemeClr val="accent4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C116BC-7742-2F40-A13E-D376A79DB94C}"/>
              </a:ext>
            </a:extLst>
          </p:cNvPr>
          <p:cNvSpPr txBox="1"/>
          <p:nvPr/>
        </p:nvSpPr>
        <p:spPr>
          <a:xfrm>
            <a:off x="2819400" y="1066800"/>
            <a:ext cx="4038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Delay-Line PPAC (DL-PPAC)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Various sizes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Delay-line readout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Custom-made two-stage pre-amplifiers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Anti-Discharge Unit implemented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Performance: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Position 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 0.5 mm (</a:t>
            </a:r>
            <a:r>
              <a:rPr lang="el-GR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σ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Time  &lt;150 </a:t>
            </a:r>
            <a:r>
              <a:rPr lang="en-US" sz="1300" dirty="0" err="1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ps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 (</a:t>
            </a:r>
            <a:r>
              <a:rPr lang="el-GR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σ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Rate  up to 300 kHz</a:t>
            </a:r>
            <a:endParaRPr lang="en-US" sz="13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1" name="B1DAE63F-FFFD-4F1D-B9E6-6C69CDF0E1D6" descr="IMG_3115.jpg">
            <a:extLst>
              <a:ext uri="{FF2B5EF4-FFF2-40B4-BE49-F238E27FC236}">
                <a16:creationId xmlns:a16="http://schemas.microsoft.com/office/drawing/2014/main" id="{DD0FC797-A4D9-1249-B003-5587FF51D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5" t="8837" r="15486" b="11771"/>
          <a:stretch/>
        </p:blipFill>
        <p:spPr bwMode="auto">
          <a:xfrm>
            <a:off x="413411" y="1082979"/>
            <a:ext cx="2334313" cy="19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123ACF9-36C5-7E4A-AEA3-5C2D4EB7E5E1}"/>
              </a:ext>
            </a:extLst>
          </p:cNvPr>
          <p:cNvSpPr txBox="1"/>
          <p:nvPr/>
        </p:nvSpPr>
        <p:spPr>
          <a:xfrm>
            <a:off x="137855" y="3339528"/>
            <a:ext cx="48151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Si-PIN (Micron Semiconductor model MSX25)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E/E measurement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Performance: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Energy 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 &lt; 5% (</a:t>
            </a:r>
            <a:r>
              <a:rPr lang="el-GR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σ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Rate  up to a few kHz</a:t>
            </a:r>
            <a:endParaRPr lang="en-US" sz="13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909E598F-EFEC-4124-98D1-00F3FB2B7632" descr="IMG_2840.jpg">
            <a:extLst>
              <a:ext uri="{FF2B5EF4-FFF2-40B4-BE49-F238E27FC236}">
                <a16:creationId xmlns:a16="http://schemas.microsoft.com/office/drawing/2014/main" id="{0951E50D-58D1-DC4B-8899-7853B972B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5" t="17742" r="28750" b="12258"/>
          <a:stretch/>
        </p:blipFill>
        <p:spPr bwMode="auto">
          <a:xfrm rot="16200000" flipH="1">
            <a:off x="3701986" y="3467400"/>
            <a:ext cx="219722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5596F02-A03B-7349-B7BA-DC710E9DBA7B}"/>
              </a:ext>
            </a:extLst>
          </p:cNvPr>
          <p:cNvSpPr txBox="1"/>
          <p:nvPr/>
        </p:nvSpPr>
        <p:spPr>
          <a:xfrm>
            <a:off x="137060" y="4444104"/>
            <a:ext cx="4038599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Total Kinetic Energy (TKE)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EJ232 (20x20 cm</a:t>
            </a:r>
            <a:r>
              <a:rPr lang="en-US" sz="1300" baseline="30000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 single block)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Two PMTs (Hamamatsu H6533-20)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Dedicated QDC-based DAQ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Performance: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Rate  up to 1 MHz</a:t>
            </a:r>
            <a:endParaRPr lang="en-US" sz="13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CCFC4E3-09BD-214F-9C3E-06A2A68028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446" t="14219" r="16370" b="29225"/>
          <a:stretch/>
        </p:blipFill>
        <p:spPr>
          <a:xfrm>
            <a:off x="9757901" y="4066940"/>
            <a:ext cx="2068364" cy="19006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5E0C6FD-3385-F643-90B8-D8AD46F0B423}"/>
              </a:ext>
            </a:extLst>
          </p:cNvPr>
          <p:cNvSpPr txBox="1"/>
          <p:nvPr/>
        </p:nvSpPr>
        <p:spPr>
          <a:xfrm>
            <a:off x="6324600" y="4302414"/>
            <a:ext cx="52578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TKE Si-PINs </a:t>
            </a:r>
          </a:p>
          <a:p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(Micron Semiconductor. MSX25)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Thickness 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 0.3–1.5 mm</a:t>
            </a:r>
            <a:endParaRPr lang="en-US" sz="1300" dirty="0">
              <a:solidFill>
                <a:schemeClr val="accent4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CSP 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Mesytec MSI-8 (up to 5 GeV)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</a:rPr>
              <a:t>Performance: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274221"/>
                </a:solidFill>
              </a:rPr>
              <a:t>Energy </a:t>
            </a:r>
            <a:r>
              <a:rPr lang="en-US" sz="1300" dirty="0">
                <a:solidFill>
                  <a:srgbClr val="274221"/>
                </a:solidFill>
                <a:sym typeface="Wingdings" panose="05000000000000000000" pitchFamily="2" charset="2"/>
              </a:rPr>
              <a:t> &lt;5% (</a:t>
            </a:r>
            <a:r>
              <a:rPr lang="el-GR" sz="1300" dirty="0">
                <a:solidFill>
                  <a:srgbClr val="274221"/>
                </a:solidFill>
                <a:sym typeface="Wingdings" panose="05000000000000000000" pitchFamily="2" charset="2"/>
              </a:rPr>
              <a:t>σ</a:t>
            </a:r>
            <a:r>
              <a:rPr lang="en-US" sz="1300" dirty="0">
                <a:solidFill>
                  <a:srgbClr val="274221"/>
                </a:solidFill>
                <a:sym typeface="Wingdings" panose="05000000000000000000" pitchFamily="2" charset="2"/>
              </a:rPr>
              <a:t>), 5.9 MeV α </a:t>
            </a:r>
          </a:p>
          <a:p>
            <a:pPr marL="461963" lvl="1" indent="-2349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Rate  up to a few </a:t>
            </a:r>
            <a:r>
              <a:rPr lang="en-US" sz="1300" dirty="0" err="1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kHz</a:t>
            </a:r>
            <a:endParaRPr lang="en-US" sz="1300" dirty="0">
              <a:solidFill>
                <a:schemeClr val="accent4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91BC11-BB26-354E-A016-266BDA89E7B6}"/>
              </a:ext>
            </a:extLst>
          </p:cNvPr>
          <p:cNvCxnSpPr/>
          <p:nvPr/>
        </p:nvCxnSpPr>
        <p:spPr>
          <a:xfrm flipV="1">
            <a:off x="2819400" y="4495800"/>
            <a:ext cx="1356259" cy="152400"/>
          </a:xfrm>
          <a:prstGeom prst="straightConnector1">
            <a:avLst/>
          </a:prstGeom>
          <a:ln w="4445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BA21EC9-67CC-6545-BA3B-BFE08318748A}"/>
              </a:ext>
            </a:extLst>
          </p:cNvPr>
          <p:cNvCxnSpPr>
            <a:cxnSpLocks/>
          </p:cNvCxnSpPr>
          <p:nvPr/>
        </p:nvCxnSpPr>
        <p:spPr>
          <a:xfrm>
            <a:off x="4648200" y="3559247"/>
            <a:ext cx="381000" cy="853767"/>
          </a:xfrm>
          <a:prstGeom prst="straightConnector1">
            <a:avLst/>
          </a:prstGeom>
          <a:ln w="4445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E232B20-867C-934A-86AA-CC1C6F35CA2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227" t="20281" r="24907" b="15577"/>
          <a:stretch>
            <a:fillRect/>
          </a:stretch>
        </p:blipFill>
        <p:spPr>
          <a:xfrm>
            <a:off x="6553201" y="1260877"/>
            <a:ext cx="1666307" cy="213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37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B77121-6DD1-2C2C-0259-2E6A4D2DA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521" y="1449222"/>
            <a:ext cx="7021066" cy="453057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937DF1-9642-2D7F-AB52-EE112ADD13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Cortesi, GSI, September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1BC786-5980-0185-7113-98CCBE2A28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3EA11D4-029A-9F97-6BE5-196E28A28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517238"/>
              </p:ext>
            </p:extLst>
          </p:nvPr>
        </p:nvGraphicFramePr>
        <p:xfrm>
          <a:off x="11356312" y="1134381"/>
          <a:ext cx="655375" cy="419100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55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Primary Beams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marR="0" lvl="0" indent="0" algn="ctr" defTabSz="91416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baseline="30000" dirty="0">
                          <a:effectLst/>
                        </a:rPr>
                        <a:t>18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marR="0" lvl="0" indent="0" algn="ctr" defTabSz="91416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baseline="30000" dirty="0">
                          <a:effectLst/>
                        </a:rPr>
                        <a:t>22</a:t>
                      </a:r>
                      <a:r>
                        <a:rPr lang="en-US" sz="1000" u="none" strike="noStrike" dirty="0">
                          <a:effectLst/>
                        </a:rPr>
                        <a:t>Ne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baseline="30000" dirty="0">
                          <a:effectLst/>
                        </a:rPr>
                        <a:t>28</a:t>
                      </a:r>
                      <a:r>
                        <a:rPr lang="en-US" sz="1000" u="none" strike="noStrike" dirty="0">
                          <a:effectLst/>
                        </a:rPr>
                        <a:t>Si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baseline="30000" dirty="0">
                          <a:effectLst/>
                        </a:rPr>
                        <a:t>36,40</a:t>
                      </a:r>
                      <a:r>
                        <a:rPr lang="en-US" sz="1000" u="none" strike="noStrike" dirty="0">
                          <a:effectLst/>
                        </a:rPr>
                        <a:t>Ar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baseline="30000" dirty="0">
                          <a:effectLst/>
                        </a:rPr>
                        <a:t>40,48</a:t>
                      </a:r>
                      <a:r>
                        <a:rPr lang="en-US" sz="1000" u="none" strike="noStrike" dirty="0">
                          <a:effectLst/>
                        </a:rPr>
                        <a:t>Ca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marR="0" lvl="0" indent="0" algn="ctr" defTabSz="91407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baseline="30000" dirty="0">
                          <a:effectLst/>
                        </a:rPr>
                        <a:t>58</a:t>
                      </a:r>
                      <a:r>
                        <a:rPr lang="en-US" sz="1000" u="none" strike="noStrike" dirty="0">
                          <a:effectLst/>
                        </a:rPr>
                        <a:t>Ni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67705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marR="0" lvl="0" indent="0" algn="ctr" defTabSz="91407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baseline="30000" dirty="0">
                          <a:effectLst/>
                        </a:rPr>
                        <a:t>64,70</a:t>
                      </a:r>
                      <a:r>
                        <a:rPr lang="en-US" sz="1000" u="none" strike="noStrike" dirty="0">
                          <a:effectLst/>
                        </a:rPr>
                        <a:t>Zn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baseline="30000" dirty="0">
                          <a:effectLst/>
                        </a:rPr>
                        <a:t>82</a:t>
                      </a:r>
                      <a:r>
                        <a:rPr lang="en-US" sz="1000" u="none" strike="noStrike" dirty="0">
                          <a:effectLst/>
                        </a:rPr>
                        <a:t>Se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marR="0" lvl="0" indent="0" algn="ctr" defTabSz="91416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baseline="30000" dirty="0">
                          <a:effectLst/>
                        </a:rPr>
                        <a:t>92</a:t>
                      </a:r>
                      <a:r>
                        <a:rPr lang="en-US" sz="1000" u="none" strike="noStrike" dirty="0">
                          <a:effectLst/>
                        </a:rPr>
                        <a:t>Mo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69263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baseline="30000" dirty="0">
                          <a:effectLst/>
                        </a:rPr>
                        <a:t>124</a:t>
                      </a:r>
                      <a:r>
                        <a:rPr lang="en-US" sz="1000" u="none" strike="noStrike" dirty="0">
                          <a:effectLst/>
                        </a:rPr>
                        <a:t>Xe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marR="0" lvl="0" indent="0" algn="ctr" defTabSz="91416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baseline="30000" dirty="0">
                          <a:effectLst/>
                        </a:rPr>
                        <a:t>144</a:t>
                      </a:r>
                      <a:r>
                        <a:rPr lang="en-US" sz="1000" u="none" strike="noStrike" dirty="0">
                          <a:effectLst/>
                        </a:rPr>
                        <a:t>Sm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84943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baseline="30000" dirty="0">
                          <a:effectLst/>
                        </a:rPr>
                        <a:t>198</a:t>
                      </a:r>
                      <a:r>
                        <a:rPr lang="en-US" sz="1000" u="none" strike="noStrike" dirty="0">
                          <a:effectLst/>
                        </a:rPr>
                        <a:t>Pt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marR="0" lvl="0" indent="0" algn="ctr" defTabSz="91416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baseline="30000" dirty="0">
                          <a:effectLst/>
                        </a:rPr>
                        <a:t>208</a:t>
                      </a:r>
                      <a:r>
                        <a:rPr lang="en-US" sz="1000" u="none" strike="noStrike" dirty="0">
                          <a:effectLst/>
                        </a:rPr>
                        <a:t>Pb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10850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marR="0" lvl="0" indent="0" algn="ctr" defTabSz="91416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baseline="30000" dirty="0">
                          <a:effectLst/>
                        </a:rPr>
                        <a:t>238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418219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260B4356-E7EE-53A9-3BBB-9E1D89D49CA2}"/>
              </a:ext>
            </a:extLst>
          </p:cNvPr>
          <p:cNvSpPr txBox="1"/>
          <p:nvPr/>
        </p:nvSpPr>
        <p:spPr>
          <a:xfrm>
            <a:off x="39786" y="1046968"/>
            <a:ext cx="425437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Experiments since October 2025: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E21023 (238U):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224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213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E21048 (238U):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E23035 (64Zn):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</a:t>
            </a:r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59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Zn,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58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E25506: (64Zn):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62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Zn,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60,61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E25058 (28Si):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20,21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Mg,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22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E21004 (124Xe):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106,108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E21021 (124Xe):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99-101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98-100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97,98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Cd,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96,97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Ag,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95,96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 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E21066 (70Zn):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54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52,53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55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E21039 (92Mo):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77-80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Y, </a:t>
            </a:r>
            <a:r>
              <a:rPr lang="en-US" sz="12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79,80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Zr, </a:t>
            </a:r>
            <a:r>
              <a:rPr lang="en-US" sz="12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82,83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Nb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E23005 (40Ar):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E21080 (208Pb):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183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Tm,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186-187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Yb,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189-190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Lu,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188-192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Hf,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189-194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191-196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195-199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Re,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197-203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Os,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199-203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Ir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E23071 (144Sm):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128-129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125-128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Pm,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123-127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Nd,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121-128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119-125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116-124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La,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114-122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112-119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Cs,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111-116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Xe,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110-114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109-112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108-111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Sb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E25022 (40Ca):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35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33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Cl, </a:t>
            </a:r>
            <a:r>
              <a:rPr lang="en-US" sz="1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31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442F09-C391-F3DE-E14B-FF964F37DEB1}"/>
              </a:ext>
            </a:extLst>
          </p:cNvPr>
          <p:cNvSpPr txBox="1"/>
          <p:nvPr/>
        </p:nvSpPr>
        <p:spPr>
          <a:xfrm>
            <a:off x="4752678" y="996369"/>
            <a:ext cx="59863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3"/>
                </a:solidFill>
              </a:rPr>
              <a:t>More than 650 Rare Isotope Beams Have Been</a:t>
            </a:r>
            <a:br>
              <a:rPr lang="en-US" sz="1800" b="1" dirty="0">
                <a:solidFill>
                  <a:schemeClr val="accent3"/>
                </a:solidFill>
              </a:rPr>
            </a:br>
            <a:r>
              <a:rPr lang="en-US" sz="1800" b="1" dirty="0">
                <a:solidFill>
                  <a:schemeClr val="accent3"/>
                </a:solidFill>
              </a:rPr>
              <a:t>Delivered to FRIB Experiments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4663C45E-8EFE-4C83-1326-DFC3A411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140386"/>
            <a:ext cx="11988800" cy="776526"/>
          </a:xfrm>
        </p:spPr>
        <p:txBody>
          <a:bodyPr/>
          <a:lstStyle/>
          <a:p>
            <a:r>
              <a:rPr lang="en-US" dirty="0"/>
              <a:t>Operating with 20 kW Beam since March 2025 </a:t>
            </a:r>
            <a:br>
              <a:rPr lang="en-US" dirty="0"/>
            </a:br>
            <a:r>
              <a:rPr lang="en-US" sz="2200" dirty="0"/>
              <a:t>Total 4190 Scheduled Operating Beam Hours at 92.8% Availability in FY2026</a:t>
            </a:r>
          </a:p>
        </p:txBody>
      </p:sp>
    </p:spTree>
    <p:extLst>
      <p:ext uri="{BB962C8B-B14F-4D97-AF65-F5344CB8AC3E}">
        <p14:creationId xmlns:p14="http://schemas.microsoft.com/office/powerpoint/2010/main" val="3502453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B02603E-A5BA-7443-91A8-1584E5A22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0672" y="1020080"/>
            <a:ext cx="2483991" cy="30185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7645F18-74AD-049C-4E23-F003AEFA72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63" b="58431"/>
          <a:stretch>
            <a:fillRect/>
          </a:stretch>
        </p:blipFill>
        <p:spPr>
          <a:xfrm rot="16200000">
            <a:off x="10658982" y="3930600"/>
            <a:ext cx="1518628" cy="9803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1600" y="69095"/>
            <a:ext cx="11988800" cy="911948"/>
          </a:xfrm>
        </p:spPr>
        <p:txBody>
          <a:bodyPr/>
          <a:lstStyle/>
          <a:p>
            <a:r>
              <a:rPr lang="en-US" dirty="0"/>
              <a:t>Delay-Line Parallel Plate Avalanche Counter (DL-PPAC): Design Overview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1600" y="1113472"/>
            <a:ext cx="6070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Various sizes (10x10cm</a:t>
            </a:r>
            <a:r>
              <a:rPr lang="en-US" baseline="30000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20x5cm</a:t>
            </a:r>
            <a:r>
              <a:rPr lang="en-US" baseline="30000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20x10cm</a:t>
            </a:r>
            <a:r>
              <a:rPr lang="en-US" baseline="30000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,30x5cm</a:t>
            </a:r>
            <a:r>
              <a:rPr lang="en-US" baseline="30000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Delay line (33 nH, 3.3 pF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sym typeface="Wingdings" panose="05000000000000000000" pitchFamily="2" charset="2"/>
              </a:rPr>
              <a:t> 1 ns/mm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Custom-made two-stage preamplifier (20dB + 10dB).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Dedicated GHS and DAQ (CFD+TDC)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Operation at &lt;15 Torr iC</a:t>
            </a:r>
            <a:r>
              <a:rPr lang="en-US" baseline="-25000" dirty="0">
                <a:solidFill>
                  <a:schemeClr val="accent4">
                    <a:lumMod val="50000"/>
                  </a:schemeClr>
                </a:solidFill>
              </a:rPr>
              <a:t>4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</a:t>
            </a:r>
            <a:r>
              <a:rPr lang="en-US" baseline="-25000" dirty="0">
                <a:solidFill>
                  <a:schemeClr val="accent4">
                    <a:lumMod val="50000"/>
                  </a:schemeClr>
                </a:solidFill>
              </a:rPr>
              <a:t>10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or C</a:t>
            </a:r>
            <a:r>
              <a:rPr lang="en-US" baseline="-25000" dirty="0">
                <a:solidFill>
                  <a:schemeClr val="accent4">
                    <a:lumMod val="50000"/>
                  </a:schemeClr>
                </a:solidFill>
              </a:rPr>
              <a:t>3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F</a:t>
            </a:r>
            <a:r>
              <a:rPr lang="en-US" baseline="-25000" dirty="0">
                <a:solidFill>
                  <a:schemeClr val="accent4">
                    <a:lumMod val="50000"/>
                  </a:schemeClr>
                </a:solidFill>
              </a:rPr>
              <a:t>8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Provides: </a:t>
            </a:r>
            <a:r>
              <a:rPr lang="en-US" dirty="0">
                <a:sym typeface="Wingdings" panose="05000000000000000000" pitchFamily="2" charset="2"/>
              </a:rPr>
              <a:t>E</a:t>
            </a:r>
            <a:r>
              <a:rPr lang="en-US" dirty="0"/>
              <a:t>vent-by-event momentum vector determination and ToF signals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B1DAE63F-FFFD-4F1D-B9E6-6C69CDF0E1D6" descr="IMG_3115.jpg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2200" y="1218314"/>
            <a:ext cx="2068076" cy="168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0A87E9-BE3E-CB48-9971-E3A2717B02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48" t="2606" b="2354"/>
          <a:stretch/>
        </p:blipFill>
        <p:spPr>
          <a:xfrm>
            <a:off x="44388" y="3229272"/>
            <a:ext cx="5177320" cy="3342971"/>
          </a:xfrm>
          <a:prstGeom prst="rect">
            <a:avLst/>
          </a:prstGeom>
        </p:spPr>
      </p:pic>
      <p:sp>
        <p:nvSpPr>
          <p:cNvPr id="22" name="Parallelogram 21">
            <a:extLst>
              <a:ext uri="{FF2B5EF4-FFF2-40B4-BE49-F238E27FC236}">
                <a16:creationId xmlns:a16="http://schemas.microsoft.com/office/drawing/2014/main" id="{CC4D8431-24DB-3846-9757-7E3D6C754BC2}"/>
              </a:ext>
            </a:extLst>
          </p:cNvPr>
          <p:cNvSpPr/>
          <p:nvPr/>
        </p:nvSpPr>
        <p:spPr>
          <a:xfrm>
            <a:off x="9492010" y="4189412"/>
            <a:ext cx="980380" cy="914400"/>
          </a:xfrm>
          <a:prstGeom prst="parallelogram">
            <a:avLst>
              <a:gd name="adj" fmla="val 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AAADC18-6281-5C45-BECB-7AA7A16751A6}"/>
              </a:ext>
            </a:extLst>
          </p:cNvPr>
          <p:cNvSpPr txBox="1"/>
          <p:nvPr/>
        </p:nvSpPr>
        <p:spPr>
          <a:xfrm>
            <a:off x="9735497" y="513424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(-)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6E3CF8-26AD-6342-8025-DD7DBB253C46}"/>
              </a:ext>
            </a:extLst>
          </p:cNvPr>
          <p:cNvSpPr txBox="1"/>
          <p:nvPr/>
        </p:nvSpPr>
        <p:spPr>
          <a:xfrm>
            <a:off x="8199266" y="4950162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(+)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A255DD9-00A7-1140-9398-5E68115064F6}"/>
              </a:ext>
            </a:extLst>
          </p:cNvPr>
          <p:cNvSpPr txBox="1"/>
          <p:nvPr/>
        </p:nvSpPr>
        <p:spPr>
          <a:xfrm>
            <a:off x="11213259" y="4979383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(+)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ED51ED-A995-2C4C-92FB-7D30BBF86E4A}"/>
              </a:ext>
            </a:extLst>
          </p:cNvPr>
          <p:cNvSpPr txBox="1"/>
          <p:nvPr/>
        </p:nvSpPr>
        <p:spPr>
          <a:xfrm>
            <a:off x="31780" y="3159950"/>
            <a:ext cx="28341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Used at several locations in ARIS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6663DBA-E776-6B4A-911C-1D4DD1E5866A}"/>
              </a:ext>
            </a:extLst>
          </p:cNvPr>
          <p:cNvCxnSpPr>
            <a:cxnSpLocks/>
          </p:cNvCxnSpPr>
          <p:nvPr/>
        </p:nvCxnSpPr>
        <p:spPr>
          <a:xfrm flipH="1">
            <a:off x="8716331" y="2971048"/>
            <a:ext cx="732469" cy="8081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D8B88E1-090D-2047-B2DA-ED8BBA182914}"/>
              </a:ext>
            </a:extLst>
          </p:cNvPr>
          <p:cNvCxnSpPr/>
          <p:nvPr/>
        </p:nvCxnSpPr>
        <p:spPr>
          <a:xfrm>
            <a:off x="9982200" y="35052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E995D84A-D670-ED5E-8E23-801F0C2306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6284" y="3131084"/>
            <a:ext cx="2006600" cy="36381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00CA20-7EEC-49F0-2C24-7C22A80FD8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63" b="58431"/>
          <a:stretch>
            <a:fillRect/>
          </a:stretch>
        </p:blipFill>
        <p:spPr>
          <a:xfrm>
            <a:off x="7673477" y="3999003"/>
            <a:ext cx="1518628" cy="9803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CE85D62-AFAF-0078-54C3-B92A655F4B63}"/>
              </a:ext>
            </a:extLst>
          </p:cNvPr>
          <p:cNvSpPr txBox="1"/>
          <p:nvPr/>
        </p:nvSpPr>
        <p:spPr>
          <a:xfrm>
            <a:off x="7848600" y="3803393"/>
            <a:ext cx="1199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X-coordinate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7278AF6-D1F0-331F-24F1-30934B71418D}"/>
              </a:ext>
            </a:extLst>
          </p:cNvPr>
          <p:cNvCxnSpPr>
            <a:cxnSpLocks/>
          </p:cNvCxnSpPr>
          <p:nvPr/>
        </p:nvCxnSpPr>
        <p:spPr>
          <a:xfrm>
            <a:off x="10627764" y="2997151"/>
            <a:ext cx="685874" cy="6103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46A0A37F-DBD4-BADD-DF25-F6770FE30251}"/>
              </a:ext>
            </a:extLst>
          </p:cNvPr>
          <p:cNvSpPr txBox="1"/>
          <p:nvPr/>
        </p:nvSpPr>
        <p:spPr>
          <a:xfrm>
            <a:off x="10818612" y="3737678"/>
            <a:ext cx="1199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Y-coordinate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E50FBBA-4AC7-91E8-A62F-62811C4FD951}"/>
              </a:ext>
            </a:extLst>
          </p:cNvPr>
          <p:cNvSpPr/>
          <p:nvPr/>
        </p:nvSpPr>
        <p:spPr>
          <a:xfrm>
            <a:off x="7831936" y="5613106"/>
            <a:ext cx="42226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/>
              <a:t>Electrodes:</a:t>
            </a:r>
            <a:r>
              <a:rPr lang="en-US" sz="1600" dirty="0"/>
              <a:t> 150 nm thick metal (Au, Ag, Cr) layer on a 0.75 μm polypropylene foils</a:t>
            </a:r>
          </a:p>
          <a:p>
            <a:r>
              <a:rPr lang="en-US" sz="1600" u="sng" dirty="0"/>
              <a:t>Cathode:</a:t>
            </a:r>
            <a:r>
              <a:rPr lang="en-US" sz="1600" dirty="0"/>
              <a:t> uniform foils or wires (MWPC)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C37DB42-116C-9C92-6B36-97D1ABA70BAE}"/>
              </a:ext>
            </a:extLst>
          </p:cNvPr>
          <p:cNvSpPr txBox="1"/>
          <p:nvPr/>
        </p:nvSpPr>
        <p:spPr>
          <a:xfrm>
            <a:off x="9563150" y="3920997"/>
            <a:ext cx="861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Cathode</a:t>
            </a:r>
          </a:p>
        </p:txBody>
      </p:sp>
    </p:spTree>
    <p:extLst>
      <p:ext uri="{BB962C8B-B14F-4D97-AF65-F5344CB8AC3E}">
        <p14:creationId xmlns:p14="http://schemas.microsoft.com/office/powerpoint/2010/main" val="3803532450"/>
      </p:ext>
    </p:extLst>
  </p:cSld>
  <p:clrMapOvr>
    <a:masterClrMapping/>
  </p:clrMapOvr>
</p:sld>
</file>

<file path=ppt/theme/theme1.xml><?xml version="1.0" encoding="utf-8"?>
<a:theme xmlns:a="http://schemas.openxmlformats.org/drawingml/2006/main" name="1_FRIB3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0_CKG FRIB no-line h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KG FRIB no-line 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KG FRIB no-line 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8">
        <a:dk1>
          <a:srgbClr val="000000"/>
        </a:dk1>
        <a:lt1>
          <a:srgbClr val="FFFFFF"/>
        </a:lt1>
        <a:dk2>
          <a:srgbClr val="1F1DE8"/>
        </a:dk2>
        <a:lt2>
          <a:srgbClr val="007469"/>
        </a:lt2>
        <a:accent1>
          <a:srgbClr val="FC0128"/>
        </a:accent1>
        <a:accent2>
          <a:srgbClr val="CF16CE"/>
        </a:accent2>
        <a:accent3>
          <a:srgbClr val="FFFFFF"/>
        </a:accent3>
        <a:accent4>
          <a:srgbClr val="000000"/>
        </a:accent4>
        <a:accent5>
          <a:srgbClr val="FDAAAC"/>
        </a:accent5>
        <a:accent6>
          <a:srgbClr val="BB13BA"/>
        </a:accent6>
        <a:hlink>
          <a:srgbClr val="F39FD1"/>
        </a:hlink>
        <a:folHlink>
          <a:srgbClr val="7C0F5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RIB-PowerPoint-Template-16x9-v5" id="{386E0BD5-C86C-4D62-9771-31771216E89C}" vid="{4ACF4385-ADC6-4C4F-9B7B-D66EF0FAE73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44E412B654C48AB32CB0CBA15BF5D" ma:contentTypeVersion="4" ma:contentTypeDescription="Create a new document." ma:contentTypeScope="" ma:versionID="4b46fb7ef1948d13323bfc58bc4a25ed">
  <xsd:schema xmlns:xsd="http://www.w3.org/2001/XMLSchema" xmlns:xs="http://www.w3.org/2001/XMLSchema" xmlns:p="http://schemas.microsoft.com/office/2006/metadata/properties" xmlns:ns2="eb255b2c-7c3f-4bb2-9905-d23d2d082d06" targetNamespace="http://schemas.microsoft.com/office/2006/metadata/properties" ma:root="true" ma:fieldsID="2e0edb6180dd49f9c93ed1f25cac4a82" ns2:_="">
    <xsd:import namespace="eb255b2c-7c3f-4bb2-9905-d23d2d082d0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55b2c-7c3f-4bb2-9905-d23d2d082d0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87680E-899B-4F0D-B49B-C881068BA8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255b2c-7c3f-4bb2-9905-d23d2d082d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BA702D-F6E6-4314-8945-369A109C75F9}">
  <ds:schemaRefs>
    <ds:schemaRef ds:uri="http://purl.org/dc/dcmitype/"/>
    <ds:schemaRef ds:uri="http://schemas.openxmlformats.org/package/2006/metadata/core-properties"/>
    <ds:schemaRef ds:uri="http://purl.org/dc/elements/1.1/"/>
    <ds:schemaRef ds:uri="http://purl.org/dc/terms/"/>
    <ds:schemaRef ds:uri="eb255b2c-7c3f-4bb2-9905-d23d2d082d06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B76CD61-6042-403B-B3F6-04E51A8FF7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19963</TotalTime>
  <Words>4710</Words>
  <Application>Microsoft Office PowerPoint</Application>
  <PresentationFormat>Widescreen</PresentationFormat>
  <Paragraphs>737</Paragraphs>
  <Slides>44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61" baseType="lpstr">
      <vt:lpstr>-apple-system</vt:lpstr>
      <vt:lpstr>Aptos</vt:lpstr>
      <vt:lpstr>Arial</vt:lpstr>
      <vt:lpstr>ArialMT</vt:lpstr>
      <vt:lpstr>Calibri</vt:lpstr>
      <vt:lpstr>Cambria Math</vt:lpstr>
      <vt:lpstr>Comic Sans MS</vt:lpstr>
      <vt:lpstr>Edwardian Script ITC</vt:lpstr>
      <vt:lpstr>Helvetica</vt:lpstr>
      <vt:lpstr>Lucida Grande</vt:lpstr>
      <vt:lpstr>Symbol</vt:lpstr>
      <vt:lpstr>Times New Roman</vt:lpstr>
      <vt:lpstr>Wingdings</vt:lpstr>
      <vt:lpstr>ヒラギノ角ゴ Pro W3</vt:lpstr>
      <vt:lpstr>1_FRIB3</vt:lpstr>
      <vt:lpstr>Picture</vt:lpstr>
      <vt:lpstr>Graph</vt:lpstr>
      <vt:lpstr>Development of novel detector concepts for nuclear physics with rare isotope beams at FRIB</vt:lpstr>
      <vt:lpstr>Outline</vt:lpstr>
      <vt:lpstr>PowerPoint Presentation</vt:lpstr>
      <vt:lpstr>FRIB Laboratory Layout </vt:lpstr>
      <vt:lpstr>Bird’s Eye View of ARIS: Detectors</vt:lpstr>
      <vt:lpstr>PowerPoint Presentation</vt:lpstr>
      <vt:lpstr>State-of-the-art Diagnostics to support ARIS operation</vt:lpstr>
      <vt:lpstr>Operating with 20 kW Beam since March 2025  Total 4190 Scheduled Operating Beam Hours at 92.8% Availability in FY2026</vt:lpstr>
      <vt:lpstr>Delay-Line Parallel Plate Avalanche Counter (DL-PPAC): Design Overview</vt:lpstr>
      <vt:lpstr>DL-PPAC: Summary of Performance</vt:lpstr>
      <vt:lpstr>Beam Tests of DL-PPAC and MWPC  Demonstrating High Efficiency at Low Z and High Rate</vt:lpstr>
      <vt:lpstr>ARIS Particle Identification Capability with PPACs</vt:lpstr>
      <vt:lpstr>High-rate, Ion-Feedback, Spark-Mediated Effects</vt:lpstr>
      <vt:lpstr>ADU: Operating Principle and Discharge Mitigation</vt:lpstr>
      <vt:lpstr>FRIB ADU Operation Principle</vt:lpstr>
      <vt:lpstr>General Purpose ADU for Gaseous Detectors</vt:lpstr>
      <vt:lpstr>GP-ADU: Preliminary Results</vt:lpstr>
      <vt:lpstr>The S800: High-Resolution, High-Acceptance Spectrograph</vt:lpstr>
      <vt:lpstr>Sweeper Magnet and the Future High Rigidity Spectrometer</vt:lpstr>
      <vt:lpstr>Tracking System: Drift Chambers</vt:lpstr>
      <vt:lpstr>Micro-Pattern Gaseous Detectors (MPGDs)</vt:lpstr>
      <vt:lpstr>MPGDs at FRIB: new Science Opportunities</vt:lpstr>
      <vt:lpstr>Multi-layer THGEM (M-THGEM) Designed for stable operation in pure elemental gases and at low pressures</vt:lpstr>
      <vt:lpstr>M-THGEM vs. THGEM: Performance Comparison</vt:lpstr>
      <vt:lpstr>Hybrid MPGD-Based Readout  Micro-Pattern Drift Chamber</vt:lpstr>
      <vt:lpstr>Sweeper MPDC: Tracking + PID Capability</vt:lpstr>
      <vt:lpstr>3-Layer M-THGEM: Consolidated AT-TPC Readout Technology</vt:lpstr>
      <vt:lpstr>Low-Pressure Pure-Gas Operation (Active Target Mode): Challenges</vt:lpstr>
      <vt:lpstr>M-THGEM: Asymmetric Mode of Operation</vt:lpstr>
      <vt:lpstr>3-layer M-THGEM: Asymmetric Bias Mode</vt:lpstr>
      <vt:lpstr>ReA applications: Example Sensitivity Cases</vt:lpstr>
      <vt:lpstr>AT-TPC Particle Identification and Challenges</vt:lpstr>
      <vt:lpstr>PowerPoint Presentation</vt:lpstr>
      <vt:lpstr>Love in the time of … MPGDs</vt:lpstr>
      <vt:lpstr>Multi-Mesh THGEM (MM-THGEM)</vt:lpstr>
      <vt:lpstr>Science Case: Neutron-Rich Heavy-Ion Collisions - Reaction Dynamics</vt:lpstr>
      <vt:lpstr>Performance Evaluation of a 10x10 cm2 Prototype</vt:lpstr>
      <vt:lpstr>Low Pressure Prototype Detector for  Fission Fragments: ToF and Mass Reconstruction</vt:lpstr>
      <vt:lpstr>Large-Area MM-THGEM Imaging Detector </vt:lpstr>
      <vt:lpstr>Performance Evaluation with α-Particle Source</vt:lpstr>
      <vt:lpstr>Large-area MM-THGEM Detector: Position Resolution</vt:lpstr>
      <vt:lpstr>GIRAFFE: The new Gas-Ionizing Reactions Array for Fission-Fragment Experiments</vt:lpstr>
      <vt:lpstr>GIRAFFE First Science Case: 34Si + 232Th (E=5.43 MeV/u) </vt:lpstr>
      <vt:lpstr>Summary</vt:lpstr>
    </vt:vector>
  </TitlesOfParts>
  <Company>MSU NSCL/FRIB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FRIB PowerPoint Template</dc:title>
  <dc:subject>S10000-FM-000454-R005</dc:subject>
  <dc:creator>Parsons, Alex</dc:creator>
  <cp:lastModifiedBy>Cortesi, Marco</cp:lastModifiedBy>
  <cp:revision>252</cp:revision>
  <cp:lastPrinted>2024-12-18T15:41:47Z</cp:lastPrinted>
  <dcterms:created xsi:type="dcterms:W3CDTF">2023-05-16T14:40:51Z</dcterms:created>
  <dcterms:modified xsi:type="dcterms:W3CDTF">2026-09-07T04:29:43Z</dcterms:modified>
  <cp:category>24 February 2025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0x010100D4144E412B654C48AB32CB0CBA15BF5D</vt:lpwstr>
  </property>
  <property fmtid="{D5CDD505-2E9C-101B-9397-08002B2CF9AE}" pid="3" name="TemplateUrl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Order">
    <vt:r8>5600</vt:r8>
  </property>
  <property fmtid="{D5CDD505-2E9C-101B-9397-08002B2CF9AE}" pid="7" name="Author_">
    <vt:lpwstr>447;#Parsons, Alex|61354939-8ef1-40bf-a344-a283b52ba8e0</vt:lpwstr>
  </property>
  <property fmtid="{D5CDD505-2E9C-101B-9397-08002B2CF9AE}" pid="8" name="Subcategory_">
    <vt:lpwstr>283;#FM|6b363047-e12c-44ec-9837-aeed4884c22d</vt:lpwstr>
  </property>
  <property fmtid="{D5CDD505-2E9C-101B-9397-08002B2CF9AE}" pid="9" name="ECKeywords">
    <vt:lpwstr/>
  </property>
  <property fmtid="{D5CDD505-2E9C-101B-9397-08002B2CF9AE}" pid="10" name="WBS0">
    <vt:lpwstr>471;#S10000 Management and Administration|26ad7ea8-87d4-42ac-9781-b7fff1d89416</vt:lpwstr>
  </property>
  <property fmtid="{D5CDD505-2E9C-101B-9397-08002B2CF9AE}" pid="11" name="Tags10">
    <vt:lpwstr/>
  </property>
  <property fmtid="{D5CDD505-2E9C-101B-9397-08002B2CF9AE}" pid="12" name="WorkflowChangePath">
    <vt:lpwstr>141c4800-5459-4a0f-8f70-37b212b6aaa7,4;141c4800-5459-4a0f-8f70-37b212b6aaa7,4;141c4800-5459-4a0f-8f70-37b212b6aaa7,4;141c4800-5459-4a0f-8f70-37b212b6aaa7,6;141c4800-5459-4a0f-8f70-37b212b6aaa7,6;141c4800-5459-4a0f-8f70-37b212b6aaa7,6;141c4800-5459-4a0f-8f</vt:lpwstr>
  </property>
  <property fmtid="{D5CDD505-2E9C-101B-9397-08002B2CF9AE}" pid="13" name="DNS">
    <vt:lpwstr>44668;#S10000-FM-000454-R002</vt:lpwstr>
  </property>
  <property fmtid="{D5CDD505-2E9C-101B-9397-08002B2CF9AE}" pid="14" name="Archive Document Workflow">
    <vt:lpwstr>, </vt:lpwstr>
  </property>
  <property fmtid="{D5CDD505-2E9C-101B-9397-08002B2CF9AE}" pid="15" name="Submission Date">
    <vt:filetime>2023-08-09T16:57:02Z</vt:filetime>
  </property>
  <property fmtid="{D5CDD505-2E9C-101B-9397-08002B2CF9AE}" pid="16" name="Subcategory">
    <vt:lpwstr>20</vt:lpwstr>
  </property>
</Properties>
</file>