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9598" autoAdjust="0"/>
  </p:normalViewPr>
  <p:slideViewPr>
    <p:cSldViewPr snapToGrid="0" snapToObjects="1">
      <p:cViewPr>
        <p:scale>
          <a:sx n="90" d="100"/>
          <a:sy n="90" d="100"/>
        </p:scale>
        <p:origin x="-1632" y="-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15.11.13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4163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16"/>
          <p:cNvGrpSpPr/>
          <p:nvPr/>
        </p:nvGrpSpPr>
        <p:grpSpPr>
          <a:xfrm>
            <a:off x="284163" y="1906542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89" y="444728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1341" y="449005"/>
            <a:ext cx="7808976" cy="1088136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marL="0" algn="l" defTabSz="914400" rtl="0" eaLnBrk="1" latinLnBrk="0" hangingPunct="1">
              <a:lnSpc>
                <a:spcPts val="4600"/>
              </a:lnSpc>
              <a:spcBef>
                <a:spcPct val="0"/>
              </a:spcBef>
              <a:buNone/>
              <a:defRPr sz="4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Образец заголовка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6205" y="1532427"/>
            <a:ext cx="7754112" cy="48463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Образец подзаголовка</a:t>
            </a:r>
            <a:endParaRPr dirty="0"/>
          </a:p>
        </p:txBody>
      </p:sp>
      <p:sp>
        <p:nvSpPr>
          <p:cNvPr id="13" name="Rectangle 12"/>
          <p:cNvSpPr/>
          <p:nvPr/>
        </p:nvSpPr>
        <p:spPr>
          <a:xfrm>
            <a:off x="284163" y="6227064"/>
            <a:ext cx="8574087" cy="173736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41" y="1298762"/>
            <a:ext cx="4069080" cy="1162050"/>
          </a:xfrm>
          <a:noFill/>
        </p:spPr>
        <p:txBody>
          <a:bodyPr anchor="b">
            <a:noAutofit/>
          </a:bodyPr>
          <a:lstStyle>
            <a:lvl1pPr algn="ctr">
              <a:defRPr sz="3200" b="1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3567" y="914400"/>
            <a:ext cx="4069080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941" y="2456329"/>
            <a:ext cx="4069080" cy="318247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15.11.13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284163" y="452718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800600"/>
            <a:ext cx="8360242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Образец заголовка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199"/>
            <a:ext cx="8577072" cy="43525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67338"/>
            <a:ext cx="8304213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15.11.13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 (другой вариан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284163" y="4280647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778189"/>
            <a:ext cx="8360242" cy="566738"/>
          </a:xfrm>
          <a:noFill/>
        </p:spPr>
        <p:txBody>
          <a:bodyPr anchor="b">
            <a:normAutofit/>
          </a:bodyPr>
          <a:lstStyle>
            <a:lvl1pPr algn="l">
              <a:defRPr sz="2800" b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Образец заголовка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200"/>
            <a:ext cx="8577072" cy="38221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44927"/>
            <a:ext cx="8304213" cy="804862"/>
          </a:xfrm>
          <a:noFill/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15.11.13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, рисун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914400"/>
            <a:ext cx="5195047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15.11.13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4163" y="4267200"/>
            <a:ext cx="2743200" cy="2120153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1" y="4953001"/>
            <a:ext cx="2472017" cy="1246094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764" y="4419600"/>
            <a:ext cx="2475395" cy="510988"/>
          </a:xfrm>
          <a:noFill/>
        </p:spPr>
        <p:txBody>
          <a:bodyPr anchor="b">
            <a:normAutofit/>
          </a:bodyPr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Образец заголовка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284164" y="594360"/>
            <a:ext cx="2743200" cy="36758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  <p:grpSp>
        <p:nvGrpSpPr>
          <p:cNvPr id="8" name="Group 14"/>
          <p:cNvGrpSpPr/>
          <p:nvPr/>
        </p:nvGrpSpPr>
        <p:grpSpPr>
          <a:xfrm>
            <a:off x="284163" y="461682"/>
            <a:ext cx="8576373" cy="137411"/>
            <a:chOff x="284163" y="1759424"/>
            <a:chExt cx="8576373" cy="137411"/>
          </a:xfrm>
        </p:grpSpPr>
        <p:sp>
          <p:nvSpPr>
            <p:cNvPr id="16" name="Rectangle 15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 рисунк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21013" y="4801575"/>
            <a:ext cx="583723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1661" y="4800600"/>
            <a:ext cx="5691651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Образец заголовка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21014" y="457199"/>
            <a:ext cx="5833872" cy="4352544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69805" y="5367338"/>
            <a:ext cx="5653507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15.11.13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idx="13"/>
          </p:nvPr>
        </p:nvSpPr>
        <p:spPr>
          <a:xfrm>
            <a:off x="284164" y="457200"/>
            <a:ext cx="2736850" cy="290779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>
            <a:off x="284164" y="3364992"/>
            <a:ext cx="2736850" cy="289864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2133600"/>
            <a:ext cx="8574087" cy="40132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15.11.13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5313882" y="2857535"/>
            <a:ext cx="5934615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95124" y="473075"/>
            <a:ext cx="969264" cy="5921375"/>
          </a:xfrm>
        </p:spPr>
        <p:txBody>
          <a:bodyPr vert="eaVert"/>
          <a:lstStyle>
            <a:lvl1pPr algn="l">
              <a:defRPr sz="3400"/>
            </a:lvl1pPr>
          </a:lstStyle>
          <a:p>
            <a:r>
              <a:rPr lang="en-US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457200"/>
            <a:ext cx="6497637" cy="5937250"/>
          </a:xfrm>
        </p:spPr>
        <p:txBody>
          <a:bodyPr vert="eaVert"/>
          <a:lstStyle>
            <a:lvl5pPr algn="l">
              <a:defRPr/>
            </a:lvl5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15.11.13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5400000">
            <a:off x="4658724" y="3355723"/>
            <a:ext cx="5934456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15.11.13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84163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15.11.13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2017058"/>
            <a:ext cx="8574087" cy="4377391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20" y="1532965"/>
            <a:ext cx="7754284" cy="48409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Образец подзаголовка</a:t>
            </a:r>
            <a:endParaRPr dirty="0"/>
          </a:p>
        </p:txBody>
      </p:sp>
      <p:grpSp>
        <p:nvGrpSpPr>
          <p:cNvPr id="7" name="Group 16"/>
          <p:cNvGrpSpPr/>
          <p:nvPr/>
        </p:nvGrpSpPr>
        <p:grpSpPr>
          <a:xfrm>
            <a:off x="284163" y="1906542"/>
            <a:ext cx="8576373" cy="137411"/>
            <a:chOff x="284163" y="1759424"/>
            <a:chExt cx="8576373" cy="137411"/>
          </a:xfrm>
        </p:grpSpPr>
        <p:sp>
          <p:nvSpPr>
            <p:cNvPr id="11" name="Rectangle 10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8230889" y="444728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633" y="444728"/>
            <a:ext cx="7810967" cy="1088237"/>
          </a:xfrm>
          <a:noFill/>
        </p:spPr>
        <p:txBody>
          <a:bodyPr bIns="45720" anchor="b" anchorCtr="0">
            <a:normAutofit/>
          </a:bodyPr>
          <a:lstStyle>
            <a:lvl1pPr algn="l">
              <a:lnSpc>
                <a:spcPts val="4600"/>
              </a:lnSpc>
              <a:defRPr/>
            </a:lvl1pPr>
          </a:lstStyle>
          <a:p>
            <a:r>
              <a:rPr lang="en-US" smtClean="0"/>
              <a:t>Образец заголовка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8230889" y="4801575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4814125"/>
            <a:ext cx="7772400" cy="1051560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2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488" y="5861304"/>
            <a:ext cx="7735824" cy="402336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</a:pPr>
            <a:r>
              <a:rPr lang="en-US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15.11.13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аздел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443754"/>
            <a:ext cx="8574087" cy="437029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15.11.13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89" y="4801575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306" y="4814047"/>
            <a:ext cx="7772400" cy="1048871"/>
          </a:xfrm>
          <a:noFill/>
        </p:spPr>
        <p:txBody>
          <a:bodyPr anchor="b" anchorCtr="0">
            <a:normAutofit/>
          </a:bodyPr>
          <a:lstStyle>
            <a:lvl1pPr algn="l">
              <a:defRPr sz="4200" b="0" i="0" cap="none" baseline="0"/>
            </a:lvl1pPr>
          </a:lstStyle>
          <a:p>
            <a:r>
              <a:rPr lang="en-US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647" y="5862918"/>
            <a:ext cx="7732059" cy="403412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9" name="Group 8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412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8188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15.11.13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1" name="Group 10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12" name="Rectangle 11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412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412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9495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9495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15.11.13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7" name="Group 6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8" name="Rectangle 7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15.11.13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15.11.13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84163" y="452718"/>
            <a:ext cx="8576373" cy="137411"/>
            <a:chOff x="284163" y="1577847"/>
            <a:chExt cx="8576373" cy="137411"/>
          </a:xfrm>
        </p:grpSpPr>
        <p:sp>
          <p:nvSpPr>
            <p:cNvPr id="6" name="Rectangle 5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" name="Rectangle 6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1503" y="2133600"/>
            <a:ext cx="7076747" cy="399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4936" y="64370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4251665B-C24A-4702-B522-6A4334602E03}" type="datetimeFigureOut">
              <a:rPr lang="en-US" smtClean="0"/>
              <a:t>15.11.13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9698" y="6437032"/>
            <a:ext cx="6124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6459" y="167347"/>
            <a:ext cx="630621" cy="359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4163" y="630382"/>
            <a:ext cx="8574087" cy="967840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Образец заголовка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r" defTabSz="914400" rtl="0" eaLnBrk="1" latinLnBrk="0" hangingPunct="1">
        <a:spcBef>
          <a:spcPct val="0"/>
        </a:spcBef>
        <a:buNone/>
        <a:defRPr sz="4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4025" indent="-454025" algn="l" defTabSz="914400" rtl="0" eaLnBrk="1" latinLnBrk="0" hangingPunct="1">
        <a:spcBef>
          <a:spcPts val="2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260475" indent="-346075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339725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939925" indent="-3317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oleObject" Target="file:///\\localhost\Users\anfimov\Documents\Science\PANDA\2013\Macintosh%20HD:Users:anfimov:Documents:Science:Time_Measurements:Time_meas_MPPC10i15um.docx!OLE_LINK1" TargetMode="External"/><Relationship Id="rId5" Type="http://schemas.openxmlformats.org/officeDocument/2006/relationships/image" Target="../media/image3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Relationship Id="rId3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TOF-applications activity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Preliminary results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51905" y="5247425"/>
            <a:ext cx="22365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Anfimov Nikolay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825840" y="6488668"/>
            <a:ext cx="3974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PANDA JINR group meeting, 15/11/2013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7705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Fast plastic scintillator</a:t>
            </a:r>
            <a:br>
              <a:rPr lang="en-US" dirty="0" smtClean="0"/>
            </a:br>
            <a:r>
              <a:rPr lang="en-US" sz="2000" dirty="0" smtClean="0"/>
              <a:t>Main principle and results 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4783" y="1949773"/>
            <a:ext cx="8413467" cy="924613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/>
              <a:t>We requested to ISMA (Kharkov, Ukraine) initiate activity in fast scintillation material developing.</a:t>
            </a:r>
          </a:p>
          <a:p>
            <a:endParaRPr lang="ru-RU" dirty="0"/>
          </a:p>
        </p:txBody>
      </p:sp>
      <p:pic>
        <p:nvPicPr>
          <p:cNvPr id="6" name="Изображение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14" t="7759" r="12634" b="5361"/>
          <a:stretch/>
        </p:blipFill>
        <p:spPr>
          <a:xfrm>
            <a:off x="557671" y="2717572"/>
            <a:ext cx="3605605" cy="2826503"/>
          </a:xfrm>
          <a:prstGeom prst="rect">
            <a:avLst/>
          </a:prstGeom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4277505" y="3026786"/>
            <a:ext cx="4580745" cy="278699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454025" indent="-454025" algn="l" defTabSz="914400" rtl="0" eaLnBrk="1" latinLnBrk="0" hangingPunct="1">
              <a:spcBef>
                <a:spcPts val="2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60475" indent="-346075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339725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939925" indent="-331788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90763" indent="-344488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625725" indent="-344488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970213" indent="-344488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313113" indent="-344488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dirty="0" smtClean="0"/>
              <a:t> It is known that scintillation kinetic is defined by time of secondary charge dissipation</a:t>
            </a:r>
          </a:p>
          <a:p>
            <a:pPr algn="just"/>
            <a:r>
              <a:rPr lang="en-US" dirty="0" smtClean="0"/>
              <a:t> The brilliant idea is to increase carriers mobility by changing the material electrical conductivity</a:t>
            </a:r>
            <a:endParaRPr lang="ru-RU" dirty="0" smtClean="0"/>
          </a:p>
          <a:p>
            <a:pPr algn="just"/>
            <a:r>
              <a:rPr lang="en-US" dirty="0" smtClean="0"/>
              <a:t>New polymeric structure based on </a:t>
            </a:r>
            <a:r>
              <a:rPr lang="da-DK" dirty="0" smtClean="0"/>
              <a:t>polystyren</a:t>
            </a:r>
            <a:r>
              <a:rPr lang="en-US" dirty="0"/>
              <a:t>e</a:t>
            </a:r>
            <a:r>
              <a:rPr lang="en-US" dirty="0" smtClean="0"/>
              <a:t> and </a:t>
            </a:r>
            <a:r>
              <a:rPr lang="hu-HU" dirty="0"/>
              <a:t>triphenylamine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98056" y="5544075"/>
            <a:ext cx="4179449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0000FF"/>
                </a:solidFill>
              </a:rPr>
              <a:t>Resluts</a:t>
            </a:r>
            <a:r>
              <a:rPr lang="en-US" sz="2400" dirty="0" smtClean="0">
                <a:solidFill>
                  <a:srgbClr val="0000FF"/>
                </a:solidFill>
              </a:rPr>
              <a:t>: </a:t>
            </a:r>
          </a:p>
          <a:p>
            <a:r>
              <a:rPr lang="en-US" sz="2400" dirty="0" smtClean="0"/>
              <a:t>New PS:         Rise time = 0.49 ns</a:t>
            </a:r>
          </a:p>
          <a:p>
            <a:r>
              <a:rPr lang="en-US" sz="2400" dirty="0" smtClean="0">
                <a:solidFill>
                  <a:schemeClr val="accent4"/>
                </a:solidFill>
              </a:rPr>
              <a:t>Standard PS: Rise time = 0.85 ns</a:t>
            </a:r>
            <a:endParaRPr lang="ru-RU" sz="2400" dirty="0">
              <a:solidFill>
                <a:schemeClr val="accent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01445" y="5980836"/>
            <a:ext cx="424547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2"/>
                </a:solidFill>
              </a:rPr>
              <a:t>The same light output!!!</a:t>
            </a:r>
            <a:endParaRPr lang="ru-RU" sz="32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076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MAPD  timing study</a:t>
            </a:r>
            <a:br>
              <a:rPr lang="en-US" dirty="0" smtClean="0"/>
            </a:br>
            <a:r>
              <a:rPr lang="en-US" sz="2000" dirty="0" smtClean="0"/>
              <a:t>scheme of experimental setup</a:t>
            </a:r>
            <a:endParaRPr lang="ru-RU" sz="2000" dirty="0"/>
          </a:p>
        </p:txBody>
      </p:sp>
      <p:pic>
        <p:nvPicPr>
          <p:cNvPr id="5" name="Изображение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725" y="1834446"/>
            <a:ext cx="7450667" cy="2666998"/>
          </a:xfrm>
          <a:prstGeom prst="rect">
            <a:avLst/>
          </a:prstGeom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637725" y="4641548"/>
            <a:ext cx="7076747" cy="1948341"/>
          </a:xfrm>
        </p:spPr>
        <p:txBody>
          <a:bodyPr>
            <a:normAutofit/>
          </a:bodyPr>
          <a:lstStyle/>
          <a:p>
            <a:r>
              <a:rPr lang="en-US" dirty="0" smtClean="0"/>
              <a:t>Picosecond laser: pulse FWHM=45ps, jitter&lt;3ps</a:t>
            </a:r>
          </a:p>
          <a:p>
            <a:r>
              <a:rPr lang="en-US" dirty="0" smtClean="0"/>
              <a:t>DRS4: sampling 5GS/s, 14 bit/V, intrinsic </a:t>
            </a:r>
            <a:r>
              <a:rPr lang="en-US" dirty="0" err="1" smtClean="0"/>
              <a:t>σT</a:t>
            </a:r>
            <a:r>
              <a:rPr lang="en-US" dirty="0" smtClean="0"/>
              <a:t> &lt; 10 </a:t>
            </a:r>
            <a:r>
              <a:rPr lang="en-US" dirty="0" err="1" smtClean="0"/>
              <a:t>ps</a:t>
            </a:r>
            <a:endParaRPr lang="en-US" dirty="0" smtClean="0"/>
          </a:p>
          <a:p>
            <a:r>
              <a:rPr lang="en-US" dirty="0" smtClean="0"/>
              <a:t>INR amplifier: Gain K = 265, BW≈100 MHz</a:t>
            </a:r>
          </a:p>
        </p:txBody>
      </p:sp>
    </p:spTree>
    <p:extLst>
      <p:ext uri="{BB962C8B-B14F-4D97-AF65-F5344CB8AC3E}">
        <p14:creationId xmlns:p14="http://schemas.microsoft.com/office/powerpoint/2010/main" val="1313597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MAPD  timing study</a:t>
            </a:r>
            <a:br>
              <a:rPr lang="en-US" dirty="0"/>
            </a:br>
            <a:r>
              <a:rPr lang="en-US" sz="2000" dirty="0" smtClean="0"/>
              <a:t>Signal time stamp estimation </a:t>
            </a:r>
            <a:endParaRPr lang="ru-RU" sz="2000" dirty="0"/>
          </a:p>
        </p:txBody>
      </p:sp>
      <p:pic>
        <p:nvPicPr>
          <p:cNvPr id="5" name="Изображение 4" descr="MPPC_timin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99" y="2907272"/>
            <a:ext cx="7263693" cy="3773690"/>
          </a:xfrm>
          <a:prstGeom prst="rect">
            <a:avLst/>
          </a:prstGeom>
        </p:spPr>
      </p:pic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1335950"/>
              </p:ext>
            </p:extLst>
          </p:nvPr>
        </p:nvGraphicFramePr>
        <p:xfrm>
          <a:off x="321029" y="2190749"/>
          <a:ext cx="8537221" cy="6173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Документ" r:id="rId4" imgW="6146800" imgH="444500" progId="Word.Document.12">
                  <p:link updateAutomatic="1"/>
                </p:oleObj>
              </mc:Choice>
              <mc:Fallback>
                <p:oleObj name="Документ" r:id="rId4" imgW="6146800" imgH="444500" progId="Word.Documen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1029" y="2190749"/>
                        <a:ext cx="8537221" cy="6173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58193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MAPD  timing study</a:t>
            </a:r>
            <a:br>
              <a:rPr lang="en-US" dirty="0"/>
            </a:br>
            <a:r>
              <a:rPr lang="en-US" sz="2000" dirty="0" smtClean="0"/>
              <a:t>Main idea of the method</a:t>
            </a:r>
            <a:endParaRPr lang="ru-RU" sz="2000" dirty="0"/>
          </a:p>
        </p:txBody>
      </p:sp>
      <p:pic>
        <p:nvPicPr>
          <p:cNvPr id="10" name="Содержимое 9" descr="spectrum6phe_exp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869" b="-4869"/>
          <a:stretch>
            <a:fillRect/>
          </a:stretch>
        </p:blipFill>
        <p:spPr>
          <a:xfrm>
            <a:off x="1383594" y="2924706"/>
            <a:ext cx="6723063" cy="3794125"/>
          </a:xfrm>
        </p:spPr>
      </p:pic>
      <p:sp>
        <p:nvSpPr>
          <p:cNvPr id="11" name="Содержимое 5"/>
          <p:cNvSpPr txBox="1">
            <a:spLocks/>
          </p:cNvSpPr>
          <p:nvPr/>
        </p:nvSpPr>
        <p:spPr>
          <a:xfrm>
            <a:off x="677133" y="1903992"/>
            <a:ext cx="7076747" cy="118634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454025" indent="-454025" algn="l" defTabSz="914400" rtl="0" eaLnBrk="1" latinLnBrk="0" hangingPunct="1">
              <a:spcBef>
                <a:spcPts val="2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60475" indent="-346075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339725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939925" indent="-331788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90763" indent="-344488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625725" indent="-344488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970213" indent="-344488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313113" indent="-344488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MPPC has a good single photoelectron amplitude resolution</a:t>
            </a:r>
          </a:p>
          <a:p>
            <a:r>
              <a:rPr lang="en-US" dirty="0" smtClean="0"/>
              <a:t>Making A-T cuts for each pixel peak (ex. </a:t>
            </a:r>
            <a:r>
              <a:rPr lang="ru-RU" dirty="0" err="1" smtClean="0"/>
              <a:t>U</a:t>
            </a:r>
            <a:r>
              <a:rPr lang="en-US" dirty="0" smtClean="0"/>
              <a:t>p to 10</a:t>
            </a:r>
            <a:r>
              <a:rPr lang="en-US" baseline="30000" dirty="0" smtClean="0"/>
              <a:t>th</a:t>
            </a:r>
            <a:r>
              <a:rPr lang="en-US" dirty="0" smtClean="0"/>
              <a:t>) 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48029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MAPD  timing study</a:t>
            </a:r>
            <a:br>
              <a:rPr lang="en-US" dirty="0"/>
            </a:br>
            <a:r>
              <a:rPr lang="en-US" sz="2000" dirty="0" smtClean="0"/>
              <a:t>Results</a:t>
            </a:r>
            <a:endParaRPr lang="ru-RU" sz="2000" dirty="0"/>
          </a:p>
        </p:txBody>
      </p:sp>
      <p:pic>
        <p:nvPicPr>
          <p:cNvPr id="6" name="Содержимое 5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101" r="-10101"/>
          <a:stretch>
            <a:fillRect/>
          </a:stretch>
        </p:blipFill>
        <p:spPr>
          <a:xfrm>
            <a:off x="-112889" y="1992490"/>
            <a:ext cx="5312448" cy="2997200"/>
          </a:xfrm>
          <a:prstGeom prst="rect">
            <a:avLst/>
          </a:prstGeom>
        </p:spPr>
      </p:pic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666" y="1992490"/>
            <a:ext cx="4419600" cy="2997200"/>
          </a:xfrm>
          <a:prstGeom prst="rect">
            <a:avLst/>
          </a:prstGeom>
        </p:spPr>
      </p:pic>
      <p:sp>
        <p:nvSpPr>
          <p:cNvPr id="8" name="Содержимое 5"/>
          <p:cNvSpPr txBox="1">
            <a:spLocks/>
          </p:cNvSpPr>
          <p:nvPr/>
        </p:nvSpPr>
        <p:spPr>
          <a:xfrm>
            <a:off x="1185134" y="5027388"/>
            <a:ext cx="7112200" cy="168023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454025" indent="-454025" algn="l" defTabSz="914400" rtl="0" eaLnBrk="1" latinLnBrk="0" hangingPunct="1">
              <a:spcBef>
                <a:spcPts val="2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60475" indent="-346075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339725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939925" indent="-331788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90763" indent="-344488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625725" indent="-344488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970213" indent="-344488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313113" indent="-344488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Lucida Grande CY"/>
              <a:buChar char="☞"/>
            </a:pPr>
            <a:r>
              <a:rPr lang="en-US" dirty="0" smtClean="0"/>
              <a:t>“a” </a:t>
            </a:r>
            <a:r>
              <a:rPr lang="ru-RU" dirty="0" smtClean="0"/>
              <a:t>–</a:t>
            </a:r>
            <a:r>
              <a:rPr lang="en-US" dirty="0" smtClean="0"/>
              <a:t> term: seems it is a stochastic intrinsic SPTR </a:t>
            </a:r>
            <a:r>
              <a:rPr lang="en-US" dirty="0" err="1" smtClean="0"/>
              <a:t>σT</a:t>
            </a:r>
            <a:r>
              <a:rPr lang="en-US" dirty="0" smtClean="0"/>
              <a:t>                        (convoluted with </a:t>
            </a:r>
            <a:r>
              <a:rPr lang="en-US" dirty="0" err="1" smtClean="0"/>
              <a:t>σT</a:t>
            </a:r>
            <a:r>
              <a:rPr lang="en-US" dirty="0" smtClean="0"/>
              <a:t> of light pulse)</a:t>
            </a:r>
            <a:endParaRPr lang="en-US" dirty="0"/>
          </a:p>
          <a:p>
            <a:pPr>
              <a:buFont typeface="Lucida Grande CY"/>
              <a:buChar char="☞"/>
            </a:pPr>
            <a:r>
              <a:rPr lang="en-US" dirty="0" smtClean="0"/>
              <a:t>“c” </a:t>
            </a:r>
            <a:r>
              <a:rPr lang="ru-RU" dirty="0" smtClean="0"/>
              <a:t>–</a:t>
            </a:r>
            <a:r>
              <a:rPr lang="en-US" dirty="0" smtClean="0"/>
              <a:t> term: seems it is driven by signal to noise ratio</a:t>
            </a:r>
          </a:p>
          <a:p>
            <a:pPr>
              <a:buFont typeface="Lucida Grande CY"/>
              <a:buChar char="☞"/>
            </a:pPr>
            <a:r>
              <a:rPr lang="en-US" dirty="0" smtClean="0"/>
              <a:t>“b” </a:t>
            </a:r>
            <a:r>
              <a:rPr lang="ru-RU" dirty="0" smtClean="0"/>
              <a:t>–</a:t>
            </a:r>
            <a:r>
              <a:rPr lang="en-US" dirty="0" smtClean="0"/>
              <a:t> term </a:t>
            </a:r>
            <a:r>
              <a:rPr lang="en-US" dirty="0" smtClean="0">
                <a:solidFill>
                  <a:srgbClr val="FF6600"/>
                </a:solidFill>
              </a:rPr>
              <a:t>???                                                                                              </a:t>
            </a:r>
            <a:r>
              <a:rPr lang="ru-RU" dirty="0" err="1" smtClean="0"/>
              <a:t>P</a:t>
            </a:r>
            <a:r>
              <a:rPr lang="en-US" dirty="0" err="1" smtClean="0"/>
              <a:t>robably</a:t>
            </a:r>
            <a:r>
              <a:rPr lang="en-US" dirty="0" smtClean="0"/>
              <a:t>, some differential non-</a:t>
            </a:r>
            <a:r>
              <a:rPr lang="en-US" dirty="0" err="1" smtClean="0"/>
              <a:t>linearities</a:t>
            </a:r>
            <a:r>
              <a:rPr lang="en-US" dirty="0" smtClean="0"/>
              <a:t> of mathematical procedure</a:t>
            </a:r>
          </a:p>
          <a:p>
            <a:endParaRPr lang="en-US" dirty="0" smtClean="0"/>
          </a:p>
        </p:txBody>
      </p:sp>
      <p:sp>
        <p:nvSpPr>
          <p:cNvPr id="10" name="Прямоугольник 9"/>
          <p:cNvSpPr/>
          <p:nvPr/>
        </p:nvSpPr>
        <p:spPr>
          <a:xfrm rot="19264422">
            <a:off x="799326" y="3505902"/>
            <a:ext cx="7206678" cy="92333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noFill/>
              </a:rPr>
              <a:t>Preliminary results</a:t>
            </a:r>
            <a:endParaRPr lang="en-US" sz="5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316309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284163" y="451556"/>
            <a:ext cx="8574087" cy="1146666"/>
          </a:xfrm>
        </p:spPr>
        <p:txBody>
          <a:bodyPr>
            <a:normAutofit fontScale="90000"/>
          </a:bodyPr>
          <a:lstStyle/>
          <a:p>
            <a:r>
              <a:rPr lang="en-US" dirty="0"/>
              <a:t>MAPD  timing study</a:t>
            </a:r>
            <a:br>
              <a:rPr lang="en-US" dirty="0"/>
            </a:br>
            <a:r>
              <a:rPr lang="en-US" sz="2000" dirty="0" smtClean="0"/>
              <a:t>Time resolution for Poisson</a:t>
            </a:r>
            <a:br>
              <a:rPr lang="en-US" sz="2000" dirty="0" smtClean="0"/>
            </a:br>
            <a:r>
              <a:rPr lang="en-US" sz="2000" dirty="0" smtClean="0"/>
              <a:t> photoelectron distribution </a:t>
            </a:r>
            <a:endParaRPr lang="ru-RU" dirty="0"/>
          </a:p>
        </p:txBody>
      </p:sp>
      <p:grpSp>
        <p:nvGrpSpPr>
          <p:cNvPr id="10" name="Группа 9"/>
          <p:cNvGrpSpPr/>
          <p:nvPr/>
        </p:nvGrpSpPr>
        <p:grpSpPr>
          <a:xfrm>
            <a:off x="284163" y="2218358"/>
            <a:ext cx="7914391" cy="2631474"/>
            <a:chOff x="508000" y="4338608"/>
            <a:chExt cx="7521221" cy="2050843"/>
          </a:xfrm>
        </p:grpSpPr>
        <p:pic>
          <p:nvPicPr>
            <p:cNvPr id="6" name="Изображение 5" descr="Time_res_6i2phe_exp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8000" y="4338608"/>
              <a:ext cx="4149621" cy="2050843"/>
            </a:xfrm>
            <a:prstGeom prst="rect">
              <a:avLst/>
            </a:prstGeom>
          </p:spPr>
        </p:pic>
        <p:pic>
          <p:nvPicPr>
            <p:cNvPr id="7" name="Изображение 6" descr="Time_res_6i2phe_sim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5546" y="4343477"/>
              <a:ext cx="3553675" cy="2045973"/>
            </a:xfrm>
            <a:prstGeom prst="rect">
              <a:avLst/>
            </a:prstGeom>
          </p:spPr>
        </p:pic>
      </p:grpSp>
      <p:sp>
        <p:nvSpPr>
          <p:cNvPr id="11" name="Содержимое 5"/>
          <p:cNvSpPr>
            <a:spLocks noGrp="1"/>
          </p:cNvSpPr>
          <p:nvPr>
            <p:ph idx="1"/>
          </p:nvPr>
        </p:nvSpPr>
        <p:spPr>
          <a:xfrm>
            <a:off x="493889" y="5080000"/>
            <a:ext cx="7874000" cy="1665111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Computations based on simple random generators.</a:t>
            </a:r>
          </a:p>
          <a:p>
            <a:r>
              <a:rPr lang="en-US" dirty="0" smtClean="0"/>
              <a:t>Known (from experiment) “a”, “b”, “c” </a:t>
            </a:r>
            <a:r>
              <a:rPr lang="ru-RU" dirty="0" smtClean="0"/>
              <a:t>–</a:t>
            </a:r>
            <a:r>
              <a:rPr lang="en-US" dirty="0" smtClean="0"/>
              <a:t> parameters are used</a:t>
            </a:r>
          </a:p>
          <a:p>
            <a:r>
              <a:rPr lang="en-US" dirty="0" smtClean="0"/>
              <a:t>Computations allow to estimate time resolution for any light intensity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204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Plans</a:t>
            </a:r>
            <a:br>
              <a:rPr lang="en-US" dirty="0" smtClean="0"/>
            </a:br>
            <a:r>
              <a:rPr lang="en-US" sz="2000" dirty="0" smtClean="0"/>
              <a:t>Studying scintillator decay time</a:t>
            </a:r>
            <a:endParaRPr lang="ru-RU" sz="2000" dirty="0"/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664" y="2909946"/>
            <a:ext cx="4661687" cy="2849328"/>
          </a:xfrm>
        </p:spPr>
      </p:pic>
      <p:sp>
        <p:nvSpPr>
          <p:cNvPr id="5" name="TextBox 4"/>
          <p:cNvSpPr txBox="1"/>
          <p:nvPr/>
        </p:nvSpPr>
        <p:spPr>
          <a:xfrm>
            <a:off x="284163" y="3720995"/>
            <a:ext cx="3967753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 ordered: </a:t>
            </a:r>
          </a:p>
          <a:p>
            <a:pPr marL="285750" indent="-285750">
              <a:buFont typeface="Wingdings" charset="2"/>
              <a:buChar char="ü"/>
            </a:pPr>
            <a:r>
              <a:rPr lang="en-US" dirty="0" smtClean="0"/>
              <a:t>3 CFD 9237 </a:t>
            </a:r>
            <a:r>
              <a:rPr lang="ru-RU" dirty="0" smtClean="0"/>
              <a:t>–</a:t>
            </a:r>
            <a:r>
              <a:rPr lang="en-US" dirty="0" smtClean="0"/>
              <a:t> Fast CFD </a:t>
            </a:r>
            <a:r>
              <a:rPr lang="ru-RU" dirty="0" smtClean="0"/>
              <a:t>–</a:t>
            </a:r>
            <a:r>
              <a:rPr lang="en-US" dirty="0" smtClean="0"/>
              <a:t>Zero-crossing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    </a:t>
            </a:r>
            <a:r>
              <a:rPr lang="ru-RU" dirty="0" smtClean="0"/>
              <a:t>(1</a:t>
            </a:r>
            <a:r>
              <a:rPr lang="en-US" dirty="0" smtClean="0"/>
              <a:t>GHz bandwidth)</a:t>
            </a:r>
          </a:p>
          <a:p>
            <a:pPr marL="285750" indent="-285750">
              <a:buFont typeface="Wingdings" charset="2"/>
              <a:buChar char="ü"/>
            </a:pPr>
            <a:r>
              <a:rPr lang="en-US" dirty="0" smtClean="0"/>
              <a:t>2 MCP Hamamatsu R3809</a:t>
            </a:r>
          </a:p>
          <a:p>
            <a:pPr marL="285750" indent="-285750">
              <a:buFont typeface="Wingdings" charset="2"/>
              <a:buChar char="ü"/>
            </a:pPr>
            <a:r>
              <a:rPr lang="en-US" dirty="0" smtClean="0"/>
              <a:t>Time-to-Analogue converter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23245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Plans</a:t>
            </a:r>
            <a:br>
              <a:rPr lang="en-US" dirty="0"/>
            </a:br>
            <a:r>
              <a:rPr lang="en-US" sz="2000" dirty="0"/>
              <a:t>Studying </a:t>
            </a:r>
            <a:r>
              <a:rPr lang="en-US" sz="2000" dirty="0" smtClean="0"/>
              <a:t>MAPD timing method</a:t>
            </a:r>
            <a:endParaRPr lang="ru-RU" sz="2000" dirty="0"/>
          </a:p>
        </p:txBody>
      </p:sp>
      <p:pic>
        <p:nvPicPr>
          <p:cNvPr id="4" name="Содержимое 3" descr="MAPD_time_schem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416" b="-17416"/>
          <a:stretch>
            <a:fillRect/>
          </a:stretch>
        </p:blipFill>
        <p:spPr>
          <a:xfrm>
            <a:off x="386061" y="1763890"/>
            <a:ext cx="8757939" cy="4940830"/>
          </a:xfrm>
        </p:spPr>
      </p:pic>
      <p:sp>
        <p:nvSpPr>
          <p:cNvPr id="5" name="TextBox 4"/>
          <p:cNvSpPr txBox="1"/>
          <p:nvPr/>
        </p:nvSpPr>
        <p:spPr>
          <a:xfrm>
            <a:off x="284163" y="2111991"/>
            <a:ext cx="29931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 ordered: </a:t>
            </a:r>
          </a:p>
          <a:p>
            <a:pPr marL="285750" indent="-285750">
              <a:buFont typeface="Wingdings" charset="2"/>
              <a:buChar char="ü"/>
            </a:pPr>
            <a:r>
              <a:rPr lang="en-US" dirty="0" smtClean="0"/>
              <a:t>Using ordered equipment</a:t>
            </a:r>
            <a:endParaRPr lang="ru-RU" dirty="0" smtClean="0"/>
          </a:p>
          <a:p>
            <a:pPr marL="285750" indent="-285750">
              <a:buFont typeface="Wingdings" charset="2"/>
              <a:buChar char="ü"/>
            </a:pPr>
            <a:r>
              <a:rPr lang="en-US" dirty="0" smtClean="0"/>
              <a:t>Try to use clipping of signal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4074987"/>
      </p:ext>
    </p:extLst>
  </p:cSld>
  <p:clrMapOvr>
    <a:masterClrMapping/>
  </p:clrMapOvr>
</p:sld>
</file>

<file path=ppt/theme/theme1.xml><?xml version="1.0" encoding="utf-8"?>
<a:theme xmlns:a="http://schemas.openxmlformats.org/drawingml/2006/main" name="Спектр">
  <a:themeElements>
    <a:clrScheme name="Spectrum">
      <a:dk1>
        <a:sysClr val="windowText" lastClr="000000"/>
      </a:dk1>
      <a:lt1>
        <a:sysClr val="window" lastClr="FFFFFF"/>
      </a:lt1>
      <a:dk2>
        <a:srgbClr val="252731"/>
      </a:dk2>
      <a:lt2>
        <a:srgbClr val="EAE7E4"/>
      </a:lt2>
      <a:accent1>
        <a:srgbClr val="990000"/>
      </a:accent1>
      <a:accent2>
        <a:srgbClr val="FF6600"/>
      </a:accent2>
      <a:accent3>
        <a:srgbClr val="FFBA00"/>
      </a:accent3>
      <a:accent4>
        <a:srgbClr val="99CC00"/>
      </a:accent4>
      <a:accent5>
        <a:srgbClr val="528A02"/>
      </a:accent5>
      <a:accent6>
        <a:srgbClr val="333333"/>
      </a:accent6>
      <a:hlink>
        <a:srgbClr val="660000"/>
      </a:hlink>
      <a:folHlink>
        <a:srgbClr val="CC3300"/>
      </a:folHlink>
    </a:clrScheme>
    <a:fontScheme name="Spectrum">
      <a:majorFont>
        <a:latin typeface="Corbel"/>
        <a:ea typeface=""/>
        <a:cs typeface=""/>
        <a:font script="Jpan" typeface="ＭＳ ゴシック"/>
      </a:majorFont>
      <a:minorFont>
        <a:latin typeface="Calibri"/>
        <a:ea typeface=""/>
        <a:cs typeface=""/>
        <a:font script="Jpan" typeface="ＭＳ ゴシック"/>
      </a:minorFont>
    </a:fontScheme>
    <a:fmtScheme name="Spectrum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50000"/>
              </a:schemeClr>
            </a:gs>
            <a:gs pos="100000">
              <a:schemeClr val="phClr">
                <a:tint val="9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95000"/>
                <a:shade val="70000"/>
                <a:satMod val="150000"/>
              </a:schemeClr>
            </a:gs>
            <a:gs pos="100000">
              <a:schemeClr val="phClr">
                <a:tint val="10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6600000" sx="101000" sy="101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50800" dir="5400000" sx="105000" sy="105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4800000"/>
            </a:lightRig>
          </a:scene3d>
          <a:sp3d prstMaterial="matte">
            <a:bevelT w="635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Спектр.thmx</Template>
  <TotalTime>326</TotalTime>
  <Words>316</Words>
  <Application>Microsoft Macintosh PowerPoint</Application>
  <PresentationFormat>Экран (4:3)</PresentationFormat>
  <Paragraphs>40</Paragraphs>
  <Slides>9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Ссылки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Спектр</vt:lpstr>
      <vt:lpstr>\\localhost\Users\anfimov\Documents\Science\PANDA\2013\Macintosh HD:Users:anfimov:Documents:Science:Time_Measurements:Time_meas_MPPC10i15um.docx!OLE_LINK1</vt:lpstr>
      <vt:lpstr>TOF-applications activity</vt:lpstr>
      <vt:lpstr>Fast plastic scintillator Main principle and results </vt:lpstr>
      <vt:lpstr>MAPD  timing study scheme of experimental setup</vt:lpstr>
      <vt:lpstr>MAPD  timing study Signal time stamp estimation </vt:lpstr>
      <vt:lpstr>MAPD  timing study Main idea of the method</vt:lpstr>
      <vt:lpstr>MAPD  timing study Results</vt:lpstr>
      <vt:lpstr>MAPD  timing study Time resolution for Poisson  photoelectron distribution </vt:lpstr>
      <vt:lpstr>Plans Studying scintillator decay time</vt:lpstr>
      <vt:lpstr>Plans Studying MAPD timing method</vt:lpstr>
    </vt:vector>
  </TitlesOfParts>
  <Company>JINR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TOF-applications activity</dc:title>
  <dc:creator>Nikolay Anfimov</dc:creator>
  <cp:lastModifiedBy>Nikolay Anfimov</cp:lastModifiedBy>
  <cp:revision>22</cp:revision>
  <dcterms:created xsi:type="dcterms:W3CDTF">2013-11-14T16:25:36Z</dcterms:created>
  <dcterms:modified xsi:type="dcterms:W3CDTF">2013-11-15T08:59:27Z</dcterms:modified>
</cp:coreProperties>
</file>