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03C3D-F331-4268-8FD8-0E12EA3C29B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F98D4-852C-4F18-99D4-2358B632B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5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30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1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9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6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28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6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2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9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6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9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4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3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7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6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63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F98D4-852C-4F18-99D4-2358B632BC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6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9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1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5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0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29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C334-D21B-4BCB-842A-4DD93FA9C10A}" type="datetimeFigureOut">
              <a:rPr lang="en-GB" smtClean="0"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35B0-EFAA-4850-B0F9-3877D7026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84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Palatino Linotype" pitchFamily="18" charset="0"/>
              </a:rPr>
              <a:t>PANDA SOLENOID MAGNET</a:t>
            </a:r>
            <a:r>
              <a:rPr lang="en-US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Palatino Linotype" pitchFamily="18" charset="0"/>
              </a:rPr>
              <a:t>Brief Status </a:t>
            </a:r>
            <a:r>
              <a:rPr lang="en-US" b="1" dirty="0" smtClean="0">
                <a:solidFill>
                  <a:srgbClr val="C00000"/>
                </a:solidFill>
                <a:latin typeface="Palatino Linotype" pitchFamily="18" charset="0"/>
              </a:rPr>
              <a:t>Report</a:t>
            </a:r>
            <a:endParaRPr lang="en-GB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err="1" smtClean="0">
                <a:solidFill>
                  <a:srgbClr val="002060"/>
                </a:solidFill>
                <a:latin typeface="Palatino Linotype" pitchFamily="18" charset="0"/>
              </a:rPr>
              <a:t>A.Vodopyanov</a:t>
            </a:r>
            <a:endParaRPr lang="en-US" sz="38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en-US" sz="38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en-US" sz="26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15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 November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2013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PANDA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JINR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Meeting,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Palatino Linotype" pitchFamily="18" charset="0"/>
              </a:rPr>
              <a:t>Dubna</a:t>
            </a:r>
            <a:endParaRPr lang="en-GB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742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FE model 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10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12517" r="10992" b="4910"/>
          <a:stretch>
            <a:fillRect/>
          </a:stretch>
        </p:blipFill>
        <p:spPr bwMode="auto">
          <a:xfrm>
            <a:off x="107504" y="1304634"/>
            <a:ext cx="5431000" cy="43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ertical_w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45" y="1124744"/>
            <a:ext cx="3461799" cy="33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rrel_beams_mod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13240"/>
            <a:ext cx="2789949" cy="20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DA_detector.pdf"/>
          <p:cNvPicPr>
            <a:picLocks noChangeAspect="1"/>
          </p:cNvPicPr>
          <p:nvPr/>
        </p:nvPicPr>
        <p:blipFill rotWithShape="1">
          <a:blip r:embed="rId3"/>
          <a:srcRect l="9565" t="7751" r="27826" b="7678"/>
          <a:stretch/>
        </p:blipFill>
        <p:spPr>
          <a:xfrm>
            <a:off x="0" y="850790"/>
            <a:ext cx="5115381" cy="4882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801" y="143939"/>
            <a:ext cx="612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 that have not formalized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1124744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sz="20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269875" lvl="1" indent="-269875">
              <a:buFontTx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Muon</a:t>
            </a:r>
            <a:r>
              <a:rPr lang="en-US" sz="28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Calibri" pitchFamily="34" charset="0"/>
                <a:cs typeface="Times New Roman" pitchFamily="18" charset="0"/>
              </a:rPr>
              <a:t> filter</a:t>
            </a:r>
          </a:p>
          <a:p>
            <a:pPr marL="0" lvl="1"/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Palatino Linotype" pitchFamily="18" charset="0"/>
              </a:rPr>
              <a:t>MAGNET COIL</a:t>
            </a:r>
            <a:endParaRPr lang="en-GB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28684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Palatino Linotype" pitchFamily="18" charset="0"/>
              </a:rPr>
              <a:t>It is proposed to establish the collaboration with the CERN Group on the solenoid coil </a:t>
            </a:r>
            <a:r>
              <a:rPr lang="en-US" sz="3200" b="1" dirty="0" smtClean="0">
                <a:solidFill>
                  <a:srgbClr val="C00000"/>
                </a:solidFill>
                <a:latin typeface="Palatino Linotype" pitchFamily="18" charset="0"/>
              </a:rPr>
              <a:t>construction &amp; testing:</a:t>
            </a:r>
            <a:endParaRPr lang="en-US" sz="32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Palatino Linotype" pitchFamily="18" charset="0"/>
              </a:rPr>
              <a:t>ATLAS Magnet Group;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Palatino Linotype" pitchFamily="18" charset="0"/>
              </a:rPr>
              <a:t>Leader: Prof. Dr. Herman  Ten Kate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Palatino Linotype" pitchFamily="18" charset="0"/>
              </a:rPr>
              <a:t>     </a:t>
            </a:r>
            <a:r>
              <a:rPr lang="en-US" sz="2400" b="1" dirty="0" smtClean="0">
                <a:solidFill>
                  <a:srgbClr val="002060"/>
                </a:solidFill>
                <a:latin typeface="Palatino Linotype" pitchFamily="18" charset="0"/>
              </a:rPr>
              <a:t>(an expertise in ATLAS, COMPASS, </a:t>
            </a:r>
            <a:r>
              <a:rPr lang="en-US" sz="2400" b="1" dirty="0" smtClean="0">
                <a:solidFill>
                  <a:srgbClr val="002060"/>
                </a:solidFill>
                <a:latin typeface="Palatino Linotype" pitchFamily="18" charset="0"/>
              </a:rPr>
              <a:t>ITER </a:t>
            </a:r>
            <a:r>
              <a:rPr lang="en-US" sz="2400" b="1" dirty="0" smtClean="0">
                <a:solidFill>
                  <a:srgbClr val="002060"/>
                </a:solidFill>
                <a:latin typeface="Palatino Linotype" pitchFamily="18" charset="0"/>
              </a:rPr>
              <a:t>etc.);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4290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Palatino Linotype" pitchFamily="18" charset="0"/>
              </a:rPr>
              <a:t>CERN – PANDA collaboration agreed from CERN side by: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Palatino Linotype" pitchFamily="18" charset="0"/>
              </a:rPr>
              <a:t>Bloch P. – Physics Division Head;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Palatino Linotype" pitchFamily="18" charset="0"/>
              </a:rPr>
              <a:t>Bertolucci</a:t>
            </a:r>
            <a:r>
              <a:rPr lang="en-US" sz="3200" b="1" dirty="0" smtClean="0">
                <a:solidFill>
                  <a:srgbClr val="002060"/>
                </a:solidFill>
                <a:latin typeface="Palatino Linotype" pitchFamily="18" charset="0"/>
              </a:rPr>
              <a:t> S. – Research Director;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Palatino Linotype" pitchFamily="18" charset="0"/>
              </a:rPr>
              <a:t>Heuer</a:t>
            </a:r>
            <a:r>
              <a:rPr lang="en-US" sz="3200" b="1" dirty="0" smtClean="0">
                <a:solidFill>
                  <a:srgbClr val="002060"/>
                </a:solidFill>
                <a:latin typeface="Palatino Linotype" pitchFamily="18" charset="0"/>
              </a:rPr>
              <a:t> R. – Director General;</a:t>
            </a:r>
          </a:p>
        </p:txBody>
      </p:sp>
    </p:spTree>
    <p:extLst>
      <p:ext uri="{BB962C8B-B14F-4D97-AF65-F5344CB8AC3E}">
        <p14:creationId xmlns:p14="http://schemas.microsoft.com/office/powerpoint/2010/main" val="13413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28600"/>
            <a:ext cx="642575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4" y="304800"/>
            <a:ext cx="79732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Palatino Linotype" pitchFamily="18" charset="0"/>
              </a:rPr>
              <a:t>ADVANTAGES </a:t>
            </a:r>
            <a:br>
              <a:rPr lang="en-US" sz="3200" b="1" dirty="0" smtClean="0">
                <a:solidFill>
                  <a:srgbClr val="C00000"/>
                </a:solidFill>
                <a:latin typeface="Palatino Linotype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Palatino Linotype" pitchFamily="18" charset="0"/>
              </a:rPr>
              <a:t>OF THE COLLABORATION WITH CERN</a:t>
            </a:r>
            <a:endParaRPr lang="en-GB" sz="3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High qualification and experience in design and production of superconducting magnets;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Good knowledge of the current status of the industry in this field;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 Professional contacts w/ industry according to CERN rules on the base of tenders;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Possibility to use CERN stock of materials;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Final product will include the winding w/ complete electrical chain assembled and tested w/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   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cryostat</a:t>
            </a:r>
            <a:r>
              <a:rPr lang="en-US" sz="2800" b="1" dirty="0">
                <a:solidFill>
                  <a:srgbClr val="002060"/>
                </a:solidFill>
                <a:latin typeface="Palatino Linotype" pitchFamily="18" charset="0"/>
              </a:rPr>
              <a:t>.</a:t>
            </a:r>
            <a:endParaRPr lang="en-US" sz="2800" b="1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1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PANDA Target Spectrometer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1839119"/>
            <a:ext cx="3952875" cy="4048125"/>
          </a:xfrm>
        </p:spPr>
      </p:pic>
    </p:spTree>
    <p:extLst>
      <p:ext uri="{BB962C8B-B14F-4D97-AF65-F5344CB8AC3E}">
        <p14:creationId xmlns:p14="http://schemas.microsoft.com/office/powerpoint/2010/main" val="184478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Palatino Linotype" pitchFamily="18" charset="0"/>
              </a:rPr>
              <a:t>The PANDA Target Spectrometer Magnet System:</a:t>
            </a:r>
          </a:p>
          <a:p>
            <a:endParaRPr lang="en-US" sz="2800" b="1" dirty="0" smtClean="0">
              <a:solidFill>
                <a:srgbClr val="C00000"/>
              </a:solidFill>
              <a:latin typeface="Palatino Linotype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2 T superconducting solenoid,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      inner diameter 1.9 m and length 2.7m;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a winding cooled and operating at 4.5⁰ K;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a cryostat;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Palatino Linotype" pitchFamily="18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n iron yoke and moving system;</a:t>
            </a:r>
            <a:endParaRPr lang="en-GB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Palatino Linotype" pitchFamily="18" charset="0"/>
              </a:rPr>
              <a:t>The magnet services comprise: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Palatino Linotype" pitchFamily="18" charset="0"/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he vacuum system for the cryostat;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Palatino Linotype" pitchFamily="18" charset="0"/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he helium liquefier and helium supply system;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Palatino Linotype" pitchFamily="18" charset="0"/>
              </a:rPr>
              <a:t>the  electrical  circuit  including  a  5  kA  power  converter,  switches,  resistor-diode  unit, busbars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solidFill>
                  <a:srgbClr val="002060"/>
                </a:solidFill>
                <a:latin typeface="Palatino Linotype" pitchFamily="18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latin typeface="Palatino Linotype" pitchFamily="18" charset="0"/>
              </a:rPr>
              <a:t> magnet control and protection system;</a:t>
            </a:r>
            <a:endParaRPr lang="en-GB" sz="2800" b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MAGNET YOKE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5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C:\Users\11\Desktop\ПандаИнтерфейс 2010\Интерфейс с платформой\DubnaRigidPlatform\Solenoid11b_3D(1,00)_(MAGNET)_(CLOSE)_(IC)_(NEW_TRAVELING_PLATFORM)-2_WHI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04" y="887969"/>
            <a:ext cx="6119495" cy="50297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3333" y="104976"/>
            <a:ext cx="8834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of the Target Spectrometer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3" y="1340768"/>
            <a:ext cx="2751439" cy="31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Roller skates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of the magnet and for opening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doors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4" descr="C:\Users\11\Desktop\Solenoid12c-Hydraulic_System-2''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71806" cy="49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5958572"/>
            <a:ext cx="4318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</a:t>
            </a:r>
            <a:r>
              <a:rPr lang="en-US" sz="2000" b="1" dirty="0">
                <a:solidFill>
                  <a:srgbClr val="002060"/>
                </a:solidFill>
              </a:rPr>
              <a:t>magnet is on the roller skates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073179"/>
            <a:ext cx="40924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PANDA magnet will be transported into </a:t>
            </a:r>
            <a:r>
              <a:rPr lang="en-US" sz="2400" b="1" dirty="0" smtClean="0">
                <a:solidFill>
                  <a:srgbClr val="002060"/>
                </a:solidFill>
              </a:rPr>
              <a:t>the beam </a:t>
            </a:r>
            <a:r>
              <a:rPr lang="en-US" sz="2400" b="1" dirty="0">
                <a:solidFill>
                  <a:srgbClr val="002060"/>
                </a:solidFill>
              </a:rPr>
              <a:t>position after completion of </a:t>
            </a:r>
            <a:r>
              <a:rPr lang="en-US" sz="2400" b="1" dirty="0" smtClean="0">
                <a:solidFill>
                  <a:srgbClr val="002060"/>
                </a:solidFill>
              </a:rPr>
              <a:t>the assembly </a:t>
            </a:r>
            <a:r>
              <a:rPr lang="en-US" sz="2400" b="1" dirty="0">
                <a:solidFill>
                  <a:srgbClr val="002060"/>
                </a:solidFill>
              </a:rPr>
              <a:t>on four track-guided roller </a:t>
            </a:r>
            <a:r>
              <a:rPr lang="en-US" sz="2400" b="1" dirty="0" smtClean="0">
                <a:solidFill>
                  <a:srgbClr val="002060"/>
                </a:solidFill>
              </a:rPr>
              <a:t>skates. </a:t>
            </a:r>
            <a:r>
              <a:rPr lang="en-US" sz="2400" b="1" dirty="0">
                <a:solidFill>
                  <a:srgbClr val="002060"/>
                </a:solidFill>
              </a:rPr>
              <a:t>Typically once a year, a return move into </a:t>
            </a:r>
            <a:r>
              <a:rPr lang="en-US" sz="2400" b="1" dirty="0" smtClean="0">
                <a:solidFill>
                  <a:srgbClr val="002060"/>
                </a:solidFill>
              </a:rPr>
              <a:t>the parking </a:t>
            </a:r>
            <a:r>
              <a:rPr lang="en-US" sz="2400" b="1" dirty="0">
                <a:solidFill>
                  <a:srgbClr val="002060"/>
                </a:solidFill>
              </a:rPr>
              <a:t>position for detector repair/upgrade should be foreseen.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061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Hall Floor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with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TS-Rail track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7</a:t>
            </a:fld>
            <a:endParaRPr lang="ru-RU"/>
          </a:p>
        </p:txBody>
      </p:sp>
      <p:pic>
        <p:nvPicPr>
          <p:cNvPr id="5" name="Content Placeholder 3" descr="Drawing_FCAR5_Aussparung_2.pdf"/>
          <p:cNvPicPr>
            <a:picLocks noGrp="1"/>
          </p:cNvPicPr>
          <p:nvPr>
            <p:ph idx="1"/>
          </p:nvPr>
        </p:nvPicPr>
        <p:blipFill rotWithShape="1">
          <a:blip r:embed="rId3"/>
          <a:srcRect l="3288" t="9004" r="2033" b="13664"/>
          <a:stretch/>
        </p:blipFill>
        <p:spPr bwMode="auto">
          <a:xfrm>
            <a:off x="683568" y="2348880"/>
            <a:ext cx="7521609" cy="4317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9821" y="1076755"/>
            <a:ext cx="8820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Deformations </a:t>
            </a:r>
            <a:r>
              <a:rPr lang="en-US" sz="2000" b="1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>
                <a:solidFill>
                  <a:srgbClr val="002060"/>
                </a:solidFill>
              </a:rPr>
              <a:t>stresses in the </a:t>
            </a:r>
            <a:r>
              <a:rPr lang="en-US" sz="2000" b="1" dirty="0" smtClean="0">
                <a:solidFill>
                  <a:srgbClr val="002060"/>
                </a:solidFill>
              </a:rPr>
              <a:t>magnet and detector </a:t>
            </a:r>
            <a:r>
              <a:rPr lang="en-US" sz="2000" b="1" dirty="0">
                <a:solidFill>
                  <a:srgbClr val="002060"/>
                </a:solidFill>
              </a:rPr>
              <a:t>components during the </a:t>
            </a:r>
            <a:r>
              <a:rPr lang="en-US" sz="2000" b="1" dirty="0" smtClean="0">
                <a:solidFill>
                  <a:srgbClr val="002060"/>
                </a:solidFill>
              </a:rPr>
              <a:t>movement </a:t>
            </a:r>
            <a:r>
              <a:rPr lang="en-US" sz="2000" b="1" dirty="0">
                <a:solidFill>
                  <a:srgbClr val="002060"/>
                </a:solidFill>
              </a:rPr>
              <a:t>should be minimized. </a:t>
            </a:r>
            <a:r>
              <a:rPr lang="en-US" sz="2000" b="1" dirty="0" smtClean="0">
                <a:solidFill>
                  <a:srgbClr val="002060"/>
                </a:solidFill>
              </a:rPr>
              <a:t>It </a:t>
            </a:r>
            <a:r>
              <a:rPr lang="en-US" sz="2000" b="1" dirty="0">
                <a:solidFill>
                  <a:srgbClr val="002060"/>
                </a:solidFill>
              </a:rPr>
              <a:t>will be provided by keeping the magnet </a:t>
            </a:r>
            <a:r>
              <a:rPr lang="en-US" sz="2000" b="1" dirty="0" smtClean="0">
                <a:solidFill>
                  <a:srgbClr val="002060"/>
                </a:solidFill>
              </a:rPr>
              <a:t>rails parallel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Rails for the door and for the magnet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2210"/>
            <a:ext cx="7992888" cy="491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5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 equipment of the magnet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73496-1A80-4455-8BD3-234DDC0C6847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4" descr="C:\Users\11\Desktop\Solenoid12c-Hydraulic_System-1'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" y="2004339"/>
            <a:ext cx="7744533" cy="46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1580" y="1066800"/>
            <a:ext cx="8778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detector </a:t>
            </a:r>
            <a:r>
              <a:rPr lang="en-US" b="1" dirty="0">
                <a:solidFill>
                  <a:srgbClr val="002060"/>
                </a:solidFill>
              </a:rPr>
              <a:t>movement will be provided by two hydraulic </a:t>
            </a:r>
            <a:r>
              <a:rPr lang="en-US" b="1" dirty="0" smtClean="0">
                <a:solidFill>
                  <a:srgbClr val="002060"/>
                </a:solidFill>
              </a:rPr>
              <a:t>actuators by </a:t>
            </a:r>
            <a:r>
              <a:rPr lang="en-US" b="1" dirty="0">
                <a:solidFill>
                  <a:srgbClr val="002060"/>
                </a:solidFill>
              </a:rPr>
              <a:t>means of displaceable fixation units. </a:t>
            </a:r>
            <a:r>
              <a:rPr lang="en-US" b="1" dirty="0" smtClean="0">
                <a:solidFill>
                  <a:srgbClr val="002060"/>
                </a:solidFill>
              </a:rPr>
              <a:t>One </a:t>
            </a:r>
            <a:r>
              <a:rPr lang="en-US" b="1" dirty="0">
                <a:solidFill>
                  <a:srgbClr val="002060"/>
                </a:solidFill>
              </a:rPr>
              <a:t>step of movement will be 1.5 m at maximum. The total distance between parking </a:t>
            </a:r>
            <a:r>
              <a:rPr lang="en-US" b="1" dirty="0" smtClean="0">
                <a:solidFill>
                  <a:srgbClr val="002060"/>
                </a:solidFill>
              </a:rPr>
              <a:t>and </a:t>
            </a:r>
            <a:r>
              <a:rPr lang="en-US" b="1" dirty="0">
                <a:solidFill>
                  <a:srgbClr val="002060"/>
                </a:solidFill>
              </a:rPr>
              <a:t>beam </a:t>
            </a:r>
            <a:r>
              <a:rPr lang="en-US" b="1" dirty="0" smtClean="0">
                <a:solidFill>
                  <a:srgbClr val="002060"/>
                </a:solidFill>
              </a:rPr>
              <a:t>positions is ~12 </a:t>
            </a:r>
            <a:r>
              <a:rPr lang="en-US" b="1" dirty="0">
                <a:solidFill>
                  <a:srgbClr val="002060"/>
                </a:solidFill>
              </a:rPr>
              <a:t>m. </a:t>
            </a:r>
          </a:p>
        </p:txBody>
      </p:sp>
    </p:spTree>
    <p:extLst>
      <p:ext uri="{BB962C8B-B14F-4D97-AF65-F5344CB8AC3E}">
        <p14:creationId xmlns:p14="http://schemas.microsoft.com/office/powerpoint/2010/main" val="6085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435</Words>
  <Application>Microsoft Office PowerPoint</Application>
  <PresentationFormat>On-screen Show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PANDA SOLENOID MAGNET Brief Status Report</vt:lpstr>
      <vt:lpstr>PANDA Target Spectrometer</vt:lpstr>
      <vt:lpstr>PowerPoint Presentation</vt:lpstr>
      <vt:lpstr>MAGNET YOKE</vt:lpstr>
      <vt:lpstr>PowerPoint Presentation</vt:lpstr>
      <vt:lpstr>Roller skates for moving of the magnet and for opening doors</vt:lpstr>
      <vt:lpstr>Experimental Hall Floor Plan with TS-Rail track</vt:lpstr>
      <vt:lpstr>Rails for the door and for the magnet</vt:lpstr>
      <vt:lpstr>Hydraulic equipment of the magnet</vt:lpstr>
      <vt:lpstr>Magnet FE model </vt:lpstr>
      <vt:lpstr>PowerPoint Presentation</vt:lpstr>
      <vt:lpstr>MAGNET COIL</vt:lpstr>
      <vt:lpstr>PowerPoint Presentation</vt:lpstr>
      <vt:lpstr>PowerPoint Presentation</vt:lpstr>
      <vt:lpstr>PowerPoint Presentation</vt:lpstr>
      <vt:lpstr>ADVANTAGES  OF THE COLLABORATION WITH CERN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PANDA SOLENOID MAGNET Status Report</dc:title>
  <dc:creator>Alexander Vodopyanov</dc:creator>
  <cp:lastModifiedBy>Alexander Vodopyanov</cp:lastModifiedBy>
  <cp:revision>37</cp:revision>
  <dcterms:created xsi:type="dcterms:W3CDTF">2013-06-25T14:53:17Z</dcterms:created>
  <dcterms:modified xsi:type="dcterms:W3CDTF">2013-11-14T19:30:01Z</dcterms:modified>
</cp:coreProperties>
</file>