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302" r:id="rId4"/>
    <p:sldId id="301" r:id="rId5"/>
    <p:sldId id="276" r:id="rId6"/>
    <p:sldId id="305" r:id="rId7"/>
    <p:sldId id="277" r:id="rId8"/>
    <p:sldId id="278" r:id="rId9"/>
    <p:sldId id="286" r:id="rId10"/>
    <p:sldId id="288" r:id="rId11"/>
    <p:sldId id="289" r:id="rId12"/>
    <p:sldId id="292" r:id="rId13"/>
    <p:sldId id="293" r:id="rId14"/>
    <p:sldId id="295" r:id="rId15"/>
    <p:sldId id="294" r:id="rId16"/>
    <p:sldId id="322" r:id="rId17"/>
    <p:sldId id="306" r:id="rId18"/>
    <p:sldId id="290" r:id="rId19"/>
    <p:sldId id="291" r:id="rId20"/>
    <p:sldId id="309" r:id="rId21"/>
    <p:sldId id="310" r:id="rId22"/>
    <p:sldId id="283" r:id="rId23"/>
    <p:sldId id="297" r:id="rId24"/>
    <p:sldId id="298" r:id="rId25"/>
    <p:sldId id="299" r:id="rId26"/>
    <p:sldId id="300" r:id="rId27"/>
    <p:sldId id="284" r:id="rId28"/>
    <p:sldId id="327" r:id="rId29"/>
    <p:sldId id="304" r:id="rId30"/>
    <p:sldId id="329" r:id="rId31"/>
    <p:sldId id="330" r:id="rId32"/>
    <p:sldId id="331" r:id="rId33"/>
    <p:sldId id="333" r:id="rId34"/>
    <p:sldId id="334" r:id="rId35"/>
    <p:sldId id="332" r:id="rId36"/>
    <p:sldId id="335" r:id="rId37"/>
    <p:sldId id="336" r:id="rId38"/>
    <p:sldId id="341" r:id="rId39"/>
    <p:sldId id="339" r:id="rId40"/>
    <p:sldId id="338" r:id="rId41"/>
    <p:sldId id="337" r:id="rId42"/>
    <p:sldId id="342" r:id="rId43"/>
    <p:sldId id="343" r:id="rId44"/>
    <p:sldId id="344" r:id="rId45"/>
    <p:sldId id="345" r:id="rId46"/>
    <p:sldId id="346" r:id="rId47"/>
    <p:sldId id="353" r:id="rId48"/>
    <p:sldId id="348" r:id="rId49"/>
    <p:sldId id="351" r:id="rId50"/>
    <p:sldId id="356" r:id="rId51"/>
    <p:sldId id="357" r:id="rId52"/>
    <p:sldId id="358" r:id="rId53"/>
    <p:sldId id="359" r:id="rId54"/>
    <p:sldId id="360" r:id="rId55"/>
    <p:sldId id="361" r:id="rId56"/>
    <p:sldId id="376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24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0F55D6-8639-4A08-A4E3-BB91C967214C}" type="datetimeFigureOut">
              <a:rPr lang="en-US"/>
              <a:pPr>
                <a:defRPr/>
              </a:pPr>
              <a:t>7/8/2003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C91CCC-95FE-4043-A985-4F131B4AC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</a:pPr>
            <a:fld id="{B1D84641-FA41-4F53-A1A7-D990A045EBD9}" type="slidenum">
              <a:rPr lang="en-US" sz="13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9575" algn="l"/>
                  <a:tab pos="819150" algn="l"/>
                  <a:tab pos="1230313" algn="l"/>
                  <a:tab pos="1639888" algn="l"/>
                  <a:tab pos="2051050" algn="l"/>
                  <a:tab pos="2460625" algn="l"/>
                  <a:tab pos="2871788" algn="l"/>
                  <a:tab pos="3281363" algn="l"/>
                  <a:tab pos="3692525" algn="l"/>
                  <a:tab pos="4102100" algn="l"/>
                  <a:tab pos="4511675" algn="l"/>
                  <a:tab pos="4922838" algn="l"/>
                  <a:tab pos="5332413" algn="l"/>
                  <a:tab pos="5743575" algn="l"/>
                  <a:tab pos="6153150" algn="l"/>
                  <a:tab pos="6564313" algn="l"/>
                  <a:tab pos="6973888" algn="l"/>
                  <a:tab pos="7385050" algn="l"/>
                  <a:tab pos="7794625" algn="l"/>
                  <a:tab pos="8205788" algn="l"/>
                </a:tabLst>
              </a:pPr>
              <a:t>16</a:t>
            </a:fld>
            <a:endParaRPr lang="en-US" sz="13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547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1638" cy="41100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1BB372-1D2A-4D29-AB45-E5A7C6C3C90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3738"/>
            <a:ext cx="4560887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5152E-C4E4-4953-8CCF-40E4A7890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209675" y="693738"/>
            <a:ext cx="443547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1638" cy="41100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8BCE0-8175-4646-A7CA-68F3A5B69AE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1428-CB7F-409B-9FF3-2266866349CE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193C-2EBE-4A06-AAC0-31B5B564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2D54-2F9C-4B44-9E0F-AC9737DEB98D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23EE-3538-475F-8386-F46D97096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535E-26EB-4B9F-9F33-38BCBE5ABCA4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5D925-56E4-4C13-A401-ADE8EFB01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D02A-1AFB-4C12-BE84-AF48C838AB4F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1E41-4CED-4585-A334-416F93BB1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E34D-6FA8-4924-B0A3-10B87F628D9F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131A-1C60-4547-B6F1-EE485513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F8E3-2DD5-41C1-8E8E-A7156EF12DF2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B7DB-BCC3-4D4D-9745-3052B9F59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3A47-95B1-43D5-A600-4D0BF25F8789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3DFE-DA5F-434B-9DA1-F0029A34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E947-F6EA-404A-86A0-62D1BF48610F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4A52-2CB0-4860-94CF-8C6EFB81D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1C6E-8C7F-4929-BE13-634C86F5F352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0C43-BB11-4B1F-9689-A68316BDE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DD80-B234-4DD0-98B2-7FA49E81ABC7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16BE-C918-4137-A59E-2F7670BBA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FDF2-1D17-4927-9C3C-98EA9B776233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06F1-6AF0-40DF-9869-9F95EF4F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D6D8D-058B-462B-9665-554067E96DA2}" type="datetimeFigureOut">
              <a:rPr lang="ru-RU"/>
              <a:pPr>
                <a:defRPr/>
              </a:pPr>
              <a:t>08.07.2003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06929-67BC-4E5F-845F-F6208AD30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4163" y="0"/>
            <a:ext cx="8839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US" sz="2400" b="1">
                <a:solidFill>
                  <a:srgbClr val="CC0000"/>
                </a:solidFill>
                <a:latin typeface="Arial" charset="0"/>
              </a:rPr>
              <a:t>Физика Pbar-P и Pbar-A взаимодействий, реализованная в новом генераторе </a:t>
            </a:r>
            <a:r>
              <a:rPr lang="en-US" sz="2400" b="1">
                <a:solidFill>
                  <a:srgbClr val="CC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событий для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PANDA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06525" y="908050"/>
            <a:ext cx="628967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marL="342900" indent="-3429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3399"/>
                </a:solidFill>
                <a:latin typeface="Arial" charset="0"/>
              </a:rPr>
              <a:t>A. Galoyan  and  V. Uzhinsky,    22 Окт,2013</a:t>
            </a:r>
          </a:p>
          <a:p>
            <a:pPr marL="342900" indent="-3429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3399"/>
              </a:solidFill>
              <a:latin typeface="Arial" charset="0"/>
            </a:endParaRPr>
          </a:p>
          <a:p>
            <a:pPr marL="342900" indent="-34290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1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-20638" y="1485900"/>
            <a:ext cx="914400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charset="0"/>
              </a:rPr>
              <a:t>Geant4 9.5 </a:t>
            </a:r>
            <a:r>
              <a:rPr lang="en-US" sz="1600" b="1">
                <a:solidFill>
                  <a:srgbClr val="0066FF"/>
                </a:solidFill>
                <a:latin typeface="Arial" charset="0"/>
              </a:rPr>
              <a:t>released 22 October 2012 (</a:t>
            </a:r>
            <a:r>
              <a:rPr lang="en-US" sz="1600" b="1">
                <a:solidFill>
                  <a:srgbClr val="92D050"/>
                </a:solidFill>
                <a:latin typeface="Arial" charset="0"/>
              </a:rPr>
              <a:t>http://geant4.cern.ch/support/source_archive.shtml</a:t>
            </a:r>
            <a:r>
              <a:rPr lang="en-US" sz="1600" b="1">
                <a:solidFill>
                  <a:srgbClr val="0066FF"/>
                </a:solidFill>
                <a:latin typeface="Arial" charset="0"/>
              </a:rPr>
              <a:t>)</a:t>
            </a:r>
          </a:p>
          <a:p>
            <a:r>
              <a:rPr lang="en-US" sz="1600" b="1"/>
              <a:t>Hadronic physics</a:t>
            </a:r>
            <a:r>
              <a:rPr lang="en-US" sz="1600"/>
              <a:t> </a:t>
            </a:r>
          </a:p>
          <a:p>
            <a:r>
              <a:rPr lang="en-US" sz="1600"/>
              <a:t>Interactions of </a:t>
            </a:r>
            <a:r>
              <a:rPr lang="en-US" sz="1600">
                <a:solidFill>
                  <a:srgbClr val="0070C0"/>
                </a:solidFill>
              </a:rPr>
              <a:t>anti-baryons</a:t>
            </a:r>
            <a:r>
              <a:rPr lang="en-US" sz="1600"/>
              <a:t> (including </a:t>
            </a:r>
            <a:r>
              <a:rPr lang="en-US" sz="1600">
                <a:solidFill>
                  <a:srgbClr val="0066FF"/>
                </a:solidFill>
              </a:rPr>
              <a:t>anti-hyperons</a:t>
            </a:r>
            <a:r>
              <a:rPr lang="en-US" sz="1600"/>
              <a:t>) and light </a:t>
            </a:r>
            <a:r>
              <a:rPr lang="en-US" sz="1600">
                <a:solidFill>
                  <a:srgbClr val="0066FF"/>
                </a:solidFill>
              </a:rPr>
              <a:t>anti-nuclei</a:t>
            </a:r>
            <a:r>
              <a:rPr lang="en-US" sz="1600"/>
              <a:t> with matter have been implemented in the Fritiof (FTF) model. This model is valid for incident anti-baryon energies from </a:t>
            </a:r>
            <a:r>
              <a:rPr lang="en-US" sz="1600">
                <a:solidFill>
                  <a:srgbClr val="0066FF"/>
                </a:solidFill>
              </a:rPr>
              <a:t>0 to 1 TeV</a:t>
            </a:r>
            <a:r>
              <a:rPr lang="en-US" sz="1600"/>
              <a:t>, and for incident anti-nucleus momenta from 150 MeV/c/nucleon up to 2 GeV/c/nucleon. Corresponding anti-baryon and anti-nuclear cross section classes have also been added. New processes were added to handle inelastic reactions of </a:t>
            </a:r>
            <a:r>
              <a:rPr lang="en-US" sz="1600">
                <a:solidFill>
                  <a:srgbClr val="0066FF"/>
                </a:solidFill>
              </a:rPr>
              <a:t>anti-deuterons, anti-tritons, anti-3He and anti-alphas</a:t>
            </a:r>
            <a:r>
              <a:rPr lang="en-US" sz="1600"/>
              <a:t>. (</a:t>
            </a:r>
            <a:r>
              <a:rPr lang="en-US" sz="1600">
                <a:solidFill>
                  <a:srgbClr val="9BBB59"/>
                </a:solidFill>
              </a:rPr>
              <a:t>from the release Note</a:t>
            </a:r>
            <a:r>
              <a:rPr lang="en-US" sz="1600"/>
              <a:t>)</a:t>
            </a:r>
          </a:p>
          <a:p>
            <a:r>
              <a:rPr lang="en-US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Опыт, полученный при создании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PANDA DPM генератора</a:t>
            </a:r>
            <a:r>
              <a:rPr lang="ru-RU" b="1">
                <a:solidFill>
                  <a:srgbClr val="FF0000"/>
                </a:solidFill>
              </a:rPr>
              <a:t>,</a:t>
            </a:r>
            <a:r>
              <a:rPr lang="en-US" b="1">
                <a:solidFill>
                  <a:srgbClr val="FF0000"/>
                </a:solidFill>
              </a:rPr>
              <a:t> был использован 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0" y="3789363"/>
            <a:ext cx="96123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                               </a:t>
            </a:r>
            <a:r>
              <a:rPr lang="en-US" sz="2400" b="1">
                <a:solidFill>
                  <a:srgbClr val="0070C0"/>
                </a:solidFill>
              </a:rPr>
              <a:t>Содержание:  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Процессы  Pbar-P взаимодействий 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Сечения  процессов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</a:rPr>
              <a:t>Проверка резутьтатов FTF для </a:t>
            </a:r>
            <a:r>
              <a:rPr lang="en-US" sz="24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Pbar-P процессов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</a:rPr>
              <a:t>Сечения анти-гиперон--нуклонных взаимодействий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</a:rPr>
              <a:t>Aнти-барион--ядерные взаимодействия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</a:rPr>
              <a:t>Проверка  FTF для анти-протон–ядерных взаимодействий</a:t>
            </a:r>
          </a:p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70C0"/>
                </a:solidFill>
              </a:rPr>
              <a:t> 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Сечения каналов Pbar-P взаимодействий  с барионами  в конечном состоянии  </a:t>
            </a:r>
          </a:p>
          <a:p>
            <a:r>
              <a:rPr lang="en-US" sz="2200" b="1"/>
              <a:t>                </a:t>
            </a:r>
            <a:r>
              <a:rPr lang="ru-RU" sz="2200" b="1"/>
              <a:t>R</a:t>
            </a:r>
            <a:r>
              <a:rPr lang="en-US" sz="2200" b="1"/>
              <a:t>esults for ref</a:t>
            </a:r>
            <a:r>
              <a:rPr lang="ru-RU" sz="2200" b="1"/>
              <a:t>:</a:t>
            </a:r>
            <a:r>
              <a:rPr lang="en-US" sz="2200" b="1"/>
              <a:t> 09-06-ref-03, </a:t>
            </a:r>
            <a:r>
              <a:rPr lang="en-US" sz="2200"/>
              <a:t>see more details at: </a:t>
            </a:r>
            <a:r>
              <a:rPr lang="en-US" sz="2000"/>
              <a:t>http://g4validation.fnal.gov:8080/G4ValidationWebApp/G4ValHAD.jsp 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88455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726488" y="6465888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10</a:t>
            </a:r>
            <a:endParaRPr lang="en-GB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68313" y="0"/>
            <a:ext cx="8424862" cy="1206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500" b="1">
                <a:solidFill>
                  <a:srgbClr val="F79646"/>
                </a:solidFill>
              </a:rPr>
              <a:t> </a:t>
            </a:r>
            <a:r>
              <a:rPr lang="en-US" sz="25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Сечения  аннигиляцинных </a:t>
            </a:r>
            <a:r>
              <a:rPr lang="en-US" sz="2500" b="1">
                <a:solidFill>
                  <a:srgbClr val="CC0000"/>
                </a:solidFill>
              </a:rPr>
              <a:t>Pbar</a:t>
            </a:r>
            <a:r>
              <a:rPr lang="ru-RU" sz="2500" b="1">
                <a:solidFill>
                  <a:srgbClr val="CC0000"/>
                </a:solidFill>
              </a:rPr>
              <a:t>-</a:t>
            </a:r>
            <a:r>
              <a:rPr lang="en-US" sz="2500" b="1">
                <a:solidFill>
                  <a:srgbClr val="CC0000"/>
                </a:solidFill>
              </a:rPr>
              <a:t>P каналов</a:t>
            </a:r>
          </a:p>
          <a:p>
            <a:r>
              <a:rPr lang="en-US" sz="2200" b="1"/>
              <a:t>               Results for ref: 09-06-ref-03 , </a:t>
            </a:r>
            <a:r>
              <a:rPr lang="en-US" sz="2800" b="1"/>
              <a:t> </a:t>
            </a:r>
            <a:r>
              <a:rPr lang="en-US" sz="2200"/>
              <a:t>see more details at: </a:t>
            </a:r>
            <a:r>
              <a:rPr lang="en-US" sz="2000"/>
              <a:t>http://g4validation.fnal.gov:8080/G4ValidationWebApp/G4ValHAD.jsp</a:t>
            </a:r>
            <a:r>
              <a:rPr lang="en-US" sz="2000" b="1"/>
              <a:t> 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11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1341438"/>
            <a:ext cx="899953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76776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0" y="9525"/>
            <a:ext cx="9144000" cy="741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Инклюзивные сечения  </a:t>
            </a:r>
            <a:r>
              <a:rPr lang="en-US" sz="24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антипротон – протонных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ревкций</a:t>
            </a:r>
            <a:endParaRPr lang="en-US" sz="2400" b="1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chemeClr val="accent2"/>
                </a:solidFill>
              </a:rPr>
              <a:t>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Распределения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 pi-мезонов по быстротам </a:t>
            </a:r>
            <a:r>
              <a:rPr lang="en-US" sz="2200"/>
              <a:t>в  Pbar-P взаимодействиях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39813" y="5738813"/>
            <a:ext cx="7192962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/>
              <a:t> </a:t>
            </a:r>
            <a:r>
              <a:rPr lang="en-US" sz="2200"/>
              <a:t>G.D. Patel et al., Z. Phys. C - Particles and Fields 12,189, 1982 </a:t>
            </a:r>
          </a:p>
          <a:p>
            <a:r>
              <a:rPr lang="en-US" sz="2200"/>
              <a:t>C.P. Ward et al., Nucl. Phys. B153  299 1979 </a:t>
            </a:r>
          </a:p>
          <a:p>
            <a:r>
              <a:rPr lang="en-US" sz="2200"/>
              <a:t>E.E. Zabrodin et al., Phys. Rev.D, V52, N3, 1995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8720138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Инклюзивные сечения  </a:t>
            </a:r>
            <a:r>
              <a:rPr lang="en-US" sz="24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антипротон – протонных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реакций</a:t>
            </a:r>
            <a:r>
              <a:rPr lang="en-US" sz="2400" b="1"/>
              <a:t>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Распределения</a:t>
            </a:r>
            <a:r>
              <a:rPr lang="en-US" sz="2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pi+ мезонов по быстротам в  Pbar-P взаимодействиях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                                в широкой области энергий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196975"/>
            <a:ext cx="8799513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47688" y="53975"/>
            <a:ext cx="8172450" cy="741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rgbClr val="984807"/>
                </a:solidFill>
              </a:rPr>
              <a:t>  </a:t>
            </a:r>
            <a:r>
              <a:rPr lang="en-US" sz="22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Инклюзивные сечения  </a:t>
            </a:r>
            <a:r>
              <a:rPr lang="en-US" sz="24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антипротон – протонных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реакций</a:t>
            </a:r>
            <a:r>
              <a:rPr lang="en-US" sz="2400" b="1"/>
              <a:t> </a:t>
            </a:r>
            <a:endParaRPr lang="en-US" sz="2400" b="1">
              <a:solidFill>
                <a:srgbClr val="CC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200" b="1">
                <a:solidFill>
                  <a:srgbClr val="002060"/>
                </a:solidFill>
              </a:rPr>
              <a:t>           </a:t>
            </a:r>
            <a:r>
              <a:rPr lang="en-US" sz="2200" b="1"/>
              <a:t>P</a:t>
            </a:r>
            <a:r>
              <a:rPr lang="en-US" sz="2200" b="1" baseline="-25000"/>
              <a:t>T</a:t>
            </a:r>
            <a:r>
              <a:rPr lang="en-US" sz="2200" b="1" baseline="30000"/>
              <a:t>2  </a:t>
            </a:r>
            <a:r>
              <a:rPr lang="en-US" sz="2200" b="1"/>
              <a:t>Pi+ мезонов                P</a:t>
            </a:r>
            <a:r>
              <a:rPr lang="en-US" sz="2200" b="1" baseline="-25000"/>
              <a:t>T</a:t>
            </a:r>
            <a:r>
              <a:rPr lang="en-US" sz="2200" b="1" baseline="30000"/>
              <a:t>2 </a:t>
            </a:r>
            <a:r>
              <a:rPr lang="en-US" sz="2200" b="1"/>
              <a:t>протонов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88392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00075" y="-14288"/>
            <a:ext cx="7956550" cy="741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Инклюзивные сечения  </a:t>
            </a:r>
            <a:r>
              <a:rPr lang="en-US" sz="24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антипротон – протонных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реакций</a:t>
            </a:r>
            <a:r>
              <a:rPr lang="en-US" sz="2400" b="1"/>
              <a:t> </a:t>
            </a:r>
            <a:endParaRPr lang="en-US" sz="2400" b="1">
              <a:solidFill>
                <a:srgbClr val="CC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chemeClr val="accent2"/>
                </a:solidFill>
              </a:rPr>
              <a:t>          </a:t>
            </a:r>
            <a:r>
              <a:rPr lang="en-US" sz="2200"/>
              <a:t>Распределения протонов по быстротам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50825" y="5435600"/>
            <a:ext cx="84978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200"/>
              <a:t> E.V. Vlasov, Z. Phys. C - Particles and Fields 13, 95, 1982</a:t>
            </a:r>
          </a:p>
          <a:p>
            <a:r>
              <a:rPr lang="en-US" sz="2200"/>
              <a:t>G.D. Patel et al., Z. Phys. C - Particles and Fields 12,189, 1982</a:t>
            </a:r>
            <a:r>
              <a:rPr lang="pl-PL" sz="2200"/>
              <a:t>J. </a:t>
            </a:r>
            <a:r>
              <a:rPr lang="en-US" sz="2200"/>
              <a:t>        </a:t>
            </a:r>
          </a:p>
          <a:p>
            <a:r>
              <a:rPr lang="pl-PL" sz="2200"/>
              <a:t>Chyla, Czech. J. Phys. B 30 1980</a:t>
            </a:r>
            <a:endParaRPr lang="en-US" sz="2200"/>
          </a:p>
          <a:p>
            <a:r>
              <a:rPr lang="en-US" sz="2200"/>
              <a:t>E .G. Boos et al., Nucl. Phys. B174  45, 1980 </a:t>
            </a: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ChangeArrowheads="1"/>
          </p:cNvSpPr>
          <p:nvPr/>
        </p:nvSpPr>
        <p:spPr bwMode="auto">
          <a:xfrm>
            <a:off x="2843213" y="5087938"/>
            <a:ext cx="168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0"/>
            <a:ext cx="9282113" cy="768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just"/>
            <a:r>
              <a:rPr lang="en-US" sz="2500" b="1">
                <a:solidFill>
                  <a:srgbClr val="C00000"/>
                </a:solidFill>
              </a:rPr>
              <a:t>Коллекция результатов FTF  -- Geant4 validation web-page</a:t>
            </a:r>
          </a:p>
          <a:p>
            <a:pPr algn="just"/>
            <a:r>
              <a:rPr lang="en-US" sz="2000"/>
              <a:t>http://g4validation.fnal.gov:8080/G4ValidationWebApp/G4ValHAD.jsp</a:t>
            </a:r>
            <a:r>
              <a:rPr lang="en-US" sz="2000" b="1"/>
              <a:t> 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16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88566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835150" y="188913"/>
            <a:ext cx="6048375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Анти-барион – барионные  сечения</a:t>
            </a:r>
            <a:endParaRPr lang="en-GB" sz="2400" b="1">
              <a:solidFill>
                <a:schemeClr val="accent2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76819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950" y="1700213"/>
            <a:ext cx="67262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14575"/>
            <a:ext cx="82089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013325"/>
            <a:ext cx="77628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5263" y="-22225"/>
            <a:ext cx="8813800" cy="452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Pbar - A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взаимодействия, </a:t>
            </a:r>
            <a:r>
              <a:rPr lang="en-US" sz="24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сечения для легких ядер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417638"/>
            <a:ext cx="88757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18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2114550" y="6478588"/>
            <a:ext cx="541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Production cross sections, results for ref: 09-06-ref-0</a:t>
            </a:r>
            <a:r>
              <a:rPr lang="ru-RU" b="1"/>
              <a:t>3</a:t>
            </a:r>
            <a:r>
              <a:rPr lang="en-US" b="1"/>
              <a:t>. 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187450" y="495300"/>
            <a:ext cx="698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</a:t>
            </a:r>
            <a:r>
              <a:rPr lang="en-US" b="1"/>
              <a:t>V. Uzhinsky, J. Apostolakis , A. Galoyan et al</a:t>
            </a:r>
            <a:r>
              <a:rPr lang="en-US"/>
              <a:t>. </a:t>
            </a:r>
          </a:p>
          <a:p>
            <a:r>
              <a:rPr lang="en-US" b="1"/>
              <a:t>                           Phys. Lett. B705 (2011) 235</a:t>
            </a:r>
            <a:endParaRPr lang="en-US"/>
          </a:p>
          <a:p>
            <a:r>
              <a:rPr lang="en-US" b="1">
                <a:solidFill>
                  <a:srgbClr val="0070C0"/>
                </a:solidFill>
              </a:rPr>
              <a:t>Anti-proton-nucleus cross sections implemented in Geant4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417638"/>
            <a:ext cx="89360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8720138" y="6399213"/>
            <a:ext cx="4540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19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116013" y="404813"/>
            <a:ext cx="698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</a:t>
            </a:r>
            <a:r>
              <a:rPr lang="en-US" b="1"/>
              <a:t>V. Uzhinsky, J. Apostolakis , A. Galoyan et al. </a:t>
            </a:r>
          </a:p>
          <a:p>
            <a:r>
              <a:rPr lang="en-US" b="1"/>
              <a:t>                     Phys. Lett. B705 (2011) 235</a:t>
            </a:r>
          </a:p>
          <a:p>
            <a:r>
              <a:rPr lang="en-US" b="1">
                <a:solidFill>
                  <a:srgbClr val="0070C0"/>
                </a:solidFill>
              </a:rPr>
              <a:t>Anti-proton-nucleus cross sections implemented in Geant4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185988" y="648335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Production cross sections, results for ref: 09-06-ref-0</a:t>
            </a:r>
            <a:r>
              <a:rPr lang="ru-RU" b="1"/>
              <a:t>3</a:t>
            </a:r>
            <a:r>
              <a:rPr lang="en-US" b="1"/>
              <a:t>. 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0" y="-33338"/>
            <a:ext cx="9144000" cy="452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Pbar</a:t>
            </a:r>
            <a:r>
              <a:rPr lang="en-US" sz="2400" b="1">
                <a:solidFill>
                  <a:srgbClr val="CC0000"/>
                </a:solidFill>
              </a:rPr>
              <a:t> – </a:t>
            </a:r>
            <a:r>
              <a:rPr lang="ru-RU" sz="2400" b="1">
                <a:solidFill>
                  <a:srgbClr val="CC0000"/>
                </a:solidFill>
              </a:rPr>
              <a:t>A </a:t>
            </a:r>
            <a:r>
              <a:rPr lang="en-US" sz="2400" b="1">
                <a:solidFill>
                  <a:srgbClr val="CC0000"/>
                </a:solidFill>
              </a:rPr>
              <a:t> взаимодействия, </a:t>
            </a:r>
            <a:r>
              <a:rPr lang="en-US" sz="2400" b="1">
                <a:solidFill>
                  <a:srgbClr val="0070C0"/>
                </a:solidFill>
              </a:rPr>
              <a:t>сечения для тяжелых ядер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34274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708400" y="485775"/>
            <a:ext cx="5435600" cy="2533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377825" indent="-377825" defTabSz="1008063"/>
            <a:r>
              <a:rPr lang="en-US" sz="2000" b="1">
                <a:latin typeface="Arial" charset="0"/>
              </a:rPr>
              <a:t>Процедура вычислений:</a:t>
            </a:r>
            <a:endParaRPr lang="en-GB" sz="2000" b="1">
              <a:latin typeface="Arial" charset="0"/>
            </a:endParaRPr>
          </a:p>
          <a:p>
            <a:pPr marL="377825" indent="-377825" defTabSz="1008063"/>
            <a:r>
              <a:rPr lang="en-GB" sz="1600" b="1">
                <a:latin typeface="Arial" charset="0"/>
              </a:rPr>
              <a:t>V.V. Uzhinsky and A.S. Galoyan,  hep-ph/0212369</a:t>
            </a:r>
          </a:p>
          <a:p>
            <a:pPr marL="377825" indent="-377825" defTabSz="1008063"/>
            <a:r>
              <a:rPr lang="en-GB" sz="1600" b="1">
                <a:solidFill>
                  <a:srgbClr val="3333CC"/>
                </a:solidFill>
                <a:latin typeface="Arial" charset="0"/>
              </a:rPr>
              <a:t>Cross-sections of various processes in anti-P P </a:t>
            </a:r>
          </a:p>
          <a:p>
            <a:pPr marL="377825" indent="-377825" defTabSz="1008063"/>
            <a:r>
              <a:rPr lang="en-GB" sz="1600" b="1">
                <a:solidFill>
                  <a:srgbClr val="3333CC"/>
                </a:solidFill>
                <a:latin typeface="Arial" charset="0"/>
              </a:rPr>
              <a:t>interactions.</a:t>
            </a:r>
            <a:r>
              <a:rPr lang="en-GB" sz="2000" b="1">
                <a:latin typeface="Arial" charset="0"/>
              </a:rPr>
              <a:t> </a:t>
            </a:r>
          </a:p>
          <a:p>
            <a:pPr marL="377825" indent="-377825" defTabSz="1008063"/>
            <a:endParaRPr lang="en-US" sz="2000" b="1">
              <a:latin typeface="Arial" charset="0"/>
            </a:endParaRPr>
          </a:p>
          <a:p>
            <a:pPr marL="377825" indent="-377825" defTabSz="1008063"/>
            <a:r>
              <a:rPr lang="en-GB" sz="2000" b="1">
                <a:latin typeface="Arial" charset="0"/>
              </a:rPr>
              <a:t>Physics Book of PANDA Collaboration,</a:t>
            </a:r>
          </a:p>
          <a:p>
            <a:pPr marL="377825" indent="-377825" defTabSz="1008063"/>
            <a:r>
              <a:rPr lang="en-GB" sz="1600" b="1">
                <a:solidFill>
                  <a:schemeClr val="accent2"/>
                </a:solidFill>
                <a:latin typeface="Arial" charset="0"/>
              </a:rPr>
              <a:t>Physics Performance Report for: PANDA</a:t>
            </a:r>
          </a:p>
          <a:p>
            <a:pPr marL="377825" indent="-377825" defTabSz="1008063"/>
            <a:r>
              <a:rPr lang="en-GB" sz="1600" b="1">
                <a:solidFill>
                  <a:schemeClr val="accent2"/>
                </a:solidFill>
                <a:latin typeface="Arial" charset="0"/>
              </a:rPr>
              <a:t>(AntiProton Annihilations at Darmstadt)</a:t>
            </a:r>
          </a:p>
          <a:p>
            <a:pPr marL="377825" indent="-377825" defTabSz="1008063"/>
            <a:r>
              <a:rPr lang="en-GB" sz="1600" b="1">
                <a:solidFill>
                  <a:schemeClr val="accent2"/>
                </a:solidFill>
                <a:latin typeface="Arial" charset="0"/>
              </a:rPr>
              <a:t>Strong Interaction Studies with Antiprotons 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288" y="3040063"/>
            <a:ext cx="54356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</a:t>
            </a:r>
            <a:endParaRPr lang="en-GB" sz="2200" b="1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916238" y="4763"/>
            <a:ext cx="3382962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/>
            <a:r>
              <a:rPr lang="en-US" sz="2200" b="1">
                <a:solidFill>
                  <a:srgbClr val="3333CC"/>
                </a:solidFill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Pbar</a:t>
            </a:r>
            <a:r>
              <a:rPr lang="ru-RU" sz="2400" b="1">
                <a:solidFill>
                  <a:srgbClr val="C00000"/>
                </a:solidFill>
                <a:latin typeface="Arial" charset="0"/>
              </a:rPr>
              <a:t>-</a:t>
            </a:r>
            <a:r>
              <a:rPr lang="en-US" sz="2400" b="1">
                <a:solidFill>
                  <a:srgbClr val="C00000"/>
                </a:solidFill>
                <a:latin typeface="Arial" charset="0"/>
              </a:rPr>
              <a:t>P процессы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3708400" y="5157788"/>
            <a:ext cx="5435600" cy="1130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377825" indent="-377825" defTabSz="1008063"/>
            <a:r>
              <a:rPr lang="en-US" sz="2000" b="1" dirty="0" err="1">
                <a:latin typeface="Arial" charset="0"/>
              </a:rPr>
              <a:t>Монте-карло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реализация</a:t>
            </a:r>
            <a:r>
              <a:rPr lang="en-US" sz="2000" b="1" dirty="0">
                <a:latin typeface="Arial" charset="0"/>
              </a:rPr>
              <a:t> QGSM (DPM):</a:t>
            </a:r>
          </a:p>
          <a:p>
            <a:pPr marL="377825" indent="-377825" defTabSz="1008063"/>
            <a:r>
              <a:rPr lang="en-GB" sz="1600" b="1" dirty="0" err="1">
                <a:latin typeface="Arial" charset="0"/>
              </a:rPr>
              <a:t>A.Galoian</a:t>
            </a:r>
            <a:r>
              <a:rPr lang="en-GB" sz="1600" b="1" dirty="0">
                <a:latin typeface="Arial" charset="0"/>
              </a:rPr>
              <a:t> and </a:t>
            </a:r>
            <a:r>
              <a:rPr lang="en-GB" sz="1600" b="1" dirty="0" err="1">
                <a:latin typeface="Arial" charset="0"/>
              </a:rPr>
              <a:t>V.Uzhinsky,AIP</a:t>
            </a:r>
            <a:r>
              <a:rPr lang="en-GB" sz="1600" b="1" dirty="0">
                <a:latin typeface="Arial" charset="0"/>
              </a:rPr>
              <a:t> Conf.Proc.796:79,2005</a:t>
            </a:r>
          </a:p>
          <a:p>
            <a:pPr marL="377825" indent="-377825" defTabSz="1008063"/>
            <a:r>
              <a:rPr lang="en-GB" sz="1600" b="1" dirty="0">
                <a:solidFill>
                  <a:srgbClr val="3333CC"/>
                </a:solidFill>
                <a:latin typeface="Arial" charset="0"/>
              </a:rPr>
              <a:t>New Monte Carlo implementation of quark-gluon</a:t>
            </a:r>
          </a:p>
          <a:p>
            <a:pPr marL="377825" indent="-377825" defTabSz="1008063"/>
            <a:r>
              <a:rPr lang="en-GB" sz="1600" b="1" dirty="0">
                <a:solidFill>
                  <a:srgbClr val="3333CC"/>
                </a:solidFill>
                <a:latin typeface="Arial" charset="0"/>
              </a:rPr>
              <a:t>string  model of anti-p p interactions.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746250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2916238" y="1746250"/>
            <a:ext cx="22923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BB110D"/>
                </a:solidFill>
              </a:rPr>
              <a:t>Low energy, Std. cascade</a:t>
            </a:r>
            <a:r>
              <a:rPr lang="en-US" sz="1400" b="1">
                <a:solidFill>
                  <a:srgbClr val="BB110D"/>
                </a:solidFill>
              </a:rPr>
              <a:t>.</a:t>
            </a:r>
            <a:endParaRPr lang="en-GB" sz="1400" b="1">
              <a:solidFill>
                <a:srgbClr val="BB110D"/>
              </a:solidFill>
            </a:endParaRPr>
          </a:p>
        </p:txBody>
      </p:sp>
      <p:sp>
        <p:nvSpPr>
          <p:cNvPr id="21508" name="Text Box 23"/>
          <p:cNvSpPr txBox="1">
            <a:spLocks noChangeArrowheads="1"/>
          </p:cNvSpPr>
          <p:nvPr/>
        </p:nvSpPr>
        <p:spPr bwMode="auto">
          <a:xfrm>
            <a:off x="2843213" y="2565400"/>
            <a:ext cx="229235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BB110D"/>
                </a:solidFill>
              </a:rPr>
              <a:t>Cascade+ Resonances</a:t>
            </a:r>
          </a:p>
        </p:txBody>
      </p:sp>
      <p:sp>
        <p:nvSpPr>
          <p:cNvPr id="21509" name="Text Box 24"/>
          <p:cNvSpPr txBox="1">
            <a:spLocks noChangeArrowheads="1"/>
          </p:cNvSpPr>
          <p:nvPr/>
        </p:nvSpPr>
        <p:spPr bwMode="auto">
          <a:xfrm>
            <a:off x="2916238" y="3422650"/>
            <a:ext cx="2160587" cy="582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BB110D"/>
                </a:solidFill>
              </a:rPr>
              <a:t>High energy, Std. QGS.</a:t>
            </a:r>
            <a:endParaRPr lang="en-GB" sz="1600" b="1">
              <a:solidFill>
                <a:srgbClr val="BB110D"/>
              </a:solidFill>
            </a:endParaRPr>
          </a:p>
        </p:txBody>
      </p:sp>
      <p:sp>
        <p:nvSpPr>
          <p:cNvPr id="21510" name="Text Box 26"/>
          <p:cNvSpPr txBox="1">
            <a:spLocks noChangeArrowheads="1"/>
          </p:cNvSpPr>
          <p:nvPr/>
        </p:nvSpPr>
        <p:spPr bwMode="auto">
          <a:xfrm>
            <a:off x="5367338" y="5492750"/>
            <a:ext cx="3714750" cy="1035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accent2"/>
                </a:solidFill>
              </a:rPr>
              <a:t>S.Yu. Shmakov, V.V. Uzhinsky, </a:t>
            </a:r>
          </a:p>
          <a:p>
            <a:r>
              <a:rPr lang="en-GB" sz="1400">
                <a:solidFill>
                  <a:schemeClr val="accent2"/>
                </a:solidFill>
              </a:rPr>
              <a:t>Zeit. fur Phys. C36:77,1987.</a:t>
            </a:r>
          </a:p>
          <a:p>
            <a:r>
              <a:rPr lang="en-GB" sz="1400"/>
              <a:t>Max. cross section method: </a:t>
            </a:r>
          </a:p>
          <a:p>
            <a:r>
              <a:rPr lang="en-GB" sz="1400"/>
              <a:t>W.A. Coleman: Nucl. Sci. Eng. 32 (1968) 76</a:t>
            </a:r>
            <a:r>
              <a:rPr lang="en-GB"/>
              <a:t> </a:t>
            </a:r>
          </a:p>
        </p:txBody>
      </p:sp>
      <p:pic>
        <p:nvPicPr>
          <p:cNvPr id="21511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919663"/>
            <a:ext cx="521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30"/>
          <p:cNvSpPr>
            <a:spLocks noChangeArrowheads="1"/>
          </p:cNvSpPr>
          <p:nvPr/>
        </p:nvSpPr>
        <p:spPr bwMode="auto">
          <a:xfrm>
            <a:off x="1476375" y="4437063"/>
            <a:ext cx="5302250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r>
              <a:rPr lang="en-US" b="1"/>
              <a:t>Коррекция множественности внутри-ядерных соударений </a:t>
            </a:r>
          </a:p>
        </p:txBody>
      </p:sp>
      <p:pic>
        <p:nvPicPr>
          <p:cNvPr id="2151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738" y="1746250"/>
            <a:ext cx="36353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2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200">
                <a:solidFill>
                  <a:srgbClr val="CC0000"/>
                </a:solidFill>
              </a:rPr>
              <a:t> </a:t>
            </a:r>
            <a:r>
              <a:rPr lang="en-US" sz="22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Анти-барион ядерные взаимодействия, </a:t>
            </a:r>
            <a:r>
              <a:rPr lang="en-US" sz="22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неупругие процессы</a:t>
            </a:r>
          </a:p>
        </p:txBody>
      </p:sp>
      <p:sp>
        <p:nvSpPr>
          <p:cNvPr id="21515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20</a:t>
            </a:r>
          </a:p>
        </p:txBody>
      </p:sp>
      <p:pic>
        <p:nvPicPr>
          <p:cNvPr id="21516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863" y="3189288"/>
            <a:ext cx="8620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6424613" y="3068638"/>
            <a:ext cx="2719387" cy="136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solidFill>
                  <a:schemeClr val="accent2"/>
                </a:solidFill>
              </a:rPr>
              <a:t>Model of nuclear disintegration </a:t>
            </a:r>
          </a:p>
          <a:p>
            <a:r>
              <a:rPr lang="en-GB" sz="1400">
                <a:solidFill>
                  <a:schemeClr val="accent2"/>
                </a:solidFill>
              </a:rPr>
              <a:t>In high-energy nucleus nucleus </a:t>
            </a:r>
          </a:p>
          <a:p>
            <a:r>
              <a:rPr lang="en-GB" sz="1400">
                <a:solidFill>
                  <a:schemeClr val="accent2"/>
                </a:solidFill>
              </a:rPr>
              <a:t>interactions.</a:t>
            </a:r>
          </a:p>
          <a:p>
            <a:r>
              <a:rPr lang="en-GB" sz="1400"/>
              <a:t>K. Abdel-Waged, V.V. Uzhinsky </a:t>
            </a:r>
          </a:p>
          <a:p>
            <a:r>
              <a:rPr lang="en-GB" sz="1400"/>
              <a:t>Phys.Atom.Nucl.60:828-840,1997.</a:t>
            </a:r>
          </a:p>
        </p:txBody>
      </p:sp>
      <p:pic>
        <p:nvPicPr>
          <p:cNvPr id="2151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6200" y="1139825"/>
            <a:ext cx="6810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8" y="5354638"/>
            <a:ext cx="51816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"/>
          <p:cNvSpPr txBox="1">
            <a:spLocks noChangeArrowheads="1"/>
          </p:cNvSpPr>
          <p:nvPr/>
        </p:nvSpPr>
        <p:spPr bwMode="auto">
          <a:xfrm>
            <a:off x="1619250" y="549275"/>
            <a:ext cx="615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 b="1">
                <a:ea typeface="Arial Unicode MS" pitchFamily="34" charset="-128"/>
                <a:cs typeface="Arial Unicode MS" pitchFamily="34" charset="-128"/>
              </a:rPr>
              <a:t>A. Galoyan, Hyperfine Interactions: v. 215 (2013) 69</a:t>
            </a:r>
          </a:p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Simulations of light antinucleus-nucleus interactions</a:t>
            </a:r>
            <a:r>
              <a:rPr lang="en-US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pTaPimS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87137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468313" y="6492875"/>
            <a:ext cx="79200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Nmax=1, Plab=3, 5 GeV/c: Nmax=2, Plab=8 GeV/c: Nmax=3, Plab=12</a:t>
            </a:r>
            <a:endParaRPr lang="en-GB" b="1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50825" y="-36513"/>
            <a:ext cx="8642350" cy="46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500" b="1">
                <a:solidFill>
                  <a:srgbClr val="0070C0"/>
                </a:solidFill>
              </a:rPr>
              <a:t>  </a:t>
            </a:r>
            <a:r>
              <a:rPr lang="en-US"/>
              <a:t> </a:t>
            </a:r>
            <a:r>
              <a:rPr lang="en-US" sz="22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Анти-барион ядерные взаимодействия, </a:t>
            </a:r>
            <a:r>
              <a:rPr lang="en-US" sz="2200" b="1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неупругие процессы</a:t>
            </a:r>
          </a:p>
        </p:txBody>
      </p:sp>
      <p:sp>
        <p:nvSpPr>
          <p:cNvPr id="22533" name="Rectangle 30"/>
          <p:cNvSpPr>
            <a:spLocks noChangeArrowheads="1"/>
          </p:cNvSpPr>
          <p:nvPr/>
        </p:nvSpPr>
        <p:spPr bwMode="auto">
          <a:xfrm>
            <a:off x="468313" y="466725"/>
            <a:ext cx="8207375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/>
            <a:r>
              <a:rPr lang="en-US" b="1"/>
              <a:t>Коррекция множественности внутри-ядерных соударений</a:t>
            </a:r>
            <a:endParaRPr lang="en-US" b="1">
              <a:solidFill>
                <a:srgbClr val="3333CC"/>
              </a:solidFill>
            </a:endParaRPr>
          </a:p>
          <a:p>
            <a:pPr marL="838200" indent="-838200" algn="ctr"/>
            <a:r>
              <a:rPr lang="en-US" b="1">
                <a:solidFill>
                  <a:srgbClr val="3333CC"/>
                </a:solidFill>
              </a:rPr>
              <a:t> HARP-CDP exp. data</a:t>
            </a:r>
          </a:p>
        </p:txBody>
      </p: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aP_Cu_RestL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" y="490538"/>
            <a:ext cx="23193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2498725" y="-22225"/>
            <a:ext cx="444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Pbar-A</a:t>
            </a:r>
            <a:r>
              <a:rPr lang="en-US"/>
              <a:t>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аннигиляция в покое</a:t>
            </a:r>
            <a:endParaRPr lang="en-GB" sz="2400" b="1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23556" name="Picture 12" descr="aP_U_Rest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0" y="506413"/>
            <a:ext cx="2387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8725" y="504825"/>
            <a:ext cx="1982788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18" descr="aP_U_RestL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8188" y="520700"/>
            <a:ext cx="19748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960438" y="98425"/>
            <a:ext cx="490537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Cu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7751763" y="114300"/>
            <a:ext cx="349250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U</a:t>
            </a:r>
          </a:p>
        </p:txBody>
      </p:sp>
      <p:sp>
        <p:nvSpPr>
          <p:cNvPr id="23561" name="TextBox 21"/>
          <p:cNvSpPr txBox="1">
            <a:spLocks noChangeArrowheads="1"/>
          </p:cNvSpPr>
          <p:nvPr/>
        </p:nvSpPr>
        <p:spPr bwMode="auto">
          <a:xfrm>
            <a:off x="0" y="2979738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/>
              <a:t>Энергетические спектры of pi+  рожденных в Pbar–D/Ne в покое</a:t>
            </a:r>
          </a:p>
        </p:txBody>
      </p:sp>
      <p:sp>
        <p:nvSpPr>
          <p:cNvPr id="23562" name="TextBox 3"/>
          <p:cNvSpPr txBox="1">
            <a:spLocks noChangeArrowheads="1"/>
          </p:cNvSpPr>
          <p:nvPr/>
        </p:nvSpPr>
        <p:spPr bwMode="auto">
          <a:xfrm>
            <a:off x="660400" y="6381750"/>
            <a:ext cx="72501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/>
              <a:t>J. Rielberger, Nuclear Physics B (Proc Suppl ) 8 (1989) 288-293 </a:t>
            </a:r>
          </a:p>
        </p:txBody>
      </p: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22</a:t>
            </a:r>
          </a:p>
        </p:txBody>
      </p:sp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8" y="3432175"/>
            <a:ext cx="45339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488" y="3432175"/>
            <a:ext cx="440055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14288"/>
            <a:ext cx="9144000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rgbClr val="984807"/>
                </a:solidFill>
              </a:rPr>
              <a:t>  </a:t>
            </a:r>
            <a:r>
              <a:rPr lang="en-US" sz="2400" b="1">
                <a:solidFill>
                  <a:srgbClr val="CC0000"/>
                </a:solidFill>
              </a:rPr>
              <a:t>Проверка FTF  для   антипротон--ядерных реакций inflight 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rgbClr val="984807"/>
                </a:solidFill>
              </a:rPr>
              <a:t>  </a:t>
            </a:r>
            <a:r>
              <a:rPr lang="en-US" sz="2200">
                <a:solidFill>
                  <a:srgbClr val="984807"/>
                </a:solidFill>
              </a:rPr>
              <a:t>Импульсные </a:t>
            </a:r>
            <a:r>
              <a:rPr lang="en-US" sz="2200">
                <a:solidFill>
                  <a:srgbClr val="984807"/>
                </a:solidFill>
                <a:ea typeface="Arial Unicode MS" pitchFamily="34" charset="-128"/>
                <a:cs typeface="Arial Unicode MS" pitchFamily="34" charset="-128"/>
              </a:rPr>
              <a:t>распределения</a:t>
            </a:r>
            <a:r>
              <a:rPr lang="en-US" sz="2000">
                <a:solidFill>
                  <a:srgbClr val="984807"/>
                </a:solidFill>
              </a:rPr>
              <a:t> of Pi+ </a:t>
            </a:r>
            <a:r>
              <a:rPr lang="en-US" sz="2200">
                <a:solidFill>
                  <a:srgbClr val="984807"/>
                </a:solidFill>
                <a:ea typeface="Arial Unicode MS" pitchFamily="34" charset="-128"/>
                <a:cs typeface="Arial Unicode MS" pitchFamily="34" charset="-128"/>
              </a:rPr>
              <a:t>мезонов и протонов</a:t>
            </a:r>
            <a:endParaRPr lang="en-US" sz="22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052513"/>
            <a:ext cx="89027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88950" y="6275388"/>
            <a:ext cx="63817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/>
              <a:t> P.L.McGaughey et al., Phys. Rev. Lett. V56, N20, 1986  </a:t>
            </a: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249238"/>
            <a:ext cx="9036050" cy="395287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701088" y="6462713"/>
            <a:ext cx="452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/>
              <a:t>24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87338" y="22225"/>
            <a:ext cx="9037637" cy="1044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Проверка FTF  для   антипротон --ядерных реакций inflight</a:t>
            </a:r>
            <a:r>
              <a:rPr lang="en-US" sz="2400" b="1">
                <a:solidFill>
                  <a:srgbClr val="CC0000"/>
                </a:solidFill>
              </a:rPr>
              <a:t>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984807"/>
                </a:solidFill>
              </a:rPr>
              <a:t> Угловые и энергетические распределения пионов и протонов в Pbar-C /Nbar-C взаимодействиях при импульсе  750 МэВ/c</a:t>
            </a:r>
            <a:r>
              <a:rPr lang="en-US" sz="2200" b="1">
                <a:solidFill>
                  <a:srgbClr val="984807"/>
                </a:solidFill>
              </a:rPr>
              <a:t>         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87338" y="6342063"/>
            <a:ext cx="62515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/>
              <a:t>P.L.McGaughey et al., Phys. Rev. Lett. V56, N20, 1986 </a:t>
            </a:r>
          </a:p>
        </p:txBody>
      </p:sp>
      <p:pic>
        <p:nvPicPr>
          <p:cNvPr id="2560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68413"/>
            <a:ext cx="88931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0" y="34925"/>
            <a:ext cx="9144000" cy="1044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>
                <a:solidFill>
                  <a:srgbClr val="984807"/>
                </a:solidFill>
              </a:rPr>
              <a:t> 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Проверка FTF  для   антипротон--ядерных реакций inflight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984807"/>
                </a:solidFill>
              </a:rPr>
              <a:t>Распределения по кинетической энергии нейтронов.  рожденных в Pbar-Al, Pbar-Cu   при импульсе анти-протонов  1.22  ГэВ/c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701088" y="6462713"/>
            <a:ext cx="452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/>
              <a:t>25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90360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0" y="6105525"/>
            <a:ext cx="87487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fr-FR" sz="2200"/>
              <a:t>T. von Egidy et al., Eur. Phys. J. A 8, 197 (2000)     </a:t>
            </a:r>
          </a:p>
          <a:p>
            <a:r>
              <a:rPr lang="fr-FR" sz="2200"/>
              <a:t>LEAR collab. data </a:t>
            </a:r>
            <a:r>
              <a:rPr lang="en-US" sz="2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50825" y="15875"/>
            <a:ext cx="8893175" cy="1044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Проверка FTF  для   антипротон--ядерных реакци inflight</a:t>
            </a:r>
            <a:r>
              <a:rPr lang="en-US" b="1">
                <a:solidFill>
                  <a:srgbClr val="984807"/>
                </a:solidFill>
              </a:rPr>
              <a:t> </a:t>
            </a:r>
            <a:endParaRPr lang="en-US" b="1">
              <a:solidFill>
                <a:srgbClr val="CC0000"/>
              </a:solidFill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984807"/>
                </a:solidFill>
                <a:ea typeface="Arial Unicode MS" pitchFamily="34" charset="-128"/>
                <a:cs typeface="Arial Unicode MS" pitchFamily="34" charset="-128"/>
              </a:rPr>
              <a:t>Распределения по кинетической энергии нейтронов, рожденных в</a:t>
            </a:r>
            <a:r>
              <a:rPr lang="en-US"/>
              <a:t>  </a:t>
            </a:r>
            <a:r>
              <a:rPr lang="en-US" sz="2200">
                <a:solidFill>
                  <a:srgbClr val="984807"/>
                </a:solidFill>
              </a:rPr>
              <a:t>Pbar-Ta, Pbar-U при импульсе антипротонов 1.22 ГэВ/с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701088" y="6462713"/>
            <a:ext cx="452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/>
              <a:t>26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611188" y="6165850"/>
            <a:ext cx="76692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fr-FR" sz="2200"/>
              <a:t>T. von Egidy et al., Eur. Phys. J. A 8, 197 (2000)     LEAR collab. data </a:t>
            </a:r>
            <a:r>
              <a:rPr lang="en-US" sz="2200"/>
              <a:t> </a:t>
            </a: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25538"/>
            <a:ext cx="89281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7950" y="50800"/>
            <a:ext cx="9036050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      Спектры лидирующих антипротонов в Pbar-A                 </a:t>
            </a:r>
          </a:p>
          <a:p>
            <a:r>
              <a:rPr lang="en-US" sz="2400" b="1">
                <a:solidFill>
                  <a:srgbClr val="CC0000"/>
                </a:solidFill>
              </a:rPr>
              <a:t>       взаимодействиях при высоких энергиях</a:t>
            </a:r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392613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765175"/>
            <a:ext cx="444500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39750" y="64881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pA-interactions at 120 GeV/c,R. Bailey et al.,     Z. Phys. C29 (1985) 1.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79388" y="-12700"/>
            <a:ext cx="8207375" cy="1100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200" b="1">
                <a:solidFill>
                  <a:srgbClr val="984807"/>
                </a:solidFill>
              </a:rPr>
              <a:t> </a:t>
            </a:r>
            <a:r>
              <a:rPr lang="en-US" sz="2200" b="1">
                <a:solidFill>
                  <a:srgbClr val="984807"/>
                </a:solidFill>
              </a:rPr>
              <a:t>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Результаты</a:t>
            </a:r>
            <a:r>
              <a:rPr lang="en-US" sz="2400" b="1">
                <a:solidFill>
                  <a:srgbClr val="984807"/>
                </a:solidFill>
              </a:rPr>
              <a:t>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проверки FTF для</a:t>
            </a:r>
            <a:r>
              <a:rPr lang="en-US" sz="2500" b="1"/>
              <a:t> </a:t>
            </a: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Pbar-A взаимодействий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                                при </a:t>
            </a:r>
            <a:r>
              <a:rPr lang="ru-RU" sz="2400" b="1">
                <a:solidFill>
                  <a:srgbClr val="CC0000"/>
                </a:solidFill>
              </a:rPr>
              <a:t> p</a:t>
            </a:r>
            <a:r>
              <a:rPr lang="en-US" sz="2400" b="1">
                <a:solidFill>
                  <a:srgbClr val="CC0000"/>
                </a:solidFill>
              </a:rPr>
              <a:t>  </a:t>
            </a:r>
            <a:r>
              <a:rPr lang="ru-RU" sz="2400" b="1">
                <a:solidFill>
                  <a:srgbClr val="CC0000"/>
                </a:solidFill>
              </a:rPr>
              <a:t>= 200</a:t>
            </a:r>
            <a:r>
              <a:rPr lang="en-US" sz="2400" b="1">
                <a:solidFill>
                  <a:srgbClr val="CC0000"/>
                </a:solidFill>
              </a:rPr>
              <a:t> ГэВ</a:t>
            </a:r>
            <a:r>
              <a:rPr lang="ru-RU" sz="2400" b="1">
                <a:solidFill>
                  <a:srgbClr val="CC0000"/>
                </a:solidFill>
              </a:rPr>
              <a:t>/c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200" b="1">
                <a:solidFill>
                  <a:srgbClr val="F79646"/>
                </a:solidFill>
              </a:rPr>
              <a:t>   </a:t>
            </a:r>
            <a:r>
              <a:rPr lang="en-US" sz="2200" b="1"/>
              <a:t>    Rapidity  of  </a:t>
            </a:r>
            <a:r>
              <a:rPr lang="ru-RU" sz="2200" b="1"/>
              <a:t>Ch+</a:t>
            </a:r>
            <a:r>
              <a:rPr lang="en-US" sz="2200" b="1"/>
              <a:t> mesons</a:t>
            </a:r>
            <a:r>
              <a:rPr lang="ru-RU" sz="2200" b="1"/>
              <a:t>,                   Ch- mesons  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8701088" y="6462713"/>
            <a:ext cx="4524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b="1"/>
              <a:t>28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89646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0" y="5942013"/>
            <a:ext cx="86693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Multi-particle production on hydrogen, argon and xenon targets in a streamer chamber by 200 GeV/c proton and antiproton beams.   De Marzo et al. Phys. Rev. D26 (1982) 1019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710613" y="6435725"/>
            <a:ext cx="452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29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3132138" y="188913"/>
            <a:ext cx="2547937" cy="51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Заключение</a:t>
            </a:r>
            <a:r>
              <a:rPr lang="en-US" sz="2800" b="1">
                <a:solidFill>
                  <a:srgbClr val="0070C0"/>
                </a:solidFill>
              </a:rPr>
              <a:t> </a:t>
            </a:r>
            <a:r>
              <a:rPr lang="en-US" sz="25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0" y="1268413"/>
            <a:ext cx="8964613" cy="3570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200" b="1"/>
              <a:t>Модель </a:t>
            </a:r>
            <a:r>
              <a:rPr lang="en-US" sz="2400" b="1">
                <a:ea typeface="Arial Unicode MS" pitchFamily="34" charset="-128"/>
                <a:cs typeface="Arial Unicode MS" pitchFamily="34" charset="-128"/>
              </a:rPr>
              <a:t>DPM</a:t>
            </a:r>
            <a:r>
              <a:rPr lang="en-US" sz="2200" b="1"/>
              <a:t> распространена в область низких энергий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Определены параметры модели FTF при анализе эксп</a:t>
            </a:r>
            <a:r>
              <a:rPr lang="ru-RU" sz="2200" b="1"/>
              <a:t>.</a:t>
            </a:r>
            <a:r>
              <a:rPr lang="en-US" sz="2200" b="1"/>
              <a:t> данных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Достигнуто  хорошее описание Pbar-P взаимодействий.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Рас</a:t>
            </a:r>
            <a:r>
              <a:rPr lang="ru-RU" sz="2200" b="1"/>
              <a:t>c</a:t>
            </a:r>
            <a:r>
              <a:rPr lang="en-US" sz="2200" b="1"/>
              <a:t>читаны антипротон - ядерные  сечения,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Предложено обобщение модели FTF для антипротон</a:t>
            </a:r>
            <a:r>
              <a:rPr lang="ru-RU" sz="2200" b="1"/>
              <a:t> </a:t>
            </a:r>
            <a:r>
              <a:rPr lang="en-US" sz="2200" b="1"/>
              <a:t>- ядерных взаимодействий.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Получены обнадеживающие результаты при описании </a:t>
            </a:r>
            <a:r>
              <a:rPr lang="en-US" sz="2400" b="1">
                <a:ea typeface="Arial Unicode MS" pitchFamily="34" charset="-128"/>
                <a:cs typeface="Arial Unicode MS" pitchFamily="34" charset="-128"/>
              </a:rPr>
              <a:t>эксп</a:t>
            </a:r>
            <a:r>
              <a:rPr lang="ru-RU" sz="2400" b="1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>
                <a:ea typeface="Arial Unicode MS" pitchFamily="34" charset="-128"/>
                <a:cs typeface="Arial Unicode MS" pitchFamily="34" charset="-128"/>
              </a:rPr>
              <a:t> данных по Pbar-A взаимодействиям</a:t>
            </a:r>
          </a:p>
          <a:p>
            <a:pPr marL="457200" indent="-457200">
              <a:buFontTx/>
              <a:buAutoNum type="arabicPeriod"/>
            </a:pPr>
            <a:r>
              <a:rPr lang="en-US" sz="2200" b="1"/>
              <a:t>Модель FTF реализована в пакете GEANT4  </a:t>
            </a:r>
            <a:endParaRPr lang="en-US" b="1"/>
          </a:p>
          <a:p>
            <a:pPr marL="457200" indent="-457200">
              <a:buFontTx/>
              <a:buAutoNum type="arabicPeriod"/>
            </a:pPr>
            <a:endParaRPr lang="en-US" sz="2200" b="1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23850" y="5300663"/>
            <a:ext cx="8631238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Мы намерены адаптировать модель FTF в вычислительной</a:t>
            </a:r>
          </a:p>
          <a:p>
            <a:r>
              <a:rPr lang="en-US" sz="2200" b="1">
                <a:solidFill>
                  <a:srgbClr val="CC0000"/>
                </a:solidFill>
              </a:rPr>
              <a:t> среде  эксперимента PANDA:  PandaRoot,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2700338" y="0"/>
            <a:ext cx="4754562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charset="0"/>
              </a:rPr>
              <a:t>Сечения Pbar-P процессов</a:t>
            </a:r>
            <a:endParaRPr lang="en-GB" sz="2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3</a:t>
            </a:r>
            <a:endParaRPr lang="en-GB" sz="2200" b="1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530225"/>
            <a:ext cx="6680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544638"/>
            <a:ext cx="88233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" descr="PPT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3975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" descr="PPT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09" y="786142"/>
            <a:ext cx="6952381" cy="5285715"/>
          </a:xfrm>
          <a:prstGeom prst="rect">
            <a:avLst/>
          </a:prstGeom>
        </p:spPr>
      </p:pic>
      <p:pic>
        <p:nvPicPr>
          <p:cNvPr id="3" name="Snagit_PPTF" descr="PPT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0204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1" descr="PPT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57166"/>
            <a:ext cx="8052819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5" descr="PPT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68009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7" descr="PPT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4" y="285727"/>
            <a:ext cx="8547484" cy="67047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3" descr="PPT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3310"/>
            <a:ext cx="8329212" cy="62611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9" descr="PPT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7840"/>
            <a:ext cx="8132478" cy="608011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B" descr="PPT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3"/>
            <a:ext cx="8143932" cy="607603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D" descr="PPT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6371"/>
            <a:ext cx="8243150" cy="619864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2" descr="PPT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429684" cy="6325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525463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12" descr="N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987425"/>
            <a:ext cx="3903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0"/>
            <a:ext cx="9039225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Сечения:  процесс “b”, антиди-кварк -- ди-кварк струна </a:t>
            </a:r>
            <a:endParaRPr lang="en-GB" sz="2400" b="1">
              <a:solidFill>
                <a:srgbClr val="CC0000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0975" y="987425"/>
            <a:ext cx="36718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1"/>
          <p:cNvSpPr txBox="1">
            <a:spLocks/>
          </p:cNvSpPr>
          <p:nvPr/>
        </p:nvSpPr>
        <p:spPr bwMode="auto">
          <a:xfrm>
            <a:off x="1187450" y="476250"/>
            <a:ext cx="2808288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70C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2-частичный распад</a:t>
            </a: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98475"/>
            <a:ext cx="51133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938" y="6540500"/>
            <a:ext cx="30559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63" y="4614863"/>
            <a:ext cx="33480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4638" y="3741738"/>
            <a:ext cx="7381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00450" y="4608513"/>
            <a:ext cx="2649538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19850" y="4614863"/>
            <a:ext cx="26003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4</a:t>
            </a:r>
            <a:endParaRPr lang="en-GB" sz="2200" b="1"/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175" y="1522413"/>
            <a:ext cx="12319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2700" y="2544763"/>
            <a:ext cx="12350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75025" y="6516688"/>
            <a:ext cx="3495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175" y="3621088"/>
            <a:ext cx="1238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20" descr="PPT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215370" cy="61486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D" descr="PPT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8" y="285727"/>
            <a:ext cx="8466302" cy="636644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4" descr="PPT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35921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6" descr="PPT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2794"/>
            <a:ext cx="8501573" cy="633947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8" descr="PPT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2183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A" descr="PPT2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94" y="1014714"/>
            <a:ext cx="6523810" cy="482857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2C" descr="PPT2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76"/>
            <a:ext cx="8489151" cy="62150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7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smtClean="0"/>
              <a:t>Quark-Hadron Duality and Time-like fomfactors</a:t>
            </a:r>
            <a:br>
              <a:rPr lang="en-US" sz="4000" smtClean="0"/>
            </a:br>
            <a:r>
              <a:rPr lang="en-US" sz="4000" smtClean="0"/>
              <a:t>PANDA, October 23,  2013</a:t>
            </a:r>
            <a:endParaRPr lang="en-US" sz="3200" smtClean="0"/>
          </a:p>
        </p:txBody>
      </p:sp>
      <p:sp>
        <p:nvSpPr>
          <p:cNvPr id="5123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003675"/>
            <a:ext cx="4259263" cy="1108075"/>
          </a:xfrm>
        </p:spPr>
        <p:txBody>
          <a:bodyPr/>
          <a:lstStyle/>
          <a:p>
            <a:pPr eaLnBrk="1" hangingPunct="1"/>
            <a:r>
              <a:rPr lang="en-US" sz="2800" smtClean="0"/>
              <a:t>Oleg Teryaev</a:t>
            </a:r>
          </a:p>
          <a:p>
            <a:pPr eaLnBrk="1" hangingPunct="1"/>
            <a:r>
              <a:rPr lang="en-US" sz="2800" smtClean="0"/>
              <a:t>BLTP,JINR, Dubna</a:t>
            </a:r>
            <a:r>
              <a:rPr lang="en-US" smtClean="0"/>
              <a:t>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5" descr="PPT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82" y="428604"/>
            <a:ext cx="7980645" cy="601617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8" descr="PPT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47" y="1338523"/>
            <a:ext cx="5561905" cy="4180953"/>
          </a:xfrm>
          <a:prstGeom prst="rect">
            <a:avLst/>
          </a:prstGeom>
        </p:spPr>
      </p:pic>
      <p:pic>
        <p:nvPicPr>
          <p:cNvPr id="3" name="Snagit_PPT3A" descr="PPT3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6530"/>
            <a:ext cx="8429684" cy="6372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1844675"/>
            <a:ext cx="4111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686050" y="4879975"/>
            <a:ext cx="16938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2000" b="1">
                <a:latin typeface="Arial" charset="0"/>
              </a:rPr>
              <a:t>LUND Model</a:t>
            </a:r>
          </a:p>
          <a:p>
            <a:r>
              <a:rPr lang="en-US" sz="2000" b="1">
                <a:latin typeface="Arial" charset="0"/>
              </a:rPr>
              <a:t>Jetset 6.2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1489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1838" y="0"/>
            <a:ext cx="7920037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Сечения: процесс “e”, анти-кварк – кварк струна </a:t>
            </a:r>
            <a:endParaRPr lang="en-GB" sz="2400" b="1">
              <a:solidFill>
                <a:srgbClr val="CC0000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500063"/>
            <a:ext cx="1495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500063"/>
            <a:ext cx="14954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500063"/>
            <a:ext cx="2590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4600" y="981075"/>
            <a:ext cx="39766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2713" y="1538288"/>
            <a:ext cx="37449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4650" y="1995488"/>
            <a:ext cx="2466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1995488"/>
            <a:ext cx="24114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84650" y="4351338"/>
            <a:ext cx="1649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08675" y="4359275"/>
            <a:ext cx="14859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51338"/>
            <a:ext cx="16192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5</a:t>
            </a:r>
            <a:endParaRPr lang="en-GB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C" descr="PPT3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56" y="428604"/>
            <a:ext cx="8920044" cy="685804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D" descr="PPT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0376"/>
            <a:ext cx="8215370" cy="612445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F" descr="PPT3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33975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1" descr="PPT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58" y="428604"/>
            <a:ext cx="8668885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2" descr="PPT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798307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4" descr="PPT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590"/>
            <a:ext cx="8358246" cy="614827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4" descr="PPT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0612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5" descr="PPT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1" y="933761"/>
            <a:ext cx="6990477" cy="4990477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7" descr="PPT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89" y="957571"/>
            <a:ext cx="7047620" cy="494285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9" descr="PPT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6" y="571480"/>
            <a:ext cx="8930507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614363"/>
            <a:ext cx="14890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55650" y="0"/>
            <a:ext cx="7920038" cy="44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Сечения: процесс “e”,  анти-кварк – кварк струна </a:t>
            </a:r>
            <a:endParaRPr lang="en-GB" sz="2400" b="1">
              <a:solidFill>
                <a:srgbClr val="CC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614363"/>
            <a:ext cx="1495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614363"/>
            <a:ext cx="1495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525463"/>
            <a:ext cx="2590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0950" y="976313"/>
            <a:ext cx="39766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2713" y="1497013"/>
            <a:ext cx="37449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0250" y="6465888"/>
            <a:ext cx="2844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225" y="1916113"/>
            <a:ext cx="44783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916113"/>
            <a:ext cx="453866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6</a:t>
            </a:r>
            <a:endParaRPr lang="en-GB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B" descr="PPT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1" y="285728"/>
            <a:ext cx="8770071" cy="621510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D" descr="PPT4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59212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F" descr="PPT4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3657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1" descr="PPT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2" y="285728"/>
            <a:ext cx="8755396" cy="628654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3" descr="PPT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17643"/>
            <a:ext cx="8760324" cy="615462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5" descr="PPT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07984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7" descr="PPT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35" y="214290"/>
            <a:ext cx="9172473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9" descr="PPT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7495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B" descr="PPT5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8983151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D" descr="PPT5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19" y="1138523"/>
            <a:ext cx="6104762" cy="45809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8275"/>
            <a:ext cx="17319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771650"/>
            <a:ext cx="452913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450" y="1771650"/>
            <a:ext cx="45291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06413" y="6323013"/>
            <a:ext cx="81311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Main channels of anti-proton-proton interactions are reproduced!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089150" y="14288"/>
            <a:ext cx="4819650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Сечения:  процесс “a”, </a:t>
            </a:r>
          </a:p>
          <a:p>
            <a:r>
              <a:rPr lang="en-US" sz="2400" b="1">
                <a:solidFill>
                  <a:srgbClr val="CC0000"/>
                </a:solidFill>
              </a:rPr>
              <a:t>3 анти-кварк – кварк струны </a:t>
            </a:r>
            <a:endParaRPr lang="en-GB" sz="2400" b="1">
              <a:solidFill>
                <a:srgbClr val="CC0000"/>
              </a:solidFill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8788" y="931863"/>
            <a:ext cx="31464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7</a:t>
            </a:r>
            <a:endParaRPr lang="en-GB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F" descr="PPT5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143932" cy="613025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" descr="PP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28687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6" descr="PPT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736352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" descr="PP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8168" cy="621508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" descr="PP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69"/>
            <a:ext cx="8786842" cy="630882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" descr="PPT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3312"/>
            <a:ext cx="8598074" cy="641039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" descr="PP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60"/>
            <a:ext cx="9144000" cy="6706479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0" descr="PPT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8858280" cy="631831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2" descr="PPT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15404" cy="6090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1733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7138"/>
            <a:ext cx="4491038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863" y="1227138"/>
            <a:ext cx="45005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1975" y="677863"/>
            <a:ext cx="732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8</a:t>
            </a:r>
            <a:endParaRPr lang="en-GB" sz="2200" b="1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900238" y="0"/>
            <a:ext cx="7243762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200" b="1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</a:rPr>
              <a:t>Сечения: процесс “g/h”, взаимодействия при высоких энергиях</a:t>
            </a:r>
            <a:endParaRPr lang="en-GB" sz="2200" b="1">
              <a:solidFill>
                <a:srgbClr val="CC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9163" y="6164263"/>
            <a:ext cx="2879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15938"/>
            <a:ext cx="5689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3675063"/>
            <a:ext cx="45450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0" y="3675063"/>
            <a:ext cx="45450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823325" y="6465888"/>
            <a:ext cx="3095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2200" b="1"/>
              <a:t>9</a:t>
            </a:r>
            <a:endParaRPr lang="en-GB" sz="2200" b="1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692275" y="0"/>
            <a:ext cx="6840538" cy="452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Проверка FTF, Pbar</a:t>
            </a:r>
            <a:r>
              <a:rPr lang="ru-RU" sz="2400" b="1">
                <a:solidFill>
                  <a:srgbClr val="CC0000"/>
                </a:solidFill>
              </a:rPr>
              <a:t>-</a:t>
            </a:r>
            <a:r>
              <a:rPr lang="en-US" sz="2400" b="1">
                <a:solidFill>
                  <a:srgbClr val="CC0000"/>
                </a:solidFill>
              </a:rPr>
              <a:t>P аннигиляция в покое</a:t>
            </a:r>
            <a:endParaRPr lang="en-GB" sz="2400" b="1">
              <a:solidFill>
                <a:srgbClr val="CC0000"/>
              </a:solidFill>
            </a:endParaRP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6335713" y="947738"/>
            <a:ext cx="26765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See more data in</a:t>
            </a:r>
            <a:r>
              <a:rPr lang="en-US"/>
              <a:t>:</a:t>
            </a:r>
          </a:p>
          <a:p>
            <a:r>
              <a:rPr lang="en-US"/>
              <a:t>C. Amsler F. Myhrer </a:t>
            </a:r>
          </a:p>
          <a:p>
            <a:r>
              <a:rPr lang="en-US" b="1"/>
              <a:t>Ann. Rev. Nucl. Part. Sci. </a:t>
            </a:r>
          </a:p>
          <a:p>
            <a:r>
              <a:rPr lang="en-US"/>
              <a:t>v. 41 (1991) 219.</a:t>
            </a:r>
          </a:p>
          <a:p>
            <a:endParaRPr lang="en-US"/>
          </a:p>
          <a:p>
            <a:r>
              <a:rPr lang="en-US"/>
              <a:t>C. Amsler </a:t>
            </a:r>
            <a:r>
              <a:rPr lang="en-US" b="1"/>
              <a:t>Rev. Mod. Phys.  70 (1998) 1293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1233</Words>
  <Application>Microsoft Office PowerPoint</Application>
  <PresentationFormat>Экран (4:3)</PresentationFormat>
  <Paragraphs>170</Paragraphs>
  <Slides>78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Quark-Hadron Duality and Time-like fomfactors PANDA, October 23,  2013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galoyan</dc:creator>
  <cp:lastModifiedBy>User</cp:lastModifiedBy>
  <cp:revision>150</cp:revision>
  <dcterms:created xsi:type="dcterms:W3CDTF">2013-08-31T10:45:44Z</dcterms:created>
  <dcterms:modified xsi:type="dcterms:W3CDTF">2003-07-08T14:15:17Z</dcterms:modified>
</cp:coreProperties>
</file>