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7"/>
  </p:notesMasterIdLst>
  <p:sldIdLst>
    <p:sldId id="257" r:id="rId2"/>
    <p:sldId id="263" r:id="rId3"/>
    <p:sldId id="260" r:id="rId4"/>
    <p:sldId id="261" r:id="rId5"/>
    <p:sldId id="262" r:id="rId6"/>
  </p:sldIdLst>
  <p:sldSz cx="9144000" cy="5143500" type="screen16x9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0"/>
    <p:restoredTop sz="94687"/>
  </p:normalViewPr>
  <p:slideViewPr>
    <p:cSldViewPr snapToGrid="0" showGuides="1">
      <p:cViewPr varScale="1">
        <p:scale>
          <a:sx n="133" d="100"/>
          <a:sy n="133" d="100"/>
        </p:scale>
        <p:origin x="608" y="19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Folie mittels Klicken verschieben</a:t>
            </a: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Format der Notizen mittels Klicken bearbeiten</a:t>
            </a:r>
          </a:p>
        </p:txBody>
      </p:sp>
      <p:sp>
        <p:nvSpPr>
          <p:cNvPr id="3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35" name="PlaceHolder 4"/>
          <p:cNvSpPr>
            <a:spLocks noGrp="1"/>
          </p:cNvSpPr>
          <p:nvPr>
            <p:ph type="dt" idx="5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36" name="PlaceHolder 5"/>
          <p:cNvSpPr>
            <a:spLocks noGrp="1"/>
          </p:cNvSpPr>
          <p:nvPr>
            <p:ph type="ftr" idx="6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37" name="PlaceHolder 6"/>
          <p:cNvSpPr>
            <a:spLocks noGrp="1"/>
          </p:cNvSpPr>
          <p:nvPr>
            <p:ph type="sldNum" idx="7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4FFE881A-42D4-48FE-A20D-41036E96AE66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‹Nr.›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ln w="0">
            <a:noFill/>
          </a:ln>
        </p:spPr>
      </p:sp>
      <p:sp>
        <p:nvSpPr>
          <p:cNvPr id="252" name="PlaceHolder 2"/>
          <p:cNvSpPr>
            <a:spLocks noGrp="1"/>
          </p:cNvSpPr>
          <p:nvPr>
            <p:ph type="body"/>
          </p:nvPr>
        </p:nvSpPr>
        <p:spPr>
          <a:xfrm>
            <a:off x="679680" y="4715280"/>
            <a:ext cx="5437800" cy="4466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DE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 idx="21"/>
          </p:nvPr>
        </p:nvSpPr>
        <p:spPr>
          <a:xfrm>
            <a:off x="3850560" y="9428760"/>
            <a:ext cx="2945160" cy="496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FFFFFF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CFEF4AB-054F-4B07-815E-220841C72EBC}" type="slidenum">
              <a:rPr lang="de-DE" sz="12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1</a:t>
            </a:fld>
            <a:endParaRPr lang="de-DE" sz="12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1FC10-F631-955F-A8F0-B0143CE63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C009D95-FD92-600F-6A33-75E6F2817A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1BC1B0D-371A-9EB8-0E57-924CEBC38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ABA54C7-9AA2-C87C-5154-B7981833DC4F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pPr indent="0" algn="r">
              <a:buNone/>
            </a:pPr>
            <a:fld id="{4FFE881A-42D4-48FE-A20D-41036E96AE66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201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pPr indent="0" algn="r">
              <a:buNone/>
            </a:pPr>
            <a:fld id="{4FFE881A-42D4-48FE-A20D-41036E96AE66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3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2006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B7639-68B2-4750-F5B3-48D711C44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9E7122-1D23-03A1-02B1-3346B2CAEC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F92A6D-DA02-D5AA-B032-E93CB128D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8836F1-92B2-4306-ED8C-A96C83BDB13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pPr indent="0" algn="r">
              <a:buNone/>
            </a:pPr>
            <a:fld id="{4FFE881A-42D4-48FE-A20D-41036E96AE66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4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90861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7"/>
          </p:nvPr>
        </p:nvSpPr>
        <p:spPr/>
        <p:txBody>
          <a:bodyPr/>
          <a:lstStyle/>
          <a:p>
            <a:pPr indent="0" algn="r">
              <a:buNone/>
            </a:pPr>
            <a:fld id="{4FFE881A-42D4-48FE-A20D-41036E96AE66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Calibri"/>
              </a:rPr>
              <a:t>5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9489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 Layout">
    <p:bg>
      <p:bgPr>
        <a:gradFill rotWithShape="0">
          <a:gsLst>
            <a:gs pos="0">
              <a:srgbClr val="000000"/>
            </a:gs>
            <a:gs pos="60000">
              <a:srgbClr val="00324A"/>
            </a:gs>
            <a:gs pos="100000">
              <a:srgbClr val="00286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26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Entweder zweizeiliger Titel oder Titel mit Subheader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sldNum" idx="1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CC36E15-B09F-470B-9707-AF8A4F79EFD4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‹Nr.›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9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560" cy="20052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0" name="Gerader Verbinder 1"/>
          <p:cNvCxnSpPr/>
          <p:nvPr/>
        </p:nvCxnSpPr>
        <p:spPr>
          <a:xfrm>
            <a:off x="0" y="1095480"/>
            <a:ext cx="9144360" cy="360"/>
          </a:xfrm>
          <a:prstGeom prst="straightConnector1">
            <a:avLst/>
          </a:prstGeom>
          <a:ln>
            <a:solidFill>
              <a:srgbClr val="FFFFFF"/>
            </a:solidFill>
            <a:round/>
          </a:ln>
        </p:spPr>
      </p:cxnSp>
      <p:pic>
        <p:nvPicPr>
          <p:cNvPr id="11" name="Picture 8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748280" y="92880"/>
            <a:ext cx="1315800" cy="473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Custom Layout">
    <p:bg>
      <p:bgPr>
        <a:gradFill rotWithShape="0">
          <a:gsLst>
            <a:gs pos="0">
              <a:srgbClr val="000000"/>
            </a:gs>
            <a:gs pos="60000">
              <a:srgbClr val="00324A"/>
            </a:gs>
            <a:gs pos="100000">
              <a:srgbClr val="00286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547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Entweder zweizeiliger Titel oder Titel mit Subheader</a:t>
            </a: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sldNum" idx="2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82ADBE1-B69B-4C1A-9DEB-CB99984C510B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‹Nr.›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16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560" cy="20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Picture 8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748280" y="92880"/>
            <a:ext cx="1315800" cy="47376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8" name="Gerader Verbinder 2"/>
          <p:cNvCxnSpPr/>
          <p:nvPr/>
        </p:nvCxnSpPr>
        <p:spPr>
          <a:xfrm>
            <a:off x="0" y="1239480"/>
            <a:ext cx="9144360" cy="360"/>
          </a:xfrm>
          <a:prstGeom prst="straightConnector1">
            <a:avLst/>
          </a:prstGeom>
          <a:ln>
            <a:solidFill>
              <a:srgbClr val="FFFFFF"/>
            </a:solidFill>
            <a:round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Custom Layout">
    <p:bg>
      <p:bgPr>
        <a:gradFill rotWithShape="0">
          <a:gsLst>
            <a:gs pos="0">
              <a:srgbClr val="000000"/>
            </a:gs>
            <a:gs pos="60000">
              <a:srgbClr val="00324A"/>
            </a:gs>
            <a:gs pos="100000">
              <a:srgbClr val="002864"/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de-DE" sz="2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Folientitel, insgesamt zweizeilig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 hasCustomPrompt="1"/>
          </p:nvPr>
        </p:nvSpPr>
        <p:spPr>
          <a:xfrm>
            <a:off x="358920" y="691200"/>
            <a:ext cx="8423640" cy="547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  <a:def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marL="228600" indent="-228600" defTabSz="180000">
              <a:lnSpc>
                <a:spcPts val="1800"/>
              </a:lnSpc>
              <a:spcBef>
                <a:spcPts val="1100"/>
              </a:spcBef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Entweder zweizeiliger Titel oder Titel mit Subheader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58920" y="1311120"/>
            <a:ext cx="8423640" cy="3422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  <a:lvl2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2pPr>
            <a:lvl3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3pPr>
            <a:lvl4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4pPr>
            <a:lvl5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  <a:def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5pPr>
          </a:lstStyle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Textmasterformat bearbeiten</a:t>
            </a: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Zweite Ebene</a:t>
            </a: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Dritte Ebene</a:t>
            </a: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Vierte Ebene</a:t>
            </a: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6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Fünfte Ebene</a:t>
            </a:r>
          </a:p>
        </p:txBody>
      </p:sp>
      <p:sp>
        <p:nvSpPr>
          <p:cNvPr id="22" name="PlaceHolder 4"/>
          <p:cNvSpPr>
            <a:spLocks noGrp="1"/>
          </p:cNvSpPr>
          <p:nvPr>
            <p:ph type="sldNum" idx="3"/>
          </p:nvPr>
        </p:nvSpPr>
        <p:spPr>
          <a:xfrm>
            <a:off x="-360" y="4828680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F9D6849-35AC-43C6-B465-E160488CEC0B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‹Nr.›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23" name="Grafik 1"/>
          <p:cNvPicPr/>
          <p:nvPr/>
        </p:nvPicPr>
        <p:blipFill>
          <a:blip r:embed="rId2">
            <a:lum bright="70000" contrast="-70000"/>
          </a:blip>
          <a:stretch/>
        </p:blipFill>
        <p:spPr>
          <a:xfrm>
            <a:off x="7668360" y="4854960"/>
            <a:ext cx="1393560" cy="200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Picture 8"/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748280" y="92880"/>
            <a:ext cx="1315800" cy="4737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 hasCustomPrompt="1"/>
          </p:nvPr>
        </p:nvSpPr>
        <p:spPr>
          <a:xfrm>
            <a:off x="360000" y="219600"/>
            <a:ext cx="6803640" cy="37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90000"/>
              </a:lnSpc>
              <a:buNone/>
              <a:defRPr lang="de-DE" sz="2400" b="1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90000"/>
              </a:lnSpc>
              <a:buNone/>
            </a:pPr>
            <a:r>
              <a:rPr lang="en-US" sz="2400" b="1" u="none" strike="noStrike" dirty="0">
                <a:solidFill>
                  <a:schemeClr val="lt1"/>
                </a:solidFill>
                <a:effectLst/>
                <a:uFillTx/>
                <a:latin typeface="Arial"/>
              </a:rPr>
              <a:t>MU Days 2026 at GSI/FAIR</a:t>
            </a:r>
            <a:br>
              <a:rPr lang="en-US" sz="2400" b="1" u="none" strike="noStrike" dirty="0">
                <a:solidFill>
                  <a:schemeClr val="lt1"/>
                </a:solidFill>
                <a:effectLst/>
                <a:uFillTx/>
                <a:latin typeface="Arial"/>
              </a:rPr>
            </a:br>
            <a:r>
              <a:rPr lang="en-US" dirty="0"/>
              <a:t>Closeout</a:t>
            </a:r>
            <a:endParaRPr lang="de-DE" sz="2400" b="0" u="none" strike="noStrike" dirty="0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sldNum" idx="8"/>
          </p:nvPr>
        </p:nvSpPr>
        <p:spPr>
          <a:xfrm>
            <a:off x="-699840" y="4800105"/>
            <a:ext cx="20570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5725494A-5D0F-4A81-8D4C-FB53312D8692}" type="slidenum">
              <a:rPr lang="de-DE" sz="11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1</a:t>
            </a:fld>
            <a:endParaRPr lang="de-DE" sz="11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5" name="Rechteck 4"/>
          <p:cNvSpPr/>
          <p:nvPr/>
        </p:nvSpPr>
        <p:spPr>
          <a:xfrm>
            <a:off x="3017880" y="3911265"/>
            <a:ext cx="1130040" cy="73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Compact stellar objects</a:t>
            </a:r>
            <a:endParaRPr lang="de-DE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" name="Rechteck 4"/>
          <p:cNvSpPr/>
          <p:nvPr/>
        </p:nvSpPr>
        <p:spPr>
          <a:xfrm>
            <a:off x="488160" y="3925665"/>
            <a:ext cx="23338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en-GB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Quarks    Hadrons    Nuclei</a:t>
            </a:r>
            <a:endParaRPr lang="de-DE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-GB" sz="1400" b="0" u="none" strike="noStrike">
                <a:solidFill>
                  <a:schemeClr val="lt1"/>
                </a:solidFill>
                <a:effectLst/>
                <a:uFillTx/>
                <a:latin typeface="Arial"/>
              </a:rPr>
              <a:t>Gluons</a:t>
            </a:r>
            <a:endParaRPr lang="de-DE" sz="1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7" name="Curved Up Arrow 41"/>
          <p:cNvSpPr/>
          <p:nvPr/>
        </p:nvSpPr>
        <p:spPr>
          <a:xfrm>
            <a:off x="1199520" y="4195665"/>
            <a:ext cx="348120" cy="186480"/>
          </a:xfrm>
          <a:prstGeom prst="curvedUpArrow">
            <a:avLst>
              <a:gd name="adj1" fmla="val 25000"/>
              <a:gd name="adj2" fmla="val 50000"/>
              <a:gd name="adj3" fmla="val 40300"/>
            </a:avLst>
          </a:prstGeom>
          <a:solidFill>
            <a:srgbClr val="E6E9F0">
              <a:alpha val="70000"/>
            </a:srgbClr>
          </a:solidFill>
          <a:ln w="3175">
            <a:noFill/>
          </a:ln>
          <a:effectLst>
            <a:glow rad="25560">
              <a:srgbClr val="7E93B2">
                <a:alpha val="7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8" name="Curved Up Arrow 42"/>
          <p:cNvSpPr/>
          <p:nvPr/>
        </p:nvSpPr>
        <p:spPr>
          <a:xfrm>
            <a:off x="1927800" y="4194945"/>
            <a:ext cx="348120" cy="186480"/>
          </a:xfrm>
          <a:prstGeom prst="curvedUpArrow">
            <a:avLst>
              <a:gd name="adj1" fmla="val 25000"/>
              <a:gd name="adj2" fmla="val 50000"/>
              <a:gd name="adj3" fmla="val 40300"/>
            </a:avLst>
          </a:prstGeom>
          <a:solidFill>
            <a:srgbClr val="E6E9F0">
              <a:alpha val="70000"/>
            </a:srgbClr>
          </a:solidFill>
          <a:ln w="3175">
            <a:noFill/>
          </a:ln>
          <a:effectLst>
            <a:glow rad="25560">
              <a:srgbClr val="7E93B2">
                <a:alpha val="7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49" name="Curved Up Arrow 43"/>
          <p:cNvSpPr/>
          <p:nvPr/>
        </p:nvSpPr>
        <p:spPr>
          <a:xfrm>
            <a:off x="2708280" y="4187025"/>
            <a:ext cx="348120" cy="186480"/>
          </a:xfrm>
          <a:prstGeom prst="curvedUpArrow">
            <a:avLst>
              <a:gd name="adj1" fmla="val 25000"/>
              <a:gd name="adj2" fmla="val 50000"/>
              <a:gd name="adj3" fmla="val 40300"/>
            </a:avLst>
          </a:prstGeom>
          <a:solidFill>
            <a:srgbClr val="E6E9F0">
              <a:alpha val="70000"/>
            </a:srgbClr>
          </a:solidFill>
          <a:ln w="3175">
            <a:noFill/>
          </a:ln>
          <a:effectLst>
            <a:glow rad="25560">
              <a:srgbClr val="7E93B2">
                <a:alpha val="7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en-GB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50" name="TextBox 44"/>
          <p:cNvSpPr/>
          <p:nvPr/>
        </p:nvSpPr>
        <p:spPr>
          <a:xfrm>
            <a:off x="173520" y="4669065"/>
            <a:ext cx="374328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 defTabSz="914400">
              <a:lnSpc>
                <a:spcPct val="100000"/>
              </a:lnSpc>
            </a:pPr>
            <a:r>
              <a:rPr lang="en-DE" sz="1400" b="1" u="none" strike="noStrike">
                <a:solidFill>
                  <a:srgbClr val="00B0F0"/>
                </a:solidFill>
                <a:effectLst/>
                <a:uFillTx/>
                <a:latin typeface="Arial"/>
              </a:rPr>
              <a:t>From microscopic to macroscopic scales </a:t>
            </a:r>
            <a:endParaRPr lang="de-DE" sz="1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51" name="Picture 23"/>
          <p:cNvPicPr/>
          <p:nvPr/>
        </p:nvPicPr>
        <p:blipFill>
          <a:blip r:embed="rId3"/>
          <a:stretch/>
        </p:blipFill>
        <p:spPr>
          <a:xfrm>
            <a:off x="0" y="1320345"/>
            <a:ext cx="4584240" cy="2768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A77DAEA-BDB8-9724-D836-259A01E0AC1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1344" y="1546432"/>
            <a:ext cx="4005481" cy="2901953"/>
          </a:xfrm>
          <a:prstGeom prst="rect">
            <a:avLst/>
          </a:prstGeom>
        </p:spPr>
      </p:pic>
      <p:pic>
        <p:nvPicPr>
          <p:cNvPr id="2" name="Bild 6" descr="GSI_Logo_rgb.png">
            <a:extLst>
              <a:ext uri="{FF2B5EF4-FFF2-40B4-BE49-F238E27FC236}">
                <a16:creationId xmlns:a16="http://schemas.microsoft.com/office/drawing/2014/main" id="{C450505B-244F-FBBE-D21B-4DDDF67A26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764149" y="721144"/>
            <a:ext cx="1316623" cy="433887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</p:pic>
      <p:pic>
        <p:nvPicPr>
          <p:cNvPr id="3" name="Bild 12" descr="FAIR_Logo_rgb.png">
            <a:extLst>
              <a:ext uri="{FF2B5EF4-FFF2-40B4-BE49-F238E27FC236}">
                <a16:creationId xmlns:a16="http://schemas.microsoft.com/office/drawing/2014/main" id="{0D6FE64B-D301-2455-0E19-9AE44F52F217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028886" y="692269"/>
            <a:ext cx="619760" cy="50800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EB366-1CBF-B475-A587-18BFA3395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E844C185-5E10-06DF-6BED-EFD0467E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MU Days 2026 at GSI/FAIR</a:t>
            </a:r>
            <a:br>
              <a:rPr lang="de-DE" dirty="0"/>
            </a:br>
            <a:r>
              <a:rPr lang="en-US" dirty="0"/>
              <a:t>Impressions</a:t>
            </a:r>
            <a:br>
              <a:rPr lang="en-US" dirty="0"/>
            </a:br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519BC38-64D8-11C4-601F-16CA1BB37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8" y="1942829"/>
            <a:ext cx="2978218" cy="223366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B0A7459-F5E5-F45A-2C19-1F90F2093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154" y="1942830"/>
            <a:ext cx="2978218" cy="223366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C6A4DD9-3776-914F-0F8D-E22E3BA1A9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311" y="1942829"/>
            <a:ext cx="2978219" cy="223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82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F4F3F68F-B509-6A8F-EB97-0E8A6F681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MU Days 2026 at GSI/FAIR</a:t>
            </a:r>
            <a:br>
              <a:rPr lang="de-DE" dirty="0"/>
            </a:br>
            <a:r>
              <a:rPr lang="en-US" dirty="0"/>
              <a:t>FAIR Tour 20 Oct 2026 – Impressions</a:t>
            </a:r>
            <a:br>
              <a:rPr lang="en-US" dirty="0"/>
            </a:b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B2D3A68-9BE1-B483-B070-F0C7E17A018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50" y="1414918"/>
            <a:ext cx="3015914" cy="226193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39E988D-5142-9DA8-6F5A-1CE4769CC4F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7893" y="1414919"/>
            <a:ext cx="3015913" cy="226193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967A42F-5FA8-FB41-E080-0B34B3DAEB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114" y="1414918"/>
            <a:ext cx="3015913" cy="226193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0292AD2A-A8E9-4BF3-11A1-E3D38CE6DC66}"/>
              </a:ext>
            </a:extLst>
          </p:cNvPr>
          <p:cNvSpPr txBox="1"/>
          <p:nvPr/>
        </p:nvSpPr>
        <p:spPr>
          <a:xfrm>
            <a:off x="223788" y="3985239"/>
            <a:ext cx="852557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Thanks to the tour guides: </a:t>
            </a:r>
            <a:r>
              <a:rPr lang="de-DE" sz="2000" noProof="0" dirty="0">
                <a:solidFill>
                  <a:schemeClr val="bg1"/>
                </a:solidFill>
              </a:rPr>
              <a:t>Alexander </a:t>
            </a:r>
            <a:r>
              <a:rPr lang="de-DE" sz="2000" noProof="0" dirty="0" err="1">
                <a:solidFill>
                  <a:schemeClr val="bg1"/>
                </a:solidFill>
              </a:rPr>
              <a:t>Herlert</a:t>
            </a:r>
            <a:r>
              <a:rPr lang="de-DE" sz="2000" noProof="0" dirty="0">
                <a:solidFill>
                  <a:schemeClr val="bg1"/>
                </a:solidFill>
              </a:rPr>
              <a:t>, Helena Albers, </a:t>
            </a:r>
            <a:r>
              <a:rPr lang="de-DE" sz="2000" dirty="0">
                <a:solidFill>
                  <a:schemeClr val="bg1"/>
                </a:solidFill>
              </a:rPr>
              <a:t>Patrick Dahms, </a:t>
            </a:r>
            <a:r>
              <a:rPr lang="de-DE" sz="2000" noProof="0" dirty="0">
                <a:solidFill>
                  <a:schemeClr val="bg1"/>
                </a:solidFill>
              </a:rPr>
              <a:t>David </a:t>
            </a:r>
            <a:r>
              <a:rPr lang="de-DE" sz="2000" noProof="0" dirty="0" err="1">
                <a:solidFill>
                  <a:schemeClr val="bg1"/>
                </a:solidFill>
              </a:rPr>
              <a:t>Emschermann</a:t>
            </a:r>
            <a:r>
              <a:rPr lang="de-DE" sz="2000" noProof="0" dirty="0">
                <a:solidFill>
                  <a:schemeClr val="bg1"/>
                </a:solidFill>
              </a:rPr>
              <a:t>, Juergen Eschke</a:t>
            </a:r>
            <a:r>
              <a:rPr lang="de-DE" dirty="0">
                <a:solidFill>
                  <a:schemeClr val="bg1"/>
                </a:solidFill>
              </a:rPr>
              <a:t>, Lars Schmitt</a:t>
            </a:r>
          </a:p>
        </p:txBody>
      </p:sp>
    </p:spTree>
    <p:extLst>
      <p:ext uri="{BB962C8B-B14F-4D97-AF65-F5344CB8AC3E}">
        <p14:creationId xmlns:p14="http://schemas.microsoft.com/office/powerpoint/2010/main" val="3222680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FB49D-EB8A-AE21-0A3D-780080658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3">
            <a:extLst>
              <a:ext uri="{FF2B5EF4-FFF2-40B4-BE49-F238E27FC236}">
                <a16:creationId xmlns:a16="http://schemas.microsoft.com/office/drawing/2014/main" id="{E8D7FB20-8B69-5050-8539-277A23C55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MU Days 2026 at GSI/FAIR</a:t>
            </a:r>
            <a:br>
              <a:rPr lang="de-DE" b="1" dirty="0"/>
            </a:br>
            <a:r>
              <a:rPr lang="de-DE" b="1" dirty="0"/>
              <a:t>Poster Prize</a:t>
            </a:r>
          </a:p>
        </p:txBody>
      </p:sp>
      <p:sp>
        <p:nvSpPr>
          <p:cNvPr id="15" name="Textplatzhalter 6">
            <a:extLst>
              <a:ext uri="{FF2B5EF4-FFF2-40B4-BE49-F238E27FC236}">
                <a16:creationId xmlns:a16="http://schemas.microsoft.com/office/drawing/2014/main" id="{66D73C80-16AD-5B26-F09C-6B55A43153F3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314325" y="1267350"/>
            <a:ext cx="8983679" cy="3780900"/>
          </a:xfrm>
        </p:spPr>
        <p:txBody>
          <a:bodyPr/>
          <a:lstStyle/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The winner of Mondays’ poster session is:</a:t>
            </a:r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en-US" sz="2000" b="1" dirty="0"/>
              <a:t>	</a:t>
            </a:r>
            <a:r>
              <a:rPr lang="de-DE" sz="2000" b="1" dirty="0"/>
              <a:t>Poster 2: </a:t>
            </a:r>
            <a:r>
              <a:rPr lang="de-DE" sz="2000" b="1" dirty="0" err="1"/>
              <a:t>Developing</a:t>
            </a:r>
            <a:r>
              <a:rPr lang="de-DE" sz="2000" b="1" dirty="0"/>
              <a:t> an </a:t>
            </a:r>
            <a:r>
              <a:rPr lang="de-DE" sz="2000" b="1" dirty="0" err="1"/>
              <a:t>atomic</a:t>
            </a:r>
            <a:r>
              <a:rPr lang="de-DE" sz="2000" b="1" dirty="0"/>
              <a:t> </a:t>
            </a:r>
            <a:r>
              <a:rPr lang="de-DE" sz="2000" b="1" dirty="0" err="1"/>
              <a:t>tritium</a:t>
            </a:r>
            <a:r>
              <a:rPr lang="de-DE" sz="2000" b="1" dirty="0"/>
              <a:t> source for KATRIN++</a:t>
            </a:r>
          </a:p>
          <a:p>
            <a:pPr>
              <a:spcAft>
                <a:spcPts val="600"/>
              </a:spcAft>
            </a:pPr>
            <a:r>
              <a:rPr lang="de-DE" sz="2000" b="1" dirty="0"/>
              <a:t>		David Frese, KIT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000" dirty="0"/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The winner of Tuesday’s poster session is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r>
              <a:rPr lang="de-DE" sz="2000" b="1" dirty="0"/>
              <a:t>	Poster 30: Virtual </a:t>
            </a:r>
            <a:r>
              <a:rPr lang="de-DE" sz="2000" b="1" dirty="0" err="1"/>
              <a:t>photons</a:t>
            </a:r>
            <a:r>
              <a:rPr lang="de-DE" sz="2000" b="1" dirty="0"/>
              <a:t> </a:t>
            </a:r>
            <a:r>
              <a:rPr lang="de-DE" sz="2000" b="1" dirty="0" err="1"/>
              <a:t>from</a:t>
            </a:r>
            <a:r>
              <a:rPr lang="de-DE" sz="2000" b="1" dirty="0"/>
              <a:t> </a:t>
            </a:r>
            <a:r>
              <a:rPr lang="de-DE" sz="2000" b="1" dirty="0" err="1"/>
              <a:t>hot</a:t>
            </a:r>
            <a:r>
              <a:rPr lang="de-DE" sz="2000" b="1" dirty="0"/>
              <a:t> and </a:t>
            </a:r>
            <a:r>
              <a:rPr lang="de-DE" sz="2000" b="1" dirty="0" err="1"/>
              <a:t>dense</a:t>
            </a:r>
            <a:r>
              <a:rPr lang="de-DE" sz="2000" b="1" dirty="0"/>
              <a:t> matter at HADES</a:t>
            </a:r>
          </a:p>
          <a:p>
            <a:pPr>
              <a:spcAft>
                <a:spcPts val="600"/>
              </a:spcAft>
            </a:pPr>
            <a:r>
              <a:rPr lang="de-DE" sz="2000" b="1" dirty="0"/>
              <a:t>		Carina Udrea, TU Darmstadt</a:t>
            </a:r>
            <a:endParaRPr lang="en-US" sz="2000" b="1" dirty="0"/>
          </a:p>
          <a:p>
            <a:pPr marL="90488" indent="-90488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br>
              <a:rPr lang="en-US" sz="2000" dirty="0"/>
            </a:br>
            <a:endParaRPr lang="en-US" sz="2000" dirty="0"/>
          </a:p>
          <a:p>
            <a:pPr marL="90488" indent="-90488">
              <a:lnSpc>
                <a:spcPct val="100000"/>
              </a:lnSpc>
              <a:spcAft>
                <a:spcPts val="600"/>
              </a:spcAft>
            </a:pPr>
            <a:endParaRPr lang="en-US" sz="2000" dirty="0"/>
          </a:p>
          <a:p>
            <a:pPr marL="90488" indent="-90488">
              <a:lnSpc>
                <a:spcPct val="100000"/>
              </a:lnSpc>
              <a:spcAft>
                <a:spcPts val="600"/>
              </a:spcAft>
            </a:pP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3290462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54AA1B-70EC-F686-E29A-FCDE8A544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/>
              <a:t>MU Days 2026 and 2027</a:t>
            </a:r>
            <a:br>
              <a:rPr lang="de-DE" b="1" dirty="0"/>
            </a:b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41B950-893F-7E22-A615-259123F81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94" y="591120"/>
            <a:ext cx="6627941" cy="4417105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5E7902-149F-EC21-D89D-52B0AF86837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1935865" y="3748639"/>
            <a:ext cx="6627942" cy="1073249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400" dirty="0"/>
              <a:t>The </a:t>
            </a:r>
            <a:r>
              <a:rPr lang="de-DE" sz="2400" b="1" dirty="0"/>
              <a:t>MU Days 2027 </a:t>
            </a:r>
            <a:r>
              <a:rPr lang="de-DE" sz="2400" dirty="0"/>
              <a:t>will </a:t>
            </a:r>
            <a:r>
              <a:rPr lang="de-DE" sz="2400" dirty="0" err="1"/>
              <a:t>take</a:t>
            </a:r>
            <a:r>
              <a:rPr lang="de-DE" sz="2400" dirty="0"/>
              <a:t> </a:t>
            </a:r>
            <a:r>
              <a:rPr lang="de-DE" sz="2400" dirty="0" err="1"/>
              <a:t>place</a:t>
            </a:r>
            <a:r>
              <a:rPr lang="de-DE" sz="2400" dirty="0"/>
              <a:t> at </a:t>
            </a:r>
            <a:br>
              <a:rPr lang="de-DE" sz="2400" dirty="0"/>
            </a:br>
            <a:r>
              <a:rPr lang="de-DE" sz="2400" b="1" dirty="0"/>
              <a:t>DESY Zeuthen </a:t>
            </a:r>
            <a:r>
              <a:rPr lang="de-DE" sz="2400" dirty="0"/>
              <a:t>on </a:t>
            </a:r>
            <a:r>
              <a:rPr lang="de-DE" sz="2400" b="1" dirty="0"/>
              <a:t>29/30 Sep 2027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C1B0F17-DBE8-9DC6-5699-2F7086F6EF19}"/>
              </a:ext>
            </a:extLst>
          </p:cNvPr>
          <p:cNvSpPr txBox="1"/>
          <p:nvPr/>
        </p:nvSpPr>
        <p:spPr>
          <a:xfrm>
            <a:off x="1935865" y="1338882"/>
            <a:ext cx="64188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2400" dirty="0" err="1">
                <a:solidFill>
                  <a:schemeClr val="bg1"/>
                </a:solidFill>
              </a:rPr>
              <a:t>Thank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you</a:t>
            </a:r>
            <a:r>
              <a:rPr lang="de-DE" sz="2400" dirty="0">
                <a:solidFill>
                  <a:schemeClr val="bg1"/>
                </a:solidFill>
              </a:rPr>
              <a:t> for </a:t>
            </a:r>
            <a:r>
              <a:rPr lang="de-DE" sz="2400" dirty="0" err="1">
                <a:solidFill>
                  <a:schemeClr val="bg1"/>
                </a:solidFill>
              </a:rPr>
              <a:t>your</a:t>
            </a:r>
            <a:r>
              <a:rPr lang="de-DE" sz="2400" dirty="0">
                <a:solidFill>
                  <a:schemeClr val="bg1"/>
                </a:solidFill>
              </a:rPr>
              <a:t> </a:t>
            </a:r>
            <a:r>
              <a:rPr lang="de-DE" sz="2400" dirty="0" err="1">
                <a:solidFill>
                  <a:schemeClr val="bg1"/>
                </a:solidFill>
              </a:rPr>
              <a:t>contribution</a:t>
            </a:r>
            <a:r>
              <a:rPr lang="de-DE" sz="2400" dirty="0">
                <a:solidFill>
                  <a:schemeClr val="bg1"/>
                </a:solidFill>
              </a:rPr>
              <a:t> to </a:t>
            </a:r>
            <a:br>
              <a:rPr lang="de-DE" sz="2400" dirty="0">
                <a:solidFill>
                  <a:schemeClr val="bg1"/>
                </a:solidFill>
              </a:rPr>
            </a:br>
            <a:r>
              <a:rPr lang="de-DE" sz="2400" dirty="0">
                <a:solidFill>
                  <a:schemeClr val="bg1"/>
                </a:solidFill>
              </a:rPr>
              <a:t>the </a:t>
            </a:r>
            <a:r>
              <a:rPr lang="de-DE" sz="2400" b="1" dirty="0">
                <a:solidFill>
                  <a:schemeClr val="bg1"/>
                </a:solidFill>
              </a:rPr>
              <a:t>MU Days 2026</a:t>
            </a:r>
            <a:r>
              <a:rPr lang="de-DE" sz="2400" dirty="0">
                <a:solidFill>
                  <a:schemeClr val="bg1"/>
                </a:solidFill>
              </a:rPr>
              <a:t> at </a:t>
            </a:r>
            <a:r>
              <a:rPr lang="de-DE" sz="2400" b="1" dirty="0">
                <a:solidFill>
                  <a:schemeClr val="bg1"/>
                </a:solidFill>
              </a:rPr>
              <a:t>GSI/FAIR</a:t>
            </a:r>
            <a:r>
              <a:rPr lang="de-DE" sz="24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44885749"/>
      </p:ext>
    </p:extLst>
  </p:cSld>
  <p:clrMapOvr>
    <a:masterClrMapping/>
  </p:clrMapOvr>
</p:sld>
</file>

<file path=ppt/theme/theme1.xml><?xml version="1.0" encoding="utf-8"?>
<a:theme xmlns:a="http://schemas.openxmlformats.org/drawingml/2006/main" name="FPF">
  <a:themeElements>
    <a:clrScheme name="CD">
      <a:dk1>
        <a:srgbClr val="000000"/>
      </a:dk1>
      <a:lt1>
        <a:srgbClr val="FFFFFF"/>
      </a:lt1>
      <a:dk2>
        <a:srgbClr val="002864"/>
      </a:dk2>
      <a:lt2>
        <a:srgbClr val="EBFBFD"/>
      </a:lt2>
      <a:accent1>
        <a:srgbClr val="22B0F8"/>
      </a:accent1>
      <a:accent2>
        <a:srgbClr val="CDEEFB"/>
      </a:accent2>
      <a:accent3>
        <a:srgbClr val="00CCBC"/>
      </a:accent3>
      <a:accent4>
        <a:srgbClr val="008040"/>
      </a:accent4>
      <a:accent5>
        <a:srgbClr val="005AA0"/>
      </a:accent5>
      <a:accent6>
        <a:srgbClr val="5A696E"/>
      </a:accent6>
      <a:hlink>
        <a:srgbClr val="22B0F8"/>
      </a:hlink>
      <a:folHlink>
        <a:srgbClr val="D23264"/>
      </a:folHlink>
    </a:clrScheme>
    <a:fontScheme name="Larissa Klassisch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</Words>
  <Application>Microsoft Macintosh PowerPoint</Application>
  <PresentationFormat>Bildschirmpräsentation (16:9)</PresentationFormat>
  <Paragraphs>29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8" baseType="lpstr">
      <vt:lpstr>Arial</vt:lpstr>
      <vt:lpstr>Calibri</vt:lpstr>
      <vt:lpstr>FPF</vt:lpstr>
      <vt:lpstr>MU Days 2026 at GSI/FAIR Closeout</vt:lpstr>
      <vt:lpstr>MU Days 2026 at GSI/FAIR Impressions </vt:lpstr>
      <vt:lpstr>MU Days 2026 at GSI/FAIR FAIR Tour 20 Oct 2026 – Impressions </vt:lpstr>
      <vt:lpstr>MU Days 2026 at GSI/FAIR Poster Prize</vt:lpstr>
      <vt:lpstr>MU Days 2026 and 2027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Anna Layer</dc:creator>
  <dc:description/>
  <cp:lastModifiedBy>Michael Block</cp:lastModifiedBy>
  <cp:revision>1122</cp:revision>
  <cp:lastPrinted>2026-05-03T16:10:54Z</cp:lastPrinted>
  <dcterms:created xsi:type="dcterms:W3CDTF">2017-08-27T12:31:56Z</dcterms:created>
  <dcterms:modified xsi:type="dcterms:W3CDTF">2026-10-20T13:42:01Z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9</vt:r8>
  </property>
  <property fmtid="{D5CDD505-2E9C-101B-9397-08002B2CF9AE}" pid="3" name="PresentationFormat">
    <vt:lpwstr>On-screen Show (16:9)</vt:lpwstr>
  </property>
  <property fmtid="{D5CDD505-2E9C-101B-9397-08002B2CF9AE}" pid="4" name="Slides">
    <vt:r8>15</vt:r8>
  </property>
</Properties>
</file>