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1"/>
    <p:sldMasterId id="2147483837" r:id="rId2"/>
    <p:sldMasterId id="2147483793" r:id="rId3"/>
  </p:sldMasterIdLst>
  <p:notesMasterIdLst>
    <p:notesMasterId r:id="rId25"/>
  </p:notesMasterIdLst>
  <p:handoutMasterIdLst>
    <p:handoutMasterId r:id="rId26"/>
  </p:handoutMasterIdLst>
  <p:sldIdLst>
    <p:sldId id="2147480755" r:id="rId4"/>
    <p:sldId id="2147480801" r:id="rId5"/>
    <p:sldId id="2147480756" r:id="rId6"/>
    <p:sldId id="2147480760" r:id="rId7"/>
    <p:sldId id="2147480790" r:id="rId8"/>
    <p:sldId id="2147480761" r:id="rId9"/>
    <p:sldId id="2147480813" r:id="rId10"/>
    <p:sldId id="2147480762" r:id="rId11"/>
    <p:sldId id="2147480810" r:id="rId12"/>
    <p:sldId id="2147480787" r:id="rId13"/>
    <p:sldId id="2147480812" r:id="rId14"/>
    <p:sldId id="2147480783" r:id="rId15"/>
    <p:sldId id="2147480788" r:id="rId16"/>
    <p:sldId id="2147480789" r:id="rId17"/>
    <p:sldId id="2147480785" r:id="rId18"/>
    <p:sldId id="2147480792" r:id="rId19"/>
    <p:sldId id="2147480802" r:id="rId20"/>
    <p:sldId id="2147480766" r:id="rId21"/>
    <p:sldId id="2147480814" r:id="rId22"/>
    <p:sldId id="2147480811" r:id="rId23"/>
    <p:sldId id="2147480763" r:id="rId24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F Matter" id="{29906915-1968-4FD8-B673-85846902F165}">
          <p14:sldIdLst/>
        </p14:section>
        <p14:section name="Programm MU" id="{1A8730FD-49EE-4DDA-8B85-F25B2F577F4E}">
          <p14:sldIdLst/>
        </p14:section>
        <p14:section name="MU FPF" id="{C36CFB16-23EF-4606-A117-E21C5EAF49C0}">
          <p14:sldIdLst/>
        </p14:section>
        <p14:section name="MU CML" id="{866D1311-D420-4D8D-A238-8CC5E14538A3}">
          <p14:sldIdLst/>
        </p14:section>
        <p14:section name="MU MRU" id="{6DC25032-3C82-4F5B-8009-2973311DF2D0}">
          <p14:sldIdLst>
            <p14:sldId id="2147480755"/>
            <p14:sldId id="2147480801"/>
            <p14:sldId id="2147480756"/>
            <p14:sldId id="2147480760"/>
            <p14:sldId id="2147480790"/>
            <p14:sldId id="2147480761"/>
            <p14:sldId id="2147480813"/>
            <p14:sldId id="2147480762"/>
            <p14:sldId id="2147480810"/>
            <p14:sldId id="2147480787"/>
            <p14:sldId id="2147480812"/>
            <p14:sldId id="2147480783"/>
            <p14:sldId id="2147480788"/>
            <p14:sldId id="2147480789"/>
            <p14:sldId id="2147480785"/>
            <p14:sldId id="2147480792"/>
            <p14:sldId id="2147480802"/>
            <p14:sldId id="2147480766"/>
            <p14:sldId id="2147480814"/>
            <p14:sldId id="2147480811"/>
            <p14:sldId id="21474807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81">
          <p15:clr>
            <a:srgbClr val="A4A3A4"/>
          </p15:clr>
        </p15:guide>
        <p15:guide id="5" orient="horz" pos="311">
          <p15:clr>
            <a:srgbClr val="A4A3A4"/>
          </p15:clr>
        </p15:guide>
        <p15:guide id="7" pos="226">
          <p15:clr>
            <a:srgbClr val="A4A3A4"/>
          </p15:clr>
        </p15:guide>
        <p15:guide id="8" pos="5534">
          <p15:clr>
            <a:srgbClr val="A4A3A4"/>
          </p15:clr>
        </p15:guide>
        <p15:guide id="9" pos="2812">
          <p15:clr>
            <a:srgbClr val="A4A3A4"/>
          </p15:clr>
        </p15:guide>
        <p15:guide id="10" pos="29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DC8D3C-7025-5258-4675-10CD72B7C3BB}" name="Hamann, Dr. Sandra (FSPP) - 8905" initials="HDS(8" userId="S-1-5-21-1708537768-1993962763-2147125875-2923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ämer, Julia" initials="KJ" lastIdx="5" clrIdx="0">
    <p:extLst>
      <p:ext uri="{19B8F6BF-5375-455C-9EA6-DF929625EA0E}">
        <p15:presenceInfo xmlns:p15="http://schemas.microsoft.com/office/powerpoint/2012/main" userId="S-1-5-21-3262521613-164117625-2965018878-9724" providerId="AD"/>
      </p:ext>
    </p:extLst>
  </p:cmAuthor>
  <p:cmAuthor id="2" name="Suntrup, Lisa" initials="SL" lastIdx="1" clrIdx="1">
    <p:extLst>
      <p:ext uri="{19B8F6BF-5375-455C-9EA6-DF929625EA0E}">
        <p15:presenceInfo xmlns:p15="http://schemas.microsoft.com/office/powerpoint/2012/main" userId="S-1-5-21-3262521613-164117625-2965018878-92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6FF"/>
    <a:srgbClr val="A7B8D4"/>
    <a:srgbClr val="084869"/>
    <a:srgbClr val="7FA2CC"/>
    <a:srgbClr val="001D2B"/>
    <a:srgbClr val="8FA8C8"/>
    <a:srgbClr val="31ACCD"/>
    <a:srgbClr val="349DCD"/>
    <a:srgbClr val="D3EFFE"/>
    <a:srgbClr val="FFB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39" autoAdjust="0"/>
    <p:restoredTop sz="94216" autoAdjust="0"/>
  </p:normalViewPr>
  <p:slideViewPr>
    <p:cSldViewPr snapToObjects="1" showGuides="1">
      <p:cViewPr varScale="1">
        <p:scale>
          <a:sx n="229" d="100"/>
          <a:sy n="229" d="100"/>
        </p:scale>
        <p:origin x="216" y="352"/>
      </p:cViewPr>
      <p:guideLst>
        <p:guide orient="horz" pos="2981"/>
        <p:guide orient="horz" pos="311"/>
        <p:guide pos="226"/>
        <p:guide pos="5534"/>
        <p:guide pos="2812"/>
        <p:guide pos="2948"/>
      </p:guideLst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48" d="100"/>
          <a:sy n="148" d="100"/>
        </p:scale>
        <p:origin x="5376" y="208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286AD-5EA9-4866-A37C-F6230134725D}" type="datetimeFigureOut">
              <a:rPr lang="de-DE" smtClean="0"/>
              <a:t>19.10.26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94DAD-F6EC-4137-B0EC-64D05B2A59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45481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A6037-A285-4C9E-B04C-6DCA60BD155D}" type="datetimeFigureOut">
              <a:rPr lang="de-DE" smtClean="0"/>
              <a:t>19.10.26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1BAFD-BDF1-4073-A261-64C06A00B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58954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044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478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079E4-A59B-3332-FF57-0B33EE748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BE4957B-A6C4-1854-5BBB-D94031EA9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1851594-4FB9-8660-012C-D15CBDE74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F97836-01F3-8065-8E66-995B6DB98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9341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16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1978-1111-00EC-338C-94FC6C304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E3C899-65B8-5F01-C865-94417D260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70A348-8785-9225-5AF9-D0C280892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ECCE7-1037-5CF5-2314-F5A146F5C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7757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48AE-DC15-E84D-70FD-0A43E1C64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4B016-9981-E6F8-0596-E4E475B54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31A978-B196-C0C5-8CB0-017B09881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5896F-AA5F-D988-65B7-8B0002B45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5132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9406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1888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44721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0DF6D-8D6D-4964-4562-0E257A388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4EF354C-59B7-A395-8157-B97BEFA773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2290B67-852D-F583-14C1-86B650193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Add: </a:t>
            </a:r>
            <a:r>
              <a:rPr lang="de-DE" dirty="0" err="1"/>
              <a:t>gravitational</a:t>
            </a:r>
            <a:r>
              <a:rPr lang="de-DE" dirty="0"/>
              <a:t> </a:t>
            </a:r>
            <a:r>
              <a:rPr lang="de-DE" dirty="0" err="1"/>
              <a:t>waves</a:t>
            </a:r>
            <a:r>
              <a:rPr lang="de-DE" dirty="0"/>
              <a:t> + QFT (R. Porto) 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84FE83-50A7-9CC2-474E-CF5531D30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0338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E0E15-55ED-07D3-A694-83553474E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A9CDF-08A1-3C85-D45F-BA617C5C8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070B6-A084-AF23-92E0-113E6DBEE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B3109-D438-97C6-D63E-A35131B537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8668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445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Topic title</a:t>
            </a:r>
            <a:br>
              <a:rPr lang="de-DE"/>
            </a:br>
            <a:r>
              <a:rPr lang="de-DE"/>
              <a:t>speaker name, surname, no title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166FF3E-0BB8-3B61-BE1D-B0EEE3B01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589" t="18255" r="2988" b="32786"/>
          <a:stretch/>
        </p:blipFill>
        <p:spPr>
          <a:xfrm>
            <a:off x="7200000" y="66400"/>
            <a:ext cx="18675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69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‹Nr.›</a:t>
            </a:fld>
            <a:endParaRPr lang="de-DE" kern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8E921CA-8807-1135-9753-5B4FE6D7F3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56376" y="87474"/>
            <a:ext cx="1089595" cy="38337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C7DB3-A3EE-2D9A-34AC-97EE56FF10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704516"/>
            <a:ext cx="8413750" cy="252412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318719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13750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‹Nr.›</a:t>
            </a:fld>
            <a:endParaRPr lang="de-DE" kern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8E921CA-8807-1135-9753-5B4FE6D7F3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56376" y="87474"/>
            <a:ext cx="1089595" cy="38337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C7DB3-A3EE-2D9A-34AC-97EE56FF10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704516"/>
            <a:ext cx="8413750" cy="252412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286042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2879811" y="1311275"/>
            <a:ext cx="5892713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‹Nr.›</a:t>
            </a:fld>
            <a:endParaRPr lang="de-DE" kern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8E921CA-8807-1135-9753-5B4FE6D7F3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56376" y="87474"/>
            <a:ext cx="1089595" cy="38337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C7DB3-A3EE-2D9A-34AC-97EE56FF10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704516"/>
            <a:ext cx="8413750" cy="252412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DE" dirty="0"/>
              <a:t>Untertitel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294B93-3ACC-C51C-7B04-1882BDA1B5C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8775" y="1309688"/>
            <a:ext cx="2413000" cy="3422650"/>
          </a:xfrm>
          <a:solidFill>
            <a:srgbClr val="7FA2CC"/>
          </a:solidFill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372563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‹Nr.›</a:t>
            </a:fld>
            <a:endParaRPr lang="de-DE" kern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53F958F-7886-E8AE-0052-1C46BDC37F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56376" y="87474"/>
            <a:ext cx="1089595" cy="383376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496C2F7-3EFB-8AD1-05C9-1F635B7D77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704516"/>
            <a:ext cx="8413750" cy="252412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DE" dirty="0"/>
              <a:t>Untertitel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F1FC10E-FDBA-8FAA-75A3-6B6387877B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61600" cy="37193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A1337947-D3B2-5837-AA30-149410EA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9159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‹Nr.›</a:t>
            </a:fld>
            <a:endParaRPr lang="de-DE" kern="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53F958F-7886-E8AE-0052-1C46BDC37F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56376" y="87474"/>
            <a:ext cx="1089595" cy="383376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496C2F7-3EFB-8AD1-05C9-1F635B7D77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704516"/>
            <a:ext cx="8413750" cy="252412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DE" dirty="0"/>
              <a:t>Untertitel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F1FC10E-FDBA-8FAA-75A3-6B6387877B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61600" cy="37193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</p:spTree>
    <p:extLst>
      <p:ext uri="{BB962C8B-B14F-4D97-AF65-F5344CB8AC3E}">
        <p14:creationId xmlns:p14="http://schemas.microsoft.com/office/powerpoint/2010/main" val="120439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900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000" baseline="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4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489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1444517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00012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79879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33714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07055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337456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0834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82E39A2-E4E4-65F5-DDD4-25A993CC9F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-3598"/>
            <a:ext cx="9172111" cy="51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2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68616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Folientitel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4766" y="4819340"/>
            <a:ext cx="828092" cy="24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‹Nr.›</a:t>
            </a:fld>
            <a:endParaRPr lang="de-DE" kern="0"/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C16D9E32-B6D3-E7BB-DAB5-4130B20CFE7A}"/>
              </a:ext>
            </a:extLst>
          </p:cNvPr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">
            <a:extLst>
              <a:ext uri="{FF2B5EF4-FFF2-40B4-BE49-F238E27FC236}">
                <a16:creationId xmlns:a16="http://schemas.microsoft.com/office/drawing/2014/main" id="{0D465AB5-A982-4882-9145-2070F601D20F}"/>
              </a:ext>
            </a:extLst>
          </p:cNvPr>
          <p:cNvPicPr/>
          <p:nvPr userDrawn="1"/>
        </p:nvPicPr>
        <p:blipFill>
          <a:blip r:embed="rId7">
            <a:lum bright="70000" contrast="-70000"/>
          </a:blip>
          <a:stretch/>
        </p:blipFill>
        <p:spPr>
          <a:xfrm>
            <a:off x="7668360" y="4854960"/>
            <a:ext cx="1393920" cy="200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3D974E6-7CD4-4E58-A629-99CF02F0C9C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60186" y="85569"/>
            <a:ext cx="1087200" cy="40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8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41" r:id="rId2"/>
    <p:sldLayoutId id="2147483842" r:id="rId3"/>
    <p:sldLayoutId id="2147483839" r:id="rId4"/>
    <p:sldLayoutId id="2147483840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 cap="none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chemeClr val="bg1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400" kern="1200">
          <a:solidFill>
            <a:schemeClr val="bg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chemeClr val="bg1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chemeClr val="bg1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chemeClr val="bg1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chemeClr val="bg1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68616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Folientitel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4766" y="4819340"/>
            <a:ext cx="828092" cy="24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F07F23-B920-7916-AEA2-57C827DF95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4854905"/>
            <a:ext cx="1394179" cy="20112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1BBC6E0-AB42-E519-BDB4-A6DDFD29FCEA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 l="15670" t="15948" r="3041" b="30503"/>
          <a:stretch/>
        </p:blipFill>
        <p:spPr>
          <a:xfrm>
            <a:off x="7723260" y="5368"/>
            <a:ext cx="1383018" cy="583200"/>
          </a:xfrm>
          <a:prstGeom prst="rect">
            <a:avLst/>
          </a:prstGeom>
        </p:spPr>
      </p:pic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C16D9E32-B6D3-E7BB-DAB5-4130B20CFE7A}"/>
              </a:ext>
            </a:extLst>
          </p:cNvPr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002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56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7" r:id="rId2"/>
    <p:sldLayoutId id="2147483798" r:id="rId3"/>
    <p:sldLayoutId id="2147483800" r:id="rId4"/>
    <p:sldLayoutId id="2147483801" r:id="rId5"/>
    <p:sldLayoutId id="2147483802" r:id="rId6"/>
    <p:sldLayoutId id="2147483814" r:id="rId7"/>
    <p:sldLayoutId id="2147483815" r:id="rId8"/>
    <p:sldLayoutId id="2147483818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emf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microsoft.com/office/2007/relationships/hdphoto" Target="../media/hdphoto6.wdp"/><Relationship Id="rId9" Type="http://schemas.openxmlformats.org/officeDocument/2006/relationships/image" Target="../media/image25.png"/><Relationship Id="rId1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microsoft.com/office/2007/relationships/hdphoto" Target="../media/hdphoto9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1.wdp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2.wdp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7" Type="http://schemas.openxmlformats.org/officeDocument/2006/relationships/image" Target="../media/image67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5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microsoft.com/office/2007/relationships/hdphoto" Target="../media/hdphoto3.wdp"/><Relationship Id="rId4" Type="http://schemas.openxmlformats.org/officeDocument/2006/relationships/image" Target="../media/image74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C82707D-4E0D-84F6-8246-75D47CDA1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44" y="0"/>
            <a:ext cx="9180000" cy="51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>
            <a:extLst>
              <a:ext uri="{FF2B5EF4-FFF2-40B4-BE49-F238E27FC236}">
                <a16:creationId xmlns:a16="http://schemas.microsoft.com/office/drawing/2014/main" id="{32440729-D1A6-B348-D79B-90A8695067FD}"/>
              </a:ext>
            </a:extLst>
          </p:cNvPr>
          <p:cNvSpPr/>
          <p:nvPr/>
        </p:nvSpPr>
        <p:spPr>
          <a:xfrm>
            <a:off x="5739882" y="1441021"/>
            <a:ext cx="3264252" cy="2756118"/>
          </a:xfrm>
          <a:prstGeom prst="rect">
            <a:avLst/>
          </a:prstGeom>
          <a:solidFill>
            <a:srgbClr val="D6E6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ED19F79-ACB1-2D6F-8762-95F3D0E7A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2</a:t>
            </a:fld>
            <a:endParaRPr lang="de-DE" kern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0E0F6B-6C00-4182-637E-73516BD197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/>
              <a:t>Understanding </a:t>
            </a:r>
            <a:r>
              <a:rPr lang="de-DE" dirty="0" err="1"/>
              <a:t>the</a:t>
            </a:r>
            <a:r>
              <a:rPr lang="de-DE" dirty="0"/>
              <a:t> high-</a:t>
            </a:r>
            <a:r>
              <a:rPr lang="de-DE" dirty="0" err="1"/>
              <a:t>energy</a:t>
            </a:r>
            <a:r>
              <a:rPr lang="de-DE" dirty="0"/>
              <a:t> Universe and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constituents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B816F4A-6774-FF47-0A2C-04D78877C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mission</a:t>
            </a:r>
            <a:endParaRPr lang="de-DE" dirty="0"/>
          </a:p>
        </p:txBody>
      </p:sp>
      <p:sp>
        <p:nvSpPr>
          <p:cNvPr id="6" name="TextBox 32">
            <a:extLst>
              <a:ext uri="{FF2B5EF4-FFF2-40B4-BE49-F238E27FC236}">
                <a16:creationId xmlns:a16="http://schemas.microsoft.com/office/drawing/2014/main" id="{F29590AF-37A3-74DE-D433-0189075973B9}"/>
              </a:ext>
            </a:extLst>
          </p:cNvPr>
          <p:cNvSpPr txBox="1"/>
          <p:nvPr/>
        </p:nvSpPr>
        <p:spPr>
          <a:xfrm>
            <a:off x="287524" y="4440917"/>
            <a:ext cx="8784975" cy="34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chemeClr val="accent3"/>
              </a:buClr>
            </a:pPr>
            <a:r>
              <a:rPr lang="de-DE" sz="1500" b="1" dirty="0" err="1">
                <a:solidFill>
                  <a:schemeClr val="bg1"/>
                </a:solidFill>
              </a:rPr>
              <a:t>Strategy</a:t>
            </a:r>
            <a:r>
              <a:rPr lang="de-DE" sz="1500" b="1" dirty="0">
                <a:solidFill>
                  <a:schemeClr val="bg1"/>
                </a:solidFill>
              </a:rPr>
              <a:t>: </a:t>
            </a:r>
            <a:r>
              <a:rPr lang="de-DE" sz="1500" dirty="0">
                <a:solidFill>
                  <a:schemeClr val="bg1"/>
                </a:solidFill>
              </a:rPr>
              <a:t>connect </a:t>
            </a:r>
            <a:r>
              <a:rPr lang="de-DE" sz="1500" dirty="0" err="1">
                <a:solidFill>
                  <a:schemeClr val="bg1"/>
                </a:solidFill>
              </a:rPr>
              <a:t>theory</a:t>
            </a:r>
            <a:r>
              <a:rPr lang="de-DE" sz="1500" dirty="0">
                <a:solidFill>
                  <a:schemeClr val="bg1"/>
                </a:solidFill>
              </a:rPr>
              <a:t>, </a:t>
            </a:r>
            <a:r>
              <a:rPr lang="de-DE" sz="1500" dirty="0" err="1">
                <a:solidFill>
                  <a:schemeClr val="bg1"/>
                </a:solidFill>
              </a:rPr>
              <a:t>laboratory</a:t>
            </a:r>
            <a:r>
              <a:rPr lang="de-DE" sz="1500" dirty="0">
                <a:solidFill>
                  <a:schemeClr val="bg1"/>
                </a:solidFill>
              </a:rPr>
              <a:t> </a:t>
            </a:r>
            <a:r>
              <a:rPr lang="de-DE" sz="1500" dirty="0" err="1">
                <a:solidFill>
                  <a:schemeClr val="bg1"/>
                </a:solidFill>
              </a:rPr>
              <a:t>experiments</a:t>
            </a:r>
            <a:r>
              <a:rPr lang="de-DE" sz="1500" dirty="0">
                <a:solidFill>
                  <a:schemeClr val="bg1"/>
                </a:solidFill>
              </a:rPr>
              <a:t>, and </a:t>
            </a:r>
            <a:r>
              <a:rPr lang="de-DE" sz="1500" dirty="0" err="1">
                <a:solidFill>
                  <a:schemeClr val="bg1"/>
                </a:solidFill>
              </a:rPr>
              <a:t>observatories</a:t>
            </a:r>
            <a:endParaRPr lang="de-DE" sz="1500" dirty="0">
              <a:solidFill>
                <a:schemeClr val="bg1"/>
              </a:solidFill>
            </a:endParaRPr>
          </a:p>
        </p:txBody>
      </p:sp>
      <p:pic>
        <p:nvPicPr>
          <p:cNvPr id="8" name="e2ebadc5ab7f5aaff192edcbe76eb7c3.jpeg" descr="e2ebadc5ab7f5aaff192edcbe76eb7c3.jpeg">
            <a:extLst>
              <a:ext uri="{FF2B5EF4-FFF2-40B4-BE49-F238E27FC236}">
                <a16:creationId xmlns:a16="http://schemas.microsoft.com/office/drawing/2014/main" id="{0078AF73-774A-4EA4-F1FF-97B32388AC1E}"/>
              </a:ext>
            </a:extLst>
          </p:cNvPr>
          <p:cNvPicPr>
            <a:picLocks/>
          </p:cNvPicPr>
          <p:nvPr/>
        </p:nvPicPr>
        <p:blipFill>
          <a:blip r:embed="rId3"/>
          <a:srcRect l="114" t="874" r="115" b="14383"/>
          <a:stretch>
            <a:fillRect/>
          </a:stretch>
        </p:blipFill>
        <p:spPr>
          <a:xfrm flipH="1">
            <a:off x="1385871" y="2047831"/>
            <a:ext cx="2947323" cy="1472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0" y="0"/>
                </a:moveTo>
                <a:cubicBezTo>
                  <a:pt x="7322" y="0"/>
                  <a:pt x="4803" y="1004"/>
                  <a:pt x="2882" y="3014"/>
                </a:cubicBezTo>
                <a:cubicBezTo>
                  <a:pt x="-961" y="7035"/>
                  <a:pt x="-961" y="13558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8"/>
                  <a:pt x="20639" y="7035"/>
                  <a:pt x="16796" y="3014"/>
                </a:cubicBezTo>
                <a:cubicBezTo>
                  <a:pt x="14875" y="1004"/>
                  <a:pt x="12359" y="0"/>
                  <a:pt x="9840" y="0"/>
                </a:cubicBezTo>
                <a:close/>
              </a:path>
            </a:pathLst>
          </a:custGeom>
          <a:ln w="3175" cap="flat">
            <a:noFill/>
            <a:prstDash val="solid"/>
            <a:round/>
          </a:ln>
          <a:effectLst>
            <a:softEdge rad="63500"/>
          </a:effectLst>
        </p:spPr>
      </p:pic>
      <p:pic>
        <p:nvPicPr>
          <p:cNvPr id="9" name="Dark Matter Galaxy 03.jpg" descr="Dark Matter Galaxy 03.jpg">
            <a:extLst>
              <a:ext uri="{FF2B5EF4-FFF2-40B4-BE49-F238E27FC236}">
                <a16:creationId xmlns:a16="http://schemas.microsoft.com/office/drawing/2014/main" id="{3AC6E148-ABD9-504B-69C6-3C99D1DA62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" t="13308" r="152" b="19215"/>
          <a:stretch>
            <a:fillRect/>
          </a:stretch>
        </p:blipFill>
        <p:spPr>
          <a:xfrm>
            <a:off x="446658" y="1845879"/>
            <a:ext cx="1711394" cy="916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4" h="20595" extrusionOk="0">
                <a:moveTo>
                  <a:pt x="10282" y="0"/>
                </a:moveTo>
                <a:cubicBezTo>
                  <a:pt x="7644" y="0"/>
                  <a:pt x="5007" y="1005"/>
                  <a:pt x="2994" y="3016"/>
                </a:cubicBezTo>
                <a:cubicBezTo>
                  <a:pt x="1106" y="4902"/>
                  <a:pt x="117" y="7336"/>
                  <a:pt x="0" y="9806"/>
                </a:cubicBezTo>
                <a:lnTo>
                  <a:pt x="0" y="10797"/>
                </a:lnTo>
                <a:cubicBezTo>
                  <a:pt x="119" y="13264"/>
                  <a:pt x="1109" y="15694"/>
                  <a:pt x="2994" y="17578"/>
                </a:cubicBezTo>
                <a:cubicBezTo>
                  <a:pt x="7020" y="21600"/>
                  <a:pt x="13549" y="21600"/>
                  <a:pt x="17575" y="17578"/>
                </a:cubicBezTo>
                <a:cubicBezTo>
                  <a:pt x="21600" y="13557"/>
                  <a:pt x="21600" y="7038"/>
                  <a:pt x="17575" y="3016"/>
                </a:cubicBezTo>
                <a:cubicBezTo>
                  <a:pt x="15562" y="1005"/>
                  <a:pt x="12920" y="0"/>
                  <a:pt x="10282" y="0"/>
                </a:cubicBezTo>
                <a:close/>
              </a:path>
            </a:pathLst>
          </a:custGeom>
          <a:ln w="3175" cap="flat">
            <a:solidFill>
              <a:srgbClr val="CDEEFB"/>
            </a:solidFill>
            <a:prstDash val="solid"/>
            <a:round/>
          </a:ln>
          <a:effectLst>
            <a:outerShdw blurRad="63500" sx="115000" sy="115000" algn="ctr" rotWithShape="0">
              <a:schemeClr val="accent2">
                <a:alpha val="40000"/>
              </a:schemeClr>
            </a:outerShdw>
          </a:effectLst>
        </p:spPr>
      </p:pic>
      <p:pic>
        <p:nvPicPr>
          <p:cNvPr id="12" name="image trunk part 2.002.jpeg" descr="image trunk part 2.002.jpeg">
            <a:extLst>
              <a:ext uri="{FF2B5EF4-FFF2-40B4-BE49-F238E27FC236}">
                <a16:creationId xmlns:a16="http://schemas.microsoft.com/office/drawing/2014/main" id="{A7BD8F83-2CB4-088B-844C-4E70B1DB6B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304" t="21335" r="31690" b="37130"/>
          <a:stretch>
            <a:fillRect/>
          </a:stretch>
        </p:blipFill>
        <p:spPr>
          <a:xfrm>
            <a:off x="408732" y="2836765"/>
            <a:ext cx="1786954" cy="927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0" y="0"/>
                </a:moveTo>
                <a:cubicBezTo>
                  <a:pt x="7322" y="0"/>
                  <a:pt x="4803" y="1002"/>
                  <a:pt x="2882" y="3013"/>
                </a:cubicBezTo>
                <a:cubicBezTo>
                  <a:pt x="-960" y="7035"/>
                  <a:pt x="-960" y="13556"/>
                  <a:pt x="2882" y="17578"/>
                </a:cubicBezTo>
                <a:cubicBezTo>
                  <a:pt x="6724" y="21600"/>
                  <a:pt x="12956" y="21600"/>
                  <a:pt x="16798" y="17578"/>
                </a:cubicBezTo>
                <a:cubicBezTo>
                  <a:pt x="20640" y="13556"/>
                  <a:pt x="20640" y="7035"/>
                  <a:pt x="16798" y="3013"/>
                </a:cubicBezTo>
                <a:cubicBezTo>
                  <a:pt x="14877" y="1002"/>
                  <a:pt x="12358" y="0"/>
                  <a:pt x="9840" y="0"/>
                </a:cubicBezTo>
                <a:close/>
              </a:path>
            </a:pathLst>
          </a:custGeom>
          <a:ln w="3175" cap="flat">
            <a:solidFill>
              <a:srgbClr val="CDEEFB"/>
            </a:solidFill>
            <a:prstDash val="solid"/>
            <a:round/>
          </a:ln>
          <a:effectLst/>
        </p:spPr>
      </p:pic>
      <p:pic>
        <p:nvPicPr>
          <p:cNvPr id="14" name="pasted-image.png" descr="pasted-image.png">
            <a:extLst>
              <a:ext uri="{FF2B5EF4-FFF2-40B4-BE49-F238E27FC236}">
                <a16:creationId xmlns:a16="http://schemas.microsoft.com/office/drawing/2014/main" id="{A2DD842B-1BA8-6462-6A7D-C597D10C205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" t="452" r="10723" b="28865"/>
          <a:stretch>
            <a:fillRect/>
          </a:stretch>
        </p:blipFill>
        <p:spPr>
          <a:xfrm>
            <a:off x="1969614" y="1383618"/>
            <a:ext cx="1780300" cy="908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2" y="1002"/>
                  <a:pt x="2881" y="3012"/>
                </a:cubicBezTo>
                <a:cubicBezTo>
                  <a:pt x="-961" y="7033"/>
                  <a:pt x="-961" y="13559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9"/>
                  <a:pt x="20639" y="7033"/>
                  <a:pt x="16797" y="3012"/>
                </a:cubicBezTo>
                <a:cubicBezTo>
                  <a:pt x="14875" y="1002"/>
                  <a:pt x="12357" y="0"/>
                  <a:pt x="9839" y="0"/>
                </a:cubicBezTo>
                <a:close/>
              </a:path>
            </a:pathLst>
          </a:custGeom>
          <a:ln w="3175" cap="flat">
            <a:solidFill>
              <a:srgbClr val="CDEEFB"/>
            </a:solidFill>
            <a:prstDash val="solid"/>
            <a:round/>
          </a:ln>
          <a:effectLst>
            <a:outerShdw blurRad="63500" sx="114953" sy="114953" algn="ctr" rotWithShape="0">
              <a:schemeClr val="accent1">
                <a:lumMod val="20000"/>
                <a:lumOff val="80000"/>
                <a:alpha val="40000"/>
              </a:schemeClr>
            </a:outerShdw>
          </a:effectLst>
        </p:spPr>
      </p:pic>
      <p:pic>
        <p:nvPicPr>
          <p:cNvPr id="10" name="9167bc-02362ac0484a93f99fd10f9551062ffe3d76c367bb395a106abdd95aad41ba2a.jpg" descr="9167bc-02362ac0484a93f99fd10f9551062ffe3d76c367bb395a106abdd95aad41ba2a.jpg">
            <a:extLst>
              <a:ext uri="{FF2B5EF4-FFF2-40B4-BE49-F238E27FC236}">
                <a16:creationId xmlns:a16="http://schemas.microsoft.com/office/drawing/2014/main" id="{DACCBFEB-64E8-5F70-2823-E64B66F12F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80" t="12787" r="5243" b="1071"/>
          <a:stretch>
            <a:fillRect/>
          </a:stretch>
        </p:blipFill>
        <p:spPr>
          <a:xfrm>
            <a:off x="3602406" y="1835793"/>
            <a:ext cx="1780289" cy="915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2" y="1006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6" y="1006"/>
                  <a:pt x="12357" y="0"/>
                  <a:pt x="9839" y="0"/>
                </a:cubicBezTo>
                <a:close/>
              </a:path>
            </a:pathLst>
          </a:custGeom>
          <a:ln w="3175" cap="flat">
            <a:solidFill>
              <a:srgbClr val="CDEEFB"/>
            </a:solidFill>
            <a:prstDash val="solid"/>
            <a:round/>
          </a:ln>
          <a:effectLst>
            <a:outerShdw blurRad="63500" sx="115000" sy="115000" algn="ctr" rotWithShape="0">
              <a:schemeClr val="accent2">
                <a:alpha val="40000"/>
              </a:schemeClr>
            </a:outerShdw>
          </a:effectLst>
        </p:spPr>
      </p:pic>
      <p:pic>
        <p:nvPicPr>
          <p:cNvPr id="13" name="image trunk part 2.001.jpeg" descr="image trunk part 2.001.jpeg">
            <a:extLst>
              <a:ext uri="{FF2B5EF4-FFF2-40B4-BE49-F238E27FC236}">
                <a16:creationId xmlns:a16="http://schemas.microsoft.com/office/drawing/2014/main" id="{9238148D-696A-1BEB-2637-01D3388B421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886" t="4016" r="14888" b="16598"/>
          <a:stretch>
            <a:fillRect/>
          </a:stretch>
        </p:blipFill>
        <p:spPr>
          <a:xfrm>
            <a:off x="2020387" y="3301859"/>
            <a:ext cx="1780363" cy="927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3"/>
                  <a:pt x="2882" y="3013"/>
                </a:cubicBezTo>
                <a:cubicBezTo>
                  <a:pt x="-961" y="7035"/>
                  <a:pt x="-961" y="13556"/>
                  <a:pt x="2882" y="17578"/>
                </a:cubicBezTo>
                <a:cubicBezTo>
                  <a:pt x="6724" y="21600"/>
                  <a:pt x="12954" y="21600"/>
                  <a:pt x="16796" y="17578"/>
                </a:cubicBezTo>
                <a:cubicBezTo>
                  <a:pt x="20639" y="13556"/>
                  <a:pt x="20639" y="7035"/>
                  <a:pt x="16796" y="3013"/>
                </a:cubicBezTo>
                <a:cubicBezTo>
                  <a:pt x="14875" y="1003"/>
                  <a:pt x="12357" y="0"/>
                  <a:pt x="9839" y="0"/>
                </a:cubicBezTo>
                <a:close/>
              </a:path>
            </a:pathLst>
          </a:custGeom>
          <a:ln w="3175" cap="flat">
            <a:solidFill>
              <a:srgbClr val="CDEEFB"/>
            </a:solidFill>
            <a:prstDash val="solid"/>
            <a:round/>
          </a:ln>
          <a:effectLst>
            <a:outerShdw blurRad="63500" sx="115000" sy="115000" algn="ctr" rotWithShape="0">
              <a:schemeClr val="accent2">
                <a:alpha val="40000"/>
              </a:schemeClr>
            </a:outerShdw>
          </a:effectLst>
        </p:spPr>
      </p:pic>
      <p:sp>
        <p:nvSpPr>
          <p:cNvPr id="16" name="Diagonal liegende Ecken des Rechtecks abrunden 15">
            <a:extLst>
              <a:ext uri="{FF2B5EF4-FFF2-40B4-BE49-F238E27FC236}">
                <a16:creationId xmlns:a16="http://schemas.microsoft.com/office/drawing/2014/main" id="{6B397C48-7B40-A286-6277-5FB382C94412}"/>
              </a:ext>
            </a:extLst>
          </p:cNvPr>
          <p:cNvSpPr/>
          <p:nvPr/>
        </p:nvSpPr>
        <p:spPr>
          <a:xfrm>
            <a:off x="5772297" y="1352822"/>
            <a:ext cx="3154574" cy="2947120"/>
          </a:xfrm>
          <a:prstGeom prst="round2DiagRect">
            <a:avLst>
              <a:gd name="adj1" fmla="val 9303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de-DE" sz="1600" b="1" dirty="0">
                <a:solidFill>
                  <a:schemeClr val="tx2"/>
                </a:solidFill>
              </a:rPr>
              <a:t>From </a:t>
            </a:r>
            <a:r>
              <a:rPr lang="de-DE" sz="1600" b="1" dirty="0" err="1">
                <a:solidFill>
                  <a:schemeClr val="tx2"/>
                </a:solidFill>
              </a:rPr>
              <a:t>mass</a:t>
            </a:r>
            <a:r>
              <a:rPr lang="de-DE" sz="1600" b="1" dirty="0">
                <a:solidFill>
                  <a:schemeClr val="tx2"/>
                </a:solidFill>
              </a:rPr>
              <a:t>, </a:t>
            </a:r>
            <a:r>
              <a:rPr lang="de-DE" sz="1600" b="1" dirty="0" err="1">
                <a:solidFill>
                  <a:schemeClr val="tx2"/>
                </a:solidFill>
              </a:rPr>
              <a:t>to</a:t>
            </a:r>
            <a:r>
              <a:rPr lang="de-DE" sz="1600" b="1" dirty="0">
                <a:solidFill>
                  <a:schemeClr val="tx2"/>
                </a:solidFill>
              </a:rPr>
              <a:t> </a:t>
            </a:r>
            <a:r>
              <a:rPr lang="de-DE" sz="1600" b="1" dirty="0" err="1">
                <a:solidFill>
                  <a:schemeClr val="tx2"/>
                </a:solidFill>
              </a:rPr>
              <a:t>messengers</a:t>
            </a:r>
            <a:r>
              <a:rPr lang="de-DE" sz="1600" b="1" dirty="0">
                <a:solidFill>
                  <a:schemeClr val="tx2"/>
                </a:solidFill>
              </a:rPr>
              <a:t>,</a:t>
            </a:r>
            <a:br>
              <a:rPr lang="de-DE" sz="1600" b="1" dirty="0">
                <a:solidFill>
                  <a:schemeClr val="tx2"/>
                </a:solidFill>
              </a:rPr>
            </a:br>
            <a:r>
              <a:rPr lang="de-DE" sz="1600" b="1" dirty="0" err="1">
                <a:solidFill>
                  <a:schemeClr val="tx2"/>
                </a:solidFill>
              </a:rPr>
              <a:t>to</a:t>
            </a:r>
            <a:r>
              <a:rPr lang="de-DE" sz="1600" b="1" dirty="0">
                <a:solidFill>
                  <a:schemeClr val="tx2"/>
                </a:solidFill>
              </a:rPr>
              <a:t> </a:t>
            </a:r>
            <a:r>
              <a:rPr lang="de-DE" sz="1600" b="1" dirty="0" err="1">
                <a:solidFill>
                  <a:schemeClr val="tx2"/>
                </a:solidFill>
              </a:rPr>
              <a:t>missing</a:t>
            </a:r>
            <a:r>
              <a:rPr lang="de-DE" sz="1600" b="1" dirty="0">
                <a:solidFill>
                  <a:schemeClr val="tx2"/>
                </a:solidFill>
              </a:rPr>
              <a:t> matter: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Understand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neutrinos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key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particles</a:t>
            </a:r>
            <a:endParaRPr lang="de-DE" sz="1400" dirty="0">
              <a:solidFill>
                <a:schemeClr val="tx2"/>
              </a:solidFill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Build</a:t>
            </a:r>
            <a:r>
              <a:rPr lang="de-DE" sz="1400" dirty="0">
                <a:solidFill>
                  <a:schemeClr val="tx2"/>
                </a:solidFill>
              </a:rPr>
              <a:t> a </a:t>
            </a:r>
            <a:r>
              <a:rPr lang="de-DE" sz="1400" dirty="0" err="1">
                <a:solidFill>
                  <a:schemeClr val="tx2"/>
                </a:solidFill>
              </a:rPr>
              <a:t>coherent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picture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high-</a:t>
            </a:r>
            <a:r>
              <a:rPr lang="de-DE" sz="1400" dirty="0" err="1">
                <a:solidFill>
                  <a:schemeClr val="tx2"/>
                </a:solidFill>
              </a:rPr>
              <a:t>energy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universe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through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>
                <a:solidFill>
                  <a:schemeClr val="tx2"/>
                </a:solidFill>
              </a:rPr>
              <a:t>all </a:t>
            </a:r>
            <a:r>
              <a:rPr lang="de-DE" sz="1400" b="1" dirty="0" err="1">
                <a:solidFill>
                  <a:schemeClr val="tx2"/>
                </a:solidFill>
              </a:rPr>
              <a:t>available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messengers</a:t>
            </a:r>
            <a:endParaRPr lang="de-DE" sz="1400" b="1" dirty="0">
              <a:solidFill>
                <a:schemeClr val="tx2"/>
              </a:solidFill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Identify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nature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>
                <a:solidFill>
                  <a:schemeClr val="tx2"/>
                </a:solidFill>
              </a:rPr>
              <a:t>Dark Matter</a:t>
            </a:r>
            <a:endParaRPr lang="de-DE" sz="1200" b="1" dirty="0">
              <a:solidFill>
                <a:schemeClr val="tx2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0C0530A-95E3-185B-7CEC-8C8584D4948A}"/>
              </a:ext>
            </a:extLst>
          </p:cNvPr>
          <p:cNvSpPr/>
          <p:nvPr/>
        </p:nvSpPr>
        <p:spPr>
          <a:xfrm>
            <a:off x="1974431" y="1367716"/>
            <a:ext cx="1770202" cy="916002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Image bucket.002.jpeg" descr="Image bucket.002.jpeg">
            <a:extLst>
              <a:ext uri="{FF2B5EF4-FFF2-40B4-BE49-F238E27FC236}">
                <a16:creationId xmlns:a16="http://schemas.microsoft.com/office/drawing/2014/main" id="{E12FCAEC-C5DB-AA84-48FE-971D29BD4DB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533" t="8815" r="5545" b="8805"/>
          <a:stretch>
            <a:fillRect/>
          </a:stretch>
        </p:blipFill>
        <p:spPr>
          <a:xfrm>
            <a:off x="3582088" y="2795254"/>
            <a:ext cx="1782000" cy="928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3" y="1004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5" y="1004"/>
                  <a:pt x="12359" y="0"/>
                  <a:pt x="9841" y="0"/>
                </a:cubicBezTo>
                <a:close/>
              </a:path>
            </a:pathLst>
          </a:custGeom>
          <a:ln w="3175">
            <a:solidFill>
              <a:srgbClr val="CDEEFB"/>
            </a:solidFill>
          </a:ln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D2AAC8D9-A3A2-76C5-F383-695162C689EF}"/>
              </a:ext>
            </a:extLst>
          </p:cNvPr>
          <p:cNvSpPr/>
          <p:nvPr/>
        </p:nvSpPr>
        <p:spPr>
          <a:xfrm>
            <a:off x="458534" y="1855576"/>
            <a:ext cx="1699518" cy="916002"/>
          </a:xfrm>
          <a:prstGeom prst="ellipse">
            <a:avLst/>
          </a:prstGeom>
          <a:noFill/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AF43CB1-A5EC-56F7-F823-0FC971089EC4}"/>
              </a:ext>
            </a:extLst>
          </p:cNvPr>
          <p:cNvSpPr/>
          <p:nvPr/>
        </p:nvSpPr>
        <p:spPr>
          <a:xfrm>
            <a:off x="3602373" y="1834575"/>
            <a:ext cx="1791715" cy="916002"/>
          </a:xfrm>
          <a:prstGeom prst="ellipse">
            <a:avLst/>
          </a:prstGeom>
          <a:noFill/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686479C-BC2B-A0DA-F4B4-EFA15F92C1F4}"/>
              </a:ext>
            </a:extLst>
          </p:cNvPr>
          <p:cNvSpPr/>
          <p:nvPr/>
        </p:nvSpPr>
        <p:spPr>
          <a:xfrm>
            <a:off x="2025467" y="3307321"/>
            <a:ext cx="1770202" cy="916002"/>
          </a:xfrm>
          <a:prstGeom prst="ellipse">
            <a:avLst/>
          </a:prstGeom>
          <a:noFill/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111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8F983-FFFF-C797-C1AE-C290D828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Who </a:t>
            </a:r>
            <a:r>
              <a:rPr lang="de-DE" dirty="0" err="1">
                <a:solidFill>
                  <a:schemeClr val="bg1"/>
                </a:solidFill>
              </a:rPr>
              <a:t>we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are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F6ED72-92DB-F627-5328-FD7EC661B2E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err="1"/>
              <a:t>We</a:t>
            </a:r>
            <a:r>
              <a:rPr lang="de-DE" sz="1800" dirty="0"/>
              <a:t> </a:t>
            </a:r>
            <a:r>
              <a:rPr lang="de-DE" sz="1800" dirty="0" err="1"/>
              <a:t>cover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full</a:t>
            </a:r>
            <a:r>
              <a:rPr lang="de-DE" sz="1800" dirty="0"/>
              <a:t> </a:t>
            </a:r>
            <a:r>
              <a:rPr lang="de-DE" sz="1800" dirty="0" err="1"/>
              <a:t>system</a:t>
            </a:r>
            <a:r>
              <a:rPr lang="de-DE" sz="1800" dirty="0"/>
              <a:t> </a:t>
            </a:r>
            <a:r>
              <a:rPr lang="de-DE" sz="1800" dirty="0" err="1"/>
              <a:t>competence</a:t>
            </a:r>
            <a:r>
              <a:rPr lang="de-DE" sz="1800" dirty="0"/>
              <a:t>: </a:t>
            </a:r>
            <a:r>
              <a:rPr lang="de-DE" sz="1800" dirty="0">
                <a:solidFill>
                  <a:schemeClr val="bg1"/>
                </a:solidFill>
              </a:rPr>
              <a:t>design, </a:t>
            </a:r>
            <a:r>
              <a:rPr lang="de-DE" sz="1800" dirty="0" err="1">
                <a:solidFill>
                  <a:schemeClr val="bg1"/>
                </a:solidFill>
              </a:rPr>
              <a:t>construction</a:t>
            </a:r>
            <a:r>
              <a:rPr lang="de-DE" sz="1800" dirty="0">
                <a:solidFill>
                  <a:schemeClr val="bg1"/>
                </a:solidFill>
              </a:rPr>
              <a:t>, </a:t>
            </a:r>
            <a:r>
              <a:rPr lang="de-DE" sz="1800" dirty="0" err="1">
                <a:solidFill>
                  <a:schemeClr val="bg1"/>
                </a:solidFill>
              </a:rPr>
              <a:t>operation</a:t>
            </a:r>
            <a:r>
              <a:rPr lang="de-DE" sz="1800" dirty="0">
                <a:solidFill>
                  <a:schemeClr val="bg1"/>
                </a:solidFill>
              </a:rPr>
              <a:t>, </a:t>
            </a:r>
            <a:r>
              <a:rPr lang="de-DE" sz="1800" dirty="0" err="1">
                <a:solidFill>
                  <a:schemeClr val="bg1"/>
                </a:solidFill>
              </a:rPr>
              <a:t>analysis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5EDEC7-E078-B759-EEF0-89CD66503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Content Placeholder 10">
            <a:extLst>
              <a:ext uri="{FF2B5EF4-FFF2-40B4-BE49-F238E27FC236}">
                <a16:creationId xmlns:a16="http://schemas.microsoft.com/office/drawing/2014/main" id="{70A1A75E-B8BA-073D-B8E5-E8DCDAD5E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2447" r="17477" b="21556"/>
          <a:stretch>
            <a:fillRect/>
          </a:stretch>
        </p:blipFill>
        <p:spPr>
          <a:xfrm rot="5400000">
            <a:off x="2754863" y="2967676"/>
            <a:ext cx="1709006" cy="199727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7DD7648-28B0-23C6-8769-211F19427BDA}"/>
              </a:ext>
            </a:extLst>
          </p:cNvPr>
          <p:cNvSpPr txBox="1">
            <a:spLocks/>
          </p:cNvSpPr>
          <p:nvPr/>
        </p:nvSpPr>
        <p:spPr>
          <a:xfrm>
            <a:off x="287524" y="1239602"/>
            <a:ext cx="4320480" cy="1727436"/>
          </a:xfrm>
          <a:prstGeom prst="rect">
            <a:avLst/>
          </a:prstGeom>
        </p:spPr>
        <p:txBody>
          <a:bodyPr/>
          <a:lstStyle>
            <a:lvl1pPr marL="180975" indent="-180975" algn="l" defTabSz="180000" rtl="0" eaLnBrk="1" latinLnBrk="0" hangingPunct="1">
              <a:lnSpc>
                <a:spcPts val="1800"/>
              </a:lnSpc>
              <a:spcBef>
                <a:spcPts val="1100"/>
              </a:spcBef>
              <a:spcAft>
                <a:spcPts val="0"/>
              </a:spcAft>
              <a:buClr>
                <a:srgbClr val="002864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0975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4625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285750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Clr>
                <a:schemeClr val="bg1"/>
              </a:buClr>
              <a:buNone/>
            </a:pPr>
            <a:r>
              <a:rPr lang="de-DE" sz="1400" dirty="0">
                <a:solidFill>
                  <a:schemeClr val="bg1"/>
                </a:solidFill>
              </a:rPr>
              <a:t>98 </a:t>
            </a:r>
            <a:r>
              <a:rPr lang="de-DE" sz="1400" dirty="0" err="1">
                <a:solidFill>
                  <a:schemeClr val="bg1"/>
                </a:solidFill>
              </a:rPr>
              <a:t>scientists</a:t>
            </a:r>
            <a:r>
              <a:rPr lang="de-DE" sz="1400" dirty="0">
                <a:solidFill>
                  <a:schemeClr val="bg1"/>
                </a:solidFill>
              </a:rPr>
              <a:t>, 29 </a:t>
            </a:r>
            <a:r>
              <a:rPr lang="de-DE" sz="1400" dirty="0" err="1">
                <a:solidFill>
                  <a:schemeClr val="bg1"/>
                </a:solidFill>
              </a:rPr>
              <a:t>doctoral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students</a:t>
            </a:r>
            <a:r>
              <a:rPr lang="de-DE" sz="1400" dirty="0">
                <a:solidFill>
                  <a:schemeClr val="bg1"/>
                </a:solidFill>
              </a:rPr>
              <a:t>, 52 support </a:t>
            </a:r>
            <a:r>
              <a:rPr lang="de-DE" sz="1400" dirty="0" err="1">
                <a:solidFill>
                  <a:schemeClr val="bg1"/>
                </a:solidFill>
              </a:rPr>
              <a:t>staff</a:t>
            </a:r>
            <a:r>
              <a:rPr lang="de-DE" sz="1400" dirty="0">
                <a:solidFill>
                  <a:schemeClr val="bg1"/>
                </a:solidFill>
              </a:rPr>
              <a:t>, 38.2 M€ </a:t>
            </a:r>
            <a:r>
              <a:rPr lang="de-DE" sz="1200" i="1" dirty="0">
                <a:solidFill>
                  <a:schemeClr val="bg1"/>
                </a:solidFill>
              </a:rPr>
              <a:t>(plan </a:t>
            </a:r>
            <a:r>
              <a:rPr lang="de-DE" sz="1200" i="1" dirty="0" err="1">
                <a:solidFill>
                  <a:schemeClr val="bg1"/>
                </a:solidFill>
              </a:rPr>
              <a:t>for</a:t>
            </a:r>
            <a:r>
              <a:rPr lang="de-DE" sz="1200" i="1" dirty="0">
                <a:solidFill>
                  <a:schemeClr val="bg1"/>
                </a:solidFill>
              </a:rPr>
              <a:t> 2028)</a:t>
            </a:r>
          </a:p>
          <a:p>
            <a:pPr marL="0" indent="0">
              <a:lnSpc>
                <a:spcPts val="2000"/>
              </a:lnSpc>
              <a:buClr>
                <a:schemeClr val="bg1"/>
              </a:buClr>
              <a:buNone/>
            </a:pPr>
            <a:r>
              <a:rPr lang="de-DE" sz="1400" b="1" dirty="0">
                <a:solidFill>
                  <a:schemeClr val="bg1"/>
                </a:solidFill>
              </a:rPr>
              <a:t>Team excellence:</a:t>
            </a:r>
            <a:br>
              <a:rPr lang="de-DE" sz="1200" b="1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2 ERC </a:t>
            </a:r>
            <a:r>
              <a:rPr lang="de-DE" sz="1400" dirty="0" err="1">
                <a:solidFill>
                  <a:schemeClr val="bg1"/>
                </a:solidFill>
              </a:rPr>
              <a:t>grants</a:t>
            </a:r>
            <a:r>
              <a:rPr lang="de-DE" sz="1400" dirty="0">
                <a:solidFill>
                  <a:schemeClr val="bg1"/>
                </a:solidFill>
              </a:rPr>
              <a:t>, 3 </a:t>
            </a:r>
            <a:r>
              <a:rPr lang="de-DE" sz="1400" dirty="0" err="1">
                <a:solidFill>
                  <a:schemeClr val="bg1"/>
                </a:solidFill>
              </a:rPr>
              <a:t>early-career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groups</a:t>
            </a:r>
            <a:r>
              <a:rPr lang="de-DE" sz="1400" dirty="0">
                <a:solidFill>
                  <a:schemeClr val="bg1"/>
                </a:solidFill>
              </a:rPr>
              <a:t> (Helmholtz, Emmy Noether), 3 </a:t>
            </a:r>
            <a:r>
              <a:rPr lang="de-DE" sz="1400" dirty="0" err="1">
                <a:solidFill>
                  <a:schemeClr val="bg1"/>
                </a:solidFill>
              </a:rPr>
              <a:t>Distinguished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Professorships</a:t>
            </a:r>
            <a:r>
              <a:rPr lang="de-DE" sz="1400" dirty="0">
                <a:solidFill>
                  <a:schemeClr val="bg1"/>
                </a:solidFill>
              </a:rPr>
              <a:t>,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15 </a:t>
            </a:r>
            <a:r>
              <a:rPr lang="de-DE" sz="1400" dirty="0" err="1">
                <a:solidFill>
                  <a:schemeClr val="bg1"/>
                </a:solidFill>
              </a:rPr>
              <a:t>joint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faculty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positions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with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universities</a:t>
            </a:r>
            <a:endParaRPr lang="en-DE" sz="1400" dirty="0">
              <a:solidFill>
                <a:schemeClr val="bg1"/>
              </a:solidFill>
            </a:endParaRPr>
          </a:p>
        </p:txBody>
      </p:sp>
      <p:pic>
        <p:nvPicPr>
          <p:cNvPr id="9" name="Picture Placeholder 11">
            <a:extLst>
              <a:ext uri="{FF2B5EF4-FFF2-40B4-BE49-F238E27FC236}">
                <a16:creationId xmlns:a16="http://schemas.microsoft.com/office/drawing/2014/main" id="{242091A0-723D-FA2E-0902-A2293B46B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5480" r="5480"/>
          <a:stretch>
            <a:fillRect/>
          </a:stretch>
        </p:blipFill>
        <p:spPr>
          <a:xfrm>
            <a:off x="6946901" y="1276350"/>
            <a:ext cx="2016125" cy="1690688"/>
          </a:xfrm>
          <a:prstGeom prst="rect">
            <a:avLst/>
          </a:prstGeom>
        </p:spPr>
      </p:pic>
      <p:pic>
        <p:nvPicPr>
          <p:cNvPr id="12" name="Picture Placeholder 17" descr="A close-up of a pipe&#10;&#10;AI-generated content may be incorrect.">
            <a:extLst>
              <a:ext uri="{FF2B5EF4-FFF2-40B4-BE49-F238E27FC236}">
                <a16:creationId xmlns:a16="http://schemas.microsoft.com/office/drawing/2014/main" id="{F7F84BF6-786C-8FE5-F646-AB44BFD667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0237" r="10237"/>
          <a:stretch>
            <a:fillRect/>
          </a:stretch>
        </p:blipFill>
        <p:spPr>
          <a:xfrm>
            <a:off x="6946901" y="3111810"/>
            <a:ext cx="2016125" cy="1716772"/>
          </a:xfrm>
          <a:prstGeom prst="rect">
            <a:avLst/>
          </a:prstGeom>
        </p:spPr>
      </p:pic>
      <p:sp>
        <p:nvSpPr>
          <p:cNvPr id="14" name="Textfeld 11">
            <a:extLst>
              <a:ext uri="{FF2B5EF4-FFF2-40B4-BE49-F238E27FC236}">
                <a16:creationId xmlns:a16="http://schemas.microsoft.com/office/drawing/2014/main" id="{43E7AB31-070C-1E64-9307-211FB1C4CA6B}"/>
              </a:ext>
            </a:extLst>
          </p:cNvPr>
          <p:cNvSpPr txBox="1"/>
          <p:nvPr/>
        </p:nvSpPr>
        <p:spPr>
          <a:xfrm>
            <a:off x="2600867" y="4482263"/>
            <a:ext cx="1287057" cy="3385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ULTRASAT </a:t>
            </a:r>
            <a:r>
              <a:rPr lang="de-DE" sz="800" dirty="0" err="1">
                <a:solidFill>
                  <a:schemeClr val="tx2"/>
                </a:solidFill>
              </a:rPr>
              <a:t>camera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assembly</a:t>
            </a:r>
            <a:r>
              <a:rPr lang="de-DE" sz="800" dirty="0">
                <a:solidFill>
                  <a:schemeClr val="tx2"/>
                </a:solidFill>
              </a:rPr>
              <a:t> at DESY</a:t>
            </a:r>
          </a:p>
        </p:txBody>
      </p:sp>
      <p:sp>
        <p:nvSpPr>
          <p:cNvPr id="16" name="Textfeld 11">
            <a:extLst>
              <a:ext uri="{FF2B5EF4-FFF2-40B4-BE49-F238E27FC236}">
                <a16:creationId xmlns:a16="http://schemas.microsoft.com/office/drawing/2014/main" id="{B455A4FC-680B-5609-CAD4-6E38659B2C8F}"/>
              </a:ext>
            </a:extLst>
          </p:cNvPr>
          <p:cNvSpPr txBox="1"/>
          <p:nvPr/>
        </p:nvSpPr>
        <p:spPr>
          <a:xfrm>
            <a:off x="6946901" y="4482263"/>
            <a:ext cx="1348528" cy="3385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IceCube Upgrade </a:t>
            </a:r>
            <a:r>
              <a:rPr lang="de-DE" sz="800" dirty="0" err="1">
                <a:solidFill>
                  <a:schemeClr val="tx2"/>
                </a:solidFill>
              </a:rPr>
              <a:t>mDOM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production</a:t>
            </a:r>
            <a:r>
              <a:rPr lang="de-DE" sz="800" dirty="0">
                <a:solidFill>
                  <a:schemeClr val="tx2"/>
                </a:solidFill>
              </a:rPr>
              <a:t> &amp; </a:t>
            </a:r>
            <a:r>
              <a:rPr lang="de-DE" sz="800" dirty="0" err="1">
                <a:solidFill>
                  <a:schemeClr val="tx2"/>
                </a:solidFill>
              </a:rPr>
              <a:t>deployment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17" name="Textfeld 11">
            <a:extLst>
              <a:ext uri="{FF2B5EF4-FFF2-40B4-BE49-F238E27FC236}">
                <a16:creationId xmlns:a16="http://schemas.microsoft.com/office/drawing/2014/main" id="{EF9CA181-8FC1-6F73-F08B-E564E9E4F0FA}"/>
              </a:ext>
            </a:extLst>
          </p:cNvPr>
          <p:cNvSpPr txBox="1"/>
          <p:nvPr/>
        </p:nvSpPr>
        <p:spPr>
          <a:xfrm>
            <a:off x="6946901" y="2628484"/>
            <a:ext cx="1348528" cy="3385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CTAO MST </a:t>
            </a:r>
            <a:r>
              <a:rPr lang="de-DE" sz="800" dirty="0" err="1">
                <a:solidFill>
                  <a:schemeClr val="tx2"/>
                </a:solidFill>
              </a:rPr>
              <a:t>structure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pre-assembly</a:t>
            </a:r>
            <a:r>
              <a:rPr lang="de-DE" sz="800" dirty="0">
                <a:solidFill>
                  <a:schemeClr val="tx2"/>
                </a:solidFill>
              </a:rPr>
              <a:t> at DESY</a:t>
            </a:r>
          </a:p>
        </p:txBody>
      </p:sp>
      <p:pic>
        <p:nvPicPr>
          <p:cNvPr id="18" name="Grafik 17" descr="Ein Bild, das Maschine, Bautechnik, Im Haus, Industrie enthält.&#10;&#10;KI-generierte Inhalte können fehlerhaft sein.">
            <a:extLst>
              <a:ext uri="{FF2B5EF4-FFF2-40B4-BE49-F238E27FC236}">
                <a16:creationId xmlns:a16="http://schemas.microsoft.com/office/drawing/2014/main" id="{61A77FA0-07BE-7D12-F7F4-3C0231B89AA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114" r="22276" b="7686"/>
          <a:stretch>
            <a:fillRect/>
          </a:stretch>
        </p:blipFill>
        <p:spPr>
          <a:xfrm>
            <a:off x="4758791" y="1267809"/>
            <a:ext cx="2016126" cy="1699229"/>
          </a:xfrm>
          <a:prstGeom prst="rect">
            <a:avLst/>
          </a:prstGeom>
        </p:spPr>
      </p:pic>
      <p:sp>
        <p:nvSpPr>
          <p:cNvPr id="19" name="Textfeld 11">
            <a:extLst>
              <a:ext uri="{FF2B5EF4-FFF2-40B4-BE49-F238E27FC236}">
                <a16:creationId xmlns:a16="http://schemas.microsoft.com/office/drawing/2014/main" id="{CCE3CD2F-D937-4C93-9E7B-77CC3945D6E4}"/>
              </a:ext>
            </a:extLst>
          </p:cNvPr>
          <p:cNvSpPr txBox="1"/>
          <p:nvPr/>
        </p:nvSpPr>
        <p:spPr>
          <a:xfrm>
            <a:off x="4758791" y="2628484"/>
            <a:ext cx="1348528" cy="3385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 err="1">
                <a:solidFill>
                  <a:schemeClr val="tx2"/>
                </a:solidFill>
              </a:rPr>
              <a:t>Atomic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tritium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test</a:t>
            </a:r>
            <a:r>
              <a:rPr lang="de-DE" sz="800" dirty="0">
                <a:solidFill>
                  <a:schemeClr val="tx2"/>
                </a:solidFill>
              </a:rPr>
              <a:t> stand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 err="1">
                <a:solidFill>
                  <a:schemeClr val="tx2"/>
                </a:solidFill>
              </a:rPr>
              <a:t>for</a:t>
            </a:r>
            <a:r>
              <a:rPr lang="de-DE" sz="800" dirty="0">
                <a:solidFill>
                  <a:schemeClr val="tx2"/>
                </a:solidFill>
              </a:rPr>
              <a:t> KATRIN++ at KIT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B7E37F5-4362-797F-15AA-B493051CEA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9711"/>
          <a:stretch>
            <a:fillRect/>
          </a:stretch>
        </p:blipFill>
        <p:spPr>
          <a:xfrm>
            <a:off x="358775" y="3111810"/>
            <a:ext cx="2057400" cy="1709007"/>
          </a:xfrm>
          <a:prstGeom prst="rect">
            <a:avLst/>
          </a:prstGeom>
        </p:spPr>
      </p:pic>
      <p:sp>
        <p:nvSpPr>
          <p:cNvPr id="13" name="Textfeld 11">
            <a:extLst>
              <a:ext uri="{FF2B5EF4-FFF2-40B4-BE49-F238E27FC236}">
                <a16:creationId xmlns:a16="http://schemas.microsoft.com/office/drawing/2014/main" id="{0F3A9653-9FC6-90D1-0DE4-E4CA36E78485}"/>
              </a:ext>
            </a:extLst>
          </p:cNvPr>
          <p:cNvSpPr txBox="1"/>
          <p:nvPr/>
        </p:nvSpPr>
        <p:spPr>
          <a:xfrm>
            <a:off x="358774" y="4490028"/>
            <a:ext cx="1259672" cy="3385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 err="1">
                <a:solidFill>
                  <a:schemeClr val="tx2"/>
                </a:solidFill>
              </a:rPr>
              <a:t>Electrode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fabrication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for</a:t>
            </a:r>
            <a:r>
              <a:rPr lang="de-DE" sz="800" dirty="0">
                <a:solidFill>
                  <a:schemeClr val="tx2"/>
                </a:solidFill>
              </a:rPr>
              <a:t> XENONnT at LNGS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6F834751-525E-C14E-8B8F-BF8A5BD05D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7074" t="23009" r="14646" b="22175"/>
          <a:stretch>
            <a:fillRect/>
          </a:stretch>
        </p:blipFill>
        <p:spPr>
          <a:xfrm>
            <a:off x="4755072" y="3111811"/>
            <a:ext cx="2016125" cy="1716772"/>
          </a:xfrm>
          <a:prstGeom prst="rect">
            <a:avLst/>
          </a:prstGeom>
        </p:spPr>
      </p:pic>
      <p:sp>
        <p:nvSpPr>
          <p:cNvPr id="15" name="Textfeld 11">
            <a:extLst>
              <a:ext uri="{FF2B5EF4-FFF2-40B4-BE49-F238E27FC236}">
                <a16:creationId xmlns:a16="http://schemas.microsoft.com/office/drawing/2014/main" id="{7CE8432C-B126-F855-7A9E-3A399335577F}"/>
              </a:ext>
            </a:extLst>
          </p:cNvPr>
          <p:cNvSpPr txBox="1"/>
          <p:nvPr/>
        </p:nvSpPr>
        <p:spPr>
          <a:xfrm>
            <a:off x="4755072" y="4490028"/>
            <a:ext cx="1401104" cy="3385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 err="1">
                <a:solidFill>
                  <a:schemeClr val="tx2"/>
                </a:solidFill>
              </a:rPr>
              <a:t>AugerPrime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detector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construction</a:t>
            </a:r>
            <a:r>
              <a:rPr lang="de-DE" sz="800" dirty="0">
                <a:solidFill>
                  <a:schemeClr val="tx2"/>
                </a:solidFill>
              </a:rPr>
              <a:t> &amp; </a:t>
            </a:r>
            <a:r>
              <a:rPr lang="de-DE" sz="800" dirty="0" err="1">
                <a:solidFill>
                  <a:schemeClr val="tx2"/>
                </a:solidFill>
              </a:rPr>
              <a:t>deployment</a:t>
            </a:r>
            <a:endParaRPr lang="de-DE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DD739-909F-EDD3-BED7-E1FB3E133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DEADCBFA-1CC0-0E47-8284-66ADF3A54F59}"/>
              </a:ext>
            </a:extLst>
          </p:cNvPr>
          <p:cNvSpPr/>
          <p:nvPr/>
        </p:nvSpPr>
        <p:spPr>
          <a:xfrm>
            <a:off x="4439271" y="3075806"/>
            <a:ext cx="4655472" cy="1487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FF7DDD-CA53-E3D4-0903-B030D0672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Who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are</a:t>
            </a:r>
            <a:endParaRPr lang="de-DE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EE0796-36A8-F671-B9E2-9575975CC0C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err="1">
                <a:solidFill>
                  <a:schemeClr val="bg1"/>
                </a:solidFill>
              </a:rPr>
              <a:t>We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deliver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science</a:t>
            </a:r>
            <a:r>
              <a:rPr lang="de-DE" sz="1800" dirty="0">
                <a:solidFill>
                  <a:schemeClr val="bg1"/>
                </a:solidFill>
              </a:rPr>
              <a:t> and international </a:t>
            </a:r>
            <a:r>
              <a:rPr lang="de-DE" sz="1800" dirty="0" err="1">
                <a:solidFill>
                  <a:schemeClr val="bg1"/>
                </a:solidFill>
              </a:rPr>
              <a:t>leadership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732DFF-F980-6565-D8A1-399047846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B0CAFD-B4F6-0D54-6747-97D8F2F63EAE}"/>
              </a:ext>
            </a:extLst>
          </p:cNvPr>
          <p:cNvSpPr txBox="1">
            <a:spLocks/>
          </p:cNvSpPr>
          <p:nvPr/>
        </p:nvSpPr>
        <p:spPr>
          <a:xfrm>
            <a:off x="291358" y="1469358"/>
            <a:ext cx="3920602" cy="3406647"/>
          </a:xfrm>
          <a:prstGeom prst="rect">
            <a:avLst/>
          </a:prstGeom>
        </p:spPr>
        <p:txBody>
          <a:bodyPr/>
          <a:lstStyle>
            <a:lvl1pPr marL="180975" indent="-180975" algn="l" defTabSz="180000" rtl="0" eaLnBrk="1" latinLnBrk="0" hangingPunct="1">
              <a:lnSpc>
                <a:spcPts val="1800"/>
              </a:lnSpc>
              <a:spcBef>
                <a:spcPts val="1100"/>
              </a:spcBef>
              <a:spcAft>
                <a:spcPts val="0"/>
              </a:spcAft>
              <a:buClr>
                <a:srgbClr val="002864"/>
              </a:buClr>
              <a:buFont typeface="Arial" panose="020B0604020202020204" pitchFamily="34" charset="0"/>
              <a:buChar char="•"/>
              <a:tabLst>
                <a:tab pos="180000" algn="l"/>
                <a:tab pos="360000" algn="l"/>
              </a:tabLs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79388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180975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174625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0125" indent="-285750" algn="l" defTabSz="914400" rtl="0" eaLnBrk="1" latinLnBrk="0" hangingPunct="1">
              <a:spcBef>
                <a:spcPct val="20000"/>
              </a:spcBef>
              <a:buClr>
                <a:srgbClr val="00286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spcBef>
                <a:spcPts val="14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en-DE" sz="1400" dirty="0">
                <a:solidFill>
                  <a:schemeClr val="bg1"/>
                </a:solidFill>
              </a:rPr>
              <a:t>DESY </a:t>
            </a:r>
            <a:r>
              <a:rPr lang="de-DE" sz="1400" dirty="0">
                <a:solidFill>
                  <a:schemeClr val="bg1"/>
                </a:solidFill>
              </a:rPr>
              <a:t>and</a:t>
            </a:r>
            <a:r>
              <a:rPr lang="en-DE" sz="1400" dirty="0">
                <a:solidFill>
                  <a:schemeClr val="bg1"/>
                </a:solidFill>
              </a:rPr>
              <a:t> KIT hold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backbone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roles</a:t>
            </a:r>
            <a:r>
              <a:rPr lang="en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dirty="0">
                <a:solidFill>
                  <a:schemeClr val="bg1"/>
                </a:solidFill>
              </a:rPr>
              <a:t>in </a:t>
            </a:r>
            <a:r>
              <a:rPr lang="en-DE" sz="1400" dirty="0">
                <a:solidFill>
                  <a:schemeClr val="bg1"/>
                </a:solidFill>
              </a:rPr>
              <a:t>management, coordination, and infrastructure </a:t>
            </a:r>
            <a:r>
              <a:rPr lang="de-DE" sz="1400" dirty="0" err="1">
                <a:solidFill>
                  <a:schemeClr val="bg1"/>
                </a:solidFill>
              </a:rPr>
              <a:t>of</a:t>
            </a:r>
            <a:r>
              <a:rPr lang="en-DE" sz="1400" dirty="0">
                <a:solidFill>
                  <a:schemeClr val="bg1"/>
                </a:solidFill>
              </a:rPr>
              <a:t> major 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international </a:t>
            </a:r>
            <a:r>
              <a:rPr lang="en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collaborations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:</a:t>
            </a:r>
            <a:br>
              <a:rPr lang="de-DE" sz="1400" b="1" dirty="0">
                <a:solidFill>
                  <a:schemeClr val="bg1"/>
                </a:solidFill>
              </a:rPr>
            </a:br>
            <a:br>
              <a:rPr lang="de-DE" b="1" dirty="0">
                <a:solidFill>
                  <a:schemeClr val="bg1"/>
                </a:solidFill>
              </a:rPr>
            </a:br>
            <a:br>
              <a:rPr lang="de-DE" b="1" dirty="0">
                <a:solidFill>
                  <a:schemeClr val="bg1"/>
                </a:solidFill>
              </a:rPr>
            </a:br>
            <a:br>
              <a:rPr lang="de-DE" b="1" dirty="0">
                <a:solidFill>
                  <a:schemeClr val="bg1"/>
                </a:solidFill>
              </a:rPr>
            </a:br>
            <a:endParaRPr lang="de-DE" b="1" dirty="0">
              <a:solidFill>
                <a:schemeClr val="bg1"/>
              </a:solidFill>
            </a:endParaRPr>
          </a:p>
          <a:p>
            <a:pPr marL="0" indent="0">
              <a:lnSpc>
                <a:spcPts val="2000"/>
              </a:lnSpc>
              <a:spcBef>
                <a:spcPts val="1400"/>
              </a:spcBef>
              <a:spcAft>
                <a:spcPts val="600"/>
              </a:spcAft>
              <a:buClr>
                <a:schemeClr val="bg1"/>
              </a:buClr>
              <a:buNone/>
            </a:pPr>
            <a:r>
              <a:rPr lang="de-DE" sz="1400" dirty="0">
                <a:solidFill>
                  <a:schemeClr val="bg1"/>
                </a:solidFill>
              </a:rPr>
              <a:t>Core </a:t>
            </a:r>
            <a:r>
              <a:rPr lang="de-DE" sz="1400" dirty="0" err="1">
                <a:solidFill>
                  <a:schemeClr val="bg1"/>
                </a:solidFill>
              </a:rPr>
              <a:t>competences</a:t>
            </a:r>
            <a:r>
              <a:rPr lang="de-DE" sz="1400" dirty="0">
                <a:solidFill>
                  <a:schemeClr val="bg1"/>
                </a:solidFill>
              </a:rPr>
              <a:t> in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theory</a:t>
            </a:r>
            <a:r>
              <a:rPr lang="de-DE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phenomenology</a:t>
            </a:r>
            <a:r>
              <a:rPr lang="de-DE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de-DE" sz="1400" dirty="0">
                <a:solidFill>
                  <a:schemeClr val="bg1"/>
                </a:solidFill>
              </a:rPr>
              <a:t>and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modeling</a:t>
            </a:r>
            <a:b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de-DE" sz="1400" dirty="0" err="1">
                <a:solidFill>
                  <a:schemeClr val="bg1"/>
                </a:solidFill>
              </a:rPr>
              <a:t>are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ingrained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with</a:t>
            </a:r>
            <a:r>
              <a:rPr lang="de-DE" sz="1400" dirty="0">
                <a:solidFill>
                  <a:schemeClr val="bg1"/>
                </a:solidFill>
              </a:rPr>
              <a:t> experimental </a:t>
            </a:r>
            <a:r>
              <a:rPr lang="de-DE" sz="1400" dirty="0" err="1">
                <a:solidFill>
                  <a:schemeClr val="bg1"/>
                </a:solidFill>
              </a:rPr>
              <a:t>work</a:t>
            </a:r>
            <a:endParaRPr lang="en-DE" sz="1400" b="1" dirty="0">
              <a:solidFill>
                <a:schemeClr val="bg1"/>
              </a:solidFill>
            </a:endParaRPr>
          </a:p>
          <a:p>
            <a:endParaRPr lang="en-DE" dirty="0">
              <a:solidFill>
                <a:schemeClr val="bg1"/>
              </a:solidFill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059D9333-0D71-96ED-BB92-A1BEF6B678D9}"/>
              </a:ext>
            </a:extLst>
          </p:cNvPr>
          <p:cNvGrpSpPr/>
          <p:nvPr/>
        </p:nvGrpSpPr>
        <p:grpSpPr>
          <a:xfrm>
            <a:off x="4446493" y="1239599"/>
            <a:ext cx="4648250" cy="1693897"/>
            <a:chOff x="4205395" y="2654282"/>
            <a:chExt cx="4755077" cy="1732826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48B87831-67B1-22B4-9A3D-8AA96B5B01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843"/>
            <a:stretch>
              <a:fillRect/>
            </a:stretch>
          </p:blipFill>
          <p:spPr bwMode="auto">
            <a:xfrm>
              <a:off x="4205395" y="2985767"/>
              <a:ext cx="2520280" cy="12718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Tritiumlabor Karlsruhe (TLK): Ministerium für Umwelt, Klima und  Energiewirtschaft Baden-Württemberg">
              <a:extLst>
                <a:ext uri="{FF2B5EF4-FFF2-40B4-BE49-F238E27FC236}">
                  <a16:creationId xmlns:a16="http://schemas.microsoft.com/office/drawing/2014/main" id="{0B3E7E82-8E78-E8D9-C53E-D93AF4EB7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0211" y="2654282"/>
              <a:ext cx="2480261" cy="133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feld 11">
              <a:extLst>
                <a:ext uri="{FF2B5EF4-FFF2-40B4-BE49-F238E27FC236}">
                  <a16:creationId xmlns:a16="http://schemas.microsoft.com/office/drawing/2014/main" id="{94C76AF5-8673-6F99-CDAA-48C9976D7E7D}"/>
                </a:ext>
              </a:extLst>
            </p:cNvPr>
            <p:cNvSpPr txBox="1"/>
            <p:nvPr/>
          </p:nvSpPr>
          <p:spPr>
            <a:xfrm>
              <a:off x="4205395" y="4182455"/>
              <a:ext cx="2520280" cy="204653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700" dirty="0">
                  <a:solidFill>
                    <a:schemeClr val="tx2"/>
                  </a:solidFill>
                </a:rPr>
                <a:t>CTAO Science Data Management Center at DESY</a:t>
              </a:r>
            </a:p>
          </p:txBody>
        </p:sp>
        <p:sp>
          <p:nvSpPr>
            <p:cNvPr id="16" name="Textfeld 11">
              <a:extLst>
                <a:ext uri="{FF2B5EF4-FFF2-40B4-BE49-F238E27FC236}">
                  <a16:creationId xmlns:a16="http://schemas.microsoft.com/office/drawing/2014/main" id="{E6EBD879-6506-3A45-4F7D-1F7FD88570A1}"/>
                </a:ext>
              </a:extLst>
            </p:cNvPr>
            <p:cNvSpPr txBox="1"/>
            <p:nvPr/>
          </p:nvSpPr>
          <p:spPr>
            <a:xfrm>
              <a:off x="6480212" y="3878418"/>
              <a:ext cx="2480260" cy="204653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700" dirty="0">
                  <a:solidFill>
                    <a:schemeClr val="tx2"/>
                  </a:solidFill>
                </a:rPr>
                <a:t>Tritium Laboratory Karlsruhe </a:t>
              </a:r>
              <a:r>
                <a:rPr lang="de-DE" sz="700" dirty="0" err="1">
                  <a:solidFill>
                    <a:schemeClr val="tx2"/>
                  </a:solidFill>
                </a:rPr>
                <a:t>hosting</a:t>
              </a:r>
              <a:r>
                <a:rPr lang="de-DE" sz="700" dirty="0">
                  <a:solidFill>
                    <a:schemeClr val="tx2"/>
                  </a:solidFill>
                </a:rPr>
                <a:t> KATRIN at KIT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B75D580-9585-C5BB-D4AE-57C0F2FE7305}"/>
              </a:ext>
            </a:extLst>
          </p:cNvPr>
          <p:cNvGrpSpPr/>
          <p:nvPr/>
        </p:nvGrpSpPr>
        <p:grpSpPr>
          <a:xfrm>
            <a:off x="4487853" y="3155679"/>
            <a:ext cx="1344289" cy="1234139"/>
            <a:chOff x="4846086" y="1214380"/>
            <a:chExt cx="1864678" cy="1357370"/>
          </a:xfrm>
        </p:grpSpPr>
        <p:pic>
          <p:nvPicPr>
            <p:cNvPr id="1026" name="Picture 2" descr="CORSIKA Shower Images">
              <a:extLst>
                <a:ext uri="{FF2B5EF4-FFF2-40B4-BE49-F238E27FC236}">
                  <a16:creationId xmlns:a16="http://schemas.microsoft.com/office/drawing/2014/main" id="{01AF1F1A-938B-C14E-4937-0B35CD02CD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086" y="1301348"/>
              <a:ext cx="1864678" cy="127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Logo of CORSIKA">
              <a:extLst>
                <a:ext uri="{FF2B5EF4-FFF2-40B4-BE49-F238E27FC236}">
                  <a16:creationId xmlns:a16="http://schemas.microsoft.com/office/drawing/2014/main" id="{1421AE64-D170-A616-205C-C929E811DC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0967" y="1214380"/>
              <a:ext cx="1044117" cy="22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Logo">
            <a:extLst>
              <a:ext uri="{FF2B5EF4-FFF2-40B4-BE49-F238E27FC236}">
                <a16:creationId xmlns:a16="http://schemas.microsoft.com/office/drawing/2014/main" id="{A684E636-CB13-4F04-2C49-89595B609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450" y="3249252"/>
            <a:ext cx="1066837" cy="114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1">
            <a:extLst>
              <a:ext uri="{FF2B5EF4-FFF2-40B4-BE49-F238E27FC236}">
                <a16:creationId xmlns:a16="http://schemas.microsoft.com/office/drawing/2014/main" id="{99EC165E-9A6B-B768-EE61-25E710631AE3}"/>
              </a:ext>
            </a:extLst>
          </p:cNvPr>
          <p:cNvSpPr txBox="1"/>
          <p:nvPr/>
        </p:nvSpPr>
        <p:spPr>
          <a:xfrm>
            <a:off x="4439271" y="4554685"/>
            <a:ext cx="1388777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800" dirty="0">
                <a:solidFill>
                  <a:schemeClr val="tx2"/>
                </a:solidFill>
              </a:rPr>
              <a:t>Shower </a:t>
            </a:r>
            <a:r>
              <a:rPr lang="de-DE" sz="800" dirty="0" err="1">
                <a:solidFill>
                  <a:schemeClr val="tx2"/>
                </a:solidFill>
              </a:rPr>
              <a:t>simulation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17" name="Textfeld 11">
            <a:extLst>
              <a:ext uri="{FF2B5EF4-FFF2-40B4-BE49-F238E27FC236}">
                <a16:creationId xmlns:a16="http://schemas.microsoft.com/office/drawing/2014/main" id="{E6498885-4E35-7BCF-4076-433909612CBA}"/>
              </a:ext>
            </a:extLst>
          </p:cNvPr>
          <p:cNvSpPr txBox="1"/>
          <p:nvPr/>
        </p:nvSpPr>
        <p:spPr>
          <a:xfrm>
            <a:off x="5936480" y="4563423"/>
            <a:ext cx="1388777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800" dirty="0">
                <a:solidFill>
                  <a:schemeClr val="tx2"/>
                </a:solidFill>
              </a:rPr>
              <a:t>Multi-</a:t>
            </a:r>
            <a:r>
              <a:rPr lang="de-DE" sz="800" dirty="0" err="1">
                <a:solidFill>
                  <a:schemeClr val="tx2"/>
                </a:solidFill>
              </a:rPr>
              <a:t>messenger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models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18" name="Textfeld 11">
            <a:extLst>
              <a:ext uri="{FF2B5EF4-FFF2-40B4-BE49-F238E27FC236}">
                <a16:creationId xmlns:a16="http://schemas.microsoft.com/office/drawing/2014/main" id="{84BA2B84-5D26-38FE-3695-5F1382EA47D2}"/>
              </a:ext>
            </a:extLst>
          </p:cNvPr>
          <p:cNvSpPr txBox="1"/>
          <p:nvPr/>
        </p:nvSpPr>
        <p:spPr>
          <a:xfrm>
            <a:off x="7433689" y="4558348"/>
            <a:ext cx="1661054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de-DE" sz="800" dirty="0">
                <a:solidFill>
                  <a:schemeClr val="tx2"/>
                </a:solidFill>
              </a:rPr>
              <a:t>Global </a:t>
            </a:r>
            <a:r>
              <a:rPr lang="de-DE" sz="800" dirty="0" err="1">
                <a:solidFill>
                  <a:schemeClr val="tx2"/>
                </a:solidFill>
              </a:rPr>
              <a:t>neutrino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analyses</a:t>
            </a:r>
            <a:endParaRPr lang="de-DE" sz="800" dirty="0">
              <a:solidFill>
                <a:schemeClr val="tx2"/>
              </a:solidFill>
            </a:endParaRP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8C99765-0308-C80D-4797-05F17A968EF8}"/>
              </a:ext>
            </a:extLst>
          </p:cNvPr>
          <p:cNvGrpSpPr/>
          <p:nvPr/>
        </p:nvGrpSpPr>
        <p:grpSpPr>
          <a:xfrm>
            <a:off x="395536" y="2535746"/>
            <a:ext cx="3600400" cy="798518"/>
            <a:chOff x="270153" y="2319722"/>
            <a:chExt cx="3941807" cy="915030"/>
          </a:xfrm>
        </p:grpSpPr>
        <p:sp>
          <p:nvSpPr>
            <p:cNvPr id="22" name="Abgerundetes Rechteck 21">
              <a:extLst>
                <a:ext uri="{FF2B5EF4-FFF2-40B4-BE49-F238E27FC236}">
                  <a16:creationId xmlns:a16="http://schemas.microsoft.com/office/drawing/2014/main" id="{CAF37911-3B6B-C9EC-445A-F93465245A01}"/>
                </a:ext>
              </a:extLst>
            </p:cNvPr>
            <p:cNvSpPr/>
            <p:nvPr/>
          </p:nvSpPr>
          <p:spPr>
            <a:xfrm>
              <a:off x="270153" y="2319722"/>
              <a:ext cx="3941807" cy="915030"/>
            </a:xfrm>
            <a:prstGeom prst="roundRect">
              <a:avLst>
                <a:gd name="adj" fmla="val 98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408EF130-F8A3-864B-B24A-F997634B307E}"/>
                </a:ext>
              </a:extLst>
            </p:cNvPr>
            <p:cNvGrpSpPr/>
            <p:nvPr/>
          </p:nvGrpSpPr>
          <p:grpSpPr>
            <a:xfrm>
              <a:off x="306157" y="2393885"/>
              <a:ext cx="3869799" cy="771257"/>
              <a:chOff x="143508" y="2363511"/>
              <a:chExt cx="3869799" cy="771257"/>
            </a:xfrm>
          </p:grpSpPr>
          <p:pic>
            <p:nvPicPr>
              <p:cNvPr id="4100" name="Picture 4" descr="KIT - KATRIN - KATRIN">
                <a:extLst>
                  <a:ext uri="{FF2B5EF4-FFF2-40B4-BE49-F238E27FC236}">
                    <a16:creationId xmlns:a16="http://schemas.microsoft.com/office/drawing/2014/main" id="{70815A66-88D9-A76E-0397-A676D44EFF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508" y="2391730"/>
                <a:ext cx="684077" cy="7200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2" name="Picture 6" descr="KIT – Pierre Auger Observatory Startseite">
                <a:extLst>
                  <a:ext uri="{FF2B5EF4-FFF2-40B4-BE49-F238E27FC236}">
                    <a16:creationId xmlns:a16="http://schemas.microsoft.com/office/drawing/2014/main" id="{35774C5A-3DF3-67E8-808E-125236C17E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3588" y="2443305"/>
                <a:ext cx="340607" cy="6685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4" name="Picture 8" descr="IceCube Logos – IceCube">
                <a:extLst>
                  <a:ext uri="{FF2B5EF4-FFF2-40B4-BE49-F238E27FC236}">
                    <a16:creationId xmlns:a16="http://schemas.microsoft.com/office/drawing/2014/main" id="{AB519974-6461-DA73-6749-5F1FC7DE174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4082" y="2412931"/>
                <a:ext cx="626482" cy="7218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6" name="Picture 10">
                <a:extLst>
                  <a:ext uri="{FF2B5EF4-FFF2-40B4-BE49-F238E27FC236}">
                    <a16:creationId xmlns:a16="http://schemas.microsoft.com/office/drawing/2014/main" id="{EAADCC37-B5E0-A9CA-4344-FC313D4438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2147" y="2412931"/>
                <a:ext cx="1057685" cy="2467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8" name="Picture 12" descr="ULTRASAT">
                <a:extLst>
                  <a:ext uri="{FF2B5EF4-FFF2-40B4-BE49-F238E27FC236}">
                    <a16:creationId xmlns:a16="http://schemas.microsoft.com/office/drawing/2014/main" id="{9D9A590B-9A76-6520-F5E2-8AFC340EE6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2181" y="2715766"/>
                <a:ext cx="1037368" cy="347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0" name="Picture 14" descr="PPD XLZD">
                <a:extLst>
                  <a:ext uri="{FF2B5EF4-FFF2-40B4-BE49-F238E27FC236}">
                    <a16:creationId xmlns:a16="http://schemas.microsoft.com/office/drawing/2014/main" id="{520CACF5-057E-4604-1AAD-0874451EF3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9437" y="2363511"/>
                <a:ext cx="913870" cy="4164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2" name="Picture 16" descr="Xenon – Xenon Dark Matter Project | Osservatorio Astrofisico di Torino">
                <a:extLst>
                  <a:ext uri="{FF2B5EF4-FFF2-40B4-BE49-F238E27FC236}">
                    <a16:creationId xmlns:a16="http://schemas.microsoft.com/office/drawing/2014/main" id="{4C34C0CE-8E94-CB30-00E2-B1B3802DD9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21" t="34600" r="4541" b="36477"/>
              <a:stretch>
                <a:fillRect/>
              </a:stretch>
            </p:blipFill>
            <p:spPr bwMode="auto">
              <a:xfrm>
                <a:off x="3101597" y="2772933"/>
                <a:ext cx="886990" cy="2904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25" name="Grafik 24">
            <a:extLst>
              <a:ext uri="{FF2B5EF4-FFF2-40B4-BE49-F238E27FC236}">
                <a16:creationId xmlns:a16="http://schemas.microsoft.com/office/drawing/2014/main" id="{C421C37B-A71D-EB13-43B7-E2566237221F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23147" r="22149" b="14511"/>
          <a:stretch>
            <a:fillRect/>
          </a:stretch>
        </p:blipFill>
        <p:spPr>
          <a:xfrm>
            <a:off x="7429595" y="3099693"/>
            <a:ext cx="1665148" cy="142740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B042EEA-39CF-5FAD-F2BC-A3BF9678CF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25639" y="3184468"/>
            <a:ext cx="451886" cy="35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3E274-B97E-53CF-1BFC-DE6D04327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CA3C2-8A91-BEFB-2730-72CEA7495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neutrino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50B474-0F32-5F9A-9267-C923F3A91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5</a:t>
            </a:fld>
            <a:endParaRPr lang="de-DE" kern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EDA20F6-BDED-3F32-76D1-D8C35E2504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/>
              <a:t>… </a:t>
            </a:r>
            <a:r>
              <a:rPr lang="de-DE" dirty="0" err="1"/>
              <a:t>is</a:t>
            </a:r>
            <a:r>
              <a:rPr lang="de-DE" dirty="0"/>
              <a:t> at least a </a:t>
            </a:r>
            <a:r>
              <a:rPr lang="de-DE" dirty="0" err="1"/>
              <a:t>million</a:t>
            </a:r>
            <a:r>
              <a:rPr lang="de-DE" dirty="0"/>
              <a:t> </a:t>
            </a:r>
            <a:r>
              <a:rPr lang="de-DE" dirty="0" err="1"/>
              <a:t>times</a:t>
            </a:r>
            <a:r>
              <a:rPr lang="de-DE" dirty="0"/>
              <a:t> </a:t>
            </a:r>
            <a:r>
              <a:rPr lang="de-DE" dirty="0" err="1"/>
              <a:t>lighter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endParaRPr lang="de-DE" dirty="0"/>
          </a:p>
        </p:txBody>
      </p:sp>
      <p:pic>
        <p:nvPicPr>
          <p:cNvPr id="6" name="Grafik 5" descr="An enormous steel canister on a flatbed truck in a historic European town.">
            <a:extLst>
              <a:ext uri="{FF2B5EF4-FFF2-40B4-BE49-F238E27FC236}">
                <a16:creationId xmlns:a16="http://schemas.microsoft.com/office/drawing/2014/main" id="{C00A362E-04BE-4F3F-3EF7-4D434F48FF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6142" r="6950"/>
          <a:stretch>
            <a:fillRect/>
          </a:stretch>
        </p:blipFill>
        <p:spPr>
          <a:xfrm>
            <a:off x="4957401" y="1774836"/>
            <a:ext cx="3867048" cy="2957154"/>
          </a:xfrm>
          <a:prstGeom prst="rect">
            <a:avLst/>
          </a:prstGeom>
          <a:effectLst>
            <a:softEdge rad="762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4A553AE7-127F-D0F8-4ACD-0C86FBFC2D68}"/>
                  </a:ext>
                </a:extLst>
              </p:cNvPr>
              <p:cNvSpPr txBox="1"/>
              <p:nvPr/>
            </p:nvSpPr>
            <p:spPr>
              <a:xfrm>
                <a:off x="611560" y="1275606"/>
                <a:ext cx="296126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de-DE" sz="36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36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de-DE" sz="36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de-DE" sz="3600" b="0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&lt;0.45 </m:t>
                      </m:r>
                      <m:r>
                        <m:rPr>
                          <m:sty m:val="p"/>
                        </m:rPr>
                        <a:rPr lang="de-DE" sz="3600" b="0" i="0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eV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4A553AE7-127F-D0F8-4ACD-0C86FBFC2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75606"/>
                <a:ext cx="2961260" cy="646331"/>
              </a:xfrm>
              <a:prstGeom prst="rect">
                <a:avLst/>
              </a:prstGeom>
              <a:blipFill>
                <a:blip r:embed="rId4"/>
                <a:stretch>
                  <a:fillRect b="-2692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545BD66-68FE-AE42-C970-C7C071BB5E96}"/>
              </a:ext>
            </a:extLst>
          </p:cNvPr>
          <p:cNvGrpSpPr/>
          <p:nvPr/>
        </p:nvGrpSpPr>
        <p:grpSpPr>
          <a:xfrm>
            <a:off x="496303" y="2103698"/>
            <a:ext cx="3768477" cy="2231966"/>
            <a:chOff x="400332" y="2888119"/>
            <a:chExt cx="2848106" cy="1716153"/>
          </a:xfrm>
        </p:grpSpPr>
        <p:pic>
          <p:nvPicPr>
            <p:cNvPr id="9" name="Google Shape;109;p14" descr="Google Shape;109;p14">
              <a:extLst>
                <a:ext uri="{FF2B5EF4-FFF2-40B4-BE49-F238E27FC236}">
                  <a16:creationId xmlns:a16="http://schemas.microsoft.com/office/drawing/2014/main" id="{62E4EA63-C2EB-CB5E-5022-F59ADC979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45416"/>
            <a:stretch>
              <a:fillRect/>
            </a:stretch>
          </p:blipFill>
          <p:spPr>
            <a:xfrm>
              <a:off x="400332" y="3193537"/>
              <a:ext cx="2656235" cy="141073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" name="Google Shape;111;p14">
              <a:extLst>
                <a:ext uri="{FF2B5EF4-FFF2-40B4-BE49-F238E27FC236}">
                  <a16:creationId xmlns:a16="http://schemas.microsoft.com/office/drawing/2014/main" id="{C8BFD008-9A03-5888-93E0-838F1EF6FACC}"/>
                </a:ext>
              </a:extLst>
            </p:cNvPr>
            <p:cNvSpPr/>
            <p:nvPr/>
          </p:nvSpPr>
          <p:spPr>
            <a:xfrm>
              <a:off x="957230" y="3316674"/>
              <a:ext cx="650364" cy="228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38" tIns="91438" rIns="91438" bIns="91438"/>
            <a:lstStyle/>
            <a:p>
              <a:pPr>
                <a:defRPr sz="1700" b="1" spc="-1">
                  <a:solidFill>
                    <a:srgbClr val="6AA84F"/>
                  </a:solidFill>
                </a:defRPr>
              </a:pPr>
              <a:r>
                <a:rPr lang="de-DE" sz="700" dirty="0"/>
                <a:t>PRL 2019</a:t>
              </a:r>
              <a:endParaRPr sz="700" dirty="0"/>
            </a:p>
          </p:txBody>
        </p:sp>
        <p:sp>
          <p:nvSpPr>
            <p:cNvPr id="11" name="Google Shape;113;p14">
              <a:extLst>
                <a:ext uri="{FF2B5EF4-FFF2-40B4-BE49-F238E27FC236}">
                  <a16:creationId xmlns:a16="http://schemas.microsoft.com/office/drawing/2014/main" id="{50F85808-3D4D-D8C2-0EE1-3108A88CF7F0}"/>
                </a:ext>
              </a:extLst>
            </p:cNvPr>
            <p:cNvSpPr/>
            <p:nvPr/>
          </p:nvSpPr>
          <p:spPr>
            <a:xfrm>
              <a:off x="1209676" y="3498508"/>
              <a:ext cx="952595" cy="228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38" tIns="91438" rIns="91438" bIns="91438"/>
            <a:lstStyle/>
            <a:p>
              <a:pPr>
                <a:defRPr sz="1700" b="1" spc="-1">
                  <a:solidFill>
                    <a:srgbClr val="0089AC"/>
                  </a:solidFill>
                </a:defRPr>
              </a:pPr>
              <a:r>
                <a:rPr lang="de-DE" sz="700" dirty="0"/>
                <a:t>Nat. Phys. 2022</a:t>
              </a:r>
              <a:endParaRPr sz="700" dirty="0"/>
            </a:p>
          </p:txBody>
        </p:sp>
        <p:sp>
          <p:nvSpPr>
            <p:cNvPr id="12" name="Google Shape;115;p14">
              <a:extLst>
                <a:ext uri="{FF2B5EF4-FFF2-40B4-BE49-F238E27FC236}">
                  <a16:creationId xmlns:a16="http://schemas.microsoft.com/office/drawing/2014/main" id="{CABAE8EB-D74F-329D-0D50-FD43219F2E1E}"/>
                </a:ext>
              </a:extLst>
            </p:cNvPr>
            <p:cNvSpPr/>
            <p:nvPr/>
          </p:nvSpPr>
          <p:spPr>
            <a:xfrm>
              <a:off x="2210206" y="3787250"/>
              <a:ext cx="711496" cy="228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91438" tIns="91438" rIns="91438" bIns="91438"/>
            <a:lstStyle/>
            <a:p>
              <a:pPr>
                <a:defRPr sz="1700" b="1" spc="-1">
                  <a:solidFill>
                    <a:srgbClr val="A3107C"/>
                  </a:solidFill>
                </a:defRPr>
              </a:pPr>
              <a:r>
                <a:rPr lang="de-DE" sz="700" dirty="0"/>
                <a:t>Science 2025</a:t>
              </a:r>
              <a:endParaRPr sz="700" dirty="0"/>
            </a:p>
          </p:txBody>
        </p:sp>
        <p:sp>
          <p:nvSpPr>
            <p:cNvPr id="13" name="target sensitivity">
              <a:extLst>
                <a:ext uri="{FF2B5EF4-FFF2-40B4-BE49-F238E27FC236}">
                  <a16:creationId xmlns:a16="http://schemas.microsoft.com/office/drawing/2014/main" id="{AB49F5CA-390B-D45A-828F-A103EF619A80}"/>
                </a:ext>
              </a:extLst>
            </p:cNvPr>
            <p:cNvSpPr txBox="1"/>
            <p:nvPr/>
          </p:nvSpPr>
          <p:spPr>
            <a:xfrm>
              <a:off x="1960066" y="4104746"/>
              <a:ext cx="829700" cy="12688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b="1">
                  <a:solidFill>
                    <a:srgbClr val="919191"/>
                  </a:solidFill>
                </a:defRPr>
              </a:lvl1pPr>
            </a:lstStyle>
            <a:p>
              <a:r>
                <a:rPr sz="800" dirty="0"/>
                <a:t>target sensitivity</a:t>
              </a:r>
            </a:p>
          </p:txBody>
        </p:sp>
        <p:sp>
          <p:nvSpPr>
            <p:cNvPr id="14" name="neutrino mass mν (eV)">
              <a:extLst>
                <a:ext uri="{FF2B5EF4-FFF2-40B4-BE49-F238E27FC236}">
                  <a16:creationId xmlns:a16="http://schemas.microsoft.com/office/drawing/2014/main" id="{F4D989DC-6E4A-137A-6011-52C2FA777A2D}"/>
                </a:ext>
              </a:extLst>
            </p:cNvPr>
            <p:cNvSpPr txBox="1"/>
            <p:nvPr/>
          </p:nvSpPr>
          <p:spPr>
            <a:xfrm rot="16200000">
              <a:off x="34646" y="3776411"/>
              <a:ext cx="888064" cy="107722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defRPr sz="1600">
                  <a:solidFill>
                    <a:srgbClr val="000000"/>
                  </a:solidFill>
                </a:defRPr>
              </a:pPr>
              <a:r>
                <a:rPr sz="700" dirty="0"/>
                <a:t>neutrino mass </a:t>
              </a:r>
              <a:r>
                <a:rPr sz="700" dirty="0" err="1"/>
                <a:t>m</a:t>
              </a:r>
              <a:r>
                <a:rPr sz="700" baseline="-18499" dirty="0" err="1">
                  <a:latin typeface="Times New Roman"/>
                  <a:ea typeface="Times New Roman"/>
                  <a:cs typeface="Times New Roman"/>
                  <a:sym typeface="Times New Roman"/>
                </a:rPr>
                <a:t>ν</a:t>
              </a:r>
              <a:r>
                <a:rPr sz="700" dirty="0"/>
                <a:t> (eV)</a:t>
              </a:r>
            </a:p>
          </p:txBody>
        </p:sp>
        <p:sp>
          <p:nvSpPr>
            <p:cNvPr id="15" name="measurement time (days)">
              <a:extLst>
                <a:ext uri="{FF2B5EF4-FFF2-40B4-BE49-F238E27FC236}">
                  <a16:creationId xmlns:a16="http://schemas.microsoft.com/office/drawing/2014/main" id="{76BB0ED0-123A-8200-B0D8-C47BF9A49BCF}"/>
                </a:ext>
              </a:extLst>
            </p:cNvPr>
            <p:cNvSpPr txBox="1"/>
            <p:nvPr/>
          </p:nvSpPr>
          <p:spPr>
            <a:xfrm>
              <a:off x="1370792" y="4471039"/>
              <a:ext cx="1020792" cy="107722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rPr sz="700" dirty="0"/>
                <a:t>measurement time (days)</a:t>
              </a:r>
            </a:p>
          </p:txBody>
        </p:sp>
        <p:pic>
          <p:nvPicPr>
            <p:cNvPr id="16" name="Grafik 23">
              <a:extLst>
                <a:ext uri="{FF2B5EF4-FFF2-40B4-BE49-F238E27FC236}">
                  <a16:creationId xmlns:a16="http://schemas.microsoft.com/office/drawing/2014/main" id="{32828654-2A28-9698-9680-49133C135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9820" y="2888119"/>
              <a:ext cx="1065655" cy="723147"/>
            </a:xfrm>
            <a:prstGeom prst="rect">
              <a:avLst/>
            </a:prstGeom>
          </p:spPr>
        </p:pic>
        <p:pic>
          <p:nvPicPr>
            <p:cNvPr id="17" name="Grafik 24">
              <a:extLst>
                <a:ext uri="{FF2B5EF4-FFF2-40B4-BE49-F238E27FC236}">
                  <a16:creationId xmlns:a16="http://schemas.microsoft.com/office/drawing/2014/main" id="{17B814DB-37D2-3D3A-DBE4-B249F5A91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85734" y="2900383"/>
              <a:ext cx="562704" cy="726467"/>
            </a:xfrm>
            <a:prstGeom prst="rect">
              <a:avLst/>
            </a:prstGeom>
          </p:spPr>
        </p:pic>
      </p:grpSp>
      <p:sp>
        <p:nvSpPr>
          <p:cNvPr id="3" name="Textfeld 11">
            <a:extLst>
              <a:ext uri="{FF2B5EF4-FFF2-40B4-BE49-F238E27FC236}">
                <a16:creationId xmlns:a16="http://schemas.microsoft.com/office/drawing/2014/main" id="{66AF951B-8B6F-AE8E-3747-59F02773084B}"/>
              </a:ext>
            </a:extLst>
          </p:cNvPr>
          <p:cNvSpPr txBox="1"/>
          <p:nvPr/>
        </p:nvSpPr>
        <p:spPr>
          <a:xfrm>
            <a:off x="493624" y="4321428"/>
            <a:ext cx="3514603" cy="33855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World-</a:t>
            </a:r>
            <a:r>
              <a:rPr lang="de-DE" sz="800" dirty="0" err="1">
                <a:solidFill>
                  <a:schemeClr val="tx2"/>
                </a:solidFill>
              </a:rPr>
              <a:t>leading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results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from</a:t>
            </a:r>
            <a:r>
              <a:rPr lang="de-DE" sz="800" dirty="0">
                <a:solidFill>
                  <a:schemeClr val="tx2"/>
                </a:solidFill>
              </a:rPr>
              <a:t> initial ~25% </a:t>
            </a:r>
            <a:r>
              <a:rPr lang="de-DE" sz="800" dirty="0" err="1">
                <a:solidFill>
                  <a:schemeClr val="tx2"/>
                </a:solidFill>
              </a:rPr>
              <a:t>of</a:t>
            </a:r>
            <a:r>
              <a:rPr lang="de-DE" sz="800" dirty="0">
                <a:solidFill>
                  <a:schemeClr val="tx2"/>
                </a:solidFill>
              </a:rPr>
              <a:t> KATRIN </a:t>
            </a:r>
            <a:r>
              <a:rPr lang="de-DE" sz="800" dirty="0" err="1">
                <a:solidFill>
                  <a:schemeClr val="tx2"/>
                </a:solidFill>
              </a:rPr>
              <a:t>data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>
                <a:solidFill>
                  <a:schemeClr val="tx2"/>
                </a:solidFill>
              </a:rPr>
              <a:t>Science 388 (2025) 180</a:t>
            </a:r>
          </a:p>
        </p:txBody>
      </p:sp>
    </p:spTree>
    <p:extLst>
      <p:ext uri="{BB962C8B-B14F-4D97-AF65-F5344CB8AC3E}">
        <p14:creationId xmlns:p14="http://schemas.microsoft.com/office/powerpoint/2010/main" val="316034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6CF7C4A5-08F0-4B5E-5C3B-D746F1AE8AE9}"/>
              </a:ext>
            </a:extLst>
          </p:cNvPr>
          <p:cNvSpPr/>
          <p:nvPr/>
        </p:nvSpPr>
        <p:spPr>
          <a:xfrm>
            <a:off x="3552817" y="1394299"/>
            <a:ext cx="5388312" cy="1460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2" name="Google Shape;787;p64" title="KATRIN_TRISTAN_exclusion_keV_spaced_1e-1.png">
            <a:extLst>
              <a:ext uri="{FF2B5EF4-FFF2-40B4-BE49-F238E27FC236}">
                <a16:creationId xmlns:a16="http://schemas.microsoft.com/office/drawing/2014/main" id="{363DD1AD-1FA0-BB44-DE9C-752A4628C3E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6907" y="2931790"/>
            <a:ext cx="2627062" cy="15841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F846E-E3CB-107E-B989-A7E9FDF23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chemeClr val="bg1"/>
                </a:solidFill>
              </a:rPr>
              <a:t>From</a:t>
            </a:r>
            <a:r>
              <a:rPr lang="de-DE" b="1" dirty="0">
                <a:solidFill>
                  <a:schemeClr val="bg1"/>
                </a:solidFill>
              </a:rPr>
              <a:t> KATRIN </a:t>
            </a:r>
            <a:r>
              <a:rPr lang="de-DE" b="1" dirty="0" err="1">
                <a:solidFill>
                  <a:schemeClr val="bg1"/>
                </a:solidFill>
              </a:rPr>
              <a:t>to</a:t>
            </a:r>
            <a:r>
              <a:rPr lang="de-DE" b="1" dirty="0">
                <a:solidFill>
                  <a:schemeClr val="bg1"/>
                </a:solidFill>
              </a:rPr>
              <a:t> KATRIN++</a:t>
            </a:r>
            <a:endParaRPr lang="en-DE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3AE92-825F-D3BB-378E-D91886C3007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>
                <a:solidFill>
                  <a:schemeClr val="bg1"/>
                </a:solidFill>
              </a:rPr>
              <a:t>A </a:t>
            </a:r>
            <a:r>
              <a:rPr lang="de-DE" sz="1800" dirty="0" err="1">
                <a:solidFill>
                  <a:schemeClr val="bg1"/>
                </a:solidFill>
              </a:rPr>
              <a:t>staged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path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towards</a:t>
            </a:r>
            <a:r>
              <a:rPr lang="de-DE" sz="1800" dirty="0">
                <a:solidFill>
                  <a:schemeClr val="bg1"/>
                </a:solidFill>
              </a:rPr>
              <a:t> a definitive </a:t>
            </a:r>
            <a:r>
              <a:rPr lang="de-DE" sz="1800" dirty="0" err="1">
                <a:solidFill>
                  <a:schemeClr val="bg1"/>
                </a:solidFill>
              </a:rPr>
              <a:t>neutrino-mass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measurement</a:t>
            </a:r>
            <a:endParaRPr lang="en-DE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509DB-9305-2902-526B-3B6A8BC64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D54662B-AA78-93D1-34E2-2D26B63A3EC8}"/>
              </a:ext>
            </a:extLst>
          </p:cNvPr>
          <p:cNvSpPr txBox="1"/>
          <p:nvPr/>
        </p:nvSpPr>
        <p:spPr>
          <a:xfrm>
            <a:off x="233140" y="1347614"/>
            <a:ext cx="3248378" cy="317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900"/>
              </a:spcAft>
            </a:pPr>
            <a:r>
              <a:rPr lang="de-DE" b="1" dirty="0">
                <a:solidFill>
                  <a:schemeClr val="bg1"/>
                </a:solidFill>
              </a:rPr>
              <a:t>In </a:t>
            </a:r>
            <a:r>
              <a:rPr lang="de-DE" b="1" dirty="0" err="1">
                <a:solidFill>
                  <a:schemeClr val="bg1"/>
                </a:solidFill>
              </a:rPr>
              <a:t>PoF</a:t>
            </a:r>
            <a:r>
              <a:rPr lang="de-DE" b="1" dirty="0">
                <a:solidFill>
                  <a:schemeClr val="bg1"/>
                </a:solidFill>
              </a:rPr>
              <a:t> IV:</a:t>
            </a:r>
          </a:p>
          <a:p>
            <a:pPr marL="285750" indent="-285750">
              <a:lnSpc>
                <a:spcPts val="2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bg1"/>
                </a:solidFill>
              </a:rPr>
              <a:t>Complete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neutrino-mass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analysis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of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1000-d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data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set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dirty="0">
                <a:solidFill>
                  <a:schemeClr val="bg1"/>
                </a:solidFill>
              </a:rPr>
              <a:t>at </a:t>
            </a:r>
            <a:r>
              <a:rPr lang="de-DE" sz="1400" dirty="0" err="1">
                <a:solidFill>
                  <a:schemeClr val="bg1"/>
                </a:solidFill>
              </a:rPr>
              <a:t>spectral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endpoint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for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sensitivity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&lt; 0.3 eV</a:t>
            </a:r>
            <a:endParaRPr lang="de-DE" sz="1400" dirty="0">
              <a:solidFill>
                <a:schemeClr val="bg1"/>
              </a:solidFill>
            </a:endParaRPr>
          </a:p>
          <a:p>
            <a:pPr marL="285750" indent="-285750">
              <a:lnSpc>
                <a:spcPts val="2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</a:rPr>
              <a:t>B</a:t>
            </a:r>
            <a:r>
              <a:rPr lang="en-DE" sz="1400" dirty="0">
                <a:solidFill>
                  <a:schemeClr val="bg1"/>
                </a:solidFill>
              </a:rPr>
              <a:t>roaden </a:t>
            </a:r>
            <a:r>
              <a:rPr lang="de-DE" sz="1400" dirty="0" err="1">
                <a:solidFill>
                  <a:schemeClr val="bg1"/>
                </a:solidFill>
              </a:rPr>
              <a:t>to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full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tritium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spectrum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with</a:t>
            </a:r>
            <a:r>
              <a:rPr lang="de-DE" sz="1400" dirty="0">
                <a:solidFill>
                  <a:schemeClr val="bg1"/>
                </a:solidFill>
              </a:rPr>
              <a:t> TRISTAN </a:t>
            </a:r>
            <a:r>
              <a:rPr lang="de-DE" sz="1400" dirty="0" err="1">
                <a:solidFill>
                  <a:schemeClr val="bg1"/>
                </a:solidFill>
              </a:rPr>
              <a:t>detector</a:t>
            </a:r>
            <a:r>
              <a:rPr lang="de-DE" sz="1400" dirty="0">
                <a:solidFill>
                  <a:schemeClr val="bg1"/>
                </a:solidFill>
              </a:rPr>
              <a:t> upgrade </a:t>
            </a:r>
          </a:p>
          <a:p>
            <a:pPr>
              <a:lnSpc>
                <a:spcPts val="2000"/>
              </a:lnSpc>
              <a:spcAft>
                <a:spcPts val="900"/>
              </a:spcAft>
            </a:pPr>
            <a:r>
              <a:rPr lang="de-DE" b="1" dirty="0">
                <a:solidFill>
                  <a:schemeClr val="bg1"/>
                </a:solidFill>
              </a:rPr>
              <a:t>In </a:t>
            </a:r>
            <a:r>
              <a:rPr lang="de-DE" b="1" dirty="0" err="1">
                <a:solidFill>
                  <a:schemeClr val="bg1"/>
                </a:solidFill>
              </a:rPr>
              <a:t>PoF</a:t>
            </a:r>
            <a:r>
              <a:rPr lang="de-DE" b="1" dirty="0">
                <a:solidFill>
                  <a:schemeClr val="bg1"/>
                </a:solidFill>
              </a:rPr>
              <a:t> V:</a:t>
            </a:r>
          </a:p>
          <a:p>
            <a:pPr>
              <a:lnSpc>
                <a:spcPts val="2000"/>
              </a:lnSpc>
              <a:spcAft>
                <a:spcPts val="900"/>
              </a:spcAft>
            </a:pPr>
            <a:r>
              <a:rPr lang="de-DE" sz="1400" dirty="0" err="1">
                <a:solidFill>
                  <a:schemeClr val="bg1"/>
                </a:solidFill>
              </a:rPr>
              <a:t>Utilize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KATRIN &amp; Tritium Laboratory Karlsruhe </a:t>
            </a:r>
            <a:r>
              <a:rPr lang="de-DE" sz="1400" dirty="0" err="1">
                <a:solidFill>
                  <a:schemeClr val="bg1"/>
                </a:solidFill>
              </a:rPr>
              <a:t>to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advance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technologies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for</a:t>
            </a:r>
            <a:r>
              <a:rPr lang="de-DE" sz="1400" dirty="0">
                <a:solidFill>
                  <a:schemeClr val="bg1"/>
                </a:solidFill>
              </a:rPr>
              <a:t> KATRIN++</a:t>
            </a:r>
          </a:p>
        </p:txBody>
      </p:sp>
      <p:pic>
        <p:nvPicPr>
          <p:cNvPr id="8" name="Statistics_linear.png" descr="Statistics_linear.png">
            <a:extLst>
              <a:ext uri="{FF2B5EF4-FFF2-40B4-BE49-F238E27FC236}">
                <a16:creationId xmlns:a16="http://schemas.microsoft.com/office/drawing/2014/main" id="{877EB280-7103-AF43-DD36-F44F32337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441" y="1520223"/>
            <a:ext cx="5075334" cy="1194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oogle Shape;358;p35" descr="Google Shape;358;p35">
            <a:extLst>
              <a:ext uri="{FF2B5EF4-FFF2-40B4-BE49-F238E27FC236}">
                <a16:creationId xmlns:a16="http://schemas.microsoft.com/office/drawing/2014/main" id="{A497C6DD-8DF7-5483-63DE-362E0EEF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817" y="2931790"/>
            <a:ext cx="2675367" cy="1584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rafik 3" descr="Nichts dabei? Du bist... Student*in, Berufserfahren oder an einer Promotion  interessiert? Looking for exciting projects and no position open? |  Halbleiterlabor der Max-Planck-Gesellschaft | 61">
            <a:extLst>
              <a:ext uri="{FF2B5EF4-FFF2-40B4-BE49-F238E27FC236}">
                <a16:creationId xmlns:a16="http://schemas.microsoft.com/office/drawing/2014/main" id="{B2693274-E406-175E-C2A0-50323DE9E7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40" y="4158898"/>
            <a:ext cx="1290604" cy="357067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C6D4BC0F-36D0-47B4-BD2F-5B891C367347}"/>
              </a:ext>
            </a:extLst>
          </p:cNvPr>
          <p:cNvSpPr txBox="1"/>
          <p:nvPr/>
        </p:nvSpPr>
        <p:spPr>
          <a:xfrm>
            <a:off x="7776356" y="1394299"/>
            <a:ext cx="1164773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Full KATRIN </a:t>
            </a:r>
            <a:r>
              <a:rPr lang="de-DE" sz="800" dirty="0" err="1">
                <a:solidFill>
                  <a:schemeClr val="tx2"/>
                </a:solidFill>
              </a:rPr>
              <a:t>data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set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13" name="Textfeld 11">
            <a:extLst>
              <a:ext uri="{FF2B5EF4-FFF2-40B4-BE49-F238E27FC236}">
                <a16:creationId xmlns:a16="http://schemas.microsoft.com/office/drawing/2014/main" id="{EC3397EB-3BD0-4377-BAD8-7B81D864620E}"/>
              </a:ext>
            </a:extLst>
          </p:cNvPr>
          <p:cNvSpPr txBox="1"/>
          <p:nvPr/>
        </p:nvSpPr>
        <p:spPr>
          <a:xfrm>
            <a:off x="3552816" y="4509842"/>
            <a:ext cx="2675368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 err="1">
                <a:solidFill>
                  <a:schemeClr val="tx2"/>
                </a:solidFill>
              </a:rPr>
              <a:t>Detector</a:t>
            </a:r>
            <a:r>
              <a:rPr lang="de-DE" sz="800" dirty="0">
                <a:solidFill>
                  <a:schemeClr val="tx2"/>
                </a:solidFill>
              </a:rPr>
              <a:t> upgrade TRISTAN</a:t>
            </a:r>
          </a:p>
        </p:txBody>
      </p:sp>
      <p:sp>
        <p:nvSpPr>
          <p:cNvPr id="14" name="Textfeld 11">
            <a:extLst>
              <a:ext uri="{FF2B5EF4-FFF2-40B4-BE49-F238E27FC236}">
                <a16:creationId xmlns:a16="http://schemas.microsoft.com/office/drawing/2014/main" id="{28764B2D-0E93-47DE-A308-A0704EB6EADE}"/>
              </a:ext>
            </a:extLst>
          </p:cNvPr>
          <p:cNvSpPr txBox="1"/>
          <p:nvPr/>
        </p:nvSpPr>
        <p:spPr>
          <a:xfrm>
            <a:off x="6306907" y="4509842"/>
            <a:ext cx="2627062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 err="1">
                <a:solidFill>
                  <a:schemeClr val="tx2"/>
                </a:solidFill>
              </a:rPr>
              <a:t>Sensitivity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to</a:t>
            </a:r>
            <a:r>
              <a:rPr lang="de-DE" sz="800" dirty="0">
                <a:solidFill>
                  <a:schemeClr val="tx2"/>
                </a:solidFill>
              </a:rPr>
              <a:t> sterile </a:t>
            </a:r>
            <a:r>
              <a:rPr lang="de-DE" sz="800" dirty="0" err="1">
                <a:solidFill>
                  <a:schemeClr val="tx2"/>
                </a:solidFill>
              </a:rPr>
              <a:t>neutrinos</a:t>
            </a:r>
            <a:r>
              <a:rPr lang="de-DE" sz="800" dirty="0">
                <a:solidFill>
                  <a:schemeClr val="tx2"/>
                </a:solidFill>
              </a:rPr>
              <a:t> after upgrade</a:t>
            </a:r>
          </a:p>
        </p:txBody>
      </p:sp>
    </p:spTree>
    <p:extLst>
      <p:ext uri="{BB962C8B-B14F-4D97-AF65-F5344CB8AC3E}">
        <p14:creationId xmlns:p14="http://schemas.microsoft.com/office/powerpoint/2010/main" val="334534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F59BAA-D6C9-8430-7554-52DAFC74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86C503F8-330E-DE3B-3237-DE5CB05E9246}"/>
              </a:ext>
            </a:extLst>
          </p:cNvPr>
          <p:cNvSpPr/>
          <p:nvPr/>
        </p:nvSpPr>
        <p:spPr>
          <a:xfrm>
            <a:off x="3552817" y="1394299"/>
            <a:ext cx="5388312" cy="1460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74138D-CAD4-E329-606B-2AF512907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chemeClr val="bg1"/>
                </a:solidFill>
              </a:rPr>
              <a:t>From</a:t>
            </a:r>
            <a:r>
              <a:rPr lang="de-DE" b="1" dirty="0">
                <a:solidFill>
                  <a:schemeClr val="bg1"/>
                </a:solidFill>
              </a:rPr>
              <a:t> KATRIN </a:t>
            </a:r>
            <a:r>
              <a:rPr lang="de-DE" b="1" dirty="0" err="1">
                <a:solidFill>
                  <a:schemeClr val="bg1"/>
                </a:solidFill>
              </a:rPr>
              <a:t>to</a:t>
            </a:r>
            <a:r>
              <a:rPr lang="de-DE" b="1" dirty="0">
                <a:solidFill>
                  <a:schemeClr val="bg1"/>
                </a:solidFill>
              </a:rPr>
              <a:t> KATRIN++</a:t>
            </a:r>
            <a:endParaRPr lang="en-DE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ACD4E-7F37-F277-9B1E-C486AE19E52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>
                <a:solidFill>
                  <a:schemeClr val="bg1"/>
                </a:solidFill>
              </a:rPr>
              <a:t>A </a:t>
            </a:r>
            <a:r>
              <a:rPr lang="de-DE" sz="1800" dirty="0" err="1">
                <a:solidFill>
                  <a:schemeClr val="bg1"/>
                </a:solidFill>
              </a:rPr>
              <a:t>staged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path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towards</a:t>
            </a:r>
            <a:r>
              <a:rPr lang="de-DE" sz="1800" dirty="0">
                <a:solidFill>
                  <a:schemeClr val="bg1"/>
                </a:solidFill>
              </a:rPr>
              <a:t> a definitive </a:t>
            </a:r>
            <a:r>
              <a:rPr lang="de-DE" sz="1800" dirty="0" err="1">
                <a:solidFill>
                  <a:schemeClr val="bg1"/>
                </a:solidFill>
              </a:rPr>
              <a:t>neutrino-mass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measurement</a:t>
            </a:r>
            <a:endParaRPr lang="en-DE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F5D32-B5C0-FBE3-FDDD-0A9BBCE82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93B6752-D9AA-BB78-517F-20AADC5DF3CF}"/>
              </a:ext>
            </a:extLst>
          </p:cNvPr>
          <p:cNvSpPr txBox="1"/>
          <p:nvPr/>
        </p:nvSpPr>
        <p:spPr>
          <a:xfrm>
            <a:off x="233140" y="1347614"/>
            <a:ext cx="3248378" cy="317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900"/>
              </a:spcAft>
            </a:pPr>
            <a:r>
              <a:rPr lang="de-DE" b="1" dirty="0">
                <a:solidFill>
                  <a:schemeClr val="bg1"/>
                </a:solidFill>
              </a:rPr>
              <a:t>In </a:t>
            </a:r>
            <a:r>
              <a:rPr lang="de-DE" b="1" dirty="0" err="1">
                <a:solidFill>
                  <a:schemeClr val="bg1"/>
                </a:solidFill>
              </a:rPr>
              <a:t>PoF</a:t>
            </a:r>
            <a:r>
              <a:rPr lang="de-DE" b="1" dirty="0">
                <a:solidFill>
                  <a:schemeClr val="bg1"/>
                </a:solidFill>
              </a:rPr>
              <a:t> IV:</a:t>
            </a:r>
          </a:p>
          <a:p>
            <a:pPr marL="285750" indent="-285750">
              <a:lnSpc>
                <a:spcPts val="2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bg1"/>
                </a:solidFill>
              </a:rPr>
              <a:t>Complete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neutrino-mass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analysis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of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1000-d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data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set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dirty="0">
                <a:solidFill>
                  <a:schemeClr val="bg1"/>
                </a:solidFill>
              </a:rPr>
              <a:t>at </a:t>
            </a:r>
            <a:r>
              <a:rPr lang="de-DE" sz="1400" dirty="0" err="1">
                <a:solidFill>
                  <a:schemeClr val="bg1"/>
                </a:solidFill>
              </a:rPr>
              <a:t>spectral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endpoint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for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sensitivity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&lt; 0.3 eV</a:t>
            </a:r>
            <a:endParaRPr lang="de-DE" sz="1400" dirty="0">
              <a:solidFill>
                <a:schemeClr val="bg1"/>
              </a:solidFill>
            </a:endParaRPr>
          </a:p>
          <a:p>
            <a:pPr marL="285750" indent="-285750">
              <a:lnSpc>
                <a:spcPts val="2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</a:rPr>
              <a:t>B</a:t>
            </a:r>
            <a:r>
              <a:rPr lang="en-DE" sz="1400" dirty="0">
                <a:solidFill>
                  <a:schemeClr val="bg1"/>
                </a:solidFill>
              </a:rPr>
              <a:t>roaden </a:t>
            </a:r>
            <a:r>
              <a:rPr lang="de-DE" sz="1400" dirty="0" err="1">
                <a:solidFill>
                  <a:schemeClr val="bg1"/>
                </a:solidFill>
              </a:rPr>
              <a:t>to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full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tritium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spectrum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with</a:t>
            </a:r>
            <a:r>
              <a:rPr lang="de-DE" sz="1400" dirty="0">
                <a:solidFill>
                  <a:schemeClr val="bg1"/>
                </a:solidFill>
              </a:rPr>
              <a:t> TRISTAN </a:t>
            </a:r>
            <a:r>
              <a:rPr lang="de-DE" sz="1400" dirty="0" err="1">
                <a:solidFill>
                  <a:schemeClr val="bg1"/>
                </a:solidFill>
              </a:rPr>
              <a:t>detector</a:t>
            </a:r>
            <a:r>
              <a:rPr lang="de-DE" sz="1400" dirty="0">
                <a:solidFill>
                  <a:schemeClr val="bg1"/>
                </a:solidFill>
              </a:rPr>
              <a:t> upgrade </a:t>
            </a:r>
          </a:p>
          <a:p>
            <a:pPr>
              <a:lnSpc>
                <a:spcPts val="2000"/>
              </a:lnSpc>
              <a:spcAft>
                <a:spcPts val="900"/>
              </a:spcAft>
            </a:pPr>
            <a:r>
              <a:rPr lang="de-DE" b="1" dirty="0">
                <a:solidFill>
                  <a:schemeClr val="bg1"/>
                </a:solidFill>
              </a:rPr>
              <a:t>In </a:t>
            </a:r>
            <a:r>
              <a:rPr lang="de-DE" b="1" dirty="0" err="1">
                <a:solidFill>
                  <a:schemeClr val="bg1"/>
                </a:solidFill>
              </a:rPr>
              <a:t>PoF</a:t>
            </a:r>
            <a:r>
              <a:rPr lang="de-DE" b="1" dirty="0">
                <a:solidFill>
                  <a:schemeClr val="bg1"/>
                </a:solidFill>
              </a:rPr>
              <a:t> V:</a:t>
            </a:r>
          </a:p>
          <a:p>
            <a:pPr>
              <a:lnSpc>
                <a:spcPts val="2000"/>
              </a:lnSpc>
              <a:spcAft>
                <a:spcPts val="900"/>
              </a:spcAft>
            </a:pPr>
            <a:r>
              <a:rPr lang="de-DE" sz="1400" dirty="0" err="1">
                <a:solidFill>
                  <a:schemeClr val="bg1"/>
                </a:solidFill>
              </a:rPr>
              <a:t>Utilize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KATRIN &amp; Tritium Laboratory Karlsruhe </a:t>
            </a:r>
            <a:r>
              <a:rPr lang="de-DE" sz="1400" dirty="0" err="1">
                <a:solidFill>
                  <a:schemeClr val="bg1"/>
                </a:solidFill>
              </a:rPr>
              <a:t>to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advance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technologies</a:t>
            </a:r>
            <a:r>
              <a:rPr lang="de-DE" sz="1400" dirty="0">
                <a:solidFill>
                  <a:schemeClr val="bg1"/>
                </a:solidFill>
              </a:rPr>
              <a:t> </a:t>
            </a:r>
            <a:r>
              <a:rPr lang="de-DE" sz="1400" dirty="0" err="1">
                <a:solidFill>
                  <a:schemeClr val="bg1"/>
                </a:solidFill>
              </a:rPr>
              <a:t>for</a:t>
            </a:r>
            <a:r>
              <a:rPr lang="de-DE" sz="1400" dirty="0">
                <a:solidFill>
                  <a:schemeClr val="bg1"/>
                </a:solidFill>
              </a:rPr>
              <a:t> KATRIN++</a:t>
            </a:r>
          </a:p>
        </p:txBody>
      </p:sp>
      <p:pic>
        <p:nvPicPr>
          <p:cNvPr id="8" name="Statistics_linear.png" descr="Statistics_linear.png">
            <a:extLst>
              <a:ext uri="{FF2B5EF4-FFF2-40B4-BE49-F238E27FC236}">
                <a16:creationId xmlns:a16="http://schemas.microsoft.com/office/drawing/2014/main" id="{4AD1D333-391D-32EB-0FAC-96E86838B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441" y="1520223"/>
            <a:ext cx="5075334" cy="1194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oogle Shape;358;p35" descr="Google Shape;358;p35">
            <a:extLst>
              <a:ext uri="{FF2B5EF4-FFF2-40B4-BE49-F238E27FC236}">
                <a16:creationId xmlns:a16="http://schemas.microsoft.com/office/drawing/2014/main" id="{65EB9FB3-C1BB-28CB-92D7-7EE3FF592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817" y="2931790"/>
            <a:ext cx="2675367" cy="1584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rafik 3" descr="Nichts dabei? Du bist... Student*in, Berufserfahren oder an einer Promotion  interessiert? Looking for exciting projects and no position open? |  Halbleiterlabor der Max-Planck-Gesellschaft | 61">
            <a:extLst>
              <a:ext uri="{FF2B5EF4-FFF2-40B4-BE49-F238E27FC236}">
                <a16:creationId xmlns:a16="http://schemas.microsoft.com/office/drawing/2014/main" id="{1C6C41FE-DFC3-34B2-B6FC-B19105598E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2040" y="4158898"/>
            <a:ext cx="1290604" cy="357067"/>
          </a:xfrm>
          <a:prstGeom prst="rect">
            <a:avLst/>
          </a:prstGeom>
        </p:spPr>
      </p:pic>
      <p:sp>
        <p:nvSpPr>
          <p:cNvPr id="13" name="Textfeld 11">
            <a:extLst>
              <a:ext uri="{FF2B5EF4-FFF2-40B4-BE49-F238E27FC236}">
                <a16:creationId xmlns:a16="http://schemas.microsoft.com/office/drawing/2014/main" id="{6F08EEE4-A135-15C3-5AF8-7CA47E70513E}"/>
              </a:ext>
            </a:extLst>
          </p:cNvPr>
          <p:cNvSpPr txBox="1"/>
          <p:nvPr/>
        </p:nvSpPr>
        <p:spPr>
          <a:xfrm>
            <a:off x="3552816" y="4509842"/>
            <a:ext cx="2675368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 err="1">
                <a:solidFill>
                  <a:schemeClr val="tx2"/>
                </a:solidFill>
              </a:rPr>
              <a:t>Detector</a:t>
            </a:r>
            <a:r>
              <a:rPr lang="de-DE" sz="800" dirty="0">
                <a:solidFill>
                  <a:schemeClr val="tx2"/>
                </a:solidFill>
              </a:rPr>
              <a:t> upgrade TRISTAN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8F96C9E-4953-43D5-9A9E-027D243215C4}"/>
              </a:ext>
            </a:extLst>
          </p:cNvPr>
          <p:cNvGrpSpPr/>
          <p:nvPr/>
        </p:nvGrpSpPr>
        <p:grpSpPr>
          <a:xfrm>
            <a:off x="6607241" y="1394299"/>
            <a:ext cx="2336658" cy="3337691"/>
            <a:chOff x="6607241" y="1394299"/>
            <a:chExt cx="2336658" cy="333769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8C273BAD-5711-73C2-C1CF-BA7397089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07241" y="1394299"/>
              <a:ext cx="2336658" cy="3115543"/>
            </a:xfrm>
            <a:prstGeom prst="rect">
              <a:avLst/>
            </a:prstGeom>
          </p:spPr>
        </p:pic>
        <p:sp>
          <p:nvSpPr>
            <p:cNvPr id="14" name="Textfeld 11">
              <a:extLst>
                <a:ext uri="{FF2B5EF4-FFF2-40B4-BE49-F238E27FC236}">
                  <a16:creationId xmlns:a16="http://schemas.microsoft.com/office/drawing/2014/main" id="{929F6B23-731A-EF4F-6C33-AC2FC36B182B}"/>
                </a:ext>
              </a:extLst>
            </p:cNvPr>
            <p:cNvSpPr txBox="1"/>
            <p:nvPr/>
          </p:nvSpPr>
          <p:spPr>
            <a:xfrm>
              <a:off x="6607241" y="4393436"/>
              <a:ext cx="2333888" cy="338554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800" dirty="0" err="1">
                  <a:solidFill>
                    <a:schemeClr val="tx2"/>
                  </a:solidFill>
                </a:rPr>
                <a:t>Oct</a:t>
              </a:r>
              <a:r>
                <a:rPr lang="de-DE" sz="800" dirty="0">
                  <a:solidFill>
                    <a:schemeClr val="tx2"/>
                  </a:solidFill>
                </a:rPr>
                <a:t>. 15, 2026: </a:t>
              </a:r>
              <a:r>
                <a:rPr lang="de-DE" sz="800" dirty="0" err="1">
                  <a:solidFill>
                    <a:schemeClr val="tx2"/>
                  </a:solidFill>
                </a:rPr>
                <a:t>Focal</a:t>
              </a:r>
              <a:r>
                <a:rPr lang="de-DE" sz="800" dirty="0">
                  <a:solidFill>
                    <a:schemeClr val="tx2"/>
                  </a:solidFill>
                </a:rPr>
                <a:t> Plane </a:t>
              </a:r>
              <a:r>
                <a:rPr lang="de-DE" sz="800" dirty="0" err="1">
                  <a:solidFill>
                    <a:schemeClr val="tx2"/>
                  </a:solidFill>
                </a:rPr>
                <a:t>Detector</a:t>
              </a:r>
              <a:r>
                <a:rPr lang="de-DE" sz="800" dirty="0">
                  <a:solidFill>
                    <a:schemeClr val="tx2"/>
                  </a:solidFill>
                </a:rPr>
                <a:t> removed for </a:t>
              </a:r>
              <a:r>
                <a:rPr lang="de-DE" sz="800" dirty="0" err="1">
                  <a:solidFill>
                    <a:schemeClr val="tx2"/>
                  </a:solidFill>
                </a:rPr>
                <a:t>installation</a:t>
              </a:r>
              <a:r>
                <a:rPr lang="de-DE" sz="800" dirty="0">
                  <a:solidFill>
                    <a:schemeClr val="tx2"/>
                  </a:solidFill>
                </a:rPr>
                <a:t> of the TRISTAN </a:t>
              </a:r>
              <a:r>
                <a:rPr lang="de-DE" sz="800" dirty="0" err="1">
                  <a:solidFill>
                    <a:schemeClr val="tx2"/>
                  </a:solidFill>
                </a:rPr>
                <a:t>system</a:t>
              </a:r>
              <a:endParaRPr lang="de-DE" sz="8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0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3D4B9-33F2-CDFB-7B65-DEFA5EAC8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5D162-2E7F-EF1B-F08E-F8271635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chemeClr val="bg1"/>
                </a:solidFill>
              </a:rPr>
              <a:t>From</a:t>
            </a:r>
            <a:r>
              <a:rPr lang="de-DE" b="1" dirty="0">
                <a:solidFill>
                  <a:schemeClr val="bg1"/>
                </a:solidFill>
              </a:rPr>
              <a:t> KATRIN </a:t>
            </a:r>
            <a:r>
              <a:rPr lang="de-DE" b="1" dirty="0" err="1">
                <a:solidFill>
                  <a:schemeClr val="bg1"/>
                </a:solidFill>
              </a:rPr>
              <a:t>to</a:t>
            </a:r>
            <a:r>
              <a:rPr lang="de-DE" b="1" dirty="0">
                <a:solidFill>
                  <a:schemeClr val="bg1"/>
                </a:solidFill>
              </a:rPr>
              <a:t> KATRIN++</a:t>
            </a:r>
            <a:endParaRPr lang="en-DE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F9DEB-A42E-7464-A7A3-38509DB24D0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>
                <a:solidFill>
                  <a:schemeClr val="bg1"/>
                </a:solidFill>
              </a:rPr>
              <a:t>A </a:t>
            </a:r>
            <a:r>
              <a:rPr lang="de-DE" sz="1800" dirty="0" err="1">
                <a:solidFill>
                  <a:schemeClr val="bg1"/>
                </a:solidFill>
              </a:rPr>
              <a:t>staged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path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towards</a:t>
            </a:r>
            <a:r>
              <a:rPr lang="de-DE" sz="1800" dirty="0">
                <a:solidFill>
                  <a:schemeClr val="bg1"/>
                </a:solidFill>
              </a:rPr>
              <a:t> a definitive </a:t>
            </a:r>
            <a:r>
              <a:rPr lang="de-DE" sz="1800" dirty="0" err="1">
                <a:solidFill>
                  <a:schemeClr val="bg1"/>
                </a:solidFill>
              </a:rPr>
              <a:t>neutrino-mass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 err="1">
                <a:solidFill>
                  <a:schemeClr val="bg1"/>
                </a:solidFill>
              </a:rPr>
              <a:t>measurement</a:t>
            </a:r>
            <a:endParaRPr lang="en-DE" sz="18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4DA20-7C80-CF77-593B-E7653376D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9D75251-3DBA-2219-F966-A75B333E79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0" t="9330" r="18397"/>
          <a:stretch/>
        </p:blipFill>
        <p:spPr>
          <a:xfrm>
            <a:off x="5183265" y="1439372"/>
            <a:ext cx="3739756" cy="210361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A174E98-E371-568A-353F-73B86D51A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96" t="32095" r="56059" b="36992"/>
          <a:stretch/>
        </p:blipFill>
        <p:spPr>
          <a:xfrm>
            <a:off x="8269778" y="2149360"/>
            <a:ext cx="612068" cy="1017967"/>
          </a:xfrm>
          <a:prstGeom prst="ellipse">
            <a:avLst/>
          </a:prstGeom>
          <a:ln w="28575">
            <a:solidFill>
              <a:srgbClr val="7FA2CC"/>
            </a:solidFill>
          </a:ln>
        </p:spPr>
      </p:pic>
      <p:sp>
        <p:nvSpPr>
          <p:cNvPr id="12" name="TextBox 19">
            <a:extLst>
              <a:ext uri="{FF2B5EF4-FFF2-40B4-BE49-F238E27FC236}">
                <a16:creationId xmlns:a16="http://schemas.microsoft.com/office/drawing/2014/main" id="{CC1EE7AE-A9D2-A0BD-FCAB-5B489AC0A95E}"/>
              </a:ext>
            </a:extLst>
          </p:cNvPr>
          <p:cNvSpPr txBox="1"/>
          <p:nvPr/>
        </p:nvSpPr>
        <p:spPr bwMode="gray">
          <a:xfrm>
            <a:off x="5202759" y="1262991"/>
            <a:ext cx="2700300" cy="1561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760">
              <a:lnSpc>
                <a:spcPct val="110000"/>
              </a:lnSpc>
              <a:spcBef>
                <a:spcPts val="225"/>
              </a:spcBef>
              <a:spcAft>
                <a:spcPts val="225"/>
              </a:spcAft>
            </a:pPr>
            <a:r>
              <a:rPr lang="en-US" sz="1000" b="1" i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Schematic representation, not to scale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67765D8-C4AD-4FBE-087C-39EA51B4B139}"/>
              </a:ext>
            </a:extLst>
          </p:cNvPr>
          <p:cNvSpPr txBox="1"/>
          <p:nvPr/>
        </p:nvSpPr>
        <p:spPr>
          <a:xfrm>
            <a:off x="5183265" y="3088102"/>
            <a:ext cx="929120" cy="461665"/>
          </a:xfrm>
          <a:prstGeom prst="rect">
            <a:avLst/>
          </a:prstGeom>
          <a:solidFill>
            <a:srgbClr val="7FA2CC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1"/>
                </a:solidFill>
              </a:rPr>
              <a:t>Tritium </a:t>
            </a:r>
            <a:r>
              <a:rPr lang="de-DE" sz="800" dirty="0" err="1">
                <a:solidFill>
                  <a:schemeClr val="bg1"/>
                </a:solidFill>
              </a:rPr>
              <a:t>dissociation</a:t>
            </a:r>
            <a:br>
              <a:rPr lang="de-DE" sz="800" dirty="0">
                <a:solidFill>
                  <a:schemeClr val="bg1"/>
                </a:solidFill>
              </a:rPr>
            </a:br>
            <a:r>
              <a:rPr lang="de-DE" sz="800" dirty="0">
                <a:solidFill>
                  <a:schemeClr val="bg1"/>
                </a:solidFill>
              </a:rPr>
              <a:t>&amp; </a:t>
            </a:r>
            <a:r>
              <a:rPr lang="de-DE" sz="800" dirty="0" err="1">
                <a:solidFill>
                  <a:schemeClr val="bg1"/>
                </a:solidFill>
              </a:rPr>
              <a:t>atom</a:t>
            </a:r>
            <a:r>
              <a:rPr lang="de-DE" sz="800" dirty="0">
                <a:solidFill>
                  <a:schemeClr val="bg1"/>
                </a:solidFill>
              </a:rPr>
              <a:t> </a:t>
            </a:r>
            <a:r>
              <a:rPr lang="de-DE" sz="800" dirty="0" err="1">
                <a:solidFill>
                  <a:schemeClr val="bg1"/>
                </a:solidFill>
              </a:rPr>
              <a:t>cooling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A1DA311-0BAD-442C-36AA-5A05530B76FD}"/>
              </a:ext>
            </a:extLst>
          </p:cNvPr>
          <p:cNvSpPr txBox="1"/>
          <p:nvPr/>
        </p:nvSpPr>
        <p:spPr>
          <a:xfrm>
            <a:off x="5284080" y="1810806"/>
            <a:ext cx="712814" cy="338554"/>
          </a:xfrm>
          <a:prstGeom prst="rect">
            <a:avLst/>
          </a:prstGeom>
          <a:solidFill>
            <a:srgbClr val="7FA2CC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1"/>
                </a:solidFill>
              </a:rPr>
              <a:t>Tritium </a:t>
            </a:r>
            <a:r>
              <a:rPr lang="de-DE" sz="800" dirty="0" err="1">
                <a:solidFill>
                  <a:schemeClr val="bg1"/>
                </a:solidFill>
              </a:rPr>
              <a:t>atom</a:t>
            </a:r>
            <a:r>
              <a:rPr lang="de-DE" sz="800" dirty="0">
                <a:solidFill>
                  <a:schemeClr val="bg1"/>
                </a:solidFill>
              </a:rPr>
              <a:t> </a:t>
            </a:r>
            <a:r>
              <a:rPr lang="de-DE" sz="800" dirty="0" err="1">
                <a:solidFill>
                  <a:schemeClr val="bg1"/>
                </a:solidFill>
              </a:rPr>
              <a:t>trap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63F0701-4C79-ADDC-6A5C-4151C6A24F8D}"/>
              </a:ext>
            </a:extLst>
          </p:cNvPr>
          <p:cNvSpPr txBox="1"/>
          <p:nvPr/>
        </p:nvSpPr>
        <p:spPr>
          <a:xfrm>
            <a:off x="6295325" y="1659060"/>
            <a:ext cx="515169" cy="338554"/>
          </a:xfrm>
          <a:prstGeom prst="rect">
            <a:avLst/>
          </a:prstGeom>
          <a:solidFill>
            <a:srgbClr val="7FA2CC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800" dirty="0" err="1">
                <a:solidFill>
                  <a:schemeClr val="bg1"/>
                </a:solidFill>
              </a:rPr>
              <a:t>ToF</a:t>
            </a:r>
            <a:r>
              <a:rPr lang="de-DE" sz="800" dirty="0">
                <a:solidFill>
                  <a:schemeClr val="bg1"/>
                </a:solidFill>
              </a:rPr>
              <a:t> </a:t>
            </a:r>
            <a:r>
              <a:rPr lang="de-DE" sz="800" dirty="0" err="1">
                <a:solidFill>
                  <a:schemeClr val="bg1"/>
                </a:solidFill>
              </a:rPr>
              <a:t>tagger</a:t>
            </a:r>
            <a:endParaRPr lang="de-DE" sz="800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00B396E-7D56-137F-9B16-C02D3E579FCB}"/>
              </a:ext>
            </a:extLst>
          </p:cNvPr>
          <p:cNvSpPr txBox="1"/>
          <p:nvPr/>
        </p:nvSpPr>
        <p:spPr>
          <a:xfrm>
            <a:off x="6940981" y="2870328"/>
            <a:ext cx="866831" cy="338554"/>
          </a:xfrm>
          <a:prstGeom prst="rect">
            <a:avLst/>
          </a:prstGeom>
          <a:solidFill>
            <a:srgbClr val="7FA2CC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1"/>
                </a:solidFill>
              </a:rPr>
              <a:t>MAC-E </a:t>
            </a:r>
            <a:r>
              <a:rPr lang="de-DE" sz="800" dirty="0" err="1">
                <a:solidFill>
                  <a:schemeClr val="bg1"/>
                </a:solidFill>
              </a:rPr>
              <a:t>filter</a:t>
            </a:r>
            <a:r>
              <a:rPr lang="de-DE" sz="800" dirty="0">
                <a:solidFill>
                  <a:schemeClr val="bg1"/>
                </a:solidFill>
              </a:rPr>
              <a:t> (</a:t>
            </a:r>
            <a:r>
              <a:rPr lang="de-DE" sz="800" dirty="0" err="1">
                <a:solidFill>
                  <a:schemeClr val="bg1"/>
                </a:solidFill>
              </a:rPr>
              <a:t>flux</a:t>
            </a:r>
            <a:r>
              <a:rPr lang="de-DE" sz="800" dirty="0">
                <a:solidFill>
                  <a:schemeClr val="bg1"/>
                </a:solidFill>
              </a:rPr>
              <a:t> </a:t>
            </a:r>
            <a:r>
              <a:rPr lang="de-DE" sz="800" dirty="0" err="1">
                <a:solidFill>
                  <a:schemeClr val="bg1"/>
                </a:solidFill>
              </a:rPr>
              <a:t>reduction</a:t>
            </a:r>
            <a:r>
              <a:rPr lang="de-DE" sz="8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9B714A55-92C8-334D-AA64-8957ACB52947}"/>
              </a:ext>
            </a:extLst>
          </p:cNvPr>
          <p:cNvSpPr txBox="1"/>
          <p:nvPr/>
        </p:nvSpPr>
        <p:spPr>
          <a:xfrm>
            <a:off x="7790554" y="1239602"/>
            <a:ext cx="1137127" cy="338554"/>
          </a:xfrm>
          <a:prstGeom prst="rect">
            <a:avLst/>
          </a:prstGeom>
          <a:solidFill>
            <a:srgbClr val="7FA2CC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800" dirty="0" err="1">
                <a:solidFill>
                  <a:schemeClr val="bg1"/>
                </a:solidFill>
              </a:rPr>
              <a:t>Chicane</a:t>
            </a:r>
            <a:br>
              <a:rPr lang="de-DE" sz="800" dirty="0">
                <a:solidFill>
                  <a:schemeClr val="bg1"/>
                </a:solidFill>
              </a:rPr>
            </a:br>
            <a:r>
              <a:rPr lang="de-DE" sz="800" dirty="0">
                <a:solidFill>
                  <a:schemeClr val="bg1"/>
                </a:solidFill>
              </a:rPr>
              <a:t>(warm/</a:t>
            </a:r>
            <a:r>
              <a:rPr lang="de-DE" sz="800" dirty="0" err="1">
                <a:solidFill>
                  <a:schemeClr val="bg1"/>
                </a:solidFill>
              </a:rPr>
              <a:t>cold</a:t>
            </a:r>
            <a:r>
              <a:rPr lang="de-DE" sz="800" dirty="0">
                <a:solidFill>
                  <a:schemeClr val="bg1"/>
                </a:solidFill>
              </a:rPr>
              <a:t> interface)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13D9A61-BC05-9524-9B58-FEA03595DC77}"/>
              </a:ext>
            </a:extLst>
          </p:cNvPr>
          <p:cNvSpPr txBox="1"/>
          <p:nvPr/>
        </p:nvSpPr>
        <p:spPr>
          <a:xfrm>
            <a:off x="8100898" y="3203709"/>
            <a:ext cx="824453" cy="338554"/>
          </a:xfrm>
          <a:prstGeom prst="rect">
            <a:avLst/>
          </a:prstGeom>
          <a:solidFill>
            <a:srgbClr val="7FA2CC"/>
          </a:solidFill>
          <a:ln w="12700"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800" dirty="0">
                <a:solidFill>
                  <a:schemeClr val="bg1"/>
                </a:solidFill>
              </a:rPr>
              <a:t>Quantum </a:t>
            </a:r>
            <a:r>
              <a:rPr lang="de-DE" sz="800" dirty="0" err="1">
                <a:solidFill>
                  <a:schemeClr val="bg1"/>
                </a:solidFill>
              </a:rPr>
              <a:t>sensor</a:t>
            </a:r>
            <a:r>
              <a:rPr lang="de-DE" sz="800" dirty="0">
                <a:solidFill>
                  <a:schemeClr val="bg1"/>
                </a:solidFill>
              </a:rPr>
              <a:t> </a:t>
            </a:r>
            <a:r>
              <a:rPr lang="de-DE" sz="800" dirty="0" err="1">
                <a:solidFill>
                  <a:schemeClr val="bg1"/>
                </a:solidFill>
              </a:rPr>
              <a:t>array</a:t>
            </a:r>
            <a:endParaRPr lang="de-DE" sz="800" dirty="0">
              <a:solidFill>
                <a:schemeClr val="bg1"/>
              </a:solidFill>
            </a:endParaRPr>
          </a:p>
        </p:txBody>
      </p: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8053B3CD-5AD0-9904-0760-9BEFDC598462}"/>
              </a:ext>
            </a:extLst>
          </p:cNvPr>
          <p:cNvCxnSpPr>
            <a:cxnSpLocks/>
          </p:cNvCxnSpPr>
          <p:nvPr/>
        </p:nvCxnSpPr>
        <p:spPr>
          <a:xfrm flipV="1">
            <a:off x="5464817" y="2878790"/>
            <a:ext cx="0" cy="20931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20">
            <a:extLst>
              <a:ext uri="{FF2B5EF4-FFF2-40B4-BE49-F238E27FC236}">
                <a16:creationId xmlns:a16="http://schemas.microsoft.com/office/drawing/2014/main" id="{C642116B-2D39-D365-907E-48A4D18DEAA1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5640487" y="2149360"/>
            <a:ext cx="72415" cy="23003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3024A924-BEF3-6B95-D111-45315F6D404A}"/>
              </a:ext>
            </a:extLst>
          </p:cNvPr>
          <p:cNvCxnSpPr>
            <a:cxnSpLocks/>
          </p:cNvCxnSpPr>
          <p:nvPr/>
        </p:nvCxnSpPr>
        <p:spPr>
          <a:xfrm>
            <a:off x="6540746" y="1997614"/>
            <a:ext cx="75058" cy="29665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Gerade Verbindung 25">
            <a:extLst>
              <a:ext uri="{FF2B5EF4-FFF2-40B4-BE49-F238E27FC236}">
                <a16:creationId xmlns:a16="http://schemas.microsoft.com/office/drawing/2014/main" id="{11688109-4FE0-9841-762F-CCF148E9E028}"/>
              </a:ext>
            </a:extLst>
          </p:cNvPr>
          <p:cNvCxnSpPr>
            <a:cxnSpLocks/>
          </p:cNvCxnSpPr>
          <p:nvPr/>
        </p:nvCxnSpPr>
        <p:spPr>
          <a:xfrm>
            <a:off x="7405262" y="2559314"/>
            <a:ext cx="75058" cy="29665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88385FA7-D221-30F5-665B-7C407BC4C6AE}"/>
              </a:ext>
            </a:extLst>
          </p:cNvPr>
          <p:cNvCxnSpPr>
            <a:cxnSpLocks/>
          </p:cNvCxnSpPr>
          <p:nvPr/>
        </p:nvCxnSpPr>
        <p:spPr>
          <a:xfrm flipH="1">
            <a:off x="8226241" y="1589137"/>
            <a:ext cx="83676" cy="25682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BF90D107-87AA-314A-BBD5-3D7300F33B61}"/>
              </a:ext>
            </a:extLst>
          </p:cNvPr>
          <p:cNvCxnSpPr>
            <a:cxnSpLocks/>
          </p:cNvCxnSpPr>
          <p:nvPr/>
        </p:nvCxnSpPr>
        <p:spPr>
          <a:xfrm flipH="1">
            <a:off x="8309917" y="1928194"/>
            <a:ext cx="65509" cy="36607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Gerade Verbindung 30">
            <a:extLst>
              <a:ext uri="{FF2B5EF4-FFF2-40B4-BE49-F238E27FC236}">
                <a16:creationId xmlns:a16="http://schemas.microsoft.com/office/drawing/2014/main" id="{16BCD68A-E610-883E-F4B2-FC793031FFD5}"/>
              </a:ext>
            </a:extLst>
          </p:cNvPr>
          <p:cNvCxnSpPr>
            <a:cxnSpLocks/>
          </p:cNvCxnSpPr>
          <p:nvPr/>
        </p:nvCxnSpPr>
        <p:spPr>
          <a:xfrm>
            <a:off x="8415565" y="1890574"/>
            <a:ext cx="289612" cy="254273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Diagonal liegende Ecken des Rechtecks abrunden 29">
            <a:extLst>
              <a:ext uri="{FF2B5EF4-FFF2-40B4-BE49-F238E27FC236}">
                <a16:creationId xmlns:a16="http://schemas.microsoft.com/office/drawing/2014/main" id="{0F370F70-48F9-1103-B607-094AA45FEE18}"/>
              </a:ext>
            </a:extLst>
          </p:cNvPr>
          <p:cNvSpPr/>
          <p:nvPr/>
        </p:nvSpPr>
        <p:spPr>
          <a:xfrm>
            <a:off x="215516" y="3759882"/>
            <a:ext cx="8593011" cy="947451"/>
          </a:xfrm>
          <a:prstGeom prst="round2DiagRect">
            <a:avLst>
              <a:gd name="adj1" fmla="val 9788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endParaRPr lang="de-DE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80C16C78-8E92-A781-91F9-6EC232542A39}"/>
                  </a:ext>
                </a:extLst>
              </p:cNvPr>
              <p:cNvSpPr txBox="1"/>
              <p:nvPr/>
            </p:nvSpPr>
            <p:spPr>
              <a:xfrm>
                <a:off x="233138" y="1311610"/>
                <a:ext cx="4900963" cy="23878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2000"/>
                  </a:lnSpc>
                  <a:spcAft>
                    <a:spcPts val="1500"/>
                  </a:spcAft>
                </a:pPr>
                <a:r>
                  <a:rPr lang="de-DE" sz="1400" dirty="0">
                    <a:solidFill>
                      <a:schemeClr val="bg1"/>
                    </a:solidFill>
                  </a:rPr>
                  <a:t>Neutrino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oscillations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allow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two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scenarios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for</a:t>
                </a:r>
                <a:r>
                  <a:rPr lang="de-DE" sz="1400" dirty="0">
                    <a:solidFill>
                      <a:schemeClr val="bg1"/>
                    </a:solidFill>
                  </a:rPr>
                  <a:t> minimal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neutrino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mass</a:t>
                </a:r>
                <a:r>
                  <a:rPr lang="de-DE" sz="1400" dirty="0">
                    <a:solidFill>
                      <a:schemeClr val="bg1"/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4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de-DE" sz="1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de-DE" sz="1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≈50</m:t>
                    </m:r>
                  </m:oMath>
                </a14:m>
                <a:r>
                  <a:rPr lang="de-DE" sz="1400" dirty="0">
                    <a:solidFill>
                      <a:schemeClr val="bg1"/>
                    </a:solidFill>
                  </a:rPr>
                  <a:t> meV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4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de-DE" sz="14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de-DE" sz="1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sz="14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de-DE" sz="1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de-DE" sz="1400" dirty="0">
                    <a:solidFill>
                      <a:schemeClr val="bg1"/>
                    </a:solidFill>
                  </a:rPr>
                  <a:t> meV</a:t>
                </a:r>
              </a:p>
              <a:p>
                <a:pPr>
                  <a:lnSpc>
                    <a:spcPts val="2000"/>
                  </a:lnSpc>
                  <a:spcAft>
                    <a:spcPts val="1200"/>
                  </a:spcAft>
                </a:pPr>
                <a:r>
                  <a:rPr lang="de-DE" sz="1400" dirty="0">
                    <a:solidFill>
                      <a:schemeClr val="bg1"/>
                    </a:solidFill>
                  </a:rPr>
                  <a:t>Two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technology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drivers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to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reach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beyond</a:t>
                </a:r>
                <a:r>
                  <a:rPr lang="de-DE" sz="1400" dirty="0">
                    <a:solidFill>
                      <a:schemeClr val="bg1"/>
                    </a:solidFill>
                  </a:rPr>
                  <a:t> KATRIN:</a:t>
                </a:r>
              </a:p>
              <a:p>
                <a:pPr marL="180000" indent="-180000">
                  <a:lnSpc>
                    <a:spcPts val="2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de-DE" sz="1400" dirty="0">
                    <a:solidFill>
                      <a:schemeClr val="bg1"/>
                    </a:solidFill>
                  </a:rPr>
                  <a:t>Integral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spectrum</a:t>
                </a:r>
                <a:r>
                  <a:rPr lang="de-DE" sz="1400" dirty="0">
                    <a:solidFill>
                      <a:schemeClr val="bg1"/>
                    </a:solidFill>
                  </a:rPr>
                  <a:t> → </a:t>
                </a:r>
                <a:r>
                  <a:rPr lang="de-DE" sz="1400" b="1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high-resolution differential </a:t>
                </a:r>
                <a:r>
                  <a:rPr lang="de-DE" sz="1400" b="1" dirty="0" er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spectrum</a:t>
                </a:r>
                <a:r>
                  <a:rPr lang="de-DE" sz="1400" dirty="0">
                    <a:solidFill>
                      <a:schemeClr val="bg1"/>
                    </a:solidFill>
                  </a:rPr>
                  <a:t> (time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of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flight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with</a:t>
                </a:r>
                <a:r>
                  <a:rPr lang="de-DE" sz="1400" dirty="0">
                    <a:solidFill>
                      <a:schemeClr val="bg1"/>
                    </a:solidFill>
                  </a:rPr>
                  <a:t> single-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electron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tagger</a:t>
                </a:r>
                <a:r>
                  <a:rPr lang="de-DE" sz="1400" dirty="0">
                    <a:solidFill>
                      <a:schemeClr val="bg1"/>
                    </a:solidFill>
                  </a:rPr>
                  <a:t>,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quantum</a:t>
                </a:r>
                <a:r>
                  <a:rPr lang="de-DE" sz="1400" dirty="0">
                    <a:solidFill>
                      <a:schemeClr val="bg1"/>
                    </a:solidFill>
                  </a:rPr>
                  <a:t>-sensor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array</a:t>
                </a:r>
                <a:r>
                  <a:rPr lang="de-DE" sz="1400" dirty="0">
                    <a:solidFill>
                      <a:schemeClr val="bg1"/>
                    </a:solidFill>
                  </a:rPr>
                  <a:t>)</a:t>
                </a:r>
              </a:p>
              <a:p>
                <a:pPr marL="180000" indent="-180000">
                  <a:lnSpc>
                    <a:spcPts val="2000"/>
                  </a:lnSpc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de-DE" sz="1400" dirty="0" err="1">
                    <a:solidFill>
                      <a:schemeClr val="bg1"/>
                    </a:solidFill>
                  </a:rPr>
                  <a:t>Molecular</a:t>
                </a:r>
                <a:r>
                  <a:rPr lang="de-DE" sz="1400" dirty="0">
                    <a:solidFill>
                      <a:schemeClr val="bg1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bg1"/>
                    </a:solidFill>
                  </a:rPr>
                  <a:t>tritium</a:t>
                </a:r>
                <a:r>
                  <a:rPr lang="de-DE" sz="1400" dirty="0">
                    <a:solidFill>
                      <a:schemeClr val="bg1"/>
                    </a:solidFill>
                  </a:rPr>
                  <a:t> source → ultra-pure </a:t>
                </a:r>
                <a:r>
                  <a:rPr lang="de-DE" sz="1400" b="1" dirty="0" er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atomic</a:t>
                </a:r>
                <a:r>
                  <a:rPr lang="de-DE" sz="1400" b="1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</a:t>
                </a:r>
                <a:r>
                  <a:rPr lang="de-DE" sz="1400" b="1" dirty="0" err="1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tritium</a:t>
                </a:r>
                <a:endParaRPr lang="en-DE" sz="1400" b="1" dirty="0">
                  <a:solidFill>
                    <a:schemeClr val="accent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80C16C78-8E92-A781-91F9-6EC232542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38" y="1311610"/>
                <a:ext cx="4900963" cy="2387833"/>
              </a:xfrm>
              <a:prstGeom prst="rect">
                <a:avLst/>
              </a:prstGeom>
              <a:blipFill>
                <a:blip r:embed="rId5"/>
                <a:stretch>
                  <a:fillRect l="-517" b="-52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Diagonal liegende Ecken des Rechtecks abrunden 3">
                <a:extLst>
                  <a:ext uri="{FF2B5EF4-FFF2-40B4-BE49-F238E27FC236}">
                    <a16:creationId xmlns:a16="http://schemas.microsoft.com/office/drawing/2014/main" id="{2873D115-FCF6-31A3-E7F3-F293B4A80FAC}"/>
                  </a:ext>
                </a:extLst>
              </p:cNvPr>
              <p:cNvSpPr/>
              <p:nvPr/>
            </p:nvSpPr>
            <p:spPr>
              <a:xfrm>
                <a:off x="1416916" y="3833232"/>
                <a:ext cx="7506105" cy="981076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>
                  <a:spcAft>
                    <a:spcPts val="600"/>
                  </a:spcAft>
                </a:pPr>
                <a:r>
                  <a:rPr lang="de-DE" b="1" dirty="0">
                    <a:solidFill>
                      <a:schemeClr val="tx2"/>
                    </a:solidFill>
                  </a:rPr>
                  <a:t>Goals </a:t>
                </a:r>
                <a:r>
                  <a:rPr lang="de-DE" b="1" dirty="0" err="1">
                    <a:solidFill>
                      <a:schemeClr val="tx2"/>
                    </a:solidFill>
                  </a:rPr>
                  <a:t>for</a:t>
                </a:r>
                <a:r>
                  <a:rPr lang="de-DE" b="1" dirty="0">
                    <a:solidFill>
                      <a:schemeClr val="tx2"/>
                    </a:solidFill>
                  </a:rPr>
                  <a:t> </a:t>
                </a:r>
                <a:r>
                  <a:rPr lang="de-DE" b="1" dirty="0" err="1">
                    <a:solidFill>
                      <a:schemeClr val="tx2"/>
                    </a:solidFill>
                  </a:rPr>
                  <a:t>PoF</a:t>
                </a:r>
                <a:r>
                  <a:rPr lang="de-DE" b="1" dirty="0">
                    <a:solidFill>
                      <a:schemeClr val="tx2"/>
                    </a:solidFill>
                  </a:rPr>
                  <a:t> V: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de-DE" sz="1400" dirty="0" err="1">
                    <a:solidFill>
                      <a:schemeClr val="tx2"/>
                    </a:solidFill>
                  </a:rPr>
                  <a:t>Verify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key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technologies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with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b="1" dirty="0" err="1">
                    <a:solidFill>
                      <a:schemeClr val="tx2"/>
                    </a:solidFill>
                  </a:rPr>
                  <a:t>demonstrators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for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atomic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tritium</a:t>
                </a:r>
                <a:r>
                  <a:rPr lang="de-DE" sz="1400" dirty="0">
                    <a:solidFill>
                      <a:schemeClr val="tx2"/>
                    </a:solidFill>
                  </a:rPr>
                  <a:t> &amp; high-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res</a:t>
                </a:r>
                <a:r>
                  <a:rPr lang="de-DE" sz="1400" dirty="0">
                    <a:solidFill>
                      <a:schemeClr val="tx2"/>
                    </a:solidFill>
                  </a:rPr>
                  <a:t>.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spectroscopy</a:t>
                </a:r>
                <a:endParaRPr lang="de-DE" sz="1400" dirty="0">
                  <a:solidFill>
                    <a:schemeClr val="tx2"/>
                  </a:solidFill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de-DE" sz="1400" dirty="0">
                    <a:solidFill>
                      <a:schemeClr val="tx2"/>
                    </a:solidFill>
                  </a:rPr>
                  <a:t>Intermediate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de-DE" sz="1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𝝂</m:t>
                        </m:r>
                      </m:sub>
                    </m:sSub>
                  </m:oMath>
                </a14:m>
                <a:r>
                  <a:rPr lang="de-DE" sz="1400" b="1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b="1" dirty="0" err="1">
                    <a:solidFill>
                      <a:schemeClr val="tx2"/>
                    </a:solidFill>
                  </a:rPr>
                  <a:t>measurement</a:t>
                </a:r>
                <a:r>
                  <a:rPr lang="de-DE" sz="1400" b="1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with</a:t>
                </a:r>
                <a:r>
                  <a:rPr lang="de-DE" sz="1400" dirty="0">
                    <a:solidFill>
                      <a:schemeClr val="tx2"/>
                    </a:solidFill>
                  </a:rPr>
                  <a:t>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quantum</a:t>
                </a:r>
                <a:r>
                  <a:rPr lang="de-DE" sz="1400" dirty="0">
                    <a:solidFill>
                      <a:schemeClr val="tx2"/>
                    </a:solidFill>
                  </a:rPr>
                  <a:t>-sensor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array</a:t>
                </a:r>
                <a:r>
                  <a:rPr lang="de-DE" sz="1400" dirty="0">
                    <a:solidFill>
                      <a:schemeClr val="tx2"/>
                    </a:solidFill>
                  </a:rPr>
                  <a:t> at KATRIN </a:t>
                </a:r>
                <a:r>
                  <a:rPr lang="de-DE" sz="1400" dirty="0" err="1">
                    <a:solidFill>
                      <a:schemeClr val="tx2"/>
                    </a:solidFill>
                  </a:rPr>
                  <a:t>beamline</a:t>
                </a:r>
                <a:endParaRPr lang="de-DE" sz="1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" name="Diagonal liegende Ecken des Rechtecks abrunden 3">
                <a:extLst>
                  <a:ext uri="{FF2B5EF4-FFF2-40B4-BE49-F238E27FC236}">
                    <a16:creationId xmlns:a16="http://schemas.microsoft.com/office/drawing/2014/main" id="{2873D115-FCF6-31A3-E7F3-F293B4A80F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916" y="3833232"/>
                <a:ext cx="7506105" cy="981076"/>
              </a:xfrm>
              <a:prstGeom prst="rect">
                <a:avLst/>
              </a:prstGeom>
              <a:blipFill>
                <a:blip r:embed="rId6"/>
                <a:stretch>
                  <a:fillRect l="-676" t="-2532" b="-25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2BEF933-7480-D46F-1122-87D0D14C76AE}"/>
              </a:ext>
            </a:extLst>
          </p:cNvPr>
          <p:cNvGrpSpPr/>
          <p:nvPr/>
        </p:nvGrpSpPr>
        <p:grpSpPr>
          <a:xfrm rot="290889">
            <a:off x="108739" y="4099197"/>
            <a:ext cx="1190231" cy="543653"/>
            <a:chOff x="7810616" y="1156555"/>
            <a:chExt cx="1190231" cy="54365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242656C-13BD-290D-3033-C28FA1C4D61D}"/>
                </a:ext>
              </a:extLst>
            </p:cNvPr>
            <p:cNvSpPr/>
            <p:nvPr/>
          </p:nvSpPr>
          <p:spPr>
            <a:xfrm>
              <a:off x="7810616" y="1160148"/>
              <a:ext cx="1190231" cy="540060"/>
            </a:xfrm>
            <a:prstGeom prst="ellipse">
              <a:avLst/>
            </a:prstGeom>
            <a:solidFill>
              <a:srgbClr val="7FA2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800" dirty="0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B33FD3B0-8E30-0889-5144-10D7504756DE}"/>
                </a:ext>
              </a:extLst>
            </p:cNvPr>
            <p:cNvSpPr txBox="1"/>
            <p:nvPr/>
          </p:nvSpPr>
          <p:spPr>
            <a:xfrm>
              <a:off x="7859476" y="1156555"/>
              <a:ext cx="10677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 err="1">
                  <a:solidFill>
                    <a:schemeClr val="bg1"/>
                  </a:solidFill>
                </a:rPr>
                <a:t>new</a:t>
              </a:r>
              <a:r>
                <a:rPr lang="de-DE" sz="800" dirty="0">
                  <a:solidFill>
                    <a:schemeClr val="bg1"/>
                  </a:solidFill>
                </a:rPr>
                <a:t> </a:t>
              </a:r>
              <a:r>
                <a:rPr lang="de-DE" sz="800" dirty="0" err="1">
                  <a:solidFill>
                    <a:schemeClr val="bg1"/>
                  </a:solidFill>
                </a:rPr>
                <a:t>full</a:t>
              </a:r>
              <a:r>
                <a:rPr lang="de-DE" sz="800" dirty="0">
                  <a:solidFill>
                    <a:schemeClr val="bg1"/>
                  </a:solidFill>
                </a:rPr>
                <a:t> </a:t>
              </a:r>
              <a:r>
                <a:rPr lang="de-DE" sz="800" dirty="0" err="1">
                  <a:solidFill>
                    <a:schemeClr val="bg1"/>
                  </a:solidFill>
                </a:rPr>
                <a:t>professorship</a:t>
              </a:r>
              <a:br>
                <a:rPr lang="de-DE" sz="800" dirty="0">
                  <a:solidFill>
                    <a:schemeClr val="bg1"/>
                  </a:solidFill>
                </a:rPr>
              </a:br>
              <a:r>
                <a:rPr lang="de-DE" sz="800" dirty="0">
                  <a:solidFill>
                    <a:schemeClr val="bg1"/>
                  </a:solidFill>
                </a:rPr>
                <a:t>Tritium Technology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35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06DAE-93BA-EBDD-4198-3926F5CA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D2E10D84-877A-A7D9-F254-D81A207A8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472" y="1574643"/>
            <a:ext cx="5293028" cy="2977328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6DA5718-D772-B835-4FF2-8948F0ED99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9</a:t>
            </a:fld>
            <a:endParaRPr lang="de-DE" kern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46B6067-1B50-E9A6-B8EC-910A9BB0D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High-Energy Universe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3231D470-6ABE-07EB-8C92-B30AD8E0713C}"/>
              </a:ext>
            </a:extLst>
          </p:cNvPr>
          <p:cNvSpPr txBox="1"/>
          <p:nvPr/>
        </p:nvSpPr>
        <p:spPr>
          <a:xfrm>
            <a:off x="238924" y="1590274"/>
            <a:ext cx="3685004" cy="1255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DE">
                <a:solidFill>
                  <a:schemeClr val="bg1"/>
                </a:solidFill>
              </a:rPr>
              <a:t>Build a coherent </a:t>
            </a:r>
            <a:r>
              <a:rPr lang="en-DE" sz="2400" b="1">
                <a:solidFill>
                  <a:schemeClr val="bg1"/>
                </a:solidFill>
              </a:rPr>
              <a:t>multimessenger picture </a:t>
            </a:r>
            <a:r>
              <a:rPr lang="en-DE">
                <a:solidFill>
                  <a:schemeClr val="bg1"/>
                </a:solidFill>
              </a:rPr>
              <a:t>of the high-energy </a:t>
            </a:r>
            <a:r>
              <a:rPr lang="de-DE" dirty="0">
                <a:solidFill>
                  <a:schemeClr val="bg1"/>
                </a:solidFill>
              </a:rPr>
              <a:t>U</a:t>
            </a:r>
            <a:r>
              <a:rPr lang="en-DE">
                <a:solidFill>
                  <a:schemeClr val="bg1"/>
                </a:solidFill>
              </a:rPr>
              <a:t>niverse</a:t>
            </a:r>
            <a:endParaRPr lang="en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93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ESY News: Mit Radioantennen in Grönland auf der Jagd nach kosmischen  Teilchen - Deutsches Elektronen-Synchrotron DESY">
            <a:extLst>
              <a:ext uri="{FF2B5EF4-FFF2-40B4-BE49-F238E27FC236}">
                <a16:creationId xmlns:a16="http://schemas.microsoft.com/office/drawing/2014/main" id="{4033099C-AC24-EBC0-6F49-44A9E290C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390"/>
          <a:stretch>
            <a:fillRect/>
          </a:stretch>
        </p:blipFill>
        <p:spPr bwMode="auto">
          <a:xfrm>
            <a:off x="6506693" y="1311610"/>
            <a:ext cx="2367894" cy="136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1C3DFA-18D6-2913-F074-BBD1945C1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From IceCube </a:t>
            </a:r>
            <a:r>
              <a:rPr lang="de-DE" dirty="0" err="1"/>
              <a:t>to</a:t>
            </a:r>
            <a:r>
              <a:rPr lang="de-DE" dirty="0"/>
              <a:t> IceCube-Gen2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7E1F3-FEDB-9870-4142-3E4F3EDA73F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79811" y="1311275"/>
            <a:ext cx="3686535" cy="3422650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de-DE" dirty="0" err="1"/>
              <a:t>Deployment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IceCube Upgrade </a:t>
            </a:r>
            <a:r>
              <a:rPr lang="de-DE" dirty="0" err="1"/>
              <a:t>strings</a:t>
            </a:r>
            <a:r>
              <a:rPr lang="de-DE" dirty="0"/>
              <a:t> </a:t>
            </a:r>
            <a:r>
              <a:rPr lang="de-DE" dirty="0" err="1"/>
              <a:t>completed</a:t>
            </a:r>
            <a:endParaRPr lang="de-DE" dirty="0"/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IceCube-Gen2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BMFTR </a:t>
            </a:r>
            <a:r>
              <a:rPr lang="de-DE" dirty="0" err="1"/>
              <a:t>roadmap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FB748-F49D-64C2-A792-1E62BD071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10</a:t>
            </a:fld>
            <a:endParaRPr lang="de-DE" kern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DD3161-64FD-7132-DA61-8DE0A44FA8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Turning</a:t>
            </a:r>
            <a:r>
              <a:rPr lang="de-DE" dirty="0"/>
              <a:t> </a:t>
            </a:r>
            <a:r>
              <a:rPr lang="de-DE" dirty="0" err="1"/>
              <a:t>discovery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precision</a:t>
            </a:r>
            <a:r>
              <a:rPr lang="de-DE" dirty="0"/>
              <a:t> </a:t>
            </a:r>
            <a:r>
              <a:rPr lang="de-DE" dirty="0" err="1"/>
              <a:t>neutrino</a:t>
            </a:r>
            <a:r>
              <a:rPr lang="de-DE" dirty="0"/>
              <a:t> </a:t>
            </a:r>
            <a:r>
              <a:rPr lang="de-DE" dirty="0" err="1"/>
              <a:t>astronomy</a:t>
            </a:r>
            <a:endParaRPr lang="de-DE" dirty="0"/>
          </a:p>
          <a:p>
            <a:endParaRPr lang="en-DE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935EDFD6-4735-9576-9813-2A32DFD4CA64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 lIns="72000" tIns="108000" rIns="72000"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 dirty="0" err="1">
                <a:solidFill>
                  <a:schemeClr val="tx2"/>
                </a:solidFill>
              </a:rPr>
              <a:t>PoF</a:t>
            </a:r>
            <a:r>
              <a:rPr lang="en-GB" sz="1800" b="1" dirty="0">
                <a:solidFill>
                  <a:schemeClr val="tx2"/>
                </a:solidFill>
              </a:rPr>
              <a:t> IV highlight: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b="1" dirty="0">
                <a:solidFill>
                  <a:schemeClr val="tx2"/>
                </a:solidFill>
              </a:rPr>
              <a:t>Diffuse cosmic neutrino spectrum </a:t>
            </a:r>
            <a:r>
              <a:rPr lang="en-GB" dirty="0">
                <a:solidFill>
                  <a:schemeClr val="tx2"/>
                </a:solidFill>
              </a:rPr>
              <a:t>– peak intensity of extragalactic neutrinos</a:t>
            </a:r>
          </a:p>
          <a:p>
            <a:pPr marL="0" indent="0">
              <a:buNone/>
            </a:pPr>
            <a:endParaRPr lang="en-D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3553EC0-40E8-4762-CA26-A3A432F3F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89" y="2610065"/>
            <a:ext cx="2034971" cy="170523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958FE66-53A9-7357-478C-46F3734CD1EB}"/>
              </a:ext>
            </a:extLst>
          </p:cNvPr>
          <p:cNvSpPr txBox="1"/>
          <p:nvPr/>
        </p:nvSpPr>
        <p:spPr>
          <a:xfrm>
            <a:off x="345485" y="4516546"/>
            <a:ext cx="163422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PRL 136 (2026</a:t>
            </a:r>
            <a:r>
              <a:rPr lang="en-GB" sz="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121002 </a:t>
            </a:r>
            <a:endParaRPr lang="en-GB" sz="800" dirty="0">
              <a:solidFill>
                <a:schemeClr val="tx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6964D73-7245-78BC-C664-CFE049F42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693" y="2952838"/>
            <a:ext cx="2367893" cy="157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11">
            <a:extLst>
              <a:ext uri="{FF2B5EF4-FFF2-40B4-BE49-F238E27FC236}">
                <a16:creationId xmlns:a16="http://schemas.microsoft.com/office/drawing/2014/main" id="{E9CCD6FB-90D8-E843-8309-737927F458F5}"/>
              </a:ext>
            </a:extLst>
          </p:cNvPr>
          <p:cNvSpPr txBox="1"/>
          <p:nvPr/>
        </p:nvSpPr>
        <p:spPr>
          <a:xfrm>
            <a:off x="6506693" y="4520733"/>
            <a:ext cx="2367893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IceCube Upgrade: </a:t>
            </a:r>
            <a:r>
              <a:rPr lang="de-DE" sz="800" dirty="0" err="1">
                <a:solidFill>
                  <a:schemeClr val="tx2"/>
                </a:solidFill>
              </a:rPr>
              <a:t>mass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ordering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sensitivity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0" name="Textfeld 11">
            <a:extLst>
              <a:ext uri="{FF2B5EF4-FFF2-40B4-BE49-F238E27FC236}">
                <a16:creationId xmlns:a16="http://schemas.microsoft.com/office/drawing/2014/main" id="{E1EDF497-3921-24EE-9A2F-63245C5725DC}"/>
              </a:ext>
            </a:extLst>
          </p:cNvPr>
          <p:cNvSpPr txBox="1"/>
          <p:nvPr/>
        </p:nvSpPr>
        <p:spPr>
          <a:xfrm>
            <a:off x="6506694" y="2662046"/>
            <a:ext cx="2367894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RNO-G </a:t>
            </a:r>
            <a:r>
              <a:rPr lang="de-DE" sz="800" dirty="0" err="1">
                <a:solidFill>
                  <a:schemeClr val="tx2"/>
                </a:solidFill>
              </a:rPr>
              <a:t>antenna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installation</a:t>
            </a:r>
            <a:r>
              <a:rPr lang="de-DE" sz="800" dirty="0">
                <a:solidFill>
                  <a:schemeClr val="tx2"/>
                </a:solidFill>
              </a:rPr>
              <a:t> in Greenland</a:t>
            </a:r>
          </a:p>
        </p:txBody>
      </p:sp>
      <p:sp>
        <p:nvSpPr>
          <p:cNvPr id="7" name="Diagonal liegende Ecken des Rechtecks abrunden 6">
            <a:extLst>
              <a:ext uri="{FF2B5EF4-FFF2-40B4-BE49-F238E27FC236}">
                <a16:creationId xmlns:a16="http://schemas.microsoft.com/office/drawing/2014/main" id="{0D6B034C-6466-0D61-768D-C0A7B80711AE}"/>
              </a:ext>
            </a:extLst>
          </p:cNvPr>
          <p:cNvSpPr/>
          <p:nvPr/>
        </p:nvSpPr>
        <p:spPr>
          <a:xfrm>
            <a:off x="2915815" y="2732339"/>
            <a:ext cx="3394855" cy="19999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900"/>
              </a:spcAft>
              <a:buClr>
                <a:schemeClr val="tx2"/>
              </a:buClr>
            </a:pPr>
            <a:r>
              <a:rPr lang="de-DE" b="1" dirty="0">
                <a:solidFill>
                  <a:schemeClr val="tx2"/>
                </a:solidFill>
              </a:rPr>
              <a:t>Goals </a:t>
            </a:r>
            <a:r>
              <a:rPr lang="de-DE" b="1" dirty="0" err="1">
                <a:solidFill>
                  <a:schemeClr val="tx2"/>
                </a:solidFill>
              </a:rPr>
              <a:t>for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PoF</a:t>
            </a:r>
            <a:r>
              <a:rPr lang="de-DE" b="1" dirty="0">
                <a:solidFill>
                  <a:schemeClr val="tx2"/>
                </a:solidFill>
              </a:rPr>
              <a:t> V:</a:t>
            </a:r>
          </a:p>
          <a:p>
            <a:pPr marL="285750" indent="-28575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2"/>
                </a:solidFill>
              </a:rPr>
              <a:t>Advance </a:t>
            </a:r>
            <a:r>
              <a:rPr lang="de-DE" sz="1400" dirty="0" err="1">
                <a:solidFill>
                  <a:schemeClr val="tx2"/>
                </a:solidFill>
              </a:rPr>
              <a:t>neutrino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astronomy</a:t>
            </a:r>
            <a:br>
              <a:rPr lang="de-DE" sz="1400" b="1" dirty="0">
                <a:solidFill>
                  <a:schemeClr val="tx2"/>
                </a:solidFill>
              </a:rPr>
            </a:br>
            <a:r>
              <a:rPr lang="de-DE" sz="1400" dirty="0" err="1">
                <a:solidFill>
                  <a:schemeClr val="tx2"/>
                </a:solidFill>
              </a:rPr>
              <a:t>with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>
                <a:solidFill>
                  <a:schemeClr val="tx2"/>
                </a:solidFill>
              </a:rPr>
              <a:t>IceCube Upgrade </a:t>
            </a:r>
            <a:r>
              <a:rPr lang="de-DE" sz="1400" dirty="0">
                <a:solidFill>
                  <a:schemeClr val="tx2"/>
                </a:solidFill>
              </a:rPr>
              <a:t>(source </a:t>
            </a:r>
            <a:r>
              <a:rPr lang="de-DE" sz="1400" dirty="0" err="1">
                <a:solidFill>
                  <a:schemeClr val="tx2"/>
                </a:solidFill>
              </a:rPr>
              <a:t>identification</a:t>
            </a:r>
            <a:r>
              <a:rPr lang="de-DE" sz="1400" dirty="0">
                <a:solidFill>
                  <a:schemeClr val="tx2"/>
                </a:solidFill>
              </a:rPr>
              <a:t>, </a:t>
            </a:r>
            <a:r>
              <a:rPr lang="de-DE" sz="1400" dirty="0" err="1">
                <a:solidFill>
                  <a:schemeClr val="tx2"/>
                </a:solidFill>
              </a:rPr>
              <a:t>measurement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neutrino-mass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ordering</a:t>
            </a:r>
            <a:r>
              <a:rPr lang="de-DE" sz="1400" dirty="0">
                <a:solidFill>
                  <a:schemeClr val="tx2"/>
                </a:solidFill>
              </a:rPr>
              <a:t>)</a:t>
            </a:r>
          </a:p>
          <a:p>
            <a:pPr marL="285750" indent="-28575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Operate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radio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pathfinder</a:t>
            </a:r>
            <a:r>
              <a:rPr lang="de-DE" sz="1400" b="1" dirty="0">
                <a:solidFill>
                  <a:schemeClr val="tx2"/>
                </a:solidFill>
              </a:rPr>
              <a:t> RNO-G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2"/>
                </a:solidFill>
              </a:rPr>
              <a:t>Start</a:t>
            </a:r>
            <a:r>
              <a:rPr lang="de-DE" sz="1400" b="1" dirty="0">
                <a:solidFill>
                  <a:schemeClr val="tx2"/>
                </a:solidFill>
              </a:rPr>
              <a:t> IceCube-Gen2 </a:t>
            </a:r>
            <a:r>
              <a:rPr lang="de-DE" sz="1400" b="1" dirty="0" err="1">
                <a:solidFill>
                  <a:schemeClr val="tx2"/>
                </a:solidFill>
              </a:rPr>
              <a:t>deployment</a:t>
            </a:r>
            <a:endParaRPr lang="en-DE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5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60A0-E057-EFCC-68F0-796A23FE5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09171-B223-D73C-41B5-97F33276B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Big </a:t>
            </a:r>
            <a:r>
              <a:rPr lang="de-DE" dirty="0" err="1"/>
              <a:t>events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Fall …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639F6-6B4F-C446-8A43-A69946229C4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69413" y="1311275"/>
            <a:ext cx="6354815" cy="2124571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accent2"/>
                </a:solidFill>
              </a:rPr>
              <a:t>Sept. 7-8, 2026:</a:t>
            </a:r>
            <a:br>
              <a:rPr lang="de-DE" dirty="0"/>
            </a:br>
            <a:r>
              <a:rPr lang="de-DE" dirty="0"/>
              <a:t>Evaluation of </a:t>
            </a:r>
            <a:r>
              <a:rPr lang="de-DE" b="1" dirty="0">
                <a:solidFill>
                  <a:schemeClr val="accent2"/>
                </a:solidFill>
              </a:rPr>
              <a:t>IceCube-Gen2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the German</a:t>
            </a:r>
            <a:br>
              <a:rPr lang="de-DE" dirty="0"/>
            </a:br>
            <a:r>
              <a:rPr lang="de-DE" dirty="0"/>
              <a:t>Science and </a:t>
            </a:r>
            <a:r>
              <a:rPr lang="de-DE" dirty="0" err="1"/>
              <a:t>Humanities</a:t>
            </a:r>
            <a:r>
              <a:rPr lang="de-DE" dirty="0"/>
              <a:t> Council (Wissenschaftsrat) at Zeuthen </a:t>
            </a:r>
            <a:br>
              <a:rPr lang="de-DE" dirty="0"/>
            </a:br>
            <a:endParaRPr lang="de-DE" dirty="0"/>
          </a:p>
          <a:p>
            <a:pPr>
              <a:buClr>
                <a:schemeClr val="bg1"/>
              </a:buClr>
            </a:pPr>
            <a:r>
              <a:rPr lang="de-DE" b="1" dirty="0" err="1">
                <a:solidFill>
                  <a:schemeClr val="accent2"/>
                </a:solidFill>
              </a:rPr>
              <a:t>Oct</a:t>
            </a:r>
            <a:r>
              <a:rPr lang="de-DE" b="1" dirty="0">
                <a:solidFill>
                  <a:schemeClr val="accent2"/>
                </a:solidFill>
              </a:rPr>
              <a:t>. 6, 2026:</a:t>
            </a:r>
            <a:br>
              <a:rPr lang="de-DE" dirty="0"/>
            </a:br>
            <a:r>
              <a:rPr lang="de-DE" dirty="0"/>
              <a:t>Francis </a:t>
            </a:r>
            <a:r>
              <a:rPr lang="de-DE" dirty="0" err="1"/>
              <a:t>Halzen</a:t>
            </a:r>
            <a:r>
              <a:rPr lang="de-DE" dirty="0"/>
              <a:t> (U Wisconsin - Madison, USA) </a:t>
            </a:r>
            <a:r>
              <a:rPr lang="de-DE" dirty="0" err="1"/>
              <a:t>wins</a:t>
            </a:r>
            <a:r>
              <a:rPr lang="de-DE" dirty="0"/>
              <a:t> the </a:t>
            </a:r>
            <a:r>
              <a:rPr lang="de-DE" b="1" dirty="0">
                <a:solidFill>
                  <a:schemeClr val="accent2"/>
                </a:solidFill>
              </a:rPr>
              <a:t>Physics Nobel Prize</a:t>
            </a:r>
            <a:br>
              <a:rPr lang="de-DE" dirty="0"/>
            </a:br>
            <a:r>
              <a:rPr lang="de-DE" i="1" dirty="0"/>
              <a:t>“for </a:t>
            </a:r>
            <a:r>
              <a:rPr lang="de-DE" i="1" dirty="0" err="1"/>
              <a:t>decisive</a:t>
            </a:r>
            <a:r>
              <a:rPr lang="de-DE" i="1" dirty="0"/>
              <a:t> </a:t>
            </a:r>
            <a:r>
              <a:rPr lang="de-DE" i="1" dirty="0" err="1"/>
              <a:t>contributions</a:t>
            </a:r>
            <a:r>
              <a:rPr lang="de-DE" i="1" dirty="0"/>
              <a:t> to the IceCube Neutrino Observatory and the </a:t>
            </a:r>
            <a:r>
              <a:rPr lang="de-DE" i="1" dirty="0" err="1"/>
              <a:t>discovery</a:t>
            </a:r>
            <a:r>
              <a:rPr lang="de-DE" i="1" dirty="0"/>
              <a:t> of high-</a:t>
            </a:r>
            <a:r>
              <a:rPr lang="de-DE" i="1" dirty="0" err="1"/>
              <a:t>energy</a:t>
            </a:r>
            <a:r>
              <a:rPr lang="de-DE" i="1" dirty="0"/>
              <a:t> </a:t>
            </a:r>
            <a:r>
              <a:rPr lang="de-DE" i="1" dirty="0" err="1"/>
              <a:t>neutrinos</a:t>
            </a:r>
            <a:r>
              <a:rPr lang="de-DE" i="1" dirty="0"/>
              <a:t> of </a:t>
            </a:r>
            <a:r>
              <a:rPr lang="de-DE" i="1" dirty="0" err="1"/>
              <a:t>astrophysical</a:t>
            </a:r>
            <a:r>
              <a:rPr lang="de-DE" i="1" dirty="0"/>
              <a:t> </a:t>
            </a:r>
            <a:r>
              <a:rPr lang="de-DE" i="1" dirty="0" err="1"/>
              <a:t>origin</a:t>
            </a:r>
            <a:r>
              <a:rPr lang="de-DE" i="1" dirty="0"/>
              <a:t>”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0A875-AEBA-95C3-CA58-A70CA29C6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11</a:t>
            </a:fld>
            <a:endParaRPr lang="de-DE" kern="0"/>
          </a:p>
        </p:txBody>
      </p:sp>
      <p:sp>
        <p:nvSpPr>
          <p:cNvPr id="7" name="Diagonal liegende Ecken des Rechtecks abrunden 6">
            <a:extLst>
              <a:ext uri="{FF2B5EF4-FFF2-40B4-BE49-F238E27FC236}">
                <a16:creationId xmlns:a16="http://schemas.microsoft.com/office/drawing/2014/main" id="{D9797FA9-31CB-BDBA-8BC8-F8E60CD6BE92}"/>
              </a:ext>
            </a:extLst>
          </p:cNvPr>
          <p:cNvSpPr/>
          <p:nvPr/>
        </p:nvSpPr>
        <p:spPr>
          <a:xfrm>
            <a:off x="467544" y="3687874"/>
            <a:ext cx="5724635" cy="100811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>
              <a:spcAft>
                <a:spcPts val="900"/>
              </a:spcAft>
              <a:buClr>
                <a:schemeClr val="tx2"/>
              </a:buClr>
            </a:pPr>
            <a:r>
              <a:rPr lang="de-DE" sz="1400" i="1" dirty="0">
                <a:solidFill>
                  <a:schemeClr val="tx1"/>
                </a:solidFill>
              </a:rPr>
              <a:t>  </a:t>
            </a:r>
            <a:r>
              <a:rPr lang="de-DE" sz="1400" i="1" dirty="0">
                <a:solidFill>
                  <a:schemeClr val="tx2"/>
                </a:solidFill>
              </a:rPr>
              <a:t>“</a:t>
            </a:r>
            <a:r>
              <a:rPr lang="en-DE" sz="1400" i="1">
                <a:solidFill>
                  <a:schemeClr val="tx2"/>
                </a:solidFill>
              </a:rPr>
              <a:t>There would be no Nobel without the early contributions of the </a:t>
            </a:r>
            <a:r>
              <a:rPr lang="de-DE" sz="1400" i="1" dirty="0">
                <a:solidFill>
                  <a:schemeClr val="tx2"/>
                </a:solidFill>
              </a:rPr>
              <a:t>  </a:t>
            </a:r>
            <a:br>
              <a:rPr lang="de-DE" sz="1400" i="1" dirty="0">
                <a:solidFill>
                  <a:schemeClr val="tx2"/>
                </a:solidFill>
              </a:rPr>
            </a:br>
            <a:r>
              <a:rPr lang="de-DE" sz="1400" i="1" dirty="0">
                <a:solidFill>
                  <a:schemeClr val="tx2"/>
                </a:solidFill>
              </a:rPr>
              <a:t>  </a:t>
            </a:r>
            <a:r>
              <a:rPr lang="en-DE" sz="1400" i="1">
                <a:solidFill>
                  <a:schemeClr val="tx2"/>
                </a:solidFill>
              </a:rPr>
              <a:t>Zeuthen group and it is wonderful how the collaboration with DESY </a:t>
            </a:r>
            <a:r>
              <a:rPr lang="de-DE" sz="1400" i="1" dirty="0">
                <a:solidFill>
                  <a:schemeClr val="tx2"/>
                </a:solidFill>
              </a:rPr>
              <a:t> </a:t>
            </a:r>
            <a:br>
              <a:rPr lang="de-DE" sz="1400" i="1" dirty="0">
                <a:solidFill>
                  <a:schemeClr val="tx2"/>
                </a:solidFill>
              </a:rPr>
            </a:br>
            <a:r>
              <a:rPr lang="de-DE" sz="1400" i="1" dirty="0">
                <a:solidFill>
                  <a:schemeClr val="tx2"/>
                </a:solidFill>
              </a:rPr>
              <a:t>  </a:t>
            </a:r>
            <a:r>
              <a:rPr lang="en-DE" sz="1400" i="1">
                <a:solidFill>
                  <a:schemeClr val="tx2"/>
                </a:solidFill>
              </a:rPr>
              <a:t>is strong after more than 30 years</a:t>
            </a:r>
            <a:r>
              <a:rPr lang="de-DE" sz="1400" i="1" dirty="0">
                <a:solidFill>
                  <a:schemeClr val="tx2"/>
                </a:solidFill>
              </a:rPr>
              <a:t>.” </a:t>
            </a:r>
            <a:r>
              <a:rPr lang="de-DE" sz="1050" dirty="0">
                <a:solidFill>
                  <a:schemeClr val="tx2"/>
                </a:solidFill>
              </a:rPr>
              <a:t>– F. </a:t>
            </a:r>
            <a:r>
              <a:rPr lang="de-DE" sz="1050" dirty="0" err="1">
                <a:solidFill>
                  <a:schemeClr val="tx2"/>
                </a:solidFill>
              </a:rPr>
              <a:t>Halzen</a:t>
            </a:r>
            <a:endParaRPr lang="de-DE" sz="1400" dirty="0">
              <a:solidFill>
                <a:schemeClr val="tx2"/>
              </a:solidFill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7457BD9B-D96E-CF3E-707F-4207140FA92F}"/>
              </a:ext>
            </a:extLst>
          </p:cNvPr>
          <p:cNvGrpSpPr/>
          <p:nvPr/>
        </p:nvGrpSpPr>
        <p:grpSpPr>
          <a:xfrm>
            <a:off x="5868144" y="2237113"/>
            <a:ext cx="3119500" cy="2458873"/>
            <a:chOff x="5868144" y="2237113"/>
            <a:chExt cx="3119500" cy="2458873"/>
          </a:xfrm>
        </p:grpSpPr>
        <p:pic>
          <p:nvPicPr>
            <p:cNvPr id="15" name="Picture Placeholder 8">
              <a:extLst>
                <a:ext uri="{FF2B5EF4-FFF2-40B4-BE49-F238E27FC236}">
                  <a16:creationId xmlns:a16="http://schemas.microsoft.com/office/drawing/2014/main" id="{F8D809A4-E22F-ADBB-AB31-CD9C0454A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3339" r="19969"/>
            <a:stretch>
              <a:fillRect/>
            </a:stretch>
          </p:blipFill>
          <p:spPr>
            <a:xfrm>
              <a:off x="6948264" y="2237113"/>
              <a:ext cx="2039380" cy="2458873"/>
            </a:xfrm>
            <a:prstGeom prst="rect">
              <a:avLst/>
            </a:prstGeom>
          </p:spPr>
        </p:pic>
        <p:pic>
          <p:nvPicPr>
            <p:cNvPr id="19" name="Grafik 14" descr="Grafik 14">
              <a:extLst>
                <a:ext uri="{FF2B5EF4-FFF2-40B4-BE49-F238E27FC236}">
                  <a16:creationId xmlns:a16="http://schemas.microsoft.com/office/drawing/2014/main" id="{6A3D53E3-18E2-9A15-F5DE-25FD449EE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8144" y="2973407"/>
              <a:ext cx="1238337" cy="1218523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20" name="Grafik 19">
            <a:extLst>
              <a:ext uri="{FF2B5EF4-FFF2-40B4-BE49-F238E27FC236}">
                <a16:creationId xmlns:a16="http://schemas.microsoft.com/office/drawing/2014/main" id="{688F3F9B-B7F3-A48B-40F7-BB54D01C78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8028"/>
          <a:stretch>
            <a:fillRect/>
          </a:stretch>
        </p:blipFill>
        <p:spPr>
          <a:xfrm>
            <a:off x="5580112" y="479477"/>
            <a:ext cx="2340260" cy="160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4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100D4-955E-3C97-7A92-1CC033DDB43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 lIns="72000" tIns="108000" rIns="72000"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 dirty="0" err="1">
                <a:solidFill>
                  <a:schemeClr val="tx2"/>
                </a:solidFill>
              </a:rPr>
              <a:t>PoF</a:t>
            </a:r>
            <a:r>
              <a:rPr lang="en-GB" sz="1800" b="1" dirty="0">
                <a:solidFill>
                  <a:schemeClr val="tx2"/>
                </a:solidFill>
              </a:rPr>
              <a:t> IV highlight:</a:t>
            </a:r>
            <a:r>
              <a:rPr lang="en-GB" sz="1800" dirty="0">
                <a:solidFill>
                  <a:schemeClr val="tx2"/>
                </a:solidFill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GB" b="1" dirty="0">
                <a:solidFill>
                  <a:schemeClr val="tx2"/>
                </a:solidFill>
              </a:rPr>
              <a:t>First-time observation of gamma rays from a Nova</a:t>
            </a:r>
            <a:r>
              <a:rPr lang="en-GB" dirty="0">
                <a:solidFill>
                  <a:schemeClr val="tx2"/>
                </a:solidFill>
              </a:rPr>
              <a:t> </a:t>
            </a:r>
            <a:br>
              <a:rPr lang="en-GB" dirty="0">
                <a:solidFill>
                  <a:schemeClr val="tx2"/>
                </a:solidFill>
              </a:rPr>
            </a:br>
            <a:r>
              <a:rPr lang="en-GB" dirty="0">
                <a:solidFill>
                  <a:schemeClr val="tx2"/>
                </a:solidFill>
              </a:rPr>
              <a:t>– </a:t>
            </a:r>
            <a:r>
              <a:rPr lang="de-DE" dirty="0">
                <a:solidFill>
                  <a:schemeClr val="tx2"/>
                </a:solidFill>
              </a:rPr>
              <a:t>o</a:t>
            </a:r>
            <a:r>
              <a:rPr lang="en-DE">
                <a:solidFill>
                  <a:schemeClr val="tx2"/>
                </a:solidFill>
              </a:rPr>
              <a:t>bserving accelerators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en-DE">
                <a:solidFill>
                  <a:schemeClr val="tx2"/>
                </a:solidFill>
              </a:rPr>
              <a:t>at </a:t>
            </a:r>
            <a:r>
              <a:rPr lang="en-DE" dirty="0">
                <a:solidFill>
                  <a:schemeClr val="tx2"/>
                </a:solidFill>
              </a:rPr>
              <a:t>work</a:t>
            </a: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BAF480-928F-41F3-E13D-A9A46519837B}"/>
              </a:ext>
            </a:extLst>
          </p:cNvPr>
          <p:cNvSpPr/>
          <p:nvPr/>
        </p:nvSpPr>
        <p:spPr>
          <a:xfrm>
            <a:off x="415053" y="2748618"/>
            <a:ext cx="2292609" cy="1714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DE934D-5A85-CF2D-0791-E5E000BCE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06" y="3147814"/>
            <a:ext cx="2162982" cy="108149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0B17DF-CBC0-D961-9D14-7094B07E6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The path towards CTAO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EE223-7D17-B4AA-B858-E7B1E211D38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CTAO</a:t>
            </a:r>
            <a:r>
              <a:rPr lang="en-DE" b="1" dirty="0"/>
              <a:t> </a:t>
            </a:r>
            <a:r>
              <a:rPr lang="en-DE" dirty="0"/>
              <a:t>construction has </a:t>
            </a:r>
            <a:br>
              <a:rPr lang="en-DE"/>
            </a:br>
            <a:r>
              <a:rPr lang="en-DE"/>
              <a:t>started</a:t>
            </a:r>
            <a:endParaRPr lang="en-DE" dirty="0"/>
          </a:p>
          <a:p>
            <a:r>
              <a:rPr lang="de-DE" dirty="0" err="1"/>
              <a:t>We</a:t>
            </a:r>
            <a:r>
              <a:rPr lang="en-DE"/>
              <a:t> </a:t>
            </a:r>
            <a:r>
              <a:rPr lang="de-DE" dirty="0" err="1"/>
              <a:t>are</a:t>
            </a:r>
            <a:r>
              <a:rPr lang="en-DE"/>
              <a:t> </a:t>
            </a:r>
            <a:r>
              <a:rPr lang="en-DE" dirty="0"/>
              <a:t>hosting the </a:t>
            </a:r>
            <a:br>
              <a:rPr lang="en-DE" dirty="0"/>
            </a:br>
            <a:r>
              <a:rPr lang="en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CTAO SDMC </a:t>
            </a:r>
            <a:r>
              <a:rPr lang="en-DE" dirty="0"/>
              <a:t>at the </a:t>
            </a:r>
            <a:br>
              <a:rPr lang="en-DE" dirty="0"/>
            </a:br>
            <a:r>
              <a:rPr lang="en-DE" dirty="0"/>
              <a:t>DESY site </a:t>
            </a:r>
            <a:r>
              <a:rPr lang="en-DE"/>
              <a:t>in Zeuthen</a:t>
            </a:r>
            <a:br>
              <a:rPr lang="de-DE" dirty="0"/>
            </a:b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7F9BD-CEC3-5F7D-D253-F4EFAFF3E5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12</a:t>
            </a:fld>
            <a:endParaRPr lang="de-DE" kern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E98D1-17B8-75E1-7C4D-F82AE612D89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DE" dirty="0"/>
              <a:t>From experiments to the first open observatory in VHE gamma-ray astronomy</a:t>
            </a:r>
          </a:p>
          <a:p>
            <a:endParaRPr lang="en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477E35-CF0A-F757-C98C-CC645500E592}"/>
              </a:ext>
            </a:extLst>
          </p:cNvPr>
          <p:cNvSpPr txBox="1"/>
          <p:nvPr/>
        </p:nvSpPr>
        <p:spPr>
          <a:xfrm>
            <a:off x="719572" y="2882513"/>
            <a:ext cx="1000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200" b="1" dirty="0">
                <a:solidFill>
                  <a:srgbClr val="C6C7F3"/>
                </a:solidFill>
              </a:rPr>
              <a:t>GeV</a:t>
            </a:r>
            <a:r>
              <a:rPr lang="en-DE" sz="1200" dirty="0"/>
              <a:t> </a:t>
            </a:r>
            <a:r>
              <a:rPr lang="en-DE" sz="1200" dirty="0">
                <a:sym typeface="Wingdings" pitchFamily="2" charset="2"/>
              </a:rPr>
              <a:t> </a:t>
            </a:r>
            <a:r>
              <a:rPr lang="en-DE" sz="1200" b="1" dirty="0">
                <a:solidFill>
                  <a:srgbClr val="FFB6AD"/>
                </a:solidFill>
                <a:sym typeface="Wingdings" pitchFamily="2" charset="2"/>
              </a:rPr>
              <a:t>TeV</a:t>
            </a:r>
            <a:endParaRPr lang="en-DE" sz="1200" b="1" dirty="0">
              <a:solidFill>
                <a:srgbClr val="FFB6AD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F8131DE-1124-978D-ACAA-82A541079171}"/>
              </a:ext>
            </a:extLst>
          </p:cNvPr>
          <p:cNvSpPr/>
          <p:nvPr/>
        </p:nvSpPr>
        <p:spPr>
          <a:xfrm>
            <a:off x="792692" y="3447587"/>
            <a:ext cx="1700806" cy="581663"/>
          </a:xfrm>
          <a:custGeom>
            <a:avLst/>
            <a:gdLst>
              <a:gd name="connsiteX0" fmla="*/ 0 w 3739487"/>
              <a:gd name="connsiteY0" fmla="*/ 826278 h 1249358"/>
              <a:gd name="connsiteX1" fmla="*/ 1214651 w 3739487"/>
              <a:gd name="connsiteY1" fmla="*/ 7412 h 1249358"/>
              <a:gd name="connsiteX2" fmla="*/ 3739487 w 3739487"/>
              <a:gd name="connsiteY2" fmla="*/ 1249358 h 124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9487" h="1249358">
                <a:moveTo>
                  <a:pt x="0" y="826278"/>
                </a:moveTo>
                <a:cubicBezTo>
                  <a:pt x="295701" y="381588"/>
                  <a:pt x="591403" y="-63101"/>
                  <a:pt x="1214651" y="7412"/>
                </a:cubicBezTo>
                <a:cubicBezTo>
                  <a:pt x="1837899" y="77925"/>
                  <a:pt x="2788693" y="663641"/>
                  <a:pt x="3739487" y="1249358"/>
                </a:cubicBezTo>
              </a:path>
            </a:pathLst>
          </a:custGeom>
          <a:noFill/>
          <a:ln w="76200">
            <a:solidFill>
              <a:srgbClr val="C6C7F3">
                <a:alpha val="4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401C82C-E2DD-C36A-F432-3FDB9E112AE9}"/>
              </a:ext>
            </a:extLst>
          </p:cNvPr>
          <p:cNvSpPr/>
          <p:nvPr/>
        </p:nvSpPr>
        <p:spPr>
          <a:xfrm>
            <a:off x="1341097" y="3345462"/>
            <a:ext cx="1212695" cy="465317"/>
          </a:xfrm>
          <a:custGeom>
            <a:avLst/>
            <a:gdLst>
              <a:gd name="connsiteX0" fmla="*/ 0 w 2673752"/>
              <a:gd name="connsiteY0" fmla="*/ 482416 h 1061151"/>
              <a:gd name="connsiteX1" fmla="*/ 798653 w 2673752"/>
              <a:gd name="connsiteY1" fmla="*/ 19429 h 1061151"/>
              <a:gd name="connsiteX2" fmla="*/ 2673752 w 2673752"/>
              <a:gd name="connsiteY2" fmla="*/ 1061151 h 106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3752" h="1061151">
                <a:moveTo>
                  <a:pt x="0" y="482416"/>
                </a:moveTo>
                <a:cubicBezTo>
                  <a:pt x="176514" y="202694"/>
                  <a:pt x="353028" y="-77027"/>
                  <a:pt x="798653" y="19429"/>
                </a:cubicBezTo>
                <a:cubicBezTo>
                  <a:pt x="1244278" y="115885"/>
                  <a:pt x="1959015" y="588518"/>
                  <a:pt x="2673752" y="1061151"/>
                </a:cubicBezTo>
              </a:path>
            </a:pathLst>
          </a:custGeom>
          <a:noFill/>
          <a:ln w="76200">
            <a:solidFill>
              <a:srgbClr val="FF2500">
                <a:alpha val="3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60E207-370C-4986-D0CC-D576031F36CF}"/>
              </a:ext>
            </a:extLst>
          </p:cNvPr>
          <p:cNvSpPr txBox="1"/>
          <p:nvPr/>
        </p:nvSpPr>
        <p:spPr>
          <a:xfrm>
            <a:off x="1313517" y="4152381"/>
            <a:ext cx="659155" cy="20005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DE" sz="700" dirty="0"/>
              <a:t>T</a:t>
            </a:r>
            <a:r>
              <a:rPr lang="en-GB" sz="700" dirty="0" err="1"/>
              <a:t>i</a:t>
            </a:r>
            <a:r>
              <a:rPr lang="en-DE" sz="700" dirty="0"/>
              <a:t>me (days)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E2CBD9-0214-727A-45ED-63F57786243F}"/>
              </a:ext>
            </a:extLst>
          </p:cNvPr>
          <p:cNvSpPr txBox="1"/>
          <p:nvPr/>
        </p:nvSpPr>
        <p:spPr>
          <a:xfrm rot="16200000">
            <a:off x="203950" y="3550394"/>
            <a:ext cx="606379" cy="15120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bIns="36000" rtlCol="0">
            <a:spAutoFit/>
          </a:bodyPr>
          <a:lstStyle/>
          <a:p>
            <a:r>
              <a:rPr lang="en-DE" sz="700" dirty="0"/>
              <a:t>Energy Flux</a:t>
            </a:r>
          </a:p>
        </p:txBody>
      </p:sp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80ACE009-6E26-6A64-16FB-41603200CD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379" t="11187" b="11187"/>
          <a:stretch>
            <a:fillRect/>
          </a:stretch>
        </p:blipFill>
        <p:spPr>
          <a:xfrm>
            <a:off x="1871718" y="2520008"/>
            <a:ext cx="782073" cy="6031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3EC11C-8591-5873-9798-36CBC211B77E}"/>
              </a:ext>
            </a:extLst>
          </p:cNvPr>
          <p:cNvSpPr txBox="1"/>
          <p:nvPr/>
        </p:nvSpPr>
        <p:spPr>
          <a:xfrm>
            <a:off x="363702" y="4516546"/>
            <a:ext cx="18037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Science 376 (2022) 76</a:t>
            </a:r>
          </a:p>
        </p:txBody>
      </p:sp>
      <p:pic>
        <p:nvPicPr>
          <p:cNvPr id="16" name="Picture Placeholder 12">
            <a:extLst>
              <a:ext uri="{FF2B5EF4-FFF2-40B4-BE49-F238E27FC236}">
                <a16:creationId xmlns:a16="http://schemas.microsoft.com/office/drawing/2014/main" id="{C184645A-87B5-FB6F-E164-52A350C258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285" t="23172" r="880" b="3809"/>
          <a:stretch>
            <a:fillRect/>
          </a:stretch>
        </p:blipFill>
        <p:spPr>
          <a:xfrm>
            <a:off x="5484790" y="1284432"/>
            <a:ext cx="3318424" cy="1750923"/>
          </a:xfrm>
          <a:prstGeom prst="rect">
            <a:avLst/>
          </a:prstGeom>
          <a:noFill/>
        </p:spPr>
      </p:pic>
      <p:sp>
        <p:nvSpPr>
          <p:cNvPr id="17" name="Textfeld 11">
            <a:extLst>
              <a:ext uri="{FF2B5EF4-FFF2-40B4-BE49-F238E27FC236}">
                <a16:creationId xmlns:a16="http://schemas.microsoft.com/office/drawing/2014/main" id="{3D1E4EF1-C532-E2E3-B25A-5294E964F815}"/>
              </a:ext>
            </a:extLst>
          </p:cNvPr>
          <p:cNvSpPr txBox="1"/>
          <p:nvPr/>
        </p:nvSpPr>
        <p:spPr>
          <a:xfrm>
            <a:off x="5484790" y="2846754"/>
            <a:ext cx="3318424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CTAO North </a:t>
            </a:r>
            <a:r>
              <a:rPr lang="de-DE" sz="800" dirty="0" err="1">
                <a:solidFill>
                  <a:schemeClr val="tx2"/>
                </a:solidFill>
              </a:rPr>
              <a:t>site</a:t>
            </a:r>
            <a:r>
              <a:rPr lang="de-DE" sz="800" dirty="0">
                <a:solidFill>
                  <a:schemeClr val="tx2"/>
                </a:solidFill>
              </a:rPr>
              <a:t> on La Palma </a:t>
            </a:r>
            <a:r>
              <a:rPr lang="de-DE" sz="800" dirty="0" err="1">
                <a:solidFill>
                  <a:schemeClr val="tx2"/>
                </a:solidFill>
              </a:rPr>
              <a:t>with</a:t>
            </a:r>
            <a:r>
              <a:rPr lang="de-DE" sz="800" dirty="0">
                <a:solidFill>
                  <a:schemeClr val="tx2"/>
                </a:solidFill>
              </a:rPr>
              <a:t> Large Size </a:t>
            </a:r>
            <a:r>
              <a:rPr lang="de-DE" sz="800" dirty="0" err="1">
                <a:solidFill>
                  <a:schemeClr val="tx2"/>
                </a:solidFill>
              </a:rPr>
              <a:t>Telescopes</a:t>
            </a:r>
            <a:r>
              <a:rPr lang="de-DE" sz="800" dirty="0">
                <a:solidFill>
                  <a:schemeClr val="tx2"/>
                </a:solidFill>
              </a:rPr>
              <a:t> (LST)</a:t>
            </a:r>
          </a:p>
        </p:txBody>
      </p:sp>
      <p:sp>
        <p:nvSpPr>
          <p:cNvPr id="20" name="Diagonal liegende Ecken des Rechtecks abrunden 19">
            <a:extLst>
              <a:ext uri="{FF2B5EF4-FFF2-40B4-BE49-F238E27FC236}">
                <a16:creationId xmlns:a16="http://schemas.microsoft.com/office/drawing/2014/main" id="{C7B7DC7E-6349-74E0-0C9D-36BF7EAFAD5A}"/>
              </a:ext>
            </a:extLst>
          </p:cNvPr>
          <p:cNvSpPr/>
          <p:nvPr/>
        </p:nvSpPr>
        <p:spPr>
          <a:xfrm>
            <a:off x="2916000" y="3404258"/>
            <a:ext cx="5864231" cy="132808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900"/>
              </a:spcAft>
              <a:buClr>
                <a:schemeClr val="tx2"/>
              </a:buClr>
            </a:pPr>
            <a:r>
              <a:rPr lang="de-DE" b="1" dirty="0">
                <a:solidFill>
                  <a:schemeClr val="tx2"/>
                </a:solidFill>
              </a:rPr>
              <a:t>Goals </a:t>
            </a:r>
            <a:r>
              <a:rPr lang="de-DE" b="1" dirty="0" err="1">
                <a:solidFill>
                  <a:schemeClr val="tx2"/>
                </a:solidFill>
              </a:rPr>
              <a:t>for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PoF</a:t>
            </a:r>
            <a:r>
              <a:rPr lang="de-DE" b="1" dirty="0">
                <a:solidFill>
                  <a:schemeClr val="tx2"/>
                </a:solidFill>
              </a:rPr>
              <a:t> V: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2"/>
                </a:solidFill>
              </a:rPr>
              <a:t>Drive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construction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of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the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observatory</a:t>
            </a:r>
            <a:endParaRPr lang="de-DE" sz="14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b="1" dirty="0">
                <a:solidFill>
                  <a:schemeClr val="tx2"/>
                </a:solidFill>
              </a:rPr>
              <a:t>Early </a:t>
            </a:r>
            <a:r>
              <a:rPr lang="de-DE" sz="1400" b="1" dirty="0" err="1">
                <a:solidFill>
                  <a:schemeClr val="tx2"/>
                </a:solidFill>
              </a:rPr>
              <a:t>science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with</a:t>
            </a:r>
            <a:r>
              <a:rPr lang="de-DE" sz="1400" dirty="0">
                <a:solidFill>
                  <a:schemeClr val="tx2"/>
                </a:solidFill>
              </a:rPr>
              <a:t> intermediate </a:t>
            </a:r>
            <a:r>
              <a:rPr lang="de-DE" sz="1400" dirty="0" err="1">
                <a:solidFill>
                  <a:schemeClr val="tx2"/>
                </a:solidFill>
              </a:rPr>
              <a:t>arrays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from</a:t>
            </a:r>
            <a:r>
              <a:rPr lang="de-DE" sz="1400" dirty="0">
                <a:solidFill>
                  <a:schemeClr val="tx2"/>
                </a:solidFill>
              </a:rPr>
              <a:t> 2027, </a:t>
            </a:r>
            <a:r>
              <a:rPr lang="de-DE" sz="1400" dirty="0" err="1">
                <a:solidFill>
                  <a:schemeClr val="tx2"/>
                </a:solidFill>
              </a:rPr>
              <a:t>transition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to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full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operation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dirty="0">
                <a:solidFill>
                  <a:schemeClr val="tx2"/>
                </a:solidFill>
              </a:rPr>
              <a:t>in </a:t>
            </a:r>
            <a:r>
              <a:rPr lang="de-DE" sz="1400" dirty="0" err="1">
                <a:solidFill>
                  <a:schemeClr val="tx2"/>
                </a:solidFill>
              </a:rPr>
              <a:t>early</a:t>
            </a:r>
            <a:r>
              <a:rPr lang="de-DE" sz="1400" dirty="0">
                <a:solidFill>
                  <a:schemeClr val="tx2"/>
                </a:solidFill>
              </a:rPr>
              <a:t> 2030s</a:t>
            </a:r>
            <a:endParaRPr lang="en-DE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60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21">
            <a:extLst>
              <a:ext uri="{FF2B5EF4-FFF2-40B4-BE49-F238E27FC236}">
                <a16:creationId xmlns:a16="http://schemas.microsoft.com/office/drawing/2014/main" id="{8B9B74F1-2662-1461-6EF0-31B17A0B5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37074" t="23009" r="14646" b="24432"/>
          <a:stretch>
            <a:fillRect/>
          </a:stretch>
        </p:blipFill>
        <p:spPr>
          <a:xfrm>
            <a:off x="6768245" y="552075"/>
            <a:ext cx="2246705" cy="183433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F86B2A8-2313-A837-A274-A68A3D62A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Observations </a:t>
            </a:r>
            <a:r>
              <a:rPr lang="en-DE"/>
              <a:t>with AugerPrime </a:t>
            </a:r>
            <a:endParaRPr lang="en-D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88D0717-6D18-0F81-54B9-F1D1645E5751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buClr>
                <a:schemeClr val="bg1"/>
              </a:buClr>
            </a:pPr>
            <a:r>
              <a:rPr lang="en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AugerPrime is operational </a:t>
            </a:r>
            <a:r>
              <a:rPr lang="en-DE" dirty="0"/>
              <a:t>and</a:t>
            </a:r>
            <a:r>
              <a:rPr lang="en-DE" b="1" dirty="0"/>
              <a:t> </a:t>
            </a:r>
            <a:br>
              <a:rPr lang="en-DE" b="1" dirty="0"/>
            </a:br>
            <a:r>
              <a:rPr lang="en-DE" dirty="0"/>
              <a:t>enables precision studies of the mass </a:t>
            </a:r>
            <a:br>
              <a:rPr lang="en-DE" dirty="0"/>
            </a:br>
            <a:r>
              <a:rPr lang="en-DE" dirty="0"/>
              <a:t>composition of UHE </a:t>
            </a:r>
            <a:r>
              <a:rPr lang="en-DE"/>
              <a:t>cosmic rays</a:t>
            </a:r>
            <a:endParaRPr lang="en-DE" dirty="0"/>
          </a:p>
          <a:p>
            <a:pPr>
              <a:buClr>
                <a:schemeClr val="bg1"/>
              </a:buClr>
            </a:pPr>
            <a:r>
              <a:rPr lang="en-DE" dirty="0"/>
              <a:t>We </a:t>
            </a:r>
            <a:r>
              <a:rPr lang="de-DE" dirty="0" err="1"/>
              <a:t>run</a:t>
            </a:r>
            <a:r>
              <a:rPr lang="en-DE"/>
              <a:t> the</a:t>
            </a:r>
            <a:r>
              <a:rPr lang="de-DE" dirty="0"/>
              <a:t> international</a:t>
            </a:r>
            <a:r>
              <a:rPr lang="en-DE"/>
              <a:t> </a:t>
            </a:r>
            <a:r>
              <a:rPr lang="en-DE" b="1">
                <a:solidFill>
                  <a:schemeClr val="accent1">
                    <a:lumMod val="40000"/>
                    <a:lumOff val="60000"/>
                  </a:schemeClr>
                </a:solidFill>
              </a:rPr>
              <a:t>Auger </a:t>
            </a:r>
            <a:b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en-DE" b="1">
                <a:solidFill>
                  <a:schemeClr val="accent1">
                    <a:lumMod val="40000"/>
                    <a:lumOff val="60000"/>
                  </a:schemeClr>
                </a:solidFill>
              </a:rPr>
              <a:t>Project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DE" b="1">
                <a:solidFill>
                  <a:schemeClr val="accent1">
                    <a:lumMod val="40000"/>
                    <a:lumOff val="60000"/>
                  </a:schemeClr>
                </a:solidFill>
              </a:rPr>
              <a:t>Office </a:t>
            </a:r>
            <a:r>
              <a:rPr lang="en-DE"/>
              <a:t>at KIT</a:t>
            </a:r>
            <a:endParaRPr lang="en-DE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1895A-97A0-2027-524E-A88FC1129C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13</a:t>
            </a:fld>
            <a:endParaRPr lang="de-DE" kern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A2FCBC-E855-E1F8-D938-1D84454711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DE" dirty="0"/>
              <a:t>Observing and understanding the most extreme energies</a:t>
            </a:r>
            <a:endParaRPr lang="de-DE" dirty="0"/>
          </a:p>
          <a:p>
            <a:endParaRPr lang="en-DE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ED2392-0377-CEE3-E86D-12F49479BD1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 lIns="72000" tIns="108000" rIns="72000"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 dirty="0" err="1">
                <a:solidFill>
                  <a:schemeClr val="tx2"/>
                </a:solidFill>
              </a:rPr>
              <a:t>PoF</a:t>
            </a:r>
            <a:r>
              <a:rPr lang="en-GB" sz="1800" b="1" dirty="0">
                <a:solidFill>
                  <a:schemeClr val="tx2"/>
                </a:solidFill>
              </a:rPr>
              <a:t> IV highlight:</a:t>
            </a:r>
            <a:endParaRPr lang="de-DE" sz="1800" b="1" dirty="0">
              <a:solidFill>
                <a:schemeClr val="tx2"/>
              </a:solidFill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dirty="0">
                <a:solidFill>
                  <a:schemeClr val="tx2"/>
                </a:solidFill>
              </a:rPr>
              <a:t>Characterisation of the </a:t>
            </a:r>
            <a:r>
              <a:rPr lang="en-GB" b="1" dirty="0">
                <a:solidFill>
                  <a:schemeClr val="tx2"/>
                </a:solidFill>
              </a:rPr>
              <a:t>cosmic-ray flux at ultra-high energies</a:t>
            </a:r>
            <a:endParaRPr lang="en-DE" b="1" dirty="0">
              <a:solidFill>
                <a:schemeClr val="tx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657DD4-9706-8F83-B2AA-5A365101BE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606"/>
          <a:stretch>
            <a:fillRect/>
          </a:stretch>
        </p:blipFill>
        <p:spPr>
          <a:xfrm>
            <a:off x="461476" y="2965709"/>
            <a:ext cx="2207597" cy="13836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C46F38-DF99-D586-CCB2-2A642FE399B1}"/>
              </a:ext>
            </a:extLst>
          </p:cNvPr>
          <p:cNvSpPr txBox="1"/>
          <p:nvPr/>
        </p:nvSpPr>
        <p:spPr>
          <a:xfrm>
            <a:off x="358774" y="4525707"/>
            <a:ext cx="227861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ICRC 2025 &amp; PRL 135 (2025) 24, 241002</a:t>
            </a:r>
            <a:endParaRPr lang="en-DE" sz="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1">
            <a:extLst>
              <a:ext uri="{FF2B5EF4-FFF2-40B4-BE49-F238E27FC236}">
                <a16:creationId xmlns:a16="http://schemas.microsoft.com/office/drawing/2014/main" id="{CFE758FA-6854-CFA8-6BE1-90A6507D1D59}"/>
              </a:ext>
            </a:extLst>
          </p:cNvPr>
          <p:cNvSpPr txBox="1"/>
          <p:nvPr/>
        </p:nvSpPr>
        <p:spPr>
          <a:xfrm>
            <a:off x="6716427" y="2952316"/>
            <a:ext cx="2246705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 err="1">
                <a:solidFill>
                  <a:schemeClr val="tx2"/>
                </a:solidFill>
              </a:rPr>
              <a:t>AugerPrime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is</a:t>
            </a:r>
            <a:r>
              <a:rPr lang="de-DE" sz="800" dirty="0">
                <a:solidFill>
                  <a:schemeClr val="tx2"/>
                </a:solidFill>
              </a:rPr>
              <a:t> operational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67271EA-350E-10A6-266F-9CCBD5D2FF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438" t="9437" r="13316" b="11652"/>
          <a:stretch>
            <a:fillRect/>
          </a:stretch>
        </p:blipFill>
        <p:spPr>
          <a:xfrm>
            <a:off x="1763688" y="2347695"/>
            <a:ext cx="783804" cy="810723"/>
          </a:xfrm>
          <a:prstGeom prst="rect">
            <a:avLst/>
          </a:prstGeom>
        </p:spPr>
      </p:pic>
      <p:sp>
        <p:nvSpPr>
          <p:cNvPr id="13" name="Diagonal liegende Ecken des Rechtecks abrunden 12">
            <a:extLst>
              <a:ext uri="{FF2B5EF4-FFF2-40B4-BE49-F238E27FC236}">
                <a16:creationId xmlns:a16="http://schemas.microsoft.com/office/drawing/2014/main" id="{DA7C1FE4-0B7C-89ED-DF4D-1C2C5D5D8D71}"/>
              </a:ext>
            </a:extLst>
          </p:cNvPr>
          <p:cNvSpPr/>
          <p:nvPr/>
        </p:nvSpPr>
        <p:spPr>
          <a:xfrm>
            <a:off x="2916000" y="3216738"/>
            <a:ext cx="3490938" cy="15156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 anchorCtr="0"/>
          <a:lstStyle/>
          <a:p>
            <a:pPr>
              <a:spcAft>
                <a:spcPts val="600"/>
              </a:spcAft>
              <a:buClr>
                <a:schemeClr val="tx2"/>
              </a:buClr>
            </a:pPr>
            <a:r>
              <a:rPr lang="de-DE" b="1" dirty="0">
                <a:solidFill>
                  <a:schemeClr val="tx2"/>
                </a:solidFill>
              </a:rPr>
              <a:t>Goals </a:t>
            </a:r>
            <a:r>
              <a:rPr lang="de-DE" b="1" dirty="0" err="1">
                <a:solidFill>
                  <a:schemeClr val="tx2"/>
                </a:solidFill>
              </a:rPr>
              <a:t>for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PoF</a:t>
            </a:r>
            <a:r>
              <a:rPr lang="de-DE" b="1" dirty="0">
                <a:solidFill>
                  <a:schemeClr val="tx2"/>
                </a:solidFill>
              </a:rPr>
              <a:t> V: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Determine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mass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composition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</a:t>
            </a:r>
            <a:r>
              <a:rPr lang="de-DE" sz="1400" dirty="0">
                <a:solidFill>
                  <a:schemeClr val="tx2"/>
                </a:solidFill>
              </a:rPr>
              <a:t> UHE </a:t>
            </a:r>
            <a:r>
              <a:rPr lang="de-DE" sz="1400" dirty="0" err="1">
                <a:solidFill>
                  <a:schemeClr val="tx2"/>
                </a:solidFill>
              </a:rPr>
              <a:t>cosmic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rays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with</a:t>
            </a:r>
            <a:r>
              <a:rPr lang="de-DE" sz="1400" dirty="0">
                <a:solidFill>
                  <a:schemeClr val="tx2"/>
                </a:solidFill>
              </a:rPr>
              <a:t> high </a:t>
            </a:r>
            <a:r>
              <a:rPr lang="de-DE" sz="1400" dirty="0" err="1">
                <a:solidFill>
                  <a:schemeClr val="tx2"/>
                </a:solidFill>
              </a:rPr>
              <a:t>precision</a:t>
            </a:r>
            <a:endParaRPr lang="de-DE" sz="14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Quantify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proton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fraction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Strengthen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>
                <a:solidFill>
                  <a:schemeClr val="tx2"/>
                </a:solidFill>
              </a:rPr>
              <a:t>light-</a:t>
            </a:r>
            <a:r>
              <a:rPr lang="de-DE" sz="1400" b="1" dirty="0" err="1">
                <a:solidFill>
                  <a:schemeClr val="tx2"/>
                </a:solidFill>
              </a:rPr>
              <a:t>particle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astronomy</a:t>
            </a:r>
            <a:endParaRPr lang="de-DE" sz="1400" dirty="0">
              <a:solidFill>
                <a:schemeClr val="tx2"/>
              </a:solidFill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D75A5C83-3F36-889E-C20F-8C57AA9CD6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4974" y="2241175"/>
            <a:ext cx="2499976" cy="2499976"/>
          </a:xfrm>
          <a:prstGeom prst="rect">
            <a:avLst/>
          </a:prstGeom>
        </p:spPr>
      </p:pic>
      <p:sp>
        <p:nvSpPr>
          <p:cNvPr id="16" name="Textfeld 11">
            <a:extLst>
              <a:ext uri="{FF2B5EF4-FFF2-40B4-BE49-F238E27FC236}">
                <a16:creationId xmlns:a16="http://schemas.microsoft.com/office/drawing/2014/main" id="{54AE9D5E-60DC-2CEF-9AA3-A0A3D26256F4}"/>
              </a:ext>
            </a:extLst>
          </p:cNvPr>
          <p:cNvSpPr txBox="1"/>
          <p:nvPr/>
        </p:nvSpPr>
        <p:spPr>
          <a:xfrm>
            <a:off x="6514974" y="2082668"/>
            <a:ext cx="2499976" cy="21544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2"/>
                </a:solidFill>
              </a:rPr>
              <a:t>Auger Prime </a:t>
            </a:r>
            <a:r>
              <a:rPr lang="de-DE" sz="800" dirty="0" err="1">
                <a:solidFill>
                  <a:schemeClr val="tx2"/>
                </a:solidFill>
              </a:rPr>
              <a:t>is</a:t>
            </a:r>
            <a:r>
              <a:rPr lang="de-DE" sz="800" dirty="0">
                <a:solidFill>
                  <a:schemeClr val="tx2"/>
                </a:solidFill>
              </a:rPr>
              <a:t> operational – </a:t>
            </a:r>
            <a:r>
              <a:rPr lang="de-DE" sz="800" dirty="0" err="1">
                <a:solidFill>
                  <a:schemeClr val="tx2"/>
                </a:solidFill>
              </a:rPr>
              <a:t>radio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detector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events</a:t>
            </a:r>
            <a:endParaRPr lang="de-DE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75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AA4B77-C2ED-2994-49C2-5D1CCB635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ULTRASAT</a:t>
            </a:r>
            <a:r>
              <a:rPr lang="en-DE"/>
              <a:t>, </a:t>
            </a:r>
            <a:r>
              <a:rPr lang="de-DE" dirty="0"/>
              <a:t>a</a:t>
            </a:r>
            <a:r>
              <a:rPr lang="en-DE"/>
              <a:t>lerts</a:t>
            </a:r>
            <a:r>
              <a:rPr lang="en-DE" dirty="0"/>
              <a:t>, and t</a:t>
            </a:r>
            <a:r>
              <a:rPr lang="en-GB" dirty="0"/>
              <a:t>he</a:t>
            </a:r>
            <a:r>
              <a:rPr lang="en-DE" dirty="0"/>
              <a:t> Einstein Telescope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68508C-70D9-E500-BCAD-8C0A4172075C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ULTRASAT</a:t>
            </a:r>
            <a:r>
              <a:rPr lang="en-GB" b="1" dirty="0"/>
              <a:t>, </a:t>
            </a:r>
            <a:r>
              <a:rPr lang="en-GB" dirty="0"/>
              <a:t>a wide-field UV survey satellite for </a:t>
            </a:r>
            <a:br>
              <a:rPr lang="en-GB" dirty="0"/>
            </a:br>
            <a:r>
              <a:rPr lang="en-GB" dirty="0"/>
              <a:t>future multi-messenger astronomy </a:t>
            </a:r>
          </a:p>
          <a:p>
            <a:r>
              <a:rPr lang="en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AMPEL</a:t>
            </a:r>
            <a:r>
              <a:rPr lang="en-DE" b="1" dirty="0"/>
              <a:t>, r</a:t>
            </a:r>
            <a:r>
              <a:rPr lang="en-DE" dirty="0"/>
              <a:t>eal-time alert brokering and </a:t>
            </a:r>
            <a:br>
              <a:rPr lang="en-DE" dirty="0"/>
            </a:br>
            <a:r>
              <a:rPr lang="en-DE" dirty="0"/>
              <a:t>classification </a:t>
            </a:r>
            <a:r>
              <a:rPr lang="en-DE"/>
              <a:t>across facilities</a:t>
            </a:r>
            <a:endParaRPr lang="en-DE" dirty="0"/>
          </a:p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play</a:t>
            </a:r>
            <a:r>
              <a:rPr lang="de-DE" dirty="0"/>
              <a:t> a </a:t>
            </a:r>
            <a:r>
              <a:rPr lang="de-DE" dirty="0" err="1"/>
              <a:t>central</a:t>
            </a:r>
            <a:r>
              <a:rPr lang="de-DE" dirty="0"/>
              <a:t> </a:t>
            </a:r>
            <a:r>
              <a:rPr lang="de-DE" dirty="0" err="1"/>
              <a:t>role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Einstein </a:t>
            </a:r>
            <a:r>
              <a:rPr lang="de-DE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Telescope</a:t>
            </a:r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br>
              <a:rPr lang="de-DE" b="1" dirty="0"/>
            </a:br>
            <a:r>
              <a:rPr lang="de-DE" dirty="0" err="1"/>
              <a:t>preparatory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 (BMFTR </a:t>
            </a:r>
            <a:r>
              <a:rPr lang="de-DE" dirty="0" err="1"/>
              <a:t>roadmap</a:t>
            </a:r>
            <a:r>
              <a:rPr lang="de-DE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F2797-B0FE-D8DC-0A80-6C20D5C89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14</a:t>
            </a:fld>
            <a:endParaRPr lang="de-DE" kern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26FD0D-02F7-A905-1193-26747DCFBB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DE" dirty="0"/>
              <a:t>Make </a:t>
            </a:r>
            <a:r>
              <a:rPr lang="de-DE" dirty="0"/>
              <a:t>m</a:t>
            </a:r>
            <a:r>
              <a:rPr lang="en-DE" dirty="0"/>
              <a:t>ultimessenger </a:t>
            </a:r>
            <a:r>
              <a:rPr lang="de-DE" dirty="0"/>
              <a:t>a</a:t>
            </a:r>
            <a:r>
              <a:rPr lang="en-DE" dirty="0"/>
              <a:t>stronomy operational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FCAC58-604F-97D9-3DBA-1697B16F9AEB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 lIns="72000" tIns="108000" rIns="72000"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DE" sz="1800" b="1" dirty="0">
                <a:solidFill>
                  <a:schemeClr val="tx2"/>
                </a:solidFill>
              </a:rPr>
              <a:t>PoF </a:t>
            </a:r>
            <a:r>
              <a:rPr lang="en-DE" sz="1800" b="1">
                <a:solidFill>
                  <a:schemeClr val="tx2"/>
                </a:solidFill>
              </a:rPr>
              <a:t>IV </a:t>
            </a:r>
            <a:r>
              <a:rPr lang="de-DE" sz="1800" b="1" dirty="0">
                <a:solidFill>
                  <a:schemeClr val="tx2"/>
                </a:solidFill>
              </a:rPr>
              <a:t>h</a:t>
            </a:r>
            <a:r>
              <a:rPr lang="en-DE" sz="1800" b="1">
                <a:solidFill>
                  <a:schemeClr val="tx2"/>
                </a:solidFill>
              </a:rPr>
              <a:t>ighlight</a:t>
            </a:r>
            <a:r>
              <a:rPr lang="de-DE" sz="1800" b="1" dirty="0">
                <a:solidFill>
                  <a:schemeClr val="tx2"/>
                </a:solidFill>
              </a:rPr>
              <a:t>:</a:t>
            </a:r>
            <a:endParaRPr lang="en-DE" sz="1800" b="1" dirty="0">
              <a:solidFill>
                <a:schemeClr val="tx2"/>
              </a:solidFill>
            </a:endParaRPr>
          </a:p>
          <a:p>
            <a:pPr marL="0" indent="0">
              <a:lnSpc>
                <a:spcPts val="16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GB" b="1" dirty="0">
                <a:solidFill>
                  <a:schemeClr val="tx2"/>
                </a:solidFill>
              </a:rPr>
              <a:t>Enabling the DZA, </a:t>
            </a:r>
            <a:r>
              <a:rPr lang="en-GB" dirty="0">
                <a:solidFill>
                  <a:schemeClr val="tx2"/>
                </a:solidFill>
              </a:rPr>
              <a:t>a new large research centre, with one focus on </a:t>
            </a:r>
            <a:r>
              <a:rPr lang="en-GB" b="1" dirty="0">
                <a:solidFill>
                  <a:schemeClr val="tx2"/>
                </a:solidFill>
              </a:rPr>
              <a:t>gravitational-wave astronomy</a:t>
            </a:r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AD4F1A06-3E1E-42DE-A588-C2DDADA233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47" b="7547"/>
          <a:stretch>
            <a:fillRect/>
          </a:stretch>
        </p:blipFill>
        <p:spPr>
          <a:xfrm>
            <a:off x="755576" y="2703505"/>
            <a:ext cx="1583531" cy="1909257"/>
          </a:xfrm>
          <a:prstGeom prst="rect">
            <a:avLst/>
          </a:prstGeom>
        </p:spPr>
      </p:pic>
      <p:grpSp>
        <p:nvGrpSpPr>
          <p:cNvPr id="3" name="Gruppieren 26">
            <a:extLst>
              <a:ext uri="{FF2B5EF4-FFF2-40B4-BE49-F238E27FC236}">
                <a16:creationId xmlns:a16="http://schemas.microsoft.com/office/drawing/2014/main" id="{EC1E3071-BAB9-E20A-91F0-F5AA4C2C4603}"/>
              </a:ext>
            </a:extLst>
          </p:cNvPr>
          <p:cNvGrpSpPr/>
          <p:nvPr/>
        </p:nvGrpSpPr>
        <p:grpSpPr>
          <a:xfrm>
            <a:off x="7236296" y="1059480"/>
            <a:ext cx="1440539" cy="1558040"/>
            <a:chOff x="6695280" y="1014840"/>
            <a:chExt cx="5403823" cy="5844600"/>
          </a:xfrm>
        </p:grpSpPr>
        <p:pic>
          <p:nvPicPr>
            <p:cNvPr id="5" name="Picture 2" descr="Hebrew frontpage | ULTRASAT">
              <a:extLst>
                <a:ext uri="{FF2B5EF4-FFF2-40B4-BE49-F238E27FC236}">
                  <a16:creationId xmlns:a16="http://schemas.microsoft.com/office/drawing/2014/main" id="{10738EAC-7AE3-F74D-7583-0DC91A0E4BD3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 rot="2495400">
              <a:off x="6695280" y="1014840"/>
              <a:ext cx="3191400" cy="5844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" name="Picture 19">
              <a:extLst>
                <a:ext uri="{FF2B5EF4-FFF2-40B4-BE49-F238E27FC236}">
                  <a16:creationId xmlns:a16="http://schemas.microsoft.com/office/drawing/2014/main" id="{35350F38-C48D-29EF-0807-9B44C8C1A421}"/>
                </a:ext>
              </a:extLst>
            </p:cNvPr>
            <p:cNvPicPr/>
            <p:nvPr/>
          </p:nvPicPr>
          <p:blipFill>
            <a:blip r:embed="rId5"/>
            <a:stretch/>
          </p:blipFill>
          <p:spPr>
            <a:xfrm>
              <a:off x="9774408" y="3877560"/>
              <a:ext cx="2154240" cy="1887840"/>
            </a:xfrm>
            <a:prstGeom prst="rect">
              <a:avLst/>
            </a:prstGeom>
            <a:ln w="57150">
              <a:noFill/>
              <a:round/>
            </a:ln>
          </p:spPr>
        </p:pic>
        <p:cxnSp>
          <p:nvCxnSpPr>
            <p:cNvPr id="11" name="Straight Connector 20">
              <a:extLst>
                <a:ext uri="{FF2B5EF4-FFF2-40B4-BE49-F238E27FC236}">
                  <a16:creationId xmlns:a16="http://schemas.microsoft.com/office/drawing/2014/main" id="{CB57A58D-9CCC-5F03-61E2-0619417C3E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04320" y="3335760"/>
              <a:ext cx="731208" cy="2856960"/>
            </a:xfrm>
            <a:prstGeom prst="straightConnector1">
              <a:avLst/>
            </a:prstGeom>
            <a:ln w="31750">
              <a:solidFill>
                <a:srgbClr val="EB6E0E"/>
              </a:solidFill>
              <a:prstDash val="sysDash"/>
            </a:ln>
          </p:spPr>
        </p:cxnSp>
        <p:cxnSp>
          <p:nvCxnSpPr>
            <p:cNvPr id="12" name="Straight Connector 22">
              <a:extLst>
                <a:ext uri="{FF2B5EF4-FFF2-40B4-BE49-F238E27FC236}">
                  <a16:creationId xmlns:a16="http://schemas.microsoft.com/office/drawing/2014/main" id="{6D9C600B-8874-B126-AD02-CF1F3C936E9B}"/>
                </a:ext>
              </a:extLst>
            </p:cNvPr>
            <p:cNvCxnSpPr>
              <a:cxnSpLocks/>
            </p:cNvCxnSpPr>
            <p:nvPr/>
          </p:nvCxnSpPr>
          <p:spPr>
            <a:xfrm>
              <a:off x="8965440" y="3335760"/>
              <a:ext cx="3121960" cy="507990"/>
            </a:xfrm>
            <a:prstGeom prst="straightConnector1">
              <a:avLst/>
            </a:prstGeom>
            <a:ln w="31750">
              <a:solidFill>
                <a:srgbClr val="EB6E0E"/>
              </a:solidFill>
              <a:prstDash val="sysDash"/>
            </a:ln>
          </p:spPr>
        </p:cxnSp>
        <p:grpSp>
          <p:nvGrpSpPr>
            <p:cNvPr id="13" name="Group 1">
              <a:extLst>
                <a:ext uri="{FF2B5EF4-FFF2-40B4-BE49-F238E27FC236}">
                  <a16:creationId xmlns:a16="http://schemas.microsoft.com/office/drawing/2014/main" id="{37E31D7E-5C04-1E38-4FE7-362617D9A459}"/>
                </a:ext>
              </a:extLst>
            </p:cNvPr>
            <p:cNvGrpSpPr/>
            <p:nvPr/>
          </p:nvGrpSpPr>
          <p:grpSpPr>
            <a:xfrm>
              <a:off x="11379023" y="3861048"/>
              <a:ext cx="720080" cy="836940"/>
              <a:chOff x="8184232" y="950459"/>
              <a:chExt cx="720080" cy="836940"/>
            </a:xfrm>
          </p:grpSpPr>
          <p:sp>
            <p:nvSpPr>
              <p:cNvPr id="15" name="Rectangle 2">
                <a:extLst>
                  <a:ext uri="{FF2B5EF4-FFF2-40B4-BE49-F238E27FC236}">
                    <a16:creationId xmlns:a16="http://schemas.microsoft.com/office/drawing/2014/main" id="{D4284174-9186-3A7F-5C19-792A7CE34915}"/>
                  </a:ext>
                </a:extLst>
              </p:cNvPr>
              <p:cNvSpPr/>
              <p:nvPr/>
            </p:nvSpPr>
            <p:spPr>
              <a:xfrm>
                <a:off x="8201168" y="950459"/>
                <a:ext cx="703144" cy="772173"/>
              </a:xfrm>
              <a:prstGeom prst="rect">
                <a:avLst/>
              </a:prstGeom>
              <a:solidFill>
                <a:srgbClr val="EB6E0E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DE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C69BCB-E1A3-793F-AA57-0598680C9AF6}"/>
                  </a:ext>
                </a:extLst>
              </p:cNvPr>
              <p:cNvSpPr/>
              <p:nvPr/>
            </p:nvSpPr>
            <p:spPr>
              <a:xfrm>
                <a:off x="8184232" y="1542632"/>
                <a:ext cx="181822" cy="24476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45000" rIns="90000" bIns="45000" anchor="t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1200" cap="none" spc="-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7" name="Picture 4" descr="A logo with white text and circles&#10;&#10;AI-generated content may be incorrect.">
                <a:extLst>
                  <a:ext uri="{FF2B5EF4-FFF2-40B4-BE49-F238E27FC236}">
                    <a16:creationId xmlns:a16="http://schemas.microsoft.com/office/drawing/2014/main" id="{2D5D990F-DBF6-8844-FDC5-A5729D235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42167" y="980728"/>
                <a:ext cx="602579" cy="602579"/>
              </a:xfrm>
              <a:prstGeom prst="rect">
                <a:avLst/>
              </a:prstGeom>
            </p:spPr>
          </p:pic>
        </p:grp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D088118B-E448-65C4-9E0D-7A0F53940453}"/>
                </a:ext>
              </a:extLst>
            </p:cNvPr>
            <p:cNvSpPr/>
            <p:nvPr/>
          </p:nvSpPr>
          <p:spPr>
            <a:xfrm>
              <a:off x="9717480" y="3843750"/>
              <a:ext cx="2381623" cy="2348970"/>
            </a:xfrm>
            <a:prstGeom prst="rect">
              <a:avLst/>
            </a:prstGeom>
            <a:noFill/>
            <a:ln w="31750">
              <a:solidFill>
                <a:srgbClr val="EB6E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0" name="Diagonal liegende Ecken des Rechtecks abrunden 19">
            <a:extLst>
              <a:ext uri="{FF2B5EF4-FFF2-40B4-BE49-F238E27FC236}">
                <a16:creationId xmlns:a16="http://schemas.microsoft.com/office/drawing/2014/main" id="{5D3E4619-EFEE-8F40-BC2D-182E9B8D35AF}"/>
              </a:ext>
            </a:extLst>
          </p:cNvPr>
          <p:cNvSpPr/>
          <p:nvPr/>
        </p:nvSpPr>
        <p:spPr>
          <a:xfrm>
            <a:off x="2912400" y="3218400"/>
            <a:ext cx="5837112" cy="151471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900"/>
              </a:spcAft>
              <a:buClr>
                <a:schemeClr val="tx2"/>
              </a:buClr>
            </a:pPr>
            <a:r>
              <a:rPr lang="de-DE" b="1" dirty="0">
                <a:solidFill>
                  <a:schemeClr val="tx2"/>
                </a:solidFill>
              </a:rPr>
              <a:t>Goals </a:t>
            </a:r>
            <a:r>
              <a:rPr lang="de-DE" b="1" dirty="0" err="1">
                <a:solidFill>
                  <a:schemeClr val="tx2"/>
                </a:solidFill>
              </a:rPr>
              <a:t>for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PoF</a:t>
            </a:r>
            <a:r>
              <a:rPr lang="de-DE" b="1" dirty="0">
                <a:solidFill>
                  <a:schemeClr val="tx2"/>
                </a:solidFill>
              </a:rPr>
              <a:t> V: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2"/>
                </a:solidFill>
              </a:rPr>
              <a:t>Launch </a:t>
            </a:r>
            <a:r>
              <a:rPr lang="de-DE" sz="1400" b="1" dirty="0">
                <a:solidFill>
                  <a:schemeClr val="tx2"/>
                </a:solidFill>
              </a:rPr>
              <a:t>ULTRASAT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rapid-response </a:t>
            </a:r>
            <a:r>
              <a:rPr lang="de-DE" sz="1400" dirty="0" err="1">
                <a:solidFill>
                  <a:schemeClr val="tx2"/>
                </a:solidFill>
              </a:rPr>
              <a:t>observations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transients</a:t>
            </a:r>
            <a:r>
              <a:rPr lang="de-DE" sz="1400" dirty="0">
                <a:solidFill>
                  <a:schemeClr val="tx2"/>
                </a:solidFill>
              </a:rPr>
              <a:t>, </a:t>
            </a:r>
            <a:r>
              <a:rPr lang="de-DE" sz="1400" dirty="0" err="1">
                <a:solidFill>
                  <a:schemeClr val="tx2"/>
                </a:solidFill>
              </a:rPr>
              <a:t>linking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neutrino</a:t>
            </a:r>
            <a:r>
              <a:rPr lang="de-DE" sz="1400" dirty="0">
                <a:solidFill>
                  <a:schemeClr val="tx2"/>
                </a:solidFill>
              </a:rPr>
              <a:t>, gamma-</a:t>
            </a:r>
            <a:r>
              <a:rPr lang="de-DE" sz="1400" dirty="0" err="1">
                <a:solidFill>
                  <a:schemeClr val="tx2"/>
                </a:solidFill>
              </a:rPr>
              <a:t>ray</a:t>
            </a:r>
            <a:r>
              <a:rPr lang="de-DE" sz="1400" dirty="0">
                <a:solidFill>
                  <a:schemeClr val="tx2"/>
                </a:solidFill>
              </a:rPr>
              <a:t>, </a:t>
            </a:r>
            <a:r>
              <a:rPr lang="de-DE" sz="1400" dirty="0" err="1">
                <a:solidFill>
                  <a:schemeClr val="tx2"/>
                </a:solidFill>
              </a:rPr>
              <a:t>cosmic-ray</a:t>
            </a:r>
            <a:r>
              <a:rPr lang="de-DE" sz="1400" dirty="0">
                <a:solidFill>
                  <a:schemeClr val="tx2"/>
                </a:solidFill>
              </a:rPr>
              <a:t> and GW </a:t>
            </a:r>
            <a:r>
              <a:rPr lang="de-DE" sz="1400" dirty="0" err="1">
                <a:solidFill>
                  <a:schemeClr val="tx2"/>
                </a:solidFill>
              </a:rPr>
              <a:t>signals</a:t>
            </a:r>
            <a:endParaRPr lang="de-DE" sz="1400" dirty="0">
              <a:solidFill>
                <a:schemeClr val="tx2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2"/>
                </a:solidFill>
              </a:rPr>
              <a:t>Prepare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>
                <a:solidFill>
                  <a:schemeClr val="tx2"/>
                </a:solidFill>
              </a:rPr>
              <a:t>Einstein </a:t>
            </a:r>
            <a:r>
              <a:rPr lang="de-DE" sz="1400" b="1" dirty="0" err="1">
                <a:solidFill>
                  <a:schemeClr val="tx2"/>
                </a:solidFill>
              </a:rPr>
              <a:t>Telescope</a:t>
            </a:r>
            <a:r>
              <a:rPr lang="de-DE" sz="1400" dirty="0">
                <a:solidFill>
                  <a:schemeClr val="tx2"/>
                </a:solidFill>
              </a:rPr>
              <a:t>, </a:t>
            </a:r>
            <a:r>
              <a:rPr lang="de-DE" sz="1400" dirty="0" err="1">
                <a:solidFill>
                  <a:schemeClr val="tx2"/>
                </a:solidFill>
              </a:rPr>
              <a:t>supported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by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b="1" dirty="0">
                <a:solidFill>
                  <a:schemeClr val="tx2"/>
                </a:solidFill>
              </a:rPr>
              <a:t>DZA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br>
              <a:rPr lang="de-DE" sz="1400" dirty="0">
                <a:solidFill>
                  <a:schemeClr val="tx2"/>
                </a:solidFill>
              </a:rPr>
            </a:br>
            <a:r>
              <a:rPr lang="de-DE" sz="1400" dirty="0">
                <a:solidFill>
                  <a:schemeClr val="tx2"/>
                </a:solidFill>
              </a:rPr>
              <a:t>national hub</a:t>
            </a:r>
            <a:endParaRPr lang="en-DE" sz="1400" dirty="0">
              <a:solidFill>
                <a:schemeClr val="tx2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8CA519-9D81-94FB-458A-03A37A072E06}"/>
              </a:ext>
            </a:extLst>
          </p:cNvPr>
          <p:cNvSpPr/>
          <p:nvPr/>
        </p:nvSpPr>
        <p:spPr>
          <a:xfrm rot="325777">
            <a:off x="7420370" y="2592822"/>
            <a:ext cx="1309945" cy="540060"/>
          </a:xfrm>
          <a:prstGeom prst="ellipse">
            <a:avLst/>
          </a:prstGeom>
          <a:solidFill>
            <a:srgbClr val="7FA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00" dirty="0" err="1"/>
              <a:t>new</a:t>
            </a:r>
            <a:r>
              <a:rPr lang="de-DE" sz="800" dirty="0"/>
              <a:t> </a:t>
            </a:r>
            <a:r>
              <a:rPr lang="de-DE" sz="800" dirty="0" err="1"/>
              <a:t>full</a:t>
            </a:r>
            <a:r>
              <a:rPr lang="de-DE" sz="800" dirty="0"/>
              <a:t> </a:t>
            </a:r>
            <a:r>
              <a:rPr lang="de-DE" sz="800" dirty="0" err="1"/>
              <a:t>professorship</a:t>
            </a:r>
            <a:r>
              <a:rPr lang="de-DE" sz="800" dirty="0"/>
              <a:t> Multimessenger </a:t>
            </a:r>
            <a:r>
              <a:rPr lang="de-DE" sz="800" dirty="0" err="1"/>
              <a:t>with</a:t>
            </a:r>
            <a:r>
              <a:rPr lang="de-DE" sz="800" dirty="0"/>
              <a:t> GW</a:t>
            </a:r>
          </a:p>
        </p:txBody>
      </p:sp>
    </p:spTree>
    <p:extLst>
      <p:ext uri="{BB962C8B-B14F-4D97-AF65-F5344CB8AC3E}">
        <p14:creationId xmlns:p14="http://schemas.microsoft.com/office/powerpoint/2010/main" val="268143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0532DE5-F8D6-7564-AD98-3D422F28E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15</a:t>
            </a:fld>
            <a:endParaRPr lang="de-DE" kern="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77664A5-3D80-6900-ADF5-5721DA6DE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The </a:t>
            </a:r>
            <a:r>
              <a:rPr lang="de-DE" dirty="0"/>
              <a:t>h</a:t>
            </a:r>
            <a:r>
              <a:rPr lang="de-DE"/>
              <a:t>unt </a:t>
            </a:r>
            <a:r>
              <a:rPr lang="de-DE" dirty="0" err="1"/>
              <a:t>for</a:t>
            </a:r>
            <a:r>
              <a:rPr lang="de-DE" dirty="0"/>
              <a:t> Dark Matter</a:t>
            </a:r>
          </a:p>
        </p:txBody>
      </p:sp>
      <p:pic>
        <p:nvPicPr>
          <p:cNvPr id="5" name="Grafik 4" descr="KIT – direkte DM-Suche – Studium - Masterarbeiten">
            <a:extLst>
              <a:ext uri="{FF2B5EF4-FFF2-40B4-BE49-F238E27FC236}">
                <a16:creationId xmlns:a16="http://schemas.microsoft.com/office/drawing/2014/main" id="{3C842A17-84F1-0BD0-5479-4C4392DF7D1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1417" y="309499"/>
            <a:ext cx="2986947" cy="4314479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6D3F7E9E-CD42-9736-4E74-8B64C5645719}"/>
              </a:ext>
            </a:extLst>
          </p:cNvPr>
          <p:cNvSpPr txBox="1"/>
          <p:nvPr/>
        </p:nvSpPr>
        <p:spPr>
          <a:xfrm>
            <a:off x="354769" y="2580903"/>
            <a:ext cx="4579144" cy="1255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de-DE" dirty="0">
                <a:solidFill>
                  <a:schemeClr val="bg1"/>
                </a:solidFill>
              </a:rPr>
              <a:t>Track down</a:t>
            </a:r>
            <a:r>
              <a:rPr lang="en-DE" b="1">
                <a:solidFill>
                  <a:schemeClr val="bg1"/>
                </a:solidFill>
              </a:rPr>
              <a:t> </a:t>
            </a:r>
            <a:r>
              <a:rPr lang="de-DE" sz="2400" b="1" dirty="0">
                <a:solidFill>
                  <a:schemeClr val="bg1"/>
                </a:solidFill>
              </a:rPr>
              <a:t>D</a:t>
            </a:r>
            <a:r>
              <a:rPr lang="en-DE" sz="2400" b="1">
                <a:solidFill>
                  <a:schemeClr val="bg1"/>
                </a:solidFill>
              </a:rPr>
              <a:t>ark </a:t>
            </a:r>
            <a:r>
              <a:rPr lang="de-DE" sz="2400" b="1" dirty="0">
                <a:solidFill>
                  <a:schemeClr val="bg1"/>
                </a:solidFill>
              </a:rPr>
              <a:t>M</a:t>
            </a:r>
            <a:r>
              <a:rPr lang="en-DE" sz="2400" b="1">
                <a:solidFill>
                  <a:schemeClr val="bg1"/>
                </a:solidFill>
              </a:rPr>
              <a:t>atter </a:t>
            </a:r>
            <a:r>
              <a:rPr lang="en-DE" dirty="0">
                <a:solidFill>
                  <a:schemeClr val="bg1"/>
                </a:solidFill>
              </a:rPr>
              <a:t>by combining indirect </a:t>
            </a:r>
            <a:r>
              <a:rPr lang="en-DE">
                <a:solidFill>
                  <a:schemeClr val="bg1"/>
                </a:solidFill>
              </a:rPr>
              <a:t>cosmic </a:t>
            </a:r>
            <a:r>
              <a:rPr lang="de-DE" dirty="0" err="1">
                <a:solidFill>
                  <a:schemeClr val="bg1"/>
                </a:solidFill>
              </a:rPr>
              <a:t>messengers</a:t>
            </a:r>
            <a:r>
              <a:rPr lang="en-DE">
                <a:solidFill>
                  <a:schemeClr val="bg1"/>
                </a:solidFill>
              </a:rPr>
              <a:t> </a:t>
            </a:r>
            <a:r>
              <a:rPr lang="en-DE" dirty="0">
                <a:solidFill>
                  <a:schemeClr val="bg1"/>
                </a:solidFill>
              </a:rPr>
              <a:t>with direct </a:t>
            </a:r>
            <a:r>
              <a:rPr lang="en-DE">
                <a:solidFill>
                  <a:schemeClr val="bg1"/>
                </a:solidFill>
              </a:rPr>
              <a:t>laboratory searches</a:t>
            </a:r>
            <a:endParaRPr lang="en-DE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48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322D-D24B-391D-60A7-B70006DF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7">
            <a:extLst>
              <a:ext uri="{FF2B5EF4-FFF2-40B4-BE49-F238E27FC236}">
                <a16:creationId xmlns:a16="http://schemas.microsoft.com/office/drawing/2014/main" id="{C0AC8661-2296-2348-E6D7-4E8D7163C8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8774" y="1309688"/>
            <a:ext cx="2521038" cy="3422650"/>
          </a:xfrm>
        </p:spPr>
        <p:txBody>
          <a:bodyPr lIns="72000" tIns="108000" rIns="72000"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 dirty="0" err="1">
                <a:solidFill>
                  <a:schemeClr val="tx2"/>
                </a:solidFill>
              </a:rPr>
              <a:t>PoF</a:t>
            </a:r>
            <a:r>
              <a:rPr lang="en-GB" sz="1800" b="1" dirty="0">
                <a:solidFill>
                  <a:schemeClr val="tx2"/>
                </a:solidFill>
              </a:rPr>
              <a:t> IV highlight: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GB" dirty="0">
                <a:solidFill>
                  <a:schemeClr val="tx2"/>
                </a:solidFill>
              </a:rPr>
              <a:t>Reaching into the neutrino fog</a:t>
            </a: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CDBDADB-82EC-B9DB-92BB-2514C93D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XENON to XLZD</a:t>
            </a:r>
            <a:endParaRPr lang="en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2BA27A-9E8D-0302-1D1E-4F06FBC5661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23827" y="1311275"/>
            <a:ext cx="5976665" cy="3422650"/>
          </a:xfrm>
        </p:spPr>
        <p:txBody>
          <a:bodyPr/>
          <a:lstStyle/>
          <a:p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XENONnT at LNGS </a:t>
            </a:r>
            <a:r>
              <a:rPr lang="de-DE" dirty="0"/>
              <a:t>(~ 6 t </a:t>
            </a:r>
            <a:r>
              <a:rPr lang="de-DE" dirty="0" err="1"/>
              <a:t>LXe</a:t>
            </a:r>
            <a:r>
              <a:rPr lang="de-DE" dirty="0"/>
              <a:t>): </a:t>
            </a:r>
            <a:r>
              <a:rPr lang="de-DE" dirty="0" err="1"/>
              <a:t>resuming</a:t>
            </a:r>
            <a:r>
              <a:rPr lang="de-DE" dirty="0"/>
              <a:t> </a:t>
            </a:r>
            <a:r>
              <a:rPr lang="de-DE" dirty="0" err="1"/>
              <a:t>operations</a:t>
            </a:r>
            <a:br>
              <a:rPr lang="de-DE" dirty="0"/>
            </a:br>
            <a:r>
              <a:rPr lang="de-DE" dirty="0"/>
              <a:t>after </a:t>
            </a:r>
            <a:r>
              <a:rPr lang="de-DE" dirty="0" err="1"/>
              <a:t>detector</a:t>
            </a:r>
            <a:r>
              <a:rPr lang="de-DE" dirty="0"/>
              <a:t> upgrade, </a:t>
            </a:r>
            <a:r>
              <a:rPr lang="de-DE" dirty="0" err="1"/>
              <a:t>science</a:t>
            </a:r>
            <a:r>
              <a:rPr lang="de-DE" dirty="0"/>
              <a:t> </a:t>
            </a:r>
            <a:r>
              <a:rPr lang="de-DE" dirty="0" err="1"/>
              <a:t>exploitations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PoF</a:t>
            </a:r>
            <a:r>
              <a:rPr lang="de-DE" dirty="0"/>
              <a:t> V</a:t>
            </a:r>
          </a:p>
          <a:p>
            <a:r>
              <a:rPr lang="de-DE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XLZD</a:t>
            </a:r>
            <a:r>
              <a:rPr lang="de-DE" b="1" dirty="0"/>
              <a:t>: </a:t>
            </a:r>
            <a:r>
              <a:rPr lang="de-DE" dirty="0" err="1"/>
              <a:t>next</a:t>
            </a:r>
            <a:r>
              <a:rPr lang="de-DE" dirty="0"/>
              <a:t>-generation </a:t>
            </a:r>
            <a:r>
              <a:rPr lang="de-DE" dirty="0" err="1"/>
              <a:t>experiment</a:t>
            </a:r>
            <a:r>
              <a:rPr lang="de-DE" dirty="0"/>
              <a:t> (~ 60 t </a:t>
            </a:r>
            <a:r>
              <a:rPr lang="de-DE" dirty="0" err="1"/>
              <a:t>LXe</a:t>
            </a:r>
            <a:r>
              <a:rPr lang="de-DE" dirty="0"/>
              <a:t>)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broad</a:t>
            </a:r>
            <a:r>
              <a:rPr lang="de-DE" dirty="0"/>
              <a:t> Dark Matter and </a:t>
            </a:r>
            <a:r>
              <a:rPr lang="de-DE" dirty="0" err="1"/>
              <a:t>neutrino</a:t>
            </a:r>
            <a:r>
              <a:rPr lang="de-DE" dirty="0"/>
              <a:t> </a:t>
            </a:r>
            <a:r>
              <a:rPr lang="de-DE" dirty="0" err="1"/>
              <a:t>physics</a:t>
            </a:r>
            <a:r>
              <a:rPr lang="de-DE" dirty="0"/>
              <a:t> </a:t>
            </a:r>
            <a:r>
              <a:rPr lang="de-DE" dirty="0" err="1"/>
              <a:t>program</a:t>
            </a:r>
            <a:r>
              <a:rPr lang="de-DE" dirty="0"/>
              <a:t> – KIT </a:t>
            </a:r>
            <a:r>
              <a:rPr lang="de-DE" dirty="0" err="1"/>
              <a:t>leading</a:t>
            </a:r>
            <a:r>
              <a:rPr lang="de-DE" dirty="0"/>
              <a:t> lab </a:t>
            </a:r>
            <a:r>
              <a:rPr lang="de-DE" dirty="0" err="1"/>
              <a:t>for</a:t>
            </a:r>
            <a:r>
              <a:rPr lang="de-DE" dirty="0"/>
              <a:t> European </a:t>
            </a:r>
            <a:r>
              <a:rPr lang="de-DE" dirty="0" err="1"/>
              <a:t>project</a:t>
            </a:r>
            <a:endParaRPr lang="de-DE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1CF75E-4A5F-3BAE-50EB-228D41FB2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16</a:t>
            </a:fld>
            <a:endParaRPr lang="de-DE" kern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C528FD-1C1C-D15E-0787-2E2826883B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/>
              <a:t>Next-generation </a:t>
            </a:r>
            <a:r>
              <a:rPr lang="de-DE" dirty="0" err="1"/>
              <a:t>low</a:t>
            </a:r>
            <a:r>
              <a:rPr lang="de-DE" dirty="0"/>
              <a:t>-background </a:t>
            </a:r>
            <a:r>
              <a:rPr lang="de-DE" dirty="0" err="1"/>
              <a:t>observatory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astroparticle</a:t>
            </a:r>
            <a:r>
              <a:rPr lang="de-DE" dirty="0"/>
              <a:t> </a:t>
            </a:r>
            <a:r>
              <a:rPr lang="de-DE" dirty="0" err="1"/>
              <a:t>physics</a:t>
            </a:r>
            <a:endParaRPr lang="de-DE" dirty="0"/>
          </a:p>
          <a:p>
            <a:endParaRPr lang="en-DE" dirty="0"/>
          </a:p>
        </p:txBody>
      </p:sp>
      <p:pic>
        <p:nvPicPr>
          <p:cNvPr id="16" name="Grafik 5">
            <a:extLst>
              <a:ext uri="{FF2B5EF4-FFF2-40B4-BE49-F238E27FC236}">
                <a16:creationId xmlns:a16="http://schemas.microsoft.com/office/drawing/2014/main" id="{37BC1577-9BD9-54E7-341A-7C97F0F13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544" y="3360899"/>
            <a:ext cx="2196000" cy="1155067"/>
          </a:xfrm>
          <a:prstGeom prst="rect">
            <a:avLst/>
          </a:prstGeom>
        </p:spPr>
      </p:pic>
      <p:grpSp>
        <p:nvGrpSpPr>
          <p:cNvPr id="3" name="Group 36">
            <a:extLst>
              <a:ext uri="{FF2B5EF4-FFF2-40B4-BE49-F238E27FC236}">
                <a16:creationId xmlns:a16="http://schemas.microsoft.com/office/drawing/2014/main" id="{C8CF7B19-8986-D208-688E-008508C66FD6}"/>
              </a:ext>
            </a:extLst>
          </p:cNvPr>
          <p:cNvGrpSpPr/>
          <p:nvPr/>
        </p:nvGrpSpPr>
        <p:grpSpPr>
          <a:xfrm>
            <a:off x="467543" y="1995686"/>
            <a:ext cx="2196000" cy="1357046"/>
            <a:chOff x="4161439" y="3103340"/>
            <a:chExt cx="3938322" cy="2433876"/>
          </a:xfrm>
        </p:grpSpPr>
        <p:pic>
          <p:nvPicPr>
            <p:cNvPr id="4" name="Picture 24" descr="A diagram of a nuclear mass&#10;&#10;Description automatically generated with medium confidence">
              <a:extLst>
                <a:ext uri="{FF2B5EF4-FFF2-40B4-BE49-F238E27FC236}">
                  <a16:creationId xmlns:a16="http://schemas.microsoft.com/office/drawing/2014/main" id="{1E51A53A-430B-E02E-0593-0E75E3EE0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1439" y="3103340"/>
              <a:ext cx="3938322" cy="2433876"/>
            </a:xfrm>
            <a:prstGeom prst="rect">
              <a:avLst/>
            </a:prstGeom>
          </p:spPr>
        </p:pic>
        <p:sp>
          <p:nvSpPr>
            <p:cNvPr id="9" name="Rectangle 35">
              <a:extLst>
                <a:ext uri="{FF2B5EF4-FFF2-40B4-BE49-F238E27FC236}">
                  <a16:creationId xmlns:a16="http://schemas.microsoft.com/office/drawing/2014/main" id="{2C3B11C0-A2E5-0B6E-FC19-63EA1EE329D5}"/>
                </a:ext>
              </a:extLst>
            </p:cNvPr>
            <p:cNvSpPr/>
            <p:nvPr/>
          </p:nvSpPr>
          <p:spPr bwMode="gray">
            <a:xfrm>
              <a:off x="5879690" y="3274142"/>
              <a:ext cx="1966452" cy="255639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/>
            <a:lstStyle/>
            <a:p>
              <a:pPr algn="ctr"/>
              <a:endParaRPr lang="en-DE" sz="14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907C0B39-EA34-D50F-5837-9F126F5C791B}"/>
              </a:ext>
            </a:extLst>
          </p:cNvPr>
          <p:cNvSpPr txBox="1"/>
          <p:nvPr/>
        </p:nvSpPr>
        <p:spPr>
          <a:xfrm>
            <a:off x="393503" y="4525707"/>
            <a:ext cx="22702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PRL 133 (2024) 191002, PRL </a:t>
            </a:r>
            <a:r>
              <a:rPr lang="en-GB" sz="7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134 (2025) 111802</a:t>
            </a:r>
            <a:endParaRPr lang="en-DE" sz="7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2202298E-F3EF-196D-261E-08CF3BC9AA4E}"/>
              </a:ext>
            </a:extLst>
          </p:cNvPr>
          <p:cNvGrpSpPr/>
          <p:nvPr/>
        </p:nvGrpSpPr>
        <p:grpSpPr>
          <a:xfrm>
            <a:off x="3232651" y="2517397"/>
            <a:ext cx="1872208" cy="1540233"/>
            <a:chOff x="6912260" y="1289364"/>
            <a:chExt cx="2052228" cy="1688332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C681482A-AF7D-CC1E-79DF-E71A29871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12260" y="1289364"/>
              <a:ext cx="2052228" cy="1688332"/>
            </a:xfrm>
            <a:prstGeom prst="rect">
              <a:avLst/>
            </a:prstGeom>
          </p:spPr>
        </p:pic>
        <p:sp>
          <p:nvSpPr>
            <p:cNvPr id="17" name="Textfeld 11">
              <a:extLst>
                <a:ext uri="{FF2B5EF4-FFF2-40B4-BE49-F238E27FC236}">
                  <a16:creationId xmlns:a16="http://schemas.microsoft.com/office/drawing/2014/main" id="{67ADAEF7-608D-0DCB-DBC7-C78D24E75794}"/>
                </a:ext>
              </a:extLst>
            </p:cNvPr>
            <p:cNvSpPr txBox="1"/>
            <p:nvPr/>
          </p:nvSpPr>
          <p:spPr>
            <a:xfrm>
              <a:off x="7415638" y="1289364"/>
              <a:ext cx="1545072" cy="371107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sz="800" dirty="0">
                  <a:solidFill>
                    <a:schemeClr val="tx2"/>
                  </a:solidFill>
                </a:rPr>
                <a:t>Xenon </a:t>
              </a:r>
              <a:r>
                <a:rPr lang="de-DE" sz="800" dirty="0" err="1">
                  <a:solidFill>
                    <a:schemeClr val="tx2"/>
                  </a:solidFill>
                </a:rPr>
                <a:t>laboratory</a:t>
              </a:r>
              <a:r>
                <a:rPr lang="de-DE" sz="800" dirty="0">
                  <a:solidFill>
                    <a:schemeClr val="tx2"/>
                  </a:solidFill>
                </a:rPr>
                <a:t> at KIT</a:t>
              </a:r>
              <a:br>
                <a:rPr lang="de-DE" sz="800" dirty="0">
                  <a:solidFill>
                    <a:schemeClr val="tx2"/>
                  </a:solidFill>
                </a:rPr>
              </a:br>
              <a:r>
                <a:rPr lang="de-DE" sz="800" dirty="0">
                  <a:solidFill>
                    <a:schemeClr val="tx2"/>
                  </a:solidFill>
                </a:rPr>
                <a:t>(HIG Y. Biondi, 2025-30)</a:t>
              </a:r>
            </a:p>
          </p:txBody>
        </p:sp>
      </p:grpSp>
      <p:sp>
        <p:nvSpPr>
          <p:cNvPr id="11" name="Diagonal liegende Ecken des Rechtecks abrunden 10">
            <a:extLst>
              <a:ext uri="{FF2B5EF4-FFF2-40B4-BE49-F238E27FC236}">
                <a16:creationId xmlns:a16="http://schemas.microsoft.com/office/drawing/2014/main" id="{88495E19-E52B-814B-A1CD-23F18AB7F6C3}"/>
              </a:ext>
            </a:extLst>
          </p:cNvPr>
          <p:cNvSpPr/>
          <p:nvPr/>
        </p:nvSpPr>
        <p:spPr>
          <a:xfrm>
            <a:off x="3023828" y="4227934"/>
            <a:ext cx="2664053" cy="50440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b="1" dirty="0">
                <a:solidFill>
                  <a:schemeClr val="tx2"/>
                </a:solidFill>
              </a:rPr>
              <a:t>Goal </a:t>
            </a:r>
            <a:r>
              <a:rPr lang="de-DE" sz="1400" b="1" dirty="0" err="1">
                <a:solidFill>
                  <a:schemeClr val="tx2"/>
                </a:solidFill>
              </a:rPr>
              <a:t>for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PoF</a:t>
            </a:r>
            <a:r>
              <a:rPr lang="de-DE" sz="1400" b="1" dirty="0">
                <a:solidFill>
                  <a:schemeClr val="tx2"/>
                </a:solidFill>
              </a:rPr>
              <a:t> V: </a:t>
            </a:r>
            <a:r>
              <a:rPr lang="de-DE" sz="1400" dirty="0" err="1">
                <a:solidFill>
                  <a:schemeClr val="tx2"/>
                </a:solidFill>
              </a:rPr>
              <a:t>Realize</a:t>
            </a:r>
            <a:r>
              <a:rPr lang="de-DE" sz="1400" dirty="0">
                <a:solidFill>
                  <a:schemeClr val="tx2"/>
                </a:solidFill>
              </a:rPr>
              <a:t> XLZD, </a:t>
            </a:r>
            <a:r>
              <a:rPr lang="de-DE" sz="1400" dirty="0" err="1">
                <a:solidFill>
                  <a:schemeClr val="tx2"/>
                </a:solidFill>
              </a:rPr>
              <a:t>first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science</a:t>
            </a:r>
            <a:r>
              <a:rPr lang="de-DE" sz="1400" dirty="0">
                <a:solidFill>
                  <a:schemeClr val="tx2"/>
                </a:solidFill>
              </a:rPr>
              <a:t> in mid-2030s </a:t>
            </a:r>
            <a:endParaRPr lang="en-DE" sz="1400" dirty="0">
              <a:solidFill>
                <a:schemeClr val="tx2"/>
              </a:solidFill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5FF640B1-E44F-5D5F-AF08-1AA1D4DAD776}"/>
              </a:ext>
            </a:extLst>
          </p:cNvPr>
          <p:cNvGrpSpPr/>
          <p:nvPr/>
        </p:nvGrpSpPr>
        <p:grpSpPr>
          <a:xfrm rot="290889">
            <a:off x="7789569" y="1252928"/>
            <a:ext cx="1190231" cy="540060"/>
            <a:chOff x="7810616" y="1160148"/>
            <a:chExt cx="1190231" cy="54006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397D19F-CB09-6AAF-C33A-A9D9EEE435B4}"/>
                </a:ext>
              </a:extLst>
            </p:cNvPr>
            <p:cNvSpPr/>
            <p:nvPr/>
          </p:nvSpPr>
          <p:spPr>
            <a:xfrm>
              <a:off x="7810616" y="1160148"/>
              <a:ext cx="1190231" cy="540060"/>
            </a:xfrm>
            <a:prstGeom prst="ellipse">
              <a:avLst/>
            </a:prstGeom>
            <a:solidFill>
              <a:srgbClr val="7FA2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800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79807F1-7837-D374-0929-EF536417086A}"/>
                </a:ext>
              </a:extLst>
            </p:cNvPr>
            <p:cNvSpPr txBox="1"/>
            <p:nvPr/>
          </p:nvSpPr>
          <p:spPr>
            <a:xfrm>
              <a:off x="7871864" y="1199346"/>
              <a:ext cx="10677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800" dirty="0" err="1">
                  <a:solidFill>
                    <a:schemeClr val="bg1"/>
                  </a:solidFill>
                </a:rPr>
                <a:t>new</a:t>
              </a:r>
              <a:r>
                <a:rPr lang="de-DE" sz="800" dirty="0">
                  <a:solidFill>
                    <a:schemeClr val="bg1"/>
                  </a:solidFill>
                </a:rPr>
                <a:t> </a:t>
              </a:r>
              <a:r>
                <a:rPr lang="de-DE" sz="800" dirty="0" err="1">
                  <a:solidFill>
                    <a:schemeClr val="bg1"/>
                  </a:solidFill>
                </a:rPr>
                <a:t>tenure</a:t>
              </a:r>
              <a:r>
                <a:rPr lang="de-DE" sz="800" dirty="0">
                  <a:solidFill>
                    <a:schemeClr val="bg1"/>
                  </a:solidFill>
                </a:rPr>
                <a:t>-track </a:t>
              </a:r>
              <a:r>
                <a:rPr lang="de-DE" sz="800" dirty="0" err="1">
                  <a:solidFill>
                    <a:schemeClr val="bg1"/>
                  </a:solidFill>
                </a:rPr>
                <a:t>professorship</a:t>
              </a:r>
              <a:br>
                <a:rPr lang="de-DE" sz="800" dirty="0">
                  <a:solidFill>
                    <a:schemeClr val="bg1"/>
                  </a:solidFill>
                </a:rPr>
              </a:br>
              <a:r>
                <a:rPr lang="de-DE" sz="800" dirty="0">
                  <a:solidFill>
                    <a:schemeClr val="bg1"/>
                  </a:solidFill>
                </a:rPr>
                <a:t>Dark Matter</a:t>
              </a: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CA68A2E9-BE6B-C7E5-A6EF-7CA3A073B932}"/>
              </a:ext>
            </a:extLst>
          </p:cNvPr>
          <p:cNvGrpSpPr/>
          <p:nvPr/>
        </p:nvGrpSpPr>
        <p:grpSpPr>
          <a:xfrm>
            <a:off x="5832140" y="2499742"/>
            <a:ext cx="3168352" cy="2232596"/>
            <a:chOff x="5832140" y="2499742"/>
            <a:chExt cx="3168352" cy="2232596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AD736BF0-84B4-A261-2D30-6A5442AAD37E}"/>
                </a:ext>
              </a:extLst>
            </p:cNvPr>
            <p:cNvSpPr/>
            <p:nvPr/>
          </p:nvSpPr>
          <p:spPr>
            <a:xfrm>
              <a:off x="5832140" y="2499742"/>
              <a:ext cx="3168352" cy="22325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40BFFDA6-7B2D-DDC9-E31C-07A631982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9050" r="19243"/>
            <a:stretch>
              <a:fillRect/>
            </a:stretch>
          </p:blipFill>
          <p:spPr>
            <a:xfrm>
              <a:off x="6371690" y="2618852"/>
              <a:ext cx="2212846" cy="2017152"/>
            </a:xfrm>
            <a:prstGeom prst="rect">
              <a:avLst/>
            </a:prstGeom>
          </p:spPr>
        </p:pic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09CD8AFF-76DD-41E0-CE91-459C53CF84E9}"/>
                </a:ext>
              </a:extLst>
            </p:cNvPr>
            <p:cNvSpPr/>
            <p:nvPr/>
          </p:nvSpPr>
          <p:spPr>
            <a:xfrm>
              <a:off x="6278599" y="4263938"/>
              <a:ext cx="108012" cy="1211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16B22B1C-07FE-0EA6-7DB3-92F380583C91}"/>
                </a:ext>
              </a:extLst>
            </p:cNvPr>
            <p:cNvSpPr/>
            <p:nvPr/>
          </p:nvSpPr>
          <p:spPr>
            <a:xfrm>
              <a:off x="8568444" y="4076298"/>
              <a:ext cx="72008" cy="403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3" name="Textfeld 22">
            <a:extLst>
              <a:ext uri="{FF2B5EF4-FFF2-40B4-BE49-F238E27FC236}">
                <a16:creationId xmlns:a16="http://schemas.microsoft.com/office/drawing/2014/main" id="{FBB9DAE0-F86A-78DE-E447-6D4996988AB2}"/>
              </a:ext>
            </a:extLst>
          </p:cNvPr>
          <p:cNvSpPr txBox="1"/>
          <p:nvPr/>
        </p:nvSpPr>
        <p:spPr>
          <a:xfrm>
            <a:off x="5796136" y="2535746"/>
            <a:ext cx="750526" cy="746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DE" sz="800" b="1" dirty="0">
                <a:solidFill>
                  <a:schemeClr val="tx2"/>
                </a:solidFill>
              </a:rPr>
              <a:t>Dark Matter</a:t>
            </a:r>
          </a:p>
          <a:p>
            <a:r>
              <a:rPr lang="de-DE" sz="800" dirty="0">
                <a:solidFill>
                  <a:schemeClr val="tx2"/>
                </a:solidFill>
              </a:rPr>
              <a:t>WIMPs,</a:t>
            </a:r>
          </a:p>
          <a:p>
            <a:r>
              <a:rPr lang="de-DE" sz="800" dirty="0">
                <a:solidFill>
                  <a:schemeClr val="tx2"/>
                </a:solidFill>
              </a:rPr>
              <a:t>ALPs,</a:t>
            </a:r>
          </a:p>
          <a:p>
            <a:r>
              <a:rPr lang="de-DE" sz="800" dirty="0">
                <a:solidFill>
                  <a:schemeClr val="tx2"/>
                </a:solidFill>
              </a:rPr>
              <a:t>Dark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>
                <a:solidFill>
                  <a:schemeClr val="tx2"/>
                </a:solidFill>
              </a:rPr>
              <a:t>Photons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CF84B5D-76EC-6F0D-1101-9D1C0F7E1D94}"/>
              </a:ext>
            </a:extLst>
          </p:cNvPr>
          <p:cNvSpPr txBox="1"/>
          <p:nvPr/>
        </p:nvSpPr>
        <p:spPr>
          <a:xfrm>
            <a:off x="5796136" y="3831890"/>
            <a:ext cx="1008112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de-DE" sz="800" b="1" dirty="0">
                <a:solidFill>
                  <a:schemeClr val="tx2"/>
                </a:solidFill>
              </a:rPr>
              <a:t>Supernovae</a:t>
            </a:r>
          </a:p>
          <a:p>
            <a:r>
              <a:rPr lang="de-DE" sz="800" dirty="0">
                <a:solidFill>
                  <a:schemeClr val="tx2"/>
                </a:solidFill>
              </a:rPr>
              <a:t>Early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 err="1">
                <a:solidFill>
                  <a:schemeClr val="tx2"/>
                </a:solidFill>
              </a:rPr>
              <a:t>warning</a:t>
            </a:r>
            <a:r>
              <a:rPr lang="de-DE" sz="800" dirty="0">
                <a:solidFill>
                  <a:schemeClr val="tx2"/>
                </a:solidFill>
              </a:rPr>
              <a:t>,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>
                <a:solidFill>
                  <a:schemeClr val="tx2"/>
                </a:solidFill>
              </a:rPr>
              <a:t>astro-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 err="1">
                <a:solidFill>
                  <a:schemeClr val="tx2"/>
                </a:solidFill>
              </a:rPr>
              <a:t>physics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 err="1">
                <a:solidFill>
                  <a:schemeClr val="tx2"/>
                </a:solidFill>
              </a:rPr>
              <a:t>with</a:t>
            </a: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</a:rPr>
              <a:t>neutrinos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CF29D41-4A56-EBCF-C074-A6FD40633B56}"/>
              </a:ext>
            </a:extLst>
          </p:cNvPr>
          <p:cNvSpPr txBox="1"/>
          <p:nvPr/>
        </p:nvSpPr>
        <p:spPr>
          <a:xfrm>
            <a:off x="6516216" y="2535746"/>
            <a:ext cx="2520279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r">
              <a:spcAft>
                <a:spcPts val="300"/>
              </a:spcAft>
            </a:pPr>
            <a:r>
              <a:rPr lang="de-DE" sz="800" b="1" dirty="0">
                <a:solidFill>
                  <a:schemeClr val="tx2"/>
                </a:solidFill>
              </a:rPr>
              <a:t>Neutrino </a:t>
            </a:r>
            <a:r>
              <a:rPr lang="de-DE" sz="800" b="1" dirty="0" err="1">
                <a:solidFill>
                  <a:schemeClr val="tx2"/>
                </a:solidFill>
              </a:rPr>
              <a:t>properties</a:t>
            </a:r>
            <a:endParaRPr lang="de-DE" sz="800" b="1" dirty="0">
              <a:solidFill>
                <a:schemeClr val="tx2"/>
              </a:solidFill>
            </a:endParaRPr>
          </a:p>
          <a:p>
            <a:pPr lvl="1" algn="r"/>
            <a:r>
              <a:rPr lang="de-DE" sz="800" dirty="0">
                <a:solidFill>
                  <a:schemeClr val="tx2"/>
                </a:solidFill>
              </a:rPr>
              <a:t>0</a:t>
            </a:r>
            <a:r>
              <a:rPr lang="de-DE" sz="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de-DE" sz="800" dirty="0">
                <a:solidFill>
                  <a:schemeClr val="tx2"/>
                </a:solidFill>
              </a:rPr>
              <a:t>ββ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 err="1">
                <a:solidFill>
                  <a:schemeClr val="tx2"/>
                </a:solidFill>
              </a:rPr>
              <a:t>decay</a:t>
            </a:r>
            <a:r>
              <a:rPr lang="de-DE" sz="800" dirty="0">
                <a:solidFill>
                  <a:schemeClr val="tx2"/>
                </a:solidFill>
              </a:rPr>
              <a:t>,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>
                <a:solidFill>
                  <a:schemeClr val="tx2"/>
                </a:solidFill>
              </a:rPr>
              <a:t> </a:t>
            </a:r>
            <a:r>
              <a:rPr lang="de-DE" sz="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de-DE" sz="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800" dirty="0">
                <a:solidFill>
                  <a:schemeClr val="tx2"/>
                </a:solidFill>
              </a:rPr>
              <a:t>magn.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 err="1">
                <a:solidFill>
                  <a:schemeClr val="tx2"/>
                </a:solidFill>
              </a:rPr>
              <a:t>moment</a:t>
            </a:r>
            <a:endParaRPr lang="de-DE" sz="800" dirty="0">
              <a:solidFill>
                <a:schemeClr val="tx2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6FB8AAB4-E397-368C-F114-906D01E5AD61}"/>
              </a:ext>
            </a:extLst>
          </p:cNvPr>
          <p:cNvSpPr txBox="1"/>
          <p:nvPr/>
        </p:nvSpPr>
        <p:spPr>
          <a:xfrm>
            <a:off x="6516217" y="3817172"/>
            <a:ext cx="2520279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r">
              <a:spcAft>
                <a:spcPts val="300"/>
              </a:spcAft>
            </a:pPr>
            <a:r>
              <a:rPr lang="de-DE" sz="800" b="1" dirty="0">
                <a:solidFill>
                  <a:schemeClr val="tx2"/>
                </a:solidFill>
              </a:rPr>
              <a:t>Solar </a:t>
            </a:r>
            <a:r>
              <a:rPr lang="de-DE" sz="800" b="1" dirty="0" err="1">
                <a:solidFill>
                  <a:schemeClr val="tx2"/>
                </a:solidFill>
              </a:rPr>
              <a:t>neutrinos</a:t>
            </a:r>
            <a:endParaRPr lang="de-DE" sz="800" b="1" dirty="0">
              <a:solidFill>
                <a:schemeClr val="tx2"/>
              </a:solidFill>
            </a:endParaRPr>
          </a:p>
          <a:p>
            <a:pPr lvl="1" algn="r"/>
            <a:r>
              <a:rPr lang="de-DE" sz="800" dirty="0">
                <a:solidFill>
                  <a:schemeClr val="tx2"/>
                </a:solidFill>
              </a:rPr>
              <a:t>pp </a:t>
            </a:r>
            <a:r>
              <a:rPr lang="de-DE" sz="800" dirty="0" err="1">
                <a:solidFill>
                  <a:schemeClr val="tx2"/>
                </a:solidFill>
              </a:rPr>
              <a:t>chain</a:t>
            </a:r>
            <a:r>
              <a:rPr lang="de-DE" sz="800" dirty="0">
                <a:solidFill>
                  <a:schemeClr val="tx2"/>
                </a:solidFill>
              </a:rPr>
              <a:t>,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baseline="30000" dirty="0">
                <a:solidFill>
                  <a:schemeClr val="tx2"/>
                </a:solidFill>
              </a:rPr>
              <a:t>7</a:t>
            </a:r>
            <a:r>
              <a:rPr lang="de-DE" sz="800" dirty="0">
                <a:solidFill>
                  <a:schemeClr val="tx2"/>
                </a:solidFill>
              </a:rPr>
              <a:t>Be, </a:t>
            </a:r>
            <a:r>
              <a:rPr lang="de-DE" sz="800" baseline="30000" dirty="0">
                <a:solidFill>
                  <a:schemeClr val="tx2"/>
                </a:solidFill>
              </a:rPr>
              <a:t>8</a:t>
            </a:r>
            <a:r>
              <a:rPr lang="de-DE" sz="800" dirty="0">
                <a:solidFill>
                  <a:schemeClr val="tx2"/>
                </a:solidFill>
              </a:rPr>
              <a:t>B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>
                <a:solidFill>
                  <a:schemeClr val="tx2"/>
                </a:solidFill>
              </a:rPr>
              <a:t>&amp; </a:t>
            </a:r>
            <a:r>
              <a:rPr lang="de-DE" sz="800" dirty="0" err="1">
                <a:solidFill>
                  <a:schemeClr val="tx2"/>
                </a:solidFill>
              </a:rPr>
              <a:t>hep</a:t>
            </a:r>
            <a:r>
              <a:rPr lang="de-DE" sz="800" dirty="0">
                <a:solidFill>
                  <a:schemeClr val="tx2"/>
                </a:solidFill>
              </a:rPr>
              <a:t>,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>
                <a:solidFill>
                  <a:schemeClr val="tx2"/>
                </a:solidFill>
              </a:rPr>
              <a:t>solar</a:t>
            </a:r>
            <a:br>
              <a:rPr lang="de-DE" sz="800" dirty="0">
                <a:solidFill>
                  <a:schemeClr val="tx2"/>
                </a:solidFill>
              </a:rPr>
            </a:br>
            <a:r>
              <a:rPr lang="de-DE" sz="800" dirty="0" err="1">
                <a:solidFill>
                  <a:schemeClr val="tx2"/>
                </a:solidFill>
              </a:rPr>
              <a:t>metallicity</a:t>
            </a:r>
            <a:endParaRPr lang="de-DE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5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0A4BB6-DF89-1B76-FB21-04C3BD9B6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6AC19B-E9F0-0121-3358-211EDB42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chemeClr val="bg1"/>
                </a:solidFill>
              </a:rPr>
              <a:t>Coherence</a:t>
            </a:r>
            <a:r>
              <a:rPr lang="de-DE" b="1" dirty="0">
                <a:solidFill>
                  <a:schemeClr val="bg1"/>
                </a:solidFill>
              </a:rPr>
              <a:t> and </a:t>
            </a:r>
            <a:r>
              <a:rPr lang="de-DE" b="1" dirty="0" err="1">
                <a:solidFill>
                  <a:schemeClr val="bg1"/>
                </a:solidFill>
              </a:rPr>
              <a:t>synergies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77E82E-265E-4BE5-FF81-8119F9B95A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err="1">
                <a:solidFill>
                  <a:schemeClr val="bg1"/>
                </a:solidFill>
              </a:rPr>
              <a:t>Our</a:t>
            </a:r>
            <a:r>
              <a:rPr lang="de-DE" sz="1800" dirty="0">
                <a:solidFill>
                  <a:schemeClr val="bg1"/>
                </a:solidFill>
              </a:rPr>
              <a:t> </a:t>
            </a:r>
            <a:r>
              <a:rPr lang="de-DE" sz="1800" dirty="0"/>
              <a:t>Topic </a:t>
            </a:r>
            <a:r>
              <a:rPr lang="de-DE" sz="1800" dirty="0" err="1"/>
              <a:t>tightly</a:t>
            </a:r>
            <a:r>
              <a:rPr lang="de-DE" sz="1800" dirty="0"/>
              <a:t> </a:t>
            </a:r>
            <a:r>
              <a:rPr lang="de-DE" sz="1800" dirty="0" err="1"/>
              <a:t>intertwines</a:t>
            </a:r>
            <a:r>
              <a:rPr lang="de-DE" sz="1800" dirty="0"/>
              <a:t> </a:t>
            </a:r>
            <a:r>
              <a:rPr lang="de-DE" sz="1800" dirty="0" err="1">
                <a:solidFill>
                  <a:schemeClr val="bg1"/>
                </a:solidFill>
              </a:rPr>
              <a:t>theory</a:t>
            </a:r>
            <a:r>
              <a:rPr lang="de-DE" sz="1800" dirty="0">
                <a:solidFill>
                  <a:schemeClr val="bg1"/>
                </a:solidFill>
              </a:rPr>
              <a:t> and </a:t>
            </a:r>
            <a:r>
              <a:rPr lang="de-DE" sz="1800" dirty="0" err="1">
                <a:solidFill>
                  <a:schemeClr val="bg1"/>
                </a:solidFill>
              </a:rPr>
              <a:t>experiment</a:t>
            </a:r>
            <a:endParaRPr lang="de-DE" sz="1800" dirty="0">
              <a:solidFill>
                <a:schemeClr val="bg1"/>
              </a:solidFill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80DE1EA-B8E6-C165-E229-699A16B2B09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8775" y="1455626"/>
            <a:ext cx="4573265" cy="507634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Selected </a:t>
            </a:r>
            <a:r>
              <a:rPr lang="de-DE" dirty="0" err="1"/>
              <a:t>examples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MU-MRU:</a:t>
            </a:r>
            <a:endParaRPr lang="de-DE" dirty="0">
              <a:highlight>
                <a:srgbClr val="FFFF00"/>
              </a:highlight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5670EA-5FE9-8440-9539-D0ED1E34E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0A65DED1-520C-8A1B-89F5-836A4B49C721}"/>
              </a:ext>
            </a:extLst>
          </p:cNvPr>
          <p:cNvSpPr/>
          <p:nvPr/>
        </p:nvSpPr>
        <p:spPr>
          <a:xfrm>
            <a:off x="337069" y="2022100"/>
            <a:ext cx="3060340" cy="2448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A9E2427-2681-EEE8-7450-134EDE883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35" y="2427734"/>
            <a:ext cx="2786208" cy="1800200"/>
          </a:xfrm>
          <a:prstGeom prst="rect">
            <a:avLst/>
          </a:prstGeom>
        </p:spPr>
      </p:pic>
      <p:sp>
        <p:nvSpPr>
          <p:cNvPr id="14" name="Textfeld 11">
            <a:extLst>
              <a:ext uri="{FF2B5EF4-FFF2-40B4-BE49-F238E27FC236}">
                <a16:creationId xmlns:a16="http://schemas.microsoft.com/office/drawing/2014/main" id="{68DDB0A4-E1CF-B754-6B78-426BF1E1F427}"/>
              </a:ext>
            </a:extLst>
          </p:cNvPr>
          <p:cNvSpPr txBox="1"/>
          <p:nvPr/>
        </p:nvSpPr>
        <p:spPr>
          <a:xfrm>
            <a:off x="337069" y="1986075"/>
            <a:ext cx="3060340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900" dirty="0" err="1">
                <a:solidFill>
                  <a:schemeClr val="tx2"/>
                </a:solidFill>
              </a:rPr>
              <a:t>Accretion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flare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interpretation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of</a:t>
            </a:r>
            <a:r>
              <a:rPr lang="de-DE" sz="900" dirty="0">
                <a:solidFill>
                  <a:schemeClr val="tx2"/>
                </a:solidFill>
              </a:rPr>
              <a:t> ultra-high-</a:t>
            </a:r>
            <a:r>
              <a:rPr lang="de-DE" sz="900" dirty="0" err="1">
                <a:solidFill>
                  <a:schemeClr val="tx2"/>
                </a:solidFill>
              </a:rPr>
              <a:t>energy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neutrino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event</a:t>
            </a:r>
            <a:endParaRPr lang="de-DE" sz="900" dirty="0">
              <a:solidFill>
                <a:schemeClr val="tx2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D54576E-5667-56D6-821E-3EEE9F91942B}"/>
              </a:ext>
            </a:extLst>
          </p:cNvPr>
          <p:cNvSpPr txBox="1"/>
          <p:nvPr/>
        </p:nvSpPr>
        <p:spPr>
          <a:xfrm>
            <a:off x="2101265" y="4235155"/>
            <a:ext cx="12961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800" dirty="0" err="1">
                <a:solidFill>
                  <a:srgbClr val="000000"/>
                </a:solidFill>
                <a:effectLst/>
                <a:latin typeface="+mj-lt"/>
              </a:rPr>
              <a:t>ApJ</a:t>
            </a:r>
            <a:r>
              <a:rPr lang="de-DE" sz="800" dirty="0">
                <a:solidFill>
                  <a:srgbClr val="000000"/>
                </a:solidFill>
                <a:effectLst/>
                <a:latin typeface="+mj-lt"/>
              </a:rPr>
              <a:t> Lett. </a:t>
            </a:r>
            <a:r>
              <a:rPr lang="de-DE" sz="800" b="1" dirty="0">
                <a:solidFill>
                  <a:srgbClr val="000000"/>
                </a:solidFill>
                <a:effectLst/>
                <a:latin typeface="+mj-lt"/>
              </a:rPr>
              <a:t>998</a:t>
            </a:r>
            <a:r>
              <a:rPr lang="de-DE" sz="800" dirty="0">
                <a:solidFill>
                  <a:srgbClr val="000000"/>
                </a:solidFill>
                <a:effectLst/>
                <a:latin typeface="+mj-lt"/>
              </a:rPr>
              <a:t> (2026) L1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69C4267-2F9C-CAAA-4832-D21F68F7E416}"/>
              </a:ext>
            </a:extLst>
          </p:cNvPr>
          <p:cNvSpPr/>
          <p:nvPr/>
        </p:nvSpPr>
        <p:spPr>
          <a:xfrm>
            <a:off x="3563537" y="2029701"/>
            <a:ext cx="2160240" cy="24381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893D4222-85FC-3466-5090-B4532C0F5F3A}"/>
              </a:ext>
            </a:extLst>
          </p:cNvPr>
          <p:cNvSpPr/>
          <p:nvPr/>
        </p:nvSpPr>
        <p:spPr>
          <a:xfrm>
            <a:off x="5868144" y="2022079"/>
            <a:ext cx="3132348" cy="2456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" name="Textfeld 11">
            <a:extLst>
              <a:ext uri="{FF2B5EF4-FFF2-40B4-BE49-F238E27FC236}">
                <a16:creationId xmlns:a16="http://schemas.microsoft.com/office/drawing/2014/main" id="{6AEA606D-6485-E8C1-6837-94D175C12CEA}"/>
              </a:ext>
            </a:extLst>
          </p:cNvPr>
          <p:cNvSpPr txBox="1"/>
          <p:nvPr/>
        </p:nvSpPr>
        <p:spPr>
          <a:xfrm>
            <a:off x="3563537" y="1987356"/>
            <a:ext cx="2160240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900" dirty="0">
                <a:solidFill>
                  <a:schemeClr val="tx2"/>
                </a:solidFill>
              </a:rPr>
              <a:t>Global </a:t>
            </a:r>
            <a:r>
              <a:rPr lang="de-DE" sz="900" dirty="0" err="1">
                <a:solidFill>
                  <a:schemeClr val="tx2"/>
                </a:solidFill>
              </a:rPr>
              <a:t>analysis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of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neutrino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flavor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oscillation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data</a:t>
            </a:r>
            <a:endParaRPr lang="de-DE" sz="900" dirty="0">
              <a:solidFill>
                <a:schemeClr val="tx2"/>
              </a:solidFill>
            </a:endParaRPr>
          </a:p>
        </p:txBody>
      </p:sp>
      <p:sp>
        <p:nvSpPr>
          <p:cNvPr id="24" name="Textfeld 11">
            <a:extLst>
              <a:ext uri="{FF2B5EF4-FFF2-40B4-BE49-F238E27FC236}">
                <a16:creationId xmlns:a16="http://schemas.microsoft.com/office/drawing/2014/main" id="{CA99009F-9C43-A5CB-3FC5-7A57CC32F660}"/>
              </a:ext>
            </a:extLst>
          </p:cNvPr>
          <p:cNvSpPr txBox="1"/>
          <p:nvPr/>
        </p:nvSpPr>
        <p:spPr>
          <a:xfrm>
            <a:off x="5868144" y="1986075"/>
            <a:ext cx="3132348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de-DE" sz="900" dirty="0" err="1">
                <a:solidFill>
                  <a:schemeClr val="tx2"/>
                </a:solidFill>
              </a:rPr>
              <a:t>Combined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neutrino-mass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bounds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from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oscillations</a:t>
            </a:r>
            <a:r>
              <a:rPr lang="de-DE" sz="900" dirty="0">
                <a:solidFill>
                  <a:schemeClr val="tx2"/>
                </a:solidFill>
              </a:rPr>
              <a:t>, KATRIN, and </a:t>
            </a:r>
            <a:r>
              <a:rPr lang="de-DE" sz="900" dirty="0" err="1">
                <a:solidFill>
                  <a:schemeClr val="tx2"/>
                </a:solidFill>
              </a:rPr>
              <a:t>cosmological</a:t>
            </a:r>
            <a:r>
              <a:rPr lang="de-DE" sz="900" dirty="0">
                <a:solidFill>
                  <a:schemeClr val="tx2"/>
                </a:solidFill>
              </a:rPr>
              <a:t> </a:t>
            </a:r>
            <a:r>
              <a:rPr lang="de-DE" sz="900" dirty="0" err="1">
                <a:solidFill>
                  <a:schemeClr val="tx2"/>
                </a:solidFill>
              </a:rPr>
              <a:t>probes</a:t>
            </a:r>
            <a:endParaRPr lang="de-DE" sz="900" dirty="0">
              <a:solidFill>
                <a:schemeClr val="tx2"/>
              </a:solidFill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3FE883ED-9F69-67F9-C9F4-4CC08269AD09}"/>
              </a:ext>
            </a:extLst>
          </p:cNvPr>
          <p:cNvSpPr txBox="1"/>
          <p:nvPr/>
        </p:nvSpPr>
        <p:spPr>
          <a:xfrm>
            <a:off x="4607653" y="4233887"/>
            <a:ext cx="1212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JHEP </a:t>
            </a:r>
            <a:r>
              <a:rPr lang="de-DE" sz="800" b="1" dirty="0"/>
              <a:t>04 </a:t>
            </a:r>
            <a:r>
              <a:rPr lang="de-DE" sz="800" dirty="0"/>
              <a:t>(2026) 089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4F988D12-7106-B963-C7D8-6CC8B2CF286F}"/>
              </a:ext>
            </a:extLst>
          </p:cNvPr>
          <p:cNvSpPr txBox="1"/>
          <p:nvPr/>
        </p:nvSpPr>
        <p:spPr>
          <a:xfrm>
            <a:off x="7155140" y="4244745"/>
            <a:ext cx="18093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rgbClr val="000000"/>
                </a:solidFill>
                <a:effectLst/>
                <a:latin typeface="+mj-lt"/>
              </a:rPr>
              <a:t>Phys. Dark Univ. </a:t>
            </a:r>
            <a:r>
              <a:rPr lang="de-DE" sz="800" b="1" dirty="0">
                <a:solidFill>
                  <a:srgbClr val="000000"/>
                </a:solidFill>
                <a:effectLst/>
                <a:latin typeface="+mj-lt"/>
              </a:rPr>
              <a:t>40</a:t>
            </a:r>
            <a:r>
              <a:rPr lang="de-DE" sz="800" dirty="0">
                <a:solidFill>
                  <a:srgbClr val="000000"/>
                </a:solidFill>
                <a:effectLst/>
                <a:latin typeface="+mj-lt"/>
              </a:rPr>
              <a:t> (2023) 101226</a:t>
            </a:r>
          </a:p>
        </p:txBody>
      </p:sp>
      <p:pic>
        <p:nvPicPr>
          <p:cNvPr id="18" name="my_plot_desi_wlabels.pdf" descr="my_plot_desi_wlabels.pdf">
            <a:extLst>
              <a:ext uri="{FF2B5EF4-FFF2-40B4-BE49-F238E27FC236}">
                <a16:creationId xmlns:a16="http://schemas.microsoft.com/office/drawing/2014/main" id="{1620C404-52C4-4A49-BE3E-7D6113B25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565" y="2363998"/>
            <a:ext cx="2841505" cy="20079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A8DFBCE-D5CE-4FF5-A54A-F189285561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272" y="2427734"/>
            <a:ext cx="2083254" cy="174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4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elt.pdf">
            <a:extLst>
              <a:ext uri="{FF2B5EF4-FFF2-40B4-BE49-F238E27FC236}">
                <a16:creationId xmlns:a16="http://schemas.microsoft.com/office/drawing/2014/main" id="{DB100ED3-8F01-6BBA-F6E1-75F868ECBA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43" b="13667"/>
          <a:stretch/>
        </p:blipFill>
        <p:spPr>
          <a:xfrm>
            <a:off x="349586" y="203163"/>
            <a:ext cx="8506947" cy="471238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CF1872E-4AE8-8AFF-786A-DAB18BCD6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From mass, to messengers, to missing matter</a:t>
            </a:r>
            <a:endParaRPr lang="en-DE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2BD2415-8AC8-761B-ACC3-CEDA47D2EAE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/>
              <a:t>A </a:t>
            </a:r>
            <a:r>
              <a:rPr lang="en-DE" sz="1800" dirty="0"/>
              <a:t>multimessenger, multi-infrastructure view of the extreme universe</a:t>
            </a:r>
          </a:p>
          <a:p>
            <a:endParaRPr lang="en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F936-BC21-9C40-D327-10EA51A43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18056"/>
            <a:ext cx="2057400" cy="274637"/>
          </a:xfr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9170F7-63A2-9919-7898-A2AE50A947A5}"/>
              </a:ext>
            </a:extLst>
          </p:cNvPr>
          <p:cNvSpPr txBox="1"/>
          <p:nvPr/>
        </p:nvSpPr>
        <p:spPr>
          <a:xfrm>
            <a:off x="336528" y="1267458"/>
            <a:ext cx="354338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de-DE" sz="1200" dirty="0" err="1"/>
              <a:t>Develop</a:t>
            </a:r>
            <a:r>
              <a:rPr lang="en-DE" sz="1200" dirty="0"/>
              <a:t> </a:t>
            </a:r>
            <a:r>
              <a:rPr lang="en-DE" sz="1200" b="1" dirty="0"/>
              <a:t>KATRIN</a:t>
            </a:r>
            <a:r>
              <a:rPr lang="en-DE" sz="1200" dirty="0"/>
              <a:t> into </a:t>
            </a:r>
            <a:r>
              <a:rPr lang="en-DE" sz="1200" b="1" dirty="0"/>
              <a:t>KATRIN++</a:t>
            </a:r>
            <a:r>
              <a:rPr lang="en-DE" sz="1200" dirty="0"/>
              <a:t> and </a:t>
            </a:r>
            <a:r>
              <a:rPr lang="de-DE" sz="1200" dirty="0" err="1"/>
              <a:t>lay</a:t>
            </a:r>
            <a:r>
              <a:rPr lang="en-DE" sz="1200" dirty="0"/>
              <a:t> </a:t>
            </a:r>
            <a:r>
              <a:rPr lang="de-DE" sz="1200" dirty="0"/>
              <a:t>out </a:t>
            </a:r>
            <a:r>
              <a:rPr lang="en-DE" sz="1200" dirty="0"/>
              <a:t>the path to a definitive neutrino-mass measurement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CAFF58-27AE-D031-9D9E-D883757FDBD0}"/>
              </a:ext>
            </a:extLst>
          </p:cNvPr>
          <p:cNvSpPr txBox="1"/>
          <p:nvPr/>
        </p:nvSpPr>
        <p:spPr>
          <a:xfrm>
            <a:off x="5672662" y="1934536"/>
            <a:ext cx="312175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DE" sz="1200" dirty="0"/>
              <a:t>Prepare </a:t>
            </a:r>
            <a:r>
              <a:rPr lang="en-DE" sz="1200" b="1" dirty="0"/>
              <a:t>XLZD</a:t>
            </a:r>
            <a:r>
              <a:rPr lang="en-DE" sz="1200" dirty="0"/>
              <a:t> to push dark-matter searches deep into the neutrino fog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9EECD7-7D13-683F-D1A1-1F29DCF79DC3}"/>
              </a:ext>
            </a:extLst>
          </p:cNvPr>
          <p:cNvSpPr txBox="1"/>
          <p:nvPr/>
        </p:nvSpPr>
        <p:spPr>
          <a:xfrm>
            <a:off x="5651595" y="3683937"/>
            <a:ext cx="313118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de-DE" sz="1200" dirty="0"/>
              <a:t>Advance</a:t>
            </a:r>
            <a:r>
              <a:rPr lang="en-DE" sz="1200"/>
              <a:t> </a:t>
            </a:r>
            <a:r>
              <a:rPr lang="en-DE" sz="1200" dirty="0"/>
              <a:t>neutrino astronomy with </a:t>
            </a:r>
            <a:r>
              <a:rPr lang="en-DE" sz="1200" b="1" dirty="0"/>
              <a:t>IceCube Upgrade, RNO-G, </a:t>
            </a:r>
            <a:r>
              <a:rPr lang="en-DE" sz="1200" dirty="0"/>
              <a:t>and</a:t>
            </a:r>
            <a:r>
              <a:rPr lang="en-DE" sz="1200" b="1" dirty="0"/>
              <a:t> IceCube-Gen2</a:t>
            </a:r>
            <a:endParaRPr lang="en-DE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DBC6D2-B739-140D-1F00-5E9FB8991389}"/>
              </a:ext>
            </a:extLst>
          </p:cNvPr>
          <p:cNvSpPr txBox="1"/>
          <p:nvPr/>
        </p:nvSpPr>
        <p:spPr>
          <a:xfrm>
            <a:off x="384012" y="2440239"/>
            <a:ext cx="271182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DE" sz="1200" dirty="0"/>
              <a:t>Bring </a:t>
            </a:r>
            <a:r>
              <a:rPr lang="en-DE" sz="1200" b="1" dirty="0"/>
              <a:t>CTAO</a:t>
            </a:r>
            <a:r>
              <a:rPr lang="en-DE" sz="1200" dirty="0"/>
              <a:t> from construction to early science and full operations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0EEC0C-1240-1E5A-50BA-DD8AAB93145C}"/>
              </a:ext>
            </a:extLst>
          </p:cNvPr>
          <p:cNvSpPr txBox="1"/>
          <p:nvPr/>
        </p:nvSpPr>
        <p:spPr>
          <a:xfrm>
            <a:off x="357441" y="3711586"/>
            <a:ext cx="219624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DE" sz="1200" dirty="0"/>
              <a:t>Exploit </a:t>
            </a:r>
            <a:r>
              <a:rPr lang="en-DE" sz="1200" b="1" dirty="0"/>
              <a:t>AugerPrime</a:t>
            </a:r>
            <a:r>
              <a:rPr lang="en-DE" sz="1200" dirty="0"/>
              <a:t> to reveal the composition of the highest-energy cosmic rays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F87BF6-3D07-8292-287E-780C82FB116D}"/>
              </a:ext>
            </a:extLst>
          </p:cNvPr>
          <p:cNvSpPr txBox="1"/>
          <p:nvPr/>
        </p:nvSpPr>
        <p:spPr>
          <a:xfrm>
            <a:off x="5672662" y="1263014"/>
            <a:ext cx="311133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DE" sz="1200" dirty="0"/>
              <a:t>Link the messengers with </a:t>
            </a:r>
            <a:r>
              <a:rPr lang="en-DE" sz="1200" b="1" dirty="0"/>
              <a:t>ULTRASAT</a:t>
            </a:r>
            <a:r>
              <a:rPr lang="en-DE" sz="1200" dirty="0"/>
              <a:t> and prepare for the </a:t>
            </a:r>
            <a:r>
              <a:rPr lang="en-DE" sz="1200" b="1" dirty="0"/>
              <a:t>Einstein Telescope</a:t>
            </a:r>
            <a:endParaRPr lang="en-DE" sz="12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89FBD6F-C4D8-706C-6123-ED1DE92E2FBE}"/>
              </a:ext>
            </a:extLst>
          </p:cNvPr>
          <p:cNvCxnSpPr>
            <a:cxnSpLocks/>
            <a:stCxn id="15" idx="1"/>
            <a:endCxn id="56" idx="6"/>
          </p:cNvCxnSpPr>
          <p:nvPr/>
        </p:nvCxnSpPr>
        <p:spPr>
          <a:xfrm flipH="1">
            <a:off x="4665637" y="2165369"/>
            <a:ext cx="1007025" cy="222416"/>
          </a:xfrm>
          <a:prstGeom prst="line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BACA83-976A-4605-DF21-7A1C7989399C}"/>
              </a:ext>
            </a:extLst>
          </p:cNvPr>
          <p:cNvCxnSpPr>
            <a:cxnSpLocks/>
            <a:stCxn id="19" idx="2"/>
            <a:endCxn id="48" idx="1"/>
          </p:cNvCxnSpPr>
          <p:nvPr/>
        </p:nvCxnSpPr>
        <p:spPr>
          <a:xfrm>
            <a:off x="1739924" y="2901904"/>
            <a:ext cx="1073110" cy="808393"/>
          </a:xfrm>
          <a:prstGeom prst="line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3C435B5-E417-5DAD-6BCF-D99F83438FE4}"/>
              </a:ext>
            </a:extLst>
          </p:cNvPr>
          <p:cNvCxnSpPr>
            <a:cxnSpLocks/>
            <a:stCxn id="21" idx="3"/>
            <a:endCxn id="49" idx="1"/>
          </p:cNvCxnSpPr>
          <p:nvPr/>
        </p:nvCxnSpPr>
        <p:spPr>
          <a:xfrm>
            <a:off x="2553685" y="4034752"/>
            <a:ext cx="200566" cy="224122"/>
          </a:xfrm>
          <a:prstGeom prst="line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F6EB110-AF5C-5166-0C21-EB284921973D}"/>
              </a:ext>
            </a:extLst>
          </p:cNvPr>
          <p:cNvCxnSpPr>
            <a:cxnSpLocks/>
            <a:stCxn id="54" idx="7"/>
            <a:endCxn id="17" idx="1"/>
          </p:cNvCxnSpPr>
          <p:nvPr/>
        </p:nvCxnSpPr>
        <p:spPr>
          <a:xfrm flipV="1">
            <a:off x="4725640" y="3914770"/>
            <a:ext cx="925955" cy="885204"/>
          </a:xfrm>
          <a:prstGeom prst="line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BFD7825-E984-694B-98D0-289E2D3E7E01}"/>
              </a:ext>
            </a:extLst>
          </p:cNvPr>
          <p:cNvCxnSpPr>
            <a:cxnSpLocks/>
            <a:stCxn id="11" idx="3"/>
            <a:endCxn id="58" idx="1"/>
          </p:cNvCxnSpPr>
          <p:nvPr/>
        </p:nvCxnSpPr>
        <p:spPr>
          <a:xfrm>
            <a:off x="3879914" y="1498291"/>
            <a:ext cx="567263" cy="579646"/>
          </a:xfrm>
          <a:prstGeom prst="line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FC59D1-3121-8F98-F2A7-5B03BD550647}"/>
              </a:ext>
            </a:extLst>
          </p:cNvPr>
          <p:cNvCxnSpPr>
            <a:cxnSpLocks/>
            <a:stCxn id="19" idx="3"/>
            <a:endCxn id="47" idx="2"/>
          </p:cNvCxnSpPr>
          <p:nvPr/>
        </p:nvCxnSpPr>
        <p:spPr>
          <a:xfrm>
            <a:off x="3095836" y="2671072"/>
            <a:ext cx="694078" cy="107175"/>
          </a:xfrm>
          <a:prstGeom prst="line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4BB56473-FE3D-FF56-B0C4-73AE02829716}"/>
              </a:ext>
            </a:extLst>
          </p:cNvPr>
          <p:cNvSpPr/>
          <p:nvPr/>
        </p:nvSpPr>
        <p:spPr>
          <a:xfrm>
            <a:off x="3789914" y="2688247"/>
            <a:ext cx="180000" cy="18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2282918-1B66-C161-F647-8197CA1466C0}"/>
              </a:ext>
            </a:extLst>
          </p:cNvPr>
          <p:cNvSpPr/>
          <p:nvPr/>
        </p:nvSpPr>
        <p:spPr>
          <a:xfrm>
            <a:off x="2786674" y="3683937"/>
            <a:ext cx="180000" cy="18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0EF9677-B942-1CFB-54D5-197B61C67E11}"/>
              </a:ext>
            </a:extLst>
          </p:cNvPr>
          <p:cNvSpPr/>
          <p:nvPr/>
        </p:nvSpPr>
        <p:spPr>
          <a:xfrm>
            <a:off x="2727891" y="4232514"/>
            <a:ext cx="180000" cy="18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0DC4EC3-7159-7197-2393-48C489DBE4CF}"/>
              </a:ext>
            </a:extLst>
          </p:cNvPr>
          <p:cNvSpPr/>
          <p:nvPr/>
        </p:nvSpPr>
        <p:spPr>
          <a:xfrm>
            <a:off x="4572000" y="4773614"/>
            <a:ext cx="180000" cy="18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A61868D-674C-54C1-B3BF-3D487A15C6C7}"/>
              </a:ext>
            </a:extLst>
          </p:cNvPr>
          <p:cNvSpPr/>
          <p:nvPr/>
        </p:nvSpPr>
        <p:spPr>
          <a:xfrm>
            <a:off x="4485637" y="2297785"/>
            <a:ext cx="180000" cy="18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5E0B8CA-29D5-0EE6-2855-B5C5D1E7E2C3}"/>
              </a:ext>
            </a:extLst>
          </p:cNvPr>
          <p:cNvSpPr/>
          <p:nvPr/>
        </p:nvSpPr>
        <p:spPr>
          <a:xfrm>
            <a:off x="4420817" y="2051577"/>
            <a:ext cx="180000" cy="18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63245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39767-B169-2455-6A8C-19136849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Topic MRU at the MU Days 2026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BF97BD-4607-AD39-C6BD-B0DFE95AF6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8775" y="1275606"/>
            <a:ext cx="8413750" cy="3612625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#2 – </a:t>
            </a:r>
            <a:r>
              <a:rPr lang="de-DE" i="1" dirty="0"/>
              <a:t>David Frese: </a:t>
            </a:r>
            <a:r>
              <a:rPr lang="de-DE" dirty="0" err="1"/>
              <a:t>Developing</a:t>
            </a:r>
            <a:r>
              <a:rPr lang="de-DE" dirty="0"/>
              <a:t> an </a:t>
            </a:r>
            <a:r>
              <a:rPr lang="de-DE" dirty="0" err="1"/>
              <a:t>atomic</a:t>
            </a:r>
            <a:r>
              <a:rPr lang="de-DE" dirty="0"/>
              <a:t> </a:t>
            </a:r>
            <a:r>
              <a:rPr lang="de-DE" dirty="0" err="1"/>
              <a:t>tritium</a:t>
            </a:r>
            <a:r>
              <a:rPr lang="de-DE" dirty="0"/>
              <a:t> source for KATRIN++</a:t>
            </a:r>
          </a:p>
          <a:p>
            <a:pPr marL="0" indent="0">
              <a:buNone/>
            </a:pPr>
            <a:r>
              <a:rPr lang="de-DE" dirty="0"/>
              <a:t>#3 – </a:t>
            </a:r>
            <a:r>
              <a:rPr lang="de-DE" i="1" dirty="0"/>
              <a:t>Daniel Schmitt: </a:t>
            </a:r>
            <a:r>
              <a:rPr lang="de-DE" dirty="0" err="1"/>
              <a:t>Gravitational</a:t>
            </a:r>
            <a:r>
              <a:rPr lang="de-DE" dirty="0"/>
              <a:t> </a:t>
            </a:r>
            <a:r>
              <a:rPr lang="de-DE" dirty="0" err="1"/>
              <a:t>wave</a:t>
            </a:r>
            <a:r>
              <a:rPr lang="de-DE" dirty="0"/>
              <a:t> </a:t>
            </a:r>
            <a:r>
              <a:rPr lang="de-DE" dirty="0" err="1"/>
              <a:t>signals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cosmological</a:t>
            </a:r>
            <a:r>
              <a:rPr lang="de-DE" dirty="0"/>
              <a:t>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transitions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#6 – </a:t>
            </a:r>
            <a:r>
              <a:rPr lang="de-DE" i="1" dirty="0"/>
              <a:t>Steffen Hahn: </a:t>
            </a:r>
            <a:r>
              <a:rPr lang="de-DE" dirty="0"/>
              <a:t>Reconstruction of </a:t>
            </a:r>
            <a:r>
              <a:rPr lang="de-DE" dirty="0" err="1"/>
              <a:t>air-shower</a:t>
            </a:r>
            <a:r>
              <a:rPr lang="de-DE" dirty="0"/>
              <a:t> observables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detectors</a:t>
            </a:r>
            <a:r>
              <a:rPr lang="de-DE" dirty="0"/>
              <a:t> in Auger</a:t>
            </a:r>
          </a:p>
          <a:p>
            <a:pPr marL="0" indent="0">
              <a:buNone/>
            </a:pPr>
            <a:r>
              <a:rPr lang="de-DE" dirty="0"/>
              <a:t>#12 – </a:t>
            </a:r>
            <a:r>
              <a:rPr lang="de-DE" i="1" dirty="0"/>
              <a:t>Valentyna Babur: </a:t>
            </a:r>
            <a:r>
              <a:rPr lang="de-DE" dirty="0"/>
              <a:t>Gamma-</a:t>
            </a:r>
            <a:r>
              <a:rPr lang="de-DE" dirty="0" err="1"/>
              <a:t>ray</a:t>
            </a:r>
            <a:r>
              <a:rPr lang="de-DE" dirty="0"/>
              <a:t> </a:t>
            </a:r>
            <a:r>
              <a:rPr lang="de-DE" dirty="0" err="1"/>
              <a:t>astronomy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#13 – </a:t>
            </a:r>
            <a:r>
              <a:rPr lang="de-DE" i="1" dirty="0"/>
              <a:t>Carolin Klein: </a:t>
            </a:r>
            <a:r>
              <a:rPr lang="de-DE" dirty="0"/>
              <a:t>Neutrino </a:t>
            </a:r>
            <a:r>
              <a:rPr lang="de-DE" dirty="0" err="1"/>
              <a:t>astronomy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#19 – </a:t>
            </a:r>
            <a:r>
              <a:rPr lang="de-DE" i="1" dirty="0"/>
              <a:t>Tista Mukherjee: </a:t>
            </a:r>
            <a:r>
              <a:rPr lang="de-DE" dirty="0"/>
              <a:t>Multimessenger </a:t>
            </a:r>
            <a:r>
              <a:rPr lang="de-DE" dirty="0" err="1"/>
              <a:t>with</a:t>
            </a:r>
            <a:r>
              <a:rPr lang="de-DE" dirty="0"/>
              <a:t> Neutrinos and </a:t>
            </a:r>
            <a:r>
              <a:rPr lang="de-DE" dirty="0" err="1"/>
              <a:t>Gravitational</a:t>
            </a:r>
            <a:r>
              <a:rPr lang="de-DE" dirty="0"/>
              <a:t> Waves</a:t>
            </a:r>
          </a:p>
          <a:p>
            <a:pPr marL="0" indent="0">
              <a:buNone/>
            </a:pPr>
            <a:r>
              <a:rPr lang="de-DE" dirty="0"/>
              <a:t>#21 – </a:t>
            </a:r>
            <a:r>
              <a:rPr lang="de-DE" i="1" dirty="0" err="1"/>
              <a:t>Qiqi</a:t>
            </a:r>
            <a:r>
              <a:rPr lang="de-DE" i="1" dirty="0"/>
              <a:t> Jiang: </a:t>
            </a:r>
            <a:r>
              <a:rPr lang="de-DE" dirty="0"/>
              <a:t>Impact of in-source </a:t>
            </a:r>
            <a:r>
              <a:rPr lang="de-DE" dirty="0" err="1"/>
              <a:t>boron</a:t>
            </a:r>
            <a:r>
              <a:rPr lang="de-DE" dirty="0"/>
              <a:t> on B/C </a:t>
            </a:r>
            <a:r>
              <a:rPr lang="de-DE" dirty="0" err="1"/>
              <a:t>ratio</a:t>
            </a:r>
            <a:r>
              <a:rPr lang="de-DE" dirty="0"/>
              <a:t> of Galactic </a:t>
            </a:r>
            <a:r>
              <a:rPr lang="de-DE" dirty="0" err="1"/>
              <a:t>cosmic</a:t>
            </a:r>
            <a:r>
              <a:rPr lang="de-DE" dirty="0"/>
              <a:t> </a:t>
            </a:r>
            <a:r>
              <a:rPr lang="de-DE" dirty="0" err="1"/>
              <a:t>rays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#23 – </a:t>
            </a:r>
            <a:r>
              <a:rPr lang="de-DE" i="1" dirty="0"/>
              <a:t>Andrea </a:t>
            </a:r>
            <a:r>
              <a:rPr lang="de-DE" i="1" dirty="0" err="1"/>
              <a:t>Gokus</a:t>
            </a:r>
            <a:r>
              <a:rPr lang="de-DE" i="1" dirty="0"/>
              <a:t>: </a:t>
            </a:r>
            <a:r>
              <a:rPr lang="de-DE" dirty="0"/>
              <a:t>Gamma-</a:t>
            </a:r>
            <a:r>
              <a:rPr lang="de-DE" dirty="0" err="1"/>
              <a:t>ray</a:t>
            </a:r>
            <a:r>
              <a:rPr lang="de-DE" dirty="0"/>
              <a:t> </a:t>
            </a:r>
            <a:r>
              <a:rPr lang="de-DE" dirty="0" err="1"/>
              <a:t>astronomy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#24 – </a:t>
            </a:r>
            <a:r>
              <a:rPr lang="de-DE" i="1" dirty="0" err="1"/>
              <a:t>Kierthika</a:t>
            </a:r>
            <a:r>
              <a:rPr lang="de-DE" i="1" dirty="0"/>
              <a:t> </a:t>
            </a:r>
            <a:r>
              <a:rPr lang="de-DE" i="1" dirty="0" err="1"/>
              <a:t>Chathirathas</a:t>
            </a:r>
            <a:r>
              <a:rPr lang="de-DE" i="1" dirty="0"/>
              <a:t>: </a:t>
            </a:r>
            <a:r>
              <a:rPr lang="de-DE" dirty="0" err="1"/>
              <a:t>Testing</a:t>
            </a:r>
            <a:r>
              <a:rPr lang="de-DE" dirty="0"/>
              <a:t> </a:t>
            </a:r>
            <a:r>
              <a:rPr lang="de-DE" dirty="0" err="1"/>
              <a:t>scalar</a:t>
            </a:r>
            <a:r>
              <a:rPr lang="de-DE" dirty="0"/>
              <a:t> </a:t>
            </a:r>
            <a:r>
              <a:rPr lang="de-DE" dirty="0" err="1"/>
              <a:t>dark</a:t>
            </a:r>
            <a:r>
              <a:rPr lang="de-DE" dirty="0"/>
              <a:t> matter generated </a:t>
            </a:r>
            <a:r>
              <a:rPr lang="de-DE" dirty="0" err="1"/>
              <a:t>neutrino</a:t>
            </a:r>
            <a:r>
              <a:rPr lang="de-DE" dirty="0"/>
              <a:t> </a:t>
            </a:r>
            <a:r>
              <a:rPr lang="de-DE" dirty="0" err="1"/>
              <a:t>mass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oscillation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#28 – </a:t>
            </a:r>
            <a:r>
              <a:rPr lang="de-DE" i="1" dirty="0" err="1"/>
              <a:t>Keyu</a:t>
            </a:r>
            <a:r>
              <a:rPr lang="de-DE" i="1" dirty="0"/>
              <a:t> Ding: </a:t>
            </a:r>
            <a:r>
              <a:rPr lang="de-DE" dirty="0"/>
              <a:t>MOTION – high </a:t>
            </a:r>
            <a:r>
              <a:rPr lang="de-DE" dirty="0" err="1"/>
              <a:t>voltage</a:t>
            </a:r>
            <a:r>
              <a:rPr lang="de-DE" dirty="0"/>
              <a:t> </a:t>
            </a:r>
            <a:r>
              <a:rPr lang="de-DE" dirty="0" err="1"/>
              <a:t>technologies</a:t>
            </a:r>
            <a:r>
              <a:rPr lang="de-DE" dirty="0"/>
              <a:t> for Dark Matter </a:t>
            </a:r>
            <a:r>
              <a:rPr lang="de-DE" dirty="0" err="1"/>
              <a:t>detectors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BAF7CE-C1C8-9EA6-E273-5A0DB638D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19</a:t>
            </a:fld>
            <a:endParaRPr lang="de-DE" kern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9459139-7D7C-660B-2BFF-B0615DE542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flash</a:t>
            </a:r>
            <a:r>
              <a:rPr lang="de-DE" dirty="0"/>
              <a:t> </a:t>
            </a:r>
            <a:r>
              <a:rPr lang="de-DE" dirty="0" err="1"/>
              <a:t>talks</a:t>
            </a:r>
            <a:r>
              <a:rPr lang="de-DE" dirty="0"/>
              <a:t> and </a:t>
            </a:r>
            <a:r>
              <a:rPr lang="de-DE" dirty="0" err="1"/>
              <a:t>posters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F8CDC20-0DF2-C039-ED9E-9DECF982FCDE}"/>
              </a:ext>
            </a:extLst>
          </p:cNvPr>
          <p:cNvSpPr/>
          <p:nvPr/>
        </p:nvSpPr>
        <p:spPr>
          <a:xfrm rot="21446367">
            <a:off x="6948264" y="2463738"/>
            <a:ext cx="1980220" cy="14041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de-DE" sz="1400" i="1" dirty="0"/>
              <a:t>Ludovica </a:t>
            </a:r>
            <a:r>
              <a:rPr lang="de-DE" sz="1400" i="1" dirty="0" err="1"/>
              <a:t>Crosato</a:t>
            </a:r>
            <a:r>
              <a:rPr lang="de-DE" sz="1400" i="1" dirty="0"/>
              <a:t> </a:t>
            </a:r>
            <a:r>
              <a:rPr lang="de-DE" sz="1400" i="1" dirty="0" err="1"/>
              <a:t>Menegazzi</a:t>
            </a:r>
            <a:r>
              <a:rPr lang="de-DE" sz="1400" i="1" dirty="0"/>
              <a:t> </a:t>
            </a:r>
            <a:r>
              <a:rPr lang="de-DE" sz="1100" i="1" dirty="0"/>
              <a:t>(Tue 12:00)</a:t>
            </a:r>
            <a:r>
              <a:rPr lang="de-DE" sz="1400" i="1" dirty="0"/>
              <a:t>:</a:t>
            </a:r>
          </a:p>
          <a:p>
            <a:pPr algn="ctr">
              <a:spcAft>
                <a:spcPts val="600"/>
              </a:spcAft>
            </a:pPr>
            <a:r>
              <a:rPr lang="de-DE" sz="1400" dirty="0"/>
              <a:t>Supernova </a:t>
            </a:r>
            <a:r>
              <a:rPr lang="de-DE" sz="1400" dirty="0" err="1"/>
              <a:t>Remnants</a:t>
            </a:r>
            <a:r>
              <a:rPr lang="de-DE" sz="1400" dirty="0"/>
              <a:t> as Accelerators of Galactic </a:t>
            </a:r>
            <a:r>
              <a:rPr lang="de-DE" sz="1400" dirty="0" err="1"/>
              <a:t>Cosmic</a:t>
            </a:r>
            <a:r>
              <a:rPr lang="de-DE" sz="1400" dirty="0"/>
              <a:t> Rays</a:t>
            </a:r>
          </a:p>
        </p:txBody>
      </p:sp>
    </p:spTree>
    <p:extLst>
      <p:ext uri="{BB962C8B-B14F-4D97-AF65-F5344CB8AC3E}">
        <p14:creationId xmlns:p14="http://schemas.microsoft.com/office/powerpoint/2010/main" val="3842801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35BDC-677C-E52E-FBFB-16FE87569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5C54D-5089-2E58-D27A-CB5268B92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6" y="4731990"/>
            <a:ext cx="2057400" cy="468000"/>
          </a:xfrm>
        </p:spPr>
        <p:txBody>
          <a:bodyPr/>
          <a:lstStyle/>
          <a:p>
            <a:pPr>
              <a:defRPr/>
            </a:pPr>
            <a:fld id="{2056D5EB-6F79-455A-91DA-857598158F32}" type="slidenum">
              <a:rPr lang="de-DE" kern="0" smtClean="0"/>
              <a:pPr>
                <a:defRPr/>
              </a:pPr>
              <a:t>20</a:t>
            </a:fld>
            <a:endParaRPr lang="de-DE" kern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00A60BC-E36B-DAE5-E256-C6BF86D7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Timeline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7ABA64-8DCC-0068-9705-70F4E51DECD2}"/>
              </a:ext>
            </a:extLst>
          </p:cNvPr>
          <p:cNvSpPr txBox="1"/>
          <p:nvPr/>
        </p:nvSpPr>
        <p:spPr>
          <a:xfrm>
            <a:off x="1153308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2027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439901-4D09-7D44-99B3-3182F55282AB}"/>
              </a:ext>
            </a:extLst>
          </p:cNvPr>
          <p:cNvSpPr txBox="1"/>
          <p:nvPr/>
        </p:nvSpPr>
        <p:spPr>
          <a:xfrm>
            <a:off x="3758985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2030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D33F9-8371-1B7F-7A69-068D433CFBA3}"/>
              </a:ext>
            </a:extLst>
          </p:cNvPr>
          <p:cNvSpPr txBox="1"/>
          <p:nvPr/>
        </p:nvSpPr>
        <p:spPr>
          <a:xfrm>
            <a:off x="2890426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2029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06EE53-BA2C-08CA-E76C-C26EB1F23A47}"/>
              </a:ext>
            </a:extLst>
          </p:cNvPr>
          <p:cNvSpPr txBox="1"/>
          <p:nvPr/>
        </p:nvSpPr>
        <p:spPr>
          <a:xfrm>
            <a:off x="2021867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2028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357518-81AC-286A-C52D-FA7C966DDF96}"/>
              </a:ext>
            </a:extLst>
          </p:cNvPr>
          <p:cNvSpPr txBox="1"/>
          <p:nvPr/>
        </p:nvSpPr>
        <p:spPr>
          <a:xfrm>
            <a:off x="4627544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2031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98358B-7242-5C57-B922-44BD7D5BDB1A}"/>
              </a:ext>
            </a:extLst>
          </p:cNvPr>
          <p:cNvSpPr txBox="1"/>
          <p:nvPr/>
        </p:nvSpPr>
        <p:spPr>
          <a:xfrm>
            <a:off x="5496103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2032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CF83DE-7940-7232-A1C5-946006DE40EC}"/>
              </a:ext>
            </a:extLst>
          </p:cNvPr>
          <p:cNvSpPr txBox="1"/>
          <p:nvPr/>
        </p:nvSpPr>
        <p:spPr>
          <a:xfrm>
            <a:off x="6364662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2033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1E3C68-B6AE-3E97-EE5B-187DFADD7D3D}"/>
              </a:ext>
            </a:extLst>
          </p:cNvPr>
          <p:cNvSpPr txBox="1"/>
          <p:nvPr/>
        </p:nvSpPr>
        <p:spPr>
          <a:xfrm>
            <a:off x="7233222" y="771550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bg1"/>
                </a:solidFill>
              </a:rPr>
              <a:t>2034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79469F-F64B-C30A-75BB-DF7ED59222A5}"/>
              </a:ext>
            </a:extLst>
          </p:cNvPr>
          <p:cNvSpPr txBox="1"/>
          <p:nvPr/>
        </p:nvSpPr>
        <p:spPr>
          <a:xfrm>
            <a:off x="8101782" y="763007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2035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E6D44D1-4016-CB25-454E-7CD5834D5FA9}"/>
              </a:ext>
            </a:extLst>
          </p:cNvPr>
          <p:cNvCxnSpPr>
            <a:cxnSpLocks/>
          </p:cNvCxnSpPr>
          <p:nvPr/>
        </p:nvCxnSpPr>
        <p:spPr>
          <a:xfrm>
            <a:off x="0" y="1095586"/>
            <a:ext cx="9144000" cy="0"/>
          </a:xfrm>
          <a:prstGeom prst="straightConnector1">
            <a:avLst/>
          </a:prstGeom>
          <a:ln w="57150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0A9BFC0-95ED-30B1-9380-E046247B5773}"/>
              </a:ext>
            </a:extLst>
          </p:cNvPr>
          <p:cNvGrpSpPr/>
          <p:nvPr/>
        </p:nvGrpSpPr>
        <p:grpSpPr>
          <a:xfrm>
            <a:off x="143508" y="1240560"/>
            <a:ext cx="9000492" cy="808503"/>
            <a:chOff x="143508" y="1240560"/>
            <a:chExt cx="9000492" cy="80850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077AE7B-A380-F7EF-F8EB-79B1B92DDAB9}"/>
                </a:ext>
              </a:extLst>
            </p:cNvPr>
            <p:cNvSpPr/>
            <p:nvPr/>
          </p:nvSpPr>
          <p:spPr>
            <a:xfrm>
              <a:off x="143508" y="1240560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 dirty="0"/>
                <a:t>KATRIN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D504AD-E0F0-9BC7-E737-5707CB387DDF}"/>
                </a:ext>
              </a:extLst>
            </p:cNvPr>
            <p:cNvSpPr/>
            <p:nvPr/>
          </p:nvSpPr>
          <p:spPr>
            <a:xfrm>
              <a:off x="143508" y="1689063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 dirty="0"/>
                <a:t>KATRIN++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8591706E-5553-230C-224D-6B79EBF4083B}"/>
                </a:ext>
              </a:extLst>
            </p:cNvPr>
            <p:cNvSpPr/>
            <p:nvPr/>
          </p:nvSpPr>
          <p:spPr>
            <a:xfrm>
              <a:off x="1223628" y="1294560"/>
              <a:ext cx="2319329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Operation &amp; Analysis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F5E4EAF2-BF64-0998-53E6-2C80E63FC543}"/>
                </a:ext>
              </a:extLst>
            </p:cNvPr>
            <p:cNvSpPr/>
            <p:nvPr/>
          </p:nvSpPr>
          <p:spPr>
            <a:xfrm>
              <a:off x="1223627" y="1743063"/>
              <a:ext cx="2319329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Preparation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C71718E0-DC9B-AFCB-4678-9338B6A4325B}"/>
                </a:ext>
              </a:extLst>
            </p:cNvPr>
            <p:cNvSpPr/>
            <p:nvPr/>
          </p:nvSpPr>
          <p:spPr>
            <a:xfrm>
              <a:off x="3572003" y="1743063"/>
              <a:ext cx="3988329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Construction &amp; operation of demonstrators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9FDFD0E-361E-555D-C489-36F5475C5FB3}"/>
                </a:ext>
              </a:extLst>
            </p:cNvPr>
            <p:cNvSpPr/>
            <p:nvPr/>
          </p:nvSpPr>
          <p:spPr>
            <a:xfrm>
              <a:off x="7594376" y="1740977"/>
              <a:ext cx="1514128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800" dirty="0"/>
                <a:t>Towards next-gen. experiment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7C517C6-DDAF-AAC0-4FC9-C35A4376A7F4}"/>
              </a:ext>
            </a:extLst>
          </p:cNvPr>
          <p:cNvGrpSpPr/>
          <p:nvPr/>
        </p:nvGrpSpPr>
        <p:grpSpPr>
          <a:xfrm>
            <a:off x="143508" y="2137566"/>
            <a:ext cx="9000492" cy="808503"/>
            <a:chOff x="143508" y="2137566"/>
            <a:chExt cx="9000492" cy="80850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A4E6E6D-D780-7E40-BB6B-EF1026254AB4}"/>
                </a:ext>
              </a:extLst>
            </p:cNvPr>
            <p:cNvSpPr/>
            <p:nvPr/>
          </p:nvSpPr>
          <p:spPr>
            <a:xfrm>
              <a:off x="143508" y="2137566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/>
                <a:t>XENO</a:t>
              </a:r>
              <a:r>
                <a:rPr lang="de-DE" sz="1400" dirty="0"/>
                <a:t>N</a:t>
              </a:r>
              <a:r>
                <a:rPr lang="en-DE" sz="1400"/>
                <a:t>nT</a:t>
              </a:r>
              <a:endParaRPr lang="en-DE" sz="14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C2528CD-19D1-1082-0FD9-C68471AE47E9}"/>
                </a:ext>
              </a:extLst>
            </p:cNvPr>
            <p:cNvSpPr/>
            <p:nvPr/>
          </p:nvSpPr>
          <p:spPr>
            <a:xfrm>
              <a:off x="143508" y="2586069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/>
                <a:t>XL</a:t>
              </a:r>
              <a:r>
                <a:rPr lang="de-DE" sz="1400" dirty="0"/>
                <a:t>Z</a:t>
              </a:r>
              <a:r>
                <a:rPr lang="en-DE" sz="1400"/>
                <a:t>D</a:t>
              </a:r>
              <a:endParaRPr lang="en-DE" sz="1400" dirty="0"/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DC7D4672-3DD0-662C-324C-0C39ECEB4C98}"/>
                </a:ext>
              </a:extLst>
            </p:cNvPr>
            <p:cNvSpPr/>
            <p:nvPr/>
          </p:nvSpPr>
          <p:spPr>
            <a:xfrm>
              <a:off x="1223627" y="2191566"/>
              <a:ext cx="2844317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Operation &amp; Analysis</a:t>
              </a: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650A4CCF-DB0A-58DB-06EE-12BEEE4E7931}"/>
                </a:ext>
              </a:extLst>
            </p:cNvPr>
            <p:cNvSpPr/>
            <p:nvPr/>
          </p:nvSpPr>
          <p:spPr>
            <a:xfrm>
              <a:off x="1213049" y="2640069"/>
              <a:ext cx="2206823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Preparation</a:t>
              </a:r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ED9A8973-68D9-8CAA-E181-2284C484C36C}"/>
                </a:ext>
              </a:extLst>
            </p:cNvPr>
            <p:cNvSpPr/>
            <p:nvPr/>
          </p:nvSpPr>
          <p:spPr>
            <a:xfrm>
              <a:off x="3445297" y="2640069"/>
              <a:ext cx="3042830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Construction</a:t>
              </a: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0C565888-75AF-E15D-0A5B-92969AFE959A}"/>
                </a:ext>
              </a:extLst>
            </p:cNvPr>
            <p:cNvSpPr/>
            <p:nvPr/>
          </p:nvSpPr>
          <p:spPr>
            <a:xfrm>
              <a:off x="6516216" y="2640069"/>
              <a:ext cx="1478632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/>
                <a:t>E</a:t>
              </a:r>
              <a:r>
                <a:rPr lang="en-DE" sz="1000"/>
                <a:t>arly </a:t>
              </a:r>
              <a:r>
                <a:rPr lang="en-DE" sz="1000" dirty="0"/>
                <a:t>science</a:t>
              </a:r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C5832DC2-DA79-0201-A1FA-61B5C49308D4}"/>
                </a:ext>
              </a:extLst>
            </p:cNvPr>
            <p:cNvSpPr/>
            <p:nvPr/>
          </p:nvSpPr>
          <p:spPr>
            <a:xfrm>
              <a:off x="8030344" y="2640069"/>
              <a:ext cx="1078160" cy="252000"/>
            </a:xfrm>
            <a:prstGeom prst="roundRect">
              <a:avLst/>
            </a:prstGeom>
            <a:solidFill>
              <a:srgbClr val="A7B8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/>
                <a:t>F</a:t>
              </a:r>
              <a:r>
                <a:rPr lang="en-DE" sz="1000"/>
                <a:t>ull </a:t>
              </a:r>
              <a:r>
                <a:rPr lang="en-DE" sz="1000" dirty="0"/>
                <a:t>detector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4F96904-5401-C566-3F36-001A531F29F8}"/>
              </a:ext>
            </a:extLst>
          </p:cNvPr>
          <p:cNvGrpSpPr/>
          <p:nvPr/>
        </p:nvGrpSpPr>
        <p:grpSpPr>
          <a:xfrm>
            <a:off x="143508" y="3034572"/>
            <a:ext cx="9000492" cy="1257006"/>
            <a:chOff x="143508" y="3034572"/>
            <a:chExt cx="9000492" cy="125700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D9F0061-92BE-DC04-D372-2172EBAF7845}"/>
                </a:ext>
              </a:extLst>
            </p:cNvPr>
            <p:cNvSpPr/>
            <p:nvPr/>
          </p:nvSpPr>
          <p:spPr>
            <a:xfrm>
              <a:off x="143508" y="3034572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 dirty="0"/>
                <a:t>IceCube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EBA6C96-4594-AD35-BD72-76E9F9EF64AC}"/>
                </a:ext>
              </a:extLst>
            </p:cNvPr>
            <p:cNvSpPr/>
            <p:nvPr/>
          </p:nvSpPr>
          <p:spPr>
            <a:xfrm>
              <a:off x="143508" y="3483075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 dirty="0"/>
                <a:t>CTAO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48E39E2-AAB4-17B3-FAEB-DA0592600717}"/>
                </a:ext>
              </a:extLst>
            </p:cNvPr>
            <p:cNvSpPr/>
            <p:nvPr/>
          </p:nvSpPr>
          <p:spPr>
            <a:xfrm>
              <a:off x="143508" y="3931578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 dirty="0"/>
                <a:t>Auger</a:t>
              </a: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8DE0C009-0656-1542-AB24-CAA34818E786}"/>
                </a:ext>
              </a:extLst>
            </p:cNvPr>
            <p:cNvSpPr/>
            <p:nvPr/>
          </p:nvSpPr>
          <p:spPr>
            <a:xfrm>
              <a:off x="1205882" y="3088572"/>
              <a:ext cx="3978186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Operation &amp; Analysis</a:t>
              </a: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C575D059-5C90-99A4-FD1C-4B4DA6B42B1C}"/>
                </a:ext>
              </a:extLst>
            </p:cNvPr>
            <p:cNvSpPr/>
            <p:nvPr/>
          </p:nvSpPr>
          <p:spPr>
            <a:xfrm>
              <a:off x="5202326" y="3088572"/>
              <a:ext cx="3906178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Construction IceCube-Gen2</a:t>
              </a: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3DD3D026-A856-BAEA-BD0A-686B90B92D45}"/>
                </a:ext>
              </a:extLst>
            </p:cNvPr>
            <p:cNvSpPr/>
            <p:nvPr/>
          </p:nvSpPr>
          <p:spPr>
            <a:xfrm>
              <a:off x="1205882" y="3537075"/>
              <a:ext cx="3978186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Construction &amp; Operation &amp; Analysis</a:t>
              </a: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89727BA5-FEE9-EA93-B79B-9CC452B1C22C}"/>
                </a:ext>
              </a:extLst>
            </p:cNvPr>
            <p:cNvSpPr/>
            <p:nvPr/>
          </p:nvSpPr>
          <p:spPr>
            <a:xfrm>
              <a:off x="5202326" y="3543886"/>
              <a:ext cx="3906178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Operation &amp; Analysis</a:t>
              </a:r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B07B608F-CE97-5DBA-47A7-D08DB2FD1EBD}"/>
                </a:ext>
              </a:extLst>
            </p:cNvPr>
            <p:cNvSpPr/>
            <p:nvPr/>
          </p:nvSpPr>
          <p:spPr>
            <a:xfrm>
              <a:off x="1205882" y="3985578"/>
              <a:ext cx="7902622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Operation &amp; Analysis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B0025CB-466A-9C59-C3C0-6ED8DDF7A16E}"/>
              </a:ext>
            </a:extLst>
          </p:cNvPr>
          <p:cNvGrpSpPr/>
          <p:nvPr/>
        </p:nvGrpSpPr>
        <p:grpSpPr>
          <a:xfrm>
            <a:off x="143508" y="4380081"/>
            <a:ext cx="9000492" cy="360000"/>
            <a:chOff x="143508" y="4380081"/>
            <a:chExt cx="9000492" cy="360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3B38AAC-6679-7749-E435-DD5BD2253FD1}"/>
                </a:ext>
              </a:extLst>
            </p:cNvPr>
            <p:cNvSpPr/>
            <p:nvPr/>
          </p:nvSpPr>
          <p:spPr>
            <a:xfrm>
              <a:off x="143508" y="4380081"/>
              <a:ext cx="9000492" cy="360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DE" sz="1400" dirty="0"/>
                <a:t>ULTRASAT</a:t>
              </a:r>
            </a:p>
          </p:txBody>
        </p: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8224A922-4236-DD5B-DE04-AB55CA419152}"/>
                </a:ext>
              </a:extLst>
            </p:cNvPr>
            <p:cNvSpPr/>
            <p:nvPr/>
          </p:nvSpPr>
          <p:spPr>
            <a:xfrm>
              <a:off x="1943708" y="4434081"/>
              <a:ext cx="684076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Launch</a:t>
              </a:r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D58A54D4-E379-153D-C6DF-A0E3B68E77AB}"/>
                </a:ext>
              </a:extLst>
            </p:cNvPr>
            <p:cNvSpPr/>
            <p:nvPr/>
          </p:nvSpPr>
          <p:spPr>
            <a:xfrm>
              <a:off x="2653209" y="4434081"/>
              <a:ext cx="2386843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Operation &amp; Analysis</a:t>
              </a: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1A0AD7E8-796A-1933-ECFB-C058F1959BCC}"/>
                </a:ext>
              </a:extLst>
            </p:cNvPr>
            <p:cNvSpPr/>
            <p:nvPr/>
          </p:nvSpPr>
          <p:spPr>
            <a:xfrm>
              <a:off x="5065477" y="4440786"/>
              <a:ext cx="2386843" cy="25200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sz="1000" dirty="0"/>
                <a:t>Analysis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75136A2-8E3B-2B41-C7B3-2F95523B28A5}"/>
              </a:ext>
            </a:extLst>
          </p:cNvPr>
          <p:cNvSpPr txBox="1"/>
          <p:nvPr/>
        </p:nvSpPr>
        <p:spPr>
          <a:xfrm>
            <a:off x="4253013" y="201991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400" dirty="0">
                <a:solidFill>
                  <a:schemeClr val="bg1"/>
                </a:solidFill>
              </a:rPr>
              <a:t>PoF V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FF9DFB6-2951-CBF6-83A6-0EDE4A15A324}"/>
              </a:ext>
            </a:extLst>
          </p:cNvPr>
          <p:cNvCxnSpPr>
            <a:stCxn id="56" idx="1"/>
            <a:endCxn id="12" idx="0"/>
          </p:cNvCxnSpPr>
          <p:nvPr/>
        </p:nvCxnSpPr>
        <p:spPr>
          <a:xfrm flipH="1">
            <a:off x="2255264" y="432824"/>
            <a:ext cx="1997749" cy="3387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D7239FA-5844-4C08-9FD9-0F451F773051}"/>
              </a:ext>
            </a:extLst>
          </p:cNvPr>
          <p:cNvCxnSpPr>
            <a:cxnSpLocks/>
            <a:stCxn id="56" idx="3"/>
            <a:endCxn id="16" idx="0"/>
          </p:cNvCxnSpPr>
          <p:nvPr/>
        </p:nvCxnSpPr>
        <p:spPr>
          <a:xfrm>
            <a:off x="5292080" y="432824"/>
            <a:ext cx="2174539" cy="3387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77C96636-16A6-D485-5F4D-38E3085AB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354" y="1267515"/>
            <a:ext cx="3274384" cy="346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9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60000">
              <a:srgbClr val="00324A"/>
            </a:gs>
            <a:gs pos="100000">
              <a:schemeClr val="tx2"/>
            </a:gs>
          </a:gsLst>
          <a:lin ang="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B4027D-BBB6-2474-A0EA-F1548791B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87959323-3DCC-066A-81EA-9262387DD967}"/>
              </a:ext>
            </a:extLst>
          </p:cNvPr>
          <p:cNvSpPr/>
          <p:nvPr/>
        </p:nvSpPr>
        <p:spPr>
          <a:xfrm>
            <a:off x="3068329" y="1638790"/>
            <a:ext cx="3004891" cy="3003134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10000"/>
                  <a:lumOff val="90000"/>
                </a:schemeClr>
              </a:gs>
              <a:gs pos="36000">
                <a:schemeClr val="tx2">
                  <a:lumMod val="25000"/>
                  <a:lumOff val="75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2"/>
                </a:solidFill>
              </a:rPr>
              <a:t>Matter and Radiation </a:t>
            </a:r>
            <a:r>
              <a:rPr lang="de-DE" b="1" dirty="0" err="1">
                <a:solidFill>
                  <a:schemeClr val="tx2"/>
                </a:solidFill>
              </a:rPr>
              <a:t>from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the</a:t>
            </a:r>
            <a:r>
              <a:rPr lang="de-DE" b="1" dirty="0">
                <a:solidFill>
                  <a:schemeClr val="tx2"/>
                </a:solidFill>
              </a:rPr>
              <a:t> Universe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5A3BA3-D664-5DB7-58F8-B38CEC157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/>
              <a:t>Coherence</a:t>
            </a:r>
            <a:r>
              <a:rPr lang="de-DE" b="1" dirty="0"/>
              <a:t> and </a:t>
            </a:r>
            <a:r>
              <a:rPr lang="de-DE" b="1" dirty="0" err="1"/>
              <a:t>synergies</a:t>
            </a:r>
            <a:endParaRPr lang="de-DE" b="1" dirty="0">
              <a:highlight>
                <a:srgbClr val="FFFF00"/>
              </a:highlight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5468C4-1C52-61A7-8543-CC0DD0F18A5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8775" y="691200"/>
            <a:ext cx="8424000" cy="26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err="1"/>
              <a:t>We</a:t>
            </a:r>
            <a:r>
              <a:rPr lang="de-DE" sz="1800" dirty="0"/>
              <a:t> </a:t>
            </a:r>
            <a:r>
              <a:rPr lang="de-DE" sz="1800" dirty="0" err="1"/>
              <a:t>foster</a:t>
            </a:r>
            <a:r>
              <a:rPr lang="de-DE" sz="1800" dirty="0"/>
              <a:t> strong links and </a:t>
            </a:r>
            <a:r>
              <a:rPr lang="de-DE" sz="1800" dirty="0" err="1"/>
              <a:t>partnerships</a:t>
            </a:r>
            <a:r>
              <a:rPr lang="de-DE" sz="1800" dirty="0"/>
              <a:t> </a:t>
            </a:r>
            <a:r>
              <a:rPr lang="de-DE" sz="1800" dirty="0" err="1"/>
              <a:t>across</a:t>
            </a:r>
            <a:r>
              <a:rPr lang="de-DE" sz="1800" dirty="0"/>
              <a:t> </a:t>
            </a:r>
            <a:r>
              <a:rPr lang="de-DE" sz="1800" dirty="0" err="1"/>
              <a:t>boundaries</a:t>
            </a:r>
            <a:endParaRPr lang="de-DE" sz="18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CBCA2E-B231-28DA-D8FB-D1CC068DC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84BDB9A2-39E0-10DC-3D4C-36C880ED6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1491630"/>
            <a:ext cx="1404156" cy="511514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C5F940E5-F3E5-4AF7-F2D4-B51B9F14C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012" y="1491630"/>
            <a:ext cx="1420320" cy="511514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4C7132A5-BBFB-25D0-A78F-E596563E883F}"/>
              </a:ext>
            </a:extLst>
          </p:cNvPr>
          <p:cNvSpPr txBox="1"/>
          <p:nvPr/>
        </p:nvSpPr>
        <p:spPr>
          <a:xfrm>
            <a:off x="6300192" y="1424221"/>
            <a:ext cx="2609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</a:rPr>
              <a:t>Science </a:t>
            </a:r>
            <a:r>
              <a:rPr lang="de-DE" sz="1200" b="1" dirty="0" err="1">
                <a:solidFill>
                  <a:schemeClr val="bg1"/>
                </a:solidFill>
              </a:rPr>
              <a:t>complementarity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➜ Dark Matter, </a:t>
            </a:r>
            <a:r>
              <a:rPr lang="de-DE" sz="1200" dirty="0" err="1">
                <a:solidFill>
                  <a:schemeClr val="bg1"/>
                </a:solidFill>
              </a:rPr>
              <a:t>gravitational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waves</a:t>
            </a:r>
            <a:r>
              <a:rPr lang="de-DE" sz="1200" dirty="0">
                <a:solidFill>
                  <a:schemeClr val="bg1"/>
                </a:solidFill>
              </a:rPr>
              <a:t>,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 err="1">
                <a:solidFill>
                  <a:schemeClr val="bg1"/>
                </a:solidFill>
              </a:rPr>
              <a:t>hadronic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interactions</a:t>
            </a:r>
            <a:r>
              <a:rPr lang="de-DE" sz="1200" dirty="0">
                <a:solidFill>
                  <a:schemeClr val="bg1"/>
                </a:solidFill>
              </a:rPr>
              <a:t>, </a:t>
            </a:r>
            <a:r>
              <a:rPr lang="de-DE" sz="1200" dirty="0" err="1">
                <a:solidFill>
                  <a:schemeClr val="bg1"/>
                </a:solidFill>
              </a:rPr>
              <a:t>neutrinos</a:t>
            </a:r>
            <a:endParaRPr lang="de-DE" sz="1200" dirty="0">
              <a:solidFill>
                <a:schemeClr val="bg1"/>
              </a:solidFill>
            </a:endParaRP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E755AF42-0D2C-4E54-5B07-E73107AEA9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712" y="2429863"/>
            <a:ext cx="1394633" cy="511200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8B12C5C6-6AE2-54F7-AD65-742C8AC11284}"/>
              </a:ext>
            </a:extLst>
          </p:cNvPr>
          <p:cNvSpPr txBox="1"/>
          <p:nvPr/>
        </p:nvSpPr>
        <p:spPr>
          <a:xfrm>
            <a:off x="143509" y="2362297"/>
            <a:ext cx="174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b="1" dirty="0">
                <a:solidFill>
                  <a:schemeClr val="bg1"/>
                </a:solidFill>
              </a:rPr>
              <a:t>Cross-</a:t>
            </a:r>
            <a:r>
              <a:rPr lang="de-DE" sz="1200" b="1" dirty="0" err="1">
                <a:solidFill>
                  <a:schemeClr val="bg1"/>
                </a:solidFill>
              </a:rPr>
              <a:t>fertilization</a:t>
            </a:r>
            <a:endParaRPr lang="de-DE" sz="1200" b="1" dirty="0">
              <a:solidFill>
                <a:schemeClr val="bg1"/>
              </a:solidFill>
            </a:endParaRPr>
          </a:p>
          <a:p>
            <a:pPr algn="r"/>
            <a:r>
              <a:rPr lang="de-DE" sz="1200" dirty="0">
                <a:solidFill>
                  <a:schemeClr val="bg1"/>
                </a:solidFill>
              </a:rPr>
              <a:t>➜ Development </a:t>
            </a:r>
            <a:r>
              <a:rPr lang="de-DE" sz="1200" dirty="0" err="1">
                <a:solidFill>
                  <a:schemeClr val="bg1"/>
                </a:solidFill>
              </a:rPr>
              <a:t>of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quantum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sensors</a:t>
            </a:r>
            <a:endParaRPr lang="de-DE" sz="1200" dirty="0">
              <a:solidFill>
                <a:schemeClr val="bg1"/>
              </a:solidFill>
            </a:endParaRP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24E615E7-A0D3-04D9-CC3A-0CA03103A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9712" y="3325178"/>
            <a:ext cx="1422000" cy="511110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A1CC1174-4B94-C05B-2CCA-032B71D1E108}"/>
              </a:ext>
            </a:extLst>
          </p:cNvPr>
          <p:cNvSpPr txBox="1"/>
          <p:nvPr/>
        </p:nvSpPr>
        <p:spPr>
          <a:xfrm>
            <a:off x="143508" y="3257567"/>
            <a:ext cx="174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b="1" dirty="0">
                <a:solidFill>
                  <a:schemeClr val="bg1"/>
                </a:solidFill>
              </a:rPr>
              <a:t>Mutual </a:t>
            </a:r>
            <a:r>
              <a:rPr lang="de-DE" sz="1200" b="1" dirty="0" err="1">
                <a:solidFill>
                  <a:schemeClr val="bg1"/>
                </a:solidFill>
              </a:rPr>
              <a:t>reinforcement</a:t>
            </a:r>
            <a:endParaRPr lang="de-DE" sz="1200" b="1" dirty="0">
              <a:solidFill>
                <a:schemeClr val="bg1"/>
              </a:solidFill>
            </a:endParaRPr>
          </a:p>
          <a:p>
            <a:pPr algn="r"/>
            <a:r>
              <a:rPr lang="de-DE" sz="1200" dirty="0">
                <a:solidFill>
                  <a:schemeClr val="bg1"/>
                </a:solidFill>
              </a:rPr>
              <a:t>➜ </a:t>
            </a:r>
            <a:r>
              <a:rPr lang="de-DE" sz="1200" dirty="0" err="1">
                <a:solidFill>
                  <a:schemeClr val="bg1"/>
                </a:solidFill>
              </a:rPr>
              <a:t>Sustainable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data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management</a:t>
            </a:r>
            <a:endParaRPr lang="de-DE" sz="1200" dirty="0">
              <a:solidFill>
                <a:schemeClr val="bg1"/>
              </a:solidFill>
            </a:endParaRPr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4D5D2053-7FDF-BF59-1FF2-B879D5A72D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9574" y="4303136"/>
            <a:ext cx="1382400" cy="511636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0974E0CF-6471-8500-32A3-868BDE638F0E}"/>
              </a:ext>
            </a:extLst>
          </p:cNvPr>
          <p:cNvSpPr txBox="1"/>
          <p:nvPr/>
        </p:nvSpPr>
        <p:spPr>
          <a:xfrm>
            <a:off x="1511660" y="4229675"/>
            <a:ext cx="2252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b="1" dirty="0">
                <a:solidFill>
                  <a:schemeClr val="bg1"/>
                </a:solidFill>
              </a:rPr>
              <a:t>Computing at LK II </a:t>
            </a:r>
            <a:r>
              <a:rPr lang="de-DE" sz="1200" b="1" dirty="0" err="1">
                <a:solidFill>
                  <a:schemeClr val="bg1"/>
                </a:solidFill>
              </a:rPr>
              <a:t>facilities</a:t>
            </a:r>
            <a:endParaRPr lang="de-DE" sz="1200" b="1" dirty="0">
              <a:solidFill>
                <a:schemeClr val="bg1"/>
              </a:solidFill>
            </a:endParaRPr>
          </a:p>
          <a:p>
            <a:pPr algn="r"/>
            <a:r>
              <a:rPr lang="de-DE" sz="1200" dirty="0">
                <a:solidFill>
                  <a:schemeClr val="bg1"/>
                </a:solidFill>
              </a:rPr>
              <a:t>➜ </a:t>
            </a:r>
            <a:r>
              <a:rPr lang="de-DE" sz="1200" dirty="0" err="1">
                <a:solidFill>
                  <a:schemeClr val="bg1"/>
                </a:solidFill>
              </a:rPr>
              <a:t>Various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experiments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from</a:t>
            </a:r>
            <a:r>
              <a:rPr lang="de-DE" sz="1200" dirty="0">
                <a:solidFill>
                  <a:schemeClr val="bg1"/>
                </a:solidFill>
              </a:rPr>
              <a:t> Dark Matter </a:t>
            </a:r>
            <a:r>
              <a:rPr lang="de-DE" sz="1200" dirty="0" err="1">
                <a:solidFill>
                  <a:schemeClr val="bg1"/>
                </a:solidFill>
              </a:rPr>
              <a:t>to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Cosmic</a:t>
            </a:r>
            <a:r>
              <a:rPr lang="de-DE" sz="1200" dirty="0">
                <a:solidFill>
                  <a:schemeClr val="bg1"/>
                </a:solidFill>
              </a:rPr>
              <a:t> Rays</a:t>
            </a:r>
          </a:p>
        </p:txBody>
      </p:sp>
      <p:pic>
        <p:nvPicPr>
          <p:cNvPr id="39" name="Picture 4">
            <a:extLst>
              <a:ext uri="{FF2B5EF4-FFF2-40B4-BE49-F238E27FC236}">
                <a16:creationId xmlns:a16="http://schemas.microsoft.com/office/drawing/2014/main" id="{25245CD4-355F-FD56-BC7A-1ED8133D6F4A}"/>
              </a:ext>
            </a:extLst>
          </p:cNvPr>
          <p:cNvPicPr/>
          <p:nvPr/>
        </p:nvPicPr>
        <p:blipFill>
          <a:blip r:embed="rId8"/>
          <a:srcRect l="-22" t="827" b="85"/>
          <a:stretch/>
        </p:blipFill>
        <p:spPr>
          <a:xfrm>
            <a:off x="5815110" y="2404615"/>
            <a:ext cx="737110" cy="735741"/>
          </a:xfrm>
          <a:prstGeom prst="rect">
            <a:avLst/>
          </a:prstGeom>
          <a:solidFill>
            <a:srgbClr val="14C7FE"/>
          </a:solidFill>
          <a:ln w="0">
            <a:noFill/>
          </a:ln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2D51549A-76F0-0797-9ADD-19F5141774AB}"/>
              </a:ext>
            </a:extLst>
          </p:cNvPr>
          <p:cNvSpPr txBox="1"/>
          <p:nvPr/>
        </p:nvSpPr>
        <p:spPr>
          <a:xfrm>
            <a:off x="6624228" y="2435047"/>
            <a:ext cx="1888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err="1">
                <a:solidFill>
                  <a:schemeClr val="bg1"/>
                </a:solidFill>
              </a:rPr>
              <a:t>Engaging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new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partners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➜ From </a:t>
            </a:r>
            <a:r>
              <a:rPr lang="de-DE" sz="1200" dirty="0" err="1">
                <a:solidFill>
                  <a:schemeClr val="bg1"/>
                </a:solidFill>
              </a:rPr>
              <a:t>fusion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to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fundamental </a:t>
            </a:r>
            <a:r>
              <a:rPr lang="de-DE" sz="1200" dirty="0" err="1">
                <a:solidFill>
                  <a:schemeClr val="bg1"/>
                </a:solidFill>
              </a:rPr>
              <a:t>physics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394251C7-6A48-79EC-5F0C-9525D5AE3704}"/>
              </a:ext>
            </a:extLst>
          </p:cNvPr>
          <p:cNvSpPr txBox="1"/>
          <p:nvPr/>
        </p:nvSpPr>
        <p:spPr>
          <a:xfrm>
            <a:off x="6624228" y="3432941"/>
            <a:ext cx="2274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</a:rPr>
              <a:t>Environment and </a:t>
            </a:r>
            <a:r>
              <a:rPr lang="de-DE" sz="1200" b="1" dirty="0" err="1">
                <a:solidFill>
                  <a:schemeClr val="bg1"/>
                </a:solidFill>
              </a:rPr>
              <a:t>climate</a:t>
            </a:r>
            <a:endParaRPr lang="de-DE" sz="1200" b="1" dirty="0">
              <a:solidFill>
                <a:schemeClr val="bg1"/>
              </a:solidFill>
            </a:endParaRPr>
          </a:p>
          <a:p>
            <a:r>
              <a:rPr lang="de-DE" sz="1200" dirty="0">
                <a:solidFill>
                  <a:schemeClr val="bg1"/>
                </a:solidFill>
              </a:rPr>
              <a:t>➜ From </a:t>
            </a:r>
            <a:r>
              <a:rPr lang="de-DE" sz="1200" dirty="0" err="1">
                <a:solidFill>
                  <a:schemeClr val="bg1"/>
                </a:solidFill>
              </a:rPr>
              <a:t>seismic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probes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to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glaciers</a:t>
            </a:r>
            <a:r>
              <a:rPr lang="de-DE" sz="1200" dirty="0">
                <a:solidFill>
                  <a:schemeClr val="bg1"/>
                </a:solidFill>
              </a:rPr>
              <a:t>, </a:t>
            </a:r>
            <a:r>
              <a:rPr lang="de-DE" sz="1200" dirty="0" err="1">
                <a:solidFill>
                  <a:schemeClr val="bg1"/>
                </a:solidFill>
              </a:rPr>
              <a:t>to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the</a:t>
            </a:r>
            <a:r>
              <a:rPr lang="de-DE" sz="1200" dirty="0">
                <a:solidFill>
                  <a:schemeClr val="bg1"/>
                </a:solidFill>
              </a:rPr>
              <a:t> </a:t>
            </a:r>
            <a:r>
              <a:rPr lang="de-DE" sz="1200" dirty="0" err="1">
                <a:solidFill>
                  <a:schemeClr val="bg1"/>
                </a:solidFill>
              </a:rPr>
              <a:t>atmosphere</a:t>
            </a:r>
            <a:r>
              <a:rPr lang="de-DE" sz="1200" dirty="0">
                <a:solidFill>
                  <a:schemeClr val="bg1"/>
                </a:solidFill>
              </a:rPr>
              <a:t>, and </a:t>
            </a:r>
            <a:r>
              <a:rPr lang="de-DE" sz="1200" dirty="0" err="1">
                <a:solidFill>
                  <a:schemeClr val="bg1"/>
                </a:solidFill>
              </a:rPr>
              <a:t>space</a:t>
            </a:r>
            <a:endParaRPr lang="de-DE" sz="1200" dirty="0">
              <a:solidFill>
                <a:schemeClr val="bg1"/>
              </a:solidFill>
            </a:endParaRPr>
          </a:p>
        </p:txBody>
      </p:sp>
      <p:pic>
        <p:nvPicPr>
          <p:cNvPr id="4" name="Picture Placeholder 17" descr="A close-up of a pipe&#10;&#10;AI-generated content may be incorrect.">
            <a:extLst>
              <a:ext uri="{FF2B5EF4-FFF2-40B4-BE49-F238E27FC236}">
                <a16:creationId xmlns:a16="http://schemas.microsoft.com/office/drawing/2014/main" id="{DFF17F11-2583-6C9A-423D-409796BA98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0237" r="24736" b="7871"/>
          <a:stretch>
            <a:fillRect/>
          </a:stretch>
        </p:blipFill>
        <p:spPr>
          <a:xfrm>
            <a:off x="5815111" y="3495167"/>
            <a:ext cx="737110" cy="70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8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1_Titelfolie">
  <a:themeElements>
    <a:clrScheme name="hz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A2D6E"/>
      </a:accent1>
      <a:accent2>
        <a:srgbClr val="005AA0"/>
      </a:accent2>
      <a:accent3>
        <a:srgbClr val="8CB423"/>
      </a:accent3>
      <a:accent4>
        <a:srgbClr val="5A696E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RU">
  <a:themeElements>
    <a:clrScheme name="CD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RU">
  <a:themeElements>
    <a:clrScheme name="CD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1769</Words>
  <Application>Microsoft Macintosh PowerPoint</Application>
  <PresentationFormat>Bildschirmpräsentation (16:9)</PresentationFormat>
  <Paragraphs>264</Paragraphs>
  <Slides>21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21</vt:i4>
      </vt:variant>
    </vt:vector>
  </HeadingPairs>
  <TitlesOfParts>
    <vt:vector size="29" baseType="lpstr">
      <vt:lpstr>Arial</vt:lpstr>
      <vt:lpstr>Calibri</vt:lpstr>
      <vt:lpstr>Cambria Math</vt:lpstr>
      <vt:lpstr>Times New Roman</vt:lpstr>
      <vt:lpstr>Wingdings</vt:lpstr>
      <vt:lpstr>1_Titelfolie</vt:lpstr>
      <vt:lpstr>1_MRU</vt:lpstr>
      <vt:lpstr>MRU</vt:lpstr>
      <vt:lpstr>PowerPoint-Präsentation</vt:lpstr>
      <vt:lpstr>Our mission</vt:lpstr>
      <vt:lpstr>Who we are</vt:lpstr>
      <vt:lpstr>Who we are</vt:lpstr>
      <vt:lpstr>The neutrino</vt:lpstr>
      <vt:lpstr>From KATRIN to KATRIN++</vt:lpstr>
      <vt:lpstr>From KATRIN to KATRIN++</vt:lpstr>
      <vt:lpstr>From KATRIN to KATRIN++</vt:lpstr>
      <vt:lpstr>The High-Energy Universe</vt:lpstr>
      <vt:lpstr>From IceCube to IceCube-Gen2</vt:lpstr>
      <vt:lpstr>Big events this Fall …</vt:lpstr>
      <vt:lpstr>The path towards CTAO</vt:lpstr>
      <vt:lpstr>Observations with AugerPrime </vt:lpstr>
      <vt:lpstr>ULTRASAT, alerts, and the Einstein Telescope</vt:lpstr>
      <vt:lpstr>The hunt for Dark Matter</vt:lpstr>
      <vt:lpstr>From XENON to XLZD</vt:lpstr>
      <vt:lpstr>Coherence and synergies</vt:lpstr>
      <vt:lpstr>From mass, to messengers, to missing matter</vt:lpstr>
      <vt:lpstr>Topic MRU at the MU Days 2026</vt:lpstr>
      <vt:lpstr>Timeline</vt:lpstr>
      <vt:lpstr>Coherence and synergies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Anna Layer</dc:creator>
  <cp:lastModifiedBy>Valerius, Kathrin (ETP)</cp:lastModifiedBy>
  <cp:revision>1259</cp:revision>
  <cp:lastPrinted>2018-09-06T12:56:39Z</cp:lastPrinted>
  <dcterms:created xsi:type="dcterms:W3CDTF">2017-08-27T12:31:56Z</dcterms:created>
  <dcterms:modified xsi:type="dcterms:W3CDTF">2026-10-19T07:33:46Z</dcterms:modified>
</cp:coreProperties>
</file>