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</p:sldMasterIdLst>
  <p:notesMasterIdLst>
    <p:notesMasterId r:id="rId20"/>
  </p:notesMasterIdLst>
  <p:sldIdLst>
    <p:sldId id="326" r:id="rId2"/>
    <p:sldId id="324" r:id="rId3"/>
    <p:sldId id="296" r:id="rId4"/>
    <p:sldId id="2147480801" r:id="rId5"/>
    <p:sldId id="314" r:id="rId6"/>
    <p:sldId id="283" r:id="rId7"/>
    <p:sldId id="2147480803" r:id="rId8"/>
    <p:sldId id="2147480804" r:id="rId9"/>
    <p:sldId id="290" r:id="rId10"/>
    <p:sldId id="320" r:id="rId11"/>
    <p:sldId id="268" r:id="rId12"/>
    <p:sldId id="295" r:id="rId13"/>
    <p:sldId id="287" r:id="rId14"/>
    <p:sldId id="300" r:id="rId15"/>
    <p:sldId id="323" r:id="rId16"/>
    <p:sldId id="265" r:id="rId17"/>
    <p:sldId id="313" r:id="rId18"/>
    <p:sldId id="266" r:id="rId19"/>
  </p:sldIdLst>
  <p:sldSz cx="9144000" cy="5143500" type="screen16x9"/>
  <p:notesSz cx="6797675" cy="9926638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9592"/>
    <a:srgbClr val="F2D2D2"/>
    <a:srgbClr val="FF8E00"/>
    <a:srgbClr val="FFC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6"/>
    <p:restoredTop sz="95761"/>
  </p:normalViewPr>
  <p:slideViewPr>
    <p:cSldViewPr snapToGrid="0">
      <p:cViewPr>
        <p:scale>
          <a:sx n="187" d="100"/>
          <a:sy n="187" d="100"/>
        </p:scale>
        <p:origin x="-624" y="-6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sabell/Library/Containers/com.apple.mail/Data/Library/Mail%20Downloads/5A0523FB-1E19-46F9-9EA4-9345BF233256/FPF_2024_FT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6C6-0545-A94A-D653A9DE48FE}"/>
              </c:ext>
            </c:extLst>
          </c:dPt>
          <c:dPt>
            <c:idx val="1"/>
            <c:bubble3D val="0"/>
            <c:spPr>
              <a:solidFill>
                <a:schemeClr val="bg2">
                  <a:lumMod val="90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6C6-0545-A94A-D653A9DE48FE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6C6-0545-A94A-D653A9DE48FE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6C6-0545-A94A-D653A9DE48FE}"/>
              </c:ext>
            </c:extLst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6C6-0545-A94A-D653A9DE48FE}"/>
              </c:ext>
            </c:extLst>
          </c:dPt>
          <c:dPt>
            <c:idx val="5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6C6-0545-A94A-D653A9DE48FE}"/>
              </c:ext>
            </c:extLst>
          </c:dPt>
          <c:dPt>
            <c:idx val="6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6350">
                <a:solidFill>
                  <a:schemeClr val="tx1"/>
                </a:solidFill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6C6-0545-A94A-D653A9DE48FE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6C6-0545-A94A-D653A9DE48FE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6C6-0545-A94A-D653A9DE48F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6C6-0545-A94A-D653A9DE48FE}"/>
                </c:ext>
              </c:extLst>
            </c:dLbl>
            <c:dLbl>
              <c:idx val="1"/>
              <c:layout>
                <c:manualLayout>
                  <c:x val="9.3834446260326915E-2"/>
                  <c:y val="-0.2122345918860807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ATLAS, CMS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94353606174824"/>
                      <c:h val="0.1405285215484126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76C6-0545-A94A-D653A9DE48F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6C6-0545-A94A-D653A9DE48FE}"/>
                </c:ext>
              </c:extLst>
            </c:dLbl>
            <c:dLbl>
              <c:idx val="3"/>
              <c:layout>
                <c:manualLayout>
                  <c:x val="-7.9033620902013865E-2"/>
                  <c:y val="0.1114211154215345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96841865479309"/>
                      <c:h val="0.168556671857479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6C6-0545-A94A-D653A9DE48FE}"/>
                </c:ext>
              </c:extLst>
            </c:dLbl>
            <c:dLbl>
              <c:idx val="4"/>
              <c:layout>
                <c:manualLayout>
                  <c:x val="-9.8435331798168296E-2"/>
                  <c:y val="1.93833993115874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3875891658353"/>
                      <c:h val="9.91019207959582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6C6-0545-A94A-D653A9DE48FE}"/>
                </c:ext>
              </c:extLst>
            </c:dLbl>
            <c:dLbl>
              <c:idx val="5"/>
              <c:layout>
                <c:manualLayout>
                  <c:x val="-9.5260240475851188E-2"/>
                  <c:y val="-4.099235384148428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27711228957113"/>
                      <c:h val="6.66374984662477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76C6-0545-A94A-D653A9DE48FE}"/>
                </c:ext>
              </c:extLst>
            </c:dLbl>
            <c:dLbl>
              <c:idx val="6"/>
              <c:layout>
                <c:manualLayout>
                  <c:x val="0.1517773160614766"/>
                  <c:y val="-3.201613614984059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6C6-0545-A94A-D653A9DE48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Tabelle1!$A$3:$A$11</c:f>
              <c:strCache>
                <c:ptCount val="7"/>
                <c:pt idx="0">
                  <c:v>Theory</c:v>
                </c:pt>
                <c:pt idx="1">
                  <c:v>LHC </c:v>
                </c:pt>
                <c:pt idx="2">
                  <c:v>Belle II</c:v>
                </c:pt>
                <c:pt idx="3">
                  <c:v>Future colliders</c:v>
                </c:pt>
                <c:pt idx="4">
                  <c:v>ALPS II</c:v>
                </c:pt>
                <c:pt idx="5">
                  <c:v>BabyIAXO</c:v>
                </c:pt>
                <c:pt idx="6">
                  <c:v>LUXE</c:v>
                </c:pt>
              </c:strCache>
            </c:strRef>
          </c:cat>
          <c:val>
            <c:numRef>
              <c:f>Tabelle1!$B$3:$B$11</c:f>
              <c:numCache>
                <c:formatCode>General</c:formatCode>
                <c:ptCount val="9"/>
                <c:pt idx="0">
                  <c:v>44.2</c:v>
                </c:pt>
                <c:pt idx="1">
                  <c:v>115</c:v>
                </c:pt>
                <c:pt idx="2">
                  <c:v>15.2</c:v>
                </c:pt>
                <c:pt idx="3">
                  <c:v>6.9</c:v>
                </c:pt>
                <c:pt idx="4">
                  <c:v>5</c:v>
                </c:pt>
                <c:pt idx="5">
                  <c:v>2.8</c:v>
                </c:pt>
                <c:pt idx="6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6C6-0545-A94A-D653A9DE48FE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50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</a:p>
        </p:txBody>
      </p:sp>
      <p:sp>
        <p:nvSpPr>
          <p:cNvPr id="20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&lt;header&gt;</a:t>
            </a:r>
          </a:p>
        </p:txBody>
      </p:sp>
      <p:sp>
        <p:nvSpPr>
          <p:cNvPr id="204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  <p:sp>
        <p:nvSpPr>
          <p:cNvPr id="205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206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65797A37-1294-4B06-AE75-266F313785A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324E6-90DD-37C1-767D-CE484A19C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BB1CD-D49B-9B22-433F-5E5AB9678B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F44F7-9029-1742-AC2C-9074C00F9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E30AA-D5D8-66B5-90E3-03F2FB37D1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119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BF41C-BF76-1D2B-0C96-C50DD52C7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63D500-55D0-7B7B-2A5E-7EFF93AA9D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16157-596E-35B5-AD5C-B70EFD0887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52BA6-DD73-6D97-7E10-F84F334DB1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3858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EBEB-A857-5143-7DD3-D16464D3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98D65-526A-70C6-5F90-7F519BA51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D65D9B-91DF-2922-8A2C-97F7455A0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110F7-D10A-3C6C-27FE-A4E977CC96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4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3683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118F6-2B5B-BD4A-9C0B-FFDCFB90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5894FF-3ACA-F65B-FAE5-9DFA1E202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61D70-505D-DE7D-43EC-ECBA58345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8F539-8763-4D8D-513A-0BE03B9C7C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090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6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680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0FBE2-7308-4E03-8EC0-F594FF83D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41A646-56AB-C625-06D2-3ECA4F169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603D6-248C-5452-E1A2-5F9B05354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E194B-480B-932D-46A7-83C7CDF8CF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7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2386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4E357-E85D-1C54-CE80-842E7DDCF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43D612-95DF-6146-73BD-FE7585C37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4B0E4F-670B-E28F-19E4-B61F27FE2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1A704-1BE5-0051-42AF-9DA19CC3D3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8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509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9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4634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207E1-5381-C519-498B-623800777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3F357-D12D-2333-A066-06B511281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3EB806-C6D5-6F7F-4DC8-F3597FF5E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DF469-48F9-A823-B490-53A69AE451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10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257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367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DESY is </a:t>
            </a:r>
            <a:r>
              <a:rPr lang="en-US" dirty="0" err="1"/>
              <a:t>hostlab</a:t>
            </a:r>
            <a:r>
              <a:rPr lang="en-US" dirty="0"/>
              <a:t>, but 80-90% invest come from external partners.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12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6437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13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3322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14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2468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EFA12-0942-8C6C-9D2F-244686097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6360F1-9210-8A77-C96A-7C86E30B2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9C77F-6776-585F-3C08-C2018B3C6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D08FE-B046-8A2C-8A63-4463CB1086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15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703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16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0300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BE1E9-DBFC-772F-0418-0AA503FDD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7BBD68-8531-8B27-7393-D557FA925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BE2EB-2BB2-3DB9-1B1D-DD1E55059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BC1FA-922F-3E57-CEFC-9707E7A031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17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2614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indent="0" algn="r">
              <a:buNone/>
            </a:pPr>
            <a:fld id="{65797A37-1294-4B06-AE75-266F313785AD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18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203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"/>
          <p:cNvPicPr/>
          <p:nvPr/>
        </p:nvPicPr>
        <p:blipFill>
          <a:blip r:embed="rId2"/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2" name="Gerader Verbinder 2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rgbClr val="002864"/>
            </a:solidFill>
            <a:round/>
          </a:ln>
        </p:spPr>
      </p:cxn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de-DE" sz="24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6000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</a:p>
          <a:p>
            <a: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4E76DF-BAB6-FC1C-B741-1AF7DB2D82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7" y="90027"/>
            <a:ext cx="1316254" cy="479493"/>
          </a:xfrm>
          <a:prstGeom prst="rect">
            <a:avLst/>
          </a:prstGeom>
        </p:spPr>
      </p:pic>
      <p:sp>
        <p:nvSpPr>
          <p:cNvPr id="3" name="PlaceHolder 4">
            <a:extLst>
              <a:ext uri="{FF2B5EF4-FFF2-40B4-BE49-F238E27FC236}">
                <a16:creationId xmlns:a16="http://schemas.microsoft.com/office/drawing/2014/main" id="{9B608FC9-B16F-BEB3-EE78-2B8DC090E199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1"/>
          <p:cNvPicPr/>
          <p:nvPr/>
        </p:nvPicPr>
        <p:blipFill>
          <a:blip r:embed="rId2"/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8" name="Gerader Verbinder 2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chemeClr val="bg1"/>
            </a:solidFill>
            <a:round/>
          </a:ln>
        </p:spPr>
      </p:cxnSp>
      <p:sp>
        <p:nvSpPr>
          <p:cNvPr id="29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de-DE" sz="24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Entweder zweizeiliger Titel oder Titel mit Subheader</a:t>
            </a:r>
            <a:endParaRPr lang="de-DE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4105080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</a:p>
          <a:p>
            <a: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80000" y="1311120"/>
            <a:ext cx="4092120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</a:p>
          <a:p>
            <a: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sldNum" idx="1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15364DAB-AA02-498E-BA62-2028151F6532}" type="slidenum">
              <a:rPr lang="de-DE" sz="11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‹#›</a:t>
            </a:fld>
            <a:endParaRPr lang="en-US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17F2AB-8CB7-3487-010A-4420F7F831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7" y="90027"/>
            <a:ext cx="1316254" cy="4794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6" name="Gerader Verbinder 2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chemeClr val="bg1"/>
            </a:solidFill>
            <a:round/>
          </a:ln>
        </p:spPr>
      </p:cxnSp>
      <p:sp>
        <p:nvSpPr>
          <p:cNvPr id="37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24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de-DE" sz="2400" b="0" u="none" strike="noStrike" dirty="0">
                <a:solidFill>
                  <a:srgbClr val="002864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 dirty="0">
                <a:solidFill>
                  <a:srgbClr val="002864"/>
                </a:solidFill>
                <a:effectLst/>
                <a:uFillTx/>
                <a:latin typeface="Arial"/>
              </a:rPr>
              <a:t>Entweder zweizeiliger Titel oder Titel mit Subheader</a:t>
            </a:r>
            <a:endParaRPr lang="de-DE" sz="20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 hasCustomPrompt="1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1pPr>
            <a:lvl2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2pPr>
            <a:lvl3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3pPr>
            <a:lvl4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4pPr>
            <a:lvl5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  <a:defRPr lang="de-DE" sz="16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5pPr>
          </a:lstStyle>
          <a:p>
            <a:pPr marL="181080" indent="-181080" defTabSz="180000">
              <a:lnSpc>
                <a:spcPts val="1800"/>
              </a:lnSpc>
              <a:spcBef>
                <a:spcPts val="110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360360" lvl="1" indent="-1792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</a:p>
          <a:p>
            <a:pPr marL="541440" lvl="2" indent="-18108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714240" lvl="3" indent="-17460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1000080" lvl="4" indent="-285840" defTabSz="914400">
              <a:lnSpc>
                <a:spcPct val="100000"/>
              </a:lnSpc>
              <a:spcBef>
                <a:spcPts val="320"/>
              </a:spcBef>
              <a:buClr>
                <a:srgbClr val="002864"/>
              </a:buClr>
              <a:buFont typeface="Arial"/>
              <a:buChar char="•"/>
              <a:tabLst>
                <a:tab pos="180000" algn="l"/>
                <a:tab pos="360000" algn="l"/>
              </a:tabLst>
            </a:pPr>
            <a:r>
              <a:rPr lang="de-DE" sz="16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864B8A9-E6B3-51AF-E79B-454D43B6EA0C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C30B14-0CEF-303D-5ECC-D9AD80515D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7" y="90027"/>
            <a:ext cx="1316254" cy="4794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fik 1"/>
          <p:cNvPicPr/>
          <p:nvPr/>
        </p:nvPicPr>
        <p:blipFill>
          <a:blip r:embed="rId2"/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3" name="Gerader Verbinder 2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chemeClr val="bg1"/>
            </a:solidFill>
            <a:round/>
          </a:ln>
        </p:spPr>
      </p:cxnSp>
      <p:sp>
        <p:nvSpPr>
          <p:cNvPr id="44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8424720" cy="33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de-DE" sz="24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Zwischentitel grafisch, Insgesamt Zweizeilig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sldNum" idx="3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AB8D3E18-FCF3-4C30-AE05-3A2ABFFB4B1C}" type="slidenum">
              <a:rPr lang="en-DE" smtClean="0"/>
              <a:pPr/>
              <a:t>‹#›</a:t>
            </a:fld>
            <a:endParaRPr lang="en-DE"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C9AEE9-B000-6F9D-FCA2-85F5745E1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7" y="90027"/>
            <a:ext cx="1316254" cy="4794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fik 1"/>
          <p:cNvPicPr/>
          <p:nvPr/>
        </p:nvPicPr>
        <p:blipFill>
          <a:blip r:embed="rId2"/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8" name="Gerader Verbinder 2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rgbClr val="002864"/>
            </a:solidFill>
            <a:round/>
          </a:ln>
        </p:spPr>
      </p:cxnSp>
      <p:sp>
        <p:nvSpPr>
          <p:cNvPr id="49" name="PlaceHolder 1"/>
          <p:cNvSpPr>
            <a:spLocks noGrp="1"/>
          </p:cNvSpPr>
          <p:nvPr>
            <p:ph type="title" hasCustomPrompt="1"/>
          </p:nvPr>
        </p:nvSpPr>
        <p:spPr>
          <a:xfrm>
            <a:off x="323640" y="879480"/>
            <a:ext cx="5867640" cy="97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32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de-DE" sz="32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Präsentationstitel</a:t>
            </a:r>
            <a:br>
              <a:rPr sz="3200"/>
            </a:br>
            <a:r>
              <a:rPr lang="de-DE" sz="3200" b="0" u="none" strike="noStrike">
                <a:solidFill>
                  <a:srgbClr val="002864"/>
                </a:solidFill>
                <a:effectLst/>
                <a:uFillTx/>
                <a:latin typeface="Arial"/>
              </a:rPr>
              <a:t>Auch zweizeilig möglich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D97DB-846C-FF02-4E48-BF4197A6D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37" y="90027"/>
            <a:ext cx="1316254" cy="47949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5.jpeg"/><Relationship Id="rId5" Type="http://schemas.openxmlformats.org/officeDocument/2006/relationships/image" Target="../media/image6.jpeg"/><Relationship Id="rId10" Type="http://schemas.openxmlformats.org/officeDocument/2006/relationships/image" Target="../media/image12.jpg"/><Relationship Id="rId4" Type="http://schemas.openxmlformats.org/officeDocument/2006/relationships/image" Target="../media/image10.jpe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21.png"/><Relationship Id="rId18" Type="http://schemas.openxmlformats.org/officeDocument/2006/relationships/image" Target="../media/image18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5" Type="http://schemas.openxmlformats.org/officeDocument/2006/relationships/image" Target="../media/image51.png"/><Relationship Id="rId10" Type="http://schemas.openxmlformats.org/officeDocument/2006/relationships/image" Target="../media/image47.png"/><Relationship Id="rId19" Type="http://schemas.openxmlformats.org/officeDocument/2006/relationships/image" Target="../media/image53.png"/><Relationship Id="rId4" Type="http://schemas.openxmlformats.org/officeDocument/2006/relationships/image" Target="../media/image41.JPG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tiff"/><Relationship Id="rId7" Type="http://schemas.openxmlformats.org/officeDocument/2006/relationships/image" Target="../media/image58.jpeg"/><Relationship Id="rId12" Type="http://schemas.openxmlformats.org/officeDocument/2006/relationships/image" Target="../media/image63.png"/><Relationship Id="rId17" Type="http://schemas.openxmlformats.org/officeDocument/2006/relationships/image" Target="../media/image68.tiff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svg"/><Relationship Id="rId11" Type="http://schemas.openxmlformats.org/officeDocument/2006/relationships/image" Target="../media/image62.jpeg"/><Relationship Id="rId5" Type="http://schemas.openxmlformats.org/officeDocument/2006/relationships/image" Target="../media/image56.tiff"/><Relationship Id="rId15" Type="http://schemas.openxmlformats.org/officeDocument/2006/relationships/image" Target="../media/image66.png"/><Relationship Id="rId10" Type="http://schemas.openxmlformats.org/officeDocument/2006/relationships/image" Target="../media/image61.gif"/><Relationship Id="rId4" Type="http://schemas.openxmlformats.org/officeDocument/2006/relationships/image" Target="../media/image55.tiff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2.png"/><Relationship Id="rId5" Type="http://schemas.openxmlformats.org/officeDocument/2006/relationships/image" Target="../media/image53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.jpe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9661-6354-101B-320D-25C322B77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269034-C08E-F573-ECD2-93D8E0AEA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47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3EAF5-C5CF-8469-47A6-0471945A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>
            <a:extLst>
              <a:ext uri="{FF2B5EF4-FFF2-40B4-BE49-F238E27FC236}">
                <a16:creationId xmlns:a16="http://schemas.microsoft.com/office/drawing/2014/main" id="{C4EAA18C-4DAF-1923-0F11-D2DADC5A1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 dirty="0">
                <a:solidFill>
                  <a:schemeClr val="bg2"/>
                </a:solidFill>
              </a:rPr>
              <a:t>Mission</a:t>
            </a:r>
            <a:endParaRPr lang="de-DE" sz="2400" b="0" u="none" strike="noStrike" dirty="0">
              <a:solidFill>
                <a:schemeClr val="bg2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2">
            <a:extLst>
              <a:ext uri="{FF2B5EF4-FFF2-40B4-BE49-F238E27FC236}">
                <a16:creationId xmlns:a16="http://schemas.microsoft.com/office/drawing/2014/main" id="{254E2618-9094-C27D-B5A1-9FA1742FA0A8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0" dirty="0">
                <a:solidFill>
                  <a:schemeClr val="bg2"/>
                </a:solidFill>
              </a:rPr>
              <a:t>To understand the quantum universe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B959C3-BAF9-71C8-79B3-F721D30403BB}"/>
              </a:ext>
            </a:extLst>
          </p:cNvPr>
          <p:cNvSpPr/>
          <p:nvPr/>
        </p:nvSpPr>
        <p:spPr bwMode="auto">
          <a:xfrm>
            <a:off x="1196389" y="4004621"/>
            <a:ext cx="1849531" cy="240205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PlaceHolder 4">
            <a:extLst>
              <a:ext uri="{FF2B5EF4-FFF2-40B4-BE49-F238E27FC236}">
                <a16:creationId xmlns:a16="http://schemas.microsoft.com/office/drawing/2014/main" id="{3EB3B607-5191-E7C0-8EDC-4AA47060D0B3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2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2" name="e2ebadc5ab7f5aaff192edcbe76eb7c3.jpeg" descr="e2ebadc5ab7f5aaff192edcbe76eb7c3.jpeg">
            <a:extLst>
              <a:ext uri="{FF2B5EF4-FFF2-40B4-BE49-F238E27FC236}">
                <a16:creationId xmlns:a16="http://schemas.microsoft.com/office/drawing/2014/main" id="{6D142684-E21F-66C7-3640-B5418F3BA6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" t="874" r="114" b="14385"/>
          <a:stretch>
            <a:fillRect/>
          </a:stretch>
        </p:blipFill>
        <p:spPr>
          <a:xfrm flipH="1">
            <a:off x="4237956" y="2047945"/>
            <a:ext cx="3835961" cy="1916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3175">
            <a:noFill/>
          </a:ln>
          <a:effectLst>
            <a:softEdge rad="127000"/>
          </a:effectLst>
        </p:spPr>
      </p:pic>
      <p:pic>
        <p:nvPicPr>
          <p:cNvPr id="3" name="Dark Matter Galaxy 03.jpg" descr="Dark Matter Galaxy 03.jpg">
            <a:extLst>
              <a:ext uri="{FF2B5EF4-FFF2-40B4-BE49-F238E27FC236}">
                <a16:creationId xmlns:a16="http://schemas.microsoft.com/office/drawing/2014/main" id="{6A023460-905D-F2B1-B882-4876E08E79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308" r="160" b="19217"/>
          <a:stretch>
            <a:fillRect/>
          </a:stretch>
        </p:blipFill>
        <p:spPr>
          <a:xfrm>
            <a:off x="3498572" y="1990669"/>
            <a:ext cx="1849698" cy="989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4" h="20595" extrusionOk="0">
                <a:moveTo>
                  <a:pt x="10285" y="0"/>
                </a:moveTo>
                <a:cubicBezTo>
                  <a:pt x="7648" y="0"/>
                  <a:pt x="5009" y="1002"/>
                  <a:pt x="2996" y="3013"/>
                </a:cubicBezTo>
                <a:cubicBezTo>
                  <a:pt x="1100" y="4908"/>
                  <a:pt x="110" y="7363"/>
                  <a:pt x="0" y="9844"/>
                </a:cubicBezTo>
                <a:lnTo>
                  <a:pt x="0" y="10754"/>
                </a:lnTo>
                <a:cubicBezTo>
                  <a:pt x="110" y="13236"/>
                  <a:pt x="1100" y="15684"/>
                  <a:pt x="2996" y="17578"/>
                </a:cubicBezTo>
                <a:cubicBezTo>
                  <a:pt x="7021" y="21600"/>
                  <a:pt x="13550" y="21600"/>
                  <a:pt x="17575" y="17578"/>
                </a:cubicBezTo>
                <a:cubicBezTo>
                  <a:pt x="21600" y="13556"/>
                  <a:pt x="21600" y="7035"/>
                  <a:pt x="17575" y="3013"/>
                </a:cubicBezTo>
                <a:cubicBezTo>
                  <a:pt x="15562" y="1002"/>
                  <a:pt x="12923" y="0"/>
                  <a:pt x="10285" y="0"/>
                </a:cubicBezTo>
                <a:close/>
              </a:path>
            </a:pathLst>
          </a:custGeom>
          <a:ln w="38100">
            <a:solidFill>
              <a:srgbClr val="CDEEFB"/>
            </a:solidFill>
          </a:ln>
          <a:effectLst>
            <a:glow rad="408704">
              <a:schemeClr val="accent1">
                <a:alpha val="40000"/>
              </a:schemeClr>
            </a:glow>
          </a:effectLst>
        </p:spPr>
      </p:pic>
      <p:pic>
        <p:nvPicPr>
          <p:cNvPr id="9" name="9167bc-02362ac0484a93f99fd10f9551062ffe3d76c367bb395a106abdd95aad41ba2a.jpg" descr="9167bc-02362ac0484a93f99fd10f9551062ffe3d76c367bb395a106abdd95aad41ba2a.jpg">
            <a:extLst>
              <a:ext uri="{FF2B5EF4-FFF2-40B4-BE49-F238E27FC236}">
                <a16:creationId xmlns:a16="http://schemas.microsoft.com/office/drawing/2014/main" id="{4EBD3293-64FA-92CA-0428-A31177D7EF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3" t="12787" r="5248" b="1074"/>
          <a:stretch>
            <a:fillRect/>
          </a:stretch>
        </p:blipFill>
        <p:spPr>
          <a:xfrm>
            <a:off x="6963603" y="1990133"/>
            <a:ext cx="1924187" cy="989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2" y="1003"/>
                  <a:pt x="2881" y="3014"/>
                </a:cubicBezTo>
                <a:cubicBezTo>
                  <a:pt x="-961" y="7035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5"/>
                  <a:pt x="16797" y="3014"/>
                </a:cubicBezTo>
                <a:cubicBezTo>
                  <a:pt x="14876" y="1003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pic>
        <p:nvPicPr>
          <p:cNvPr id="12" name="image trunk part 2.002.jpeg" descr="image trunk part 2.002.jpeg">
            <a:extLst>
              <a:ext uri="{FF2B5EF4-FFF2-40B4-BE49-F238E27FC236}">
                <a16:creationId xmlns:a16="http://schemas.microsoft.com/office/drawing/2014/main" id="{B68C7AAF-1451-69EA-1533-292785719E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310" t="21335" r="31697" b="37122"/>
          <a:stretch>
            <a:fillRect/>
          </a:stretch>
        </p:blipFill>
        <p:spPr>
          <a:xfrm>
            <a:off x="3498572" y="3031242"/>
            <a:ext cx="1906126" cy="989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20595" extrusionOk="0">
                <a:moveTo>
                  <a:pt x="9837" y="0"/>
                </a:moveTo>
                <a:cubicBezTo>
                  <a:pt x="7319" y="0"/>
                  <a:pt x="4804" y="1004"/>
                  <a:pt x="2882" y="3015"/>
                </a:cubicBezTo>
                <a:cubicBezTo>
                  <a:pt x="-961" y="7036"/>
                  <a:pt x="-961" y="13558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8"/>
                  <a:pt x="20639" y="7036"/>
                  <a:pt x="16796" y="3015"/>
                </a:cubicBezTo>
                <a:cubicBezTo>
                  <a:pt x="14874" y="1004"/>
                  <a:pt x="12356" y="0"/>
                  <a:pt x="9837" y="0"/>
                </a:cubicBezTo>
                <a:close/>
              </a:path>
            </a:pathLst>
          </a:custGeom>
          <a:ln w="38100">
            <a:solidFill>
              <a:srgbClr val="CDEEFB"/>
            </a:solidFill>
          </a:ln>
          <a:effectLst>
            <a:glow rad="408704">
              <a:schemeClr val="accent1">
                <a:alpha val="40000"/>
              </a:schemeClr>
            </a:glow>
          </a:effectLst>
        </p:spPr>
      </p:pic>
      <p:pic>
        <p:nvPicPr>
          <p:cNvPr id="14" name="image trunk part 2.001.jpeg" descr="image trunk part 2.001.jpeg">
            <a:extLst>
              <a:ext uri="{FF2B5EF4-FFF2-40B4-BE49-F238E27FC236}">
                <a16:creationId xmlns:a16="http://schemas.microsoft.com/office/drawing/2014/main" id="{C30239EE-19D8-B9D8-0870-623ACA36A1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880" t="4016" r="14891" b="16584"/>
          <a:stretch>
            <a:fillRect/>
          </a:stretch>
        </p:blipFill>
        <p:spPr>
          <a:xfrm>
            <a:off x="5232542" y="3566832"/>
            <a:ext cx="1924266" cy="1002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3" y="1004"/>
                  <a:pt x="2882" y="3015"/>
                </a:cubicBezTo>
                <a:cubicBezTo>
                  <a:pt x="-961" y="7036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6"/>
                  <a:pt x="16796" y="3015"/>
                </a:cubicBezTo>
                <a:cubicBezTo>
                  <a:pt x="14875" y="1004"/>
                  <a:pt x="12359" y="0"/>
                  <a:pt x="9841" y="0"/>
                </a:cubicBezTo>
                <a:close/>
              </a:path>
            </a:pathLst>
          </a:custGeom>
          <a:ln w="38100">
            <a:solidFill>
              <a:srgbClr val="CDEEFB"/>
            </a:solidFill>
          </a:ln>
          <a:effectLst>
            <a:glow rad="408704">
              <a:schemeClr val="accent1">
                <a:alpha val="40000"/>
              </a:schemeClr>
            </a:glow>
          </a:effectLst>
        </p:spPr>
      </p:pic>
      <p:pic>
        <p:nvPicPr>
          <p:cNvPr id="15" name="pasted-image.png" descr="pasted-image.png">
            <a:extLst>
              <a:ext uri="{FF2B5EF4-FFF2-40B4-BE49-F238E27FC236}">
                <a16:creationId xmlns:a16="http://schemas.microsoft.com/office/drawing/2014/main" id="{497625A5-14C5-B378-4A06-0AEAE673932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" t="452" r="10728" b="28868"/>
          <a:stretch>
            <a:fillRect/>
          </a:stretch>
        </p:blipFill>
        <p:spPr>
          <a:xfrm>
            <a:off x="5174078" y="1488106"/>
            <a:ext cx="1924199" cy="982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2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6" y="1006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pic>
        <p:nvPicPr>
          <p:cNvPr id="18" name="Image bucket.002.jpeg" descr="Image bucket.002.jpeg">
            <a:extLst>
              <a:ext uri="{FF2B5EF4-FFF2-40B4-BE49-F238E27FC236}">
                <a16:creationId xmlns:a16="http://schemas.microsoft.com/office/drawing/2014/main" id="{33DF7E56-23F9-6648-015F-D61A741CB9C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533" t="8815" r="5545" b="8805"/>
          <a:stretch>
            <a:fillRect/>
          </a:stretch>
        </p:blipFill>
        <p:spPr>
          <a:xfrm>
            <a:off x="6963515" y="3041583"/>
            <a:ext cx="1924275" cy="1002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3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5" y="1004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5100F0-5434-ED03-59AC-B254262FBBDB}"/>
              </a:ext>
            </a:extLst>
          </p:cNvPr>
          <p:cNvSpPr txBox="1"/>
          <p:nvPr/>
        </p:nvSpPr>
        <p:spPr>
          <a:xfrm>
            <a:off x="192640" y="1261606"/>
            <a:ext cx="3476817" cy="340885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chemeClr val="accent1"/>
                </a:solidFill>
              </a:rPr>
              <a:t>Central questions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What is dark matter?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What is the nature of the 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Higgs mechanism?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How does it affect the vacuum structure?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Matter-antimatter asymmetry?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GB" sz="1400" b="1" dirty="0">
                <a:solidFill>
                  <a:schemeClr val="accent1"/>
                </a:solidFill>
              </a:rPr>
              <a:t>Connected to early universe!</a:t>
            </a:r>
          </a:p>
          <a:p>
            <a:pPr>
              <a:spcAft>
                <a:spcPts val="500"/>
              </a:spcAft>
            </a:pPr>
            <a:endParaRPr lang="en-GB" sz="1400" b="1" dirty="0">
              <a:solidFill>
                <a:schemeClr val="accent1"/>
              </a:solidFill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52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88C8-5C8E-610F-3AA0-4752F9898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e2ebadc5ab7f5aaff192edcbe76eb7c3.jpeg" descr="e2ebadc5ab7f5aaff192edcbe76eb7c3.jpeg">
            <a:extLst>
              <a:ext uri="{FF2B5EF4-FFF2-40B4-BE49-F238E27FC236}">
                <a16:creationId xmlns:a16="http://schemas.microsoft.com/office/drawing/2014/main" id="{B59467AF-9192-B2CC-8414-3E60C91F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" t="874" r="114" b="14385"/>
          <a:stretch>
            <a:fillRect/>
          </a:stretch>
        </p:blipFill>
        <p:spPr>
          <a:xfrm flipH="1">
            <a:off x="4237956" y="2047945"/>
            <a:ext cx="3835961" cy="1916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3175">
            <a:noFill/>
          </a:ln>
          <a:effectLst>
            <a:softEdge rad="127000"/>
          </a:effectLst>
        </p:spPr>
      </p:pic>
      <p:pic>
        <p:nvPicPr>
          <p:cNvPr id="35" name="Image bucket.002.jpeg" descr="Image bucket.002.jpeg">
            <a:extLst>
              <a:ext uri="{FF2B5EF4-FFF2-40B4-BE49-F238E27FC236}">
                <a16:creationId xmlns:a16="http://schemas.microsoft.com/office/drawing/2014/main" id="{D0FE6514-EDD9-D76C-7049-2621C23180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33" t="8815" r="5545" b="8805"/>
          <a:stretch>
            <a:fillRect/>
          </a:stretch>
        </p:blipFill>
        <p:spPr>
          <a:xfrm>
            <a:off x="6963515" y="3041583"/>
            <a:ext cx="1924275" cy="1002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3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5" y="1004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pic>
        <p:nvPicPr>
          <p:cNvPr id="30" name="9167bc-02362ac0484a93f99fd10f9551062ffe3d76c367bb395a106abdd95aad41ba2a.jpg" descr="9167bc-02362ac0484a93f99fd10f9551062ffe3d76c367bb395a106abdd95aad41ba2a.jpg">
            <a:extLst>
              <a:ext uri="{FF2B5EF4-FFF2-40B4-BE49-F238E27FC236}">
                <a16:creationId xmlns:a16="http://schemas.microsoft.com/office/drawing/2014/main" id="{93C01157-9708-9188-A04B-036EEBA1DA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3" t="12787" r="5248" b="1074"/>
          <a:stretch>
            <a:fillRect/>
          </a:stretch>
        </p:blipFill>
        <p:spPr>
          <a:xfrm>
            <a:off x="6963603" y="1990133"/>
            <a:ext cx="1924187" cy="989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2" y="1003"/>
                  <a:pt x="2881" y="3014"/>
                </a:cubicBezTo>
                <a:cubicBezTo>
                  <a:pt x="-961" y="7035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5"/>
                  <a:pt x="16797" y="3014"/>
                </a:cubicBezTo>
                <a:cubicBezTo>
                  <a:pt x="14876" y="1003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pic>
        <p:nvPicPr>
          <p:cNvPr id="32" name="image trunk part 2.002.jpeg" descr="image trunk part 2.002.jpeg">
            <a:extLst>
              <a:ext uri="{FF2B5EF4-FFF2-40B4-BE49-F238E27FC236}">
                <a16:creationId xmlns:a16="http://schemas.microsoft.com/office/drawing/2014/main" id="{690B45A4-165A-45AD-1753-15BBAB0F47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310" t="21335" r="31697" b="37122"/>
          <a:stretch>
            <a:fillRect/>
          </a:stretch>
        </p:blipFill>
        <p:spPr>
          <a:xfrm>
            <a:off x="3498572" y="3031242"/>
            <a:ext cx="1906126" cy="989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20595" extrusionOk="0">
                <a:moveTo>
                  <a:pt x="9837" y="0"/>
                </a:moveTo>
                <a:cubicBezTo>
                  <a:pt x="7319" y="0"/>
                  <a:pt x="4804" y="1004"/>
                  <a:pt x="2882" y="3015"/>
                </a:cubicBezTo>
                <a:cubicBezTo>
                  <a:pt x="-961" y="7036"/>
                  <a:pt x="-961" y="13558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8"/>
                  <a:pt x="20639" y="7036"/>
                  <a:pt x="16796" y="3015"/>
                </a:cubicBezTo>
                <a:cubicBezTo>
                  <a:pt x="14874" y="1004"/>
                  <a:pt x="12356" y="0"/>
                  <a:pt x="9837" y="0"/>
                </a:cubicBezTo>
                <a:close/>
              </a:path>
            </a:pathLst>
          </a:custGeom>
          <a:ln w="38100">
            <a:solidFill>
              <a:srgbClr val="CDEEFB"/>
            </a:solidFill>
          </a:ln>
          <a:effectLst>
            <a:glow rad="408704">
              <a:schemeClr val="accent1">
                <a:alpha val="40000"/>
              </a:schemeClr>
            </a:glow>
          </a:effectLst>
        </p:spPr>
      </p:pic>
      <p:pic>
        <p:nvPicPr>
          <p:cNvPr id="33" name="image trunk part 2.001.jpeg" descr="image trunk part 2.001.jpeg">
            <a:extLst>
              <a:ext uri="{FF2B5EF4-FFF2-40B4-BE49-F238E27FC236}">
                <a16:creationId xmlns:a16="http://schemas.microsoft.com/office/drawing/2014/main" id="{E675387C-09DC-2756-CE5B-9B0FCDF152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880" t="4016" r="14891" b="16584"/>
          <a:stretch>
            <a:fillRect/>
          </a:stretch>
        </p:blipFill>
        <p:spPr>
          <a:xfrm>
            <a:off x="5232542" y="3566832"/>
            <a:ext cx="1924266" cy="1002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3" y="1004"/>
                  <a:pt x="2882" y="3015"/>
                </a:cubicBezTo>
                <a:cubicBezTo>
                  <a:pt x="-961" y="7036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6"/>
                  <a:pt x="16796" y="3015"/>
                </a:cubicBezTo>
                <a:cubicBezTo>
                  <a:pt x="14875" y="1004"/>
                  <a:pt x="12359" y="0"/>
                  <a:pt x="9841" y="0"/>
                </a:cubicBezTo>
                <a:close/>
              </a:path>
            </a:pathLst>
          </a:custGeom>
          <a:ln w="38100">
            <a:solidFill>
              <a:srgbClr val="CDEEFB"/>
            </a:solidFill>
          </a:ln>
          <a:effectLst>
            <a:glow rad="408704">
              <a:schemeClr val="accent1">
                <a:alpha val="40000"/>
              </a:schemeClr>
            </a:glow>
          </a:effectLst>
        </p:spPr>
      </p:pic>
      <p:pic>
        <p:nvPicPr>
          <p:cNvPr id="34" name="pasted-image.png" descr="pasted-image.png">
            <a:extLst>
              <a:ext uri="{FF2B5EF4-FFF2-40B4-BE49-F238E27FC236}">
                <a16:creationId xmlns:a16="http://schemas.microsoft.com/office/drawing/2014/main" id="{29D0A377-8999-C002-C114-26F7AF8E98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" t="452" r="10728" b="28868"/>
          <a:stretch>
            <a:fillRect/>
          </a:stretch>
        </p:blipFill>
        <p:spPr>
          <a:xfrm>
            <a:off x="5174078" y="1488106"/>
            <a:ext cx="1924199" cy="982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2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6" y="1006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sp>
        <p:nvSpPr>
          <p:cNvPr id="221" name="PlaceHolder 1">
            <a:extLst>
              <a:ext uri="{FF2B5EF4-FFF2-40B4-BE49-F238E27FC236}">
                <a16:creationId xmlns:a16="http://schemas.microsoft.com/office/drawing/2014/main" id="{348EF36D-41F0-1588-51AD-6F62D2208E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 dirty="0">
                <a:solidFill>
                  <a:schemeClr val="bg2"/>
                </a:solidFill>
              </a:rPr>
              <a:t>Mission</a:t>
            </a:r>
            <a:endParaRPr lang="de-DE" sz="2400" b="0" u="none" strike="noStrike" dirty="0">
              <a:solidFill>
                <a:schemeClr val="bg2"/>
              </a:solidFill>
              <a:effectLst/>
              <a:uFillTx/>
              <a:latin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1DC3A5-F342-974D-3766-D39267CFC451}"/>
              </a:ext>
            </a:extLst>
          </p:cNvPr>
          <p:cNvSpPr/>
          <p:nvPr/>
        </p:nvSpPr>
        <p:spPr bwMode="auto">
          <a:xfrm>
            <a:off x="1196389" y="4004621"/>
            <a:ext cx="1849531" cy="240205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PlaceHolder 4">
            <a:extLst>
              <a:ext uri="{FF2B5EF4-FFF2-40B4-BE49-F238E27FC236}">
                <a16:creationId xmlns:a16="http://schemas.microsoft.com/office/drawing/2014/main" id="{5B33C180-C449-DD92-4D6E-C23951500C2E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3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AD43A2-D3EB-F0E6-A6E2-332EC78F29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851" r="10531"/>
          <a:stretch/>
        </p:blipFill>
        <p:spPr bwMode="auto">
          <a:xfrm>
            <a:off x="6737630" y="1165698"/>
            <a:ext cx="1440000" cy="1440000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AD85B6-54FB-594A-5A65-C02FBEFD2342}"/>
              </a:ext>
            </a:extLst>
          </p:cNvPr>
          <p:cNvSpPr txBox="1"/>
          <p:nvPr/>
        </p:nvSpPr>
        <p:spPr>
          <a:xfrm>
            <a:off x="6977753" y="1275064"/>
            <a:ext cx="88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Belle II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A75194-661D-64E8-2A29-124881D4E9B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0419" r="15738"/>
          <a:stretch/>
        </p:blipFill>
        <p:spPr bwMode="auto">
          <a:xfrm>
            <a:off x="7323054" y="2601141"/>
            <a:ext cx="1440000" cy="1440000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670D8D-3982-5158-A099-7C9B2152A64C}"/>
              </a:ext>
            </a:extLst>
          </p:cNvPr>
          <p:cNvSpPr txBox="1"/>
          <p:nvPr/>
        </p:nvSpPr>
        <p:spPr>
          <a:xfrm>
            <a:off x="7367228" y="2863518"/>
            <a:ext cx="1351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Local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dark matter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searches</a:t>
            </a:r>
          </a:p>
        </p:txBody>
      </p:sp>
      <p:sp>
        <p:nvSpPr>
          <p:cNvPr id="7" name="PlaceHolder 2">
            <a:extLst>
              <a:ext uri="{FF2B5EF4-FFF2-40B4-BE49-F238E27FC236}">
                <a16:creationId xmlns:a16="http://schemas.microsoft.com/office/drawing/2014/main" id="{414B7B6D-7E8B-5CEF-93FB-6D9FB93591FE}"/>
              </a:ext>
            </a:extLst>
          </p:cNvPr>
          <p:cNvSpPr txBox="1">
            <a:spLocks/>
          </p:cNvSpPr>
          <p:nvPr/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180000" rtl="0" eaLnBrk="1" latinLnBrk="0" hangingPunct="1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 kern="1200">
                <a:solidFill>
                  <a:srgbClr val="002864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GB">
                <a:solidFill>
                  <a:schemeClr val="bg2"/>
                </a:solidFill>
              </a:rPr>
              <a:t>To understand the quantum universe</a:t>
            </a:r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29" name="Dark Matter Galaxy 03.jpg" descr="Dark Matter Galaxy 03.jpg">
            <a:extLst>
              <a:ext uri="{FF2B5EF4-FFF2-40B4-BE49-F238E27FC236}">
                <a16:creationId xmlns:a16="http://schemas.microsoft.com/office/drawing/2014/main" id="{9169889B-2247-CE89-EEEA-BF4DD055E79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3308" r="160" b="19217"/>
          <a:stretch>
            <a:fillRect/>
          </a:stretch>
        </p:blipFill>
        <p:spPr>
          <a:xfrm>
            <a:off x="3498572" y="1990669"/>
            <a:ext cx="1849698" cy="989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4" h="20595" extrusionOk="0">
                <a:moveTo>
                  <a:pt x="10285" y="0"/>
                </a:moveTo>
                <a:cubicBezTo>
                  <a:pt x="7648" y="0"/>
                  <a:pt x="5009" y="1002"/>
                  <a:pt x="2996" y="3013"/>
                </a:cubicBezTo>
                <a:cubicBezTo>
                  <a:pt x="1100" y="4908"/>
                  <a:pt x="110" y="7363"/>
                  <a:pt x="0" y="9844"/>
                </a:cubicBezTo>
                <a:lnTo>
                  <a:pt x="0" y="10754"/>
                </a:lnTo>
                <a:cubicBezTo>
                  <a:pt x="110" y="13236"/>
                  <a:pt x="1100" y="15684"/>
                  <a:pt x="2996" y="17578"/>
                </a:cubicBezTo>
                <a:cubicBezTo>
                  <a:pt x="7021" y="21600"/>
                  <a:pt x="13550" y="21600"/>
                  <a:pt x="17575" y="17578"/>
                </a:cubicBezTo>
                <a:cubicBezTo>
                  <a:pt x="21600" y="13556"/>
                  <a:pt x="21600" y="7035"/>
                  <a:pt x="17575" y="3013"/>
                </a:cubicBezTo>
                <a:cubicBezTo>
                  <a:pt x="15562" y="1002"/>
                  <a:pt x="12923" y="0"/>
                  <a:pt x="10285" y="0"/>
                </a:cubicBezTo>
                <a:close/>
              </a:path>
            </a:pathLst>
          </a:custGeom>
          <a:ln w="38100">
            <a:solidFill>
              <a:srgbClr val="CDEEFB"/>
            </a:solidFill>
          </a:ln>
          <a:effectLst>
            <a:glow rad="408704">
              <a:schemeClr val="accent1">
                <a:alpha val="40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C65D98-DACA-2016-46F7-F535F8D78CBD}"/>
              </a:ext>
            </a:extLst>
          </p:cNvPr>
          <p:cNvPicPr>
            <a:picLocks/>
          </p:cNvPicPr>
          <p:nvPr/>
        </p:nvPicPr>
        <p:blipFill>
          <a:blip r:embed="rId12"/>
          <a:srcRect l="14354" r="29379"/>
          <a:stretch/>
        </p:blipFill>
        <p:spPr bwMode="auto">
          <a:xfrm>
            <a:off x="5181963" y="1304620"/>
            <a:ext cx="1440000" cy="1440000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18" name="Picture 17" descr="A blackboard with white text&#10;&#10;AI-generated content may be incorrect.">
            <a:extLst>
              <a:ext uri="{FF2B5EF4-FFF2-40B4-BE49-F238E27FC236}">
                <a16:creationId xmlns:a16="http://schemas.microsoft.com/office/drawing/2014/main" id="{7EDE5671-4EBB-B240-9F6C-4B21D12E90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0627" y="2107783"/>
            <a:ext cx="1234359" cy="1250178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5F71D18-6A80-C2E9-936C-4CC38E489015}"/>
              </a:ext>
            </a:extLst>
          </p:cNvPr>
          <p:cNvSpPr txBox="1"/>
          <p:nvPr/>
        </p:nvSpPr>
        <p:spPr>
          <a:xfrm>
            <a:off x="6431920" y="252841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Theory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BA4140-8FB4-4A04-C9EE-CE1577D40BFB}"/>
              </a:ext>
            </a:extLst>
          </p:cNvPr>
          <p:cNvSpPr txBox="1"/>
          <p:nvPr/>
        </p:nvSpPr>
        <p:spPr>
          <a:xfrm>
            <a:off x="5375595" y="2098289"/>
            <a:ext cx="898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ATLAS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CMS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5B1AA1-D6F2-2656-8488-5D165A9ED3B6}"/>
              </a:ext>
            </a:extLst>
          </p:cNvPr>
          <p:cNvSpPr txBox="1"/>
          <p:nvPr/>
        </p:nvSpPr>
        <p:spPr>
          <a:xfrm>
            <a:off x="192640" y="1261606"/>
            <a:ext cx="4049081" cy="340885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chemeClr val="accent1"/>
                </a:solidFill>
              </a:rPr>
              <a:t>Central questions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What is dark matter?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What is the nature of the 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Higgs mechanism?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How does it affect the vacuum 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structure?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Matter-antimatter asymmetry?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GB" sz="1400" b="1" dirty="0">
                <a:solidFill>
                  <a:schemeClr val="accent1"/>
                </a:solidFill>
              </a:rPr>
              <a:t>Connected to early universe!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GB" sz="1400" dirty="0">
                <a:solidFill>
                  <a:schemeClr val="bg1"/>
                </a:solidFill>
                <a:sym typeface="Wingdings" pitchFamily="2" charset="2"/>
              </a:rPr>
              <a:t>We generate the conditions shortly </a:t>
            </a:r>
            <a:br>
              <a:rPr lang="en-GB" sz="1400" dirty="0">
                <a:solidFill>
                  <a:schemeClr val="bg1"/>
                </a:solidFill>
                <a:sym typeface="Wingdings" pitchFamily="2" charset="2"/>
              </a:rPr>
            </a:br>
            <a:r>
              <a:rPr lang="en-GB" sz="1400" dirty="0">
                <a:solidFill>
                  <a:schemeClr val="bg1"/>
                </a:solidFill>
                <a:sym typeface="Wingdings" pitchFamily="2" charset="2"/>
              </a:rPr>
              <a:t>after the big bang in the lab: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sym typeface="Wingdings" pitchFamily="2" charset="2"/>
              </a:rPr>
              <a:t>Large-scale instruments operated by international collaborations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New ideas and precision calculations from theory</a:t>
            </a:r>
            <a:endParaRPr lang="en-GB" sz="1400" dirty="0">
              <a:solidFill>
                <a:schemeClr val="bg1"/>
              </a:solidFill>
              <a:sym typeface="Wingdings" pitchFamily="2" charset="2"/>
            </a:endParaRPr>
          </a:p>
          <a:p>
            <a:pPr>
              <a:spcAft>
                <a:spcPts val="500"/>
              </a:spcAft>
            </a:pPr>
            <a:endParaRPr lang="en-GB" sz="1400" b="1" dirty="0">
              <a:solidFill>
                <a:schemeClr val="accent1"/>
              </a:solidFill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9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FF16C-35BC-21CA-BC6A-19EE6C7D7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F57E24-E7B2-2A2C-4161-9157E6322845}"/>
              </a:ext>
            </a:extLst>
          </p:cNvPr>
          <p:cNvSpPr/>
          <p:nvPr/>
        </p:nvSpPr>
        <p:spPr>
          <a:xfrm>
            <a:off x="3817620" y="2089147"/>
            <a:ext cx="1420972" cy="13779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PlaceHolder 1">
            <a:extLst>
              <a:ext uri="{FF2B5EF4-FFF2-40B4-BE49-F238E27FC236}">
                <a16:creationId xmlns:a16="http://schemas.microsoft.com/office/drawing/2014/main" id="{AD2DE45B-19AE-2DC5-10E5-0EDE9C688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Precision measurements at the LHC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C088F49C-583D-12B9-E901-6B851AFE6B00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1">
                <a:solidFill>
                  <a:schemeClr val="bg1"/>
                </a:solidFill>
              </a:rPr>
              <a:t>Higgs properties</a:t>
            </a:r>
          </a:p>
        </p:txBody>
      </p:sp>
      <p:sp>
        <p:nvSpPr>
          <p:cNvPr id="227" name="PlaceHolder 3">
            <a:extLst>
              <a:ext uri="{FF2B5EF4-FFF2-40B4-BE49-F238E27FC236}">
                <a16:creationId xmlns:a16="http://schemas.microsoft.com/office/drawing/2014/main" id="{F4D2122C-881C-793A-F130-6485F010301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8920" y="1311120"/>
            <a:ext cx="2271985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IV:</a:t>
            </a:r>
            <a:br>
              <a:rPr lang="en-US" sz="1400" b="1" noProof="1"/>
            </a:br>
            <a:r>
              <a:rPr lang="en-GB" sz="1400" b="1" dirty="0">
                <a:solidFill>
                  <a:schemeClr val="accent1"/>
                </a:solidFill>
              </a:rPr>
              <a:t>Precision measurements probe the Standard Model</a:t>
            </a:r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en-US" sz="1400" b="1" noProof="1"/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de-DE" sz="1400" b="1" u="none" strike="noStrike" dirty="0">
              <a:effectLst/>
              <a:uFillTx/>
              <a:latin typeface="Arial"/>
            </a:endParaRP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DCAC7071-9B4C-2D08-E731-9FE51F1C2E46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4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B91A17-0450-F67B-74C0-89DAAAE1DF27}"/>
              </a:ext>
            </a:extLst>
          </p:cNvPr>
          <p:cNvSpPr txBox="1"/>
          <p:nvPr/>
        </p:nvSpPr>
        <p:spPr>
          <a:xfrm>
            <a:off x="5350135" y="2044794"/>
            <a:ext cx="3657998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400" b="1" dirty="0">
                <a:solidFill>
                  <a:schemeClr val="accent1"/>
                </a:solidFill>
              </a:rPr>
              <a:t>The 2025 Breakthrough Prize in Fundamental Physics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dirty="0">
                <a:solidFill>
                  <a:schemeClr val="bg1"/>
                </a:solidFill>
              </a:rPr>
              <a:t>Awarded to all four LHC experiments for “detailed measurements of </a:t>
            </a:r>
            <a:r>
              <a:rPr lang="en-GB" sz="1400" b="1" dirty="0">
                <a:solidFill>
                  <a:schemeClr val="bg1"/>
                </a:solidFill>
              </a:rPr>
              <a:t>Higgs boson properties </a:t>
            </a:r>
            <a:r>
              <a:rPr lang="en-GB" sz="1400" dirty="0">
                <a:solidFill>
                  <a:schemeClr val="bg1"/>
                </a:solidFill>
              </a:rPr>
              <a:t>confirming the symmetry-breaking mechanism of mass generation,...”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B35405-6760-7291-3269-F090CD988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163" y="2174875"/>
            <a:ext cx="1201779" cy="12017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mass_K1_CMS_10year.pdf" descr="mass_K1_CMS_10year.pdf">
            <a:extLst>
              <a:ext uri="{FF2B5EF4-FFF2-40B4-BE49-F238E27FC236}">
                <a16:creationId xmlns:a16="http://schemas.microsoft.com/office/drawing/2014/main" id="{A469FD69-B03B-05A5-41F1-4B0B2DD070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7" t="1090" b="-456"/>
          <a:stretch>
            <a:fillRect/>
          </a:stretch>
        </p:blipFill>
        <p:spPr>
          <a:xfrm>
            <a:off x="368098" y="2408420"/>
            <a:ext cx="2262807" cy="2258046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Box 29">
            <a:extLst>
              <a:ext uri="{FF2B5EF4-FFF2-40B4-BE49-F238E27FC236}">
                <a16:creationId xmlns:a16="http://schemas.microsoft.com/office/drawing/2014/main" id="{0D6206E6-3A9C-CDB0-7206-D0FA248A847F}"/>
              </a:ext>
            </a:extLst>
          </p:cNvPr>
          <p:cNvSpPr txBox="1"/>
          <p:nvPr/>
        </p:nvSpPr>
        <p:spPr>
          <a:xfrm>
            <a:off x="1406284" y="4666466"/>
            <a:ext cx="1300791" cy="39241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20" tIns="45720" rIns="45720" bIns="45720">
            <a:spAutoFit/>
          </a:bodyPr>
          <a:lstStyle>
            <a:lvl1pPr defTabSz="2438400">
              <a:lnSpc>
                <a:spcPct val="100000"/>
              </a:lnSpc>
              <a:spcBef>
                <a:spcPts val="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975" dirty="0">
                <a:solidFill>
                  <a:schemeClr val="accent1"/>
                </a:solidFill>
              </a:rPr>
              <a:t>Nature 607 (2022) 52</a:t>
            </a:r>
          </a:p>
          <a:p>
            <a:r>
              <a:rPr lang="en-GB" sz="975" dirty="0">
                <a:solidFill>
                  <a:schemeClr val="accent1"/>
                </a:solidFill>
              </a:rPr>
              <a:t>Nature 607 (2022) 60</a:t>
            </a:r>
            <a:endParaRPr sz="975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2A6B2B-89F4-C065-A96A-91E8DA4F0A53}"/>
              </a:ext>
            </a:extLst>
          </p:cNvPr>
          <p:cNvSpPr txBox="1"/>
          <p:nvPr/>
        </p:nvSpPr>
        <p:spPr>
          <a:xfrm>
            <a:off x="368098" y="2163668"/>
            <a:ext cx="2262807" cy="25391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Higgs coupling vs. particle mass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A2A44B3-0A8E-1491-B8D1-40FFC8C2639B}"/>
              </a:ext>
            </a:extLst>
          </p:cNvPr>
          <p:cNvSpPr/>
          <p:nvPr/>
        </p:nvSpPr>
        <p:spPr>
          <a:xfrm rot="13874522">
            <a:off x="2112934" y="3273101"/>
            <a:ext cx="1777489" cy="1937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4D687D4-61A4-1E50-A190-3E5A1D7850FF}"/>
              </a:ext>
            </a:extLst>
          </p:cNvPr>
          <p:cNvSpPr/>
          <p:nvPr/>
        </p:nvSpPr>
        <p:spPr>
          <a:xfrm rot="12138410">
            <a:off x="1500186" y="3539162"/>
            <a:ext cx="2120267" cy="1746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E8496338-CF6E-01EB-B16C-012BD5B657B0}"/>
              </a:ext>
            </a:extLst>
          </p:cNvPr>
          <p:cNvSpPr/>
          <p:nvPr/>
        </p:nvSpPr>
        <p:spPr>
          <a:xfrm rot="11981774">
            <a:off x="1401553" y="3617624"/>
            <a:ext cx="2309569" cy="172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277AF2-7BF2-E7AE-A5C4-493DC2547809}"/>
              </a:ext>
            </a:extLst>
          </p:cNvPr>
          <p:cNvSpPr txBox="1"/>
          <p:nvPr/>
        </p:nvSpPr>
        <p:spPr>
          <a:xfrm>
            <a:off x="3627265" y="3890157"/>
            <a:ext cx="1677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Direct contribution </a:t>
            </a:r>
            <a:br>
              <a:rPr lang="en-US" sz="1400" dirty="0">
                <a:solidFill>
                  <a:schemeClr val="accent1"/>
                </a:solidFill>
              </a:rPr>
            </a:br>
            <a:r>
              <a:rPr lang="en-US" sz="1400" dirty="0">
                <a:solidFill>
                  <a:schemeClr val="accent1"/>
                </a:solidFill>
              </a:rPr>
              <a:t>by FPF scientists</a:t>
            </a:r>
          </a:p>
        </p:txBody>
      </p:sp>
    </p:spTree>
    <p:extLst>
      <p:ext uri="{BB962C8B-B14F-4D97-AF65-F5344CB8AC3E}">
        <p14:creationId xmlns:p14="http://schemas.microsoft.com/office/powerpoint/2010/main" val="286312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2FC2-2AB4-01A0-A446-0BA8555C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>
            <a:extLst>
              <a:ext uri="{FF2B5EF4-FFF2-40B4-BE49-F238E27FC236}">
                <a16:creationId xmlns:a16="http://schemas.microsoft.com/office/drawing/2014/main" id="{04C2898B-0DBC-CA43-B794-BF1194B28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From LHC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to High-Luminosity LHC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36CB765A-8902-49BE-4F84-CBDB6AB3B85D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1">
                <a:solidFill>
                  <a:schemeClr val="bg1"/>
                </a:solidFill>
              </a:rPr>
              <a:t>From Higgs properties to the Higgs potential</a:t>
            </a:r>
          </a:p>
        </p:txBody>
      </p:sp>
      <p:sp>
        <p:nvSpPr>
          <p:cNvPr id="227" name="PlaceHolder 3">
            <a:extLst>
              <a:ext uri="{FF2B5EF4-FFF2-40B4-BE49-F238E27FC236}">
                <a16:creationId xmlns:a16="http://schemas.microsoft.com/office/drawing/2014/main" id="{F346A9F0-42C1-1C2A-42C1-5A2D75CCE41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8920" y="1311120"/>
            <a:ext cx="2271985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IV:</a:t>
            </a:r>
            <a:br>
              <a:rPr lang="en-US" sz="1400" b="1" noProof="1"/>
            </a:br>
            <a:r>
              <a:rPr lang="en-GB" sz="1400" b="1" dirty="0">
                <a:solidFill>
                  <a:schemeClr val="accent1"/>
                </a:solidFill>
              </a:rPr>
              <a:t>Precision measurements probe the Standard Model</a:t>
            </a:r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en-US" sz="1400" b="1" noProof="1"/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de-DE" sz="1400" b="1" u="none" strike="noStrike" dirty="0">
              <a:effectLst/>
              <a:uFillTx/>
              <a:latin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B9D041-1DD6-EF13-09DE-39E644344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033" y="1416537"/>
            <a:ext cx="2347882" cy="15961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FCF445F-CE37-C099-F3B2-D1044A6B916E}"/>
              </a:ext>
            </a:extLst>
          </p:cNvPr>
          <p:cNvSpPr txBox="1"/>
          <p:nvPr/>
        </p:nvSpPr>
        <p:spPr>
          <a:xfrm rot="16200000">
            <a:off x="8354023" y="1854705"/>
            <a:ext cx="1061002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arXiv:2207.00478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F19D6E38-9D01-45F4-F4F0-8E801D5955C2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5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" name="PlaceHolder 3">
            <a:extLst>
              <a:ext uri="{FF2B5EF4-FFF2-40B4-BE49-F238E27FC236}">
                <a16:creationId xmlns:a16="http://schemas.microsoft.com/office/drawing/2014/main" id="{AD2F20E6-BD1C-1C6E-21DA-900ED069EF68}"/>
              </a:ext>
            </a:extLst>
          </p:cNvPr>
          <p:cNvSpPr txBox="1">
            <a:spLocks/>
          </p:cNvSpPr>
          <p:nvPr/>
        </p:nvSpPr>
        <p:spPr>
          <a:xfrm>
            <a:off x="3051208" y="1303214"/>
            <a:ext cx="3395919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V: </a:t>
            </a:r>
            <a:br>
              <a:rPr lang="en-US" sz="1400" b="1" noProof="1"/>
            </a:br>
            <a:r>
              <a:rPr lang="en-US" sz="1400" b="1" noProof="1">
                <a:solidFill>
                  <a:schemeClr val="accent1"/>
                </a:solidFill>
              </a:rPr>
              <a:t>First access to Higgs potential through di-Higgs production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Shape of the Higgs potential? 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Structure of the vacuum? 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1</a:t>
            </a:r>
            <a:r>
              <a:rPr lang="en-US" sz="1400" baseline="30000" noProof="1"/>
              <a:t>st</a:t>
            </a:r>
            <a:r>
              <a:rPr lang="en-US" sz="1400" noProof="1"/>
              <a:t> order electroweak phase transition in the early universe? </a:t>
            </a:r>
            <a:br>
              <a:rPr lang="en-US" sz="1400" noProof="1"/>
            </a:br>
            <a:r>
              <a:rPr lang="en-US" sz="1400" b="1" noProof="1">
                <a:solidFill>
                  <a:schemeClr val="accent1"/>
                </a:solidFill>
              </a:rPr>
              <a:t>-</a:t>
            </a:r>
            <a:r>
              <a:rPr lang="en-US" sz="1400" b="1" noProof="1"/>
              <a:t> </a:t>
            </a:r>
            <a:r>
              <a:rPr lang="en-US" sz="1400" noProof="1"/>
              <a:t>Gravitational waves</a:t>
            </a:r>
            <a:br>
              <a:rPr lang="en-US" sz="1400" noProof="1"/>
            </a:br>
            <a:r>
              <a:rPr lang="en-US" sz="1400" b="1" noProof="1">
                <a:solidFill>
                  <a:schemeClr val="accent1"/>
                </a:solidFill>
              </a:rPr>
              <a:t>-</a:t>
            </a:r>
            <a:r>
              <a:rPr lang="en-US" sz="1400" b="1" noProof="1"/>
              <a:t> </a:t>
            </a:r>
            <a:r>
              <a:rPr lang="en-US" sz="1400" noProof="1"/>
              <a:t>Additional Higgs bosons</a:t>
            </a:r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en-US" sz="1400" b="1" dirty="0"/>
          </a:p>
        </p:txBody>
      </p:sp>
      <p:pic>
        <p:nvPicPr>
          <p:cNvPr id="9" name="mass_K1_CMS_10year.pdf" descr="mass_K1_CMS_10year.pdf">
            <a:extLst>
              <a:ext uri="{FF2B5EF4-FFF2-40B4-BE49-F238E27FC236}">
                <a16:creationId xmlns:a16="http://schemas.microsoft.com/office/drawing/2014/main" id="{2464F1F9-D9B6-2824-E401-DCD710BAC0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7" t="1090" b="-456"/>
          <a:stretch>
            <a:fillRect/>
          </a:stretch>
        </p:blipFill>
        <p:spPr>
          <a:xfrm>
            <a:off x="368098" y="2408420"/>
            <a:ext cx="2262807" cy="225804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Box 29">
            <a:extLst>
              <a:ext uri="{FF2B5EF4-FFF2-40B4-BE49-F238E27FC236}">
                <a16:creationId xmlns:a16="http://schemas.microsoft.com/office/drawing/2014/main" id="{F3CDD400-4E19-1AC9-5E4F-6DD8092C5622}"/>
              </a:ext>
            </a:extLst>
          </p:cNvPr>
          <p:cNvSpPr txBox="1"/>
          <p:nvPr/>
        </p:nvSpPr>
        <p:spPr>
          <a:xfrm>
            <a:off x="1406284" y="4666466"/>
            <a:ext cx="1300791" cy="39241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20" tIns="45720" rIns="45720" bIns="45720">
            <a:spAutoFit/>
          </a:bodyPr>
          <a:lstStyle>
            <a:lvl1pPr defTabSz="2438400">
              <a:lnSpc>
                <a:spcPct val="100000"/>
              </a:lnSpc>
              <a:spcBef>
                <a:spcPts val="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975" dirty="0">
                <a:solidFill>
                  <a:schemeClr val="accent1"/>
                </a:solidFill>
              </a:rPr>
              <a:t>Nature 607 (2022) 52</a:t>
            </a:r>
          </a:p>
          <a:p>
            <a:r>
              <a:rPr lang="en-GB" sz="975" dirty="0">
                <a:solidFill>
                  <a:schemeClr val="accent1"/>
                </a:solidFill>
              </a:rPr>
              <a:t>Nature 607 (2022) 60</a:t>
            </a:r>
            <a:endParaRPr sz="975" dirty="0">
              <a:solidFill>
                <a:schemeClr val="accent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6A2B01-16A8-70D3-45B1-BFB868F2AA54}"/>
              </a:ext>
            </a:extLst>
          </p:cNvPr>
          <p:cNvSpPr txBox="1"/>
          <p:nvPr/>
        </p:nvSpPr>
        <p:spPr>
          <a:xfrm>
            <a:off x="6588033" y="1168900"/>
            <a:ext cx="2347882" cy="25391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Higgs potential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41621A-5832-8655-DF16-3E2B53FA8665}"/>
              </a:ext>
            </a:extLst>
          </p:cNvPr>
          <p:cNvSpPr txBox="1"/>
          <p:nvPr/>
        </p:nvSpPr>
        <p:spPr>
          <a:xfrm>
            <a:off x="6596191" y="3169139"/>
            <a:ext cx="1556211" cy="4001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GB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order electroweak phase transition</a:t>
            </a:r>
            <a:endParaRPr lang="en-US" sz="1100" dirty="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ADB463-3BC0-74DA-A8B4-23E8E9DBF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162" y="4020842"/>
            <a:ext cx="783513" cy="2882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D539C1-51E4-B0F5-837C-BC903AAB6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191" y="3569249"/>
            <a:ext cx="1561033" cy="11914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4CA0D5-1698-9860-4202-9C8F36AA107D}"/>
              </a:ext>
            </a:extLst>
          </p:cNvPr>
          <p:cNvSpPr txBox="1"/>
          <p:nvPr/>
        </p:nvSpPr>
        <p:spPr>
          <a:xfrm>
            <a:off x="368098" y="2163668"/>
            <a:ext cx="2262807" cy="25391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Higgs coupling vs. particle mass</a:t>
            </a:r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14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6783-21EE-D113-4238-63EEB4D61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>
            <a:extLst>
              <a:ext uri="{FF2B5EF4-FFF2-40B4-BE49-F238E27FC236}">
                <a16:creationId xmlns:a16="http://schemas.microsoft.com/office/drawing/2014/main" id="{3880F5A1-FF71-CE7E-E5BD-512D6DC6FF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From LHC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to High-Luminosity LHC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C11CC98F-E65B-F488-5A06-B2466393D22E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en-US" dirty="0">
                <a:solidFill>
                  <a:schemeClr val="bg1"/>
                </a:solidFill>
              </a:rPr>
              <a:t>We are building</a:t>
            </a:r>
            <a:r>
              <a:rPr lang="en-US" sz="2000" b="0" u="none" strike="noStrike" dirty="0">
                <a:solidFill>
                  <a:schemeClr val="bg1"/>
                </a:solidFill>
                <a:effectLst/>
                <a:uFillTx/>
                <a:latin typeface="Arial"/>
              </a:rPr>
              <a:t> novel detectors for HL-LHC</a:t>
            </a:r>
            <a:endParaRPr lang="de-DE" sz="20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3">
            <a:extLst>
              <a:ext uri="{FF2B5EF4-FFF2-40B4-BE49-F238E27FC236}">
                <a16:creationId xmlns:a16="http://schemas.microsoft.com/office/drawing/2014/main" id="{BE7B8ABA-1AD3-CE8B-FA03-7E841EF53F5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8920" y="1311120"/>
            <a:ext cx="4856893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V:</a:t>
            </a:r>
            <a:br>
              <a:rPr lang="en-US" sz="1400" b="1" noProof="1">
                <a:solidFill>
                  <a:schemeClr val="accent1"/>
                </a:solidFill>
              </a:rPr>
            </a:br>
            <a:r>
              <a:rPr lang="en-US" sz="1400" b="1" noProof="1">
                <a:solidFill>
                  <a:schemeClr val="accent1"/>
                </a:solidFill>
              </a:rPr>
              <a:t>High-Luminosity LHC Run 2030-2041</a:t>
            </a:r>
          </a:p>
          <a:p>
            <a:pPr defTabSz="18000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tabLst>
                <a:tab pos="180000" algn="l"/>
                <a:tab pos="360000" algn="l"/>
              </a:tabLst>
            </a:pPr>
            <a:endParaRPr lang="en-US" sz="1400" b="1" noProof="1"/>
          </a:p>
          <a:p>
            <a:pPr defTabSz="18000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tabLst>
                <a:tab pos="180000" algn="l"/>
                <a:tab pos="360000" algn="l"/>
              </a:tabLst>
            </a:pPr>
            <a:r>
              <a:rPr lang="en-US" sz="1400" b="1" noProof="1"/>
              <a:t>Harsher environment </a:t>
            </a:r>
          </a:p>
          <a:p>
            <a:pPr marL="285750" indent="-285750" defTabSz="18000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New technology: </a:t>
            </a:r>
            <a:br>
              <a:rPr lang="en-US" sz="1400" noProof="1"/>
            </a:br>
            <a:r>
              <a:rPr lang="en-US" sz="1400" noProof="1"/>
              <a:t>radiation-hard silicon sensors</a:t>
            </a:r>
          </a:p>
          <a:p>
            <a:pPr marL="285750" indent="-285750" defTabSz="18000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>
                <a:sym typeface="Wingdings" pitchFamily="2" charset="2"/>
              </a:rPr>
              <a:t>We build one s</a:t>
            </a:r>
            <a:r>
              <a:rPr lang="en-US" sz="1400" noProof="1"/>
              <a:t>ilicon tracker endcap each for </a:t>
            </a:r>
            <a:br>
              <a:rPr lang="en-US" sz="1400" noProof="1"/>
            </a:br>
            <a:r>
              <a:rPr lang="en-US" sz="1400" noProof="1"/>
              <a:t>ATLAS and CMS with 40-60 million channels each</a:t>
            </a:r>
          </a:p>
          <a:p>
            <a:pPr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tabLst>
                <a:tab pos="180000" algn="l"/>
                <a:tab pos="360000" algn="l"/>
              </a:tabLst>
            </a:pPr>
            <a:r>
              <a:rPr lang="en-US" sz="1400" b="1" noProof="1"/>
              <a:t>5x higher instantaneous luminosity 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Higher granularity needed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>
                <a:sym typeface="Wingdings" pitchFamily="2" charset="2"/>
              </a:rPr>
              <a:t>We build large parts of the first h</a:t>
            </a:r>
            <a:r>
              <a:rPr lang="en-US" sz="1400" u="none" strike="noStrike" noProof="1">
                <a:effectLst/>
                <a:uFillTx/>
                <a:latin typeface="Arial"/>
              </a:rPr>
              <a:t>igh-granularity </a:t>
            </a:r>
            <a:br>
              <a:rPr lang="en-US" sz="1400" u="none" strike="noStrike" noProof="1">
                <a:effectLst/>
                <a:uFillTx/>
                <a:latin typeface="Arial"/>
              </a:rPr>
            </a:br>
            <a:r>
              <a:rPr lang="en-US" sz="1400" u="none" strike="noStrike" noProof="1">
                <a:effectLst/>
                <a:uFillTx/>
                <a:latin typeface="Arial"/>
              </a:rPr>
              <a:t>calorimeter endcap for CMS</a:t>
            </a:r>
            <a:br>
              <a:rPr lang="en-US" sz="1400" b="1" u="none" strike="noStrike" noProof="1">
                <a:effectLst/>
                <a:uFillTx/>
                <a:latin typeface="Arial"/>
              </a:rPr>
            </a:br>
            <a:r>
              <a:rPr lang="en-US" sz="1400" b="1" u="none" strike="noStrike" noProof="1">
                <a:effectLst/>
                <a:uFillTx/>
                <a:latin typeface="Arial"/>
              </a:rPr>
              <a:t>     </a:t>
            </a:r>
            <a:br>
              <a:rPr lang="en-US" sz="1400" noProof="1"/>
            </a:br>
            <a:endParaRPr lang="en-US" sz="1400" u="none" strike="noStrike" noProof="1">
              <a:effectLst/>
              <a:uFillTx/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3B8A58-327C-68E1-74D3-53CCB3601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998" y="3504749"/>
            <a:ext cx="1894300" cy="14207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7C70B8-19F6-D4F6-C7D7-5793E30C6A71}"/>
              </a:ext>
            </a:extLst>
          </p:cNvPr>
          <p:cNvSpPr txBox="1"/>
          <p:nvPr/>
        </p:nvSpPr>
        <p:spPr>
          <a:xfrm>
            <a:off x="6863353" y="1472027"/>
            <a:ext cx="2090774" cy="4001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DE"/>
            </a:defPPr>
            <a:lvl1pPr>
              <a:defRPr kumimoji="0" sz="105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en-US" sz="1000" dirty="0"/>
              <a:t>Inserted petals with full endcap structure (ATLAS)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56A2B4-86F1-A00B-E7EF-4ED1FDA4F28D}"/>
              </a:ext>
            </a:extLst>
          </p:cNvPr>
          <p:cNvSpPr txBox="1"/>
          <p:nvPr/>
        </p:nvSpPr>
        <p:spPr>
          <a:xfrm>
            <a:off x="4743995" y="3406229"/>
            <a:ext cx="1894300" cy="2462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DE"/>
            </a:defPPr>
            <a:lvl1pPr>
              <a:defRPr kumimoji="0" sz="100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en-US" dirty="0"/>
              <a:t>Module integration (CMS)</a:t>
            </a:r>
          </a:p>
        </p:txBody>
      </p:sp>
      <p:sp>
        <p:nvSpPr>
          <p:cNvPr id="11" name="PlaceHolder 4">
            <a:extLst>
              <a:ext uri="{FF2B5EF4-FFF2-40B4-BE49-F238E27FC236}">
                <a16:creationId xmlns:a16="http://schemas.microsoft.com/office/drawing/2014/main" id="{3839C673-4D87-A3F8-F931-194A781ADA3C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6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BCA7531-8BBC-BFD8-17CD-A4CEBB40A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80" y="2490533"/>
            <a:ext cx="691950" cy="2536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588FCD-B7E1-555E-59A2-C683FF31B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80" y="3796762"/>
            <a:ext cx="691950" cy="253633"/>
          </a:xfrm>
          <a:prstGeom prst="rect">
            <a:avLst/>
          </a:prstGeom>
        </p:spPr>
      </p:pic>
      <p:sp>
        <p:nvSpPr>
          <p:cNvPr id="25" name="Round Diagonal Corner of Rectangle 24">
            <a:extLst>
              <a:ext uri="{FF2B5EF4-FFF2-40B4-BE49-F238E27FC236}">
                <a16:creationId xmlns:a16="http://schemas.microsoft.com/office/drawing/2014/main" id="{D16A957F-0145-CF3A-92F7-4D4D01A596B9}"/>
              </a:ext>
            </a:extLst>
          </p:cNvPr>
          <p:cNvSpPr/>
          <p:nvPr/>
        </p:nvSpPr>
        <p:spPr>
          <a:xfrm>
            <a:off x="6942816" y="3822105"/>
            <a:ext cx="1952805" cy="630195"/>
          </a:xfrm>
          <a:prstGeom prst="round2Diag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New technology in production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45AB55A-5BFF-8194-E80C-F3E22A943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994" y="1853401"/>
            <a:ext cx="1894300" cy="14207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A5ADDF7-9C57-CAA9-D3FA-58AEDBDB0DA1}"/>
              </a:ext>
            </a:extLst>
          </p:cNvPr>
          <p:cNvSpPr txBox="1"/>
          <p:nvPr/>
        </p:nvSpPr>
        <p:spPr>
          <a:xfrm>
            <a:off x="4743995" y="1472027"/>
            <a:ext cx="1894300" cy="4001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DE"/>
            </a:defPPr>
            <a:lvl1pPr>
              <a:defRPr kumimoji="0" sz="100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en-US" dirty="0"/>
              <a:t>One of five double discs of silicon strip endcap (CMS)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A5D0E-A268-40CC-759A-B3B3505F6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352" y="1872137"/>
            <a:ext cx="2090775" cy="1550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534B01-6E9C-D788-8FB4-D17467F4B9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351" y="1872137"/>
            <a:ext cx="2090775" cy="15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4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DEEA0-A223-2BB0-885A-83D8DAF26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E8EADD-945E-4118-61EE-7CA42DF6E15C}"/>
              </a:ext>
            </a:extLst>
          </p:cNvPr>
          <p:cNvSpPr/>
          <p:nvPr/>
        </p:nvSpPr>
        <p:spPr>
          <a:xfrm>
            <a:off x="3883984" y="1632742"/>
            <a:ext cx="2606681" cy="3100538"/>
          </a:xfrm>
          <a:prstGeom prst="rect">
            <a:avLst/>
          </a:prstGeom>
          <a:solidFill>
            <a:schemeClr val="bg1"/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PlaceHolder 1">
            <a:extLst>
              <a:ext uri="{FF2B5EF4-FFF2-40B4-BE49-F238E27FC236}">
                <a16:creationId xmlns:a16="http://schemas.microsoft.com/office/drawing/2014/main" id="{D4EF4709-C7E6-136D-22A6-B5120E2DEF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An (un-)expected discovery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048DCB52-F599-CDB9-38CB-5E23F6580325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1">
                <a:solidFill>
                  <a:schemeClr val="bg1"/>
                </a:solidFill>
              </a:rPr>
              <a:t>Standard model or hints of new phenomena?</a:t>
            </a:r>
          </a:p>
        </p:txBody>
      </p:sp>
      <p:sp>
        <p:nvSpPr>
          <p:cNvPr id="227" name="PlaceHolder 3">
            <a:extLst>
              <a:ext uri="{FF2B5EF4-FFF2-40B4-BE49-F238E27FC236}">
                <a16:creationId xmlns:a16="http://schemas.microsoft.com/office/drawing/2014/main" id="{1D32C3AB-808E-F767-EB13-219140F20C50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8920" y="1311120"/>
            <a:ext cx="3994005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6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IV: </a:t>
            </a:r>
            <a:br>
              <a:rPr lang="en-US" sz="1400" b="1" noProof="1"/>
            </a:br>
            <a:r>
              <a:rPr lang="en-US" sz="1400" b="1" noProof="1">
                <a:solidFill>
                  <a:schemeClr val="accent1"/>
                </a:solidFill>
              </a:rPr>
              <a:t>Toponium at the LHC?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lang="en-GB" sz="1400" dirty="0"/>
              <a:t>Bound state for 10</a:t>
            </a:r>
            <a:r>
              <a:rPr lang="en-GB" sz="1400" baseline="31176" dirty="0"/>
              <a:t>-25 </a:t>
            </a:r>
            <a:r>
              <a:rPr lang="en-GB" sz="1400" dirty="0"/>
              <a:t>s?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>
                <a:solidFill>
                  <a:schemeClr val="bg1"/>
                </a:solidFill>
              </a:rPr>
              <a:t>Challenging measurement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Difficult theory prediction</a:t>
            </a:r>
            <a:endParaRPr lang="de-DE" sz="1400" noProof="1">
              <a:solidFill>
                <a:schemeClr val="bg1"/>
              </a:solidFill>
            </a:endParaRPr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br>
              <a:rPr lang="en-US" sz="1600" noProof="1">
                <a:solidFill>
                  <a:schemeClr val="bg1"/>
                </a:solidFill>
              </a:rPr>
            </a:br>
            <a:endParaRPr lang="de-DE" sz="1600" noProof="1">
              <a:solidFill>
                <a:schemeClr val="bg1"/>
              </a:solidFill>
            </a:endParaRP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E0B17D46-96A9-B5C8-9775-9D4289278502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7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7F7DE0AA-D854-8D9A-A3F7-24A6AE819DCF}"/>
              </a:ext>
            </a:extLst>
          </p:cNvPr>
          <p:cNvSpPr txBox="1"/>
          <p:nvPr/>
        </p:nvSpPr>
        <p:spPr>
          <a:xfrm rot="16200000">
            <a:off x="2575129" y="2250091"/>
            <a:ext cx="2195634" cy="24237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20" tIns="45720" rIns="45720" bIns="45720">
            <a:spAutoFit/>
          </a:bodyPr>
          <a:lstStyle>
            <a:lvl1pPr defTabSz="2438400">
              <a:lnSpc>
                <a:spcPct val="100000"/>
              </a:lnSpc>
              <a:spcBef>
                <a:spcPts val="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975" dirty="0">
                <a:solidFill>
                  <a:schemeClr val="accent1"/>
                </a:solidFill>
              </a:rPr>
              <a:t>Rep. Prog. Phys. 88 (2025) 087801</a:t>
            </a:r>
            <a:endParaRPr sz="975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74DACA-F949-AB94-D142-EEF37C751CA0}"/>
              </a:ext>
            </a:extLst>
          </p:cNvPr>
          <p:cNvSpPr txBox="1"/>
          <p:nvPr/>
        </p:nvSpPr>
        <p:spPr>
          <a:xfrm>
            <a:off x="3883984" y="1405778"/>
            <a:ext cx="2606681" cy="23852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DE"/>
            </a:defPPr>
            <a:lvl1pPr>
              <a:defRPr kumimoji="0" sz="105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en-US" sz="950" dirty="0"/>
              <a:t>Invariant di-top mass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0F22B0-81E0-D226-C63F-B42FF5383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893" y="1670885"/>
            <a:ext cx="2190546" cy="29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D0566AD-C75B-CA0A-50F8-E9D2981D8ED3}"/>
              </a:ext>
            </a:extLst>
          </p:cNvPr>
          <p:cNvCxnSpPr>
            <a:cxnSpLocks/>
          </p:cNvCxnSpPr>
          <p:nvPr/>
        </p:nvCxnSpPr>
        <p:spPr>
          <a:xfrm flipH="1">
            <a:off x="4502068" y="3638372"/>
            <a:ext cx="442209" cy="0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2E99A20-35C5-58C0-44F6-C8E99466BB85}"/>
              </a:ext>
            </a:extLst>
          </p:cNvPr>
          <p:cNvSpPr txBox="1"/>
          <p:nvPr/>
        </p:nvSpPr>
        <p:spPr>
          <a:xfrm>
            <a:off x="4914471" y="3469095"/>
            <a:ext cx="12939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resonant production</a:t>
            </a:r>
          </a:p>
          <a:p>
            <a:r>
              <a:rPr lang="en-US" sz="800" dirty="0">
                <a:solidFill>
                  <a:schemeClr val="accent1"/>
                </a:solidFill>
              </a:rPr>
              <a:t>in non-relativistic regime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92A93-8803-5BB5-1013-C6CC4152737C}"/>
              </a:ext>
            </a:extLst>
          </p:cNvPr>
          <p:cNvSpPr txBox="1"/>
          <p:nvPr/>
        </p:nvSpPr>
        <p:spPr>
          <a:xfrm>
            <a:off x="6894471" y="2191822"/>
            <a:ext cx="19670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Driven by FPF scientists: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accent1"/>
                </a:solidFill>
              </a:rPr>
              <a:t>Experimentalists from ATLAS and CMS at DESY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accent1"/>
                </a:solidFill>
              </a:rPr>
              <a:t>Theorists from DESY, Hamburg University and KIT</a:t>
            </a:r>
          </a:p>
        </p:txBody>
      </p:sp>
    </p:spTree>
    <p:extLst>
      <p:ext uri="{BB962C8B-B14F-4D97-AF65-F5344CB8AC3E}">
        <p14:creationId xmlns:p14="http://schemas.microsoft.com/office/powerpoint/2010/main" val="322846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E09D4-6EE7-26FF-4F38-CB304E922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1CC1E7-79F1-562E-03C3-A1EE95954DA6}"/>
              </a:ext>
            </a:extLst>
          </p:cNvPr>
          <p:cNvSpPr/>
          <p:nvPr/>
        </p:nvSpPr>
        <p:spPr>
          <a:xfrm>
            <a:off x="955226" y="3001262"/>
            <a:ext cx="1628644" cy="1878016"/>
          </a:xfrm>
          <a:prstGeom prst="rect">
            <a:avLst/>
          </a:prstGeom>
          <a:solidFill>
            <a:schemeClr val="bg1"/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C0ACCC39-8E0D-D051-2C3D-EE580EE67ADE}"/>
              </a:ext>
            </a:extLst>
          </p:cNvPr>
          <p:cNvSpPr txBox="1">
            <a:spLocks/>
          </p:cNvSpPr>
          <p:nvPr/>
        </p:nvSpPr>
        <p:spPr>
          <a:xfrm>
            <a:off x="3498111" y="1314219"/>
            <a:ext cx="4805916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V: </a:t>
            </a:r>
            <a:br>
              <a:rPr lang="en-US" sz="1400" b="1" noProof="1">
                <a:solidFill>
                  <a:schemeClr val="accent1"/>
                </a:solidFill>
              </a:rPr>
            </a:br>
            <a:r>
              <a:rPr lang="en-US" sz="1400" b="1" noProof="1">
                <a:solidFill>
                  <a:schemeClr val="accent1"/>
                </a:solidFill>
              </a:rPr>
              <a:t>Profit from higher luminosity and upgraded detectors 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noProof="1">
                <a:ea typeface="Arial"/>
                <a:cs typeface="Arial"/>
              </a:rPr>
              <a:t>Toponium only or also contribution by additional Higgs bosons?</a:t>
            </a:r>
          </a:p>
          <a:p>
            <a:pPr>
              <a:spcBef>
                <a:spcPts val="600"/>
              </a:spcBef>
              <a:buClr>
                <a:schemeClr val="accent1"/>
              </a:buClr>
              <a:tabLst>
                <a:tab pos="180000" algn="l"/>
                <a:tab pos="360000" algn="l"/>
              </a:tabLst>
              <a:defRPr sz="3400">
                <a:latin typeface="Arial"/>
                <a:ea typeface="Arial"/>
                <a:cs typeface="Arial"/>
                <a:sym typeface="Arial"/>
              </a:defRPr>
            </a:pPr>
            <a:endParaRPr lang="en-US" sz="1400" noProof="1">
              <a:ea typeface="Arial"/>
              <a:cs typeface="Arial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tabLst>
                <a:tab pos="180000" algn="l"/>
                <a:tab pos="360000" algn="l"/>
              </a:tabLst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b="1" noProof="1">
                <a:solidFill>
                  <a:schemeClr val="accent1"/>
                </a:solidFill>
                <a:ea typeface="Arial"/>
                <a:cs typeface="Arial"/>
              </a:rPr>
              <a:t>Additional measurements and searches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Precision measurements and interpretations with effective field theories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Test for appearance of new particles in quantum effects, profiting from new detectors and high luminosity 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Push sensitivity to new-physics scales to the order of </a:t>
            </a:r>
            <a:br>
              <a:rPr lang="en-US" sz="1400" noProof="1"/>
            </a:br>
            <a:r>
              <a:rPr lang="en-US" sz="1400" noProof="1"/>
              <a:t>10-100 TeV</a:t>
            </a:r>
            <a:endParaRPr lang="en-US" sz="1400" b="1" noProof="1"/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 sz="3400">
                <a:latin typeface="Arial"/>
                <a:ea typeface="Arial"/>
                <a:cs typeface="Arial"/>
                <a:sym typeface="Arial"/>
              </a:defRPr>
            </a:pPr>
            <a:endParaRPr lang="en-US" sz="1400" noProof="1">
              <a:ea typeface="Arial"/>
              <a:cs typeface="Arial"/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 sz="3400">
                <a:latin typeface="Arial"/>
                <a:ea typeface="Arial"/>
                <a:cs typeface="Arial"/>
                <a:sym typeface="Arial"/>
              </a:defRPr>
            </a:pPr>
            <a:endParaRPr lang="en-US" sz="1400" noProof="1">
              <a:ea typeface="Arial"/>
              <a:cs typeface="Arial"/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 sz="3400">
                <a:latin typeface="Arial"/>
                <a:ea typeface="Arial"/>
                <a:cs typeface="Arial"/>
                <a:sym typeface="Arial"/>
              </a:defRPr>
            </a:pPr>
            <a:endParaRPr lang="en-US" sz="1400" noProof="1">
              <a:ea typeface="Arial"/>
              <a:cs typeface="Arial"/>
            </a:endParaRPr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br>
              <a:rPr lang="en-US" sz="1600" noProof="1"/>
            </a:br>
            <a:endParaRPr lang="en-US" sz="1600" noProof="1"/>
          </a:p>
        </p:txBody>
      </p:sp>
      <p:sp>
        <p:nvSpPr>
          <p:cNvPr id="225" name="PlaceHolder 1">
            <a:extLst>
              <a:ext uri="{FF2B5EF4-FFF2-40B4-BE49-F238E27FC236}">
                <a16:creationId xmlns:a16="http://schemas.microsoft.com/office/drawing/2014/main" id="{5FC4CA83-2B02-B09E-E285-DC056CA274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More discoveries in </a:t>
            </a:r>
            <a:r>
              <a:rPr lang="en-US" dirty="0" err="1">
                <a:solidFill>
                  <a:schemeClr val="bg1"/>
                </a:solidFill>
              </a:rPr>
              <a:t>PoF</a:t>
            </a:r>
            <a:r>
              <a:rPr lang="en-US" dirty="0">
                <a:solidFill>
                  <a:schemeClr val="bg1"/>
                </a:solidFill>
              </a:rPr>
              <a:t> V?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ED0D75E0-A066-973C-5618-03E3668704F1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1">
                <a:solidFill>
                  <a:schemeClr val="bg1"/>
                </a:solidFill>
              </a:rPr>
              <a:t>Standard model or hints of new phenomena?</a:t>
            </a:r>
          </a:p>
        </p:txBody>
      </p:sp>
      <p:sp>
        <p:nvSpPr>
          <p:cNvPr id="227" name="PlaceHolder 3">
            <a:extLst>
              <a:ext uri="{FF2B5EF4-FFF2-40B4-BE49-F238E27FC236}">
                <a16:creationId xmlns:a16="http://schemas.microsoft.com/office/drawing/2014/main" id="{30C10CDC-CBA3-3FF4-88D6-4FBA3973F68D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8920" y="1311120"/>
            <a:ext cx="3994005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6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PoF IV: </a:t>
            </a:r>
            <a:br>
              <a:rPr lang="en-US" sz="1400" b="1" noProof="1"/>
            </a:br>
            <a:r>
              <a:rPr lang="en-US" sz="1400" b="1" noProof="1">
                <a:solidFill>
                  <a:schemeClr val="accent1"/>
                </a:solidFill>
              </a:rPr>
              <a:t>Toponium at the LHC?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lang="en-GB" sz="1400" dirty="0"/>
              <a:t>Bound state for 10</a:t>
            </a:r>
            <a:r>
              <a:rPr lang="en-GB" sz="1400" baseline="31176" dirty="0"/>
              <a:t>-25 </a:t>
            </a:r>
            <a:r>
              <a:rPr lang="en-GB" sz="1400" dirty="0"/>
              <a:t>s?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>
                <a:solidFill>
                  <a:schemeClr val="bg1"/>
                </a:solidFill>
              </a:rPr>
              <a:t>Challenging measurement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Difficult theory prediction</a:t>
            </a:r>
            <a:endParaRPr lang="de-DE" sz="1400" noProof="1">
              <a:solidFill>
                <a:schemeClr val="bg1"/>
              </a:solidFill>
            </a:endParaRPr>
          </a:p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br>
              <a:rPr lang="en-US" sz="1600" noProof="1">
                <a:solidFill>
                  <a:schemeClr val="bg1"/>
                </a:solidFill>
              </a:rPr>
            </a:br>
            <a:endParaRPr lang="de-DE" sz="1600" noProof="1">
              <a:solidFill>
                <a:schemeClr val="bg1"/>
              </a:solidFill>
            </a:endParaRP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C4DD8CE3-90BB-2B10-24DE-1B21A99C180B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8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EB5FDB08-3089-AD1E-31D7-AAB50A9CEEB3}"/>
              </a:ext>
            </a:extLst>
          </p:cNvPr>
          <p:cNvSpPr txBox="1"/>
          <p:nvPr/>
        </p:nvSpPr>
        <p:spPr>
          <a:xfrm rot="16200000">
            <a:off x="-353630" y="3618611"/>
            <a:ext cx="2195634" cy="24237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20" tIns="45720" rIns="45720" bIns="45720">
            <a:spAutoFit/>
          </a:bodyPr>
          <a:lstStyle>
            <a:lvl1pPr defTabSz="2438400">
              <a:lnSpc>
                <a:spcPct val="100000"/>
              </a:lnSpc>
              <a:spcBef>
                <a:spcPts val="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975" dirty="0">
                <a:solidFill>
                  <a:schemeClr val="accent1"/>
                </a:solidFill>
              </a:rPr>
              <a:t>Rep. Prog. Phys. 88 (2025) 087801</a:t>
            </a:r>
            <a:endParaRPr sz="975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BE5D01-9394-1912-4C2E-56B6E004297F}"/>
              </a:ext>
            </a:extLst>
          </p:cNvPr>
          <p:cNvSpPr txBox="1"/>
          <p:nvPr/>
        </p:nvSpPr>
        <p:spPr>
          <a:xfrm>
            <a:off x="955226" y="2774298"/>
            <a:ext cx="1628644" cy="23852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DE"/>
            </a:defPPr>
            <a:lvl1pPr>
              <a:defRPr kumimoji="0" sz="105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en-US" sz="950" dirty="0"/>
              <a:t>Invariant di-top mass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F4E688-7157-CBE4-1CCC-F7CD8A0F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34" y="3039406"/>
            <a:ext cx="1326828" cy="180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444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F960-BBAD-6B30-073F-ABD8B61F9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>
            <a:extLst>
              <a:ext uri="{FF2B5EF4-FFF2-40B4-BE49-F238E27FC236}">
                <a16:creationId xmlns:a16="http://schemas.microsoft.com/office/drawing/2014/main" id="{BA6314FF-DA54-39C6-0D6E-E86DC5B52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Belle II: Precision measurements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C6C6A18E-17BF-F760-B040-A566BD38165B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1">
                <a:solidFill>
                  <a:schemeClr val="bg1"/>
                </a:solidFill>
              </a:rPr>
              <a:t>Hints of new phenomena?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04A5C8F5-CABE-6E3D-94A6-38820D9ADE30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9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E2B836F5-7A83-41AC-9EED-038FB39436A1}"/>
              </a:ext>
            </a:extLst>
          </p:cNvPr>
          <p:cNvSpPr/>
          <p:nvPr/>
        </p:nvSpPr>
        <p:spPr>
          <a:xfrm rot="10800000">
            <a:off x="7604084" y="2733755"/>
            <a:ext cx="1093010" cy="4415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aceHolder 3">
            <a:extLst>
              <a:ext uri="{FF2B5EF4-FFF2-40B4-BE49-F238E27FC236}">
                <a16:creationId xmlns:a16="http://schemas.microsoft.com/office/drawing/2014/main" id="{0F437E8E-6569-C311-580E-7F39231491A8}"/>
              </a:ext>
            </a:extLst>
          </p:cNvPr>
          <p:cNvSpPr txBox="1">
            <a:spLocks/>
          </p:cNvSpPr>
          <p:nvPr/>
        </p:nvSpPr>
        <p:spPr>
          <a:xfrm>
            <a:off x="358920" y="1311120"/>
            <a:ext cx="2986404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>
              <a:spcBef>
                <a:spcPts val="375"/>
              </a:spcBef>
              <a:defRPr sz="3400" b="1">
                <a:latin typeface="Arial"/>
                <a:ea typeface="Arial"/>
                <a:cs typeface="Arial"/>
                <a:sym typeface="Arial"/>
              </a:defRPr>
            </a:pPr>
            <a:r>
              <a:rPr lang="en-GB" sz="1400" b="1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PoF IV:</a:t>
            </a:r>
          </a:p>
          <a:p>
            <a:pPr>
              <a:spcBef>
                <a:spcPts val="375"/>
              </a:spcBef>
              <a:buClr>
                <a:schemeClr val="accent1"/>
              </a:buClr>
              <a:buSzPct val="100000"/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lang="en-GB" sz="1400" b="1" dirty="0">
                <a:solidFill>
                  <a:schemeClr val="accent1"/>
                </a:solidFill>
              </a:rPr>
              <a:t>Most precise tau mass measurement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83935E-28ED-3A1D-68D2-270E44587117}"/>
                  </a:ext>
                </a:extLst>
              </p:cNvPr>
              <p:cNvSpPr txBox="1"/>
              <p:nvPr/>
            </p:nvSpPr>
            <p:spPr>
              <a:xfrm>
                <a:off x="4571999" y="2175365"/>
                <a:ext cx="2870793" cy="415498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>
                <a:spAutoFit/>
              </a:bodyPr>
              <a:lstStyle/>
              <a:p>
                <a:r>
                  <a:rPr kumimoji="0" lang="en-GB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Comparison of Standard</a:t>
                </a:r>
                <a:r>
                  <a:rPr kumimoji="0" lang="en-GB" sz="1050" b="1" i="0" u="none" strike="noStrike" kern="1200" cap="none" spc="0" normalizeH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Model </a:t>
                </a:r>
                <a:r>
                  <a:rPr kumimoji="0" lang="en-GB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prediction and measurements </a:t>
                </a:r>
                <a:r>
                  <a:rPr kumimoji="0" lang="en-GB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</a:rPr>
                  <a:t>of Br(</a:t>
                </a:r>
                <a:r>
                  <a:rPr lang="en-US" sz="105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B</a:t>
                </a:r>
                <a:r>
                  <a:rPr lang="en-US" sz="1050" baseline="3000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±</a:t>
                </a:r>
                <a:r>
                  <a:rPr lang="en-US" sz="105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1050" noProof="1">
                    <a:solidFill>
                      <a:schemeClr val="tx2"/>
                    </a:solidFill>
                    <a:ea typeface="Arial"/>
                    <a:cs typeface="Arial"/>
                    <a:sym typeface="Wingdings" pitchFamily="2" charset="2"/>
                  </a:rPr>
                  <a:t> K</a:t>
                </a:r>
                <a:r>
                  <a:rPr lang="en-US" sz="1050" baseline="3000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±</a:t>
                </a:r>
                <a14:m>
                  <m:oMath xmlns:m="http://schemas.openxmlformats.org/officeDocument/2006/math">
                    <m:r>
                      <a:rPr lang="en-US" sz="1050" i="1" noProof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Wingdings" pitchFamily="2" charset="2"/>
                      </a:rPr>
                      <m:t>𝜈</m:t>
                    </m:r>
                    <m:acc>
                      <m:accPr>
                        <m:chr m:val="̅"/>
                        <m:ctrlPr>
                          <a:rPr lang="en-US" sz="1050" i="1" noProof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050" i="1" noProof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Wingdings" pitchFamily="2" charset="2"/>
                          </a:rPr>
                          <m:t>𝜈</m:t>
                        </m:r>
                      </m:e>
                    </m:acc>
                  </m:oMath>
                </a14:m>
                <a:r>
                  <a:rPr lang="en-GB" sz="1050" b="1" dirty="0">
                    <a:solidFill>
                      <a:schemeClr val="tx2"/>
                    </a:solidFill>
                  </a:rPr>
                  <a:t>)</a:t>
                </a:r>
                <a:endParaRPr lang="en-US" sz="105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83935E-28ED-3A1D-68D2-270E44587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75365"/>
                <a:ext cx="2870793" cy="415498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16">
            <a:extLst>
              <a:ext uri="{FF2B5EF4-FFF2-40B4-BE49-F238E27FC236}">
                <a16:creationId xmlns:a16="http://schemas.microsoft.com/office/drawing/2014/main" id="{E9ADFBD4-7845-C224-E256-6B45B9F0F265}"/>
              </a:ext>
            </a:extLst>
          </p:cNvPr>
          <p:cNvSpPr txBox="1"/>
          <p:nvPr/>
        </p:nvSpPr>
        <p:spPr>
          <a:xfrm rot="16200000">
            <a:off x="6472750" y="3408836"/>
            <a:ext cx="2262669" cy="24622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20" tIns="45720" rIns="45720" bIns="45720">
            <a:spAutoFit/>
          </a:bodyPr>
          <a:lstStyle>
            <a:lvl1pPr defTabSz="2438400">
              <a:lnSpc>
                <a:spcPct val="100000"/>
              </a:lnSpc>
              <a:spcBef>
                <a:spcPts val="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1000" dirty="0">
                <a:solidFill>
                  <a:schemeClr val="accent1"/>
                </a:solidFill>
                <a:latin typeface="Arial" panose="020B0604020202020204" pitchFamily="34" charset="0"/>
              </a:rPr>
              <a:t>PRD 109 (2024) 112006</a:t>
            </a:r>
            <a:endParaRPr sz="975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9AF1F9-0952-52D7-2661-88467C4F9FEA}"/>
                  </a:ext>
                </a:extLst>
              </p:cNvPr>
              <p:cNvSpPr txBox="1"/>
              <p:nvPr/>
            </p:nvSpPr>
            <p:spPr>
              <a:xfrm>
                <a:off x="4484911" y="1536014"/>
                <a:ext cx="445226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spcBef>
                    <a:spcPts val="375"/>
                  </a:spcBef>
                  <a:buClr>
                    <a:srgbClr val="22B0F8"/>
                  </a:buClr>
                  <a:buSzPct val="100000"/>
                  <a:defRPr sz="34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GB" sz="1400" b="1" dirty="0">
                    <a:solidFill>
                      <a:srgbClr val="22B0F8"/>
                    </a:solidFill>
                    <a:latin typeface="Arial"/>
                    <a:ea typeface="Arial"/>
                    <a:cs typeface="Arial"/>
                    <a:sym typeface="Arial"/>
                  </a:rPr>
                  <a:t>Excess of events in rare decay </a:t>
                </a:r>
                <a:r>
                  <a:rPr lang="en-US" sz="1400" b="1" noProof="1">
                    <a:solidFill>
                      <a:srgbClr val="22B0F8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r>
                  <a:rPr lang="en-US" sz="1400" b="1" baseline="30000" noProof="1">
                    <a:solidFill>
                      <a:srgbClr val="22B0F8"/>
                    </a:solidFill>
                    <a:latin typeface="Arial"/>
                    <a:ea typeface="Arial"/>
                    <a:cs typeface="Arial"/>
                    <a:sym typeface="Arial"/>
                  </a:rPr>
                  <a:t>±</a:t>
                </a:r>
                <a:r>
                  <a:rPr lang="en-US" sz="1400" b="1" noProof="1">
                    <a:solidFill>
                      <a:srgbClr val="22B0F8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1400" b="1" noProof="1">
                    <a:solidFill>
                      <a:srgbClr val="22B0F8"/>
                    </a:solidFill>
                    <a:latin typeface="Arial"/>
                    <a:ea typeface="Arial"/>
                    <a:cs typeface="Arial"/>
                    <a:sym typeface="Wingdings" pitchFamily="2" charset="2"/>
                  </a:rPr>
                  <a:t> K</a:t>
                </a:r>
                <a:r>
                  <a:rPr lang="en-US" sz="1400" b="1" baseline="30000" noProof="1">
                    <a:solidFill>
                      <a:srgbClr val="22B0F8"/>
                    </a:solidFill>
                    <a:latin typeface="Arial"/>
                    <a:ea typeface="Arial"/>
                    <a:cs typeface="Arial"/>
                    <a:sym typeface="Arial"/>
                  </a:rPr>
                  <a:t>±</a:t>
                </a:r>
                <a14:m>
                  <m:oMath xmlns:m="http://schemas.openxmlformats.org/officeDocument/2006/math">
                    <m:r>
                      <a:rPr lang="en-US" sz="1400" b="1" i="1" noProof="1" dirty="0">
                        <a:solidFill>
                          <a:srgbClr val="22B0F8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Wingdings" pitchFamily="2" charset="2"/>
                      </a:rPr>
                      <m:t>𝝂</m:t>
                    </m:r>
                    <m:acc>
                      <m:accPr>
                        <m:chr m:val="̅"/>
                        <m:ctrlPr>
                          <a:rPr lang="en-US" sz="1400" b="1" i="1" noProof="1" dirty="0">
                            <a:solidFill>
                              <a:srgbClr val="22B0F8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400" b="1" i="1" noProof="1" dirty="0">
                            <a:solidFill>
                              <a:srgbClr val="22B0F8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Wingdings" pitchFamily="2" charset="2"/>
                          </a:rPr>
                          <m:t>𝝂</m:t>
                        </m:r>
                      </m:e>
                    </m:acc>
                    <m:r>
                      <a:rPr lang="en-US" sz="1400" b="1" i="1" noProof="1" dirty="0">
                        <a:solidFill>
                          <a:srgbClr val="22B0F8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Wingdings" pitchFamily="2" charset="2"/>
                      </a:rPr>
                      <m:t> </m:t>
                    </m:r>
                  </m:oMath>
                </a14:m>
                <a:br>
                  <a:rPr lang="en-US" sz="1400" noProof="1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r>
                  <a:rPr lang="en-US" sz="1400" noProof="1">
                    <a:solidFill>
                      <a:schemeClr val="bg1"/>
                    </a:solidFill>
                    <a:latin typeface="Arial"/>
                    <a:ea typeface="Arial"/>
                    <a:cs typeface="Arial"/>
                    <a:sym typeface="Arial"/>
                  </a:rPr>
                  <a:t>2.7 σ above SM prediction – caused by new particles? </a:t>
                </a:r>
                <a:endParaRPr lang="en-GB" sz="1400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9AF1F9-0952-52D7-2661-88467C4F9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911" y="1536014"/>
                <a:ext cx="4452260" cy="523220"/>
              </a:xfrm>
              <a:prstGeom prst="rect">
                <a:avLst/>
              </a:prstGeom>
              <a:blipFill>
                <a:blip r:embed="rId4"/>
                <a:stretch>
                  <a:fillRect l="-570" r="-1140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01A5BBFE-D689-FA01-9D7B-6C6467CA0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97" y="2359609"/>
            <a:ext cx="2686624" cy="2052767"/>
          </a:xfrm>
          <a:prstGeom prst="rect">
            <a:avLst/>
          </a:prstGeom>
        </p:spPr>
      </p:pic>
      <p:sp>
        <p:nvSpPr>
          <p:cNvPr id="12" name="TextBox 16">
            <a:extLst>
              <a:ext uri="{FF2B5EF4-FFF2-40B4-BE49-F238E27FC236}">
                <a16:creationId xmlns:a16="http://schemas.microsoft.com/office/drawing/2014/main" id="{E4917320-FF67-2E62-D5BD-F273F5941DCB}"/>
              </a:ext>
            </a:extLst>
          </p:cNvPr>
          <p:cNvSpPr txBox="1"/>
          <p:nvPr/>
        </p:nvSpPr>
        <p:spPr>
          <a:xfrm rot="16200000">
            <a:off x="2111866" y="2946098"/>
            <a:ext cx="2262669" cy="24622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20" tIns="45720" rIns="45720" bIns="45720">
            <a:spAutoFit/>
          </a:bodyPr>
          <a:lstStyle>
            <a:lvl1pPr defTabSz="2438400">
              <a:lnSpc>
                <a:spcPct val="100000"/>
              </a:lnSpc>
              <a:spcBef>
                <a:spcPts val="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sz="1000" dirty="0">
                <a:solidFill>
                  <a:schemeClr val="accent1"/>
                </a:solidFill>
                <a:latin typeface="Arial" panose="020B0604020202020204" pitchFamily="34" charset="0"/>
              </a:rPr>
              <a:t>PRD 108 (2023) 032006</a:t>
            </a:r>
            <a:endParaRPr sz="975" dirty="0">
              <a:solidFill>
                <a:schemeClr val="accent1"/>
              </a:solidFill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48CE51B3-41A5-63ED-6610-DB73A5253593}"/>
              </a:ext>
            </a:extLst>
          </p:cNvPr>
          <p:cNvSpPr/>
          <p:nvPr/>
        </p:nvSpPr>
        <p:spPr>
          <a:xfrm rot="14002124">
            <a:off x="2355074" y="4218221"/>
            <a:ext cx="1093010" cy="4415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75D16B-EAFA-70F3-2BA1-D5BCC2F461BD}"/>
              </a:ext>
            </a:extLst>
          </p:cNvPr>
          <p:cNvSpPr txBox="1"/>
          <p:nvPr/>
        </p:nvSpPr>
        <p:spPr>
          <a:xfrm>
            <a:off x="1555156" y="4524629"/>
            <a:ext cx="1406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solidFill>
                  <a:schemeClr val="accent1"/>
                </a:solidFill>
              </a:rPr>
              <a:t>Strong contribution </a:t>
            </a:r>
            <a:br>
              <a:rPr lang="en-US" sz="1100" dirty="0">
                <a:solidFill>
                  <a:schemeClr val="accent1"/>
                </a:solidFill>
              </a:rPr>
            </a:br>
            <a:r>
              <a:rPr lang="en-US" sz="1100" dirty="0">
                <a:solidFill>
                  <a:schemeClr val="accent1"/>
                </a:solidFill>
              </a:rPr>
              <a:t>by FPF scientists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808196-78B8-8700-BC1E-098C80FE10CB}"/>
              </a:ext>
            </a:extLst>
          </p:cNvPr>
          <p:cNvSpPr txBox="1"/>
          <p:nvPr/>
        </p:nvSpPr>
        <p:spPr>
          <a:xfrm>
            <a:off x="7765377" y="2387195"/>
            <a:ext cx="1406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Strong contribution </a:t>
            </a:r>
            <a:br>
              <a:rPr lang="en-US" sz="1100" dirty="0">
                <a:solidFill>
                  <a:schemeClr val="accent1"/>
                </a:solidFill>
              </a:rPr>
            </a:br>
            <a:r>
              <a:rPr lang="en-US" sz="1100" dirty="0">
                <a:solidFill>
                  <a:schemeClr val="accent1"/>
                </a:solidFill>
              </a:rPr>
              <a:t>by FPF scientists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6AE6B40-674E-10F2-5177-2CACB37FC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84593"/>
            <a:ext cx="2870792" cy="223817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A9DC904-E005-1D08-9866-1FCABF7E0B79}"/>
              </a:ext>
            </a:extLst>
          </p:cNvPr>
          <p:cNvSpPr txBox="1"/>
          <p:nvPr/>
        </p:nvSpPr>
        <p:spPr>
          <a:xfrm>
            <a:off x="357897" y="2146011"/>
            <a:ext cx="2686624" cy="25391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Tau mass measurements</a:t>
            </a:r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7C72A-C35F-AB90-65FF-DFF76DF23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D243C6B-30F7-4819-AB2B-5BF1FAC47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528" y="2177290"/>
            <a:ext cx="2874680" cy="2388751"/>
          </a:xfrm>
          <a:prstGeom prst="rect">
            <a:avLst/>
          </a:prstGeom>
        </p:spPr>
      </p:pic>
      <p:sp>
        <p:nvSpPr>
          <p:cNvPr id="225" name="PlaceHolder 1">
            <a:extLst>
              <a:ext uri="{FF2B5EF4-FFF2-40B4-BE49-F238E27FC236}">
                <a16:creationId xmlns:a16="http://schemas.microsoft.com/office/drawing/2014/main" id="{6A08280F-1E41-46E1-C909-1A9DBDC64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Belle II: Precision measurements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0E5096C4-48E7-22BD-6AFD-3E2E5A70D0A6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>
              <a:tabLst>
                <a:tab pos="180000" algn="l"/>
                <a:tab pos="360000" algn="l"/>
              </a:tabLst>
            </a:pPr>
            <a:r>
              <a:rPr lang="en-US" noProof="1">
                <a:solidFill>
                  <a:schemeClr val="bg1"/>
                </a:solidFill>
              </a:rPr>
              <a:t>Hints of new phenomena?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0F45035F-DF6A-0018-9E45-90E55453A0BE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10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4" name="PlaceHolder 3">
            <a:extLst>
              <a:ext uri="{FF2B5EF4-FFF2-40B4-BE49-F238E27FC236}">
                <a16:creationId xmlns:a16="http://schemas.microsoft.com/office/drawing/2014/main" id="{EF6DC72B-0B25-28FC-253B-6CC03380E549}"/>
              </a:ext>
            </a:extLst>
          </p:cNvPr>
          <p:cNvSpPr txBox="1">
            <a:spLocks/>
          </p:cNvSpPr>
          <p:nvPr/>
        </p:nvSpPr>
        <p:spPr>
          <a:xfrm>
            <a:off x="358920" y="1311120"/>
            <a:ext cx="3137692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>
              <a:spcBef>
                <a:spcPts val="375"/>
              </a:spcBef>
              <a:defRPr sz="3400" b="1">
                <a:latin typeface="Arial"/>
                <a:ea typeface="Arial"/>
                <a:cs typeface="Arial"/>
                <a:sym typeface="Arial"/>
              </a:defRPr>
            </a:pPr>
            <a:r>
              <a:rPr lang="en-GB" sz="1400" b="1" dirty="0" err="1">
                <a:solidFill>
                  <a:schemeClr val="accent1"/>
                </a:solidFill>
                <a:ea typeface="Arial"/>
                <a:cs typeface="Arial"/>
                <a:sym typeface="Arial"/>
              </a:rPr>
              <a:t>PoF</a:t>
            </a:r>
            <a:r>
              <a:rPr lang="en-GB" sz="1400" b="1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 V: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Follow-up on measured excess and </a:t>
            </a:r>
            <a:r>
              <a:rPr lang="de-DE" sz="1400" b="1" noProof="1">
                <a:solidFill>
                  <a:schemeClr val="accent1"/>
                </a:solidFill>
              </a:rPr>
              <a:t>many other rare decays </a:t>
            </a:r>
            <a:r>
              <a:rPr lang="en-US" sz="1400" b="1" noProof="1">
                <a:solidFill>
                  <a:schemeClr val="accent1"/>
                </a:solidFill>
              </a:rPr>
              <a:t>with significantly higher luminosity and new detectors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Sensitivity to CP violation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7B9E0B-861C-A76E-3C35-E2E191B582F9}"/>
                  </a:ext>
                </a:extLst>
              </p:cNvPr>
              <p:cNvSpPr txBox="1"/>
              <p:nvPr/>
            </p:nvSpPr>
            <p:spPr>
              <a:xfrm>
                <a:off x="4854528" y="1761792"/>
                <a:ext cx="2874680" cy="415498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>
                <a:spAutoFit/>
              </a:bodyPr>
              <a:lstStyle/>
              <a:p>
                <a:r>
                  <a:rPr kumimoji="0" lang="en-GB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Projection of uncertainty on</a:t>
                </a:r>
                <a:r>
                  <a:rPr kumimoji="0" lang="en-GB" sz="1050" b="1" i="0" u="none" strike="noStrike" kern="1200" cap="none" spc="0" normalizeH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the measurement </a:t>
                </a:r>
                <a:r>
                  <a:rPr kumimoji="0" lang="en-GB" sz="1050" b="1" i="0" u="none" strike="noStrike" kern="1200" cap="none" spc="0" normalizeH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Arial"/>
                  </a:rPr>
                  <a:t>of </a:t>
                </a:r>
                <a:r>
                  <a:rPr lang="en-GB" sz="1050" b="1" dirty="0">
                    <a:solidFill>
                      <a:schemeClr val="tx2"/>
                    </a:solidFill>
                  </a:rPr>
                  <a:t>Br(</a:t>
                </a:r>
                <a:r>
                  <a:rPr lang="en-US" sz="105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B</a:t>
                </a:r>
                <a:r>
                  <a:rPr lang="en-US" sz="1050" baseline="3000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±</a:t>
                </a:r>
                <a:r>
                  <a:rPr lang="en-US" sz="105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1050" noProof="1">
                    <a:solidFill>
                      <a:schemeClr val="tx2"/>
                    </a:solidFill>
                    <a:ea typeface="Arial"/>
                    <a:cs typeface="Arial"/>
                    <a:sym typeface="Wingdings" pitchFamily="2" charset="2"/>
                  </a:rPr>
                  <a:t> K</a:t>
                </a:r>
                <a:r>
                  <a:rPr lang="en-US" sz="1050" baseline="30000" noProof="1">
                    <a:solidFill>
                      <a:schemeClr val="tx2"/>
                    </a:solidFill>
                    <a:ea typeface="Arial"/>
                    <a:cs typeface="Arial"/>
                    <a:sym typeface="Arial"/>
                  </a:rPr>
                  <a:t>±</a:t>
                </a:r>
                <a14:m>
                  <m:oMath xmlns:m="http://schemas.openxmlformats.org/officeDocument/2006/math">
                    <m:r>
                      <a:rPr lang="en-US" sz="1050" i="1" noProof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Wingdings" pitchFamily="2" charset="2"/>
                      </a:rPr>
                      <m:t>𝜈</m:t>
                    </m:r>
                    <m:acc>
                      <m:accPr>
                        <m:chr m:val="̅"/>
                        <m:ctrlPr>
                          <a:rPr lang="en-US" sz="1050" i="1" noProof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050" i="1" noProof="1" dirty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Wingdings" pitchFamily="2" charset="2"/>
                          </a:rPr>
                          <m:t>𝜈</m:t>
                        </m:r>
                      </m:e>
                    </m:acc>
                  </m:oMath>
                </a14:m>
                <a:r>
                  <a:rPr lang="en-GB" sz="1050" b="1" dirty="0">
                    <a:solidFill>
                      <a:schemeClr val="tx2"/>
                    </a:solidFill>
                  </a:rPr>
                  <a:t>)</a:t>
                </a:r>
                <a:endParaRPr lang="en-US" sz="105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7B9E0B-861C-A76E-3C35-E2E191B58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528" y="1761792"/>
                <a:ext cx="2874680" cy="415498"/>
              </a:xfrm>
              <a:prstGeom prst="rect">
                <a:avLst/>
              </a:prstGeom>
              <a:blipFill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D08060A-6D0E-AAAF-49FE-F90CDB88DD78}"/>
              </a:ext>
            </a:extLst>
          </p:cNvPr>
          <p:cNvSpPr txBox="1"/>
          <p:nvPr/>
        </p:nvSpPr>
        <p:spPr>
          <a:xfrm>
            <a:off x="3626965" y="2920787"/>
            <a:ext cx="1106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Uncertainty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IV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CCB3EA-3A72-7EBB-9488-D985E1C81D3E}"/>
              </a:ext>
            </a:extLst>
          </p:cNvPr>
          <p:cNvSpPr txBox="1"/>
          <p:nvPr/>
        </p:nvSpPr>
        <p:spPr>
          <a:xfrm>
            <a:off x="7964335" y="2551455"/>
            <a:ext cx="11066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  <a:latin typeface="Arial"/>
                <a:ea typeface="+mj-ea"/>
                <a:cs typeface="+mj-cs"/>
              </a:rPr>
              <a:t>Projected u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ncertainty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V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E0416D-18DC-3F28-8F62-1846F3A1B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97" y="3254361"/>
            <a:ext cx="2337904" cy="16695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E31CFED-363E-8831-B8EA-A9FA726FCCB4}"/>
              </a:ext>
            </a:extLst>
          </p:cNvPr>
          <p:cNvSpPr txBox="1"/>
          <p:nvPr/>
        </p:nvSpPr>
        <p:spPr>
          <a:xfrm>
            <a:off x="679798" y="2917420"/>
            <a:ext cx="2337904" cy="4308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Installation</a:t>
            </a:r>
            <a:r>
              <a:rPr kumimoji="0" lang="en-US" sz="1100" b="1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new Belle II pixel detector during 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PoF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IV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9FBA18B9-F557-E547-3A98-8AC336D00C39}"/>
              </a:ext>
            </a:extLst>
          </p:cNvPr>
          <p:cNvSpPr/>
          <p:nvPr/>
        </p:nvSpPr>
        <p:spPr>
          <a:xfrm rot="19738317">
            <a:off x="4667437" y="2814521"/>
            <a:ext cx="1053878" cy="24861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46D4D559-7D4C-8D79-E2EE-EA0675C6B7D6}"/>
              </a:ext>
            </a:extLst>
          </p:cNvPr>
          <p:cNvSpPr/>
          <p:nvPr/>
        </p:nvSpPr>
        <p:spPr>
          <a:xfrm rot="11638069">
            <a:off x="5804664" y="2638308"/>
            <a:ext cx="2094707" cy="2074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441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3EEB8-44AE-B232-3864-6D9F9C79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>
            <a:extLst>
              <a:ext uri="{FF2B5EF4-FFF2-40B4-BE49-F238E27FC236}">
                <a16:creationId xmlns:a16="http://schemas.microsoft.com/office/drawing/2014/main" id="{FD35D627-EF09-5780-A8F0-9E85DE854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Probing light dark matter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288AC5A4-82D8-4247-5073-0946423746F5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We partly re-use existing local infrastructure</a:t>
            </a:r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2ED4EE7F-4065-9839-42FE-6478589E8D2E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11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E273F7A8-D139-64C7-CE05-08EF0F0D7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18" y="2021867"/>
            <a:ext cx="2492683" cy="121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screenshot of a graph&#10;&#10;AI-generated content may be incorrect.">
            <a:extLst>
              <a:ext uri="{FF2B5EF4-FFF2-40B4-BE49-F238E27FC236}">
                <a16:creationId xmlns:a16="http://schemas.microsoft.com/office/drawing/2014/main" id="{E376360E-9A25-6721-F794-098CB8088C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10433" r="48687"/>
          <a:stretch>
            <a:fillRect/>
          </a:stretch>
        </p:blipFill>
        <p:spPr>
          <a:xfrm>
            <a:off x="5990613" y="1825895"/>
            <a:ext cx="2997737" cy="2807246"/>
          </a:xfrm>
          <a:prstGeom prst="rect">
            <a:avLst/>
          </a:prstGeom>
        </p:spPr>
      </p:pic>
      <p:pic>
        <p:nvPicPr>
          <p:cNvPr id="18" name="Picture 17" descr="A screenshot of a graph&#10;&#10;AI-generated content may be incorrect.">
            <a:extLst>
              <a:ext uri="{FF2B5EF4-FFF2-40B4-BE49-F238E27FC236}">
                <a16:creationId xmlns:a16="http://schemas.microsoft.com/office/drawing/2014/main" id="{2D4BBBA8-7049-BF95-7516-471EEF55E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3" t="96071" r="26127" b="-317"/>
          <a:stretch>
            <a:fillRect/>
          </a:stretch>
        </p:blipFill>
        <p:spPr>
          <a:xfrm>
            <a:off x="7129349" y="4505311"/>
            <a:ext cx="1858999" cy="127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26F936C-12D5-B2C4-209C-8F4332B6A9C3}"/>
              </a:ext>
            </a:extLst>
          </p:cNvPr>
          <p:cNvSpPr txBox="1"/>
          <p:nvPr/>
        </p:nvSpPr>
        <p:spPr>
          <a:xfrm>
            <a:off x="5990612" y="1598936"/>
            <a:ext cx="2997737" cy="2616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Axion coupling vs. mass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0" name="PlaceHolder 3">
            <a:extLst>
              <a:ext uri="{FF2B5EF4-FFF2-40B4-BE49-F238E27FC236}">
                <a16:creationId xmlns:a16="http://schemas.microsoft.com/office/drawing/2014/main" id="{B62CC600-44AE-58EB-DE7C-06D71772209B}"/>
              </a:ext>
            </a:extLst>
          </p:cNvPr>
          <p:cNvSpPr txBox="1">
            <a:spLocks/>
          </p:cNvSpPr>
          <p:nvPr/>
        </p:nvSpPr>
        <p:spPr>
          <a:xfrm>
            <a:off x="358920" y="1311120"/>
            <a:ext cx="2704320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>
              <a:spcBef>
                <a:spcPts val="375"/>
              </a:spcBef>
              <a:defRPr sz="3400" b="1">
                <a:latin typeface="Arial"/>
                <a:ea typeface="Arial"/>
                <a:cs typeface="Arial"/>
                <a:sym typeface="Arial"/>
              </a:defRPr>
            </a:pPr>
            <a:r>
              <a:rPr lang="en-GB" sz="1400" b="1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PoF IV:</a:t>
            </a:r>
            <a:br>
              <a:rPr lang="en-GB" sz="1400" b="1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</a:br>
            <a:r>
              <a:rPr lang="en-US" sz="1400" noProof="1">
                <a:solidFill>
                  <a:schemeClr val="accent1"/>
                </a:solidFill>
              </a:rPr>
              <a:t>First results from ALPS II</a:t>
            </a:r>
          </a:p>
          <a:p>
            <a:pPr marL="285750" indent="-285750" defTabSz="180000">
              <a:lnSpc>
                <a:spcPts val="18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Probing axion production from laser light in strong magnetic field </a:t>
            </a:r>
          </a:p>
          <a:p>
            <a:pPr marL="285750" indent="-285750" defTabSz="180000">
              <a:lnSpc>
                <a:spcPts val="18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GB" sz="1400" dirty="0"/>
              <a:t>Exceeding previous </a:t>
            </a:r>
            <a:br>
              <a:rPr lang="en-GB" sz="1400" dirty="0"/>
            </a:br>
            <a:r>
              <a:rPr lang="en-GB" sz="1400" dirty="0"/>
              <a:t>sensitivity by factor ~10</a:t>
            </a:r>
            <a:r>
              <a:rPr lang="en-GB" sz="1400" baseline="30000" dirty="0"/>
              <a:t>5</a:t>
            </a:r>
          </a:p>
          <a:p>
            <a:pPr marL="285750" indent="-285750" defTabSz="180000">
              <a:lnSpc>
                <a:spcPts val="18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GB" sz="1400" b="1" dirty="0"/>
              <a:t>New nanomechanical membrane: </a:t>
            </a:r>
            <a:br>
              <a:rPr lang="en-GB" sz="1400" b="1" dirty="0"/>
            </a:br>
            <a:r>
              <a:rPr lang="en-GB" sz="1400" dirty="0"/>
              <a:t>Application in industry, but also in searches for high-frequency gravitational waves (re-using ALPS II)</a:t>
            </a:r>
            <a:br>
              <a:rPr lang="en-GB" sz="1400" dirty="0"/>
            </a:br>
            <a:endParaRPr lang="en-US" sz="1400" noProof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B2072F-419A-EB70-FF29-3DE30CE4A5C1}"/>
              </a:ext>
            </a:extLst>
          </p:cNvPr>
          <p:cNvSpPr txBox="1"/>
          <p:nvPr/>
        </p:nvSpPr>
        <p:spPr>
          <a:xfrm rot="16200000">
            <a:off x="-441116" y="3634957"/>
            <a:ext cx="182214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180000" rtl="0" eaLnBrk="1" fontAlgn="auto" latinLnBrk="0" hangingPunct="1">
              <a:spcAft>
                <a:spcPts val="0"/>
              </a:spcAft>
              <a:buClrTx/>
              <a:buSzTx/>
              <a:tabLst>
                <a:tab pos="180000" algn="l"/>
                <a:tab pos="360000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Patent EP 4 446 714 B1: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Sensor for measuring two characteristics of a gas</a:t>
            </a:r>
            <a:b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BD443C-95DE-DCEB-1690-28EEECF08916}"/>
              </a:ext>
            </a:extLst>
          </p:cNvPr>
          <p:cNvSpPr txBox="1"/>
          <p:nvPr/>
        </p:nvSpPr>
        <p:spPr>
          <a:xfrm>
            <a:off x="3313618" y="1590979"/>
            <a:ext cx="2492684" cy="4308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Sketch of a light-shining-through- wall experiment like ALPS II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CE939-D8C7-5C36-6979-222C62DAE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301" y="3685141"/>
            <a:ext cx="948000" cy="9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10F15-BBA5-BF6F-5EBE-61E3A75B6CEE}"/>
              </a:ext>
            </a:extLst>
          </p:cNvPr>
          <p:cNvSpPr txBox="1"/>
          <p:nvPr/>
        </p:nvSpPr>
        <p:spPr>
          <a:xfrm>
            <a:off x="3313619" y="3417296"/>
            <a:ext cx="2492684" cy="2616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ALPS II experiment views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E54400-A661-C570-7FB6-1F306D330C53}"/>
              </a:ext>
            </a:extLst>
          </p:cNvPr>
          <p:cNvSpPr txBox="1"/>
          <p:nvPr/>
        </p:nvSpPr>
        <p:spPr>
          <a:xfrm>
            <a:off x="4793278" y="4411333"/>
            <a:ext cx="7855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Magnets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9BCB99-D755-E15E-E215-A83CB35C9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069" y="3685095"/>
            <a:ext cx="1433579" cy="9545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234336-3355-561A-D876-66E2D8037092}"/>
              </a:ext>
            </a:extLst>
          </p:cNvPr>
          <p:cNvSpPr txBox="1"/>
          <p:nvPr/>
        </p:nvSpPr>
        <p:spPr>
          <a:xfrm>
            <a:off x="3313618" y="3652704"/>
            <a:ext cx="12731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Laser clean room</a:t>
            </a:r>
          </a:p>
        </p:txBody>
      </p:sp>
    </p:spTree>
    <p:extLst>
      <p:ext uri="{BB962C8B-B14F-4D97-AF65-F5344CB8AC3E}">
        <p14:creationId xmlns:p14="http://schemas.microsoft.com/office/powerpoint/2010/main" val="223096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8AB49-F5AC-E150-BA55-C8C53387A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>
            <a:extLst>
              <a:ext uri="{FF2B5EF4-FFF2-40B4-BE49-F238E27FC236}">
                <a16:creationId xmlns:a16="http://schemas.microsoft.com/office/drawing/2014/main" id="{5D26322C-3902-D356-A560-95899CE3E3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Probing light dark matter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>
            <a:extLst>
              <a:ext uri="{FF2B5EF4-FFF2-40B4-BE49-F238E27FC236}">
                <a16:creationId xmlns:a16="http://schemas.microsoft.com/office/drawing/2014/main" id="{BECB007E-ABBD-BE66-300F-B06B4F6C182F}"/>
              </a:ext>
            </a:extLst>
          </p:cNvPr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en-US" dirty="0">
                <a:solidFill>
                  <a:schemeClr val="bg1"/>
                </a:solidFill>
              </a:rPr>
              <a:t>Three</a:t>
            </a:r>
            <a:r>
              <a:rPr lang="en-US" sz="2000" b="0" u="none" strike="noStrike" dirty="0">
                <a:solidFill>
                  <a:schemeClr val="bg1"/>
                </a:solidFill>
                <a:effectLst/>
                <a:uFillTx/>
                <a:latin typeface="Arial"/>
              </a:rPr>
              <a:t> flagship experiments: DESY to become a center for axion research</a:t>
            </a:r>
            <a:endParaRPr lang="de-DE" sz="20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BAD8AD92-D964-5A5F-BD81-457BC7B8D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10433" r="7369"/>
          <a:stretch>
            <a:fillRect/>
          </a:stretch>
        </p:blipFill>
        <p:spPr>
          <a:xfrm>
            <a:off x="4147918" y="1909555"/>
            <a:ext cx="4679145" cy="2350772"/>
          </a:xfrm>
          <a:prstGeom prst="rect">
            <a:avLst/>
          </a:prstGeom>
        </p:spPr>
      </p:pic>
      <p:sp>
        <p:nvSpPr>
          <p:cNvPr id="8" name="PlaceHolder 4">
            <a:extLst>
              <a:ext uri="{FF2B5EF4-FFF2-40B4-BE49-F238E27FC236}">
                <a16:creationId xmlns:a16="http://schemas.microsoft.com/office/drawing/2014/main" id="{95A481D5-D302-7F7F-BD8D-AE39E31A01D3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12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85361E-70F9-13B0-088E-4160E98BEF18}"/>
              </a:ext>
            </a:extLst>
          </p:cNvPr>
          <p:cNvSpPr txBox="1"/>
          <p:nvPr/>
        </p:nvSpPr>
        <p:spPr>
          <a:xfrm>
            <a:off x="4147918" y="1647945"/>
            <a:ext cx="4679145" cy="2616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Axion coupling vs. mass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2" name="PlaceHolder 3">
            <a:extLst>
              <a:ext uri="{FF2B5EF4-FFF2-40B4-BE49-F238E27FC236}">
                <a16:creationId xmlns:a16="http://schemas.microsoft.com/office/drawing/2014/main" id="{FC25EE73-D446-69BF-7642-FF5A229095F5}"/>
              </a:ext>
            </a:extLst>
          </p:cNvPr>
          <p:cNvSpPr txBox="1">
            <a:spLocks/>
          </p:cNvSpPr>
          <p:nvPr/>
        </p:nvSpPr>
        <p:spPr>
          <a:xfrm>
            <a:off x="358920" y="1311120"/>
            <a:ext cx="3353109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pPr lvl="0" defTabSz="180000">
              <a:lnSpc>
                <a:spcPts val="1800"/>
              </a:lnSpc>
              <a:spcBef>
                <a:spcPts val="600"/>
              </a:spcBef>
              <a:tabLst>
                <a:tab pos="180000" algn="l"/>
                <a:tab pos="360000" algn="l"/>
              </a:tabLst>
              <a:defRPr/>
            </a:pPr>
            <a:r>
              <a:rPr lang="en-US" sz="1400" b="1" dirty="0" err="1">
                <a:solidFill>
                  <a:schemeClr val="accent1"/>
                </a:solidFill>
              </a:rPr>
              <a:t>PoF</a:t>
            </a:r>
            <a:r>
              <a:rPr lang="en-US" sz="1400" b="1" dirty="0">
                <a:solidFill>
                  <a:schemeClr val="accent1"/>
                </a:solidFill>
              </a:rPr>
              <a:t> V:</a:t>
            </a:r>
          </a:p>
          <a:p>
            <a:pPr lvl="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tabLst>
                <a:tab pos="180000" algn="l"/>
                <a:tab pos="360000" algn="l"/>
              </a:tabLst>
              <a:defRPr/>
            </a:pPr>
            <a:r>
              <a:rPr lang="en-US" sz="1400" b="1" dirty="0">
                <a:solidFill>
                  <a:schemeClr val="accent1"/>
                </a:solidFill>
              </a:rPr>
              <a:t>Final results from ALPS II</a:t>
            </a:r>
          </a:p>
          <a:p>
            <a:pPr lvl="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tabLst>
                <a:tab pos="180000" algn="l"/>
                <a:tab pos="360000" algn="l"/>
              </a:tabLst>
              <a:defRPr/>
            </a:pPr>
            <a:r>
              <a:rPr lang="en-US" sz="1400" b="1" dirty="0">
                <a:solidFill>
                  <a:schemeClr val="accent1"/>
                </a:solidFill>
              </a:rPr>
              <a:t>Two new experiments</a:t>
            </a:r>
            <a:r>
              <a:rPr lang="en-US" sz="1400" b="1" dirty="0"/>
              <a:t> </a:t>
            </a:r>
          </a:p>
          <a:p>
            <a:pPr marL="285750" lvl="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lang="en-US" sz="1400" b="1" dirty="0" err="1">
                <a:solidFill>
                  <a:schemeClr val="accent1"/>
                </a:solidFill>
              </a:rPr>
              <a:t>BabyIAXO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/>
              <a:t>Axions from the </a:t>
            </a:r>
            <a:br>
              <a:rPr lang="en-US" sz="1400" dirty="0"/>
            </a:br>
            <a:r>
              <a:rPr lang="en-US" sz="1400" dirty="0"/>
              <a:t>sun and sensitivity</a:t>
            </a:r>
            <a:br>
              <a:rPr lang="en-US" sz="1400" dirty="0"/>
            </a:br>
            <a:r>
              <a:rPr lang="en-US" sz="1400" dirty="0"/>
              <a:t>to halo dark matter</a:t>
            </a:r>
            <a:br>
              <a:rPr lang="en-US" sz="1400" dirty="0"/>
            </a:br>
            <a:r>
              <a:rPr lang="en-US" sz="1400" dirty="0"/>
              <a:t>with RADES</a:t>
            </a:r>
            <a:endParaRPr lang="en-US" sz="1400" b="1" dirty="0"/>
          </a:p>
          <a:p>
            <a:pPr marL="285750" lvl="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lang="en-US" sz="1400" b="1" dirty="0">
                <a:solidFill>
                  <a:schemeClr val="accent1"/>
                </a:solidFill>
              </a:rPr>
              <a:t>MADMAX</a:t>
            </a:r>
            <a:br>
              <a:rPr lang="en-US" sz="1400" b="1" dirty="0"/>
            </a:br>
            <a:r>
              <a:rPr lang="en-US" sz="1400" dirty="0"/>
              <a:t>Boosting the signal of possible axions from halo dark matter with dielectric </a:t>
            </a:r>
            <a:r>
              <a:rPr lang="en-US" sz="1400" dirty="0" err="1"/>
              <a:t>haloscopes</a:t>
            </a:r>
            <a:r>
              <a:rPr lang="en-US" sz="1400" dirty="0"/>
              <a:t> </a:t>
            </a:r>
          </a:p>
          <a:p>
            <a:pPr marL="285750" indent="-285750" defTabSz="180000">
              <a:lnSpc>
                <a:spcPts val="1800"/>
              </a:lnSpc>
              <a:spcBef>
                <a:spcPts val="1100"/>
              </a:spcBef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endParaRPr lang="en-US" sz="1400" noProof="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D47E11-F507-1FF4-951C-3B4522D15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70" y="1855125"/>
            <a:ext cx="2944201" cy="208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94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ACCD8-D05A-B551-7461-0B988B4FF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270F49-05CF-D14F-C340-46438CADD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263" y="1897110"/>
            <a:ext cx="2440194" cy="1406164"/>
          </a:xfrm>
          <a:prstGeom prst="rect">
            <a:avLst/>
          </a:prstGeom>
        </p:spPr>
      </p:pic>
      <p:sp>
        <p:nvSpPr>
          <p:cNvPr id="2" name="PlaceHolder 2">
            <a:extLst>
              <a:ext uri="{FF2B5EF4-FFF2-40B4-BE49-F238E27FC236}">
                <a16:creationId xmlns:a16="http://schemas.microsoft.com/office/drawing/2014/main" id="{CE985A0B-9E4A-D431-2C8A-6DFC58DD8090}"/>
              </a:ext>
            </a:extLst>
          </p:cNvPr>
          <p:cNvSpPr txBox="1">
            <a:spLocks/>
          </p:cNvSpPr>
          <p:nvPr/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180000" rtl="0" eaLnBrk="1" latinLnBrk="0" hangingPunct="1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 kern="1200">
                <a:solidFill>
                  <a:srgbClr val="002864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We profit from existing large infrastructures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CBCE37-DE9B-19CD-719B-BD82F941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Testing QED at the extreme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614C8201-7056-EBAE-1E8C-DA331917CA8C}"/>
              </a:ext>
            </a:extLst>
          </p:cNvPr>
          <p:cNvSpPr txBox="1">
            <a:spLocks/>
          </p:cNvSpPr>
          <p:nvPr/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defPPr>
              <a:defRPr lang="en-DE"/>
            </a:defPPr>
            <a:lvl1pPr marL="0" indent="0" algn="l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kern="1200" baseline="0">
                <a:solidFill>
                  <a:schemeClr val="bg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5A0047-E42E-435E-9E22-5B104ED9019B}" type="slidenum">
              <a:rPr lang="en-DE" smtClean="0"/>
              <a:pPr/>
              <a:t>13</a:t>
            </a:fld>
            <a:endParaRPr lang="en-DE" dirty="0"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ceHolder 3">
                <a:extLst>
                  <a:ext uri="{FF2B5EF4-FFF2-40B4-BE49-F238E27FC236}">
                    <a16:creationId xmlns:a16="http://schemas.microsoft.com/office/drawing/2014/main" id="{B55C04CC-0B15-DFE5-F4C9-E7BC0D403C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8921" y="1311120"/>
                <a:ext cx="4975080" cy="342216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 anchor="t">
                <a:noAutofit/>
              </a:bodyPr>
              <a:lstStyle>
                <a:lvl1pPr indent="0" algn="l" defTabSz="914400" rtl="0" eaLnBrk="1" latinLnBrk="0" hangingPunct="1">
                  <a:lnSpc>
                    <a:spcPct val="100000"/>
                  </a:lnSpc>
                  <a:spcBef>
                    <a:spcPct val="0"/>
                  </a:spcBef>
                  <a:buNone/>
                  <a:defRPr lang="de-DE" sz="2400" b="0" u="none" strike="noStrike" kern="1200">
                    <a:solidFill>
                      <a:schemeClr val="bg1"/>
                    </a:solidFill>
                    <a:effectLst/>
                    <a:uFillTx/>
                    <a:latin typeface="Arial"/>
                    <a:ea typeface="+mj-ea"/>
                    <a:cs typeface="+mj-cs"/>
                  </a:defRPr>
                </a:lvl1pPr>
              </a:lstStyle>
              <a:p>
                <a:pPr lvl="0" defTabSz="180000">
                  <a:lnSpc>
                    <a:spcPts val="1800"/>
                  </a:lnSpc>
                  <a:spcBef>
                    <a:spcPts val="600"/>
                  </a:spcBef>
                  <a:tabLst>
                    <a:tab pos="180000" algn="l"/>
                    <a:tab pos="360000" algn="l"/>
                  </a:tabLst>
                  <a:defRPr/>
                </a:pPr>
                <a:r>
                  <a:rPr lang="en-US" sz="1400" b="1" dirty="0" err="1">
                    <a:solidFill>
                      <a:schemeClr val="accent1"/>
                    </a:solidFill>
                  </a:rPr>
                  <a:t>PoF</a:t>
                </a:r>
                <a:r>
                  <a:rPr lang="en-US" sz="1400" b="1" dirty="0">
                    <a:solidFill>
                      <a:schemeClr val="accent1"/>
                    </a:solidFill>
                  </a:rPr>
                  <a:t> V:</a:t>
                </a:r>
              </a:p>
              <a:p>
                <a:pPr>
                  <a:spcBef>
                    <a:spcPts val="600"/>
                  </a:spcBef>
                </a:pPr>
                <a:r>
                  <a:rPr lang="de-DE" sz="1400" b="1" dirty="0">
                    <a:solidFill>
                      <a:schemeClr val="accent1"/>
                    </a:solidFill>
                  </a:rPr>
                  <a:t>LUXE – a </a:t>
                </a:r>
                <a:r>
                  <a:rPr lang="en-US" sz="1400" b="1" noProof="1">
                    <a:solidFill>
                      <a:schemeClr val="accent1"/>
                    </a:solidFill>
                  </a:rPr>
                  <a:t>unique opportunity at </a:t>
                </a:r>
                <a:r>
                  <a:rPr lang="de-DE" sz="1400" b="1" dirty="0">
                    <a:solidFill>
                      <a:schemeClr val="accent1"/>
                    </a:solidFill>
                  </a:rPr>
                  <a:t>DESY</a:t>
                </a:r>
              </a:p>
              <a:p>
                <a:pPr marL="285750" indent="-285750"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400" noProof="1"/>
                  <a:t>Never done before, but possible now: </a:t>
                </a:r>
                <a:br>
                  <a:rPr lang="en-US" sz="1400" noProof="1"/>
                </a:br>
                <a:r>
                  <a:rPr lang="en-US" sz="1400" noProof="1"/>
                  <a:t>e</a:t>
                </a:r>
                <a:r>
                  <a:rPr lang="en-US" sz="1400" baseline="30000" noProof="1"/>
                  <a:t>+</a:t>
                </a:r>
                <a:r>
                  <a:rPr lang="en-US" sz="1400" noProof="1"/>
                  <a:t>e</a:t>
                </a:r>
                <a:r>
                  <a:rPr lang="en-US" sz="1400" baseline="30000" noProof="1"/>
                  <a:t>-</a:t>
                </a:r>
                <a:r>
                  <a:rPr lang="en-US" sz="1400" noProof="1"/>
                  <a:t> pair production in polarized vacuum beyond the Schwinger limit (1.32 </a:t>
                </a:r>
                <a14:m>
                  <m:oMath xmlns:m="http://schemas.openxmlformats.org/officeDocument/2006/math">
                    <m:r>
                      <a:rPr lang="en-US" sz="1400" i="1" noProof="1" dirty="0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sz="1400" noProof="1"/>
                  <a:t>10</a:t>
                </a:r>
                <a:r>
                  <a:rPr lang="en-US" sz="1400" baseline="30000" noProof="1"/>
                  <a:t>18</a:t>
                </a:r>
                <a:r>
                  <a:rPr lang="en-US" sz="1400" noProof="1"/>
                  <a:t> V/m)!</a:t>
                </a:r>
              </a:p>
              <a:p>
                <a:pPr marL="285750" indent="-285750"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400" noProof="1"/>
                  <a:t>High precision study of collisions between electron beam from European XFEL and TW / PW laser pulses</a:t>
                </a:r>
                <a:endParaRPr lang="en-US" sz="1400" b="1" noProof="1"/>
              </a:p>
              <a:p>
                <a:pPr>
                  <a:spcBef>
                    <a:spcPts val="2000"/>
                  </a:spcBef>
                  <a:buClr>
                    <a:schemeClr val="accent1"/>
                  </a:buClr>
                </a:pPr>
                <a:r>
                  <a:rPr lang="en-US" sz="1400" b="1" noProof="1">
                    <a:solidFill>
                      <a:schemeClr val="accent1"/>
                    </a:solidFill>
                  </a:rPr>
                  <a:t>ALPS II revisited – quantum fluctuations predicted </a:t>
                </a:r>
                <a:r>
                  <a:rPr lang="en-GB" sz="1400" b="1" dirty="0">
                    <a:solidFill>
                      <a:schemeClr val="accent1"/>
                    </a:solidFill>
                  </a:rPr>
                  <a:t>by QED</a:t>
                </a:r>
              </a:p>
              <a:p>
                <a:pPr marL="285750" indent="-285750"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GB" sz="1400" dirty="0"/>
                  <a:t>Measure </a:t>
                </a:r>
                <a:r>
                  <a:rPr lang="en-US" sz="1400" dirty="0"/>
                  <a:t>vacuum magnetic birefringence using</a:t>
                </a:r>
                <a:br>
                  <a:rPr lang="en-US" sz="1400" dirty="0"/>
                </a:br>
                <a:r>
                  <a:rPr lang="en-US" sz="1400" dirty="0"/>
                  <a:t>precision interferometry</a:t>
                </a:r>
                <a:endParaRPr lang="en-GB" sz="1400" dirty="0"/>
              </a:p>
              <a:p>
                <a:pPr marL="285750" indent="-285750">
                  <a:spcBef>
                    <a:spcPts val="6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GB" sz="1400" dirty="0"/>
                  <a:t>Complementary to planned experiment at High Energy Density Helmholtz International Beamline for Extreme Fields at European XFEL</a:t>
                </a:r>
              </a:p>
              <a:p>
                <a:pPr marL="285750" indent="-285750" defTabSz="180000">
                  <a:lnSpc>
                    <a:spcPts val="1800"/>
                  </a:lnSpc>
                  <a:spcBef>
                    <a:spcPts val="1100"/>
                  </a:spcBef>
                  <a:buFont typeface="Arial" panose="020B0604020202020204" pitchFamily="34" charset="0"/>
                  <a:buChar char="•"/>
                  <a:tabLst>
                    <a:tab pos="180000" algn="l"/>
                    <a:tab pos="360000" algn="l"/>
                  </a:tabLst>
                </a:pPr>
                <a:endParaRPr lang="en-US" sz="1400" noProof="1"/>
              </a:p>
            </p:txBody>
          </p:sp>
        </mc:Choice>
        <mc:Fallback xmlns="">
          <p:sp>
            <p:nvSpPr>
              <p:cNvPr id="11" name="PlaceHolder 3">
                <a:extLst>
                  <a:ext uri="{FF2B5EF4-FFF2-40B4-BE49-F238E27FC236}">
                    <a16:creationId xmlns:a16="http://schemas.microsoft.com/office/drawing/2014/main" id="{B55C04CC-0B15-DFE5-F4C9-E7BC0D403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921" y="1311120"/>
                <a:ext cx="4975080" cy="3422160"/>
              </a:xfrm>
              <a:prstGeom prst="rect">
                <a:avLst/>
              </a:prstGeom>
              <a:blipFill>
                <a:blip r:embed="rId4"/>
                <a:stretch>
                  <a:fillRect l="-2290" t="-1852" r="-1272" b="-3333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25BCB75-F125-5CED-F4A3-D477B9D0C93F}"/>
              </a:ext>
            </a:extLst>
          </p:cNvPr>
          <p:cNvSpPr txBox="1"/>
          <p:nvPr/>
        </p:nvSpPr>
        <p:spPr>
          <a:xfrm>
            <a:off x="6448263" y="1484685"/>
            <a:ext cx="2440194" cy="4308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Sketch of the idea behind the LUXE experiment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A87644-9A9A-7335-4F0D-9DA3AEFB9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31" y="4191290"/>
            <a:ext cx="1278769" cy="343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3605A0-3985-C4C3-E909-28B7DBED8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31" y="2674855"/>
            <a:ext cx="881159" cy="326123"/>
          </a:xfrm>
          <a:prstGeom prst="rect">
            <a:avLst/>
          </a:prstGeom>
        </p:spPr>
      </p:pic>
      <p:pic>
        <p:nvPicPr>
          <p:cNvPr id="10" name="Grafik 1">
            <a:extLst>
              <a:ext uri="{FF2B5EF4-FFF2-40B4-BE49-F238E27FC236}">
                <a16:creationId xmlns:a16="http://schemas.microsoft.com/office/drawing/2014/main" id="{D14FD3D1-44B3-40AC-F159-C38AF147842A}"/>
              </a:ext>
            </a:extLst>
          </p:cNvPr>
          <p:cNvPicPr/>
          <p:nvPr/>
        </p:nvPicPr>
        <p:blipFill>
          <a:blip r:embed="rId7">
            <a:lum bright="70000" contrast="-70000"/>
          </a:blip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Round Diagonal Corner of Rectangle 11">
            <a:extLst>
              <a:ext uri="{FF2B5EF4-FFF2-40B4-BE49-F238E27FC236}">
                <a16:creationId xmlns:a16="http://schemas.microsoft.com/office/drawing/2014/main" id="{7081B3D5-1432-2AE2-A619-A598BC423845}"/>
              </a:ext>
            </a:extLst>
          </p:cNvPr>
          <p:cNvSpPr/>
          <p:nvPr/>
        </p:nvSpPr>
        <p:spPr>
          <a:xfrm>
            <a:off x="5092444" y="1799960"/>
            <a:ext cx="1116531" cy="430887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ERC Synergy Grant: NP-QED</a:t>
            </a:r>
          </a:p>
        </p:txBody>
      </p:sp>
    </p:spTree>
    <p:extLst>
      <p:ext uri="{BB962C8B-B14F-4D97-AF65-F5344CB8AC3E}">
        <p14:creationId xmlns:p14="http://schemas.microsoft.com/office/powerpoint/2010/main" val="424338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40D7-2460-0193-B163-08F42BB35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728B618-ABD9-A233-16CD-EBDE2BE3A25E}"/>
              </a:ext>
            </a:extLst>
          </p:cNvPr>
          <p:cNvSpPr/>
          <p:nvPr/>
        </p:nvSpPr>
        <p:spPr>
          <a:xfrm>
            <a:off x="640003" y="4156256"/>
            <a:ext cx="2926567" cy="4225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PlaceHolder 1">
            <a:extLst>
              <a:ext uri="{FF2B5EF4-FFF2-40B4-BE49-F238E27FC236}">
                <a16:creationId xmlns:a16="http://schemas.microsoft.com/office/drawing/2014/main" id="{667F3561-1CD2-52C3-9DAE-FDB290E4E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716400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en-US" sz="2400" b="0" u="none" strike="noStrike" dirty="0">
                <a:solidFill>
                  <a:schemeClr val="bg1"/>
                </a:solidFill>
                <a:effectLst/>
                <a:uFillTx/>
                <a:latin typeface="Arial"/>
              </a:rPr>
              <a:t>True Helmholtz spirit in FPF and beyond 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3">
            <a:extLst>
              <a:ext uri="{FF2B5EF4-FFF2-40B4-BE49-F238E27FC236}">
                <a16:creationId xmlns:a16="http://schemas.microsoft.com/office/drawing/2014/main" id="{A30EE180-08EE-022C-5AFF-91FA835015CB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8920" y="1311120"/>
            <a:ext cx="3424374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600"/>
              </a:spcBef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We are in an excellent position for the next flagship collider project at CERN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Strong involvement in relevant future projects, e.g. detector R&amp;D collaborations at CERN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High-level positions in future project planning (European Strategy)</a:t>
            </a:r>
            <a:endParaRPr lang="en-GB" sz="1600" dirty="0"/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Large infrastructures and technical resources</a:t>
            </a:r>
          </a:p>
          <a:p>
            <a:pPr marL="285750" indent="-285750" defTabSz="180000">
              <a:lnSpc>
                <a:spcPts val="18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noProof="1"/>
              <a:t>Leadership in scientific computing</a:t>
            </a:r>
          </a:p>
          <a:p>
            <a:pPr marL="285750" indent="-285750" defTabSz="180000">
              <a:lnSpc>
                <a:spcPts val="1800"/>
              </a:lnSpc>
              <a:spcBef>
                <a:spcPts val="1100"/>
              </a:spcBef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endParaRPr lang="en-US" sz="1400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301779-0DD5-5B8E-E8A5-DD5C7CDE0F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7024" y="1778446"/>
            <a:ext cx="761122" cy="746782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1C7579E-A75D-439E-9D5E-7B592627C720}"/>
              </a:ext>
            </a:extLst>
          </p:cNvPr>
          <p:cNvSpPr/>
          <p:nvPr/>
        </p:nvSpPr>
        <p:spPr>
          <a:xfrm>
            <a:off x="7902430" y="2980430"/>
            <a:ext cx="821795" cy="756000"/>
          </a:xfrm>
          <a:prstGeom prst="ellipse">
            <a:avLst/>
          </a:prstGeom>
          <a:blipFill>
            <a:blip r:embed="rId4"/>
            <a:stretch>
              <a:fillRect t="-74" r="-52" b="74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2015-04-05_ATLAS-CR-FirstBeams_03-1.jpg">
            <a:extLst>
              <a:ext uri="{FF2B5EF4-FFF2-40B4-BE49-F238E27FC236}">
                <a16:creationId xmlns:a16="http://schemas.microsoft.com/office/drawing/2014/main" id="{25D108A9-9141-1905-DC0D-EBBC2D8C74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7307" y="4071073"/>
            <a:ext cx="816343" cy="757607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B9F1EA-1DC1-619B-0E7A-F5BDDB5D98D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651" y="1800776"/>
            <a:ext cx="816343" cy="797964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BE2073-672C-CE21-F7F8-37ED5306F2A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589" y="4071073"/>
            <a:ext cx="854722" cy="809974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AF75E65E-0A02-73BE-B3EF-69547055729F}"/>
              </a:ext>
            </a:extLst>
          </p:cNvPr>
          <p:cNvSpPr/>
          <p:nvPr/>
        </p:nvSpPr>
        <p:spPr>
          <a:xfrm>
            <a:off x="6299794" y="1228911"/>
            <a:ext cx="821795" cy="756000"/>
          </a:xfrm>
          <a:prstGeom prst="ellipse">
            <a:avLst/>
          </a:prstGeom>
          <a:blipFill>
            <a:blip r:embed="rId8"/>
            <a:stretch>
              <a:fillRect t="-74" r="-52" b="74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D46D374-436F-DB97-FE2A-E35109FE636C}"/>
              </a:ext>
            </a:extLst>
          </p:cNvPr>
          <p:cNvSpPr/>
          <p:nvPr/>
        </p:nvSpPr>
        <p:spPr>
          <a:xfrm>
            <a:off x="4840509" y="2973692"/>
            <a:ext cx="921373" cy="896004"/>
          </a:xfrm>
          <a:prstGeom prst="ellipse">
            <a:avLst/>
          </a:prstGeom>
          <a:blipFill>
            <a:blip r:embed="rId9"/>
            <a:stretch>
              <a:fillRect t="-74" r="-52" b="74"/>
            </a:stretch>
          </a:blip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1A9B531F-5714-6F65-205D-2B0659B77F7B}"/>
              </a:ext>
            </a:extLst>
          </p:cNvPr>
          <p:cNvSpPr/>
          <p:nvPr/>
        </p:nvSpPr>
        <p:spPr>
          <a:xfrm rot="1721515">
            <a:off x="7190166" y="1641363"/>
            <a:ext cx="442763" cy="268547"/>
          </a:xfrm>
          <a:prstGeom prst="rightArrow">
            <a:avLst/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37DD8323-4832-5693-34E8-C66C311324BB}"/>
              </a:ext>
            </a:extLst>
          </p:cNvPr>
          <p:cNvSpPr/>
          <p:nvPr/>
        </p:nvSpPr>
        <p:spPr>
          <a:xfrm rot="4161140">
            <a:off x="8016905" y="2610429"/>
            <a:ext cx="442763" cy="268547"/>
          </a:xfrm>
          <a:prstGeom prst="rightArrow">
            <a:avLst/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7D3C80E2-54CE-27D7-2F63-37E347E34EF6}"/>
              </a:ext>
            </a:extLst>
          </p:cNvPr>
          <p:cNvSpPr/>
          <p:nvPr/>
        </p:nvSpPr>
        <p:spPr>
          <a:xfrm rot="7369836">
            <a:off x="7855476" y="3865688"/>
            <a:ext cx="442763" cy="268547"/>
          </a:xfrm>
          <a:prstGeom prst="rightArrow">
            <a:avLst/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38E879A0-676F-C704-D92C-96DDE71E2BE1}"/>
              </a:ext>
            </a:extLst>
          </p:cNvPr>
          <p:cNvSpPr/>
          <p:nvPr/>
        </p:nvSpPr>
        <p:spPr>
          <a:xfrm rot="10800000">
            <a:off x="6561791" y="4475418"/>
            <a:ext cx="524172" cy="257861"/>
          </a:xfrm>
          <a:prstGeom prst="rightArrow">
            <a:avLst>
              <a:gd name="adj1" fmla="val 57651"/>
              <a:gd name="adj2" fmla="val 50000"/>
            </a:avLst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BB8AC51A-F009-E286-3486-6043263ACF3A}"/>
              </a:ext>
            </a:extLst>
          </p:cNvPr>
          <p:cNvSpPr/>
          <p:nvPr/>
        </p:nvSpPr>
        <p:spPr>
          <a:xfrm rot="14267152">
            <a:off x="5407204" y="3894540"/>
            <a:ext cx="442763" cy="268547"/>
          </a:xfrm>
          <a:prstGeom prst="rightArrow">
            <a:avLst/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08FFD485-C2A4-4B9A-360C-4CC8692A6BFC}"/>
              </a:ext>
            </a:extLst>
          </p:cNvPr>
          <p:cNvSpPr/>
          <p:nvPr/>
        </p:nvSpPr>
        <p:spPr>
          <a:xfrm rot="17218794">
            <a:off x="5153396" y="2635700"/>
            <a:ext cx="442763" cy="268547"/>
          </a:xfrm>
          <a:prstGeom prst="rightArrow">
            <a:avLst/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EB6355C5-D551-9620-A256-832499CF91EE}"/>
              </a:ext>
            </a:extLst>
          </p:cNvPr>
          <p:cNvSpPr/>
          <p:nvPr/>
        </p:nvSpPr>
        <p:spPr>
          <a:xfrm rot="19768616">
            <a:off x="5884098" y="1680858"/>
            <a:ext cx="442763" cy="268547"/>
          </a:xfrm>
          <a:prstGeom prst="rightArrow">
            <a:avLst/>
          </a:prstGeom>
          <a:gradFill>
            <a:gsLst>
              <a:gs pos="0">
                <a:schemeClr val="bg1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2F3172A-FA0C-1507-E5F7-0C622DD2AF93}"/>
              </a:ext>
            </a:extLst>
          </p:cNvPr>
          <p:cNvSpPr/>
          <p:nvPr/>
        </p:nvSpPr>
        <p:spPr>
          <a:xfrm>
            <a:off x="4850647" y="3274566"/>
            <a:ext cx="911235" cy="335420"/>
          </a:xfrm>
          <a:prstGeom prst="roundRect">
            <a:avLst>
              <a:gd name="adj" fmla="val 16870"/>
            </a:avLst>
          </a:prstGeom>
          <a:solidFill>
            <a:schemeClr val="tx1">
              <a:alpha val="383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analysis</a:t>
            </a:r>
          </a:p>
        </p:txBody>
      </p:sp>
      <p:sp>
        <p:nvSpPr>
          <p:cNvPr id="7" name="PlaceHolder 2">
            <a:extLst>
              <a:ext uri="{FF2B5EF4-FFF2-40B4-BE49-F238E27FC236}">
                <a16:creationId xmlns:a16="http://schemas.microsoft.com/office/drawing/2014/main" id="{C86F062E-AAF9-0222-3D08-CFC8CE668F92}"/>
              </a:ext>
            </a:extLst>
          </p:cNvPr>
          <p:cNvSpPr txBox="1">
            <a:spLocks/>
          </p:cNvSpPr>
          <p:nvPr/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180000" rtl="0" eaLnBrk="1" latinLnBrk="0" hangingPunct="1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 kern="1200">
                <a:solidFill>
                  <a:srgbClr val="002864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We have full system and lifecycle competence for large projects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3D7A733-01BB-0E50-ECA8-26A8B7584AA6}"/>
              </a:ext>
            </a:extLst>
          </p:cNvPr>
          <p:cNvSpPr/>
          <p:nvPr/>
        </p:nvSpPr>
        <p:spPr>
          <a:xfrm>
            <a:off x="6299794" y="1456501"/>
            <a:ext cx="821795" cy="297076"/>
          </a:xfrm>
          <a:prstGeom prst="roundRect">
            <a:avLst>
              <a:gd name="adj" fmla="val 41186"/>
            </a:avLst>
          </a:prstGeom>
          <a:solidFill>
            <a:schemeClr val="tx1">
              <a:alpha val="38389"/>
            </a:schemeClr>
          </a:solidFill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Theory as </a:t>
            </a:r>
            <a:br>
              <a:rPr lang="en-DE" sz="800" dirty="0"/>
            </a:br>
            <a:r>
              <a:rPr lang="en-DE" sz="800" dirty="0"/>
              <a:t>idea factory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08AA383-7243-24A6-4E5C-7E196B56A7F5}"/>
              </a:ext>
            </a:extLst>
          </p:cNvPr>
          <p:cNvSpPr/>
          <p:nvPr/>
        </p:nvSpPr>
        <p:spPr>
          <a:xfrm>
            <a:off x="7567821" y="1905797"/>
            <a:ext cx="801514" cy="470625"/>
          </a:xfrm>
          <a:prstGeom prst="roundRect">
            <a:avLst>
              <a:gd name="adj" fmla="val 48363"/>
            </a:avLst>
          </a:prstGeom>
          <a:solidFill>
            <a:schemeClr val="tx1">
              <a:alpha val="383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274E7CE-2146-7C70-5258-27DFBA9C1F09}"/>
              </a:ext>
            </a:extLst>
          </p:cNvPr>
          <p:cNvSpPr/>
          <p:nvPr/>
        </p:nvSpPr>
        <p:spPr>
          <a:xfrm>
            <a:off x="7902430" y="3194959"/>
            <a:ext cx="821795" cy="335420"/>
          </a:xfrm>
          <a:prstGeom prst="roundRect">
            <a:avLst>
              <a:gd name="adj" fmla="val 38330"/>
            </a:avLst>
          </a:prstGeom>
          <a:solidFill>
            <a:schemeClr val="tx1">
              <a:alpha val="383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C7FFD98-21E6-75E7-66B9-E2460023F6AC}"/>
              </a:ext>
            </a:extLst>
          </p:cNvPr>
          <p:cNvSpPr/>
          <p:nvPr/>
        </p:nvSpPr>
        <p:spPr>
          <a:xfrm>
            <a:off x="7121588" y="4320112"/>
            <a:ext cx="854722" cy="335420"/>
          </a:xfrm>
          <a:prstGeom prst="roundRect">
            <a:avLst>
              <a:gd name="adj" fmla="val 42427"/>
            </a:avLst>
          </a:prstGeom>
          <a:solidFill>
            <a:schemeClr val="tx1">
              <a:alpha val="383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971ACDC-F905-3E78-A254-AE9A7CF46968}"/>
              </a:ext>
            </a:extLst>
          </p:cNvPr>
          <p:cNvSpPr/>
          <p:nvPr/>
        </p:nvSpPr>
        <p:spPr>
          <a:xfrm>
            <a:off x="5697306" y="4307708"/>
            <a:ext cx="816343" cy="335420"/>
          </a:xfrm>
          <a:prstGeom prst="roundRect">
            <a:avLst>
              <a:gd name="adj" fmla="val 43775"/>
            </a:avLst>
          </a:prstGeom>
          <a:solidFill>
            <a:schemeClr val="tx1">
              <a:alpha val="383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Operation</a:t>
            </a:r>
          </a:p>
        </p:txBody>
      </p:sp>
      <p:pic>
        <p:nvPicPr>
          <p:cNvPr id="2" name="Grafik 16">
            <a:extLst>
              <a:ext uri="{FF2B5EF4-FFF2-40B4-BE49-F238E27FC236}">
                <a16:creationId xmlns:a16="http://schemas.microsoft.com/office/drawing/2014/main" id="{4871D27C-12B4-F59E-4420-0B03FB6478B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08" t="5494" r="58483" b="12660"/>
          <a:stretch/>
        </p:blipFill>
        <p:spPr>
          <a:xfrm>
            <a:off x="2088159" y="4182702"/>
            <a:ext cx="280933" cy="3703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Grafik 20">
            <a:extLst>
              <a:ext uri="{FF2B5EF4-FFF2-40B4-BE49-F238E27FC236}">
                <a16:creationId xmlns:a16="http://schemas.microsoft.com/office/drawing/2014/main" id="{D672F4EF-47BA-82DA-9C5A-B22F67DE2AC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1711" t="5122" b="26667"/>
          <a:stretch/>
        </p:blipFill>
        <p:spPr>
          <a:xfrm>
            <a:off x="2465757" y="4202039"/>
            <a:ext cx="397510" cy="3428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3F1E806B-A5F3-9845-3792-A4ACF93E8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94" y="4187774"/>
            <a:ext cx="1070499" cy="3601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0" name="Picture 2" descr="Logo of dCache">
            <a:extLst>
              <a:ext uri="{FF2B5EF4-FFF2-40B4-BE49-F238E27FC236}">
                <a16:creationId xmlns:a16="http://schemas.microsoft.com/office/drawing/2014/main" id="{59974609-323C-208E-25E7-B61687903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75" y="4191228"/>
            <a:ext cx="344570" cy="36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laceHolder 4">
            <a:extLst>
              <a:ext uri="{FF2B5EF4-FFF2-40B4-BE49-F238E27FC236}">
                <a16:creationId xmlns:a16="http://schemas.microsoft.com/office/drawing/2014/main" id="{DE8327E9-C7E8-476B-865E-EA7B598F21F8}"/>
              </a:ext>
            </a:extLst>
          </p:cNvPr>
          <p:cNvSpPr txBox="1">
            <a:spLocks/>
          </p:cNvSpPr>
          <p:nvPr/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defPPr>
              <a:defRPr lang="en-DE"/>
            </a:defPPr>
            <a:lvl1pPr marL="0" indent="0" algn="l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kern="1200" baseline="0">
                <a:solidFill>
                  <a:schemeClr val="bg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5A0047-E42E-435E-9E22-5B104ED9019B}" type="slidenum">
              <a:rPr lang="en-DE" smtClean="0"/>
              <a:pPr/>
              <a:t>14</a:t>
            </a:fld>
            <a:endParaRPr lang="en-DE" dirty="0">
              <a:latin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18FBC9-F21D-ACE4-78C9-6454714737BA}"/>
              </a:ext>
            </a:extLst>
          </p:cNvPr>
          <p:cNvSpPr txBox="1"/>
          <p:nvPr/>
        </p:nvSpPr>
        <p:spPr>
          <a:xfrm>
            <a:off x="7084648" y="4373268"/>
            <a:ext cx="92368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Commissioning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092606D-2984-A868-A2CC-60B9194A18E9}"/>
              </a:ext>
            </a:extLst>
          </p:cNvPr>
          <p:cNvSpPr/>
          <p:nvPr/>
        </p:nvSpPr>
        <p:spPr>
          <a:xfrm>
            <a:off x="5172296" y="1944609"/>
            <a:ext cx="788047" cy="501889"/>
          </a:xfrm>
          <a:prstGeom prst="roundRect">
            <a:avLst>
              <a:gd name="adj" fmla="val 42409"/>
            </a:avLst>
          </a:prstGeom>
          <a:solidFill>
            <a:schemeClr val="tx1">
              <a:alpha val="383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E177A5-FFE9-8887-B668-5791C300E8A3}"/>
              </a:ext>
            </a:extLst>
          </p:cNvPr>
          <p:cNvSpPr txBox="1"/>
          <p:nvPr/>
        </p:nvSpPr>
        <p:spPr>
          <a:xfrm>
            <a:off x="5178646" y="1974384"/>
            <a:ext cx="804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Interpretation and data preservation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A644846-4C12-81F8-8B8B-66B3BB5C3D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875" y="2195553"/>
            <a:ext cx="629318" cy="2306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E683AB5-5803-5ACC-B9C2-3B97D19CED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835" y="1869573"/>
            <a:ext cx="629318" cy="23067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11125DF-7A81-9C9A-2E00-DBC1132E22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852" y="3053650"/>
            <a:ext cx="629318" cy="22619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E3496A1-C5F5-4532-67B9-94178189A8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852" y="3603979"/>
            <a:ext cx="629318" cy="22619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7F3340C-1034-CCFA-8EE7-1D74C07884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406" y="4697704"/>
            <a:ext cx="611164" cy="22619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B8208DF-F4D6-54F7-CFCF-908F416F82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6" y="3329178"/>
            <a:ext cx="611164" cy="22619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5737F5A-69CB-33BC-C263-DEB7B4F3B1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56" y="4416932"/>
            <a:ext cx="629318" cy="226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421A6E-62D8-2D19-7FF9-BB1615CEA1C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159" y="2133363"/>
            <a:ext cx="629318" cy="2329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5E9B49-D9AB-8C90-14EF-063DE5DB3CC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258" y="1387949"/>
            <a:ext cx="603954" cy="222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32F46A-4FB7-D0BA-006B-6DE817AE400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26" y="1130574"/>
            <a:ext cx="616895" cy="2221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35096F-EF50-0BAE-86EF-27F6CE3CDBC3}"/>
              </a:ext>
            </a:extLst>
          </p:cNvPr>
          <p:cNvSpPr txBox="1"/>
          <p:nvPr/>
        </p:nvSpPr>
        <p:spPr>
          <a:xfrm>
            <a:off x="7565190" y="1840717"/>
            <a:ext cx="806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accelerator R&amp;D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293175-1837-6E81-76AB-48F9A466AE3B}"/>
              </a:ext>
            </a:extLst>
          </p:cNvPr>
          <p:cNvSpPr txBox="1"/>
          <p:nvPr/>
        </p:nvSpPr>
        <p:spPr>
          <a:xfrm>
            <a:off x="7929147" y="3250708"/>
            <a:ext cx="76112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Construction</a:t>
            </a:r>
          </a:p>
        </p:txBody>
      </p:sp>
    </p:spTree>
    <p:extLst>
      <p:ext uri="{BB962C8B-B14F-4D97-AF65-F5344CB8AC3E}">
        <p14:creationId xmlns:p14="http://schemas.microsoft.com/office/powerpoint/2010/main" val="2785026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F395-8D17-8081-8430-C51EF67AA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2">
            <a:extLst>
              <a:ext uri="{FF2B5EF4-FFF2-40B4-BE49-F238E27FC236}">
                <a16:creationId xmlns:a16="http://schemas.microsoft.com/office/drawing/2014/main" id="{72DCE445-52F7-A3DB-3ECD-260DE77D9A81}"/>
              </a:ext>
            </a:extLst>
          </p:cNvPr>
          <p:cNvSpPr txBox="1">
            <a:spLocks/>
          </p:cNvSpPr>
          <p:nvPr/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180000" rtl="0" eaLnBrk="1" latinLnBrk="0" hangingPunct="1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 kern="1200">
                <a:solidFill>
                  <a:srgbClr val="002864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Experiments operated by international collaborations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4D92EE3F-0145-9E32-8A98-A218A9D1F2BB}"/>
              </a:ext>
            </a:extLst>
          </p:cNvPr>
          <p:cNvSpPr txBox="1">
            <a:spLocks/>
          </p:cNvSpPr>
          <p:nvPr/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2400" b="0" u="none" strike="noStrike" kern="1200">
                <a:solidFill>
                  <a:schemeClr val="bg1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/>
              <a:t>Project timelines</a:t>
            </a:r>
          </a:p>
        </p:txBody>
      </p:sp>
      <p:graphicFrame>
        <p:nvGraphicFramePr>
          <p:cNvPr id="3" name="Diagramm 1">
            <a:extLst>
              <a:ext uri="{FF2B5EF4-FFF2-40B4-BE49-F238E27FC236}">
                <a16:creationId xmlns:a16="http://schemas.microsoft.com/office/drawing/2014/main" id="{298FA7B5-D5CE-C57E-847A-C8C2585A7E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633937"/>
              </p:ext>
            </p:extLst>
          </p:nvPr>
        </p:nvGraphicFramePr>
        <p:xfrm>
          <a:off x="7444987" y="2301300"/>
          <a:ext cx="1887665" cy="178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AA3E052-56A9-E5AC-1211-FDA8EA0F1317}"/>
              </a:ext>
            </a:extLst>
          </p:cNvPr>
          <p:cNvSpPr txBox="1"/>
          <p:nvPr/>
        </p:nvSpPr>
        <p:spPr>
          <a:xfrm>
            <a:off x="7603084" y="1726820"/>
            <a:ext cx="1471244" cy="43088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  <a:latin typeface="Arial"/>
              </a:rPr>
              <a:t>Estimated FTE distribution in 2028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B704F3-1034-FDE3-31AA-EB2461E01234}"/>
              </a:ext>
            </a:extLst>
          </p:cNvPr>
          <p:cNvSpPr txBox="1"/>
          <p:nvPr/>
        </p:nvSpPr>
        <p:spPr>
          <a:xfrm>
            <a:off x="2218213" y="1300711"/>
            <a:ext cx="52277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2026   |   2027   |   2028   |   2029   |   2030   |   2031   |   2032   |   2033   |   2034   |   2035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BC1F7A-85DF-A57C-F5A1-7F51CE694032}"/>
              </a:ext>
            </a:extLst>
          </p:cNvPr>
          <p:cNvSpPr/>
          <p:nvPr/>
        </p:nvSpPr>
        <p:spPr>
          <a:xfrm>
            <a:off x="348793" y="1582264"/>
            <a:ext cx="7097133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ATLAS, CMS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864548-554D-AEC2-F950-CA98C90E3145}"/>
              </a:ext>
            </a:extLst>
          </p:cNvPr>
          <p:cNvSpPr/>
          <p:nvPr/>
        </p:nvSpPr>
        <p:spPr>
          <a:xfrm>
            <a:off x="348793" y="2030767"/>
            <a:ext cx="7097133" cy="360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Belle II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49879671-F928-5295-FA5D-D31B12A625BB}"/>
              </a:ext>
            </a:extLst>
          </p:cNvPr>
          <p:cNvSpPr/>
          <p:nvPr/>
        </p:nvSpPr>
        <p:spPr>
          <a:xfrm>
            <a:off x="2276600" y="1640782"/>
            <a:ext cx="191039" cy="2427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200" dirty="0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4E9A9162-61A3-D886-EDF2-B0FA36773FE2}"/>
              </a:ext>
            </a:extLst>
          </p:cNvPr>
          <p:cNvSpPr/>
          <p:nvPr/>
        </p:nvSpPr>
        <p:spPr>
          <a:xfrm>
            <a:off x="2276600" y="2084767"/>
            <a:ext cx="3641784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taking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57E8EA2-9684-CFA8-EFC7-CC135395512B}"/>
              </a:ext>
            </a:extLst>
          </p:cNvPr>
          <p:cNvSpPr/>
          <p:nvPr/>
        </p:nvSpPr>
        <p:spPr>
          <a:xfrm>
            <a:off x="5966009" y="2084767"/>
            <a:ext cx="1432292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Shutdown: </a:t>
            </a:r>
            <a:br>
              <a:rPr lang="en-DE" sz="800" dirty="0"/>
            </a:br>
            <a:r>
              <a:rPr lang="en-DE" sz="800" dirty="0"/>
              <a:t>Possible upgrades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3DF7F9-7CF8-7B5D-24E9-0324DED57816}"/>
              </a:ext>
            </a:extLst>
          </p:cNvPr>
          <p:cNvSpPr txBox="1"/>
          <p:nvPr/>
        </p:nvSpPr>
        <p:spPr>
          <a:xfrm rot="18475590">
            <a:off x="2179833" y="1689528"/>
            <a:ext cx="376122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Run 3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1ECC0731-BB3E-A0A2-0B7C-616FFF728E68}"/>
              </a:ext>
            </a:extLst>
          </p:cNvPr>
          <p:cNvSpPr/>
          <p:nvPr/>
        </p:nvSpPr>
        <p:spPr>
          <a:xfrm>
            <a:off x="2493013" y="1636740"/>
            <a:ext cx="2049226" cy="25097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Shutdown: Upgrade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36337C13-0D46-CFAA-AE6E-447FC36C320E}"/>
              </a:ext>
            </a:extLst>
          </p:cNvPr>
          <p:cNvSpPr/>
          <p:nvPr/>
        </p:nvSpPr>
        <p:spPr>
          <a:xfrm>
            <a:off x="4597375" y="1635436"/>
            <a:ext cx="1756093" cy="25496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Run 4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BE038FB4-9942-E768-4E0F-9D5A60002ED1}"/>
              </a:ext>
            </a:extLst>
          </p:cNvPr>
          <p:cNvSpPr/>
          <p:nvPr/>
        </p:nvSpPr>
        <p:spPr>
          <a:xfrm>
            <a:off x="6408604" y="1635436"/>
            <a:ext cx="989697" cy="25496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Shutdown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6FF492-E844-ECD3-BC20-C29BD3DF79BE}"/>
              </a:ext>
            </a:extLst>
          </p:cNvPr>
          <p:cNvSpPr/>
          <p:nvPr/>
        </p:nvSpPr>
        <p:spPr>
          <a:xfrm>
            <a:off x="348793" y="2481492"/>
            <a:ext cx="7097133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Future collider at CERN*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5973289-0548-8DFF-D3B7-3B023129010D}"/>
              </a:ext>
            </a:extLst>
          </p:cNvPr>
          <p:cNvSpPr/>
          <p:nvPr/>
        </p:nvSpPr>
        <p:spPr>
          <a:xfrm>
            <a:off x="2276600" y="2535492"/>
            <a:ext cx="2027569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Preparation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754BF48-DDF6-94EA-FA20-145687D2E871}"/>
              </a:ext>
            </a:extLst>
          </p:cNvPr>
          <p:cNvSpPr/>
          <p:nvPr/>
        </p:nvSpPr>
        <p:spPr>
          <a:xfrm>
            <a:off x="4351794" y="2535492"/>
            <a:ext cx="3046507" cy="252000"/>
          </a:xfrm>
          <a:prstGeom prst="roundRect">
            <a:avLst/>
          </a:prstGeom>
          <a:solidFill>
            <a:srgbClr val="DB9592">
              <a:alpha val="6970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Implementation*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13915BB-DA10-B4BD-84FA-8019A9DC0F03}"/>
              </a:ext>
            </a:extLst>
          </p:cNvPr>
          <p:cNvSpPr/>
          <p:nvPr/>
        </p:nvSpPr>
        <p:spPr>
          <a:xfrm rot="16200000">
            <a:off x="-465100" y="2106177"/>
            <a:ext cx="1267692" cy="20293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050" dirty="0">
                <a:solidFill>
                  <a:schemeClr val="tx1"/>
                </a:solidFill>
              </a:rPr>
              <a:t>Flagship colliders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4EAB658-4C11-88E6-F99C-F55B70B84A98}"/>
              </a:ext>
            </a:extLst>
          </p:cNvPr>
          <p:cNvSpPr/>
          <p:nvPr/>
        </p:nvSpPr>
        <p:spPr>
          <a:xfrm>
            <a:off x="348793" y="2938763"/>
            <a:ext cx="7097133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ALPS II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BDE771B-82F2-B781-DA92-78AF71DA2368}"/>
              </a:ext>
            </a:extLst>
          </p:cNvPr>
          <p:cNvSpPr/>
          <p:nvPr/>
        </p:nvSpPr>
        <p:spPr>
          <a:xfrm>
            <a:off x="348793" y="3387266"/>
            <a:ext cx="7097133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BabyIAXO*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E4693E50-4DC0-4152-39CA-5A25A51E09DC}"/>
              </a:ext>
            </a:extLst>
          </p:cNvPr>
          <p:cNvSpPr/>
          <p:nvPr/>
        </p:nvSpPr>
        <p:spPr>
          <a:xfrm>
            <a:off x="2276600" y="2997281"/>
            <a:ext cx="411172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200" dirty="0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02DC0600-3E95-FCCF-5114-4041D6375E4A}"/>
              </a:ext>
            </a:extLst>
          </p:cNvPr>
          <p:cNvSpPr/>
          <p:nvPr/>
        </p:nvSpPr>
        <p:spPr>
          <a:xfrm>
            <a:off x="5847370" y="3441266"/>
            <a:ext cx="1550931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taking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A4FA516-9AD4-32B2-EAB4-BF7E3CD106F1}"/>
              </a:ext>
            </a:extLst>
          </p:cNvPr>
          <p:cNvSpPr txBox="1"/>
          <p:nvPr/>
        </p:nvSpPr>
        <p:spPr>
          <a:xfrm>
            <a:off x="2173965" y="3021373"/>
            <a:ext cx="61200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Upgrade</a:t>
            </a:r>
            <a:endParaRPr kumimoji="0" lang="en-DE" sz="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F621C5B-101C-E5A0-12BB-B6083B667B8C}"/>
              </a:ext>
            </a:extLst>
          </p:cNvPr>
          <p:cNvSpPr/>
          <p:nvPr/>
        </p:nvSpPr>
        <p:spPr>
          <a:xfrm>
            <a:off x="2735398" y="2998635"/>
            <a:ext cx="989698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taking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EA8A5D9-5DF9-97A2-CAB7-D12EAE522EA1}"/>
              </a:ext>
            </a:extLst>
          </p:cNvPr>
          <p:cNvSpPr/>
          <p:nvPr/>
        </p:nvSpPr>
        <p:spPr>
          <a:xfrm>
            <a:off x="348793" y="3837991"/>
            <a:ext cx="7097133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MADMAX*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7880CF4E-4C32-778D-A602-55B386CE7AE5}"/>
              </a:ext>
            </a:extLst>
          </p:cNvPr>
          <p:cNvSpPr/>
          <p:nvPr/>
        </p:nvSpPr>
        <p:spPr>
          <a:xfrm>
            <a:off x="2276601" y="3891991"/>
            <a:ext cx="1448496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Preparation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06CD3C44-960A-3B66-C403-350A9CB9061A}"/>
              </a:ext>
            </a:extLst>
          </p:cNvPr>
          <p:cNvSpPr/>
          <p:nvPr/>
        </p:nvSpPr>
        <p:spPr>
          <a:xfrm>
            <a:off x="3772723" y="3891991"/>
            <a:ext cx="985978" cy="252000"/>
          </a:xfrm>
          <a:prstGeom prst="roundRect">
            <a:avLst/>
          </a:prstGeom>
          <a:solidFill>
            <a:srgbClr val="DB9592">
              <a:alpha val="6970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Construction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DC84B07-7D30-FA58-70D1-3461EAD387EF}"/>
              </a:ext>
            </a:extLst>
          </p:cNvPr>
          <p:cNvSpPr/>
          <p:nvPr/>
        </p:nvSpPr>
        <p:spPr>
          <a:xfrm rot="16200000">
            <a:off x="-690004" y="3687580"/>
            <a:ext cx="1717501" cy="2029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050" dirty="0">
                <a:solidFill>
                  <a:schemeClr val="tx1"/>
                </a:solidFill>
              </a:rPr>
              <a:t>Local experiments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6C66DC02-FE00-B011-FF59-308329759FBA}"/>
              </a:ext>
            </a:extLst>
          </p:cNvPr>
          <p:cNvSpPr/>
          <p:nvPr/>
        </p:nvSpPr>
        <p:spPr>
          <a:xfrm>
            <a:off x="3764920" y="2998634"/>
            <a:ext cx="3625579" cy="2456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FDE92E82-7A64-69EE-0EF3-47E5D3776CBA}"/>
              </a:ext>
            </a:extLst>
          </p:cNvPr>
          <p:cNvSpPr/>
          <p:nvPr/>
        </p:nvSpPr>
        <p:spPr>
          <a:xfrm>
            <a:off x="2276599" y="3444685"/>
            <a:ext cx="411173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  <a:p>
            <a:pPr algn="ctr"/>
            <a:endParaRPr lang="en-DE" sz="7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ED19202-8618-98CA-D3F4-4379D638BC70}"/>
              </a:ext>
            </a:extLst>
          </p:cNvPr>
          <p:cNvSpPr txBox="1"/>
          <p:nvPr/>
        </p:nvSpPr>
        <p:spPr>
          <a:xfrm>
            <a:off x="2121080" y="3473877"/>
            <a:ext cx="71777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DE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Preparation</a:t>
            </a:r>
            <a:endParaRPr kumimoji="0" lang="en-DE" sz="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8B59B28D-5BFD-3F89-EA2A-26FE7DE2D9A5}"/>
              </a:ext>
            </a:extLst>
          </p:cNvPr>
          <p:cNvSpPr/>
          <p:nvPr/>
        </p:nvSpPr>
        <p:spPr>
          <a:xfrm>
            <a:off x="2735398" y="3444685"/>
            <a:ext cx="989698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Construction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3DFF0609-D9AF-1ADB-E241-1D34223EF0FE}"/>
              </a:ext>
            </a:extLst>
          </p:cNvPr>
          <p:cNvSpPr/>
          <p:nvPr/>
        </p:nvSpPr>
        <p:spPr>
          <a:xfrm>
            <a:off x="3772722" y="3438546"/>
            <a:ext cx="989698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taking</a:t>
            </a:r>
            <a:br>
              <a:rPr lang="en-DE" sz="800" dirty="0"/>
            </a:br>
            <a:r>
              <a:rPr lang="en-DE" sz="800" dirty="0"/>
              <a:t>w/o magnet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A306F3B6-5215-CB06-DE11-04B2DE4C2CA5}"/>
              </a:ext>
            </a:extLst>
          </p:cNvPr>
          <p:cNvSpPr/>
          <p:nvPr/>
        </p:nvSpPr>
        <p:spPr>
          <a:xfrm>
            <a:off x="4810046" y="3438314"/>
            <a:ext cx="989698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Upgrade with magnet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705E7651-B4B8-D199-5D84-564485E17479}"/>
              </a:ext>
            </a:extLst>
          </p:cNvPr>
          <p:cNvSpPr/>
          <p:nvPr/>
        </p:nvSpPr>
        <p:spPr>
          <a:xfrm>
            <a:off x="4814659" y="3895414"/>
            <a:ext cx="2575309" cy="252000"/>
          </a:xfrm>
          <a:prstGeom prst="roundRect">
            <a:avLst/>
          </a:prstGeom>
          <a:solidFill>
            <a:srgbClr val="DB9592">
              <a:alpha val="6970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taking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496BBBB-30B5-78CA-8453-BA4E990A4785}"/>
              </a:ext>
            </a:extLst>
          </p:cNvPr>
          <p:cNvSpPr/>
          <p:nvPr/>
        </p:nvSpPr>
        <p:spPr>
          <a:xfrm>
            <a:off x="340990" y="4287799"/>
            <a:ext cx="7097133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DE" sz="1100" dirty="0">
                <a:solidFill>
                  <a:schemeClr val="tx1"/>
                </a:solidFill>
              </a:rPr>
              <a:t>LUXE*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06B2CB0-2D08-80C3-97E8-FD381C993592}"/>
              </a:ext>
            </a:extLst>
          </p:cNvPr>
          <p:cNvSpPr/>
          <p:nvPr/>
        </p:nvSpPr>
        <p:spPr>
          <a:xfrm>
            <a:off x="2268798" y="4341799"/>
            <a:ext cx="1448496" cy="25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Preparation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5C912EC8-E238-DF21-91EA-C9CBBED47DAD}"/>
              </a:ext>
            </a:extLst>
          </p:cNvPr>
          <p:cNvSpPr/>
          <p:nvPr/>
        </p:nvSpPr>
        <p:spPr>
          <a:xfrm>
            <a:off x="3764920" y="4341799"/>
            <a:ext cx="1141820" cy="25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9C4E2F83-1696-B572-4096-563CD0DED842}"/>
              </a:ext>
            </a:extLst>
          </p:cNvPr>
          <p:cNvSpPr/>
          <p:nvPr/>
        </p:nvSpPr>
        <p:spPr>
          <a:xfrm>
            <a:off x="4962698" y="4344954"/>
            <a:ext cx="2419467" cy="25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8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F44ACB5-16C4-2125-7F06-AAE7BA1A8627}"/>
              </a:ext>
            </a:extLst>
          </p:cNvPr>
          <p:cNvSpPr txBox="1"/>
          <p:nvPr/>
        </p:nvSpPr>
        <p:spPr>
          <a:xfrm>
            <a:off x="321740" y="4638191"/>
            <a:ext cx="2781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*project decision pending / not yet fully funded</a:t>
            </a:r>
          </a:p>
        </p:txBody>
      </p:sp>
      <p:sp>
        <p:nvSpPr>
          <p:cNvPr id="96" name="PlaceHolder 4">
            <a:extLst>
              <a:ext uri="{FF2B5EF4-FFF2-40B4-BE49-F238E27FC236}">
                <a16:creationId xmlns:a16="http://schemas.microsoft.com/office/drawing/2014/main" id="{AB6DDAC4-64E6-61FE-89CC-2545F258B362}"/>
              </a:ext>
            </a:extLst>
          </p:cNvPr>
          <p:cNvSpPr txBox="1">
            <a:spLocks/>
          </p:cNvSpPr>
          <p:nvPr/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defPPr>
              <a:defRPr lang="en-DE"/>
            </a:defPPr>
            <a:lvl1pPr marL="0" indent="0" algn="l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kern="1200" baseline="0">
                <a:solidFill>
                  <a:schemeClr val="bg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5A0047-E42E-435E-9E22-5B104ED9019B}" type="slidenum">
              <a:rPr lang="en-DE" smtClean="0"/>
              <a:pPr/>
              <a:t>15</a:t>
            </a:fld>
            <a:endParaRPr lang="en-DE" dirty="0">
              <a:latin typeface="Calibri"/>
            </a:endParaRP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7718B6AA-A638-EB0E-89CE-EB72225488AD}"/>
              </a:ext>
            </a:extLst>
          </p:cNvPr>
          <p:cNvSpPr/>
          <p:nvPr/>
        </p:nvSpPr>
        <p:spPr>
          <a:xfrm>
            <a:off x="3764920" y="2998635"/>
            <a:ext cx="3625579" cy="252000"/>
          </a:xfrm>
          <a:prstGeom prst="roundRect">
            <a:avLst/>
          </a:prstGeom>
          <a:solidFill>
            <a:srgbClr val="DB9592">
              <a:alpha val="6970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Possibility to conduct new experiments using the ALPS II infrastructure*:</a:t>
            </a:r>
            <a:br>
              <a:rPr lang="en-DE" sz="800" dirty="0"/>
            </a:br>
            <a:r>
              <a:rPr lang="en-DE" sz="700" dirty="0"/>
              <a:t>Vaccuum magnetic birefringence    Search for ultra-high frequency gravitational waves</a:t>
            </a:r>
            <a:endParaRPr lang="en-DE" sz="800" dirty="0"/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DCE53BFF-1091-819B-F9C9-1D73BFAC780B}"/>
              </a:ext>
            </a:extLst>
          </p:cNvPr>
          <p:cNvSpPr/>
          <p:nvPr/>
        </p:nvSpPr>
        <p:spPr>
          <a:xfrm>
            <a:off x="4954366" y="4334289"/>
            <a:ext cx="2435602" cy="259510"/>
          </a:xfrm>
          <a:prstGeom prst="roundRect">
            <a:avLst/>
          </a:prstGeom>
          <a:solidFill>
            <a:srgbClr val="DB9592">
              <a:alpha val="6970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Data taking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C84EEB3A-804D-F88C-CE7F-C8FE455F09A9}"/>
              </a:ext>
            </a:extLst>
          </p:cNvPr>
          <p:cNvSpPr/>
          <p:nvPr/>
        </p:nvSpPr>
        <p:spPr>
          <a:xfrm>
            <a:off x="3760754" y="4337444"/>
            <a:ext cx="1141820" cy="259510"/>
          </a:xfrm>
          <a:prstGeom prst="roundRect">
            <a:avLst/>
          </a:prstGeom>
          <a:solidFill>
            <a:srgbClr val="DB9592">
              <a:alpha val="6970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800" dirty="0"/>
              <a:t>Construction</a:t>
            </a:r>
          </a:p>
        </p:txBody>
      </p:sp>
    </p:spTree>
    <p:extLst>
      <p:ext uri="{BB962C8B-B14F-4D97-AF65-F5344CB8AC3E}">
        <p14:creationId xmlns:p14="http://schemas.microsoft.com/office/powerpoint/2010/main" val="3891358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2C8CCE-70B6-7DA2-92AF-E309B930D337}"/>
              </a:ext>
            </a:extLst>
          </p:cNvPr>
          <p:cNvSpPr/>
          <p:nvPr/>
        </p:nvSpPr>
        <p:spPr>
          <a:xfrm>
            <a:off x="650920" y="4166018"/>
            <a:ext cx="5326368" cy="5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6A66ED-EF1C-1224-D80E-31663CEE9EC1}"/>
              </a:ext>
            </a:extLst>
          </p:cNvPr>
          <p:cNvSpPr/>
          <p:nvPr/>
        </p:nvSpPr>
        <p:spPr>
          <a:xfrm>
            <a:off x="6347389" y="1894747"/>
            <a:ext cx="2604107" cy="27726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r>
              <a:rPr lang="en-DE" dirty="0">
                <a:solidFill>
                  <a:schemeClr val="bg1"/>
                </a:solidFill>
              </a:rPr>
              <a:t>Resources and environment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r>
              <a:rPr lang="en-DE" sz="2000" dirty="0"/>
              <a:t>National and i</a:t>
            </a:r>
            <a:r>
              <a:rPr lang="en-DE" sz="2000" b="0" u="none" strike="noStrike" dirty="0">
                <a:effectLst/>
                <a:uFillTx/>
                <a:latin typeface="Arial"/>
              </a:rPr>
              <a:t>nternational collaborations</a:t>
            </a:r>
            <a:endParaRPr lang="de-DE" sz="20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1200"/>
              </a:spcBef>
              <a:tabLst>
                <a:tab pos="180000" algn="l"/>
                <a:tab pos="360000" algn="l"/>
              </a:tabLst>
            </a:pPr>
            <a:r>
              <a:rPr lang="en-US" sz="1400" b="1" noProof="1"/>
              <a:t>232 FTE, </a:t>
            </a:r>
            <a:r>
              <a:rPr lang="en-US" sz="1400" noProof="1"/>
              <a:t>including 130 scientists and 61 doctoral students in 2028 </a:t>
            </a:r>
            <a:br>
              <a:rPr lang="en-US" sz="1400" noProof="1"/>
            </a:br>
            <a:r>
              <a:rPr lang="en-US" sz="1400" b="1" noProof="1"/>
              <a:t>38.7 M€ </a:t>
            </a:r>
            <a:r>
              <a:rPr lang="en-US" sz="1400" noProof="1"/>
              <a:t>planned budget in 2028</a:t>
            </a: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</a:rPr>
              <a:t>Host of local experiments with many national and international </a:t>
            </a:r>
            <a:br>
              <a:rPr lang="en-US" sz="1400" b="1" noProof="1">
                <a:solidFill>
                  <a:schemeClr val="accent1"/>
                </a:solidFill>
              </a:rPr>
            </a:br>
            <a:r>
              <a:rPr lang="en-US" sz="1400" b="1" noProof="1">
                <a:solidFill>
                  <a:schemeClr val="accent1"/>
                </a:solidFill>
              </a:rPr>
              <a:t>collaborators</a:t>
            </a:r>
            <a:br>
              <a:rPr lang="en-US" sz="1400" noProof="1"/>
            </a:br>
            <a:r>
              <a:rPr lang="en-US" sz="1400" noProof="1"/>
              <a:t>Institutes from France, Israel, Italy, Poland, Romania, South Africa, </a:t>
            </a:r>
            <a:br>
              <a:rPr lang="en-US" sz="1400" noProof="1"/>
            </a:br>
            <a:r>
              <a:rPr lang="en-US" sz="1400" noProof="1"/>
              <a:t>Spain, Switzerland, USA, Sweden, UK </a:t>
            </a:r>
            <a:endParaRPr lang="en-US" sz="1400" noProof="1">
              <a:sym typeface="Wingdings" pitchFamily="2" charset="2"/>
            </a:endParaRP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b="1" u="none" strike="noStrike" noProof="1">
                <a:solidFill>
                  <a:schemeClr val="accent1"/>
                </a:solidFill>
                <a:effectLst/>
                <a:uFillTx/>
                <a:latin typeface="Arial"/>
              </a:rPr>
              <a:t>FPF well represented in large international collaborations</a:t>
            </a:r>
            <a:br>
              <a:rPr lang="en-US" sz="1400" u="none" strike="noStrike" noProof="1">
                <a:effectLst/>
                <a:uFillTx/>
                <a:latin typeface="Arial"/>
              </a:rPr>
            </a:br>
            <a:r>
              <a:rPr lang="en-US" sz="1400" noProof="1"/>
              <a:t>Strong leadership, e.g. physics, performance, and computing </a:t>
            </a:r>
            <a:br>
              <a:rPr lang="en-US" sz="1400" noProof="1"/>
            </a:br>
            <a:r>
              <a:rPr lang="en-US" sz="1400" noProof="1"/>
              <a:t>coordination; collaboration board chair</a:t>
            </a:r>
            <a:endParaRPr lang="en-US" sz="1400" u="none" strike="noStrike" noProof="1">
              <a:effectLst/>
              <a:uFillTx/>
              <a:latin typeface="Arial"/>
            </a:endParaRP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r>
              <a:rPr lang="en-US" sz="1400" b="1" noProof="1">
                <a:solidFill>
                  <a:schemeClr val="accent1"/>
                </a:solidFill>
                <a:sym typeface="Wingdings" pitchFamily="2" charset="2"/>
              </a:rPr>
              <a:t>Joint professorships</a:t>
            </a:r>
            <a:r>
              <a:rPr lang="en-US" sz="1400" noProof="1">
                <a:sym typeface="Wingdings" pitchFamily="2" charset="2"/>
              </a:rPr>
              <a:t>, collaborations with clusters of excellence,</a:t>
            </a:r>
            <a:br>
              <a:rPr lang="en-US" sz="1400" noProof="1">
                <a:sym typeface="Wingdings" pitchFamily="2" charset="2"/>
              </a:rPr>
            </a:br>
            <a:r>
              <a:rPr lang="en-US" sz="1400" noProof="1">
                <a:sym typeface="Wingdings" pitchFamily="2" charset="2"/>
              </a:rPr>
              <a:t>Helmholtz Investigator Groups, Emmy-Noether groups, ERC grants</a:t>
            </a:r>
            <a:endParaRPr lang="en-US" sz="1400" u="none" strike="noStrike" noProof="1">
              <a:effectLst/>
              <a:uFillTx/>
              <a:latin typeface="Arial"/>
            </a:endParaRPr>
          </a:p>
          <a:p>
            <a:pPr marL="285750" indent="-285750" defTabSz="180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</a:pPr>
            <a:endParaRPr lang="en-US" sz="1400" u="none" strike="noStrike" noProof="1">
              <a:effectLst/>
              <a:uFillTx/>
              <a:latin typeface="Arial"/>
            </a:endParaRPr>
          </a:p>
        </p:txBody>
      </p:sp>
      <p:sp>
        <p:nvSpPr>
          <p:cNvPr id="247" name="Inhaltsplatzhalter 8"/>
          <p:cNvSpPr/>
          <p:nvPr/>
        </p:nvSpPr>
        <p:spPr>
          <a:xfrm>
            <a:off x="4670640" y="1743480"/>
            <a:ext cx="4092120" cy="342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de-DE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56F439E-C60A-FD79-B008-715A12452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53" y="4251558"/>
            <a:ext cx="339222" cy="3392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F0926D-B82F-971A-F0C6-23F3DB8C8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881" y="4323039"/>
            <a:ext cx="431161" cy="2142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1FD637-7069-C9C5-7BD3-67FF73252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863" y="4269869"/>
            <a:ext cx="277414" cy="27618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07E1CF5-3A48-7B82-065A-150965C638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15659" y="4269869"/>
            <a:ext cx="699974" cy="27618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F4277B1-5E8B-0FFD-D95A-C497C4567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3" t="53014" r="36342" b="26647"/>
          <a:stretch>
            <a:fillRect/>
          </a:stretch>
        </p:blipFill>
        <p:spPr bwMode="auto">
          <a:xfrm>
            <a:off x="3091192" y="4289480"/>
            <a:ext cx="701107" cy="27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blue and black text&#10;&#10;AI-generated content may be incorrect.">
            <a:extLst>
              <a:ext uri="{FF2B5EF4-FFF2-40B4-BE49-F238E27FC236}">
                <a16:creationId xmlns:a16="http://schemas.microsoft.com/office/drawing/2014/main" id="{3B6C998F-B3E2-8786-A606-69C5660D03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93" y="4287879"/>
            <a:ext cx="997482" cy="270152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E3CBCDA-914E-B1B1-B0EF-72553F581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622" y="4269869"/>
            <a:ext cx="755130" cy="24921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126" name="Picture 6" descr="CMS - CERN Open Data">
            <a:extLst>
              <a:ext uri="{FF2B5EF4-FFF2-40B4-BE49-F238E27FC236}">
                <a16:creationId xmlns:a16="http://schemas.microsoft.com/office/drawing/2014/main" id="{D45B8A3B-3215-F92D-400E-A2FA7FA25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207" y="2883956"/>
            <a:ext cx="649696" cy="64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F1152ADC-7EA9-5CD2-BD87-7E665EC655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t="9488" r="4699" b="2894"/>
          <a:stretch>
            <a:fillRect/>
          </a:stretch>
        </p:blipFill>
        <p:spPr bwMode="auto">
          <a:xfrm>
            <a:off x="7294548" y="2885571"/>
            <a:ext cx="649696" cy="64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EE2517E2-5D6B-BBE5-B015-56C410370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178" y="2884827"/>
            <a:ext cx="740294" cy="60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logo of mad max shows the initials M as a frequency spectrum. Between the words mad and max, there are three rings. The logo appears to pass through the rings.">
            <a:extLst>
              <a:ext uri="{FF2B5EF4-FFF2-40B4-BE49-F238E27FC236}">
                <a16:creationId xmlns:a16="http://schemas.microsoft.com/office/drawing/2014/main" id="{6B6C8AAD-BBCE-8B27-2124-150E8330D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747" y="2222626"/>
            <a:ext cx="1063688" cy="59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F6A9C6-3E89-A53B-2EFF-79D7D52824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70213" y="1932352"/>
            <a:ext cx="1104757" cy="390304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72AF9B6-03CE-BEDC-9E23-B29A12C65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298" y="1932493"/>
            <a:ext cx="1104758" cy="44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4407858D-5EF5-9F75-63D3-D85F72543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833" y="2373985"/>
            <a:ext cx="1063688" cy="39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F14A6E-966A-B276-E599-95C7A9C63A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41655" y="3763577"/>
            <a:ext cx="1937444" cy="318820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E6CD4824-5459-A713-90B1-06BB3DA67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324" y="4127317"/>
            <a:ext cx="1937444" cy="4843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PlaceHolder 4">
            <a:extLst>
              <a:ext uri="{FF2B5EF4-FFF2-40B4-BE49-F238E27FC236}">
                <a16:creationId xmlns:a16="http://schemas.microsoft.com/office/drawing/2014/main" id="{8A603A19-180C-B889-1A44-5A35C8BEB63B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baseline="0">
                <a:solidFill>
                  <a:schemeClr val="bg1"/>
                </a:solidFill>
                <a:effectLst/>
                <a:uFillTx/>
                <a:latin typeface="Arial"/>
              </a:defRPr>
            </a:lvl1pPr>
          </a:lstStyle>
          <a:p>
            <a:fld id="{385A0047-E42E-435E-9E22-5B104ED9019B}" type="slidenum">
              <a:rPr lang="en-DE" smtClean="0"/>
              <a:pPr/>
              <a:t>16</a:t>
            </a:fld>
            <a:endParaRPr lang="en-DE" dirty="0">
              <a:solidFill>
                <a:schemeClr val="bg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7C782-2DCF-A040-A3D0-5F9838AB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8A702782-422F-1C28-E960-1610CAC2EF2E}"/>
              </a:ext>
            </a:extLst>
          </p:cNvPr>
          <p:cNvSpPr/>
          <p:nvPr/>
        </p:nvSpPr>
        <p:spPr>
          <a:xfrm>
            <a:off x="2955869" y="1456986"/>
            <a:ext cx="3231898" cy="324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Fundamental particles </a:t>
            </a:r>
            <a:br>
              <a:rPr lang="en-US" sz="1600" b="1" dirty="0"/>
            </a:br>
            <a:r>
              <a:rPr lang="en-US" sz="1600" b="1" dirty="0"/>
              <a:t>and forces</a:t>
            </a:r>
          </a:p>
        </p:txBody>
      </p:sp>
      <p:sp>
        <p:nvSpPr>
          <p:cNvPr id="238" name="PlaceHolder 1">
            <a:extLst>
              <a:ext uri="{FF2B5EF4-FFF2-40B4-BE49-F238E27FC236}">
                <a16:creationId xmlns:a16="http://schemas.microsoft.com/office/drawing/2014/main" id="{844E83B6-796E-ECCE-AD08-9944DEE7C0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2400" b="0" u="none" strike="noStrike" dirty="0">
                <a:solidFill>
                  <a:schemeClr val="bg1"/>
                </a:solidFill>
                <a:effectLst/>
                <a:uFillTx/>
                <a:latin typeface="+mn-lt"/>
              </a:rPr>
              <a:t>Coherence and synergies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+mn-lt"/>
            </a:endParaRPr>
          </a:p>
        </p:txBody>
      </p:sp>
      <p:sp>
        <p:nvSpPr>
          <p:cNvPr id="242" name="Inhaltsplatzhalter 8">
            <a:extLst>
              <a:ext uri="{FF2B5EF4-FFF2-40B4-BE49-F238E27FC236}">
                <a16:creationId xmlns:a16="http://schemas.microsoft.com/office/drawing/2014/main" id="{E7AEABA3-4057-0A3D-EB25-99D3693A7E75}"/>
              </a:ext>
            </a:extLst>
          </p:cNvPr>
          <p:cNvSpPr/>
          <p:nvPr/>
        </p:nvSpPr>
        <p:spPr>
          <a:xfrm>
            <a:off x="4670640" y="1743480"/>
            <a:ext cx="4092120" cy="342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80000">
              <a:lnSpc>
                <a:spcPts val="1800"/>
              </a:lnSpc>
              <a:spcBef>
                <a:spcPts val="1100"/>
              </a:spcBef>
              <a:tabLst>
                <a:tab pos="180000" algn="l"/>
                <a:tab pos="360000" algn="l"/>
              </a:tabLst>
            </a:pPr>
            <a:endParaRPr lang="de-DE" sz="1600" b="0" u="none" strike="noStrike">
              <a:solidFill>
                <a:schemeClr val="dk1"/>
              </a:solidFill>
              <a:effectLst/>
              <a:uFillTx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9577BC4-3469-96F3-F8E0-86FC0D4E9698}"/>
              </a:ext>
            </a:extLst>
          </p:cNvPr>
          <p:cNvSpPr txBox="1"/>
          <p:nvPr/>
        </p:nvSpPr>
        <p:spPr>
          <a:xfrm>
            <a:off x="971385" y="3992729"/>
            <a:ext cx="1244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Theory and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data analysis at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international  flagship colliders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2D76D65-7F70-C12F-B258-5B6C485AB34F}"/>
              </a:ext>
            </a:extLst>
          </p:cNvPr>
          <p:cNvSpPr txBox="1"/>
          <p:nvPr/>
        </p:nvSpPr>
        <p:spPr>
          <a:xfrm>
            <a:off x="1141287" y="1639940"/>
            <a:ext cx="8689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Theory and local axion and dark matter searches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34B4AE-001A-94F1-B508-B5BDB400E8EB}"/>
              </a:ext>
            </a:extLst>
          </p:cNvPr>
          <p:cNvSpPr txBox="1"/>
          <p:nvPr/>
        </p:nvSpPr>
        <p:spPr>
          <a:xfrm>
            <a:off x="6928845" y="159814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Gravitational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waves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3B9AB85-09BF-4036-E64C-34F604637A3C}"/>
              </a:ext>
            </a:extLst>
          </p:cNvPr>
          <p:cNvSpPr txBox="1"/>
          <p:nvPr/>
        </p:nvSpPr>
        <p:spPr>
          <a:xfrm>
            <a:off x="7232365" y="2888311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QED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experiments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8AA18B2-3CEB-43B0-ADE8-65521ECFAC7D}"/>
              </a:ext>
            </a:extLst>
          </p:cNvPr>
          <p:cNvSpPr txBox="1"/>
          <p:nvPr/>
        </p:nvSpPr>
        <p:spPr>
          <a:xfrm>
            <a:off x="6708656" y="4230085"/>
            <a:ext cx="12288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Future</a:t>
            </a:r>
            <a:br>
              <a:rPr lang="en-US" sz="900" b="1" dirty="0">
                <a:solidFill>
                  <a:schemeClr val="bg1"/>
                </a:solidFill>
              </a:rPr>
            </a:br>
            <a:r>
              <a:rPr lang="en-US" sz="900" b="1" dirty="0">
                <a:solidFill>
                  <a:schemeClr val="bg1"/>
                </a:solidFill>
              </a:rPr>
              <a:t>flagship collider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experiments</a:t>
            </a:r>
          </a:p>
        </p:txBody>
      </p:sp>
      <p:sp>
        <p:nvSpPr>
          <p:cNvPr id="14" name="PlaceHolder 2">
            <a:extLst>
              <a:ext uri="{FF2B5EF4-FFF2-40B4-BE49-F238E27FC236}">
                <a16:creationId xmlns:a16="http://schemas.microsoft.com/office/drawing/2014/main" id="{0B042D72-7533-EA99-19E1-25CD7B7ABA35}"/>
              </a:ext>
            </a:extLst>
          </p:cNvPr>
          <p:cNvSpPr txBox="1">
            <a:spLocks/>
          </p:cNvSpPr>
          <p:nvPr/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180000" rtl="0" eaLnBrk="1" latinLnBrk="0" hangingPunct="1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 kern="1200">
                <a:solidFill>
                  <a:srgbClr val="002864"/>
                </a:solidFill>
                <a:effectLst/>
                <a:uFillTx/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Within Helmholtz Matter</a:t>
            </a:r>
          </a:p>
        </p:txBody>
      </p:sp>
      <p:sp>
        <p:nvSpPr>
          <p:cNvPr id="8" name="PlaceHolder 4">
            <a:extLst>
              <a:ext uri="{FF2B5EF4-FFF2-40B4-BE49-F238E27FC236}">
                <a16:creationId xmlns:a16="http://schemas.microsoft.com/office/drawing/2014/main" id="{324E16C9-14DB-DB61-7A85-6206F63BB40A}"/>
              </a:ext>
            </a:extLst>
          </p:cNvPr>
          <p:cNvSpPr txBox="1">
            <a:spLocks/>
          </p:cNvSpPr>
          <p:nvPr/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defPPr>
              <a:defRPr lang="en-DE"/>
            </a:defPPr>
            <a:lvl1pPr marL="0" indent="0" algn="l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kern="1200" baseline="0">
                <a:solidFill>
                  <a:schemeClr val="bg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5A0047-E42E-435E-9E22-5B104ED9019B}" type="slidenum">
              <a:rPr lang="en-DE" smtClean="0"/>
              <a:pPr/>
              <a:t>17</a:t>
            </a:fld>
            <a:endParaRPr lang="en-DE" dirty="0"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D57063-A1FE-48C2-5433-225C3D78A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87" y="1627601"/>
            <a:ext cx="886548" cy="3261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35347C-18C0-52CA-E2D9-E4B000178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277" y="2297962"/>
            <a:ext cx="905545" cy="3261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174540-0519-A366-2232-371963EE8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297" y="3310293"/>
            <a:ext cx="907333" cy="3261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6C2429-84D1-30E0-CB5C-D98D888D0C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678" y="4411373"/>
            <a:ext cx="898828" cy="3230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A74C26-7859-558C-8496-53DAB7D2B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367" y="1625518"/>
            <a:ext cx="886548" cy="3261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93A288-8EBB-14A7-67E7-3D74652E9F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206" y="2593853"/>
            <a:ext cx="881159" cy="3261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EC5A8E-2AEC-93EC-7F98-D77F0AC577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206" y="3341939"/>
            <a:ext cx="1228892" cy="3304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4271D34-7757-A20F-56B0-793641577E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426" y="4316073"/>
            <a:ext cx="881159" cy="3229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50CA760-38E3-8049-5EEE-35C0418CD6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737" y="3859252"/>
            <a:ext cx="889703" cy="32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92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39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2400" b="0" u="none" strike="noStrike">
                <a:solidFill>
                  <a:srgbClr val="002864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2400" b="0" u="none" strike="noStrike" dirty="0">
                <a:solidFill>
                  <a:schemeClr val="bg1"/>
                </a:solidFill>
                <a:effectLst/>
                <a:uFillTx/>
                <a:latin typeface="Arial"/>
              </a:rPr>
              <a:t>Conclusion and vision</a:t>
            </a:r>
            <a:endParaRPr lang="de-DE" sz="2400" b="0" u="none" strike="noStrike" dirty="0">
              <a:solidFill>
                <a:schemeClr val="bg1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358919" y="1343608"/>
            <a:ext cx="8716987" cy="31086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defTabSz="180000">
              <a:spcBef>
                <a:spcPts val="600"/>
              </a:spcBef>
              <a:tabLst>
                <a:tab pos="180000" algn="l"/>
                <a:tab pos="360000" algn="l"/>
              </a:tabLst>
            </a:pPr>
            <a:r>
              <a:rPr lang="en-US" sz="1600" b="1" noProof="1">
                <a:solidFill>
                  <a:schemeClr val="accent1"/>
                </a:solidFill>
              </a:rPr>
              <a:t>We will</a:t>
            </a:r>
            <a:r>
              <a:rPr lang="en-US" sz="1600" b="1" u="none" strike="noStrike" noProof="1">
                <a:solidFill>
                  <a:schemeClr val="accent1"/>
                </a:solidFill>
                <a:effectLst/>
                <a:uFillTx/>
                <a:latin typeface="Arial"/>
              </a:rPr>
              <a:t> </a:t>
            </a:r>
            <a:r>
              <a:rPr lang="en-US" sz="1600" b="1" noProof="1">
                <a:solidFill>
                  <a:schemeClr val="accent1"/>
                </a:solidFill>
              </a:rPr>
              <a:t>expand our understanding of nature from the smallest scales </a:t>
            </a:r>
            <a:br>
              <a:rPr lang="en-US" sz="1600" b="1" noProof="1">
                <a:solidFill>
                  <a:schemeClr val="accent1"/>
                </a:solidFill>
              </a:rPr>
            </a:br>
            <a:r>
              <a:rPr lang="en-US" sz="1600" b="1" noProof="1">
                <a:solidFill>
                  <a:schemeClr val="accent1"/>
                </a:solidFill>
              </a:rPr>
              <a:t>of elementary particles to the evolution of the cosmos</a:t>
            </a:r>
            <a:endParaRPr lang="de-DE" sz="1400" b="0" u="none" strike="noStrike" dirty="0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A9335F-46B7-B667-9FC8-C7B415E69C70}"/>
              </a:ext>
            </a:extLst>
          </p:cNvPr>
          <p:cNvSpPr txBox="1"/>
          <p:nvPr/>
        </p:nvSpPr>
        <p:spPr>
          <a:xfrm>
            <a:off x="290825" y="2213047"/>
            <a:ext cx="5142253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18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First results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from HL-LHC on the Higgs potential, profiting from the newly built and installed detectors</a:t>
            </a:r>
          </a:p>
          <a:p>
            <a:pPr marL="285750" marR="0" lvl="0" indent="-285750" algn="l" defTabSz="18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New </a:t>
            </a:r>
            <a:r>
              <a:rPr lang="en-US" sz="1400" noProof="0" dirty="0">
                <a:solidFill>
                  <a:schemeClr val="bg1"/>
                </a:solidFill>
                <a:ea typeface="+mj-ea"/>
                <a:cs typeface="+mj-cs"/>
              </a:rPr>
              <a:t>measurements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 from Belle II with record luminosity </a:t>
            </a:r>
          </a:p>
          <a:p>
            <a:pPr marL="285750" marR="0" lvl="0" indent="-285750" algn="l" defTabSz="18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New results from final ALPS II run, and new local experiments starting up</a:t>
            </a:r>
          </a:p>
          <a:p>
            <a:pPr marL="285750" indent="-285750" defTabSz="1800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lang="en-US" sz="1400" noProof="0" dirty="0">
                <a:solidFill>
                  <a:schemeClr val="bg1"/>
                </a:solidFill>
                <a:ea typeface="+mj-ea"/>
                <a:cs typeface="+mj-cs"/>
              </a:rPr>
              <a:t>Theoretical innovation and precision calculations </a:t>
            </a:r>
          </a:p>
          <a:p>
            <a:pPr marL="285750" marR="0" lvl="0" indent="-285750" algn="l" defTabSz="18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Preparing for the next </a:t>
            </a:r>
            <a:r>
              <a:rPr lang="en-US" sz="1400" noProof="0" dirty="0">
                <a:solidFill>
                  <a:schemeClr val="bg1"/>
                </a:solidFill>
                <a:ea typeface="+mj-ea"/>
                <a:cs typeface="+mj-cs"/>
              </a:rPr>
              <a:t>flagship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 collider project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25AA50F0-3B82-8970-3A3F-3C8DF835CDB7}"/>
              </a:ext>
            </a:extLst>
          </p:cNvPr>
          <p:cNvSpPr txBox="1">
            <a:spLocks/>
          </p:cNvSpPr>
          <p:nvPr/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defPPr>
              <a:defRPr lang="en-DE"/>
            </a:defPPr>
            <a:lvl1pPr marL="0" indent="0" algn="l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de-DE" sz="1100" b="0" u="none" strike="noStrike" kern="1200" baseline="0">
                <a:solidFill>
                  <a:schemeClr val="bg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85A0047-E42E-435E-9E22-5B104ED9019B}" type="slidenum">
              <a:rPr lang="en-DE" smtClean="0"/>
              <a:pPr/>
              <a:t>18</a:t>
            </a:fld>
            <a:endParaRPr lang="en-DE" dirty="0"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32D5C8-60D6-57EC-3B77-99002890E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96" y="1977517"/>
            <a:ext cx="1822053" cy="1238685"/>
          </a:xfrm>
          <a:prstGeom prst="rect">
            <a:avLst/>
          </a:prstGeom>
        </p:spPr>
      </p:pic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4336DDFF-DED9-F3B2-4331-BA5829507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10433" r="7369"/>
          <a:stretch>
            <a:fillRect/>
          </a:stretch>
        </p:blipFill>
        <p:spPr>
          <a:xfrm>
            <a:off x="5806396" y="3520371"/>
            <a:ext cx="2465569" cy="1238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EAF55C-9EC6-E562-71E2-85A8C9ACC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1"/>
          <a:stretch>
            <a:fillRect/>
          </a:stretch>
        </p:blipFill>
        <p:spPr>
          <a:xfrm>
            <a:off x="7767587" y="1977517"/>
            <a:ext cx="1230283" cy="14422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PF">
  <a:themeElements>
    <a:clrScheme name="CD">
      <a:dk1>
        <a:srgbClr val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988FF7-82A9-9A4C-AE20-B594C00E6A69}">
  <we:reference id="WA200005566" version="3.0.0.3" store="Omex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121114</TotalTime>
  <Words>1490</Words>
  <Application>Microsoft Macintosh PowerPoint</Application>
  <PresentationFormat>On-screen Show (16:9)</PresentationFormat>
  <Paragraphs>266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FPF</vt:lpstr>
      <vt:lpstr>PowerPoint Presentation</vt:lpstr>
      <vt:lpstr>Mission</vt:lpstr>
      <vt:lpstr>Mission</vt:lpstr>
      <vt:lpstr>Precision measurements at the LHC</vt:lpstr>
      <vt:lpstr>From LHC to High-Luminosity LHC</vt:lpstr>
      <vt:lpstr>From LHC to High-Luminosity LHC</vt:lpstr>
      <vt:lpstr>An (un-)expected discovery</vt:lpstr>
      <vt:lpstr>More discoveries in PoF V?</vt:lpstr>
      <vt:lpstr>Belle II: Precision measurements</vt:lpstr>
      <vt:lpstr>Belle II: Precision measurements</vt:lpstr>
      <vt:lpstr>Probing light dark matter</vt:lpstr>
      <vt:lpstr>Probing light dark matter</vt:lpstr>
      <vt:lpstr>Testing QED at the extreme</vt:lpstr>
      <vt:lpstr>True Helmholtz spirit in FPF and beyond </vt:lpstr>
      <vt:lpstr>PowerPoint Presentation</vt:lpstr>
      <vt:lpstr>Resources and environment</vt:lpstr>
      <vt:lpstr>Coherence and synergies</vt:lpstr>
      <vt:lpstr>Conclusion and 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Anna Layer</dc:creator>
  <dc:description/>
  <cp:lastModifiedBy>Isabell Melzer-Pellmann</cp:lastModifiedBy>
  <cp:revision>1604</cp:revision>
  <cp:lastPrinted>2026-05-20T16:39:59Z</cp:lastPrinted>
  <dcterms:created xsi:type="dcterms:W3CDTF">2017-08-27T12:31:56Z</dcterms:created>
  <dcterms:modified xsi:type="dcterms:W3CDTF">2026-10-19T07:07:46Z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</vt:r8>
  </property>
  <property fmtid="{D5CDD505-2E9C-101B-9397-08002B2CF9AE}" pid="3" name="PresentationFormat">
    <vt:lpwstr>Bildschirmpräsentation (16:9)</vt:lpwstr>
  </property>
  <property fmtid="{D5CDD505-2E9C-101B-9397-08002B2CF9AE}" pid="4" name="Slides">
    <vt:r8>29</vt:r8>
  </property>
</Properties>
</file>