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sldIdLst>
    <p:sldId id="256" r:id="rId3"/>
    <p:sldId id="257" r:id="rId4"/>
    <p:sldId id="264" r:id="rId5"/>
    <p:sldId id="259" r:id="rId6"/>
    <p:sldId id="261" r:id="rId7"/>
    <p:sldId id="263" r:id="rId8"/>
    <p:sldId id="265" r:id="rId9"/>
    <p:sldId id="267" r:id="rId10"/>
    <p:sldId id="266" r:id="rId11"/>
    <p:sldId id="268" r:id="rId12"/>
    <p:sldId id="269" r:id="rId13"/>
  </p:sldIdLst>
  <p:sldSz cx="9144000" cy="5143500" type="screen16x9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52" d="100"/>
          <a:sy n="152" d="100"/>
        </p:scale>
        <p:origin x="444" y="-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22640" y="230400"/>
            <a:ext cx="6699240" cy="58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 defTabSz="343080">
              <a:buNone/>
              <a:tabLst>
                <a:tab pos="0" algn="l"/>
              </a:tabLst>
            </a:pPr>
            <a:endParaRPr lang="de-DE" sz="1800" b="1" u="none" strike="noStrike">
              <a:solidFill>
                <a:srgbClr val="F2F3F7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subTitle"/>
          </p:nvPr>
        </p:nvSpPr>
        <p:spPr>
          <a:xfrm>
            <a:off x="317520" y="1087920"/>
            <a:ext cx="8418240" cy="367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 und Inhalt">
    <p:bg>
      <p:bgPr>
        <a:solidFill>
          <a:srgbClr val="0506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erade Verbindung 26"/>
          <p:cNvCxnSpPr/>
          <p:nvPr/>
        </p:nvCxnSpPr>
        <p:spPr>
          <a:xfrm>
            <a:off x="0" y="504936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pic>
        <p:nvPicPr>
          <p:cNvPr id="16" name="Bild 6" descr="GSI_Logo_rgb.png"/>
          <p:cNvPicPr/>
          <p:nvPr/>
        </p:nvPicPr>
        <p:blipFill>
          <a:blip r:embed="rId2"/>
          <a:stretch/>
        </p:blipFill>
        <p:spPr>
          <a:xfrm>
            <a:off x="7609680" y="363960"/>
            <a:ext cx="1127160" cy="37440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7" name="Gerade Verbindung 22"/>
          <p:cNvCxnSpPr/>
          <p:nvPr/>
        </p:nvCxnSpPr>
        <p:spPr>
          <a:xfrm>
            <a:off x="0" y="82620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sp>
        <p:nvSpPr>
          <p:cNvPr id="18" name="Rechteck 23"/>
          <p:cNvSpPr/>
          <p:nvPr/>
        </p:nvSpPr>
        <p:spPr>
          <a:xfrm>
            <a:off x="0" y="727200"/>
            <a:ext cx="199800" cy="1998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9" name="Rechteck 24"/>
          <p:cNvSpPr/>
          <p:nvPr/>
        </p:nvSpPr>
        <p:spPr>
          <a:xfrm>
            <a:off x="0" y="4950000"/>
            <a:ext cx="201600" cy="2016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0" name="Textfeld 10"/>
          <p:cNvSpPr/>
          <p:nvPr/>
        </p:nvSpPr>
        <p:spPr>
          <a:xfrm>
            <a:off x="435240" y="4950360"/>
            <a:ext cx="3525480" cy="20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defTabSz="343080">
              <a:lnSpc>
                <a:spcPct val="100000"/>
              </a:lnSpc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GSI Helmholtzzentrum für Schwerionenforschung GmbH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22640" y="230400"/>
            <a:ext cx="6699240" cy="58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343080">
              <a:lnSpc>
                <a:spcPct val="100000"/>
              </a:lnSpc>
              <a:buNone/>
              <a:tabLst>
                <a:tab pos="0" algn="l"/>
              </a:tabLst>
              <a:def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defRPr>
            </a:lvl1pPr>
          </a:lstStyle>
          <a:p>
            <a:pPr indent="0" algn="l" defTabSz="34308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Mastertitelformat bearbeiten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17520" y="1087920"/>
            <a:ext cx="8418240" cy="3675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1pPr>
            <a:lvl2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2pPr>
            <a:lvl3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3pPr>
            <a:lvl4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4pPr>
            <a:lvl5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Zweite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Dritte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Vierte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sldNum" idx="1"/>
          </p:nvPr>
        </p:nvSpPr>
        <p:spPr>
          <a:xfrm>
            <a:off x="8015760" y="4914360"/>
            <a:ext cx="74304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C0C829D1-F1FE-4210-A77B-D75641182D7F}" type="slidenum"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‹Nr.›</a:t>
            </a:fld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dt" idx="2"/>
          </p:nvPr>
        </p:nvSpPr>
        <p:spPr>
          <a:xfrm>
            <a:off x="7123680" y="4914360"/>
            <a:ext cx="82332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ftr" idx="3"/>
          </p:nvPr>
        </p:nvSpPr>
        <p:spPr>
          <a:xfrm>
            <a:off x="3962520" y="4920480"/>
            <a:ext cx="3134880" cy="266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">
    <p:bg>
      <p:bgPr>
        <a:solidFill>
          <a:srgbClr val="0506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erade Verbindung 26"/>
          <p:cNvCxnSpPr/>
          <p:nvPr/>
        </p:nvCxnSpPr>
        <p:spPr>
          <a:xfrm>
            <a:off x="0" y="504936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pic>
        <p:nvPicPr>
          <p:cNvPr id="27" name="Bild 6" descr="GSI_Logo_rgb.png"/>
          <p:cNvPicPr/>
          <p:nvPr/>
        </p:nvPicPr>
        <p:blipFill>
          <a:blip r:embed="rId2"/>
          <a:stretch/>
        </p:blipFill>
        <p:spPr>
          <a:xfrm>
            <a:off x="7609680" y="363960"/>
            <a:ext cx="1127160" cy="37440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28" name="Gerade Verbindung 22"/>
          <p:cNvCxnSpPr/>
          <p:nvPr/>
        </p:nvCxnSpPr>
        <p:spPr>
          <a:xfrm>
            <a:off x="0" y="82620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sp>
        <p:nvSpPr>
          <p:cNvPr id="29" name="Rechteck 23"/>
          <p:cNvSpPr/>
          <p:nvPr/>
        </p:nvSpPr>
        <p:spPr>
          <a:xfrm>
            <a:off x="0" y="727200"/>
            <a:ext cx="199800" cy="1998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0" name="Rechteck 24"/>
          <p:cNvSpPr/>
          <p:nvPr/>
        </p:nvSpPr>
        <p:spPr>
          <a:xfrm>
            <a:off x="0" y="4950000"/>
            <a:ext cx="201600" cy="2016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31" name="Textfeld 10"/>
          <p:cNvSpPr/>
          <p:nvPr/>
        </p:nvSpPr>
        <p:spPr>
          <a:xfrm>
            <a:off x="435240" y="4950360"/>
            <a:ext cx="3525480" cy="20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defTabSz="343080">
              <a:lnSpc>
                <a:spcPct val="100000"/>
              </a:lnSpc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GSI Helmholtzzentrum für Schwerionenforschung GmbH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22640" y="230400"/>
            <a:ext cx="6699240" cy="58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343080">
              <a:lnSpc>
                <a:spcPct val="100000"/>
              </a:lnSpc>
              <a:buNone/>
              <a:tabLst>
                <a:tab pos="0" algn="l"/>
              </a:tabLst>
              <a:def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defRPr>
            </a:lvl1pPr>
          </a:lstStyle>
          <a:p>
            <a:pPr indent="0" algn="l" defTabSz="34308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Mastertitelformat bearbeiten</a:t>
            </a: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17520" y="1087920"/>
            <a:ext cx="8418240" cy="3675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1pPr>
            <a:lvl2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2pPr>
            <a:lvl3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3pPr>
            <a:lvl4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4pPr>
            <a:lvl5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Zweite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Dritte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Vierte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34" name="PlaceHolder 3"/>
          <p:cNvSpPr>
            <a:spLocks noGrp="1"/>
          </p:cNvSpPr>
          <p:nvPr>
            <p:ph type="sldNum" idx="4"/>
          </p:nvPr>
        </p:nvSpPr>
        <p:spPr>
          <a:xfrm>
            <a:off x="8015760" y="4914360"/>
            <a:ext cx="74304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44CAC534-433F-4555-BE70-62D8E2D86BEE}" type="slidenum"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‹Nr.›</a:t>
            </a:fld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dt" idx="5"/>
          </p:nvPr>
        </p:nvSpPr>
        <p:spPr>
          <a:xfrm>
            <a:off x="7123680" y="4914360"/>
            <a:ext cx="82332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ftr" idx="6"/>
          </p:nvPr>
        </p:nvSpPr>
        <p:spPr>
          <a:xfrm>
            <a:off x="3962520" y="4920480"/>
            <a:ext cx="3134880" cy="266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1">
    <p:bg>
      <p:bgPr>
        <a:solidFill>
          <a:srgbClr val="0506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erade Verbindung 26"/>
          <p:cNvCxnSpPr/>
          <p:nvPr/>
        </p:nvCxnSpPr>
        <p:spPr>
          <a:xfrm>
            <a:off x="0" y="504936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pic>
        <p:nvPicPr>
          <p:cNvPr id="38" name="Bild 6" descr="GSI_Logo_rgb.png"/>
          <p:cNvPicPr/>
          <p:nvPr/>
        </p:nvPicPr>
        <p:blipFill>
          <a:blip r:embed="rId2"/>
          <a:stretch/>
        </p:blipFill>
        <p:spPr>
          <a:xfrm>
            <a:off x="7609680" y="363960"/>
            <a:ext cx="1127160" cy="37440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39" name="Gerade Verbindung 22"/>
          <p:cNvCxnSpPr/>
          <p:nvPr/>
        </p:nvCxnSpPr>
        <p:spPr>
          <a:xfrm>
            <a:off x="0" y="82620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sp>
        <p:nvSpPr>
          <p:cNvPr id="40" name="Rechteck 23"/>
          <p:cNvSpPr/>
          <p:nvPr/>
        </p:nvSpPr>
        <p:spPr>
          <a:xfrm>
            <a:off x="0" y="727200"/>
            <a:ext cx="199800" cy="1998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1" name="Rechteck 24"/>
          <p:cNvSpPr/>
          <p:nvPr/>
        </p:nvSpPr>
        <p:spPr>
          <a:xfrm>
            <a:off x="0" y="4950000"/>
            <a:ext cx="201600" cy="2016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2" name="Textfeld 10"/>
          <p:cNvSpPr/>
          <p:nvPr/>
        </p:nvSpPr>
        <p:spPr>
          <a:xfrm>
            <a:off x="435240" y="4950360"/>
            <a:ext cx="3525480" cy="20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defTabSz="343080">
              <a:lnSpc>
                <a:spcPct val="100000"/>
              </a:lnSpc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GSI Helmholtzzentrum für Schwerionenforschung GmbH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22640" y="230400"/>
            <a:ext cx="6699240" cy="58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343080">
              <a:lnSpc>
                <a:spcPct val="100000"/>
              </a:lnSpc>
              <a:buNone/>
              <a:tabLst>
                <a:tab pos="0" algn="l"/>
              </a:tabLst>
              <a:def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defRPr>
            </a:lvl1pPr>
          </a:lstStyle>
          <a:p>
            <a:pPr indent="0" algn="l" defTabSz="34308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Mastertitelformat bearbeiten</a:t>
            </a: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317520" y="1087920"/>
            <a:ext cx="8418240" cy="3675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1pPr>
            <a:lvl2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2pPr>
            <a:lvl3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3pPr>
            <a:lvl4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4pPr>
            <a:lvl5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Zweite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Dritte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Vierte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45" name="PlaceHolder 3"/>
          <p:cNvSpPr>
            <a:spLocks noGrp="1"/>
          </p:cNvSpPr>
          <p:nvPr>
            <p:ph type="sldNum" idx="7"/>
          </p:nvPr>
        </p:nvSpPr>
        <p:spPr>
          <a:xfrm>
            <a:off x="8015760" y="4914360"/>
            <a:ext cx="74304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5A8864C1-A75E-45BF-BDEE-A442B162DFB8}" type="slidenum"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‹Nr.›</a:t>
            </a:fld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dt" idx="8"/>
          </p:nvPr>
        </p:nvSpPr>
        <p:spPr>
          <a:xfrm>
            <a:off x="7123680" y="4914360"/>
            <a:ext cx="82332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ftr" idx="9"/>
          </p:nvPr>
        </p:nvSpPr>
        <p:spPr>
          <a:xfrm>
            <a:off x="3962520" y="4920480"/>
            <a:ext cx="3134880" cy="266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bg>
      <p:bgPr>
        <a:solidFill>
          <a:srgbClr val="0506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Gerade Verbindung 26"/>
          <p:cNvCxnSpPr/>
          <p:nvPr/>
        </p:nvCxnSpPr>
        <p:spPr>
          <a:xfrm>
            <a:off x="0" y="504936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pic>
        <p:nvPicPr>
          <p:cNvPr id="49" name="Bild 6" descr="GSI_Logo_rgb.png"/>
          <p:cNvPicPr/>
          <p:nvPr/>
        </p:nvPicPr>
        <p:blipFill>
          <a:blip r:embed="rId2"/>
          <a:stretch/>
        </p:blipFill>
        <p:spPr>
          <a:xfrm>
            <a:off x="7609680" y="363960"/>
            <a:ext cx="1127160" cy="37440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50" name="Gerade Verbindung 22"/>
          <p:cNvCxnSpPr/>
          <p:nvPr/>
        </p:nvCxnSpPr>
        <p:spPr>
          <a:xfrm>
            <a:off x="0" y="82620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sp>
        <p:nvSpPr>
          <p:cNvPr id="51" name="Rechteck 23"/>
          <p:cNvSpPr/>
          <p:nvPr/>
        </p:nvSpPr>
        <p:spPr>
          <a:xfrm>
            <a:off x="0" y="727200"/>
            <a:ext cx="199800" cy="1998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2" name="Rechteck 24"/>
          <p:cNvSpPr/>
          <p:nvPr/>
        </p:nvSpPr>
        <p:spPr>
          <a:xfrm>
            <a:off x="0" y="4950000"/>
            <a:ext cx="201600" cy="2016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53" name="Textfeld 10"/>
          <p:cNvSpPr/>
          <p:nvPr/>
        </p:nvSpPr>
        <p:spPr>
          <a:xfrm>
            <a:off x="435240" y="4950360"/>
            <a:ext cx="3525480" cy="20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defTabSz="343080">
              <a:lnSpc>
                <a:spcPct val="100000"/>
              </a:lnSpc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GSI Helmholtzzentrum für Schwerionenforschung GmbH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22640" y="230400"/>
            <a:ext cx="6699240" cy="58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343080">
              <a:lnSpc>
                <a:spcPct val="100000"/>
              </a:lnSpc>
              <a:buNone/>
              <a:tabLst>
                <a:tab pos="0" algn="l"/>
              </a:tabLst>
              <a:def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defRPr>
            </a:lvl1pPr>
          </a:lstStyle>
          <a:p>
            <a:pPr indent="0" algn="l" defTabSz="34308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Mastertitelformat bearbeiten</a:t>
            </a: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317520" y="1087920"/>
            <a:ext cx="8418240" cy="3675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1pPr>
            <a:lvl2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2pPr>
            <a:lvl3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3pPr>
            <a:lvl4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4pPr>
            <a:lvl5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Zweite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Dritte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Vierte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56" name="PlaceHolder 3"/>
          <p:cNvSpPr>
            <a:spLocks noGrp="1"/>
          </p:cNvSpPr>
          <p:nvPr>
            <p:ph type="sldNum" idx="10"/>
          </p:nvPr>
        </p:nvSpPr>
        <p:spPr>
          <a:xfrm>
            <a:off x="8015760" y="4914360"/>
            <a:ext cx="74304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5EC5B7E7-4E54-4376-9DC6-E2476D742D38}" type="slidenum"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‹Nr.›</a:t>
            </a:fld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dt" idx="11"/>
          </p:nvPr>
        </p:nvSpPr>
        <p:spPr>
          <a:xfrm>
            <a:off x="7123680" y="4914360"/>
            <a:ext cx="82332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ftr" idx="12"/>
          </p:nvPr>
        </p:nvSpPr>
        <p:spPr>
          <a:xfrm>
            <a:off x="3962520" y="4920480"/>
            <a:ext cx="3134880" cy="266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3">
    <p:bg>
      <p:bgPr>
        <a:solidFill>
          <a:srgbClr val="0506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Gerade Verbindung 26"/>
          <p:cNvCxnSpPr/>
          <p:nvPr/>
        </p:nvCxnSpPr>
        <p:spPr>
          <a:xfrm>
            <a:off x="0" y="504936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pic>
        <p:nvPicPr>
          <p:cNvPr id="60" name="Bild 6" descr="GSI_Logo_rgb.png"/>
          <p:cNvPicPr/>
          <p:nvPr/>
        </p:nvPicPr>
        <p:blipFill>
          <a:blip r:embed="rId2"/>
          <a:stretch/>
        </p:blipFill>
        <p:spPr>
          <a:xfrm>
            <a:off x="7609680" y="363960"/>
            <a:ext cx="1127160" cy="37440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61" name="Gerade Verbindung 22"/>
          <p:cNvCxnSpPr/>
          <p:nvPr/>
        </p:nvCxnSpPr>
        <p:spPr>
          <a:xfrm>
            <a:off x="0" y="82620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sp>
        <p:nvSpPr>
          <p:cNvPr id="62" name="Rechteck 23"/>
          <p:cNvSpPr/>
          <p:nvPr/>
        </p:nvSpPr>
        <p:spPr>
          <a:xfrm>
            <a:off x="0" y="727200"/>
            <a:ext cx="199800" cy="1998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63" name="Rechteck 24"/>
          <p:cNvSpPr/>
          <p:nvPr/>
        </p:nvSpPr>
        <p:spPr>
          <a:xfrm>
            <a:off x="0" y="4950000"/>
            <a:ext cx="201600" cy="2016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64" name="Textfeld 10"/>
          <p:cNvSpPr/>
          <p:nvPr/>
        </p:nvSpPr>
        <p:spPr>
          <a:xfrm>
            <a:off x="435240" y="4950360"/>
            <a:ext cx="3525480" cy="20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defTabSz="343080">
              <a:lnSpc>
                <a:spcPct val="100000"/>
              </a:lnSpc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GSI Helmholtzzentrum für Schwerionenforschung GmbH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22640" y="230400"/>
            <a:ext cx="6699240" cy="58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343080">
              <a:lnSpc>
                <a:spcPct val="100000"/>
              </a:lnSpc>
              <a:buNone/>
              <a:tabLst>
                <a:tab pos="0" algn="l"/>
              </a:tabLst>
              <a:def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defRPr>
            </a:lvl1pPr>
          </a:lstStyle>
          <a:p>
            <a:pPr indent="0" algn="l" defTabSz="34308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Mastertitelformat bearbeiten</a:t>
            </a: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317520" y="1087920"/>
            <a:ext cx="8418240" cy="3675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1pPr>
            <a:lvl2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2pPr>
            <a:lvl3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3pPr>
            <a:lvl4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4pPr>
            <a:lvl5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Zweite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Dritte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Vierte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67" name="PlaceHolder 3"/>
          <p:cNvSpPr>
            <a:spLocks noGrp="1"/>
          </p:cNvSpPr>
          <p:nvPr>
            <p:ph type="sldNum" idx="13"/>
          </p:nvPr>
        </p:nvSpPr>
        <p:spPr>
          <a:xfrm>
            <a:off x="8015760" y="4914360"/>
            <a:ext cx="74304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4A9FE618-0F80-4717-9C24-54BF2EC9DBAC}" type="slidenum"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‹Nr.›</a:t>
            </a:fld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dt" idx="14"/>
          </p:nvPr>
        </p:nvSpPr>
        <p:spPr>
          <a:xfrm>
            <a:off x="7123680" y="4914360"/>
            <a:ext cx="82332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ftr" idx="15"/>
          </p:nvPr>
        </p:nvSpPr>
        <p:spPr>
          <a:xfrm>
            <a:off x="3962520" y="4920480"/>
            <a:ext cx="3134880" cy="266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fault 3">
    <p:bg>
      <p:bgPr>
        <a:solidFill>
          <a:srgbClr val="0506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erade Verbindung 26"/>
          <p:cNvCxnSpPr/>
          <p:nvPr/>
        </p:nvCxnSpPr>
        <p:spPr>
          <a:xfrm>
            <a:off x="0" y="504936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pic>
        <p:nvPicPr>
          <p:cNvPr id="71" name="Bild 6" descr="GSI_Logo_rgb.png"/>
          <p:cNvPicPr/>
          <p:nvPr/>
        </p:nvPicPr>
        <p:blipFill>
          <a:blip r:embed="rId2"/>
          <a:stretch/>
        </p:blipFill>
        <p:spPr>
          <a:xfrm>
            <a:off x="7609680" y="363960"/>
            <a:ext cx="1127160" cy="37440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72" name="Gerade Verbindung 22"/>
          <p:cNvCxnSpPr/>
          <p:nvPr/>
        </p:nvCxnSpPr>
        <p:spPr>
          <a:xfrm>
            <a:off x="0" y="82620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sp>
        <p:nvSpPr>
          <p:cNvPr id="62" name="Rechteck 23"/>
          <p:cNvSpPr/>
          <p:nvPr/>
        </p:nvSpPr>
        <p:spPr>
          <a:xfrm>
            <a:off x="0" y="727200"/>
            <a:ext cx="199800" cy="1998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63" name="Rechteck 24"/>
          <p:cNvSpPr/>
          <p:nvPr/>
        </p:nvSpPr>
        <p:spPr>
          <a:xfrm>
            <a:off x="0" y="4950000"/>
            <a:ext cx="201600" cy="2016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64" name="Textfeld 10"/>
          <p:cNvSpPr/>
          <p:nvPr/>
        </p:nvSpPr>
        <p:spPr>
          <a:xfrm>
            <a:off x="435240" y="4950360"/>
            <a:ext cx="3525480" cy="20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defTabSz="343080">
              <a:lnSpc>
                <a:spcPct val="100000"/>
              </a:lnSpc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GSI Helmholtzzentrum für Schwerionenforschung GmbH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22640" y="230400"/>
            <a:ext cx="6699240" cy="58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343080">
              <a:lnSpc>
                <a:spcPct val="100000"/>
              </a:lnSpc>
              <a:buNone/>
              <a:tabLst>
                <a:tab pos="0" algn="l"/>
              </a:tabLst>
              <a:def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defRPr>
            </a:lvl1pPr>
          </a:lstStyle>
          <a:p>
            <a:pPr indent="0" algn="l" defTabSz="34308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Mastertitelformat bearbeiten</a:t>
            </a: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317520" y="1087920"/>
            <a:ext cx="8418240" cy="3675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1pPr>
            <a:lvl2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2pPr>
            <a:lvl3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3pPr>
            <a:lvl4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4pPr>
            <a:lvl5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Zweite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Dritte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Vierte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75" name="PlaceHolder 3"/>
          <p:cNvSpPr>
            <a:spLocks noGrp="1"/>
          </p:cNvSpPr>
          <p:nvPr>
            <p:ph type="sldNum" idx="16"/>
          </p:nvPr>
        </p:nvSpPr>
        <p:spPr>
          <a:xfrm>
            <a:off x="8015760" y="4914360"/>
            <a:ext cx="74304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FF297FA7-819D-4F14-BB45-5216EA4E422F}" type="slidenum"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‹Nr.›</a:t>
            </a:fld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dt" idx="17"/>
          </p:nvPr>
        </p:nvSpPr>
        <p:spPr>
          <a:xfrm>
            <a:off x="7123680" y="4914360"/>
            <a:ext cx="82332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ftr" idx="18"/>
          </p:nvPr>
        </p:nvSpPr>
        <p:spPr>
          <a:xfrm>
            <a:off x="3962520" y="4920480"/>
            <a:ext cx="3134880" cy="266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Pr>
        <a:solidFill>
          <a:srgbClr val="0506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Gerade Verbindung 26"/>
          <p:cNvCxnSpPr/>
          <p:nvPr/>
        </p:nvCxnSpPr>
        <p:spPr>
          <a:xfrm>
            <a:off x="0" y="504936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pic>
        <p:nvPicPr>
          <p:cNvPr id="79" name="Bild 6" descr="GSI_Logo_rgb.png"/>
          <p:cNvPicPr/>
          <p:nvPr/>
        </p:nvPicPr>
        <p:blipFill>
          <a:blip r:embed="rId2"/>
          <a:stretch/>
        </p:blipFill>
        <p:spPr>
          <a:xfrm>
            <a:off x="7609680" y="363960"/>
            <a:ext cx="1127160" cy="37440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80" name="Gerade Verbindung 22"/>
          <p:cNvCxnSpPr/>
          <p:nvPr/>
        </p:nvCxnSpPr>
        <p:spPr>
          <a:xfrm>
            <a:off x="0" y="82620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sp>
        <p:nvSpPr>
          <p:cNvPr id="81" name="Rechteck 23"/>
          <p:cNvSpPr/>
          <p:nvPr/>
        </p:nvSpPr>
        <p:spPr>
          <a:xfrm>
            <a:off x="0" y="727200"/>
            <a:ext cx="199800" cy="1998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82" name="Rechteck 24"/>
          <p:cNvSpPr/>
          <p:nvPr/>
        </p:nvSpPr>
        <p:spPr>
          <a:xfrm>
            <a:off x="0" y="4950000"/>
            <a:ext cx="201600" cy="2016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83" name="Textfeld 10"/>
          <p:cNvSpPr/>
          <p:nvPr/>
        </p:nvSpPr>
        <p:spPr>
          <a:xfrm>
            <a:off x="435240" y="4950360"/>
            <a:ext cx="3525480" cy="20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defTabSz="343080">
              <a:lnSpc>
                <a:spcPct val="100000"/>
              </a:lnSpc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GSI Helmholtzzentrum für Schwerionenforschung GmbH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317520" y="231120"/>
            <a:ext cx="6830280" cy="58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343080">
              <a:lnSpc>
                <a:spcPct val="100000"/>
              </a:lnSpc>
              <a:buNone/>
              <a:tabLst>
                <a:tab pos="0" algn="l"/>
              </a:tabLst>
              <a:def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defRPr>
            </a:lvl1pPr>
          </a:lstStyle>
          <a:p>
            <a:pPr indent="0" algn="l" defTabSz="34308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Mastertitelformat bearbeiten</a:t>
            </a: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36680" cy="339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1pPr>
            <a:lvl2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2pPr>
            <a:lvl3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3pPr>
            <a:lvl4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4pPr>
            <a:lvl5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Zweite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Dritte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Vierte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4648320" y="1200240"/>
            <a:ext cx="4036680" cy="339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1pPr>
            <a:lvl2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2pPr>
            <a:lvl3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3pPr>
            <a:lvl4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4pPr>
            <a:lvl5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Mastertextformat bearbeiten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Zweite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Dritte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Vierte Ebene</a:t>
            </a:r>
          </a:p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87" name="PlaceHolder 4"/>
          <p:cNvSpPr>
            <a:spLocks noGrp="1"/>
          </p:cNvSpPr>
          <p:nvPr>
            <p:ph type="sldNum" idx="19"/>
          </p:nvPr>
        </p:nvSpPr>
        <p:spPr>
          <a:xfrm>
            <a:off x="8015760" y="4914360"/>
            <a:ext cx="74304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AEAE2303-46C6-41BF-ACF7-6790986BF954}" type="slidenum"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‹Nr.›</a:t>
            </a:fld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dt" idx="20"/>
          </p:nvPr>
        </p:nvSpPr>
        <p:spPr>
          <a:xfrm>
            <a:off x="7098840" y="4914360"/>
            <a:ext cx="84816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ftr" idx="21"/>
          </p:nvPr>
        </p:nvSpPr>
        <p:spPr>
          <a:xfrm>
            <a:off x="3962520" y="4920480"/>
            <a:ext cx="3134880" cy="266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Pr>
        <a:solidFill>
          <a:srgbClr val="0506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Gerade Verbindung 26"/>
          <p:cNvCxnSpPr/>
          <p:nvPr/>
        </p:nvCxnSpPr>
        <p:spPr>
          <a:xfrm>
            <a:off x="0" y="504936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pic>
        <p:nvPicPr>
          <p:cNvPr id="91" name="Bild 6" descr="GSI_Logo_rgb.png"/>
          <p:cNvPicPr/>
          <p:nvPr/>
        </p:nvPicPr>
        <p:blipFill>
          <a:blip r:embed="rId2"/>
          <a:stretch/>
        </p:blipFill>
        <p:spPr>
          <a:xfrm>
            <a:off x="7609680" y="363960"/>
            <a:ext cx="1127160" cy="37440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92" name="Gerade Verbindung 22"/>
          <p:cNvCxnSpPr/>
          <p:nvPr/>
        </p:nvCxnSpPr>
        <p:spPr>
          <a:xfrm>
            <a:off x="0" y="82620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sp>
        <p:nvSpPr>
          <p:cNvPr id="93" name="Rechteck 23"/>
          <p:cNvSpPr/>
          <p:nvPr/>
        </p:nvSpPr>
        <p:spPr>
          <a:xfrm>
            <a:off x="0" y="727200"/>
            <a:ext cx="199800" cy="1998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94" name="Rechteck 24"/>
          <p:cNvSpPr/>
          <p:nvPr/>
        </p:nvSpPr>
        <p:spPr>
          <a:xfrm>
            <a:off x="0" y="4950000"/>
            <a:ext cx="201600" cy="2016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95" name="Textfeld 10"/>
          <p:cNvSpPr/>
          <p:nvPr/>
        </p:nvSpPr>
        <p:spPr>
          <a:xfrm>
            <a:off x="435240" y="4950360"/>
            <a:ext cx="3525480" cy="20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defTabSz="343080">
              <a:lnSpc>
                <a:spcPct val="100000"/>
              </a:lnSpc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GSI Helmholtzzentrum für Schwerionenforschung GmbH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317520" y="231120"/>
            <a:ext cx="6830280" cy="58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343080">
              <a:lnSpc>
                <a:spcPct val="100000"/>
              </a:lnSpc>
              <a:buNone/>
              <a:tabLst>
                <a:tab pos="0" algn="l"/>
              </a:tabLst>
              <a:def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defRPr>
            </a:lvl1pPr>
          </a:lstStyle>
          <a:p>
            <a:pPr indent="0" algn="l" defTabSz="34308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Mastertitelformat bearbeiten</a:t>
            </a:r>
          </a:p>
        </p:txBody>
      </p:sp>
      <p:sp>
        <p:nvSpPr>
          <p:cNvPr id="97" name="PlaceHolder 2"/>
          <p:cNvSpPr>
            <a:spLocks noGrp="1"/>
          </p:cNvSpPr>
          <p:nvPr>
            <p:ph type="sldNum" idx="22"/>
          </p:nvPr>
        </p:nvSpPr>
        <p:spPr>
          <a:xfrm>
            <a:off x="8015760" y="4914360"/>
            <a:ext cx="74304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3A9B59E1-C52D-44CC-B0EB-BB4FF9DC31D9}" type="slidenum"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‹Nr.›</a:t>
            </a:fld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dt" idx="23"/>
          </p:nvPr>
        </p:nvSpPr>
        <p:spPr>
          <a:xfrm>
            <a:off x="7098840" y="4914360"/>
            <a:ext cx="848160" cy="27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ftr" idx="24"/>
          </p:nvPr>
        </p:nvSpPr>
        <p:spPr>
          <a:xfrm>
            <a:off x="3962520" y="4920480"/>
            <a:ext cx="3134880" cy="266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 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7800" cy="298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1pPr>
            <a:lvl2pPr lvl="1" algn="l" defTabSz="343080">
              <a:lnSpc>
                <a:spcPct val="100000"/>
              </a:lnSpc>
              <a:spcBef>
                <a:spcPts val="3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de-DE" sz="15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2pPr>
            <a:lvl3pPr lvl="2" algn="l" defTabSz="343080">
              <a:lnSpc>
                <a:spcPct val="100000"/>
              </a:lnSpc>
              <a:spcBef>
                <a:spcPts val="26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de-DE" sz="135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3pPr>
            <a:lvl4pPr lvl="3" algn="l" defTabSz="343080">
              <a:lnSpc>
                <a:spcPct val="100000"/>
              </a:lnSpc>
              <a:spcBef>
                <a:spcPts val="24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de-DE" sz="12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4pPr>
            <a:lvl5pPr lvl="4" algn="l" defTabSz="343080">
              <a:lnSpc>
                <a:spcPct val="100000"/>
              </a:lnSpc>
              <a:spcBef>
                <a:spcPts val="21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de-DE" sz="105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5pPr>
            <a:lvl6pPr lvl="5" algn="l" defTabSz="34308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6pPr>
            <a:lvl7pPr lvl="6" algn="l" defTabSz="34308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7pPr>
          </a:lstStyle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 defTabSz="343080">
              <a:lnSpc>
                <a:spcPct val="100000"/>
              </a:lnSpc>
              <a:spcBef>
                <a:spcPts val="3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de-DE" sz="15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 defTabSz="343080">
              <a:lnSpc>
                <a:spcPct val="100000"/>
              </a:lnSpc>
              <a:spcBef>
                <a:spcPts val="26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135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 defTabSz="343080">
              <a:lnSpc>
                <a:spcPct val="100000"/>
              </a:lnSpc>
              <a:spcBef>
                <a:spcPts val="24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de-DE" sz="12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 defTabSz="343080">
              <a:lnSpc>
                <a:spcPct val="100000"/>
              </a:lnSpc>
              <a:spcBef>
                <a:spcPts val="21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105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 defTabSz="34308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 defTabSz="34308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6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26"/>
          <p:cNvCxnSpPr/>
          <p:nvPr/>
        </p:nvCxnSpPr>
        <p:spPr>
          <a:xfrm>
            <a:off x="0" y="504936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pic>
        <p:nvPicPr>
          <p:cNvPr id="3" name="Bild 6" descr="GSI_Logo_rgb.png"/>
          <p:cNvPicPr/>
          <p:nvPr/>
        </p:nvPicPr>
        <p:blipFill>
          <a:blip r:embed="rId3"/>
          <a:stretch/>
        </p:blipFill>
        <p:spPr>
          <a:xfrm>
            <a:off x="7609680" y="363960"/>
            <a:ext cx="1127160" cy="37440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4" name="Gerade Verbindung 22"/>
          <p:cNvCxnSpPr/>
          <p:nvPr/>
        </p:nvCxnSpPr>
        <p:spPr>
          <a:xfrm>
            <a:off x="0" y="826200"/>
            <a:ext cx="9145800" cy="1800"/>
          </a:xfrm>
          <a:prstGeom prst="straightConnector1">
            <a:avLst/>
          </a:prstGeom>
          <a:ln w="203200">
            <a:solidFill>
              <a:srgbClr val="1B1F28"/>
            </a:solidFill>
            <a:round/>
          </a:ln>
        </p:spPr>
      </p:cxnSp>
      <p:sp>
        <p:nvSpPr>
          <p:cNvPr id="5" name="Rechteck 23"/>
          <p:cNvSpPr/>
          <p:nvPr/>
        </p:nvSpPr>
        <p:spPr>
          <a:xfrm>
            <a:off x="0" y="727200"/>
            <a:ext cx="199800" cy="1998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6" name="Rechteck 24"/>
          <p:cNvSpPr/>
          <p:nvPr/>
        </p:nvSpPr>
        <p:spPr>
          <a:xfrm>
            <a:off x="0" y="4950000"/>
            <a:ext cx="201600" cy="201600"/>
          </a:xfrm>
          <a:prstGeom prst="rect">
            <a:avLst/>
          </a:prstGeom>
          <a:solidFill>
            <a:srgbClr val="FDBB63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7" name="Textfeld 10"/>
          <p:cNvSpPr/>
          <p:nvPr/>
        </p:nvSpPr>
        <p:spPr>
          <a:xfrm>
            <a:off x="435240" y="4950360"/>
            <a:ext cx="3525480" cy="20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defTabSz="343080">
              <a:lnSpc>
                <a:spcPct val="100000"/>
              </a:lnSpc>
              <a:tabLst>
                <a:tab pos="0" algn="l"/>
              </a:tabLst>
            </a:pPr>
            <a:r>
              <a:rPr lang="de-DE" sz="750" b="0" u="none" strike="noStrike">
                <a:solidFill>
                  <a:srgbClr val="8A90A0"/>
                </a:solidFill>
                <a:effectLst/>
                <a:uFillTx/>
                <a:latin typeface="Arial"/>
              </a:rPr>
              <a:t>GSI Helmholtzzentrum für Schwerionenforschung GmbH</a:t>
            </a:r>
            <a:endParaRPr lang="en-US" sz="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8" name="Gruppieren 9"/>
          <p:cNvGrpSpPr/>
          <p:nvPr/>
        </p:nvGrpSpPr>
        <p:grpSpPr>
          <a:xfrm>
            <a:off x="1502640" y="976320"/>
            <a:ext cx="6097680" cy="3875760"/>
            <a:chOff x="1502640" y="976320"/>
            <a:chExt cx="6097680" cy="3875760"/>
          </a:xfrm>
        </p:grpSpPr>
        <p:pic>
          <p:nvPicPr>
            <p:cNvPr id="9" name="Grafik 7"/>
            <p:cNvPicPr/>
            <p:nvPr/>
          </p:nvPicPr>
          <p:blipFill>
            <a:blip r:embed="rId4"/>
            <a:stretch/>
          </p:blipFill>
          <p:spPr>
            <a:xfrm>
              <a:off x="1502640" y="976320"/>
              <a:ext cx="6097680" cy="38757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0" name="Rechteck 12"/>
          <p:cNvSpPr/>
          <p:nvPr/>
        </p:nvSpPr>
        <p:spPr>
          <a:xfrm>
            <a:off x="403920" y="4987800"/>
            <a:ext cx="3369600" cy="154080"/>
          </a:xfrm>
          <a:prstGeom prst="rect">
            <a:avLst/>
          </a:prstGeom>
          <a:solidFill>
            <a:srgbClr val="1B1F28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35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22640" y="341640"/>
            <a:ext cx="6699240" cy="36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 defTabSz="343080">
              <a:buNone/>
              <a:tabLst>
                <a:tab pos="0" algn="l"/>
              </a:tabLst>
              <a:defRPr lang="de-DE" sz="2400" b="1" u="none" strike="noStrike">
                <a:solidFill>
                  <a:srgbClr val="F2F3F7"/>
                </a:solidFill>
                <a:effectLst/>
                <a:uFillTx/>
                <a:latin typeface="Arial"/>
              </a:defRPr>
            </a:lvl1pPr>
          </a:lstStyle>
          <a:p>
            <a:pPr indent="0" algn="l" defTabSz="343080">
              <a:buNone/>
              <a:tabLst>
                <a:tab pos="0" algn="l"/>
              </a:tabLst>
            </a:pPr>
            <a:r>
              <a:rPr lang="de-DE" sz="24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343080"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  <a:def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1pPr>
            <a:lvl2pPr lvl="1" algn="l" defTabSz="343080">
              <a:spcBef>
                <a:spcPts val="3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de-DE" sz="15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2pPr>
            <a:lvl3pPr lvl="2" algn="l" defTabSz="343080">
              <a:spcBef>
                <a:spcPts val="26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de-DE" sz="135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3pPr>
            <a:lvl4pPr lvl="3" algn="l" defTabSz="343080">
              <a:spcBef>
                <a:spcPts val="24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de-DE" sz="12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4pPr>
            <a:lvl5pPr lvl="4" algn="l" defTabSz="343080">
              <a:spcBef>
                <a:spcPts val="21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de-DE" sz="105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5pPr>
            <a:lvl6pPr lvl="5" algn="l" defTabSz="34308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6pPr>
            <a:lvl7pPr lvl="6" algn="l" defTabSz="34308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rgbClr val="D5D9E2"/>
                </a:solidFill>
                <a:effectLst/>
                <a:uFillTx/>
                <a:latin typeface="Arial"/>
              </a:defRPr>
            </a:lvl7pPr>
          </a:lstStyle>
          <a:p>
            <a:pPr indent="-324000" algn="l" defTabSz="343080"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 defTabSz="343080">
              <a:spcBef>
                <a:spcPts val="3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de-DE" sz="15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 defTabSz="343080">
              <a:spcBef>
                <a:spcPts val="26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135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 defTabSz="343080">
              <a:spcBef>
                <a:spcPts val="24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de-DE" sz="12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 defTabSz="343080">
              <a:spcBef>
                <a:spcPts val="21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105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 defTabSz="34308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 defTabSz="34308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2151360" y="2738160"/>
            <a:ext cx="4301280" cy="583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34308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Baryon Resonances and Strangeness</a:t>
            </a:r>
            <a:endParaRPr lang="de-DE" sz="2400" b="1" u="none" strike="noStrike">
              <a:solidFill>
                <a:srgbClr val="F2F3F7"/>
              </a:solidFill>
              <a:effectLst/>
              <a:uFillTx/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subTitle"/>
          </p:nvPr>
        </p:nvSpPr>
        <p:spPr>
          <a:xfrm>
            <a:off x="2151360" y="3322800"/>
            <a:ext cx="4301280" cy="52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ctr" defTabSz="343080">
              <a:lnSpc>
                <a:spcPct val="100000"/>
              </a:lnSpc>
              <a:spcBef>
                <a:spcPts val="300"/>
              </a:spcBef>
              <a:buNone/>
              <a:tabLst>
                <a:tab pos="0" algn="l"/>
              </a:tabLst>
            </a:pPr>
            <a:r>
              <a:rPr lang="en-US" sz="1500" b="0" u="none" strike="noStrike">
                <a:solidFill>
                  <a:schemeClr val="lt1">
                    <a:lumMod val="70000"/>
                  </a:schemeClr>
                </a:solidFill>
                <a:effectLst/>
                <a:uFillTx/>
                <a:latin typeface="Arial"/>
              </a:rPr>
              <a:t>In p+p Collisions Measured with HADES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rafik 102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2200" cy="514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00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 fill="hold">
                <p:stCondLst>
                  <p:cond delay="indefinite"/>
                  <p:cond evt="onBegin" delay="0">
                    <p:tn val="7"/>
                  </p:cond>
                </p:stCondLst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presetClass="mediacall" fill="hold" nodeType="afterEffect">
                            <p:stCondLst>
                              <p:cond delay="0"/>
                            </p:stCondLst>
                            <p:childTnLst>
                              <p:cmd type="call" cmd="playFrom(0.0)">
                                <p:cBhvr>
                                  <p:cTn id="10" dur="27000" fill="hold"/>
                                  <p:tgtEl>
                                    <p:spTgt spid="103"/>
                                  </p:tgtEl>
                                </p:cBhvr>
                              </p:cmd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video>
              <p:cMediaNode>
                <p:cTn id="11" fill="hold" display="0">
                  <p:stCondLst>
                    <p:cond delay="indefinite"/>
                  </p:stCondLst>
                </p:cTn>
                <p:tgtEl>
                  <p:spTgt spid="10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5"/>
          <p:cNvSpPr/>
          <p:nvPr/>
        </p:nvSpPr>
        <p:spPr>
          <a:xfrm>
            <a:off x="317880" y="231120"/>
            <a:ext cx="6830280" cy="58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343080">
              <a:lnSpc>
                <a:spcPct val="100000"/>
              </a:lnSpc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How do we learn about dense matter?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0" name="Grafik 119"/>
          <p:cNvPicPr/>
          <p:nvPr/>
        </p:nvPicPr>
        <p:blipFill>
          <a:blip r:embed="rId2"/>
          <a:stretch/>
        </p:blipFill>
        <p:spPr>
          <a:xfrm>
            <a:off x="409320" y="2743200"/>
            <a:ext cx="1646640" cy="1416600"/>
          </a:xfrm>
          <a:prstGeom prst="rect">
            <a:avLst/>
          </a:prstGeom>
          <a:solidFill>
            <a:srgbClr val="000000"/>
          </a:solidFill>
          <a:ln w="18360">
            <a:solidFill>
              <a:srgbClr val="FFFFFF"/>
            </a:solidFill>
            <a:round/>
          </a:ln>
        </p:spPr>
      </p:pic>
      <p:sp>
        <p:nvSpPr>
          <p:cNvPr id="121" name="Rechteck 120"/>
          <p:cNvSpPr/>
          <p:nvPr/>
        </p:nvSpPr>
        <p:spPr>
          <a:xfrm>
            <a:off x="487800" y="4199400"/>
            <a:ext cx="14774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@ SIS 18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2" name="Grafik 121"/>
          <p:cNvPicPr/>
          <p:nvPr/>
        </p:nvPicPr>
        <p:blipFill>
          <a:blip r:embed="rId3"/>
          <a:stretch/>
        </p:blipFill>
        <p:spPr>
          <a:xfrm>
            <a:off x="2397240" y="998640"/>
            <a:ext cx="4266720" cy="39153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317520" y="231120"/>
            <a:ext cx="6830280" cy="58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 defTabSz="34308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How do we learn about dense matter?</a:t>
            </a: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8227800" cy="339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57040" indent="-257040" algn="l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We study the constituents and their interactions</a:t>
            </a:r>
          </a:p>
        </p:txBody>
      </p:sp>
      <p:pic>
        <p:nvPicPr>
          <p:cNvPr id="108" name="Grafik 107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83000" y="1649880"/>
            <a:ext cx="5776920" cy="3249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67" fill="hold"/>
                                        <p:tgtEl>
                                          <p:spTgt spid="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 fill="hold">
                <p:stCondLst>
                  <p:cond delay="indefinite"/>
                  <p:cond evt="onBegin" delay="0">
                    <p:tn val="7"/>
                  </p:cond>
                </p:stCondLst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presetClass="mediacall" fill="hold" nodeType="afterEffect">
                            <p:stCondLst>
                              <p:cond delay="0"/>
                            </p:stCondLst>
                            <p:childTnLst>
                              <p:cmd type="call" cmd="playFrom(0.0)">
                                <p:cBhvr>
                                  <p:cTn id="10" dur="6070" fill="hold"/>
                                  <p:tgtEl>
                                    <p:spTgt spid="108"/>
                                  </p:tgtEl>
                                </p:cBhvr>
                              </p:cmd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video>
              <p:cMediaNode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10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itle 9"/>
          <p:cNvSpPr/>
          <p:nvPr/>
        </p:nvSpPr>
        <p:spPr>
          <a:xfrm>
            <a:off x="317880" y="231120"/>
            <a:ext cx="6830280" cy="58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343080">
              <a:lnSpc>
                <a:spcPct val="100000"/>
              </a:lnSpc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How do we learn about dense matter?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" name="Plot left 7"/>
          <p:cNvSpPr/>
          <p:nvPr/>
        </p:nvSpPr>
        <p:spPr>
          <a:xfrm>
            <a:off x="457560" y="1200240"/>
            <a:ext cx="8227800" cy="339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57040" indent="-257040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We investigate modifications of the constituent interactions in the medium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13" name="Grafik 112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83000" y="1649880"/>
            <a:ext cx="5776920" cy="3249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0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 fill="hold">
                <p:stCondLst>
                  <p:cond delay="indefinite"/>
                  <p:cond evt="onBegin" delay="0">
                    <p:tn val="7"/>
                  </p:cond>
                </p:stCondLst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presetClass="mediacall" fill="hold" nodeType="afterEffect">
                            <p:stCondLst>
                              <p:cond delay="0"/>
                            </p:stCondLst>
                            <p:childTnLst>
                              <p:cmd type="call" cmd="playFrom(0.0)">
                                <p:cBhvr>
                                  <p:cTn id="10" dur="6250" fill="hold"/>
                                  <p:tgtEl>
                                    <p:spTgt spid="113"/>
                                  </p:tgtEl>
                                </p:cBhvr>
                              </p:cmd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video>
              <p:cMediaNode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11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10"/>
          <p:cNvSpPr/>
          <p:nvPr/>
        </p:nvSpPr>
        <p:spPr>
          <a:xfrm>
            <a:off x="317880" y="231120"/>
            <a:ext cx="6830280" cy="58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343080">
              <a:lnSpc>
                <a:spcPct val="100000"/>
              </a:lnSpc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How do we learn about dense matter?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" name="Plot left 8"/>
          <p:cNvSpPr/>
          <p:nvPr/>
        </p:nvSpPr>
        <p:spPr>
          <a:xfrm>
            <a:off x="457560" y="1200240"/>
            <a:ext cx="8227800" cy="339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57040" indent="-257040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We make the medium dense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18" name="Grafik 117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83000" y="1649880"/>
            <a:ext cx="5776920" cy="3249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4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 fill="hold">
                <p:stCondLst>
                  <p:cond delay="indefinite"/>
                  <p:cond evt="onBegin" delay="0">
                    <p:tn val="7"/>
                  </p:cond>
                </p:stCondLst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presetClass="mediacall" fill="hold" nodeType="afterEffect">
                            <p:stCondLst>
                              <p:cond delay="0"/>
                            </p:stCondLst>
                            <p:childTnLst>
                              <p:cmd type="call" cmd="playFrom(0.0)">
                                <p:cBhvr>
                                  <p:cTn id="10" dur="5490" fill="hold"/>
                                  <p:tgtEl>
                                    <p:spTgt spid="118"/>
                                  </p:tgtEl>
                                </p:cBhvr>
                              </p:cmd>
                            </p:childTnLst>
                          </p:cTn>
                        </p:par>
                      </p:childTnLst>
                    </p:cTn>
                  </p:par>
                </p:childTnLst>
              </p:cTn>
            </p:par>
            <p:video>
              <p:cMediaNode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11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4"/>
          <p:cNvSpPr/>
          <p:nvPr/>
        </p:nvSpPr>
        <p:spPr>
          <a:xfrm>
            <a:off x="317880" y="231120"/>
            <a:ext cx="6830280" cy="58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343080">
              <a:lnSpc>
                <a:spcPct val="100000"/>
              </a:lnSpc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So what does our group do?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Plot left 3"/>
          <p:cNvSpPr/>
          <p:nvPr/>
        </p:nvSpPr>
        <p:spPr>
          <a:xfrm>
            <a:off x="457560" y="1200240"/>
            <a:ext cx="8227800" cy="339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57040" indent="-257040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We study excited nucleons and their properties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5" name="Grafik 124"/>
          <p:cNvPicPr/>
          <p:nvPr/>
        </p:nvPicPr>
        <p:blipFill>
          <a:blip r:embed="rId4"/>
          <a:stretch/>
        </p:blipFill>
        <p:spPr>
          <a:xfrm>
            <a:off x="914400" y="1994760"/>
            <a:ext cx="2680920" cy="2576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6" name="Grafik 125"/>
          <p:cNvPicPr/>
          <p:nvPr/>
        </p:nvPicPr>
        <p:blipFill>
          <a:blip r:embed="rId5"/>
          <a:stretch/>
        </p:blipFill>
        <p:spPr>
          <a:xfrm>
            <a:off x="4114800" y="1981440"/>
            <a:ext cx="2680920" cy="2576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Grafik 1">
            <a:hlinkClick r:id="" action="ppaction://media"/>
            <a:extLst>
              <a:ext uri="{FF2B5EF4-FFF2-40B4-BE49-F238E27FC236}">
                <a16:creationId xmlns:a16="http://schemas.microsoft.com/office/drawing/2014/main" id="{9255878F-D500-4153-D85A-F23B91A149DA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22037" y="1141422"/>
            <a:ext cx="1926148" cy="1046832"/>
          </a:xfrm>
          <a:prstGeom prst="rect">
            <a:avLst/>
          </a:prstGeom>
          <a:ln w="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7"/>
          <p:cNvSpPr/>
          <p:nvPr/>
        </p:nvSpPr>
        <p:spPr>
          <a:xfrm>
            <a:off x="317880" y="231120"/>
            <a:ext cx="6830280" cy="58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343080">
              <a:lnSpc>
                <a:spcPct val="100000"/>
              </a:lnSpc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So what does our group do?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Plot left 5"/>
          <p:cNvSpPr/>
          <p:nvPr/>
        </p:nvSpPr>
        <p:spPr>
          <a:xfrm>
            <a:off x="457560" y="1200240"/>
            <a:ext cx="8227800" cy="339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57040" indent="-257040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 dirty="0" err="1">
                <a:solidFill>
                  <a:srgbClr val="D5D9E2"/>
                </a:solidFill>
                <a:effectLst/>
                <a:uFillTx/>
                <a:latin typeface="Arial"/>
              </a:rPr>
              <a:t>How</a:t>
            </a:r>
            <a:r>
              <a:rPr lang="de-DE" sz="1800" b="0" u="none" strike="noStrike" dirty="0">
                <a:solidFill>
                  <a:srgbClr val="D5D9E2"/>
                </a:solidFill>
                <a:effectLst/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D5D9E2"/>
                </a:solidFill>
                <a:effectLst/>
                <a:uFillTx/>
                <a:latin typeface="Arial"/>
              </a:rPr>
              <a:t>the</a:t>
            </a:r>
            <a:r>
              <a:rPr lang="de-DE" sz="1800" b="0" u="none" strike="noStrike" dirty="0">
                <a:solidFill>
                  <a:srgbClr val="D5D9E2"/>
                </a:solidFill>
                <a:effectLst/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D5D9E2"/>
                </a:solidFill>
                <a:effectLst/>
                <a:uFillTx/>
                <a:latin typeface="Arial"/>
              </a:rPr>
              <a:t>nucleons</a:t>
            </a:r>
            <a:r>
              <a:rPr lang="de-DE" sz="1800" b="0" u="none" strike="noStrike" dirty="0">
                <a:solidFill>
                  <a:srgbClr val="D5D9E2"/>
                </a:solidFill>
                <a:effectLst/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D5D9E2"/>
                </a:solidFill>
                <a:effectLst/>
                <a:uFillTx/>
                <a:latin typeface="Arial"/>
              </a:rPr>
              <a:t>interact</a:t>
            </a:r>
            <a:r>
              <a:rPr lang="de-DE" sz="1800" b="0" u="none" strike="noStrike" dirty="0">
                <a:solidFill>
                  <a:srgbClr val="D5D9E2"/>
                </a:solidFill>
                <a:effectLst/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D5D9E2"/>
                </a:solidFill>
                <a:effectLst/>
                <a:uFillTx/>
                <a:latin typeface="Arial"/>
              </a:rPr>
              <a:t>with</a:t>
            </a:r>
            <a:r>
              <a:rPr lang="de-DE" sz="1800" b="0" u="none" strike="noStrike" dirty="0">
                <a:solidFill>
                  <a:srgbClr val="D5D9E2"/>
                </a:solidFill>
                <a:effectLst/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D5D9E2"/>
                </a:solidFill>
                <a:effectLst/>
                <a:uFillTx/>
                <a:latin typeface="Arial"/>
              </a:rPr>
              <a:t>hyperons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3" name="Grafik 132"/>
          <p:cNvPicPr/>
          <p:nvPr/>
        </p:nvPicPr>
        <p:blipFill>
          <a:blip r:embed="rId2"/>
          <a:stretch/>
        </p:blipFill>
        <p:spPr>
          <a:xfrm>
            <a:off x="822960" y="2021400"/>
            <a:ext cx="4547160" cy="251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E1A4C3E-17FF-EE6F-FEA1-3938751831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275" y="1200240"/>
            <a:ext cx="2049617" cy="204961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1"/>
          <p:cNvSpPr/>
          <p:nvPr/>
        </p:nvSpPr>
        <p:spPr>
          <a:xfrm>
            <a:off x="317880" y="231120"/>
            <a:ext cx="6830280" cy="58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343080">
              <a:lnSpc>
                <a:spcPct val="100000"/>
              </a:lnSpc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So what does our group do?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Plot left 4"/>
          <p:cNvSpPr/>
          <p:nvPr/>
        </p:nvSpPr>
        <p:spPr>
          <a:xfrm>
            <a:off x="457560" y="1200240"/>
            <a:ext cx="8227800" cy="339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57040" indent="-257040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>
                <a:solidFill>
                  <a:srgbClr val="D5D9E2"/>
                </a:solidFill>
                <a:effectLst/>
                <a:uFillTx/>
                <a:latin typeface="Arial"/>
              </a:rPr>
              <a:t>We study excited hyperons and their properties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9" name="Grafik 128"/>
          <p:cNvPicPr/>
          <p:nvPr/>
        </p:nvPicPr>
        <p:blipFill>
          <a:blip r:embed="rId2"/>
          <a:stretch/>
        </p:blipFill>
        <p:spPr>
          <a:xfrm>
            <a:off x="705240" y="2000880"/>
            <a:ext cx="5923800" cy="2570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" name="Grafik 129"/>
          <p:cNvPicPr/>
          <p:nvPr/>
        </p:nvPicPr>
        <p:blipFill>
          <a:blip r:embed="rId3"/>
          <a:stretch/>
        </p:blipFill>
        <p:spPr>
          <a:xfrm>
            <a:off x="6701400" y="1017000"/>
            <a:ext cx="2351520" cy="2411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8"/>
          <p:cNvSpPr/>
          <p:nvPr/>
        </p:nvSpPr>
        <p:spPr>
          <a:xfrm>
            <a:off x="317880" y="231120"/>
            <a:ext cx="6830280" cy="58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343080">
              <a:lnSpc>
                <a:spcPct val="100000"/>
              </a:lnSpc>
            </a:pPr>
            <a:r>
              <a:rPr lang="de-DE" sz="18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So what does our group do?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" name="Plot left 6"/>
          <p:cNvSpPr/>
          <p:nvPr/>
        </p:nvSpPr>
        <p:spPr>
          <a:xfrm>
            <a:off x="457560" y="1200240"/>
            <a:ext cx="8227800" cy="339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57040" indent="-257040" defTabSz="343080">
              <a:lnSpc>
                <a:spcPct val="100000"/>
              </a:lnSpc>
              <a:spcBef>
                <a:spcPts val="360"/>
              </a:spcBef>
              <a:buClr>
                <a:srgbClr val="FDBB63"/>
              </a:buClr>
              <a:buFont typeface="Wingdings" charset="2"/>
              <a:buChar char=""/>
            </a:pPr>
            <a:r>
              <a:rPr lang="de-DE" sz="1800" b="0" u="none" strike="noStrike" dirty="0">
                <a:solidFill>
                  <a:srgbClr val="D5D9E2"/>
                </a:solidFill>
                <a:effectLst/>
                <a:uFillTx/>
                <a:latin typeface="Arial"/>
              </a:rPr>
              <a:t>And </a:t>
            </a:r>
            <a:r>
              <a:rPr lang="de-DE" sz="1800" b="0" u="none" strike="noStrike" dirty="0" err="1">
                <a:solidFill>
                  <a:srgbClr val="D5D9E2"/>
                </a:solidFill>
                <a:effectLst/>
                <a:uFillTx/>
                <a:latin typeface="Arial"/>
              </a:rPr>
              <a:t>the</a:t>
            </a:r>
            <a:r>
              <a:rPr lang="de-DE" sz="1800" b="0" u="none" strike="noStrike" dirty="0">
                <a:solidFill>
                  <a:srgbClr val="D5D9E2"/>
                </a:solidFill>
                <a:effectLst/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D5D9E2"/>
                </a:solidFill>
                <a:effectLst/>
                <a:uFillTx/>
                <a:latin typeface="Arial"/>
              </a:rPr>
              <a:t>production</a:t>
            </a:r>
            <a:r>
              <a:rPr lang="de-DE" sz="1800" b="0" u="none" strike="noStrike" dirty="0">
                <a:solidFill>
                  <a:srgbClr val="D5D9E2"/>
                </a:solidFill>
                <a:effectLst/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D5D9E2"/>
                </a:solidFill>
                <a:effectLst/>
                <a:uFillTx/>
                <a:latin typeface="Arial"/>
              </a:rPr>
              <a:t>of</a:t>
            </a:r>
            <a:r>
              <a:rPr lang="de-DE" sz="1800" b="0" u="none" strike="noStrike" dirty="0">
                <a:solidFill>
                  <a:srgbClr val="D5D9E2"/>
                </a:solidFill>
                <a:effectLst/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D5D9E2"/>
                </a:solidFill>
                <a:effectLst/>
                <a:uFillTx/>
                <a:latin typeface="Arial"/>
              </a:rPr>
              <a:t>meson</a:t>
            </a:r>
            <a:r>
              <a:rPr lang="de-DE" sz="1800" b="0" u="none" strike="noStrike" dirty="0">
                <a:solidFill>
                  <a:srgbClr val="D5D9E2"/>
                </a:solidFill>
                <a:effectLst/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D5D9E2"/>
                </a:solidFill>
                <a:effectLst/>
                <a:uFillTx/>
                <a:latin typeface="Arial"/>
              </a:rPr>
              <a:t>states</a:t>
            </a:r>
            <a:r>
              <a:rPr lang="de-DE" sz="1800" b="0" u="none" strike="noStrike" dirty="0">
                <a:solidFill>
                  <a:srgbClr val="D5D9E2"/>
                </a:solidFill>
                <a:effectLst/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D5D9E2"/>
                </a:solidFill>
                <a:effectLst/>
                <a:uFillTx/>
                <a:latin typeface="Arial"/>
              </a:rPr>
              <a:t>with</a:t>
            </a:r>
            <a:r>
              <a:rPr lang="de-DE" sz="1800" b="0" u="none" strike="noStrike" dirty="0">
                <a:solidFill>
                  <a:srgbClr val="D5D9E2"/>
                </a:solidFill>
                <a:effectLst/>
                <a:uFillTx/>
                <a:latin typeface="Arial"/>
              </a:rPr>
              <a:t> and </a:t>
            </a:r>
            <a:r>
              <a:rPr lang="de-DE" sz="1800" b="0" u="none" strike="noStrike" dirty="0" err="1">
                <a:solidFill>
                  <a:srgbClr val="D5D9E2"/>
                </a:solidFill>
                <a:effectLst/>
                <a:uFillTx/>
                <a:latin typeface="Arial"/>
              </a:rPr>
              <a:t>without</a:t>
            </a:r>
            <a:r>
              <a:rPr lang="de-DE" sz="1800" b="0" u="none" strike="noStrike" dirty="0">
                <a:solidFill>
                  <a:srgbClr val="D5D9E2"/>
                </a:solidFill>
                <a:effectLst/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D5D9E2"/>
                </a:solidFill>
                <a:effectLst/>
                <a:uFillTx/>
                <a:latin typeface="Arial"/>
              </a:rPr>
              <a:t>strangeness</a:t>
            </a:r>
            <a:r>
              <a:rPr lang="de-DE" sz="1800" b="0" u="none" strike="noStrike" dirty="0">
                <a:solidFill>
                  <a:srgbClr val="D5D9E2"/>
                </a:solidFill>
                <a:effectLst/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D5D9E2"/>
                </a:solidFill>
                <a:effectLst/>
                <a:uFillTx/>
                <a:latin typeface="Arial"/>
              </a:rPr>
              <a:t>content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6" name="Grafik 135"/>
          <p:cNvPicPr/>
          <p:nvPr/>
        </p:nvPicPr>
        <p:blipFill>
          <a:blip r:embed="rId2"/>
          <a:stretch/>
        </p:blipFill>
        <p:spPr>
          <a:xfrm>
            <a:off x="914400" y="1828800"/>
            <a:ext cx="2971440" cy="297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7" name="Grafik 136"/>
          <p:cNvPicPr/>
          <p:nvPr/>
        </p:nvPicPr>
        <p:blipFill>
          <a:blip r:embed="rId3"/>
          <a:stretch/>
        </p:blipFill>
        <p:spPr>
          <a:xfrm>
            <a:off x="4564800" y="2286000"/>
            <a:ext cx="2978640" cy="2241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le 6"/>
          <p:cNvSpPr/>
          <p:nvPr/>
        </p:nvSpPr>
        <p:spPr>
          <a:xfrm>
            <a:off x="318240" y="231120"/>
            <a:ext cx="6830280" cy="58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defTabSz="343080">
              <a:lnSpc>
                <a:spcPct val="100000"/>
              </a:lnSpc>
            </a:pPr>
            <a:r>
              <a:rPr lang="de-DE" sz="3200" b="1" u="none" strike="noStrike">
                <a:solidFill>
                  <a:srgbClr val="F2F3F7"/>
                </a:solidFill>
                <a:effectLst/>
                <a:uFillTx/>
                <a:latin typeface="Arial"/>
              </a:rPr>
              <a:t>Come visit us!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0" name="Grafik 139"/>
          <p:cNvPicPr/>
          <p:nvPr/>
        </p:nvPicPr>
        <p:blipFill>
          <a:blip r:embed="rId2"/>
          <a:stretch/>
        </p:blipFill>
        <p:spPr>
          <a:xfrm>
            <a:off x="1346040" y="1371600"/>
            <a:ext cx="6450480" cy="37908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SI Dark fair-gsi-folienmaster_2017_onering">
  <a:themeElements>
    <a:clrScheme name="GSI Dark">
      <a:dk1>
        <a:srgbClr val="05060A"/>
      </a:dk1>
      <a:lt1>
        <a:srgbClr val="EEF0F5"/>
      </a:lt1>
      <a:dk2>
        <a:srgbClr val="161A22"/>
      </a:dk2>
      <a:lt2>
        <a:srgbClr val="9AA0AD"/>
      </a:lt2>
      <a:accent1>
        <a:srgbClr val="FDBB63"/>
      </a:accent1>
      <a:accent2>
        <a:srgbClr val="6AAEFF"/>
      </a:accent2>
      <a:accent3>
        <a:srgbClr val="B48CFF"/>
      </a:accent3>
      <a:accent4>
        <a:srgbClr val="FF7A6B"/>
      </a:accent4>
      <a:accent5>
        <a:srgbClr val="4FD1C5"/>
      </a:accent5>
      <a:accent6>
        <a:srgbClr val="C9CED8"/>
      </a:accent6>
      <a:hlink>
        <a:srgbClr val="8CC2FF"/>
      </a:hlink>
      <a:folHlink>
        <a:srgbClr val="C3A6FF"/>
      </a:folHlink>
    </a:clrScheme>
    <a:fontScheme name="Office Klassisch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SI Dark fair-gsi-folienmaster_2017_onering">
  <a:themeElements>
    <a:clrScheme name="GSI Dark">
      <a:dk1>
        <a:srgbClr val="05060A"/>
      </a:dk1>
      <a:lt1>
        <a:srgbClr val="EEF0F5"/>
      </a:lt1>
      <a:dk2>
        <a:srgbClr val="161A22"/>
      </a:dk2>
      <a:lt2>
        <a:srgbClr val="9AA0AD"/>
      </a:lt2>
      <a:accent1>
        <a:srgbClr val="FDBB63"/>
      </a:accent1>
      <a:accent2>
        <a:srgbClr val="6AAEFF"/>
      </a:accent2>
      <a:accent3>
        <a:srgbClr val="B48CFF"/>
      </a:accent3>
      <a:accent4>
        <a:srgbClr val="FF7A6B"/>
      </a:accent4>
      <a:accent5>
        <a:srgbClr val="4FD1C5"/>
      </a:accent5>
      <a:accent6>
        <a:srgbClr val="C9CED8"/>
      </a:accent6>
      <a:hlink>
        <a:srgbClr val="8CC2FF"/>
      </a:hlink>
      <a:folHlink>
        <a:srgbClr val="C3A6FF"/>
      </a:folHlink>
    </a:clrScheme>
    <a:fontScheme name="Office Klassisch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132</Words>
  <Application>Microsoft Office PowerPoint</Application>
  <PresentationFormat>Bildschirmpräsentation (16:9)</PresentationFormat>
  <Paragraphs>19</Paragraphs>
  <Slides>11</Slides>
  <Notes>0</Notes>
  <HiddenSlides>0</HiddenSlides>
  <MMClips>5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Arial</vt:lpstr>
      <vt:lpstr>Symbol</vt:lpstr>
      <vt:lpstr>Times New Roman</vt:lpstr>
      <vt:lpstr>Wingdings</vt:lpstr>
      <vt:lpstr>GSI Dark fair-gsi-folienmaster_2017_onering</vt:lpstr>
      <vt:lpstr>GSI Dark fair-gsi-folienmaster_2017_onering</vt:lpstr>
      <vt:lpstr>Baryon Resonances and Strangeness</vt:lpstr>
      <vt:lpstr>PowerPoint-Präsentation</vt:lpstr>
      <vt:lpstr>PowerPoint-Präsentation</vt:lpstr>
      <vt:lpstr>How do we learn about dense matter?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Carola Pomplun</dc:creator>
  <dc:description/>
  <cp:lastModifiedBy>M K</cp:lastModifiedBy>
  <cp:revision>40</cp:revision>
  <dcterms:created xsi:type="dcterms:W3CDTF">2019-01-28T10:18:01Z</dcterms:created>
  <dcterms:modified xsi:type="dcterms:W3CDTF">2026-10-19T18:28:24Z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Bildschirmpräsentation (16:9)</vt:lpwstr>
  </property>
  <property fmtid="{D5CDD505-2E9C-101B-9397-08002B2CF9AE}" pid="3" name="Slides">
    <vt:i4>2</vt:i4>
  </property>
</Properties>
</file>