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8" r:id="rId3"/>
    <p:sldId id="265" r:id="rId4"/>
    <p:sldId id="262" r:id="rId5"/>
    <p:sldId id="264" r:id="rId6"/>
    <p:sldId id="266" r:id="rId7"/>
    <p:sldId id="259" r:id="rId8"/>
    <p:sldId id="261" r:id="rId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8" d="100"/>
          <a:sy n="48" d="100"/>
        </p:scale>
        <p:origin x="2752" y="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0490A74-AC7C-FB88-BB64-AA526EFDDA1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9BE2FB-1397-435B-28D1-4CCE4B4E0F3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C343D1-1DB6-4A59-9F17-52C46140A1C0}" type="datetimeFigureOut">
              <a:rPr lang="de-DE" smtClean="0"/>
              <a:t>18.10.2026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64E5D7-5360-90BA-F5C8-A40B231E383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4578D7-E3FC-6693-8E32-A4A96D41FD1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5B359E-5CF6-4623-81F3-3A2FC17B7FF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1649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5A9BDC-2D61-4A05-B60E-7E8B52D2C004}" type="datetimeFigureOut">
              <a:rPr lang="de-DE" smtClean="0"/>
              <a:t>18.10.2026</a:t>
            </a:fld>
            <a:endParaRPr lang="de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893F23-5908-4984-BD91-E260A52CD7B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2067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w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w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E45BA-A929-7355-ABD8-E06F1CB229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22C86D-623F-61B0-3332-6B986C2696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314F00-78D8-C919-3C02-B64B07794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A0893-809F-4CE8-A986-CC2CE0AA05B6}" type="slidenum">
              <a:rPr lang="de-DE" smtClean="0"/>
              <a:t>‹#›</a:t>
            </a:fld>
            <a:endParaRPr lang="de-DE"/>
          </a:p>
        </p:txBody>
      </p:sp>
      <p:pic>
        <p:nvPicPr>
          <p:cNvPr id="7" name="Grafik 9">
            <a:extLst>
              <a:ext uri="{FF2B5EF4-FFF2-40B4-BE49-F238E27FC236}">
                <a16:creationId xmlns:a16="http://schemas.microsoft.com/office/drawing/2014/main" id="{75154E2C-A697-6060-4605-4858E0E3DFCB}"/>
              </a:ext>
            </a:extLst>
          </p:cNvPr>
          <p:cNvPicPr/>
          <p:nvPr userDrawn="1"/>
        </p:nvPicPr>
        <p:blipFill>
          <a:blip r:embed="rId2"/>
          <a:stretch/>
        </p:blipFill>
        <p:spPr>
          <a:xfrm>
            <a:off x="403200" y="6613920"/>
            <a:ext cx="325080" cy="100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" name="Grafik 8">
            <a:extLst>
              <a:ext uri="{FF2B5EF4-FFF2-40B4-BE49-F238E27FC236}">
                <a16:creationId xmlns:a16="http://schemas.microsoft.com/office/drawing/2014/main" id="{962BFF8F-EA88-F06F-874E-9C6CCE5FABD3}"/>
              </a:ext>
            </a:extLst>
          </p:cNvPr>
          <p:cNvPicPr/>
          <p:nvPr userDrawn="1"/>
        </p:nvPicPr>
        <p:blipFill>
          <a:blip r:embed="rId3"/>
          <a:stretch/>
        </p:blipFill>
        <p:spPr>
          <a:xfrm>
            <a:off x="10833120" y="5670000"/>
            <a:ext cx="793440" cy="793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" name="Grafik 6">
            <a:extLst>
              <a:ext uri="{FF2B5EF4-FFF2-40B4-BE49-F238E27FC236}">
                <a16:creationId xmlns:a16="http://schemas.microsoft.com/office/drawing/2014/main" id="{A4DD4F5C-A47F-03AE-9A2D-113808AB7479}"/>
              </a:ext>
            </a:extLst>
          </p:cNvPr>
          <p:cNvPicPr/>
          <p:nvPr userDrawn="1"/>
        </p:nvPicPr>
        <p:blipFill>
          <a:blip r:embed="rId4"/>
          <a:stretch/>
        </p:blipFill>
        <p:spPr>
          <a:xfrm>
            <a:off x="439860" y="5872189"/>
            <a:ext cx="2168280" cy="160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AAED15-13A0-10A4-BA25-AE06E13F9B6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61489" y="6066900"/>
            <a:ext cx="2246651" cy="43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005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5D31A-F19F-8618-C749-CAF5D5CF1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AC9405-1FA7-8667-659F-69B2C5F3F5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9F7F92-4C26-1DAF-FBBC-1D43694CF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A0893-809F-4CE8-A986-CC2CE0AA05B6}" type="slidenum">
              <a:rPr lang="de-DE" smtClean="0"/>
              <a:t>‹#›</a:t>
            </a:fld>
            <a:endParaRPr lang="de-DE"/>
          </a:p>
        </p:txBody>
      </p:sp>
      <p:pic>
        <p:nvPicPr>
          <p:cNvPr id="7" name="Grafik 9">
            <a:extLst>
              <a:ext uri="{FF2B5EF4-FFF2-40B4-BE49-F238E27FC236}">
                <a16:creationId xmlns:a16="http://schemas.microsoft.com/office/drawing/2014/main" id="{173BA6E3-FBC7-056F-5091-5B8715FE3E1D}"/>
              </a:ext>
            </a:extLst>
          </p:cNvPr>
          <p:cNvPicPr/>
          <p:nvPr userDrawn="1"/>
        </p:nvPicPr>
        <p:blipFill>
          <a:blip r:embed="rId2"/>
          <a:stretch/>
        </p:blipFill>
        <p:spPr>
          <a:xfrm>
            <a:off x="403200" y="6613920"/>
            <a:ext cx="325080" cy="100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" name="Grafik 8">
            <a:extLst>
              <a:ext uri="{FF2B5EF4-FFF2-40B4-BE49-F238E27FC236}">
                <a16:creationId xmlns:a16="http://schemas.microsoft.com/office/drawing/2014/main" id="{C936C85A-F8C7-EB9F-B0D6-6CCB4B051152}"/>
              </a:ext>
            </a:extLst>
          </p:cNvPr>
          <p:cNvPicPr/>
          <p:nvPr userDrawn="1"/>
        </p:nvPicPr>
        <p:blipFill>
          <a:blip r:embed="rId3"/>
          <a:stretch/>
        </p:blipFill>
        <p:spPr>
          <a:xfrm>
            <a:off x="10833120" y="5670000"/>
            <a:ext cx="793440" cy="793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" name="Grafik 6">
            <a:extLst>
              <a:ext uri="{FF2B5EF4-FFF2-40B4-BE49-F238E27FC236}">
                <a16:creationId xmlns:a16="http://schemas.microsoft.com/office/drawing/2014/main" id="{CA68800A-5308-98AA-5643-65F7FC7B2F3B}"/>
              </a:ext>
            </a:extLst>
          </p:cNvPr>
          <p:cNvPicPr/>
          <p:nvPr userDrawn="1"/>
        </p:nvPicPr>
        <p:blipFill>
          <a:blip r:embed="rId4"/>
          <a:stretch/>
        </p:blipFill>
        <p:spPr>
          <a:xfrm>
            <a:off x="439860" y="5872189"/>
            <a:ext cx="2168280" cy="160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C4C494C-DDBD-C7A3-4358-1CD1FEDAD16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61489" y="6066900"/>
            <a:ext cx="2246651" cy="43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300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BCF20-48F4-FB78-FFAC-188EBADFC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3B8E30-40D0-6237-272A-FD1A0353B4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28129-AF78-0429-6280-5EB6B2E6E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DD73D-9088-4FEB-8D31-4D6EC52AD94C}" type="datetimeFigureOut">
              <a:rPr lang="de-DE" smtClean="0"/>
              <a:t>18.10.2026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0E1491-6907-5581-F997-EADCF9B17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AAC5DF-90E8-4908-24F2-F455089C9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A0893-809F-4CE8-A986-CC2CE0AA05B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9154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E089C-9399-049C-31F8-1D6830B37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02B99-68F3-E83F-FA88-515FB9E0AC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94C920-1E13-0B81-465F-6001D988C2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51884A-338D-EC35-B4BB-CA5D2B897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DD73D-9088-4FEB-8D31-4D6EC52AD94C}" type="datetimeFigureOut">
              <a:rPr lang="de-DE" smtClean="0"/>
              <a:t>18.10.2026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81F6B6-2D46-701B-9121-01CBAF72E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F0267C-15F8-D4CB-AA59-4D8B0658E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A0893-809F-4CE8-A986-CC2CE0AA05B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6131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2695C-1712-97AA-132C-56EEAAF8D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35E34E-6F82-D13F-7119-72BA03E249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40D16E-632E-0ACC-D754-72298BE1EE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9C38A5-78D7-DB38-875A-133E26115F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BF1A1C-B1E2-9555-A167-0614BF4D81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7C966F-8428-6250-99AC-1425D5EE1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DD73D-9088-4FEB-8D31-4D6EC52AD94C}" type="datetimeFigureOut">
              <a:rPr lang="de-DE" smtClean="0"/>
              <a:t>18.10.2026</a:t>
            </a:fld>
            <a:endParaRPr lang="de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DF9EDF-281B-C224-F3C7-E33F7F1BB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13FDC4-69CB-A445-3AE6-5B6CDE6A2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A0893-809F-4CE8-A986-CC2CE0AA05B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529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6DEE8-9D40-D70C-787D-8D582EB0E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CE8541-81BE-6EAA-A523-E5D793A61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DD73D-9088-4FEB-8D31-4D6EC52AD94C}" type="datetimeFigureOut">
              <a:rPr lang="de-DE" smtClean="0"/>
              <a:t>18.10.2026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5787E5-E241-18B1-14DB-BF3FD867B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EC65CB-B11A-60AE-FC0F-AC330C231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A0893-809F-4CE8-A986-CC2CE0AA05B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7649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602DD3-00C4-2558-3BFB-72F98ECF3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DD73D-9088-4FEB-8D31-4D6EC52AD94C}" type="datetimeFigureOut">
              <a:rPr lang="de-DE" smtClean="0"/>
              <a:t>18.10.2026</a:t>
            </a:fld>
            <a:endParaRPr lang="de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D0D94E-9CFA-5501-82D2-B9C695EFC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0C7FA5-0845-96A2-A315-7C7A7BAFA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A0893-809F-4CE8-A986-CC2CE0AA05B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5157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DEE62-82BC-0A44-FC28-402FE39C8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E6C3E5-18ED-16E0-4B25-7231E54465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E101A5-BDEF-D4F4-B389-A3F586F065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DE754D-7B69-EEF7-C224-8795CE208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DD73D-9088-4FEB-8D31-4D6EC52AD94C}" type="datetimeFigureOut">
              <a:rPr lang="de-DE" smtClean="0"/>
              <a:t>18.10.2026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E38DE7-ADA7-9321-F3DE-116893685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A8F43F-6831-7CFE-F651-3D9EAC5B5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A0893-809F-4CE8-A986-CC2CE0AA05B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8484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BA046-7450-4B6D-3D7A-D5B74D42E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2762AB-F72E-6DE7-5542-E6954D24FB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917927-75BB-6D69-902B-57D6A1481E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11A5D3-4D57-4B8A-8D67-BBDD63B48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DD73D-9088-4FEB-8D31-4D6EC52AD94C}" type="datetimeFigureOut">
              <a:rPr lang="de-DE" smtClean="0"/>
              <a:t>18.10.2026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F44E35-5662-CECF-86DD-02E7555B7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934258-347F-32C7-57A6-18FEAD3CC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A0893-809F-4CE8-A986-CC2CE0AA05B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6528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F8FEC-2CBA-EDD1-6364-575C2C1A0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9C5920-14C2-CD87-CCFD-F9190A2E37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57E3F9-982E-E6E7-B68D-EA7B8EE5D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DD73D-9088-4FEB-8D31-4D6EC52AD94C}" type="datetimeFigureOut">
              <a:rPr lang="de-DE" smtClean="0"/>
              <a:t>18.10.2026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35B92E-F29E-FA57-7AB2-7ACD01DCA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5E979E-27F7-F439-F7EB-8014913FD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A0893-809F-4CE8-A986-CC2CE0AA05B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5935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FCE809-5DCA-8F92-4BCE-8BC4269DEF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2FA8C8-1539-C889-6794-A8D247EF0B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5A2604-B4BD-79CA-2226-F3A57FEC8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DD73D-9088-4FEB-8D31-4D6EC52AD94C}" type="datetimeFigureOut">
              <a:rPr lang="de-DE" smtClean="0"/>
              <a:t>18.10.2026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5598C4-3999-6BBC-6E9E-7FAFC375C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3A031B-53E8-3286-F0EB-2FC5112D6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A0893-809F-4CE8-A986-CC2CE0AA05B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1876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EA8BE4-9A47-D277-D943-13F667902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FC99A2-7543-21C4-B712-A0C79327A3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3CF80C-D61A-EFC1-7E44-3B8D9EFB49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3DD73D-9088-4FEB-8D31-4D6EC52AD94C}" type="datetimeFigureOut">
              <a:rPr lang="de-DE" smtClean="0"/>
              <a:t>18.10.2026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976095-A6DB-BE6D-AA4C-BE034A86D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AE9E64-4760-164D-A2A4-D38D6E38BD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9A0893-809F-4CE8-A986-CC2CE0AA05B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6465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6">
            <a:extLst>
              <a:ext uri="{FF2B5EF4-FFF2-40B4-BE49-F238E27FC236}">
                <a16:creationId xmlns:a16="http://schemas.microsoft.com/office/drawing/2014/main" id="{ED8BBA99-2654-1042-723C-2D227004E10B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B4C1FD9-72F2-2C8B-1670-6B57481E1562}"/>
              </a:ext>
            </a:extLst>
          </p:cNvPr>
          <p:cNvSpPr/>
          <p:nvPr/>
        </p:nvSpPr>
        <p:spPr>
          <a:xfrm>
            <a:off x="274320" y="5769317"/>
            <a:ext cx="2458719" cy="7938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40FD73-0FA0-47F0-9133-B6757ABBB6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ln w="19050"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Dark matter searches with the ALPS II experiment</a:t>
            </a:r>
            <a:endParaRPr lang="de-DE" b="1" dirty="0">
              <a:ln w="19050">
                <a:solidFill>
                  <a:sysClr val="windowText" lastClr="00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178938-3E79-0BBA-A3BB-E72DD26F89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n w="6350">
                  <a:noFill/>
                </a:ln>
                <a:solidFill>
                  <a:schemeClr val="bg1"/>
                </a:solidFill>
              </a:rPr>
              <a:t>Bastien Smette, PhD student</a:t>
            </a:r>
            <a:endParaRPr lang="de-DE" sz="2800" dirty="0">
              <a:ln w="6350">
                <a:noFill/>
              </a:ln>
              <a:solidFill>
                <a:schemeClr val="bg1"/>
              </a:solidFill>
            </a:endParaRPr>
          </a:p>
        </p:txBody>
      </p:sp>
      <p:pic>
        <p:nvPicPr>
          <p:cNvPr id="5" name="Grafik 9">
            <a:extLst>
              <a:ext uri="{FF2B5EF4-FFF2-40B4-BE49-F238E27FC236}">
                <a16:creationId xmlns:a16="http://schemas.microsoft.com/office/drawing/2014/main" id="{5FFCAF6D-180F-BB57-D631-A62F3E131489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403200" y="6613920"/>
            <a:ext cx="325080" cy="100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" name="Grafik 8">
            <a:extLst>
              <a:ext uri="{FF2B5EF4-FFF2-40B4-BE49-F238E27FC236}">
                <a16:creationId xmlns:a16="http://schemas.microsoft.com/office/drawing/2014/main" id="{E5031811-2A5E-6A45-E594-9412DB9892BF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0833120" y="5670000"/>
            <a:ext cx="793440" cy="793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" name="Rectangle 1">
            <a:extLst>
              <a:ext uri="{FF2B5EF4-FFF2-40B4-BE49-F238E27FC236}">
                <a16:creationId xmlns:a16="http://schemas.microsoft.com/office/drawing/2014/main" id="{2ABB7165-92F4-E2A0-23BA-461D0347C2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pic>
        <p:nvPicPr>
          <p:cNvPr id="9" name="Grafik 6">
            <a:extLst>
              <a:ext uri="{FF2B5EF4-FFF2-40B4-BE49-F238E27FC236}">
                <a16:creationId xmlns:a16="http://schemas.microsoft.com/office/drawing/2014/main" id="{D120E4B9-6399-45DD-2A5C-25974F5EA248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439860" y="5872189"/>
            <a:ext cx="2168280" cy="160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40A96AF-5AC4-5D6F-F6E3-2288A5468A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1489" y="6066900"/>
            <a:ext cx="2246651" cy="43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668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EAE07-6E25-B204-1677-AB963CA8A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u="none" strike="noStrike" dirty="0">
                <a:solidFill>
                  <a:schemeClr val="accent1"/>
                </a:solidFill>
                <a:effectLst/>
                <a:uFillTx/>
                <a:latin typeface="Arial"/>
              </a:rPr>
              <a:t>Axions and ALPs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F414FD-0899-B738-AD15-211982CCB6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7840" y="1825624"/>
            <a:ext cx="4917440" cy="435133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Neutral scalars/pseudoscalars</a:t>
            </a:r>
            <a:endParaRPr lang="de-DE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A0A844EF-58ED-6429-0513-DE87F4371B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4CDEA3B-3FC9-EEB5-5BCB-A8F2A2031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33" t="11364" r="12051" b="12916"/>
          <a:stretch/>
        </p:blipFill>
        <p:spPr>
          <a:xfrm>
            <a:off x="2357120" y="1690687"/>
            <a:ext cx="4145280" cy="409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118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EAE07-6E25-B204-1677-AB963CA8A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u="none" strike="noStrike" dirty="0">
                <a:solidFill>
                  <a:schemeClr val="accent1"/>
                </a:solidFill>
                <a:effectLst/>
                <a:uFillTx/>
                <a:latin typeface="Arial"/>
              </a:rPr>
              <a:t>Axions and ALPs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F414FD-0899-B738-AD15-211982CCB6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825625"/>
            <a:ext cx="5257800" cy="4351338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A0A844EF-58ED-6429-0513-DE87F4371B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pic>
        <p:nvPicPr>
          <p:cNvPr id="5" name="Grafik 13">
            <a:extLst>
              <a:ext uri="{FF2B5EF4-FFF2-40B4-BE49-F238E27FC236}">
                <a16:creationId xmlns:a16="http://schemas.microsoft.com/office/drawing/2014/main" id="{D70A2B33-6320-6F50-4B8B-8BECFEE940C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91440" y="0"/>
            <a:ext cx="12191760" cy="5810400"/>
          </a:xfrm>
          <a:prstGeom prst="rect">
            <a:avLst/>
          </a:prstGeom>
          <a:noFill/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353219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0B52F-E669-60C6-7EBE-CEF2F793D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u="none" strike="noStrike" dirty="0">
                <a:solidFill>
                  <a:schemeClr val="accent1"/>
                </a:solidFill>
                <a:effectLst/>
                <a:uFillTx/>
                <a:latin typeface="Arial"/>
              </a:rPr>
              <a:t>Light shining through the wall experiments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438BF0-DC62-94CF-AB4A-4D58C7DFDA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grpSp>
        <p:nvGrpSpPr>
          <p:cNvPr id="7" name="Group 11">
            <a:extLst>
              <a:ext uri="{FF2B5EF4-FFF2-40B4-BE49-F238E27FC236}">
                <a16:creationId xmlns:a16="http://schemas.microsoft.com/office/drawing/2014/main" id="{167FE114-3FEB-59A5-8003-93DBBA3D8F0F}"/>
              </a:ext>
            </a:extLst>
          </p:cNvPr>
          <p:cNvGrpSpPr/>
          <p:nvPr/>
        </p:nvGrpSpPr>
        <p:grpSpPr>
          <a:xfrm>
            <a:off x="2904597" y="1760062"/>
            <a:ext cx="6525046" cy="3351368"/>
            <a:chOff x="407880" y="1279800"/>
            <a:chExt cx="2699640" cy="1191240"/>
          </a:xfrm>
        </p:grpSpPr>
        <p:pic>
          <p:nvPicPr>
            <p:cNvPr id="8" name="Picture 12">
              <a:extLst>
                <a:ext uri="{FF2B5EF4-FFF2-40B4-BE49-F238E27FC236}">
                  <a16:creationId xmlns:a16="http://schemas.microsoft.com/office/drawing/2014/main" id="{2A7E8ED0-71DC-376F-3BE5-26E4FF4AE3BC}"/>
                </a:ext>
              </a:extLst>
            </p:cNvPr>
            <p:cNvPicPr/>
            <p:nvPr/>
          </p:nvPicPr>
          <p:blipFill>
            <a:blip r:embed="rId2"/>
            <a:stretch/>
          </p:blipFill>
          <p:spPr>
            <a:xfrm>
              <a:off x="407880" y="1279800"/>
              <a:ext cx="2699640" cy="11912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9" name="TextBox 13">
              <a:extLst>
                <a:ext uri="{FF2B5EF4-FFF2-40B4-BE49-F238E27FC236}">
                  <a16:creationId xmlns:a16="http://schemas.microsoft.com/office/drawing/2014/main" id="{2528D245-1083-489C-C5F6-EF29127CA19D}"/>
                </a:ext>
              </a:extLst>
            </p:cNvPr>
            <p:cNvSpPr/>
            <p:nvPr/>
          </p:nvSpPr>
          <p:spPr>
            <a:xfrm>
              <a:off x="1177200" y="1306440"/>
              <a:ext cx="298080" cy="338040"/>
            </a:xfrm>
            <a:prstGeom prst="rect">
              <a:avLst/>
            </a:prstGeom>
            <a:solidFill>
              <a:schemeClr val="bg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b">
              <a:spAutoFit/>
            </a:bodyPr>
            <a:lstStyle/>
            <a:p>
              <a:pPr defTabSz="457200">
                <a:lnSpc>
                  <a:spcPct val="100000"/>
                </a:lnSpc>
              </a:pPr>
              <a:r>
                <a:rPr lang="en-US" sz="1600" b="0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a</a:t>
              </a:r>
              <a:endParaRPr lang="en-US" sz="16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10" name="TextBox 14">
              <a:extLst>
                <a:ext uri="{FF2B5EF4-FFF2-40B4-BE49-F238E27FC236}">
                  <a16:creationId xmlns:a16="http://schemas.microsoft.com/office/drawing/2014/main" id="{032DD0C6-9EBB-60DB-5BF6-FBDCAEED31E4}"/>
                </a:ext>
              </a:extLst>
            </p:cNvPr>
            <p:cNvSpPr/>
            <p:nvPr/>
          </p:nvSpPr>
          <p:spPr>
            <a:xfrm>
              <a:off x="1997280" y="1306440"/>
              <a:ext cx="298080" cy="338040"/>
            </a:xfrm>
            <a:prstGeom prst="rect">
              <a:avLst/>
            </a:prstGeom>
            <a:solidFill>
              <a:schemeClr val="bg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b">
              <a:spAutoFit/>
            </a:bodyPr>
            <a:lstStyle/>
            <a:p>
              <a:pPr defTabSz="457200">
                <a:lnSpc>
                  <a:spcPct val="100000"/>
                </a:lnSpc>
              </a:pPr>
              <a:r>
                <a:rPr lang="en-US" sz="1600" b="0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a</a:t>
              </a:r>
              <a:endParaRPr lang="en-US" sz="16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9332FC65-8373-39E1-E994-58854649DE5B}"/>
              </a:ext>
            </a:extLst>
          </p:cNvPr>
          <p:cNvSpPr txBox="1"/>
          <p:nvPr/>
        </p:nvSpPr>
        <p:spPr>
          <a:xfrm>
            <a:off x="3962400" y="5120814"/>
            <a:ext cx="401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~1 photon every 100 000 years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72442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0B52F-E669-60C6-7EBE-CEF2F793D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u="none" strike="noStrike" dirty="0">
                <a:solidFill>
                  <a:schemeClr val="accent1"/>
                </a:solidFill>
                <a:effectLst/>
                <a:uFillTx/>
                <a:latin typeface="Arial"/>
              </a:rPr>
              <a:t>Light shining through the wall experiments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438BF0-DC62-94CF-AB4A-4D58C7DFDA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grpSp>
        <p:nvGrpSpPr>
          <p:cNvPr id="7" name="Group 11">
            <a:extLst>
              <a:ext uri="{FF2B5EF4-FFF2-40B4-BE49-F238E27FC236}">
                <a16:creationId xmlns:a16="http://schemas.microsoft.com/office/drawing/2014/main" id="{167FE114-3FEB-59A5-8003-93DBBA3D8F0F}"/>
              </a:ext>
            </a:extLst>
          </p:cNvPr>
          <p:cNvGrpSpPr/>
          <p:nvPr/>
        </p:nvGrpSpPr>
        <p:grpSpPr>
          <a:xfrm>
            <a:off x="4308580" y="2510952"/>
            <a:ext cx="3574840" cy="1836095"/>
            <a:chOff x="407880" y="1279800"/>
            <a:chExt cx="2699640" cy="1191240"/>
          </a:xfrm>
        </p:grpSpPr>
        <p:pic>
          <p:nvPicPr>
            <p:cNvPr id="8" name="Picture 12">
              <a:extLst>
                <a:ext uri="{FF2B5EF4-FFF2-40B4-BE49-F238E27FC236}">
                  <a16:creationId xmlns:a16="http://schemas.microsoft.com/office/drawing/2014/main" id="{2A7E8ED0-71DC-376F-3BE5-26E4FF4AE3BC}"/>
                </a:ext>
              </a:extLst>
            </p:cNvPr>
            <p:cNvPicPr/>
            <p:nvPr/>
          </p:nvPicPr>
          <p:blipFill>
            <a:blip r:embed="rId2"/>
            <a:stretch/>
          </p:blipFill>
          <p:spPr>
            <a:xfrm>
              <a:off x="407880" y="1279800"/>
              <a:ext cx="2699640" cy="11912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9" name="TextBox 13">
              <a:extLst>
                <a:ext uri="{FF2B5EF4-FFF2-40B4-BE49-F238E27FC236}">
                  <a16:creationId xmlns:a16="http://schemas.microsoft.com/office/drawing/2014/main" id="{2528D245-1083-489C-C5F6-EF29127CA19D}"/>
                </a:ext>
              </a:extLst>
            </p:cNvPr>
            <p:cNvSpPr/>
            <p:nvPr/>
          </p:nvSpPr>
          <p:spPr>
            <a:xfrm>
              <a:off x="1177200" y="1306440"/>
              <a:ext cx="298080" cy="338040"/>
            </a:xfrm>
            <a:prstGeom prst="rect">
              <a:avLst/>
            </a:prstGeom>
            <a:solidFill>
              <a:schemeClr val="bg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b">
              <a:spAutoFit/>
            </a:bodyPr>
            <a:lstStyle/>
            <a:p>
              <a:pPr defTabSz="457200">
                <a:lnSpc>
                  <a:spcPct val="100000"/>
                </a:lnSpc>
              </a:pPr>
              <a:r>
                <a:rPr lang="en-US" sz="1600" b="0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a</a:t>
              </a:r>
              <a:endParaRPr lang="en-US" sz="16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10" name="TextBox 14">
              <a:extLst>
                <a:ext uri="{FF2B5EF4-FFF2-40B4-BE49-F238E27FC236}">
                  <a16:creationId xmlns:a16="http://schemas.microsoft.com/office/drawing/2014/main" id="{032DD0C6-9EBB-60DB-5BF6-FBDCAEED31E4}"/>
                </a:ext>
              </a:extLst>
            </p:cNvPr>
            <p:cNvSpPr/>
            <p:nvPr/>
          </p:nvSpPr>
          <p:spPr>
            <a:xfrm>
              <a:off x="1997280" y="1306440"/>
              <a:ext cx="298080" cy="338040"/>
            </a:xfrm>
            <a:prstGeom prst="rect">
              <a:avLst/>
            </a:prstGeom>
            <a:solidFill>
              <a:schemeClr val="bg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b">
              <a:spAutoFit/>
            </a:bodyPr>
            <a:lstStyle/>
            <a:p>
              <a:pPr defTabSz="457200">
                <a:lnSpc>
                  <a:spcPct val="100000"/>
                </a:lnSpc>
              </a:pPr>
              <a:r>
                <a:rPr lang="en-US" sz="1600" b="0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a</a:t>
              </a:r>
              <a:endParaRPr lang="en-US" sz="16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5EBC7771-94F2-38A7-E121-45D013DD42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27176"/>
            <a:ext cx="12192000" cy="321658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AFFB03C-E8A6-31AF-F007-A06BF9259170}"/>
              </a:ext>
            </a:extLst>
          </p:cNvPr>
          <p:cNvSpPr txBox="1"/>
          <p:nvPr/>
        </p:nvSpPr>
        <p:spPr>
          <a:xfrm>
            <a:off x="3870220" y="5475695"/>
            <a:ext cx="401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~1 photon every day</a:t>
            </a:r>
            <a:endParaRPr lang="de-D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FB5846-B5D0-0602-ACE5-1A93AF86F0CC}"/>
              </a:ext>
            </a:extLst>
          </p:cNvPr>
          <p:cNvSpPr txBox="1"/>
          <p:nvPr/>
        </p:nvSpPr>
        <p:spPr>
          <a:xfrm>
            <a:off x="8597900" y="2367347"/>
            <a:ext cx="401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Heterodyne detection system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06280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0F0E9-7775-671E-8119-B9B706278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u="none" strike="noStrike" dirty="0">
                <a:solidFill>
                  <a:schemeClr val="accent1"/>
                </a:solidFill>
                <a:effectLst/>
                <a:uFillTx/>
                <a:latin typeface="Arial"/>
              </a:rPr>
              <a:t>First scienc</a:t>
            </a:r>
            <a:r>
              <a:rPr lang="en-US" b="1" dirty="0">
                <a:solidFill>
                  <a:schemeClr val="accent1"/>
                </a:solidFill>
                <a:latin typeface="Arial"/>
              </a:rPr>
              <a:t>e results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7BB882-74F0-F222-20B6-C85D8D4982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74BB00-5A33-2BFB-6F92-1221841C0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228" y="1690688"/>
            <a:ext cx="11593543" cy="4439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283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0AA17-0551-ED34-3641-A20BAE86F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u="none" strike="noStrike" dirty="0">
                <a:solidFill>
                  <a:schemeClr val="accent1"/>
                </a:solidFill>
                <a:effectLst/>
                <a:uFillTx/>
                <a:latin typeface="Arial"/>
              </a:rPr>
              <a:t>And what’s to come</a:t>
            </a:r>
            <a:endParaRPr lang="de-DE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97BE3A-C30A-1054-C60D-946A2B9D91EC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de-D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729B80D-D8C5-0D83-C553-0695052F83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7249" y="1327435"/>
            <a:ext cx="6846671" cy="5378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0975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B6998-4A60-9EC6-7465-BDFC2783C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u="none" strike="noStrike" dirty="0">
                <a:solidFill>
                  <a:schemeClr val="accent1"/>
                </a:solidFill>
                <a:effectLst/>
                <a:uFillTx/>
                <a:latin typeface="Arial"/>
              </a:rPr>
              <a:t>And what’s to come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F76481-616C-1C70-EC3F-F040FB8BE9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E026A9-4E5C-03DE-4F17-E0D8077BAD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73" y="1825624"/>
            <a:ext cx="3805008" cy="32989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384CDE0-7FEA-6F37-2856-E75222FC73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1281" y="1825624"/>
            <a:ext cx="4360699" cy="34338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338C9E6-BAAA-867F-FE38-FDBA55A3AC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4381" y="1825624"/>
            <a:ext cx="3442180" cy="3014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4663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</Words>
  <Application>Microsoft Office PowerPoint</Application>
  <PresentationFormat>Widescreen</PresentationFormat>
  <Paragraphs>20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Office Theme</vt:lpstr>
      <vt:lpstr>Dark matter searches with the ALPS II experiment</vt:lpstr>
      <vt:lpstr>Axions and ALPs</vt:lpstr>
      <vt:lpstr>Axions and ALPs</vt:lpstr>
      <vt:lpstr>Light shining through the wall experiments</vt:lpstr>
      <vt:lpstr>Light shining through the wall experiments</vt:lpstr>
      <vt:lpstr>First science results</vt:lpstr>
      <vt:lpstr>And what’s to come</vt:lpstr>
      <vt:lpstr>And what’s to come</vt:lpstr>
    </vt:vector>
  </TitlesOfParts>
  <Company>DESY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Smette Arqueros, Bastien</dc:creator>
  <cp:lastModifiedBy>Smette Arqueros, Bastien</cp:lastModifiedBy>
  <cp:revision>7</cp:revision>
  <dcterms:created xsi:type="dcterms:W3CDTF">2026-10-15T22:05:40Z</dcterms:created>
  <dcterms:modified xsi:type="dcterms:W3CDTF">2026-10-18T20:50:40Z</dcterms:modified>
</cp:coreProperties>
</file>