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5"/>
  </p:notesMasterIdLst>
  <p:sldIdLst>
    <p:sldId id="257" r:id="rId2"/>
    <p:sldId id="261" r:id="rId3"/>
    <p:sldId id="260" r:id="rId4"/>
  </p:sldIdLst>
  <p:sldSz cx="9144000" cy="5143500" type="screen16x9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87"/>
  </p:normalViewPr>
  <p:slideViewPr>
    <p:cSldViewPr snapToGrid="0" showGuides="1">
      <p:cViewPr varScale="1">
        <p:scale>
          <a:sx n="133" d="100"/>
          <a:sy n="133" d="100"/>
        </p:scale>
        <p:origin x="84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Folie mittels Klicken verschieben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Format der Notizen mittels Klicken bearbeiten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35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36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37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4FFE881A-42D4-48FE-A20D-41036E96AE66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‹Nr.›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DE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21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CFEF4AB-054F-4B07-815E-220841C72EBC}" type="slidenum">
              <a:rPr lang="de-DE" sz="1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1</a:t>
            </a:fld>
            <a:endParaRPr lang="de-DE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B7639-68B2-4750-F5B3-48D711C44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9E7122-1D23-03A1-02B1-3346B2CAE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F92A6D-DA02-D5AA-B032-E93CB128D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8836F1-92B2-4306-ED8C-A96C83BDB13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pPr indent="0" algn="r">
              <a:buNone/>
            </a:pPr>
            <a:fld id="{4FFE881A-42D4-48FE-A20D-41036E96AE66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0861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pPr indent="0" algn="r">
              <a:buNone/>
            </a:pPr>
            <a:fld id="{4FFE881A-42D4-48FE-A20D-41036E96AE66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006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 Layout">
    <p:bg>
      <p:bgPr>
        <a:gradFill rotWithShape="0">
          <a:gsLst>
            <a:gs pos="0">
              <a:srgbClr val="000000"/>
            </a:gs>
            <a:gs pos="60000">
              <a:srgbClr val="00324A"/>
            </a:gs>
            <a:gs pos="100000">
              <a:srgbClr val="00286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Entweder zweizeiliger Titel oder Titel mit Subheader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sldNum" idx="1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CC36E15-B09F-470B-9707-AF8A4F79EFD4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‹Nr.›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9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560" cy="2005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0" name="Gerader Verbinder 1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rgbClr val="FFFFFF"/>
            </a:solidFill>
            <a:round/>
          </a:ln>
        </p:spPr>
      </p:cxnSp>
      <p:pic>
        <p:nvPicPr>
          <p:cNvPr id="11" name="Picture 8"/>
          <p:cNvPicPr/>
          <p:nvPr/>
        </p:nvPicPr>
        <p:blipFill>
          <a:blip r:embed="rId3"/>
          <a:stretch/>
        </p:blipFill>
        <p:spPr>
          <a:xfrm>
            <a:off x="7748280" y="92880"/>
            <a:ext cx="1315800" cy="473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Custom Layout">
    <p:bg>
      <p:bgPr>
        <a:gradFill rotWithShape="0">
          <a:gsLst>
            <a:gs pos="0">
              <a:srgbClr val="000000"/>
            </a:gs>
            <a:gs pos="60000">
              <a:srgbClr val="00324A"/>
            </a:gs>
            <a:gs pos="100000">
              <a:srgbClr val="00286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547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Entweder zweizeiliger Titel oder Titel mit Subheader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82ADBE1-B69B-4C1A-9DEB-CB99984C510B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‹Nr.›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16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560" cy="20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Picture 8"/>
          <p:cNvPicPr/>
          <p:nvPr/>
        </p:nvPicPr>
        <p:blipFill>
          <a:blip r:embed="rId3"/>
          <a:stretch/>
        </p:blipFill>
        <p:spPr>
          <a:xfrm>
            <a:off x="7748280" y="92880"/>
            <a:ext cx="1315800" cy="4737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8" name="Gerader Verbinder 2"/>
          <p:cNvCxnSpPr/>
          <p:nvPr/>
        </p:nvCxnSpPr>
        <p:spPr>
          <a:xfrm>
            <a:off x="0" y="1239480"/>
            <a:ext cx="9144360" cy="360"/>
          </a:xfrm>
          <a:prstGeom prst="straightConnector1">
            <a:avLst/>
          </a:prstGeom>
          <a:ln>
            <a:solidFill>
              <a:srgbClr val="FFFFFF"/>
            </a:solidFill>
            <a:round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Custom Layout">
    <p:bg>
      <p:bgPr>
        <a:gradFill rotWithShape="0">
          <a:gsLst>
            <a:gs pos="0">
              <a:srgbClr val="000000"/>
            </a:gs>
            <a:gs pos="60000">
              <a:srgbClr val="00324A"/>
            </a:gs>
            <a:gs pos="100000">
              <a:srgbClr val="00286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547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Entweder zweizeiliger Titel oder Titel mit Subheader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sldNum" idx="3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F9D6849-35AC-43C6-B465-E160488CEC0B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‹Nr.›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23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560" cy="20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Picture 8"/>
          <p:cNvPicPr/>
          <p:nvPr/>
        </p:nvPicPr>
        <p:blipFill>
          <a:blip r:embed="rId3"/>
          <a:stretch/>
        </p:blipFill>
        <p:spPr>
          <a:xfrm>
            <a:off x="7748280" y="92880"/>
            <a:ext cx="1315800" cy="473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en-US" sz="2400" b="1" u="none" strike="noStrike" dirty="0">
                <a:solidFill>
                  <a:schemeClr val="lt1"/>
                </a:solidFill>
                <a:effectLst/>
                <a:uFillTx/>
                <a:latin typeface="Arial"/>
              </a:rPr>
              <a:t>Welcome to the MU Days 2026 at GSI/FAIR</a:t>
            </a:r>
            <a:br>
              <a:rPr lang="en-US" sz="2400" b="1" u="none" strike="noStrike" dirty="0">
                <a:solidFill>
                  <a:schemeClr val="lt1"/>
                </a:solidFill>
                <a:effectLst/>
                <a:uFillTx/>
                <a:latin typeface="Arial"/>
              </a:rPr>
            </a:br>
            <a:r>
              <a:rPr lang="en-US" sz="2400" b="1" u="none" strike="noStrike" dirty="0">
                <a:solidFill>
                  <a:schemeClr val="lt1"/>
                </a:solidFill>
                <a:effectLst/>
                <a:uFillTx/>
                <a:latin typeface="Arial"/>
              </a:rPr>
              <a:t>on behalf of the entire CML Team</a:t>
            </a:r>
            <a:endParaRPr lang="de-DE" sz="2400" b="0" u="none" strike="noStrike" dirty="0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sldNum" idx="8"/>
          </p:nvPr>
        </p:nvSpPr>
        <p:spPr>
          <a:xfrm>
            <a:off x="-699840" y="4800105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5725494A-5D0F-4A81-8D4C-FB53312D8692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1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" name="Rechteck 4"/>
          <p:cNvSpPr/>
          <p:nvPr/>
        </p:nvSpPr>
        <p:spPr>
          <a:xfrm>
            <a:off x="3017880" y="3911265"/>
            <a:ext cx="1130040" cy="73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Compact stellar objects</a:t>
            </a:r>
            <a:endParaRPr lang="de-DE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" name="Rechteck 4"/>
          <p:cNvSpPr/>
          <p:nvPr/>
        </p:nvSpPr>
        <p:spPr>
          <a:xfrm>
            <a:off x="488160" y="3925665"/>
            <a:ext cx="23338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Quarks    Hadrons    Nuclei</a:t>
            </a:r>
            <a:endParaRPr lang="de-DE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Gluons</a:t>
            </a:r>
            <a:endParaRPr lang="de-DE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7" name="Curved Up Arrow 41"/>
          <p:cNvSpPr/>
          <p:nvPr/>
        </p:nvSpPr>
        <p:spPr>
          <a:xfrm>
            <a:off x="1199520" y="4195665"/>
            <a:ext cx="348120" cy="186480"/>
          </a:xfrm>
          <a:prstGeom prst="curvedUpArrow">
            <a:avLst>
              <a:gd name="adj1" fmla="val 25000"/>
              <a:gd name="adj2" fmla="val 50000"/>
              <a:gd name="adj3" fmla="val 40300"/>
            </a:avLst>
          </a:prstGeom>
          <a:solidFill>
            <a:srgbClr val="E6E9F0">
              <a:alpha val="70000"/>
            </a:srgbClr>
          </a:solidFill>
          <a:ln w="3175">
            <a:noFill/>
          </a:ln>
          <a:effectLst>
            <a:glow rad="25560">
              <a:srgbClr val="7E93B2">
                <a:alpha val="7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8" name="Curved Up Arrow 42"/>
          <p:cNvSpPr/>
          <p:nvPr/>
        </p:nvSpPr>
        <p:spPr>
          <a:xfrm>
            <a:off x="1927800" y="4194945"/>
            <a:ext cx="348120" cy="186480"/>
          </a:xfrm>
          <a:prstGeom prst="curvedUpArrow">
            <a:avLst>
              <a:gd name="adj1" fmla="val 25000"/>
              <a:gd name="adj2" fmla="val 50000"/>
              <a:gd name="adj3" fmla="val 40300"/>
            </a:avLst>
          </a:prstGeom>
          <a:solidFill>
            <a:srgbClr val="E6E9F0">
              <a:alpha val="70000"/>
            </a:srgbClr>
          </a:solidFill>
          <a:ln w="3175">
            <a:noFill/>
          </a:ln>
          <a:effectLst>
            <a:glow rad="25560">
              <a:srgbClr val="7E93B2">
                <a:alpha val="7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9" name="Curved Up Arrow 43"/>
          <p:cNvSpPr/>
          <p:nvPr/>
        </p:nvSpPr>
        <p:spPr>
          <a:xfrm>
            <a:off x="2708280" y="4187025"/>
            <a:ext cx="348120" cy="186480"/>
          </a:xfrm>
          <a:prstGeom prst="curvedUpArrow">
            <a:avLst>
              <a:gd name="adj1" fmla="val 25000"/>
              <a:gd name="adj2" fmla="val 50000"/>
              <a:gd name="adj3" fmla="val 40300"/>
            </a:avLst>
          </a:prstGeom>
          <a:solidFill>
            <a:srgbClr val="E6E9F0">
              <a:alpha val="70000"/>
            </a:srgbClr>
          </a:solidFill>
          <a:ln w="3175">
            <a:noFill/>
          </a:ln>
          <a:effectLst>
            <a:glow rad="25560">
              <a:srgbClr val="7E93B2">
                <a:alpha val="7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0" name="TextBox 44"/>
          <p:cNvSpPr/>
          <p:nvPr/>
        </p:nvSpPr>
        <p:spPr>
          <a:xfrm>
            <a:off x="173520" y="4669065"/>
            <a:ext cx="374328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DE" sz="1400" b="1" u="none" strike="noStrike">
                <a:solidFill>
                  <a:srgbClr val="00B0F0"/>
                </a:solidFill>
                <a:effectLst/>
                <a:uFillTx/>
                <a:latin typeface="Arial"/>
              </a:rPr>
              <a:t>From microscopic to macroscopic scales </a:t>
            </a:r>
            <a:endParaRPr lang="de-DE" sz="1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51" name="Picture 23"/>
          <p:cNvPicPr/>
          <p:nvPr/>
        </p:nvPicPr>
        <p:blipFill>
          <a:blip r:embed="rId3"/>
          <a:stretch/>
        </p:blipFill>
        <p:spPr>
          <a:xfrm>
            <a:off x="0" y="1320345"/>
            <a:ext cx="4584240" cy="2768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A77DAEA-BDB8-9724-D836-259A01E0AC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84" r="14877"/>
          <a:stretch>
            <a:fillRect/>
          </a:stretch>
        </p:blipFill>
        <p:spPr>
          <a:xfrm>
            <a:off x="4881344" y="1546432"/>
            <a:ext cx="4005481" cy="2901953"/>
          </a:xfrm>
          <a:prstGeom prst="rect">
            <a:avLst/>
          </a:prstGeom>
        </p:spPr>
      </p:pic>
      <p:pic>
        <p:nvPicPr>
          <p:cNvPr id="2" name="Bild 6" descr="GSI_Logo_rgb.png">
            <a:extLst>
              <a:ext uri="{FF2B5EF4-FFF2-40B4-BE49-F238E27FC236}">
                <a16:creationId xmlns:a16="http://schemas.microsoft.com/office/drawing/2014/main" id="{C450505B-244F-FBBE-D21B-4DDDF67A2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4149" y="721144"/>
            <a:ext cx="1316623" cy="43388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</p:pic>
      <p:pic>
        <p:nvPicPr>
          <p:cNvPr id="3" name="Bild 12" descr="FAIR_Logo_rgb.png">
            <a:extLst>
              <a:ext uri="{FF2B5EF4-FFF2-40B4-BE49-F238E27FC236}">
                <a16:creationId xmlns:a16="http://schemas.microsoft.com/office/drawing/2014/main" id="{0D6FE64B-D301-2455-0E19-9AE44F52F2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028886" y="692269"/>
            <a:ext cx="619760" cy="508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FB49D-EB8A-AE21-0A3D-780080658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3807842-1364-9EED-851A-302EA526B1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28"/>
          <a:stretch>
            <a:fillRect/>
          </a:stretch>
        </p:blipFill>
        <p:spPr>
          <a:xfrm>
            <a:off x="4397433" y="1267350"/>
            <a:ext cx="4601742" cy="3504010"/>
          </a:xfrm>
          <a:prstGeom prst="rect">
            <a:avLst/>
          </a:prstGeom>
        </p:spPr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E8D7FB20-8B69-5050-8539-277A23C5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MU Days 2026 at GSI/FAIR</a:t>
            </a:r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66D73C80-16AD-5B26-F09C-6B55A43153F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14325" y="1267350"/>
            <a:ext cx="4257675" cy="3780900"/>
          </a:xfrm>
        </p:spPr>
        <p:txBody>
          <a:bodyPr/>
          <a:lstStyle/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All session take place in </a:t>
            </a:r>
            <a:br>
              <a:rPr lang="en-US" sz="2000" dirty="0"/>
            </a:br>
            <a:r>
              <a:rPr lang="en-US" sz="2000" dirty="0"/>
              <a:t>the lecture hall in SB</a:t>
            </a:r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Put up posters in coffee break </a:t>
            </a:r>
            <a:br>
              <a:rPr lang="en-US" sz="2000" dirty="0"/>
            </a:br>
            <a:r>
              <a:rPr lang="en-US" sz="2000" dirty="0"/>
              <a:t>and take them down at the end </a:t>
            </a:r>
            <a:br>
              <a:rPr lang="en-US" sz="2000" dirty="0"/>
            </a:br>
            <a:r>
              <a:rPr lang="en-US" sz="2000" dirty="0"/>
              <a:t>of the session</a:t>
            </a:r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meeting photo will be</a:t>
            </a:r>
            <a:br>
              <a:rPr lang="en-US" sz="2000" dirty="0"/>
            </a:br>
            <a:r>
              <a:rPr lang="en-US" sz="2000" dirty="0"/>
              <a:t>taken after </a:t>
            </a:r>
            <a:r>
              <a:rPr lang="en-US" sz="2000" dirty="0" err="1"/>
              <a:t>FlashTalks</a:t>
            </a:r>
            <a:r>
              <a:rPr lang="en-US" sz="2000" dirty="0"/>
              <a:t> 1</a:t>
            </a:r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Dinner will be served in</a:t>
            </a:r>
            <a:br>
              <a:rPr lang="en-US" sz="2000" dirty="0"/>
            </a:br>
            <a:r>
              <a:rPr lang="en-US" sz="2000" dirty="0"/>
              <a:t>the canteen around 19:00</a:t>
            </a:r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Please sign up if you need</a:t>
            </a:r>
            <a:br>
              <a:rPr lang="en-US" sz="2000" dirty="0"/>
            </a:br>
            <a:r>
              <a:rPr lang="en-US" sz="2000" dirty="0"/>
              <a:t>a taxi after the dinner</a:t>
            </a:r>
            <a:br>
              <a:rPr lang="en-US" sz="2000" dirty="0"/>
            </a:br>
            <a:endParaRPr lang="en-US" sz="2000" dirty="0"/>
          </a:p>
          <a:p>
            <a:pPr marL="90488" indent="-90488">
              <a:lnSpc>
                <a:spcPct val="100000"/>
              </a:lnSpc>
              <a:spcAft>
                <a:spcPts val="600"/>
              </a:spcAft>
            </a:pPr>
            <a:endParaRPr lang="en-US" sz="2000" dirty="0"/>
          </a:p>
          <a:p>
            <a:pPr marL="90488" indent="-90488">
              <a:lnSpc>
                <a:spcPct val="100000"/>
              </a:lnSpc>
              <a:spcAft>
                <a:spcPts val="600"/>
              </a:spcAft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29046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FFF4673-7D2D-BE9D-C701-BAD38ABA111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14325" y="1390650"/>
            <a:ext cx="4257675" cy="3447405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b="1" dirty="0"/>
              <a:t>Be at FAIR Gate West </a:t>
            </a:r>
            <a:br>
              <a:rPr lang="en-US" b="1" dirty="0"/>
            </a:br>
            <a:r>
              <a:rPr lang="en-US" b="1" dirty="0"/>
              <a:t>	</a:t>
            </a:r>
            <a:r>
              <a:rPr lang="en-US" b="1" dirty="0">
                <a:solidFill>
                  <a:srgbClr val="00B0F0"/>
                </a:solidFill>
              </a:rPr>
              <a:t>at 8:30 - 9:00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400" b="1" dirty="0">
              <a:solidFill>
                <a:srgbClr val="00B0F0"/>
              </a:solidFill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Bring photo-ID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Safety training will be done on site prior to tour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Personal protective equipment will be provided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No lockers available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092A946-ED39-8983-5D1F-79DD51A26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865" y="1188838"/>
            <a:ext cx="4144635" cy="354444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86DAD6B8-D1CE-9BA6-E464-D07C40AD9E50}"/>
              </a:ext>
            </a:extLst>
          </p:cNvPr>
          <p:cNvSpPr txBox="1"/>
          <p:nvPr/>
        </p:nvSpPr>
        <p:spPr>
          <a:xfrm>
            <a:off x="6594983" y="4152218"/>
            <a:ext cx="1342099" cy="30008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sz="1350" b="1" dirty="0">
                <a:solidFill>
                  <a:srgbClr val="FF0000"/>
                </a:solidFill>
              </a:rPr>
              <a:t>Gate/Tor West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8D443E8-7A80-BFEC-FD8F-943359F2F55A}"/>
              </a:ext>
            </a:extLst>
          </p:cNvPr>
          <p:cNvSpPr/>
          <p:nvPr/>
        </p:nvSpPr>
        <p:spPr>
          <a:xfrm>
            <a:off x="5972175" y="4105275"/>
            <a:ext cx="393700" cy="50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F4F3F68F-B509-6A8F-EB97-0E8A6F68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MU Days 2026 at GSI/FAIR</a:t>
            </a:r>
            <a:br>
              <a:rPr lang="de-DE" dirty="0"/>
            </a:br>
            <a:r>
              <a:rPr lang="en-US" dirty="0"/>
              <a:t>FAIR Tour 20 Oct 2026 – Practical information</a:t>
            </a:r>
            <a:br>
              <a:rPr lang="en-US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2680882"/>
      </p:ext>
    </p:extLst>
  </p:cSld>
  <p:clrMapOvr>
    <a:masterClrMapping/>
  </p:clrMapOvr>
</p:sld>
</file>

<file path=ppt/theme/theme1.xml><?xml version="1.0" encoding="utf-8"?>
<a:theme xmlns:a="http://schemas.openxmlformats.org/drawingml/2006/main" name="FPF">
  <a:themeElements>
    <a:clrScheme name="CD">
      <a:dk1>
        <a:srgbClr val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</Words>
  <Application>Microsoft Macintosh PowerPoint</Application>
  <PresentationFormat>Bildschirmpräsentation (16:9)</PresentationFormat>
  <Paragraphs>23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FPF</vt:lpstr>
      <vt:lpstr>Welcome to the MU Days 2026 at GSI/FAIR on behalf of the entire CML Team</vt:lpstr>
      <vt:lpstr>MU Days 2026 at GSI/FAIR</vt:lpstr>
      <vt:lpstr>MU Days 2026 at GSI/FAIR FAIR Tour 20 Oct 2026 – Practical information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Anna Layer</dc:creator>
  <dc:description/>
  <cp:lastModifiedBy>Michael Block</cp:lastModifiedBy>
  <cp:revision>1114</cp:revision>
  <cp:lastPrinted>2026-05-03T16:10:54Z</cp:lastPrinted>
  <dcterms:created xsi:type="dcterms:W3CDTF">2017-08-27T12:31:56Z</dcterms:created>
  <dcterms:modified xsi:type="dcterms:W3CDTF">2026-10-19T08:42:25Z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9</vt:r8>
  </property>
  <property fmtid="{D5CDD505-2E9C-101B-9397-08002B2CF9AE}" pid="3" name="PresentationFormat">
    <vt:lpwstr>On-screen Show (16:9)</vt:lpwstr>
  </property>
  <property fmtid="{D5CDD505-2E9C-101B-9397-08002B2CF9AE}" pid="4" name="Slides">
    <vt:r8>15</vt:r8>
  </property>
</Properties>
</file>