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0" r:id="rId4"/>
    <p:sldId id="258" r:id="rId5"/>
    <p:sldId id="263" r:id="rId6"/>
    <p:sldId id="261" r:id="rId7"/>
    <p:sldId id="262" r:id="rId8"/>
    <p:sldId id="264" r:id="rId9"/>
    <p:sldId id="265" r:id="rId10"/>
    <p:sldId id="259" r:id="rId11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33333"/>
    <a:srgbClr val="EAEAEA"/>
    <a:srgbClr val="FDB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94655" autoAdjust="0"/>
  </p:normalViewPr>
  <p:slideViewPr>
    <p:cSldViewPr snapToGrid="0" snapToObjects="1">
      <p:cViewPr varScale="1">
        <p:scale>
          <a:sx n="161" d="100"/>
          <a:sy n="161" d="100"/>
        </p:scale>
        <p:origin x="114" y="5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51660-0934-124D-A4B3-496C7F320307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A3EDE-7EBB-0F4A-80C2-34DB9D2E2ED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1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28EF-C252-394A-93BF-1C478CFA0896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02386-BEE7-5D4D-B4E7-4BB579C478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19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40B52E-6118-F844-8FBE-85B6AFDC9E2A}"/>
              </a:ext>
            </a:extLst>
          </p:cNvPr>
          <p:cNvGrpSpPr/>
          <p:nvPr userDrawn="1"/>
        </p:nvGrpSpPr>
        <p:grpSpPr>
          <a:xfrm>
            <a:off x="1502578" y="976199"/>
            <a:ext cx="7426269" cy="3877686"/>
            <a:chOff x="1502578" y="976199"/>
            <a:chExt cx="7426269" cy="3877686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FAB316F-95F1-6040-AB6B-EF23A5D58FAF}"/>
                </a:ext>
              </a:extLst>
            </p:cNvPr>
            <p:cNvSpPr/>
            <p:nvPr userDrawn="1"/>
          </p:nvSpPr>
          <p:spPr>
            <a:xfrm>
              <a:off x="7781365" y="3854824"/>
              <a:ext cx="1147482" cy="999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9DE39F29-B8C0-C64D-ADFE-A8AFF963CB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578" y="976199"/>
              <a:ext cx="6099496" cy="3877686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51529" y="2738074"/>
            <a:ext cx="4303059" cy="584900"/>
          </a:xfrm>
        </p:spPr>
        <p:txBody>
          <a:bodyPr anchor="b" anchorCtr="0">
            <a:noAutofit/>
          </a:bodyPr>
          <a:lstStyle>
            <a:lvl1pPr algn="ctr">
              <a:defRPr sz="2400">
                <a:solidFill>
                  <a:srgbClr val="666666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151529" y="3322973"/>
            <a:ext cx="4303060" cy="531851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404091" y="4987636"/>
            <a:ext cx="3371273" cy="155864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40993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2568" y="230397"/>
            <a:ext cx="6700979" cy="590668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‹#›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23547" y="4914483"/>
            <a:ext cx="82528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766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‹#›</a:t>
            </a:fld>
            <a:endParaRPr lang="de-DE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3"/>
          </p:nvPr>
        </p:nvSpPr>
        <p:spPr>
          <a:xfrm>
            <a:off x="7099001" y="4914483"/>
            <a:ext cx="849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9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60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‹#›</a:t>
            </a:fld>
            <a:endParaRPr lang="de-DE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2"/>
          </p:nvPr>
        </p:nvSpPr>
        <p:spPr>
          <a:xfrm>
            <a:off x="7099001" y="4914483"/>
            <a:ext cx="849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979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943494DA-FA9D-1447-B70B-2896FD77F5D0}"/>
              </a:ext>
            </a:extLst>
          </p:cNvPr>
          <p:cNvCxnSpPr/>
          <p:nvPr userDrawn="1"/>
        </p:nvCxnSpPr>
        <p:spPr>
          <a:xfrm>
            <a:off x="0" y="5049583"/>
            <a:ext cx="9144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Bild 6" descr="GSI_Logo_rgb.png">
            <a:extLst>
              <a:ext uri="{FF2B5EF4-FFF2-40B4-BE49-F238E27FC236}">
                <a16:creationId xmlns:a16="http://schemas.microsoft.com/office/drawing/2014/main" id="{0E0D4DB1-EEDA-A644-B002-75EBF9968E0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839" y="363875"/>
            <a:ext cx="1129081" cy="376361"/>
          </a:xfrm>
          <a:prstGeom prst="rect">
            <a:avLst/>
          </a:prstGeom>
        </p:spPr>
      </p:pic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2AC6B5F8-0827-6645-B5C9-ED4385971D8F}"/>
              </a:ext>
            </a:extLst>
          </p:cNvPr>
          <p:cNvCxnSpPr/>
          <p:nvPr userDrawn="1"/>
        </p:nvCxnSpPr>
        <p:spPr>
          <a:xfrm>
            <a:off x="0" y="826224"/>
            <a:ext cx="9144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CC9BBC89-C94F-2342-BFB0-0C52DC04C485}"/>
              </a:ext>
            </a:extLst>
          </p:cNvPr>
          <p:cNvSpPr>
            <a:spLocks/>
          </p:cNvSpPr>
          <p:nvPr userDrawn="1"/>
        </p:nvSpPr>
        <p:spPr>
          <a:xfrm>
            <a:off x="-1" y="727074"/>
            <a:ext cx="201600" cy="2016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5E807027-043F-224A-B8A1-2EA6FD7AA9B7}"/>
              </a:ext>
            </a:extLst>
          </p:cNvPr>
          <p:cNvSpPr>
            <a:spLocks/>
          </p:cNvSpPr>
          <p:nvPr userDrawn="1"/>
        </p:nvSpPr>
        <p:spPr>
          <a:xfrm>
            <a:off x="-1" y="4949824"/>
            <a:ext cx="203277" cy="203277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7635" y="1088015"/>
            <a:ext cx="8420176" cy="3677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15792" y="4914482"/>
            <a:ext cx="74489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435270" y="4950517"/>
            <a:ext cx="3527133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50" dirty="0">
                <a:solidFill>
                  <a:srgbClr val="333333"/>
                </a:solidFill>
                <a:latin typeface="Arial"/>
                <a:cs typeface="Arial"/>
              </a:rPr>
              <a:t>GSI Helmholtzzentrum für Schwerionenforschung GmbH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7638" y="231075"/>
            <a:ext cx="6129236" cy="5906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51256" y="4914482"/>
            <a:ext cx="848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333333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4013201" y="4920458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  <p:pic>
        <p:nvPicPr>
          <p:cNvPr id="13" name="Bild 12" descr="FAIR_Logo_rgb.png">
            <a:extLst>
              <a:ext uri="{FF2B5EF4-FFF2-40B4-BE49-F238E27FC236}">
                <a16:creationId xmlns:a16="http://schemas.microsoft.com/office/drawing/2014/main" id="{6EBF7B64-1F60-354C-83F5-CFA893F204B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0829" y="206825"/>
            <a:ext cx="775055" cy="64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800" kern="1200">
          <a:solidFill>
            <a:srgbClr val="333333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500" kern="1200">
          <a:solidFill>
            <a:srgbClr val="333333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350" kern="1200">
          <a:solidFill>
            <a:srgbClr val="333333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200" kern="1200">
          <a:solidFill>
            <a:srgbClr val="333333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FDBB63"/>
        </a:buClr>
        <a:buFont typeface="Wingdings" charset="2"/>
        <a:buChar char="§"/>
        <a:defRPr sz="1050" kern="1200">
          <a:solidFill>
            <a:srgbClr val="333333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35983" y="1987396"/>
            <a:ext cx="5318653" cy="1432179"/>
          </a:xfrm>
        </p:spPr>
        <p:txBody>
          <a:bodyPr/>
          <a:lstStyle/>
          <a:p>
            <a:r>
              <a:rPr lang="de-DE" dirty="0"/>
              <a:t>Bericht vom Product-Owner</a:t>
            </a:r>
            <a:br>
              <a:rPr lang="de-DE" dirty="0"/>
            </a:br>
            <a:r>
              <a:rPr lang="de-DE" dirty="0"/>
              <a:t>für: OPE Web </a:t>
            </a:r>
            <a:r>
              <a:rPr lang="de-DE" dirty="0" err="1"/>
              <a:t>Applications</a:t>
            </a:r>
            <a:r>
              <a:rPr lang="de-DE" dirty="0"/>
              <a:t> </a:t>
            </a:r>
            <a:br>
              <a:rPr lang="de-DE" dirty="0"/>
            </a:br>
            <a:r>
              <a:rPr lang="de-DE" sz="1100" dirty="0"/>
              <a:t>(FSN, OLOG, </a:t>
            </a:r>
            <a:r>
              <a:rPr lang="de-DE" sz="1100" dirty="0" err="1"/>
              <a:t>OldLog</a:t>
            </a:r>
            <a:r>
              <a:rPr lang="de-DE" sz="1100" dirty="0"/>
              <a:t>, </a:t>
            </a:r>
            <a:r>
              <a:rPr lang="de-DE" sz="1100" dirty="0" err="1"/>
              <a:t>AccOverview</a:t>
            </a:r>
            <a:r>
              <a:rPr lang="de-DE" sz="1100" dirty="0"/>
              <a:t>, </a:t>
            </a:r>
            <a:r>
              <a:rPr lang="de-DE" sz="1100" dirty="0" err="1"/>
              <a:t>PersonDetails</a:t>
            </a:r>
            <a:r>
              <a:rPr lang="de-DE" sz="1100" dirty="0"/>
              <a:t>, Statistik Service)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143780" y="3656186"/>
            <a:ext cx="4303060" cy="531851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Stephan Reimann</a:t>
            </a:r>
          </a:p>
          <a:p>
            <a:r>
              <a:rPr lang="de-DE" dirty="0"/>
              <a:t>OPE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019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5 Schritte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600" dirty="0"/>
              <a:t>Die nächsten 5 vom Product-Owner priorisierten Anpassungen/ Upgrades/ Bug-Fixes/ Feature-</a:t>
            </a:r>
            <a:r>
              <a:rPr lang="de-DE" sz="1600" dirty="0" err="1"/>
              <a:t>Requests</a:t>
            </a:r>
            <a:r>
              <a:rPr lang="de-DE" sz="1600" dirty="0"/>
              <a:t> und deren aktueller Status</a:t>
            </a:r>
          </a:p>
          <a:p>
            <a:pPr marL="342900" indent="-342900">
              <a:buFont typeface="+mj-lt"/>
              <a:buAutoNum type="arabicPeriod"/>
            </a:pPr>
            <a:endParaRPr lang="de-DE" sz="1600" dirty="0"/>
          </a:p>
          <a:p>
            <a:pPr marL="342900" indent="-342900">
              <a:buFont typeface="+mj-lt"/>
              <a:buAutoNum type="arabicPeriod"/>
            </a:pPr>
            <a:r>
              <a:rPr lang="de-DE" sz="1600" dirty="0"/>
              <a:t>Integration FAIR Maschinen in OLOG für IBN (bereits eingeplant, fertig bis September)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/>
              <a:t>Alle RB der GSI in FSN integrieren (gewünscht von PER, Konfiguration wird sukzessive umgesetzt)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/>
              <a:t>Umstellung FSN auf Angular Version 22 (bereits eingeplant, braucht etwas Zeit)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 err="1"/>
              <a:t>Spec</a:t>
            </a:r>
            <a:r>
              <a:rPr lang="de-DE" sz="1600" dirty="0"/>
              <a:t>. für Neufassung </a:t>
            </a:r>
            <a:r>
              <a:rPr lang="de-DE" sz="1600" dirty="0" err="1"/>
              <a:t>Accelerator-Overview</a:t>
            </a:r>
            <a:r>
              <a:rPr lang="de-DE" sz="1600" dirty="0"/>
              <a:t> (in Vorbereitung, Entwicklung soll in aktuellen </a:t>
            </a:r>
            <a:r>
              <a:rPr lang="de-DE" sz="1600" dirty="0" err="1"/>
              <a:t>Cosylab</a:t>
            </a:r>
            <a:r>
              <a:rPr lang="de-DE" sz="1600" dirty="0"/>
              <a:t>-Auftrag integriert werden)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/>
              <a:t>-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Offene/ ungeklärte Fragen</a:t>
            </a:r>
          </a:p>
          <a:p>
            <a:r>
              <a:rPr lang="de-DE" sz="1600" dirty="0"/>
              <a:t>langfristiger </a:t>
            </a:r>
            <a:r>
              <a:rPr lang="de-DE" sz="1600" dirty="0" err="1"/>
              <a:t>Technologiestack</a:t>
            </a:r>
            <a:r>
              <a:rPr lang="de-DE" sz="1600" dirty="0"/>
              <a:t> (Für GRAILS gibt es unter Umständen in einigen Jahren keine Updates mehr)</a:t>
            </a: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81018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Bericht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Wie läuft die Zusammenarbeit mit den Entwickler/innen?</a:t>
            </a:r>
          </a:p>
          <a:p>
            <a:pPr lvl="1"/>
            <a:r>
              <a:rPr lang="de-DE" dirty="0"/>
              <a:t>Bislang sehr gut. A. Bloch-Späth und das </a:t>
            </a:r>
            <a:r>
              <a:rPr lang="de-DE" dirty="0" err="1"/>
              <a:t>WebApp</a:t>
            </a:r>
            <a:r>
              <a:rPr lang="de-DE" dirty="0"/>
              <a:t> Team waren immer ansprechbar und haben die gewünschten Features selbständig umgesetzt.</a:t>
            </a:r>
          </a:p>
          <a:p>
            <a:pPr lvl="1"/>
            <a:r>
              <a:rPr lang="de-DE" dirty="0"/>
              <a:t>Das Backlog wurde von A. Bloch-Späth geführt (erst in Taiga, jetzt Jira)</a:t>
            </a:r>
          </a:p>
          <a:p>
            <a:pPr lvl="1"/>
            <a:r>
              <a:rPr lang="de-DE" dirty="0"/>
              <a:t>H. Stemmler hat das Team im Sommer übernommen, die Einarbeitung geht gut voran und es ist zu erwarten, dass die Zusammenarbeit auch weiterhin sehr gut bleibt.</a:t>
            </a:r>
          </a:p>
          <a:p>
            <a:r>
              <a:rPr lang="de-DE" dirty="0"/>
              <a:t>Wie läuft die Zusammenarbeit mit den Stakeholdern (MKs &amp; Betrieb)?</a:t>
            </a:r>
          </a:p>
          <a:p>
            <a:pPr lvl="1"/>
            <a:r>
              <a:rPr lang="de-DE" dirty="0"/>
              <a:t>Wünsche der Betriebsleitung werden immer direkt umgesetzt.</a:t>
            </a:r>
          </a:p>
          <a:p>
            <a:pPr lvl="1"/>
            <a:r>
              <a:rPr lang="de-DE" dirty="0"/>
              <a:t>Wünsche von aus OPE werden häufig direkt mit dem </a:t>
            </a:r>
            <a:r>
              <a:rPr lang="de-DE" dirty="0" err="1"/>
              <a:t>WebApp</a:t>
            </a:r>
            <a:r>
              <a:rPr lang="de-DE" dirty="0"/>
              <a:t> Team verhandelt, was nicht ideal, aber aufgrund der betriebsnähe der Entwickler sinnvoll ist. Ich werde nur bei zeitintensiven oder strittigen Punkten eingebunden.</a:t>
            </a:r>
          </a:p>
          <a:p>
            <a:pPr lvl="1"/>
            <a:r>
              <a:rPr lang="de-DE" dirty="0"/>
              <a:t>Die Einbindung der MKs könnte vermutlich besser sein. Beschwerden gab es aber nicht. Das </a:t>
            </a:r>
            <a:r>
              <a:rPr lang="de-DE" dirty="0" err="1"/>
              <a:t>Cryring</a:t>
            </a:r>
            <a:r>
              <a:rPr lang="de-DE" dirty="0"/>
              <a:t> Team ist allerdings sehr proaktiv und hat seine Änderungswünsche früh formuliert, die zum großen Teil auch umgesetzt wurden.</a:t>
            </a:r>
          </a:p>
        </p:txBody>
      </p:sp>
    </p:spTree>
    <p:extLst>
      <p:ext uri="{BB962C8B-B14F-4D97-AF65-F5344CB8AC3E}">
        <p14:creationId xmlns:p14="http://schemas.microsoft.com/office/powerpoint/2010/main" val="29004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4B14D-3D6D-166D-A483-E48B54CB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26570-7D91-A88C-859F-6962F92D0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Bericht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34CF7A-46BD-D0F9-AE8F-0F1FAF93D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Was waren die letzten Fortschritte/ Erfolge?</a:t>
            </a:r>
          </a:p>
          <a:p>
            <a:pPr lvl="1"/>
            <a:r>
              <a:rPr lang="de-DE" dirty="0"/>
              <a:t>Schicht- und RB-Antrag und Abrechnung über FSN war einer der ersten digitalisierte Prozesse der GSI.</a:t>
            </a:r>
          </a:p>
          <a:p>
            <a:pPr lvl="1"/>
            <a:r>
              <a:rPr lang="de-DE" dirty="0"/>
              <a:t>OLOG GRAILS7 upgrade ist fertig </a:t>
            </a:r>
            <a:r>
              <a:rPr lang="de-DE" dirty="0">
                <a:sym typeface="Wingdings" panose="05000000000000000000" pitchFamily="2" charset="2"/>
              </a:rPr>
              <a:t> OLOG7</a:t>
            </a:r>
            <a:endParaRPr lang="de-DE" dirty="0"/>
          </a:p>
          <a:p>
            <a:pPr lvl="1"/>
            <a:r>
              <a:rPr lang="de-DE" dirty="0"/>
              <a:t>Neuer Statistik Service zur automatischen Generierung von Standardstatistiken (KPI) wurde implementiert </a:t>
            </a:r>
          </a:p>
          <a:p>
            <a:r>
              <a:rPr lang="de-DE" dirty="0"/>
              <a:t>Wo gibt es Verbesserungsbedarf im Prozess/ der Zusammenarbeit?</a:t>
            </a:r>
          </a:p>
          <a:p>
            <a:pPr lvl="1"/>
            <a:r>
              <a:rPr lang="de-DE" dirty="0"/>
              <a:t>Der Prozess ist so in Ordnung</a:t>
            </a:r>
          </a:p>
        </p:txBody>
      </p:sp>
    </p:spTree>
    <p:extLst>
      <p:ext uri="{BB962C8B-B14F-4D97-AF65-F5344CB8AC3E}">
        <p14:creationId xmlns:p14="http://schemas.microsoft.com/office/powerpoint/2010/main" val="2048112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Aktuellste Screenshot(s) 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21102E3-CFBA-F613-AD13-3EB630511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771" y="1087438"/>
            <a:ext cx="6883557" cy="36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2ED040-726A-C04C-AF7F-A233C57C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fsn.acc.gsi.de</a:t>
            </a:r>
            <a:endParaRPr lang="en-GB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C8005DF3-FDCF-20CB-B876-C5C037CA1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500" y="1547870"/>
            <a:ext cx="8420100" cy="275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4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E8F34-48C8-1CEB-9728-46101CF2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olog.acc.gsi.de</a:t>
            </a:r>
            <a:endParaRPr lang="en-GB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13FED9D1-C440-A9C7-503C-DD4990F3E2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168" y="1087438"/>
            <a:ext cx="7130764" cy="36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DBBFF5-9175-DD0D-4802-8A6C0A7CF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oldlog.acc.gsi.de</a:t>
            </a:r>
            <a:endParaRPr lang="en-GB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3741F2A7-3DC1-B0EE-2920-381A9D682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790" y="1087438"/>
            <a:ext cx="6935520" cy="36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27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8683-3E49-50A7-801A-4B002A98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21387D-2EBD-4483-F21B-8BEEF943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facilitystatus.acc.gsi.de</a:t>
            </a:r>
            <a:endParaRPr lang="en-GB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1A978E52-09D8-45AA-71AD-3986CC492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054" y="1087438"/>
            <a:ext cx="6940992" cy="36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40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49897-4E60-7427-49A0-118D5E825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B8746-C070-3D80-DD54-69BE3C06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persondetails.acc.gsi.de</a:t>
            </a:r>
            <a:endParaRPr lang="en-GB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5D9EBEC-0C32-B9B7-34EC-DD9CA48B3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500" y="1447483"/>
            <a:ext cx="8420100" cy="29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84602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7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BB6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8" id="{88F67082-FAA7-774F-81ED-C94DAF9F09F3}" vid="{76C6051D-27C6-564A-8764-CCBC0645D37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fair-gsi-folienmaster_2019_16zu9</Template>
  <TotalTime>0</TotalTime>
  <Words>404</Words>
  <Application>Microsoft Office PowerPoint</Application>
  <PresentationFormat>On-screen Show (16:9)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fair-gsi-folienmaster_2017_onering</vt:lpstr>
      <vt:lpstr>Bericht vom Product-Owner für: OPE Web Applications  (FSN, OLOG, OldLog, AccOverview, PersonDetails, Statistik Service)</vt:lpstr>
      <vt:lpstr>Bericht </vt:lpstr>
      <vt:lpstr>Bericht </vt:lpstr>
      <vt:lpstr>Aktuellste Screenshot(s) </vt:lpstr>
      <vt:lpstr>fsn.acc.gsi.de</vt:lpstr>
      <vt:lpstr>olog.acc.gsi.de</vt:lpstr>
      <vt:lpstr>oldlog.acc.gsi.de</vt:lpstr>
      <vt:lpstr>facilitystatus.acc.gsi.de</vt:lpstr>
      <vt:lpstr>persondetails.acc.gsi.de</vt:lpstr>
      <vt:lpstr>Nächste 5 Schritte </vt:lpstr>
    </vt:vector>
  </TitlesOfParts>
  <Company>GSI Helmholtzzentrum für Schwerionenforschung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Reimann, Stephan</dc:creator>
  <cp:lastModifiedBy>Reimann, Stephan</cp:lastModifiedBy>
  <cp:revision>14</cp:revision>
  <dcterms:created xsi:type="dcterms:W3CDTF">2023-07-06T07:39:51Z</dcterms:created>
  <dcterms:modified xsi:type="dcterms:W3CDTF">2026-08-17T08:48:37Z</dcterms:modified>
</cp:coreProperties>
</file>