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7" r:id="rId3"/>
    <p:sldId id="275" r:id="rId4"/>
    <p:sldId id="305" r:id="rId5"/>
    <p:sldId id="319" r:id="rId6"/>
    <p:sldId id="324" r:id="rId7"/>
    <p:sldId id="308" r:id="rId8"/>
    <p:sldId id="316" r:id="rId9"/>
    <p:sldId id="313" r:id="rId10"/>
    <p:sldId id="336" r:id="rId11"/>
    <p:sldId id="335" r:id="rId12"/>
    <p:sldId id="339" r:id="rId13"/>
    <p:sldId id="340" r:id="rId14"/>
    <p:sldId id="302" r:id="rId15"/>
    <p:sldId id="343" r:id="rId16"/>
    <p:sldId id="344" r:id="rId17"/>
    <p:sldId id="341" r:id="rId18"/>
    <p:sldId id="329" r:id="rId19"/>
    <p:sldId id="347" r:id="rId20"/>
    <p:sldId id="349" r:id="rId21"/>
    <p:sldId id="351" r:id="rId22"/>
    <p:sldId id="328" r:id="rId23"/>
    <p:sldId id="327" r:id="rId24"/>
    <p:sldId id="330" r:id="rId25"/>
    <p:sldId id="331" r:id="rId26"/>
    <p:sldId id="352" r:id="rId27"/>
    <p:sldId id="309" r:id="rId28"/>
    <p:sldId id="358" r:id="rId29"/>
    <p:sldId id="292" r:id="rId30"/>
    <p:sldId id="295" r:id="rId31"/>
    <p:sldId id="285" r:id="rId32"/>
    <p:sldId id="359" r:id="rId33"/>
    <p:sldId id="293" r:id="rId34"/>
    <p:sldId id="297" r:id="rId35"/>
    <p:sldId id="298" r:id="rId36"/>
    <p:sldId id="287" r:id="rId37"/>
    <p:sldId id="288" r:id="rId38"/>
    <p:sldId id="289" r:id="rId39"/>
    <p:sldId id="356" r:id="rId40"/>
    <p:sldId id="296" r:id="rId41"/>
    <p:sldId id="286" r:id="rId42"/>
    <p:sldId id="362" r:id="rId43"/>
    <p:sldId id="361" r:id="rId44"/>
    <p:sldId id="363" r:id="rId45"/>
    <p:sldId id="355" r:id="rId46"/>
  </p:sldIdLst>
  <p:sldSz cx="9144000" cy="6858000" type="screen4x3"/>
  <p:notesSz cx="6797675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400"/>
    <a:srgbClr val="FFCF37"/>
    <a:srgbClr val="717171"/>
    <a:srgbClr val="D0AD00"/>
    <a:srgbClr val="9A4422"/>
    <a:srgbClr val="FF9900"/>
    <a:srgbClr val="FFE466"/>
    <a:srgbClr val="FDBB63"/>
    <a:srgbClr val="B2DE82"/>
    <a:srgbClr val="00DA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5" autoAdjust="0"/>
    <p:restoredTop sz="94737" autoAdjust="0"/>
  </p:normalViewPr>
  <p:slideViewPr>
    <p:cSldViewPr snapToGrid="0" snapToObjects="1">
      <p:cViewPr varScale="1">
        <p:scale>
          <a:sx n="91" d="100"/>
          <a:sy n="91" d="100"/>
        </p:scale>
        <p:origin x="160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497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1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54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>
              <a:defRPr sz="1200"/>
            </a:lvl1pPr>
          </a:lstStyle>
          <a:p>
            <a:fld id="{0B851660-0934-124D-A4B3-496C7F320307}" type="datetimeFigureOut">
              <a:rPr lang="de-DE" smtClean="0"/>
              <a:t>31.08.2026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1" y="9430096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54" y="9430096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r">
              <a:defRPr sz="1200"/>
            </a:lvl1pPr>
          </a:lstStyle>
          <a:p>
            <a:fld id="{7F3A3EDE-7EBB-0F4A-80C2-34DB9D2E2ED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8215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1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54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>
              <a:defRPr sz="1200"/>
            </a:lvl1pPr>
          </a:lstStyle>
          <a:p>
            <a:fld id="{98C828EF-C252-394A-93BF-1C478CFA0896}" type="datetimeFigureOut">
              <a:rPr lang="de-DE" smtClean="0"/>
              <a:t>31.08.2026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5" rIns="91432" bIns="45715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15"/>
            <a:ext cx="5438140" cy="4467701"/>
          </a:xfrm>
          <a:prstGeom prst="rect">
            <a:avLst/>
          </a:prstGeom>
        </p:spPr>
        <p:txBody>
          <a:bodyPr vert="horz" lIns="91432" tIns="45715" rIns="91432" bIns="45715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1" y="9430096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54" y="9430096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r">
              <a:defRPr sz="1200"/>
            </a:lvl1pPr>
          </a:lstStyle>
          <a:p>
            <a:fld id="{DAE02386-BEE7-5D4D-B4E7-4BB579C4788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90198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02386-BEE7-5D4D-B4E7-4BB579C47884}" type="slidenum">
              <a:rPr lang="de-DE" smtClean="0"/>
              <a:t>42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5540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02386-BEE7-5D4D-B4E7-4BB579C47884}" type="slidenum">
              <a:rPr lang="de-DE" smtClean="0"/>
              <a:t>43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3958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0716A1C-18EB-1742-BCAC-8F37B2C6F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754" y="1212688"/>
            <a:ext cx="8427665" cy="535779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1563" y="3650764"/>
            <a:ext cx="6607516" cy="779866"/>
          </a:xfrm>
        </p:spPr>
        <p:txBody>
          <a:bodyPr anchor="b" anchorCtr="0">
            <a:noAutofit/>
          </a:bodyPr>
          <a:lstStyle>
            <a:lvl1pPr algn="ctr">
              <a:defRPr sz="3600">
                <a:solidFill>
                  <a:srgbClr val="333333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430630"/>
            <a:ext cx="6400800" cy="58466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13" name="Rechteck 12"/>
          <p:cNvSpPr/>
          <p:nvPr userDrawn="1"/>
        </p:nvSpPr>
        <p:spPr>
          <a:xfrm>
            <a:off x="404091" y="6650182"/>
            <a:ext cx="3371273" cy="207818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993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584535" cy="78755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23544" y="6552643"/>
            <a:ext cx="8252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31.01.2025</a:t>
            </a:r>
          </a:p>
        </p:txBody>
      </p:sp>
      <p:sp>
        <p:nvSpPr>
          <p:cNvPr id="7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73300" y="6560611"/>
            <a:ext cx="48256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Personalstrategie [OE]</a:t>
            </a:r>
          </a:p>
        </p:txBody>
      </p:sp>
    </p:spTree>
    <p:extLst>
      <p:ext uri="{BB962C8B-B14F-4D97-AF65-F5344CB8AC3E}">
        <p14:creationId xmlns:p14="http://schemas.microsoft.com/office/powerpoint/2010/main" val="94766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3"/>
          </p:nvPr>
        </p:nvSpPr>
        <p:spPr>
          <a:xfrm>
            <a:off x="7098998" y="6552643"/>
            <a:ext cx="849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31.01.2025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73300" y="6560611"/>
            <a:ext cx="48256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Personalstrategie [OE]</a:t>
            </a:r>
          </a:p>
        </p:txBody>
      </p:sp>
    </p:spTree>
    <p:extLst>
      <p:ext uri="{BB962C8B-B14F-4D97-AF65-F5344CB8AC3E}">
        <p14:creationId xmlns:p14="http://schemas.microsoft.com/office/powerpoint/2010/main" val="286602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4" name="Datumsplatzhalter 4"/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31.01.2025</a:t>
            </a:r>
          </a:p>
        </p:txBody>
      </p:sp>
      <p:sp>
        <p:nvSpPr>
          <p:cNvPr id="6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60600" y="6560611"/>
            <a:ext cx="48383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Personalstrategie [OE]</a:t>
            </a:r>
          </a:p>
        </p:txBody>
      </p:sp>
    </p:spTree>
    <p:extLst>
      <p:ext uri="{BB962C8B-B14F-4D97-AF65-F5344CB8AC3E}">
        <p14:creationId xmlns:p14="http://schemas.microsoft.com/office/powerpoint/2010/main" val="388979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612411"/>
            <a:ext cx="9144000" cy="2556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64992" y="6552643"/>
            <a:ext cx="744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125CBDDA-5CCF-8748-8988-9DC6C8981774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Bild 6" descr="GSI_Logo_rgb.png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399" y="583587"/>
            <a:ext cx="1129081" cy="376361"/>
          </a:xfrm>
          <a:prstGeom prst="rect">
            <a:avLst/>
          </a:prstGeom>
        </p:spPr>
      </p:pic>
      <p:cxnSp>
        <p:nvCxnSpPr>
          <p:cNvPr id="9" name="Gerade Verbindung 8"/>
          <p:cNvCxnSpPr/>
          <p:nvPr/>
        </p:nvCxnSpPr>
        <p:spPr>
          <a:xfrm>
            <a:off x="0" y="1068273"/>
            <a:ext cx="9144000" cy="0"/>
          </a:xfrm>
          <a:prstGeom prst="line">
            <a:avLst/>
          </a:prstGeom>
          <a:ln w="2540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435267" y="6616075"/>
            <a:ext cx="202853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srgbClr val="333333"/>
                </a:solidFill>
                <a:latin typeface="Arial"/>
                <a:cs typeface="Arial"/>
              </a:rPr>
              <a:t>FAIR GmbH | GSI GmbH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22565" y="270000"/>
            <a:ext cx="5584535" cy="7875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Rechteck 3"/>
          <p:cNvSpPr>
            <a:spLocks/>
          </p:cNvSpPr>
          <p:nvPr/>
        </p:nvSpPr>
        <p:spPr>
          <a:xfrm>
            <a:off x="-1" y="939485"/>
            <a:ext cx="255600" cy="25560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>
            <a:spLocks/>
          </p:cNvSpPr>
          <p:nvPr/>
        </p:nvSpPr>
        <p:spPr>
          <a:xfrm>
            <a:off x="-1" y="6609871"/>
            <a:ext cx="255600" cy="25560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00456" y="6552643"/>
            <a:ext cx="848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r>
              <a:rPr lang="de-DE" dirty="0"/>
              <a:t>31.01.2025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273300" y="6560611"/>
            <a:ext cx="48256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 dirty="0"/>
              <a:t>Personalstrategie [OE]</a:t>
            </a:r>
          </a:p>
        </p:txBody>
      </p:sp>
      <p:pic>
        <p:nvPicPr>
          <p:cNvPr id="13" name="Bild 12" descr="FAIR_Logo_rgb.png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3249" y="430944"/>
            <a:ext cx="775055" cy="64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8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rgbClr val="333333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2400" kern="1200">
          <a:solidFill>
            <a:srgbClr val="333333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2000" kern="1200">
          <a:solidFill>
            <a:srgbClr val="333333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800" kern="1200">
          <a:solidFill>
            <a:srgbClr val="333333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600" kern="1200">
          <a:solidFill>
            <a:srgbClr val="333333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400" kern="1200">
          <a:solidFill>
            <a:srgbClr val="333333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H6T8QKj_Lo" TargetMode="External"/><Relationship Id="rId2" Type="http://schemas.openxmlformats.org/officeDocument/2006/relationships/hyperlink" Target="https://www.youtube.com/watch?v=owIUkzHmlcQ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gsi.de/work/gesamtprojektleitung_fair/commons/engineering/zeichnungsarchiv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si.de/work/gesamtprojektleitung_fair/commons/engineering/datenaustausch" TargetMode="External"/><Relationship Id="rId2" Type="http://schemas.openxmlformats.org/officeDocument/2006/relationships/hyperlink" Target="mailto:eng-datenaustausch-service@)gsi.de" TargetMode="Externa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2800" dirty="0">
                <a:solidFill>
                  <a:schemeClr val="bg1">
                    <a:lumMod val="65000"/>
                  </a:schemeClr>
                </a:solidFill>
              </a:rPr>
              <a:t>ENG-informiert</a:t>
            </a:r>
            <a:br>
              <a:rPr lang="de-DE" dirty="0"/>
            </a:br>
            <a:r>
              <a:rPr lang="de-DE" dirty="0"/>
              <a:t>MDS- stellt sich vor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Reinhard Lotz</a:t>
            </a:r>
          </a:p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02.09.2026</a:t>
            </a:r>
          </a:p>
          <a:p>
            <a:endParaRPr lang="de-DE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199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B103D-E0E2-4E15-BEB6-6D844BF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Konstruktionsrichtlinie KRL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FC56D3-88A6-4C0F-AD3C-E880E33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10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EEB8B9-2892-4F1E-8439-760FB180B9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61CE2E96-F800-4458-8A75-0E82EC08A028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800" b="1" dirty="0">
                <a:solidFill>
                  <a:srgbClr val="FFC000"/>
                </a:solidFill>
              </a:rPr>
              <a:t>Ein kleiner Ausblick auf die Überarbeitung der KRL </a:t>
            </a:r>
            <a:r>
              <a:rPr lang="de-DE" sz="1400" dirty="0">
                <a:solidFill>
                  <a:srgbClr val="FFC000"/>
                </a:solidFill>
              </a:rPr>
              <a:t>(Rev.-Stand E)</a:t>
            </a:r>
          </a:p>
          <a:p>
            <a:pPr marL="0" indent="0" algn="ctr">
              <a:buNone/>
            </a:pPr>
            <a:r>
              <a:rPr lang="de-DE" sz="1400" b="1" dirty="0">
                <a:solidFill>
                  <a:schemeClr val="tx1"/>
                </a:solidFill>
              </a:rPr>
              <a:t>…Normen ändern sich, werden aktualisiert zurückgezogen / ersetzt…</a:t>
            </a:r>
            <a:br>
              <a:rPr lang="de-DE" sz="1600" b="1" dirty="0">
                <a:solidFill>
                  <a:schemeClr val="tx1"/>
                </a:solidFill>
              </a:rPr>
            </a:br>
            <a:endParaRPr lang="de-DE" sz="1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400" b="1" dirty="0">
                <a:solidFill>
                  <a:schemeClr val="tx1"/>
                </a:solidFill>
              </a:rPr>
              <a:t>… so hat das internationale System der geometrischen</a:t>
            </a:r>
            <a:br>
              <a:rPr lang="de-DE" sz="1400" b="1" dirty="0">
                <a:solidFill>
                  <a:schemeClr val="tx1"/>
                </a:solidFill>
              </a:rPr>
            </a:br>
            <a:r>
              <a:rPr lang="de-DE" sz="1400" b="1" dirty="0">
                <a:solidFill>
                  <a:schemeClr val="tx1"/>
                </a:solidFill>
              </a:rPr>
              <a:t>Produktspezifikation </a:t>
            </a:r>
            <a:r>
              <a:rPr lang="de-DE" sz="1800" b="1" dirty="0">
                <a:solidFill>
                  <a:srgbClr val="FFC000"/>
                </a:solidFill>
              </a:rPr>
              <a:t>ISO GPS</a:t>
            </a:r>
            <a:r>
              <a:rPr lang="de-DE" sz="1400" b="1" dirty="0">
                <a:solidFill>
                  <a:schemeClr val="tx1"/>
                </a:solidFill>
              </a:rPr>
              <a:t> Einfluss auf unsere </a:t>
            </a:r>
            <a:br>
              <a:rPr lang="de-DE" sz="1400" b="1" dirty="0">
                <a:solidFill>
                  <a:schemeClr val="tx1"/>
                </a:solidFill>
              </a:rPr>
            </a:br>
            <a:r>
              <a:rPr lang="de-DE" sz="1400" b="1" dirty="0">
                <a:solidFill>
                  <a:schemeClr val="tx1"/>
                </a:solidFill>
              </a:rPr>
              <a:t>Schriftkopfeintragungen und die Zeichnungsgestaltung…</a:t>
            </a:r>
            <a:br>
              <a:rPr lang="de-DE" sz="1400" b="1" dirty="0">
                <a:solidFill>
                  <a:schemeClr val="tx1"/>
                </a:solidFill>
              </a:rPr>
            </a:br>
            <a:br>
              <a:rPr lang="de-DE" sz="1050" b="1" dirty="0">
                <a:solidFill>
                  <a:schemeClr val="tx1"/>
                </a:solidFill>
              </a:rPr>
            </a:br>
            <a:br>
              <a:rPr lang="de-DE" sz="1050" b="1" dirty="0">
                <a:solidFill>
                  <a:schemeClr val="tx1"/>
                </a:solidFill>
              </a:rPr>
            </a:br>
            <a:r>
              <a:rPr lang="de-DE" sz="1800" b="1" dirty="0">
                <a:solidFill>
                  <a:srgbClr val="FFC000"/>
                </a:solidFill>
              </a:rPr>
              <a:t>neue Zeichnungs-/Schriftkopfeintragungen </a:t>
            </a:r>
            <a:r>
              <a:rPr lang="de-DE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1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br>
              <a:rPr lang="de-DE" sz="1400" b="1" dirty="0"/>
            </a:br>
            <a:r>
              <a:rPr lang="de-DE" sz="1400" b="1" dirty="0">
                <a:solidFill>
                  <a:schemeClr val="tx1"/>
                </a:solidFill>
              </a:rPr>
              <a:t>Einen ersten Einblick in das komplexe Thema ISO-GPS</a:t>
            </a:r>
            <a:br>
              <a:rPr lang="de-DE" sz="1400" b="1" dirty="0">
                <a:solidFill>
                  <a:schemeClr val="tx1"/>
                </a:solidFill>
              </a:rPr>
            </a:br>
            <a:r>
              <a:rPr lang="de-DE" sz="1400" b="1" dirty="0">
                <a:solidFill>
                  <a:schemeClr val="tx1"/>
                </a:solidFill>
              </a:rPr>
              <a:t>erhalten Sie unter den nachfolgend verlinkten Videos:</a:t>
            </a:r>
          </a:p>
          <a:p>
            <a:pPr marL="0" indent="0">
              <a:buNone/>
            </a:pPr>
            <a:br>
              <a:rPr lang="de-DE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</a:rPr>
            </a:br>
            <a:r>
              <a:rPr lang="de-DE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	</a:t>
            </a:r>
            <a:r>
              <a:rPr lang="de-DE" sz="1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Anwendung der Form- und Lagetoleranzen:</a:t>
            </a:r>
            <a:br>
              <a:rPr lang="de-DE" sz="1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</a:rPr>
            </a:br>
            <a:endParaRPr lang="de-DE" sz="1000" dirty="0">
              <a:solidFill>
                <a:schemeClr val="tx1"/>
              </a:solidFill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0" indent="0">
              <a:buNone/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ea typeface="DengXian" panose="02010600030101010101" pitchFamily="2" charset="-122"/>
              </a:rPr>
              <a:t>	</a:t>
            </a:r>
            <a:r>
              <a:rPr lang="de-DE" sz="1400" u="sng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https://www.youtube.com/watch?v=owIUkzHmlcQ</a:t>
            </a:r>
            <a:br>
              <a:rPr lang="de-DE" sz="1000" u="sng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</a:rPr>
            </a:br>
            <a:br>
              <a:rPr lang="de-DE" sz="1000" u="sng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</a:rPr>
            </a:br>
            <a:r>
              <a:rPr lang="de-DE" sz="14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	</a:t>
            </a:r>
            <a:r>
              <a:rPr lang="de-DE" sz="1400" u="sng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https://www.youtube.com/watch?v=CH6T8QKj_Lo</a:t>
            </a:r>
            <a:endParaRPr lang="de-DE" sz="14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0" indent="0">
              <a:buNone/>
            </a:pPr>
            <a:r>
              <a:rPr lang="de-DE" sz="14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 </a:t>
            </a:r>
            <a:endParaRPr lang="de-DE" sz="1400" dirty="0"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0" indent="0">
              <a:buNone/>
            </a:pPr>
            <a:r>
              <a:rPr lang="de-DE" sz="1400" b="1" dirty="0"/>
              <a:t>Weiterhin wurde das Thema bezüglich die Verwendung von </a:t>
            </a:r>
            <a:r>
              <a:rPr lang="de-DE" sz="1400" b="1" dirty="0">
                <a:solidFill>
                  <a:schemeClr val="tx1"/>
                </a:solidFill>
              </a:rPr>
              <a:t>Article Identifier </a:t>
            </a:r>
            <a:r>
              <a:rPr lang="de-DE" sz="1800" b="1" dirty="0">
                <a:solidFill>
                  <a:srgbClr val="FFC000"/>
                </a:solidFill>
              </a:rPr>
              <a:t>AID</a:t>
            </a:r>
            <a:r>
              <a:rPr lang="de-DE" sz="1400" b="1" dirty="0">
                <a:solidFill>
                  <a:schemeClr val="tx1"/>
                </a:solidFill>
              </a:rPr>
              <a:t> bei der </a:t>
            </a:r>
            <a:br>
              <a:rPr lang="de-DE" sz="1400" b="1" dirty="0">
                <a:solidFill>
                  <a:schemeClr val="tx1"/>
                </a:solidFill>
              </a:rPr>
            </a:br>
            <a:r>
              <a:rPr lang="de-DE" sz="1400" b="1" dirty="0"/>
              <a:t>Überarbeitung aufgegriffen.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B45B24E-06BE-4AF0-9761-E0C5DDF63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090" y="2344999"/>
            <a:ext cx="2831352" cy="323648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1D5C6E8E-AFFE-443F-89C9-DED8FB4C5A29}"/>
              </a:ext>
            </a:extLst>
          </p:cNvPr>
          <p:cNvSpPr/>
          <p:nvPr/>
        </p:nvSpPr>
        <p:spPr>
          <a:xfrm>
            <a:off x="5292288" y="3315959"/>
            <a:ext cx="682170" cy="377372"/>
          </a:xfrm>
          <a:prstGeom prst="rightArrow">
            <a:avLst>
              <a:gd name="adj1" fmla="val 50000"/>
              <a:gd name="adj2" fmla="val 98077"/>
            </a:avLst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8770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B103D-E0E2-4E15-BEB6-6D844BF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Datenaustauschrichtlinie DARL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FC56D3-88A6-4C0F-AD3C-E880E33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11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EEB8B9-2892-4F1E-8439-760FB180B9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61CE2E96-F800-4458-8A75-0E82EC08A028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>
                <a:solidFill>
                  <a:schemeClr val="tx1"/>
                </a:solidFill>
              </a:rPr>
              <a:t>Um Fremddaten in unsere Systeme einspielen zu können, müssen einige Grundregeln und Anforderungen eingehalten werden. Dies sind u.a.:</a:t>
            </a:r>
            <a:br>
              <a:rPr lang="de-DE" sz="1600" b="1" dirty="0">
                <a:solidFill>
                  <a:schemeClr val="tx1"/>
                </a:solidFill>
              </a:rPr>
            </a:br>
            <a:endParaRPr lang="de-DE" sz="1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800" b="1" dirty="0">
                <a:solidFill>
                  <a:schemeClr val="tx1"/>
                </a:solidFill>
              </a:rPr>
              <a:t>DARL Teil 1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Datenaustauschprozess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Freigabekennzeichnung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Austauschformate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SYNTAX Dateibenennung / etc.</a:t>
            </a:r>
          </a:p>
          <a:p>
            <a:endParaRPr lang="de-DE" sz="1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800" b="1" dirty="0">
                <a:solidFill>
                  <a:schemeClr val="tx1"/>
                </a:solidFill>
              </a:rPr>
              <a:t>DARL Teil 2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Kurzinfos und Checklisten</a:t>
            </a:r>
          </a:p>
          <a:p>
            <a:endParaRPr lang="de-DE" sz="1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b="1" dirty="0">
                <a:solidFill>
                  <a:srgbClr val="FFC000"/>
                </a:solidFill>
              </a:rPr>
              <a:t>Ziel</a:t>
            </a:r>
            <a:br>
              <a:rPr lang="de-DE" sz="1800" b="1" dirty="0">
                <a:solidFill>
                  <a:srgbClr val="FFC000"/>
                </a:solidFill>
              </a:rPr>
            </a:br>
            <a:r>
              <a:rPr lang="de-DE" sz="1800" b="1" dirty="0">
                <a:solidFill>
                  <a:srgbClr val="FFC000"/>
                </a:solidFill>
              </a:rPr>
              <a:t>      </a:t>
            </a:r>
            <a:r>
              <a:rPr lang="de-DE" sz="1600" b="1" dirty="0">
                <a:solidFill>
                  <a:srgbClr val="FFC000"/>
                </a:solidFill>
              </a:rPr>
              <a:t>… beigestellte Daten vollständig und “stimmig“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FFC000"/>
                </a:solidFill>
              </a:rPr>
              <a:t>      </a:t>
            </a:r>
            <a:r>
              <a:rPr lang="de-DE" sz="1600" b="1" dirty="0">
                <a:solidFill>
                  <a:schemeClr val="tx1"/>
                </a:solidFill>
              </a:rPr>
              <a:t>… in der Praxis eine Herausforderung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D612B02-A4D7-40C9-A563-241C4E4D3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269" y="2206530"/>
            <a:ext cx="2356937" cy="33403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F2B27F4-018F-4AAF-B17D-F75F94BF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361" y="2877264"/>
            <a:ext cx="2359291" cy="33403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0654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B103D-E0E2-4E15-BEB6-6D844BF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unsere Aufträge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FC56D3-88A6-4C0F-AD3C-E880E33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12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EEB8B9-2892-4F1E-8439-760FB180B9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A9B8F06-B209-44C4-B77A-DECBBDA8E3E1}"/>
              </a:ext>
            </a:extLst>
          </p:cNvPr>
          <p:cNvSpPr txBox="1">
            <a:spLocks/>
          </p:cNvSpPr>
          <p:nvPr/>
        </p:nvSpPr>
        <p:spPr>
          <a:xfrm>
            <a:off x="488614" y="1515665"/>
            <a:ext cx="8124898" cy="465121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69875" algn="l"/>
              </a:tabLst>
            </a:pPr>
            <a:r>
              <a:rPr lang="de-DE" b="1" dirty="0">
                <a:solidFill>
                  <a:srgbClr val="FFC000"/>
                </a:solidFill>
              </a:rPr>
              <a:t>unser Ziel </a:t>
            </a:r>
            <a:r>
              <a:rPr lang="de-DE" sz="1800" b="1" dirty="0">
                <a:solidFill>
                  <a:schemeClr val="tx1"/>
                </a:solidFill>
              </a:rPr>
              <a:t>ist es Ihre Aufträge fachlich kompetent zu bearbeiten</a:t>
            </a:r>
            <a:br>
              <a:rPr lang="de-DE" sz="1800" b="1" dirty="0">
                <a:solidFill>
                  <a:srgbClr val="FFC000"/>
                </a:solidFill>
              </a:rPr>
            </a:br>
            <a:endParaRPr lang="de-DE" sz="1800" b="1" dirty="0">
              <a:solidFill>
                <a:srgbClr val="FFC000"/>
              </a:solidFill>
            </a:endParaRPr>
          </a:p>
          <a:p>
            <a:pPr marL="0" indent="0">
              <a:buNone/>
              <a:tabLst>
                <a:tab pos="269875" algn="l"/>
              </a:tabLst>
            </a:pPr>
            <a:r>
              <a:rPr lang="de-DE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	je</a:t>
            </a:r>
            <a:r>
              <a:rPr lang="de-DE" sz="1800" b="1" dirty="0">
                <a:solidFill>
                  <a:schemeClr val="tx1"/>
                </a:solidFill>
              </a:rPr>
              <a:t>der Auftraggeber kann durch sorgfältige </a:t>
            </a:r>
            <a:r>
              <a:rPr lang="de-DE" sz="1800" b="1" dirty="0">
                <a:solidFill>
                  <a:srgbClr val="FFC000"/>
                </a:solidFill>
              </a:rPr>
              <a:t>Vorbereitung</a:t>
            </a:r>
            <a:br>
              <a:rPr lang="de-DE" sz="1800" b="1" dirty="0">
                <a:solidFill>
                  <a:schemeClr val="tx1"/>
                </a:solidFill>
              </a:rPr>
            </a:br>
            <a:r>
              <a:rPr lang="de-DE" sz="1800" b="1" dirty="0">
                <a:solidFill>
                  <a:schemeClr val="tx1"/>
                </a:solidFill>
              </a:rPr>
              <a:t>	maßgeblich zum gemeinsamen Erfolg beitragen</a:t>
            </a:r>
            <a:br>
              <a:rPr lang="de-DE" sz="1800" b="1" dirty="0">
                <a:solidFill>
                  <a:schemeClr val="tx1"/>
                </a:solidFill>
              </a:rPr>
            </a:br>
            <a:br>
              <a:rPr lang="de-DE" sz="1800" b="1" dirty="0">
                <a:solidFill>
                  <a:schemeClr val="tx1"/>
                </a:solidFill>
              </a:rPr>
            </a:br>
            <a:r>
              <a:rPr lang="de-DE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Damit wir die an uns gestellten Aufträge erfolgreich bearbeiten		können </a:t>
            </a:r>
            <a:r>
              <a:rPr lang="de-DE" sz="1800" b="1" dirty="0">
                <a:solidFill>
                  <a:schemeClr val="tx1"/>
                </a:solidFill>
              </a:rPr>
              <a:t>benötigen wir belastbare </a:t>
            </a:r>
            <a:r>
              <a:rPr lang="de-DE" sz="1800" b="1" dirty="0">
                <a:solidFill>
                  <a:srgbClr val="FFC000"/>
                </a:solidFill>
              </a:rPr>
              <a:t>Eingangsinformationen</a:t>
            </a:r>
            <a:br>
              <a:rPr lang="de-DE" sz="1000" b="1" dirty="0">
                <a:solidFill>
                  <a:schemeClr val="tx1"/>
                </a:solidFill>
              </a:rPr>
            </a:br>
            <a:endParaRPr lang="de-DE" sz="1000" b="1" dirty="0">
              <a:solidFill>
                <a:schemeClr val="tx1"/>
              </a:solidFill>
            </a:endParaRPr>
          </a:p>
          <a:p>
            <a:pPr marL="538163" indent="-268288">
              <a:tabLst>
                <a:tab pos="269875" algn="l"/>
              </a:tabLst>
            </a:pPr>
            <a:r>
              <a:rPr lang="de-DE" sz="1600" b="1" dirty="0">
                <a:solidFill>
                  <a:srgbClr val="00B050"/>
                </a:solidFill>
              </a:rPr>
              <a:t>ideal</a:t>
            </a:r>
            <a:r>
              <a:rPr lang="de-DE" sz="1600" dirty="0">
                <a:solidFill>
                  <a:schemeClr val="tx1"/>
                </a:solidFill>
              </a:rPr>
              <a:t> …eine für die Konstruktion geeignete Auftraggeber-Spezifikation</a:t>
            </a:r>
          </a:p>
          <a:p>
            <a:pPr marL="538163" indent="-268288">
              <a:tabLst>
                <a:tab pos="269875" algn="l"/>
              </a:tabLst>
            </a:pPr>
            <a:r>
              <a:rPr lang="de-DE" sz="1600" dirty="0">
                <a:solidFill>
                  <a:schemeClr val="tx1"/>
                </a:solidFill>
              </a:rPr>
              <a:t>der Entwurf einer Anforderungsliste</a:t>
            </a:r>
          </a:p>
          <a:p>
            <a:pPr marL="538163" indent="-268288"/>
            <a:r>
              <a:rPr lang="de-DE" sz="1600" dirty="0">
                <a:solidFill>
                  <a:schemeClr val="tx1"/>
                </a:solidFill>
              </a:rPr>
              <a:t>eine verständliche aussagefähige Aufgabenbeschreibung</a:t>
            </a:r>
          </a:p>
          <a:p>
            <a:pPr marL="538163" indent="-268288"/>
            <a:r>
              <a:rPr lang="de-DE" sz="1600" dirty="0">
                <a:solidFill>
                  <a:schemeClr val="tx1"/>
                </a:solidFill>
              </a:rPr>
              <a:t>jede Skizze  / jedes Bild, welches der Realisierung / dem Verständnis dient</a:t>
            </a:r>
          </a:p>
          <a:p>
            <a:pPr marL="538163" indent="-268288"/>
            <a:r>
              <a:rPr lang="de-DE" sz="1600" dirty="0">
                <a:solidFill>
                  <a:schemeClr val="tx1"/>
                </a:solidFill>
              </a:rPr>
              <a:t>jede Zeichnung mit vergleichbaren Lösungen als Referenz</a:t>
            </a:r>
          </a:p>
          <a:p>
            <a:pPr marL="538163" indent="-268288"/>
            <a:r>
              <a:rPr lang="de-DE" sz="1600" dirty="0">
                <a:solidFill>
                  <a:schemeClr val="tx1"/>
                </a:solidFill>
              </a:rPr>
              <a:t>zu erfüllende Parameter / Fixmaße / Schnittstellen /…</a:t>
            </a:r>
          </a:p>
          <a:p>
            <a:pPr marL="538163" indent="-268288"/>
            <a:r>
              <a:rPr lang="de-DE" sz="1600" dirty="0">
                <a:solidFill>
                  <a:schemeClr val="tx1"/>
                </a:solidFill>
              </a:rPr>
              <a:t>etc.</a:t>
            </a: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  <a:tabLst>
                <a:tab pos="269875" algn="l"/>
              </a:tabLst>
            </a:pPr>
            <a:br>
              <a:rPr lang="de-DE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	Eine </a:t>
            </a:r>
            <a:r>
              <a:rPr lang="de-DE" sz="1800" b="1" dirty="0">
                <a:solidFill>
                  <a:srgbClr val="FFC000"/>
                </a:solidFill>
              </a:rPr>
              <a:t>Anforderungsliste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b="1" dirty="0">
                <a:solidFill>
                  <a:schemeClr val="tx1"/>
                </a:solidFill>
              </a:rPr>
              <a:t>hilft Missverständnisse zu vermeiden!</a:t>
            </a:r>
          </a:p>
        </p:txBody>
      </p:sp>
    </p:spTree>
    <p:extLst>
      <p:ext uri="{BB962C8B-B14F-4D97-AF65-F5344CB8AC3E}">
        <p14:creationId xmlns:p14="http://schemas.microsoft.com/office/powerpoint/2010/main" val="985569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B103D-E0E2-4E15-BEB6-6D844BF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Anforderungsliste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FC56D3-88A6-4C0F-AD3C-E880E33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13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EEB8B9-2892-4F1E-8439-760FB180B9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BF60123-9A86-4A1A-9A66-57A0B68D38AE}"/>
              </a:ext>
            </a:extLst>
          </p:cNvPr>
          <p:cNvSpPr txBox="1">
            <a:spLocks/>
          </p:cNvSpPr>
          <p:nvPr/>
        </p:nvSpPr>
        <p:spPr>
          <a:xfrm>
            <a:off x="422564" y="1450685"/>
            <a:ext cx="8416635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de-DE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2000" b="1" dirty="0">
                <a:solidFill>
                  <a:srgbClr val="FFC000"/>
                </a:solidFill>
              </a:rPr>
              <a:t>damit nichts vergessen geht…</a:t>
            </a:r>
            <a:br>
              <a:rPr lang="de-DE" sz="2000" dirty="0"/>
            </a:br>
            <a:br>
              <a:rPr lang="de-DE" sz="1400" dirty="0"/>
            </a:br>
            <a:br>
              <a:rPr lang="de-DE" sz="1400" dirty="0"/>
            </a:br>
            <a:r>
              <a:rPr lang="de-DE" sz="2000" b="1" dirty="0">
                <a:solidFill>
                  <a:schemeClr val="tx1"/>
                </a:solidFill>
              </a:rPr>
              <a:t>Die Anforderungsliste:</a:t>
            </a:r>
            <a:br>
              <a:rPr lang="de-DE" sz="2000" b="1" dirty="0">
                <a:solidFill>
                  <a:schemeClr val="tx1"/>
                </a:solidFill>
              </a:rPr>
            </a:br>
            <a:endParaRPr lang="de-DE" sz="2000" b="1" dirty="0">
              <a:solidFill>
                <a:schemeClr val="tx1"/>
              </a:solidFill>
            </a:endParaRPr>
          </a:p>
          <a:p>
            <a:r>
              <a:rPr lang="de-DE" sz="1800" dirty="0"/>
              <a:t>ist ein wichtiges Dokument zu Beginn</a:t>
            </a:r>
            <a:br>
              <a:rPr lang="de-DE" sz="1800" dirty="0"/>
            </a:br>
            <a:r>
              <a:rPr lang="de-DE" sz="1800" dirty="0"/>
              <a:t>der Konstruktionen</a:t>
            </a:r>
            <a:br>
              <a:rPr lang="de-DE" sz="1000" dirty="0"/>
            </a:br>
            <a:endParaRPr lang="de-DE" sz="1000" dirty="0"/>
          </a:p>
          <a:p>
            <a:r>
              <a:rPr lang="de-DE" sz="1800" dirty="0"/>
              <a:t>entsteht in Zusammenarbeit mit</a:t>
            </a:r>
            <a:br>
              <a:rPr lang="de-DE" sz="1800" dirty="0"/>
            </a:br>
            <a:r>
              <a:rPr lang="de-DE" sz="1800" dirty="0"/>
              <a:t>unseren Auftraggebern</a:t>
            </a:r>
            <a:br>
              <a:rPr lang="de-DE" sz="1000" dirty="0"/>
            </a:br>
            <a:endParaRPr lang="de-DE" sz="1000" dirty="0"/>
          </a:p>
          <a:p>
            <a:r>
              <a:rPr lang="de-DE" sz="1800" dirty="0"/>
              <a:t>fasst erforderliche Punkte zusammen</a:t>
            </a:r>
            <a:br>
              <a:rPr lang="de-DE" sz="1000" dirty="0"/>
            </a:br>
            <a:endParaRPr lang="de-DE" sz="1000" dirty="0"/>
          </a:p>
          <a:p>
            <a:r>
              <a:rPr lang="de-DE" sz="1800" dirty="0"/>
              <a:t>ist ein “lebendes“ Dokument</a:t>
            </a:r>
            <a:br>
              <a:rPr lang="de-DE" sz="1000" dirty="0"/>
            </a:br>
            <a:endParaRPr lang="de-DE" sz="1000" dirty="0"/>
          </a:p>
          <a:p>
            <a:r>
              <a:rPr lang="de-DE" sz="1800" dirty="0"/>
              <a:t>ist Prüfgrundlage der finalen Konstruktion</a:t>
            </a:r>
          </a:p>
          <a:p>
            <a:pPr marL="0" indent="0">
              <a:buNone/>
            </a:pPr>
            <a:br>
              <a:rPr lang="de-DE" sz="1400" dirty="0"/>
            </a:br>
            <a:endParaRPr lang="de-DE" sz="1400" dirty="0">
              <a:solidFill>
                <a:schemeClr val="tx1"/>
              </a:solidFill>
            </a:endParaRPr>
          </a:p>
          <a:p>
            <a:pPr marL="0" indent="0">
              <a:buFont typeface="Wingdings" charset="2"/>
              <a:buNone/>
            </a:pPr>
            <a:endParaRPr lang="de-DE" sz="28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B617D31-0AAC-4149-92E8-DAABF1533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212" y="2553452"/>
            <a:ext cx="2334644" cy="342414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508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3294A71-190E-43C0-919A-E3C844E6E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621" y="2337718"/>
            <a:ext cx="2342486" cy="342414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FBD89B4-4B11-4205-A77F-76A34F8DC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2406" y="2113148"/>
            <a:ext cx="2342486" cy="3429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508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4946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A8A900-9BBB-4ED9-AEE5-C723A509F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FEM-Analyse (ANSYS)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5BF0BAC-D1C8-449D-9BFF-64CC2FE2E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14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D4B0DD51-AE7F-4CAB-AEF1-9937809A8594}"/>
              </a:ext>
            </a:extLst>
          </p:cNvPr>
          <p:cNvSpPr txBox="1">
            <a:spLocks/>
          </p:cNvSpPr>
          <p:nvPr/>
        </p:nvSpPr>
        <p:spPr>
          <a:xfrm>
            <a:off x="294968" y="1450685"/>
            <a:ext cx="8849031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b="1" dirty="0">
                <a:solidFill>
                  <a:schemeClr val="tx1"/>
                </a:solidFill>
              </a:rPr>
              <a:t>omplexe Sachverhalte erfordern geeignete Berechnungen</a:t>
            </a:r>
            <a:endParaRPr lang="de-DE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u</a:t>
            </a:r>
            <a:r>
              <a:rPr lang="de-DE" b="1" dirty="0">
                <a:solidFill>
                  <a:srgbClr val="FFC000"/>
                </a:solidFill>
              </a:rPr>
              <a:t>nser Service</a:t>
            </a:r>
            <a:br>
              <a:rPr lang="de-DE" sz="1100" b="1" dirty="0">
                <a:solidFill>
                  <a:srgbClr val="FFC000"/>
                </a:solidFill>
              </a:rPr>
            </a:br>
            <a:endParaRPr lang="de-DE" sz="1100" b="1" dirty="0">
              <a:solidFill>
                <a:srgbClr val="FFC000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Modellaufbereitung</a:t>
            </a:r>
          </a:p>
          <a:p>
            <a:r>
              <a:rPr lang="de-DE" sz="2000" dirty="0">
                <a:solidFill>
                  <a:schemeClr val="tx1"/>
                </a:solidFill>
              </a:rPr>
              <a:t>Randbedingungen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festlegen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vernetzen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berechnen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analysieren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bewerten </a:t>
            </a:r>
          </a:p>
          <a:p>
            <a:r>
              <a:rPr lang="de-DE" sz="2000" dirty="0">
                <a:solidFill>
                  <a:schemeClr val="tx1"/>
                </a:solidFill>
              </a:rPr>
              <a:t>optimieren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…</a:t>
            </a: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684EE746-C1AA-4001-8FA6-62A5EB8FA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B3F1F9A-183E-4A24-8C06-981E022D8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109" y="2900520"/>
            <a:ext cx="5083784" cy="233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60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FDDFF9E5-5475-4848-B466-3325150963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7" t="26646" r="11510" b="22335"/>
          <a:stretch/>
        </p:blipFill>
        <p:spPr>
          <a:xfrm>
            <a:off x="3440840" y="1462281"/>
            <a:ext cx="1851467" cy="72202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7A8A900-9BBB-4ED9-AEE5-C723A509F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FEM-Analyse (ANSYS)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5BF0BAC-D1C8-449D-9BFF-64CC2FE2E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15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D4B0DD51-AE7F-4CAB-AEF1-9937809A8594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de-DE" b="1" dirty="0">
                <a:solidFill>
                  <a:schemeClr val="tx1"/>
                </a:solidFill>
              </a:rPr>
              <a:t>… in Bildern</a:t>
            </a: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das </a:t>
            </a:r>
            <a:r>
              <a:rPr lang="de-DE" b="1" dirty="0">
                <a:solidFill>
                  <a:srgbClr val="FFC000"/>
                </a:solidFill>
              </a:rPr>
              <a:t>Aufbereiten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die </a:t>
            </a:r>
            <a:r>
              <a:rPr lang="de-DE" b="1" dirty="0">
                <a:solidFill>
                  <a:srgbClr val="FFC000"/>
                </a:solidFill>
              </a:rPr>
              <a:t>Randbedingungen</a:t>
            </a:r>
            <a:br>
              <a:rPr lang="de-DE" b="1" dirty="0">
                <a:solidFill>
                  <a:srgbClr val="FFC000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klären und festlegen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das </a:t>
            </a:r>
            <a:r>
              <a:rPr lang="de-DE" b="1" dirty="0">
                <a:solidFill>
                  <a:srgbClr val="FFC000"/>
                </a:solidFill>
              </a:rPr>
              <a:t>Vernetzen</a:t>
            </a:r>
            <a:br>
              <a:rPr lang="de-DE" b="1" dirty="0">
                <a:solidFill>
                  <a:srgbClr val="FFC000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nach diversen Vorschriften</a:t>
            </a:r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684EE746-C1AA-4001-8FA6-62A5EB8FA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2956920-1244-471C-A868-6B4F0AFE70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9" t="13367" r="1467" b="4848"/>
          <a:stretch/>
        </p:blipFill>
        <p:spPr>
          <a:xfrm>
            <a:off x="4039085" y="2094221"/>
            <a:ext cx="2292614" cy="101271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0559364-D421-42C9-AC1F-9C3DB0CAB4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3" t="26646" r="21778" b="25007"/>
          <a:stretch/>
        </p:blipFill>
        <p:spPr>
          <a:xfrm>
            <a:off x="7702113" y="2451423"/>
            <a:ext cx="641330" cy="2770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B178F47A-F74F-40A9-90F0-A70CE90C69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7" t="23642" r="36778" b="19254"/>
          <a:stretch/>
        </p:blipFill>
        <p:spPr>
          <a:xfrm>
            <a:off x="7809540" y="1951081"/>
            <a:ext cx="278578" cy="2770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25E9F26-2A55-456D-9149-DD055B0C92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357"/>
          <a:stretch/>
        </p:blipFill>
        <p:spPr>
          <a:xfrm>
            <a:off x="4784019" y="3352929"/>
            <a:ext cx="2909171" cy="1623342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3FBD979-868C-4117-9B9A-FD4C07A9DD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2510" y="5131091"/>
            <a:ext cx="1935524" cy="1213132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9C6A3778-03C9-4811-BD86-AD09B7BC84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7018" y="5131091"/>
            <a:ext cx="2269843" cy="121313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6D16C1D-3187-4F0E-83CC-884576B5BC3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3" t="11600" r="23792" b="1052"/>
          <a:stretch/>
        </p:blipFill>
        <p:spPr>
          <a:xfrm>
            <a:off x="5937695" y="1484026"/>
            <a:ext cx="1026536" cy="91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69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A8A900-9BBB-4ED9-AEE5-C723A509F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FEM-Analyse (ANSYS)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5BF0BAC-D1C8-449D-9BFF-64CC2FE2E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16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D4B0DD51-AE7F-4CAB-AEF1-9937809A8594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de-DE" sz="1200" b="1" dirty="0">
                <a:solidFill>
                  <a:schemeClr val="tx1"/>
                </a:solidFill>
              </a:rPr>
            </a:br>
            <a:r>
              <a:rPr lang="de-DE" b="1" dirty="0">
                <a:solidFill>
                  <a:schemeClr val="tx1"/>
                </a:solidFill>
              </a:rPr>
              <a:t>… nach der Berechnung</a:t>
            </a: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folgt die Analyse und </a:t>
            </a:r>
            <a:r>
              <a:rPr lang="de-DE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Bewertung der Ergebnisse</a:t>
            </a:r>
            <a:endParaRPr lang="de-DE" b="1" dirty="0">
              <a:solidFill>
                <a:srgbClr val="FFC000"/>
              </a:solidFill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684EE746-C1AA-4001-8FA6-62A5EB8FA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D149AFD2-E41F-4B58-949D-E5C6ACA003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49"/>
          <a:stretch/>
        </p:blipFill>
        <p:spPr>
          <a:xfrm>
            <a:off x="4788309" y="2329616"/>
            <a:ext cx="3470787" cy="162437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5F54D142-1EED-44B7-A52B-FCCEC0AB6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281" y="4180007"/>
            <a:ext cx="3477820" cy="144857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7F55D1A-85BD-481F-95F1-60EA07080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04" y="2308985"/>
            <a:ext cx="3311615" cy="318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1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A8A900-9BBB-4ED9-AEE5-C723A509F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FEM-Analyse (ANSYS)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5BF0BAC-D1C8-449D-9BFF-64CC2FE2E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17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D4B0DD51-AE7F-4CAB-AEF1-9937809A8594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	die Ergebnisse werden in einem </a:t>
            </a:r>
            <a:r>
              <a:rPr lang="de-DE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Bericht </a:t>
            </a:r>
            <a:br>
              <a:rPr lang="de-DE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mit Bewertung</a:t>
            </a:r>
            <a:r>
              <a:rPr lang="de-DE" b="1" dirty="0">
                <a:solidFill>
                  <a:schemeClr val="tx1"/>
                </a:solidFill>
              </a:rPr>
              <a:t> (Fazit) zusammengefasst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684EE746-C1AA-4001-8FA6-62A5EB8FA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853AE84-9371-4AA7-9EF8-9FEB08867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518923" y="2453254"/>
            <a:ext cx="3109603" cy="512134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0FEC62B-BDA4-4181-85FC-1506F0C4B6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41"/>
          <a:stretch/>
        </p:blipFill>
        <p:spPr>
          <a:xfrm rot="5400000">
            <a:off x="3145193" y="1874307"/>
            <a:ext cx="3420686" cy="514261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30E739B-877F-47D4-BED0-3B377226D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514941" y="1540727"/>
            <a:ext cx="3121374" cy="499880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1383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ADDF15-5150-4F1A-88F0-950418983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Schweißkonstruktionen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E1821D-3C10-41D7-89E7-077127B59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18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FB2C054-67A9-4B33-97F8-C1C5C2E67635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Schweißen … im Detail nicht trivial …</a:t>
            </a:r>
            <a:br>
              <a:rPr lang="de-DE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e-DE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e-DE" b="1" dirty="0">
              <a:solidFill>
                <a:schemeClr val="tx1"/>
              </a:solidFill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71500" marR="0" indent="0">
              <a:spcBef>
                <a:spcPts val="0"/>
              </a:spcBef>
              <a:spcAft>
                <a:spcPts val="0"/>
              </a:spcAft>
              <a:buNone/>
            </a:pPr>
            <a:endParaRPr lang="de-DE" sz="16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de-DE" sz="20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FC9191FD-EB92-4748-BF28-34CBBABD3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pic>
        <p:nvPicPr>
          <p:cNvPr id="8" name="Grafik 3">
            <a:extLst>
              <a:ext uri="{FF2B5EF4-FFF2-40B4-BE49-F238E27FC236}">
                <a16:creationId xmlns:a16="http://schemas.microsoft.com/office/drawing/2014/main" id="{90D40E5D-4505-41D6-BDFA-8BE04AB2F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867" y="2773916"/>
            <a:ext cx="4846638" cy="124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11">
            <a:extLst>
              <a:ext uri="{FF2B5EF4-FFF2-40B4-BE49-F238E27FC236}">
                <a16:creationId xmlns:a16="http://schemas.microsoft.com/office/drawing/2014/main" id="{ED3B6892-C970-4C33-BF68-FD4A391C7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2366" y="2274274"/>
            <a:ext cx="3284676" cy="444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ED4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Schwei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ED4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ß</a:t>
            </a: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FED4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raupe / Schmelze</a:t>
            </a:r>
            <a:endParaRPr kumimoji="0" lang="de-DE" altLang="de-DE" sz="3200" b="1" i="0" u="none" strike="noStrike" cap="none" normalizeH="0" baseline="0" dirty="0">
              <a:ln>
                <a:noFill/>
              </a:ln>
              <a:solidFill>
                <a:srgbClr val="FED4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feld 12">
            <a:extLst>
              <a:ext uri="{FF2B5EF4-FFF2-40B4-BE49-F238E27FC236}">
                <a16:creationId xmlns:a16="http://schemas.microsoft.com/office/drawing/2014/main" id="{E59B4DE2-19CB-4097-A293-140FD38ED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798" y="4189341"/>
            <a:ext cx="2095944" cy="4206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D0AD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unvollst</a:t>
            </a: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D0AD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ä</a:t>
            </a: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D0AD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ndige Schmelze</a:t>
            </a:r>
            <a:endParaRPr kumimoji="0" lang="de-DE" altLang="de-DE" sz="2400" b="1" i="0" u="none" strike="noStrike" cap="none" normalizeH="0" baseline="0" dirty="0">
              <a:ln>
                <a:noFill/>
              </a:ln>
              <a:solidFill>
                <a:srgbClr val="D0AD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feld 13">
            <a:extLst>
              <a:ext uri="{FF2B5EF4-FFF2-40B4-BE49-F238E27FC236}">
                <a16:creationId xmlns:a16="http://schemas.microsoft.com/office/drawing/2014/main" id="{BB2E236C-828E-4711-A75D-081935CC3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964" y="4931059"/>
            <a:ext cx="2904705" cy="64471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FF9900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Überhitzung 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des </a:t>
            </a:r>
            <a:r>
              <a:rPr lang="de-DE" altLang="de-DE" sz="1200" dirty="0">
                <a:ea typeface="SimSun" panose="02010600030101010101" pitchFamily="2" charset="-122"/>
                <a:cs typeface="Arial" panose="020B0604020202020204" pitchFamily="34" charset="0"/>
              </a:rPr>
              <a:t>Grundwerksoffs </a:t>
            </a:r>
            <a:br>
              <a:rPr lang="de-DE" altLang="de-DE" sz="1200" dirty="0"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de-DE" altLang="de-DE" sz="1200" dirty="0">
                <a:ea typeface="SimSun" panose="02010600030101010101" pitchFamily="2" charset="-122"/>
                <a:cs typeface="Arial" panose="020B0604020202020204" pitchFamily="34" charset="0"/>
              </a:rPr>
              <a:t>…durch Schweißung entfestigt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Textfeld 17">
            <a:extLst>
              <a:ext uri="{FF2B5EF4-FFF2-40B4-BE49-F238E27FC236}">
                <a16:creationId xmlns:a16="http://schemas.microsoft.com/office/drawing/2014/main" id="{177D7568-07B3-4293-B12F-FB1587C7E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254" y="4501877"/>
            <a:ext cx="1848652" cy="51176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Normalgl</a:t>
            </a:r>
            <a:r>
              <a:rPr kumimoji="0" lang="de-DE" altLang="de-DE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ü</a:t>
            </a:r>
            <a:r>
              <a:rPr kumimoji="0" lang="de-DE" altLang="de-DE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hen</a:t>
            </a:r>
            <a:endParaRPr kumimoji="0" lang="de-DE" altLang="de-DE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feld 18">
            <a:extLst>
              <a:ext uri="{FF2B5EF4-FFF2-40B4-BE49-F238E27FC236}">
                <a16:creationId xmlns:a16="http://schemas.microsoft.com/office/drawing/2014/main" id="{F94455F4-2685-4448-BE90-F1904F670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0241" y="3877243"/>
            <a:ext cx="1848651" cy="514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9A4422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unvollst</a:t>
            </a: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9A4422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ä</a:t>
            </a: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9A4422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ndige Umkristallisation</a:t>
            </a:r>
            <a:endParaRPr kumimoji="0" lang="de-DE" altLang="de-DE" sz="2400" b="1" i="0" u="none" strike="noStrike" cap="none" normalizeH="0" baseline="0" dirty="0">
              <a:ln>
                <a:noFill/>
              </a:ln>
              <a:solidFill>
                <a:srgbClr val="9A44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feld 18">
            <a:extLst>
              <a:ext uri="{FF2B5EF4-FFF2-40B4-BE49-F238E27FC236}">
                <a16:creationId xmlns:a16="http://schemas.microsoft.com/office/drawing/2014/main" id="{3A8D38BC-E76A-484A-B9EA-A5DFA386E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522" y="3093159"/>
            <a:ext cx="1452346" cy="73761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000" b="1" dirty="0">
                <a:solidFill>
                  <a:srgbClr val="71717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Grund-</a:t>
            </a:r>
            <a:br>
              <a:rPr lang="de-DE" altLang="de-DE" sz="2000" b="1" dirty="0">
                <a:solidFill>
                  <a:srgbClr val="71717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de-DE" altLang="de-DE" sz="2000" b="1" dirty="0">
                <a:solidFill>
                  <a:srgbClr val="71717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werkstoff</a:t>
            </a:r>
            <a:endParaRPr kumimoji="0" lang="de-DE" altLang="de-DE" sz="2800" b="1" i="0" u="none" strike="noStrike" cap="none" normalizeH="0" baseline="0" dirty="0">
              <a:ln>
                <a:noFill/>
              </a:ln>
              <a:solidFill>
                <a:srgbClr val="71717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558AD99-EE5B-46E1-BE9F-909FC8F2C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36" y="4787009"/>
            <a:ext cx="1539650" cy="1342938"/>
          </a:xfrm>
          <a:prstGeom prst="rect">
            <a:avLst/>
          </a:prstGeom>
        </p:spPr>
      </p:pic>
      <p:sp>
        <p:nvSpPr>
          <p:cNvPr id="17" name="Textfeld 18">
            <a:extLst>
              <a:ext uri="{FF2B5EF4-FFF2-40B4-BE49-F238E27FC236}">
                <a16:creationId xmlns:a16="http://schemas.microsoft.com/office/drawing/2014/main" id="{02749282-4448-401B-81CB-9538495F0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993" y="5703627"/>
            <a:ext cx="2904705" cy="51176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0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…analog die Kehlnaht</a:t>
            </a:r>
            <a:endParaRPr kumimoji="0" lang="de-DE" altLang="de-DE" sz="28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2ABD38EB-5741-4C6C-8C78-A47DEE2A745E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3984770" y="3612607"/>
            <a:ext cx="345577" cy="576734"/>
          </a:xfrm>
          <a:prstGeom prst="line">
            <a:avLst/>
          </a:prstGeom>
          <a:ln w="12700">
            <a:solidFill>
              <a:schemeClr val="tx1"/>
            </a:solidFill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706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ADDF15-5150-4F1A-88F0-950418983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Schweißkonstruktionen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E1821D-3C10-41D7-89E7-077127B59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19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FB2C054-67A9-4B33-97F8-C1C5C2E67635}"/>
              </a:ext>
            </a:extLst>
          </p:cNvPr>
          <p:cNvSpPr txBox="1">
            <a:spLocks/>
          </p:cNvSpPr>
          <p:nvPr/>
        </p:nvSpPr>
        <p:spPr>
          <a:xfrm>
            <a:off x="422565" y="1450686"/>
            <a:ext cx="8211834" cy="472675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u</a:t>
            </a:r>
            <a:r>
              <a:rPr lang="de-DE" sz="2400" b="1" dirty="0">
                <a:solidFill>
                  <a:srgbClr val="FFC000"/>
                </a:solidFill>
              </a:rPr>
              <a:t>nser Service</a:t>
            </a:r>
            <a:endParaRPr lang="de-DE" sz="1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71500" marR="0" indent="0">
              <a:spcBef>
                <a:spcPts val="0"/>
              </a:spcBef>
              <a:spcAft>
                <a:spcPts val="0"/>
              </a:spcAft>
              <a:buNone/>
            </a:pPr>
            <a:endParaRPr lang="de-DE" sz="105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Schweißeignung von Bauteilen bewerten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1600" dirty="0">
                <a:solidFill>
                  <a:schemeClr val="tx1"/>
                </a:solidFill>
              </a:rPr>
              <a:t>(Schweißbarkeit der Werkstoffe, geforderte Genauigkeit)</a:t>
            </a:r>
          </a:p>
          <a:p>
            <a:pPr marR="0" lvl="0">
              <a:spcAft>
                <a:spcPts val="0"/>
              </a:spcAft>
            </a:pPr>
            <a:r>
              <a:rPr lang="de-DE" sz="2000" dirty="0">
                <a:solidFill>
                  <a:schemeClr val="tx1"/>
                </a:solidFill>
              </a:rPr>
              <a:t>Auswahl geeigneter Werkstoffe</a:t>
            </a:r>
          </a:p>
          <a:p>
            <a:pPr marR="0" lvl="0">
              <a:spcAft>
                <a:spcPts val="0"/>
              </a:spcAft>
            </a:pPr>
            <a:r>
              <a:rPr lang="de-DE" sz="2000" dirty="0">
                <a:solidFill>
                  <a:schemeClr val="tx1"/>
                </a:solidFill>
              </a:rPr>
              <a:t>Schweißnahtgeometrie / Nahtvorbereitung ermitteln</a:t>
            </a:r>
          </a:p>
          <a:p>
            <a:pPr marR="0" lvl="0">
              <a:spcAft>
                <a:spcPts val="0"/>
              </a:spcAft>
            </a:pPr>
            <a:r>
              <a:rPr lang="de-DE" sz="2000" dirty="0">
                <a:solidFill>
                  <a:schemeClr val="tx1"/>
                </a:solidFill>
              </a:rPr>
              <a:t>Schweißnahtquerschnitt / Nahtdicke festlegen</a:t>
            </a:r>
          </a:p>
          <a:p>
            <a:pPr marR="0" lvl="0">
              <a:spcAft>
                <a:spcPts val="0"/>
              </a:spcAft>
            </a:pPr>
            <a:r>
              <a:rPr lang="de-DE" sz="2000" dirty="0">
                <a:solidFill>
                  <a:schemeClr val="tx1"/>
                </a:solidFill>
              </a:rPr>
              <a:t>zulässige Schweißnahtunregelmäßigkeiten definieren</a:t>
            </a:r>
          </a:p>
          <a:p>
            <a:pPr marR="0" lvl="0">
              <a:spcAft>
                <a:spcPts val="0"/>
              </a:spcAft>
            </a:pPr>
            <a:r>
              <a:rPr lang="de-DE" sz="2000" dirty="0">
                <a:solidFill>
                  <a:schemeClr val="tx1"/>
                </a:solidFill>
              </a:rPr>
              <a:t>nachgelagerte Fertigungsschritte beschreiben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1600" dirty="0">
                <a:solidFill>
                  <a:schemeClr val="tx1"/>
                </a:solidFill>
              </a:rPr>
              <a:t>(Nacharbeiten, Oberflächenschutz, Wärmebehandlung, Reinigung)</a:t>
            </a:r>
          </a:p>
          <a:p>
            <a:pPr marR="0" lvl="0">
              <a:spcAft>
                <a:spcPts val="0"/>
              </a:spcAft>
            </a:pPr>
            <a:r>
              <a:rPr lang="de-DE" sz="2000" dirty="0">
                <a:solidFill>
                  <a:schemeClr val="tx1"/>
                </a:solidFill>
              </a:rPr>
              <a:t>Anwendung von Regelwerken und Richtlinien prüfen</a:t>
            </a:r>
          </a:p>
          <a:p>
            <a:pPr marR="0" lvl="0">
              <a:spcAft>
                <a:spcPts val="0"/>
              </a:spcAft>
            </a:pPr>
            <a:r>
              <a:rPr lang="de-DE" sz="2000" dirty="0">
                <a:solidFill>
                  <a:schemeClr val="tx1"/>
                </a:solidFill>
              </a:rPr>
              <a:t>notwendige / optionale Schweißnahtangaben bestimmen</a:t>
            </a:r>
          </a:p>
          <a:p>
            <a:pPr marR="0" lvl="0">
              <a:spcAft>
                <a:spcPts val="600"/>
              </a:spcAft>
            </a:pPr>
            <a:r>
              <a:rPr lang="de-DE" sz="2000" dirty="0">
                <a:solidFill>
                  <a:schemeClr val="tx1"/>
                </a:solidFill>
              </a:rPr>
              <a:t>Unterstützung bei der spezifischen Zeichnungserstellung</a:t>
            </a:r>
          </a:p>
          <a:p>
            <a:pPr marR="0" lvl="0">
              <a:spcAft>
                <a:spcPts val="600"/>
              </a:spcAft>
            </a:pPr>
            <a:r>
              <a:rPr lang="de-DE" sz="20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FC9191FD-EB92-4748-BF28-34CBBABD3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660514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MDS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3200" b="1" dirty="0">
                <a:solidFill>
                  <a:schemeClr val="tx1"/>
                </a:solidFill>
              </a:rPr>
              <a:t>Mechanical Design</a:t>
            </a:r>
            <a:br>
              <a:rPr lang="de-DE" sz="1400" dirty="0">
                <a:solidFill>
                  <a:schemeClr val="tx1"/>
                </a:solidFill>
              </a:rPr>
            </a:br>
            <a:endParaRPr lang="de-DE" sz="1400" dirty="0">
              <a:solidFill>
                <a:schemeClr val="tx1"/>
              </a:solidFill>
            </a:endParaRPr>
          </a:p>
          <a:p>
            <a:r>
              <a:rPr lang="de-DE" sz="2800" dirty="0">
                <a:solidFill>
                  <a:schemeClr val="tx1"/>
                </a:solidFill>
              </a:rPr>
              <a:t>unser Team</a:t>
            </a:r>
          </a:p>
          <a:p>
            <a:r>
              <a:rPr lang="de-DE" sz="2800" dirty="0">
                <a:solidFill>
                  <a:schemeClr val="tx1"/>
                </a:solidFill>
              </a:rPr>
              <a:t>unser Kerngeschäft</a:t>
            </a:r>
          </a:p>
          <a:p>
            <a:r>
              <a:rPr lang="de-DE" sz="2800" dirty="0">
                <a:solidFill>
                  <a:schemeClr val="tx1"/>
                </a:solidFill>
              </a:rPr>
              <a:t>unsere Qualifikation</a:t>
            </a:r>
          </a:p>
          <a:p>
            <a:r>
              <a:rPr lang="de-DE" sz="2800" dirty="0">
                <a:solidFill>
                  <a:schemeClr val="tx1"/>
                </a:solidFill>
              </a:rPr>
              <a:t>unsere Spezialisten</a:t>
            </a:r>
          </a:p>
          <a:p>
            <a:r>
              <a:rPr lang="de-DE" sz="2800" dirty="0">
                <a:solidFill>
                  <a:schemeClr val="tx1"/>
                </a:solidFill>
              </a:rPr>
              <a:t>unser Service</a:t>
            </a:r>
          </a:p>
          <a:p>
            <a:r>
              <a:rPr lang="de-DE" sz="2800" dirty="0">
                <a:solidFill>
                  <a:schemeClr val="tx1"/>
                </a:solidFill>
              </a:rPr>
              <a:t>unsere Richtlinien </a:t>
            </a:r>
          </a:p>
          <a:p>
            <a:r>
              <a:rPr lang="de-DE" sz="2800" dirty="0">
                <a:solidFill>
                  <a:schemeClr val="tx1"/>
                </a:solidFill>
              </a:rPr>
              <a:t>…</a:t>
            </a:r>
            <a:endParaRPr lang="de-DE" sz="2800" dirty="0"/>
          </a:p>
          <a:p>
            <a:pPr marL="0" indent="0">
              <a:buNone/>
            </a:pPr>
            <a:endParaRPr lang="de-DE" sz="28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</a:t>
            </a:fld>
            <a:endParaRPr lang="de-DE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CA62F5F4-C8F8-4850-8373-A0D4EF556E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90044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ADDF15-5150-4F1A-88F0-950418983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Druckgeräterichtlinie (DGRL)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E1821D-3C10-41D7-89E7-077127B59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20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FB2C054-67A9-4B33-97F8-C1C5C2E67635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ggf. fallen Komponenten unter die DGRL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1600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	Richtline 2014/68/EU (Druckgeräterichtlinie) / Harmonisierte Norm: EN 13445</a:t>
            </a:r>
            <a:br>
              <a:rPr lang="de-DE" sz="1600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br>
              <a:rPr lang="de-DE" sz="1600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600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de-DE" b="1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in Folge sind spezifische Modalitäten zu beachten</a:t>
            </a:r>
            <a:br>
              <a:rPr lang="de-DE" sz="1600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de-DE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Definition Druckgeräte (Behälter, Rohrleitungen, …)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das anzuwendende Drucklimit: &gt; 0,5bar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Kategorisierung (Kategorien: I bis IV)</a:t>
            </a:r>
            <a:br>
              <a:rPr lang="de-DE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		</a:t>
            </a:r>
            <a:r>
              <a:rPr lang="de-DE" sz="1800" b="1" dirty="0">
                <a:solidFill>
                  <a:srgbClr val="FF0000"/>
                </a:solidFill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! </a:t>
            </a: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ab Kategorie II, III und IV inklusive CE-Konformitäts-</a:t>
            </a:r>
            <a:b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		bewertungsverfahren, plus eventuell notifizierte Stelle</a:t>
            </a:r>
            <a:r>
              <a:rPr lang="de-DE" sz="1800" b="1" dirty="0">
                <a:solidFill>
                  <a:srgbClr val="FF0000"/>
                </a:solidFill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 !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Bewertung von Materialien/Fluiden…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Betrachtung und Bewertung von Schweißverfahren…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…</a:t>
            </a:r>
            <a:endParaRPr lang="de-DE" sz="20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FC9191FD-EB92-4748-BF28-34CBBABD3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451084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ADDF15-5150-4F1A-88F0-950418983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Druckgeräterichtlinie (DGRL)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E1821D-3C10-41D7-89E7-077127B59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21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FB2C054-67A9-4B33-97F8-C1C5C2E67635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u</a:t>
            </a:r>
            <a:r>
              <a:rPr lang="de-DE" sz="2400" b="1" dirty="0">
                <a:solidFill>
                  <a:srgbClr val="FFC000"/>
                </a:solidFill>
              </a:rPr>
              <a:t>nser Service</a:t>
            </a:r>
            <a:br>
              <a:rPr lang="de-DE" sz="1400" b="1" dirty="0">
                <a:solidFill>
                  <a:srgbClr val="FFC000"/>
                </a:solidFill>
              </a:rPr>
            </a:br>
            <a:endParaRPr lang="de-DE" sz="1400" b="1" dirty="0">
              <a:solidFill>
                <a:srgbClr val="FFC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defTabSz="354013">
              <a:spcBef>
                <a:spcPts val="0"/>
              </a:spcBef>
              <a:buNone/>
            </a:pPr>
            <a:r>
              <a:rPr lang="de-DE" sz="1800" b="1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de-DE" sz="2000" b="1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Beratung durch unsere geprüfte Druckgerätespezialisten</a:t>
            </a:r>
            <a:br>
              <a:rPr lang="de-DE" sz="1800" b="1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800" b="1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de-DE" sz="1800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(Bereich Herstellung und Instandhaltung)</a:t>
            </a:r>
            <a:br>
              <a:rPr lang="de-DE" sz="1200" dirty="0">
                <a:solidFill>
                  <a:schemeClr val="tx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de-DE" sz="12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Unterstützung bei Beurteilungen/Einordnungen von Baugruppen/Bauteilen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Auslegung bei eindeutig definierten Komponenten</a:t>
            </a:r>
            <a:b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(z.B. Muffen, Rohrleitungen)</a:t>
            </a:r>
            <a:b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b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b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2000" b="1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Anwendungsfälle</a:t>
            </a:r>
            <a:endParaRPr lang="de-DE" sz="1800" b="1" dirty="0"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He-Leitungen, Rohrleitungen &amp;</a:t>
            </a:r>
            <a:b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Rohrsysteme, Druckkammern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Nachträgliche Änderungen/</a:t>
            </a:r>
            <a:b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Anpassungen von externen</a:t>
            </a:r>
            <a:b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konstruierten Druckgeräten</a:t>
            </a:r>
            <a:endParaRPr lang="de-DE" sz="18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FC9191FD-EB92-4748-BF28-34CBBABD3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E13D4BE-9C49-4562-9DDE-E1545AB152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9" t="13793" b="3736"/>
          <a:stretch/>
        </p:blipFill>
        <p:spPr>
          <a:xfrm>
            <a:off x="4031226" y="3866945"/>
            <a:ext cx="4899697" cy="21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64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D2188-95A8-4E08-B747-B8C202B14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Zeichnungssichtungen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92BD5EC-90FC-4A42-B5BB-D392F979D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22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E483D3-7E16-448A-971B-A9B27ADB278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222BCF03-508D-40D8-A345-9BF7DF39A6F3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dirty="0">
                <a:solidFill>
                  <a:schemeClr val="tx1"/>
                </a:solidFill>
              </a:rPr>
              <a:t>Als Dienstleister sichtet MDS Fremdzeichnungssätze (2D) und die korrespon-dierenden Modelle (3D) auf formale Konsistenz.</a:t>
            </a:r>
          </a:p>
          <a:p>
            <a:pPr marL="0" indent="0">
              <a:buNone/>
            </a:pPr>
            <a:r>
              <a:rPr lang="de-DE" sz="1800" dirty="0">
                <a:solidFill>
                  <a:schemeClr val="tx1"/>
                </a:solidFill>
              </a:rPr>
              <a:t>Bewertet wird ob die Modalitäten der Datenaustauschrichtlinie (DARL) und, soweit zutreffend, der Konstruktionsrichtlinie (KRL) eingehalten wurden.</a:t>
            </a:r>
          </a:p>
          <a:p>
            <a:pPr marL="0" indent="0">
              <a:buNone/>
            </a:pPr>
            <a:br>
              <a:rPr lang="de-DE" sz="1800" b="1" dirty="0">
                <a:solidFill>
                  <a:schemeClr val="tx1"/>
                </a:solidFill>
              </a:rPr>
            </a:b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das</a:t>
            </a:r>
            <a:r>
              <a:rPr lang="de-DE" b="1" dirty="0">
                <a:solidFill>
                  <a:schemeClr val="tx1"/>
                </a:solidFill>
              </a:rPr>
              <a:t> Ziel	</a:t>
            </a:r>
            <a:r>
              <a:rPr lang="de-DE" sz="1800" b="1" dirty="0">
                <a:solidFill>
                  <a:schemeClr val="tx1"/>
                </a:solidFill>
              </a:rPr>
              <a:t>…für die Datenintegration und Beschaffungs-</a:t>
            </a:r>
            <a:br>
              <a:rPr lang="de-DE" sz="1800" b="1" dirty="0">
                <a:solidFill>
                  <a:schemeClr val="tx1"/>
                </a:solidFill>
              </a:rPr>
            </a:br>
            <a:r>
              <a:rPr lang="de-DE" sz="1800" b="1" dirty="0">
                <a:solidFill>
                  <a:schemeClr val="tx1"/>
                </a:solidFill>
              </a:rPr>
              <a:t>				prozesse geeignete/verwertbare Fremd-Daten</a:t>
            </a:r>
            <a:endParaRPr lang="de-DE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► u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nser Service</a:t>
            </a:r>
            <a:b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br>
              <a:rPr kumimoji="0" lang="de-DE" sz="7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lang="de-DE" sz="7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54013" lvl="0" indent="-354013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prstClr val="black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formale Bewertung der beigestellten Zeichnungen und Daten</a:t>
            </a:r>
            <a:br>
              <a:rPr lang="de-DE" sz="1800" b="1" dirty="0">
                <a:solidFill>
                  <a:prstClr val="black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de-DE" sz="1800" b="1" dirty="0">
              <a:solidFill>
                <a:prstClr val="black"/>
              </a:solidFill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54013" lvl="0" indent="-354013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prstClr val="black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Erstellung eines detaillierten Zeichnungssichtungsberichtes</a:t>
            </a:r>
            <a:br>
              <a:rPr lang="de-DE" sz="1800" b="1" dirty="0">
                <a:solidFill>
                  <a:prstClr val="black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de-DE" sz="1800" b="1" dirty="0">
              <a:solidFill>
                <a:prstClr val="black"/>
              </a:solidFill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54013" lvl="0" indent="-354013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prstClr val="black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resultierende Ergebnisbeurteilung aus MDS-Sicht</a:t>
            </a:r>
            <a:br>
              <a:rPr lang="de-DE" sz="18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893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D2188-95A8-4E08-B747-B8C202B14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Zeichnungssichtungen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92BD5EC-90FC-4A42-B5BB-D392F979D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23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E483D3-7E16-448A-971B-A9B27ADB278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222BCF03-508D-40D8-A345-9BF7DF39A6F3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de-DE" b="1" dirty="0">
                <a:solidFill>
                  <a:schemeClr val="tx1"/>
                </a:solidFill>
              </a:rPr>
              <a:t>Zeichnungssichtungsbericht</a:t>
            </a:r>
            <a:br>
              <a:rPr lang="de-DE" sz="1600" b="1" dirty="0">
                <a:solidFill>
                  <a:schemeClr val="tx1"/>
                </a:solidFill>
              </a:rPr>
            </a:br>
            <a:br>
              <a:rPr lang="de-DE" sz="1600" b="1" dirty="0">
                <a:solidFill>
                  <a:schemeClr val="tx1"/>
                </a:solidFill>
              </a:rPr>
            </a:br>
            <a:br>
              <a:rPr lang="de-DE" sz="1600" dirty="0">
                <a:solidFill>
                  <a:schemeClr val="tx1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…leider scheitern viele Dokumentationen</a:t>
            </a:r>
            <a:br>
              <a:rPr lang="de-DE" sz="1800" dirty="0">
                <a:solidFill>
                  <a:schemeClr val="tx1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   an einfachen Qualitätsmängeln wie z.B.: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r>
              <a:rPr lang="de-DE" sz="1800" dirty="0">
                <a:solidFill>
                  <a:schemeClr val="tx1"/>
                </a:solidFill>
              </a:rPr>
              <a:t>unvollständig</a:t>
            </a:r>
          </a:p>
          <a:p>
            <a:r>
              <a:rPr lang="de-DE" sz="1800" dirty="0">
                <a:solidFill>
                  <a:schemeClr val="tx1"/>
                </a:solidFill>
              </a:rPr>
              <a:t>keine oder unstimmige Rev.-Stände</a:t>
            </a:r>
          </a:p>
          <a:p>
            <a:r>
              <a:rPr lang="de-DE" sz="1800" dirty="0">
                <a:solidFill>
                  <a:schemeClr val="tx1"/>
                </a:solidFill>
              </a:rPr>
              <a:t>divergierende Zeichnungsnummern /</a:t>
            </a:r>
            <a:br>
              <a:rPr lang="de-DE" sz="1800" dirty="0">
                <a:solidFill>
                  <a:schemeClr val="tx1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Benennungen / Rev.-Stände</a:t>
            </a:r>
          </a:p>
          <a:p>
            <a:r>
              <a:rPr lang="de-DE" sz="1800" dirty="0">
                <a:solidFill>
                  <a:schemeClr val="tx1"/>
                </a:solidFill>
              </a:rPr>
              <a:t>keine Infos zum Ersteller</a:t>
            </a:r>
          </a:p>
          <a:p>
            <a:r>
              <a:rPr lang="de-DE" sz="1800" dirty="0">
                <a:solidFill>
                  <a:schemeClr val="tx1"/>
                </a:solidFill>
              </a:rPr>
              <a:t>keine Infos zu Materialangaben  </a:t>
            </a:r>
          </a:p>
          <a:p>
            <a:r>
              <a:rPr lang="de-DE" sz="1800" dirty="0">
                <a:solidFill>
                  <a:schemeClr val="tx1"/>
                </a:solidFill>
              </a:rPr>
              <a:t>kein nachvollziehbarer Freigabezustand</a:t>
            </a:r>
          </a:p>
          <a:p>
            <a:r>
              <a:rPr lang="de-DE" sz="1800" dirty="0">
                <a:solidFill>
                  <a:schemeClr val="tx1"/>
                </a:solidFill>
              </a:rPr>
              <a:t>…</a:t>
            </a:r>
            <a:br>
              <a:rPr lang="de-DE" sz="1800" dirty="0">
                <a:solidFill>
                  <a:schemeClr val="tx1"/>
                </a:solidFill>
              </a:rPr>
            </a:br>
            <a:endParaRPr lang="de-DE" sz="1800" dirty="0">
              <a:solidFill>
                <a:schemeClr val="tx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CBD93BC-5EC4-4968-812B-230E1991F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943" y="1268788"/>
            <a:ext cx="3547955" cy="524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69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A4E38-8703-4010-8CDF-6E663A426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unsere Softwaretools </a:t>
            </a:r>
            <a:r>
              <a:rPr lang="de-DE" sz="1600" b="0" dirty="0"/>
              <a:t>(ein Extrakt)</a:t>
            </a:r>
            <a:endParaRPr lang="de-DE" b="0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EBA985C-4887-4BB9-99EE-AC57EDCAB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24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6559F3D8-042F-4216-BBC1-38F1393B7AB0}"/>
              </a:ext>
            </a:extLst>
          </p:cNvPr>
          <p:cNvSpPr txBox="1">
            <a:spLocks/>
          </p:cNvSpPr>
          <p:nvPr/>
        </p:nvSpPr>
        <p:spPr>
          <a:xfrm>
            <a:off x="498056" y="1352362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de-DE" sz="1600" b="1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CAD-Programm: CATIA-V5</a:t>
            </a:r>
            <a:endParaRPr lang="de-DE" sz="1600" b="1" dirty="0">
              <a:effectLst/>
              <a:latin typeface="+mn-lt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BellGothicBT-Roman"/>
              </a:rPr>
              <a:t>Leistungsfähiges </a:t>
            </a:r>
            <a:r>
              <a:rPr lang="de-DE" sz="1600" dirty="0">
                <a:latin typeface="+mn-lt"/>
                <a:ea typeface="SimSun" panose="02010600030101010101" pitchFamily="2" charset="-122"/>
                <a:cs typeface="BellGothicBT-Roman"/>
              </a:rPr>
              <a:t>CAD-Tool mit umfangreichen Funktionalitäten</a:t>
            </a:r>
            <a:endParaRPr lang="de-DE" sz="16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BellGothicBT-Roman"/>
              </a:rPr>
              <a:t>Einheitliche Modalitäten im Konstruktionsumfeld</a:t>
            </a: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de-DE" sz="1600" dirty="0"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de-DE" sz="1600" b="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de-DE" sz="1600" b="1" dirty="0">
                <a:effectLst/>
                <a:latin typeface="+mn-lt"/>
                <a:ea typeface="SimHei" panose="02010609060101010101" pitchFamily="49" charset="-122"/>
                <a:cs typeface="Times New Roman" panose="02020603050405020304" pitchFamily="18" charset="0"/>
              </a:rPr>
              <a:t>Datenbank: SAP S/4HANA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BellGothicBT-Roman"/>
              </a:rPr>
              <a:t>Optimale Zusammenarbeit durch synchronisierte Datenstände</a:t>
            </a:r>
            <a:endParaRPr lang="de-DE" sz="16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BellGothicBT-Roman"/>
              </a:rPr>
              <a:t>Dokument- Statusnetz</a:t>
            </a: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de-DE" sz="1600" dirty="0"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br>
              <a:rPr lang="de-DE" sz="1600" b="1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+mn-lt"/>
                <a:ea typeface="SimHei" panose="02010609060101010101" pitchFamily="49" charset="-122"/>
                <a:cs typeface="Times New Roman" panose="02020603050405020304" pitchFamily="18" charset="0"/>
              </a:rPr>
              <a:t>CAD Anbindung an die Datenbank</a:t>
            </a:r>
            <a:r>
              <a:rPr lang="en-US" sz="1600" b="1" dirty="0">
                <a:effectLst/>
                <a:latin typeface="+mn-lt"/>
                <a:ea typeface="SimHei" panose="02010609060101010101" pitchFamily="49" charset="-122"/>
                <a:cs typeface="SAP-SERIF2002-Regular"/>
              </a:rPr>
              <a:t>: SAP Engineering Control Center</a:t>
            </a:r>
            <a:endParaRPr lang="de-DE" sz="1600" b="1" dirty="0">
              <a:effectLst/>
              <a:latin typeface="+mn-lt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228600" algn="l"/>
              </a:tabLst>
            </a:pP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BellGothicBT-Roman"/>
              </a:rPr>
              <a:t>Anlegen/Austausch/Kopieren von Datensätzen direkt aus dem CAD Programm</a:t>
            </a:r>
            <a:endParaRPr lang="de-DE" sz="16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"/>
              <a:tabLst>
                <a:tab pos="228600" algn="l"/>
              </a:tabLst>
            </a:pPr>
            <a:r>
              <a:rPr lang="de-DE" sz="1600" dirty="0">
                <a:latin typeface="+mn-lt"/>
                <a:ea typeface="SimSun" panose="02010600030101010101" pitchFamily="2" charset="-122"/>
                <a:cs typeface="BellGothicBT-Roman"/>
              </a:rPr>
              <a:t>Einfügen von Zeichnungsrahmen und Befüllung mit Informationen</a:t>
            </a:r>
            <a:br>
              <a:rPr lang="de-DE" sz="1600" dirty="0">
                <a:latin typeface="+mn-lt"/>
                <a:ea typeface="SimSun" panose="02010600030101010101" pitchFamily="2" charset="-122"/>
                <a:cs typeface="BellGothicBT-Roman"/>
              </a:rPr>
            </a:br>
            <a:endParaRPr lang="de-DE" sz="1600" dirty="0"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228600" algn="l"/>
              </a:tabLst>
            </a:pPr>
            <a:r>
              <a:rPr lang="en-US" sz="1600" b="1" dirty="0">
                <a:latin typeface="+mn-lt"/>
                <a:ea typeface="SimHei" panose="02010609060101010101" pitchFamily="49" charset="-122"/>
                <a:cs typeface="Times New Roman" panose="02020603050405020304" pitchFamily="18" charset="0"/>
              </a:rPr>
              <a:t>Enterprise Connector </a:t>
            </a:r>
            <a:r>
              <a:rPr lang="en-US" sz="1600" dirty="0">
                <a:latin typeface="+mn-lt"/>
                <a:ea typeface="SimHei" panose="02010609060101010101" pitchFamily="49" charset="-122"/>
                <a:cs typeface="Times New Roman" panose="02020603050405020304" pitchFamily="18" charset="0"/>
              </a:rPr>
              <a:t>(Einlesen externer Datensätze) </a:t>
            </a:r>
            <a:endParaRPr lang="de-DE" sz="16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3D Neutralformate (Step) z.B. von externen Dienstleistern, werden als native Catia</a:t>
            </a:r>
            <a:br>
              <a:rPr lang="de-DE" sz="160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Daten in der SAP Datenbank gesichert und für alle Nutzer zur Verfügung gestellt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br>
              <a:rPr lang="de-DE" sz="1600" dirty="0"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600" b="1" dirty="0">
                <a:effectLst/>
                <a:latin typeface="+mn-lt"/>
                <a:ea typeface="SimHei" panose="02010609060101010101" pitchFamily="49" charset="-122"/>
                <a:cs typeface="Times New Roman" panose="02020603050405020304" pitchFamily="18" charset="0"/>
              </a:rPr>
              <a:t>Zeichnungsarchiv</a:t>
            </a:r>
          </a:p>
          <a:p>
            <a:pPr marL="354013" marR="0" indent="-354013">
              <a:spcBef>
                <a:spcPts val="0"/>
              </a:spcBef>
              <a:spcAft>
                <a:spcPts val="600"/>
              </a:spcAft>
            </a:pPr>
            <a:r>
              <a:rPr lang="de-DE" sz="1600" dirty="0"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Webbasierte Anwendung für das aufrufen und ablegen von Konstruktionsdokumen-ten unterschiedlichster Herkunft. </a:t>
            </a:r>
          </a:p>
          <a:p>
            <a:pPr marL="0" indent="0">
              <a:buNone/>
            </a:pPr>
            <a:endParaRPr lang="de-DE" sz="2800" dirty="0">
              <a:solidFill>
                <a:schemeClr val="tx1"/>
              </a:solidFill>
            </a:endParaRPr>
          </a:p>
          <a:p>
            <a:pPr marL="0" indent="0">
              <a:buFont typeface="Wingdings" charset="2"/>
              <a:buNone/>
            </a:pPr>
            <a:endParaRPr lang="de-DE" sz="2800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42916AC8-7424-4E05-8A67-6042629058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756948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A4E38-8703-4010-8CDF-6E663A426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Schulungen im CAD-Umfeld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EBA985C-4887-4BB9-99EE-AC57EDCAB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25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6559F3D8-042F-4216-BBC1-38F1393B7AB0}"/>
              </a:ext>
            </a:extLst>
          </p:cNvPr>
          <p:cNvSpPr txBox="1">
            <a:spLocks/>
          </p:cNvSpPr>
          <p:nvPr/>
        </p:nvSpPr>
        <p:spPr>
          <a:xfrm>
            <a:off x="422565" y="1293368"/>
            <a:ext cx="8211834" cy="51172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de-DE" sz="1800" dirty="0">
                <a:solidFill>
                  <a:schemeClr val="tx1"/>
                </a:solidFill>
              </a:rPr>
              <a:t>Um eine einheitliche CAD-Arbeitsweise über MDS hinaus auf dem Campus</a:t>
            </a:r>
            <a:br>
              <a:rPr lang="de-DE" sz="1800" dirty="0">
                <a:solidFill>
                  <a:schemeClr val="tx1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zu ermöglichen bietet MDS Einweisungen und Schulungen im CAD / ECTR-Umfeld an.</a:t>
            </a:r>
            <a:br>
              <a:rPr lang="de-DE" sz="1800" dirty="0">
                <a:solidFill>
                  <a:schemeClr val="tx1"/>
                </a:solidFill>
              </a:rPr>
            </a:br>
            <a:br>
              <a:rPr lang="de-DE" sz="1800" dirty="0">
                <a:solidFill>
                  <a:schemeClr val="tx1"/>
                </a:solidFill>
              </a:rPr>
            </a:br>
            <a:r>
              <a:rPr lang="de-DE" b="1" dirty="0">
                <a:solidFill>
                  <a:srgbClr val="FFC000"/>
                </a:solidFill>
              </a:rPr>
              <a:t>► unser Service</a:t>
            </a:r>
            <a:br>
              <a:rPr lang="de-DE" sz="1800" dirty="0">
                <a:solidFill>
                  <a:schemeClr val="tx1"/>
                </a:solidFill>
              </a:rPr>
            </a:br>
            <a:endParaRPr lang="de-DE" sz="1000" dirty="0">
              <a:solidFill>
                <a:schemeClr val="tx1"/>
              </a:solidFill>
              <a:latin typeface="+mn-lt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de-DE" sz="1800" b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Catia V5 Grundkurs </a:t>
            </a:r>
            <a:r>
              <a:rPr lang="de-DE" sz="1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Dauer: 5 Tage)</a:t>
            </a:r>
            <a:br>
              <a:rPr lang="de-DE" sz="18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Erstellung von Einzelteilen, Baugruppen, Zeichnungen und Blechteilen. Verwendung von Normteilen, Analyse von Bauteilen…</a:t>
            </a:r>
            <a:b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8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de-DE" sz="18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Catia V5 Aufbaukurs </a:t>
            </a:r>
            <a:r>
              <a:rPr lang="de-DE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(Dauer: 4 Tage</a:t>
            </a:r>
            <a:r>
              <a:rPr lang="de-DE" sz="18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de-DE" sz="18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Flächenerstellung, Ein-/ Ausbausimulation, Menschmodelle erstellen, Parametererzeugung, Referenzen erstelle, Skelettmodelle…</a:t>
            </a:r>
            <a:b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9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DE" sz="9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54013" indent="-354013">
              <a:spcBef>
                <a:spcPts val="0"/>
              </a:spcBef>
            </a:pPr>
            <a:r>
              <a:rPr lang="de-DE" sz="1800" b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SAP ECTR Kurs </a:t>
            </a:r>
            <a:r>
              <a:rPr lang="de-DE" sz="1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Dauer: 3 Tage)</a:t>
            </a:r>
            <a:b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Datenbankanbindung von Catia zu SAP, Erstellen von Datensätzen</a:t>
            </a:r>
            <a:b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Erstellen von unabhängigen Kopien, Revisionierung,  Bauteilsuche,</a:t>
            </a:r>
            <a:b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AID Verlinkung</a:t>
            </a:r>
            <a:br>
              <a:rPr lang="de-DE" sz="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8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sz="1800" b="1" dirty="0">
                <a:solidFill>
                  <a:srgbClr val="FFC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…mit Schulungsunterlagen / nachfolgendem Support</a:t>
            </a:r>
            <a:r>
              <a:rPr lang="de-DE" sz="1800" b="1" dirty="0">
                <a:solidFill>
                  <a:srgbClr val="FFC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/ Hotline</a:t>
            </a:r>
            <a:b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e-DE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1800" dirty="0">
              <a:latin typeface="+mn-lt"/>
              <a:cs typeface="Times New Roman" panose="02020603050405020304" pitchFamily="18" charset="0"/>
            </a:endParaRPr>
          </a:p>
          <a:p>
            <a:pPr marL="0" marR="0" indent="449580">
              <a:spcBef>
                <a:spcPts val="0"/>
              </a:spcBef>
              <a:spcAft>
                <a:spcPts val="0"/>
              </a:spcAft>
            </a:pPr>
            <a:endParaRPr lang="de-DE" sz="1800" dirty="0">
              <a:latin typeface="+mn-lt"/>
              <a:cs typeface="Times New Roman" panose="02020603050405020304" pitchFamily="18" charset="0"/>
            </a:endParaRPr>
          </a:p>
          <a:p>
            <a:pPr marL="0" marR="0" indent="449580">
              <a:spcBef>
                <a:spcPts val="0"/>
              </a:spcBef>
              <a:spcAft>
                <a:spcPts val="0"/>
              </a:spcAft>
            </a:pPr>
            <a:endParaRPr lang="de-DE" sz="1800" dirty="0">
              <a:latin typeface="+mn-lt"/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42916AC8-7424-4E05-8A67-6042629058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4021311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97487-A460-4263-BFC5-BBD03ED43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Zeichnungsarchiv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35802D8-AECB-45EE-A391-01FC75063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26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E85614-99F2-4369-9D5B-A623FFC56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F4C9030B-B715-461E-8658-05DF213B8C3A}"/>
              </a:ext>
            </a:extLst>
          </p:cNvPr>
          <p:cNvSpPr txBox="1">
            <a:spLocks/>
          </p:cNvSpPr>
          <p:nvPr/>
        </p:nvSpPr>
        <p:spPr>
          <a:xfrm>
            <a:off x="266721" y="1361832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54013">
              <a:buFont typeface="Wingdings" charset="2"/>
              <a:buNone/>
              <a:tabLst>
                <a:tab pos="354013" algn="l"/>
              </a:tabLst>
            </a:pP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►	unser Service</a:t>
            </a:r>
            <a:b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de-DE" sz="1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Bereitstellung eines übergreifenden </a:t>
            </a:r>
            <a:r>
              <a:rPr lang="de-DE" sz="1800" dirty="0">
                <a:solidFill>
                  <a:schemeClr val="tx1"/>
                </a:solidFill>
              </a:rPr>
              <a:t>Zeichnungsarchivs zur Ablage</a:t>
            </a:r>
            <a:br>
              <a:rPr lang="de-DE" sz="1800" dirty="0">
                <a:solidFill>
                  <a:schemeClr val="tx1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	und einfachen Suche von Zeichnungen und Dokumenten </a:t>
            </a:r>
            <a:r>
              <a:rPr lang="de-DE" sz="2000" dirty="0">
                <a:solidFill>
                  <a:schemeClr val="tx1"/>
                </a:solidFill>
              </a:rPr>
              <a:t>… </a:t>
            </a:r>
            <a:br>
              <a:rPr lang="de-DE" sz="2000" b="1" dirty="0">
                <a:solidFill>
                  <a:schemeClr val="tx1"/>
                </a:solidFill>
              </a:rPr>
            </a:br>
            <a:br>
              <a:rPr lang="de-DE" sz="2000" b="1" dirty="0">
                <a:solidFill>
                  <a:schemeClr val="tx1"/>
                </a:solidFill>
              </a:rPr>
            </a:br>
            <a:br>
              <a:rPr lang="de-DE" sz="2000" b="1" dirty="0">
                <a:solidFill>
                  <a:schemeClr val="tx1"/>
                </a:solidFill>
              </a:rPr>
            </a:br>
            <a:br>
              <a:rPr lang="de-DE" sz="2000" b="1" dirty="0">
                <a:solidFill>
                  <a:schemeClr val="tx1"/>
                </a:solidFill>
              </a:rPr>
            </a:br>
            <a:endParaRPr lang="de-DE" sz="2000" b="1" dirty="0">
              <a:solidFill>
                <a:schemeClr val="tx1"/>
              </a:solidFill>
            </a:endParaRPr>
          </a:p>
          <a:p>
            <a:pPr marL="0" indent="0">
              <a:buFont typeface="Wingdings" charset="2"/>
              <a:buNone/>
            </a:pPr>
            <a:endParaRPr lang="de-DE" sz="2000" b="1" dirty="0">
              <a:solidFill>
                <a:schemeClr val="tx1"/>
              </a:solidFill>
            </a:endParaRPr>
          </a:p>
          <a:p>
            <a:pPr marL="0" indent="0" algn="ctr">
              <a:buFont typeface="Wingdings" charset="2"/>
              <a:buNone/>
            </a:pPr>
            <a:endParaRPr lang="de-DE" sz="2000" b="1" dirty="0">
              <a:solidFill>
                <a:schemeClr val="tx1"/>
              </a:solidFill>
            </a:endParaRPr>
          </a:p>
          <a:p>
            <a:pPr marL="0" indent="0" algn="ctr">
              <a:buFont typeface="Wingdings" charset="2"/>
              <a:buNone/>
            </a:pPr>
            <a:endParaRPr lang="de-DE" sz="2000" b="1" dirty="0">
              <a:solidFill>
                <a:schemeClr val="tx1"/>
              </a:solidFill>
            </a:endParaRPr>
          </a:p>
          <a:p>
            <a:pPr marL="0" indent="0">
              <a:buFont typeface="Wingdings" charset="2"/>
              <a:buNone/>
            </a:pPr>
            <a:br>
              <a:rPr lang="de-DE" sz="2000" b="1" dirty="0">
                <a:solidFill>
                  <a:schemeClr val="tx1"/>
                </a:solidFill>
              </a:rPr>
            </a:br>
            <a:br>
              <a:rPr lang="de-DE" sz="2000" b="1" dirty="0">
                <a:solidFill>
                  <a:schemeClr val="tx1"/>
                </a:solidFill>
              </a:rPr>
            </a:br>
            <a:br>
              <a:rPr lang="de-DE" sz="2000" b="1" dirty="0">
                <a:solidFill>
                  <a:schemeClr val="tx1"/>
                </a:solidFill>
              </a:rPr>
            </a:b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1400" dirty="0">
                <a:solidFill>
                  <a:schemeClr val="tx1"/>
                </a:solidFill>
              </a:rPr>
              <a:t>Bei Bedarf kann der </a:t>
            </a:r>
            <a:r>
              <a:rPr lang="de-DE" sz="1800" b="1" dirty="0">
                <a:solidFill>
                  <a:schemeClr val="tx1"/>
                </a:solidFill>
              </a:rPr>
              <a:t>Archivzugang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400" dirty="0">
                <a:solidFill>
                  <a:schemeClr val="tx1"/>
                </a:solidFill>
              </a:rPr>
              <a:t>beantragt werden. Details siehe: </a:t>
            </a:r>
            <a:r>
              <a:rPr lang="de-DE" sz="1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https://www.gsi.de/work/gesamtprojektleitung_fair/commons/engineering/zeichnungsarchiv</a:t>
            </a:r>
            <a:endParaRPr lang="de-DE" sz="1400" dirty="0">
              <a:solidFill>
                <a:srgbClr val="0070C0"/>
              </a:solidFill>
            </a:endParaRPr>
          </a:p>
        </p:txBody>
      </p:sp>
      <p:pic>
        <p:nvPicPr>
          <p:cNvPr id="1026" name="Grafik 1">
            <a:extLst>
              <a:ext uri="{FF2B5EF4-FFF2-40B4-BE49-F238E27FC236}">
                <a16:creationId xmlns:a16="http://schemas.microsoft.com/office/drawing/2014/main" id="{08EA1C7B-4702-4C28-BEEA-B4598DCE6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17"/>
          <a:stretch>
            <a:fillRect/>
          </a:stretch>
        </p:blipFill>
        <p:spPr bwMode="auto">
          <a:xfrm>
            <a:off x="948055" y="2424121"/>
            <a:ext cx="6849166" cy="3327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845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97487-A460-4263-BFC5-BBD03ED43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Datenaustausch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35802D8-AECB-45EE-A391-01FC75063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27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E85614-99F2-4369-9D5B-A623FFC56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F4C9030B-B715-461E-8658-05DF213B8C3A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de-DE" b="1" dirty="0">
                <a:solidFill>
                  <a:srgbClr val="FFC000"/>
                </a:solidFill>
              </a:rPr>
              <a:t>► unser Service</a:t>
            </a:r>
          </a:p>
          <a:p>
            <a:pPr marL="0" indent="0" algn="ctr">
              <a:buFont typeface="Wingdings" charset="2"/>
              <a:buNone/>
            </a:pP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MDS Unterstützt bei der Datenintegration</a:t>
            </a:r>
            <a:endParaRPr lang="de-DE" sz="2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de-DE" sz="1800" dirty="0">
                <a:solidFill>
                  <a:schemeClr val="tx1"/>
                </a:solidFill>
              </a:rPr>
              <a:t>Im- und Export einzelner und kompletter Zeichnungssätze</a:t>
            </a:r>
            <a:br>
              <a:rPr lang="de-DE" sz="1800" dirty="0">
                <a:solidFill>
                  <a:schemeClr val="tx1"/>
                </a:solidFill>
              </a:rPr>
            </a:br>
            <a:endParaRPr lang="de-DE" sz="1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000" b="1" dirty="0">
                <a:solidFill>
                  <a:schemeClr val="tx1"/>
                </a:solidFill>
              </a:rPr>
              <a:t>Tool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schemeClr val="tx1"/>
                </a:solidFill>
              </a:rPr>
              <a:t>Enterprise Connector (EnCo)</a:t>
            </a:r>
          </a:p>
          <a:p>
            <a:endParaRPr lang="de-DE" sz="105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200" dirty="0">
                <a:solidFill>
                  <a:schemeClr val="tx1"/>
                </a:solidFill>
              </a:rPr>
              <a:t>CAD-Daten und Datenstrukturen werden in das CAD-System CATIA V5 importiert und in das SAP-System eingecheckt</a:t>
            </a: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de-DE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1200" b="1" dirty="0">
                <a:solidFill>
                  <a:schemeClr val="tx1"/>
                </a:solidFill>
              </a:rPr>
              <a:t>platzieren Sie Datenimportaufträge an:</a:t>
            </a:r>
            <a:br>
              <a:rPr lang="de-DE" sz="500" b="1" dirty="0">
                <a:solidFill>
                  <a:schemeClr val="tx1"/>
                </a:solidFill>
              </a:rPr>
            </a:br>
            <a:br>
              <a:rPr lang="de-DE" sz="500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eng-datenaustausch-service@)gsi.de</a:t>
            </a:r>
            <a:br>
              <a:rPr lang="de-DE" sz="1200" dirty="0">
                <a:solidFill>
                  <a:srgbClr val="0070C0"/>
                </a:solidFill>
              </a:rPr>
            </a:br>
            <a:br>
              <a:rPr lang="de-DE" sz="1000" dirty="0">
                <a:solidFill>
                  <a:schemeClr val="tx1"/>
                </a:solidFill>
              </a:rPr>
            </a:br>
            <a:br>
              <a:rPr lang="de-DE" sz="1200" dirty="0">
                <a:solidFill>
                  <a:schemeClr val="tx1"/>
                </a:solidFill>
              </a:rPr>
            </a:br>
            <a:r>
              <a:rPr lang="de-DE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1200" b="1" dirty="0">
                <a:solidFill>
                  <a:schemeClr val="tx1"/>
                </a:solidFill>
              </a:rPr>
              <a:t>weitere Details siehe:</a:t>
            </a:r>
            <a:br>
              <a:rPr lang="de-DE" sz="500" b="1" dirty="0">
                <a:solidFill>
                  <a:schemeClr val="tx1"/>
                </a:solidFill>
              </a:rPr>
            </a:br>
            <a:br>
              <a:rPr lang="de-DE" sz="500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https://www.gsi.de/work/gesamtprojektleitung_fair/commons/engineering/datenaustausch</a:t>
            </a:r>
            <a:endParaRPr lang="de-DE" sz="12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de-DE" sz="1200" b="1" dirty="0">
                <a:solidFill>
                  <a:schemeClr val="tx1"/>
                </a:solidFill>
              </a:rPr>
            </a:br>
            <a:r>
              <a:rPr lang="de-DE" sz="1200" b="1" dirty="0">
                <a:solidFill>
                  <a:schemeClr val="tx1"/>
                </a:solidFill>
              </a:rPr>
              <a:t>Wichtig: </a:t>
            </a:r>
            <a:r>
              <a:rPr lang="de-DE" sz="1200" dirty="0">
                <a:solidFill>
                  <a:schemeClr val="tx1"/>
                </a:solidFill>
              </a:rPr>
              <a:t>Die zu importierenden Daten müssen der Datenaustauschrichtlinie (DARL) entsprechen.</a:t>
            </a:r>
          </a:p>
          <a:p>
            <a:pPr marL="0" indent="0">
              <a:buFont typeface="Wingdings" charset="2"/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856685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97487-A460-4263-BFC5-BBD03ED43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Zeichenbürodienst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35802D8-AECB-45EE-A391-01FC75063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28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E85614-99F2-4369-9D5B-A623FFC565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F4C9030B-B715-461E-8658-05DF213B8C3A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de-DE" b="1" dirty="0">
                <a:solidFill>
                  <a:srgbClr val="FFC000"/>
                </a:solidFill>
              </a:rPr>
              <a:t>► unser Service</a:t>
            </a:r>
            <a:br>
              <a:rPr lang="de-DE" sz="2000" b="1" dirty="0">
                <a:solidFill>
                  <a:schemeClr val="tx1"/>
                </a:solidFill>
              </a:rPr>
            </a:br>
            <a:endParaRPr lang="de-DE" sz="2000" b="1" dirty="0">
              <a:solidFill>
                <a:schemeClr val="tx1"/>
              </a:solidFill>
            </a:endParaRPr>
          </a:p>
          <a:p>
            <a:pPr marL="0" indent="0" algn="ctr">
              <a:buFont typeface="Wingdings" charset="2"/>
              <a:buNone/>
            </a:pPr>
            <a:r>
              <a:rPr lang="de-DE" sz="2000" b="1" dirty="0">
                <a:solidFill>
                  <a:schemeClr val="tx1"/>
                </a:solidFill>
              </a:rPr>
              <a:t>MDS Unterstützt bei der Archivierung und Bereitstellung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von Zeichnungen und ergänzenden Dokumentationen</a:t>
            </a:r>
            <a:endParaRPr lang="de-DE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de-DE" sz="1600" dirty="0">
                <a:solidFill>
                  <a:schemeClr val="tx1"/>
                </a:solidFill>
              </a:rPr>
            </a:br>
            <a:endParaRPr lang="de-DE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000" b="1" dirty="0">
                <a:solidFill>
                  <a:schemeClr val="tx1"/>
                </a:solidFill>
              </a:rPr>
              <a:t>Tools</a:t>
            </a:r>
            <a:br>
              <a:rPr lang="de-DE" sz="1050" b="1" dirty="0">
                <a:solidFill>
                  <a:schemeClr val="tx1"/>
                </a:solidFill>
              </a:rPr>
            </a:br>
            <a:endParaRPr lang="de-DE" sz="105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schemeClr val="tx1"/>
                </a:solidFill>
              </a:rPr>
              <a:t>Zeichnungsarchiv </a:t>
            </a:r>
            <a:r>
              <a:rPr lang="de-DE" sz="1800" dirty="0">
                <a:solidFill>
                  <a:schemeClr val="tx1"/>
                </a:solidFill>
              </a:rPr>
              <a:t>(Beistellung von .pdf-Dateien (ZIP)</a:t>
            </a:r>
            <a:br>
              <a:rPr lang="de-DE" sz="1000" dirty="0">
                <a:solidFill>
                  <a:schemeClr val="tx1"/>
                </a:solidFill>
              </a:rPr>
            </a:br>
            <a:endParaRPr lang="de-DE" sz="10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schemeClr val="tx1"/>
                </a:solidFill>
              </a:rPr>
              <a:t>Drucker- / Scanner bis A0</a:t>
            </a:r>
            <a:br>
              <a:rPr lang="de-DE" sz="1000" b="1" dirty="0">
                <a:solidFill>
                  <a:schemeClr val="tx1"/>
                </a:solidFill>
              </a:rPr>
            </a:br>
            <a:endParaRPr lang="de-DE" sz="10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schemeClr val="tx1"/>
                </a:solidFill>
              </a:rPr>
              <a:t>Falt- und Schneidemaschine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177488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endParaRPr lang="de-DE" b="1" dirty="0">
              <a:solidFill>
                <a:srgbClr val="FFC000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endParaRPr lang="de-DE" b="1" dirty="0">
              <a:solidFill>
                <a:srgbClr val="FFC000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endParaRPr lang="de-DE" b="1" dirty="0">
              <a:solidFill>
                <a:srgbClr val="FFC000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b="1" dirty="0">
                <a:solidFill>
                  <a:srgbClr val="FFC000"/>
                </a:solidFill>
              </a:rPr>
              <a:t>ein Einblick in unsere Aufträge und Aufgaben…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EBED8D5F-FECF-45B2-BC86-8436671EC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743191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9679FCF-9ACC-4D77-8829-F015E5D48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185" y="1996246"/>
            <a:ext cx="5462346" cy="361556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unser Team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4655" y="1352238"/>
            <a:ext cx="8226109" cy="5847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b="1" dirty="0">
                <a:solidFill>
                  <a:srgbClr val="FFC000"/>
                </a:solidFill>
              </a:rPr>
              <a:t>besteht derzeit aus 19 MitarbeiterInnen</a:t>
            </a:r>
            <a:endParaRPr lang="de-DE" sz="2000" b="1" dirty="0">
              <a:solidFill>
                <a:srgbClr val="FFC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1094513" y="4311397"/>
            <a:ext cx="13785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schemeClr val="accent1"/>
                </a:solidFill>
                <a:latin typeface="Arial"/>
              </a:rPr>
              <a:t>Team blau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</a:rPr>
              <a:t>Teamstärke 10</a:t>
            </a:r>
          </a:p>
        </p:txBody>
      </p:sp>
      <p:sp>
        <p:nvSpPr>
          <p:cNvPr id="21" name="Rechteck 20"/>
          <p:cNvSpPr/>
          <p:nvPr/>
        </p:nvSpPr>
        <p:spPr>
          <a:xfrm>
            <a:off x="6879317" y="4337322"/>
            <a:ext cx="1497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Arial"/>
              </a:rPr>
              <a:t>Team grün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latin typeface="Arial"/>
              </a:rPr>
              <a:t>Teamstärke: 8</a:t>
            </a:r>
            <a:endParaRPr kumimoji="0" lang="de-DE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90D2D04F-42BF-4A8B-97DF-094CFD2BD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D343E199-08DD-44C0-BE92-970ED6894F49}"/>
              </a:ext>
            </a:extLst>
          </p:cNvPr>
          <p:cNvSpPr txBox="1">
            <a:spLocks/>
          </p:cNvSpPr>
          <p:nvPr/>
        </p:nvSpPr>
        <p:spPr>
          <a:xfrm>
            <a:off x="539906" y="5723327"/>
            <a:ext cx="8169984" cy="5103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endParaRPr lang="de-DE" sz="1800" b="1" dirty="0"/>
          </a:p>
        </p:txBody>
      </p:sp>
    </p:spTree>
    <p:extLst>
      <p:ext uri="{BB962C8B-B14F-4D97-AF65-F5344CB8AC3E}">
        <p14:creationId xmlns:p14="http://schemas.microsoft.com/office/powerpoint/2010/main" val="24884916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modular aufgebaute HEBT-Gestellvarianten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7834261-789D-4D11-9196-989031E0BD55}"/>
              </a:ext>
            </a:extLst>
          </p:cNvPr>
          <p:cNvSpPr txBox="1">
            <a:spLocks/>
          </p:cNvSpPr>
          <p:nvPr/>
        </p:nvSpPr>
        <p:spPr>
          <a:xfrm>
            <a:off x="474520" y="5674937"/>
            <a:ext cx="8211834" cy="523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► </a:t>
            </a:r>
            <a:r>
              <a:rPr lang="de-DE" sz="18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situative Optimierung … sowie div. bedarfsorientiert Sondergestelle</a:t>
            </a:r>
          </a:p>
          <a:p>
            <a:pPr marL="0" indent="0">
              <a:buNone/>
              <a:tabLst>
                <a:tab pos="271463" algn="l"/>
              </a:tabLst>
            </a:pPr>
            <a:r>
              <a:rPr lang="de-DE" sz="1800" dirty="0">
                <a:effectLst/>
                <a:latin typeface="+mj-lt"/>
                <a:ea typeface="DengXian" panose="02010600030101010101" pitchFamily="2" charset="-122"/>
                <a:cs typeface="Arial" panose="020B0604020202020204" pitchFamily="34" charset="0"/>
              </a:rPr>
              <a:t>     z.B.: </a:t>
            </a:r>
            <a:r>
              <a:rPr lang="de-DE" sz="1800" dirty="0">
                <a:effectLst/>
                <a:latin typeface="+mj-lt"/>
                <a:ea typeface="Times New Roman" panose="02020603050405020304" pitchFamily="18" charset="0"/>
              </a:rPr>
              <a:t>Übergangsbereich vom SIS18 zur HEBT</a:t>
            </a:r>
            <a:endParaRPr lang="de-DE" sz="18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C78A3A8-8058-47DE-A795-79B8064A79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84859" y="2078180"/>
            <a:ext cx="5456266" cy="3461620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55AF130F-986A-4EB6-83D6-4F50E5CE7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6589921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Adapterkonstruktion</a:t>
            </a:r>
            <a:br>
              <a:rPr lang="de-DE" b="1" dirty="0"/>
            </a:br>
            <a:r>
              <a:rPr lang="de-DE" sz="1800" b="1" dirty="0"/>
              <a:t>Verbindung der Feedbox mit geradem QDM</a:t>
            </a:r>
            <a:r>
              <a:rPr lang="de-DE" b="1" dirty="0"/>
              <a:t> </a:t>
            </a:r>
            <a:br>
              <a:rPr lang="de-DE" b="1" dirty="0"/>
            </a:b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3C0FFB-92D5-4FF3-B6EA-15CF54F95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4184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    -&gt;     </a:t>
            </a:r>
            <a:endParaRPr kumimoji="0" lang="de-DE" altLang="de-DE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E52462B-9917-4600-B800-92B3634F899E}"/>
              </a:ext>
            </a:extLst>
          </p:cNvPr>
          <p:cNvSpPr txBox="1">
            <a:spLocks/>
          </p:cNvSpPr>
          <p:nvPr/>
        </p:nvSpPr>
        <p:spPr>
          <a:xfrm>
            <a:off x="842394" y="5349751"/>
            <a:ext cx="7898705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DBB63"/>
              </a:buClr>
              <a:buSzTx/>
              <a:buFont typeface="Wingdings" charset="2"/>
              <a:buNone/>
              <a:tabLst>
                <a:tab pos="271463" algn="l"/>
              </a:tabLst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►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Aufgrund seitlicher Bypass-Anschlüsse kann das gerade Modul nicht axial an die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Feedbox/Endbox angeschlossen werden. Durch eine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separates Schlittensystem</a:t>
            </a:r>
            <a:b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(blau)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kann das QDM nun seitlich an die Feedbox angedockt werden.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074" name="Grafik 1">
            <a:extLst>
              <a:ext uri="{FF2B5EF4-FFF2-40B4-BE49-F238E27FC236}">
                <a16:creationId xmlns:a16="http://schemas.microsoft.com/office/drawing/2014/main" id="{11E4C9BE-B923-4D48-9411-B63DEEACB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019" y="2302664"/>
            <a:ext cx="3269962" cy="303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B9417647-396E-4E8C-B7B1-9331BA7CB5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8637471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Positioniersystem für Multiplets</a:t>
            </a:r>
            <a:br>
              <a:rPr lang="de-DE" b="1" dirty="0"/>
            </a:b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BE9EFA29-B5C8-490B-B615-B9C11FCD2FCA}"/>
              </a:ext>
            </a:extLst>
          </p:cNvPr>
          <p:cNvSpPr txBox="1">
            <a:spLocks/>
          </p:cNvSpPr>
          <p:nvPr/>
        </p:nvSpPr>
        <p:spPr>
          <a:xfrm>
            <a:off x="422565" y="5768456"/>
            <a:ext cx="7392776" cy="523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► </a:t>
            </a:r>
            <a:r>
              <a:rPr lang="de-DE" sz="1800" b="1" dirty="0">
                <a:latin typeface="+mj-lt"/>
              </a:rPr>
              <a:t>hier für LM10</a:t>
            </a:r>
            <a:br>
              <a:rPr lang="de-DE" sz="1800" b="1" dirty="0">
                <a:latin typeface="+mj-lt"/>
              </a:rPr>
            </a:br>
            <a:r>
              <a:rPr lang="de-DE" sz="1800" b="1" dirty="0">
                <a:latin typeface="+mj-lt"/>
              </a:rPr>
              <a:t>    </a:t>
            </a:r>
            <a:r>
              <a:rPr lang="de-DE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mit Liftvorrichtung für bauartbedingte Durchbiegung an den </a:t>
            </a:r>
            <a:r>
              <a:rPr lang="de-DE" sz="18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de-DE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Ohren“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71EB7E9-2035-48C7-8C96-4BF238AFE9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91640" y="2223655"/>
            <a:ext cx="5353936" cy="3115742"/>
          </a:xfrm>
          <a:prstGeom prst="rect">
            <a:avLst/>
          </a:prstGeom>
        </p:spPr>
      </p:pic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EBED8D5F-FECF-45B2-BC86-8436671EC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9155514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Liftvorrichtung für den Transport LM10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C5DB6F4-AE0D-4B01-A924-FE6D2370C519}"/>
              </a:ext>
            </a:extLst>
          </p:cNvPr>
          <p:cNvPicPr/>
          <p:nvPr/>
        </p:nvPicPr>
        <p:blipFill rotWithShape="1">
          <a:blip r:embed="rId2"/>
          <a:srcRect r="3646" b="8386"/>
          <a:stretch/>
        </p:blipFill>
        <p:spPr>
          <a:xfrm>
            <a:off x="848458" y="2213260"/>
            <a:ext cx="2784013" cy="319405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13D625F-5995-44C2-ACC1-7739A617CE92}"/>
              </a:ext>
            </a:extLst>
          </p:cNvPr>
          <p:cNvPicPr/>
          <p:nvPr/>
        </p:nvPicPr>
        <p:blipFill rotWithShape="1">
          <a:blip r:embed="rId3"/>
          <a:srcRect t="14582"/>
          <a:stretch/>
        </p:blipFill>
        <p:spPr>
          <a:xfrm>
            <a:off x="5081162" y="2213260"/>
            <a:ext cx="2473030" cy="3194056"/>
          </a:xfrm>
          <a:prstGeom prst="rect">
            <a:avLst/>
          </a:prstGeom>
        </p:spPr>
      </p:pic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7834261-789D-4D11-9196-989031E0BD55}"/>
              </a:ext>
            </a:extLst>
          </p:cNvPr>
          <p:cNvSpPr txBox="1">
            <a:spLocks/>
          </p:cNvSpPr>
          <p:nvPr/>
        </p:nvSpPr>
        <p:spPr>
          <a:xfrm>
            <a:off x="422565" y="5768456"/>
            <a:ext cx="7392776" cy="523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► </a:t>
            </a:r>
            <a:r>
              <a:rPr lang="de-DE" sz="18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…zur Positionierung am Aufstellort</a:t>
            </a:r>
            <a:endParaRPr lang="de-DE" sz="18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F2B0CADA-B2BE-401A-831F-69BD90660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4217698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Stretched wire Gestelle (STF)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E52462B-9917-4600-B800-92B3634F899E}"/>
              </a:ext>
            </a:extLst>
          </p:cNvPr>
          <p:cNvSpPr txBox="1">
            <a:spLocks/>
          </p:cNvSpPr>
          <p:nvPr/>
        </p:nvSpPr>
        <p:spPr>
          <a:xfrm>
            <a:off x="842394" y="5723827"/>
            <a:ext cx="7898705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1800" dirty="0">
                <a:latin typeface="+mj-lt"/>
              </a:rPr>
              <a:t>…zur schnellen und präzise Ausrichtung der beiden</a:t>
            </a:r>
            <a:br>
              <a:rPr lang="de-DE" sz="1800" dirty="0">
                <a:latin typeface="+mj-lt"/>
              </a:rPr>
            </a:br>
            <a:r>
              <a:rPr lang="de-DE" sz="1800" dirty="0">
                <a:latin typeface="+mj-lt"/>
              </a:rPr>
              <a:t>     Stretched-wire-Messeinheiten am Testkryostat</a:t>
            </a:r>
            <a:endParaRPr lang="de-DE" sz="1200" dirty="0">
              <a:solidFill>
                <a:prstClr val="black"/>
              </a:solidFill>
            </a:endParaRPr>
          </a:p>
        </p:txBody>
      </p:sp>
      <p:pic>
        <p:nvPicPr>
          <p:cNvPr id="5122" name="Grafik 2">
            <a:extLst>
              <a:ext uri="{FF2B5EF4-FFF2-40B4-BE49-F238E27FC236}">
                <a16:creationId xmlns:a16="http://schemas.microsoft.com/office/drawing/2014/main" id="{E4854EFA-9675-46FA-9D4B-E26F3E59F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21" y="1937025"/>
            <a:ext cx="3967870" cy="3765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Grafik 1">
            <a:extLst>
              <a:ext uri="{FF2B5EF4-FFF2-40B4-BE49-F238E27FC236}">
                <a16:creationId xmlns:a16="http://schemas.microsoft.com/office/drawing/2014/main" id="{487964C6-15FC-4F95-8244-D9B9B0D83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071" y="2012688"/>
            <a:ext cx="4191461" cy="3611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2D9BD2AB-3E2D-4136-9BD0-B22C537C2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9789934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>
                <a:effectLst/>
                <a:latin typeface="+mj-lt"/>
                <a:ea typeface="DengXian" panose="02010600030101010101" pitchFamily="2" charset="-122"/>
              </a:rPr>
              <a:t>Höhenverstellung für den SIS100-Verstärker</a:t>
            </a:r>
            <a:endParaRPr lang="de-DE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E52462B-9917-4600-B800-92B3634F899E}"/>
              </a:ext>
            </a:extLst>
          </p:cNvPr>
          <p:cNvSpPr txBox="1">
            <a:spLocks/>
          </p:cNvSpPr>
          <p:nvPr/>
        </p:nvSpPr>
        <p:spPr>
          <a:xfrm>
            <a:off x="842394" y="5723827"/>
            <a:ext cx="8031442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1800" dirty="0">
                <a:latin typeface="+mj-lt"/>
              </a:rPr>
              <a:t>Ausgleich der Höhenunterschiede im Tunnel zwischen</a:t>
            </a:r>
            <a:br>
              <a:rPr lang="de-DE" sz="1800" dirty="0">
                <a:latin typeface="+mj-lt"/>
              </a:rPr>
            </a:br>
            <a:r>
              <a:rPr lang="de-DE" sz="1800" dirty="0">
                <a:latin typeface="+mj-lt"/>
              </a:rPr>
              <a:t>     Verstärkereinheit und zugehörigem Beschleuniger.</a:t>
            </a:r>
            <a:endParaRPr lang="de-DE" sz="1200" dirty="0">
              <a:solidFill>
                <a:prstClr val="black"/>
              </a:solidFill>
            </a:endParaRPr>
          </a:p>
        </p:txBody>
      </p:sp>
      <p:pic>
        <p:nvPicPr>
          <p:cNvPr id="6146" name="Grafik 4">
            <a:extLst>
              <a:ext uri="{FF2B5EF4-FFF2-40B4-BE49-F238E27FC236}">
                <a16:creationId xmlns:a16="http://schemas.microsoft.com/office/drawing/2014/main" id="{DBFA934C-0AAD-4A25-929C-E3C5677CC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62" y="2052692"/>
            <a:ext cx="6247531" cy="3650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E827D1AE-3824-4FA7-9043-9CBA938A80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4702112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Konstruktion / Montagebegleitung</a:t>
            </a:r>
            <a:br>
              <a:rPr lang="de-DE" b="1" dirty="0"/>
            </a:b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3C0FFB-92D5-4FF3-B6EA-15CF54F95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4184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    -&gt;     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E52462B-9917-4600-B800-92B3634F899E}"/>
              </a:ext>
            </a:extLst>
          </p:cNvPr>
          <p:cNvSpPr txBox="1">
            <a:spLocks/>
          </p:cNvSpPr>
          <p:nvPr/>
        </p:nvSpPr>
        <p:spPr>
          <a:xfrm>
            <a:off x="842394" y="5723827"/>
            <a:ext cx="7898705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1800" b="1" dirty="0"/>
              <a:t>SIS-100 Laser Beamline (Sektor 3)</a:t>
            </a:r>
            <a:endParaRPr lang="de-DE" sz="1800" dirty="0">
              <a:solidFill>
                <a:prstClr val="black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81882AB-84D2-4655-ACC3-294E86294B2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728" y="2598355"/>
            <a:ext cx="5937242" cy="2808960"/>
          </a:xfrm>
          <a:prstGeom prst="rect">
            <a:avLst/>
          </a:prstGeom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A1F09652-833B-4D04-AD8A-DB04A1FE15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8242791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 / Fertigungsequipment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Verkupferungsequipment für neuen Alvarez Tank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3C0FFB-92D5-4FF3-B6EA-15CF54F95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4184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    -&gt;     </a:t>
            </a:r>
            <a:endParaRPr kumimoji="0" lang="de-DE" altLang="de-DE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E52462B-9917-4600-B800-92B3634F899E}"/>
              </a:ext>
            </a:extLst>
          </p:cNvPr>
          <p:cNvSpPr txBox="1">
            <a:spLocks/>
          </p:cNvSpPr>
          <p:nvPr/>
        </p:nvSpPr>
        <p:spPr>
          <a:xfrm>
            <a:off x="842394" y="5723827"/>
            <a:ext cx="7898705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DBB63"/>
              </a:buClr>
              <a:buSzTx/>
              <a:buFont typeface="Wingdings" charset="2"/>
              <a:buNone/>
              <a:tabLst>
                <a:tab pos="271463" algn="l"/>
              </a:tabLst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► … das entwickelte Handlings- und Kontaktierungsequipment</a:t>
            </a:r>
            <a:b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findet in der Galvanik Anwendung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19F85C1-0EA6-47FD-B2C6-F224A8644C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5" y="2400300"/>
            <a:ext cx="5340601" cy="3279113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35F1A25C-8886-4191-A5C7-D7D19F0CA1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5529594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SFRS-Antriebe und Add-on Equipment</a:t>
            </a:r>
            <a:br>
              <a:rPr lang="de-DE" b="1" dirty="0"/>
            </a:b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098" name="Grafik 2">
            <a:extLst>
              <a:ext uri="{FF2B5EF4-FFF2-40B4-BE49-F238E27FC236}">
                <a16:creationId xmlns:a16="http://schemas.microsoft.com/office/drawing/2014/main" id="{E6A70DF8-6C94-4A5D-9A96-35FFF9B42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79" y="2090439"/>
            <a:ext cx="1716403" cy="365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Grafik 4">
            <a:extLst>
              <a:ext uri="{FF2B5EF4-FFF2-40B4-BE49-F238E27FC236}">
                <a16:creationId xmlns:a16="http://schemas.microsoft.com/office/drawing/2014/main" id="{92C79068-7F52-4EBB-BA96-A81678C59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761" y="2177929"/>
            <a:ext cx="1716403" cy="319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F96D2B6-45C8-4B50-8E2D-036FF2F0DD39}"/>
              </a:ext>
            </a:extLst>
          </p:cNvPr>
          <p:cNvSpPr txBox="1">
            <a:spLocks/>
          </p:cNvSpPr>
          <p:nvPr/>
        </p:nvSpPr>
        <p:spPr>
          <a:xfrm>
            <a:off x="3048858" y="5357798"/>
            <a:ext cx="2740872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DBB63"/>
              </a:buClr>
              <a:buSzTx/>
              <a:buFont typeface="Wingdings" charset="2"/>
              <a:buNone/>
              <a:tabLst>
                <a:tab pos="271463" algn="l"/>
              </a:tabLst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►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Arial"/>
              </a:rPr>
              <a:t>Blindflanschvarianten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Arial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Arial"/>
              </a:rPr>
              <a:t>für Lecktests an den Super-FRS Beamdump Kammern 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BE9EFA29-B5C8-490B-B615-B9C11FCD2FCA}"/>
              </a:ext>
            </a:extLst>
          </p:cNvPr>
          <p:cNvSpPr txBox="1">
            <a:spLocks/>
          </p:cNvSpPr>
          <p:nvPr/>
        </p:nvSpPr>
        <p:spPr>
          <a:xfrm>
            <a:off x="410797" y="5768456"/>
            <a:ext cx="2626293" cy="523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DBB63"/>
              </a:buClr>
              <a:buSzTx/>
              <a:buFont typeface="Wingdings" charset="2"/>
              <a:buNone/>
              <a:tabLst>
                <a:tab pos="271463" algn="l"/>
              </a:tabLst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►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Arial"/>
              </a:rPr>
              <a:t>Antriebsvarianten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Arial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Arial"/>
              </a:rPr>
              <a:t>z.B.: Drehdegraderantrieb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101" name="Grafik 1">
            <a:extLst>
              <a:ext uri="{FF2B5EF4-FFF2-40B4-BE49-F238E27FC236}">
                <a16:creationId xmlns:a16="http://schemas.microsoft.com/office/drawing/2014/main" id="{1908CE12-BA00-4F99-AAEE-5A71BA427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974" y="1404139"/>
            <a:ext cx="1215197" cy="368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AA525184-397B-4541-9154-78C169D8FFA4}"/>
              </a:ext>
            </a:extLst>
          </p:cNvPr>
          <p:cNvSpPr txBox="1">
            <a:spLocks/>
          </p:cNvSpPr>
          <p:nvPr/>
        </p:nvSpPr>
        <p:spPr>
          <a:xfrm>
            <a:off x="6043786" y="5188132"/>
            <a:ext cx="2883119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DBB63"/>
              </a:buClr>
              <a:buSzTx/>
              <a:buFont typeface="Wingdings" charset="2"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►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Arial"/>
              </a:rPr>
              <a:t>Schutzabdeckungen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Arial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DengXian" panose="02010600030101010101" pitchFamily="2" charset="-122"/>
                <a:cs typeface="Arial"/>
              </a:rPr>
              <a:t>für die Gegenflansche der Pillowseals mit aufblasbaren Dichtungen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3780866C-26B9-4923-83E7-A535EA3B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8385620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Datumsplatzhalter 3">
            <a:extLst>
              <a:ext uri="{FF2B5EF4-FFF2-40B4-BE49-F238E27FC236}">
                <a16:creationId xmlns:a16="http://schemas.microsoft.com/office/drawing/2014/main" id="{3780866C-26B9-4923-83E7-A535EA3B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30E8E1EA-2CFC-4A99-9003-0B460FDA2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83" y="1388729"/>
            <a:ext cx="8211834" cy="4903585"/>
          </a:xfrm>
        </p:spPr>
        <p:txBody>
          <a:bodyPr>
            <a:noAutofit/>
          </a:bodyPr>
          <a:lstStyle/>
          <a:p>
            <a:r>
              <a:rPr lang="de-DE" b="1" dirty="0"/>
              <a:t>Metall-3D-Druck / 704,4 MHz Kavität</a:t>
            </a:r>
            <a:endParaRPr lang="de-DE" sz="2000" dirty="0"/>
          </a:p>
          <a:p>
            <a:pPr marL="0" indent="0">
              <a:buNone/>
              <a:tabLst>
                <a:tab pos="358775" algn="l"/>
                <a:tab pos="2058988" algn="l"/>
              </a:tabLst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de-DE" sz="2000" i="1" dirty="0">
              <a:solidFill>
                <a:srgbClr val="FF0000"/>
              </a:solidFill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3D67EF3-8FD6-4B6A-8D5A-CF32C8A6419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47507" y="2381994"/>
            <a:ext cx="2930776" cy="247890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1E4C7AF6-79F6-4AFD-82D7-FFF50F78351D}"/>
              </a:ext>
            </a:extLst>
          </p:cNvPr>
          <p:cNvSpPr txBox="1">
            <a:spLocks/>
          </p:cNvSpPr>
          <p:nvPr/>
        </p:nvSpPr>
        <p:spPr>
          <a:xfrm>
            <a:off x="842394" y="5422488"/>
            <a:ext cx="7898705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  <a:tabLst>
                <a:tab pos="271463" algn="l"/>
              </a:tabLst>
            </a:pPr>
            <a:r>
              <a:rPr lang="de-DE" sz="20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► Unterstützung bei der Realisierung von Elektrode und Tank</a:t>
            </a:r>
            <a:br>
              <a:rPr lang="de-DE" sz="20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de-DE" sz="20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im 3D-Druckverfahren</a:t>
            </a:r>
            <a:endParaRPr lang="de-DE" sz="1400" b="1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5F5F637E-331A-406F-AA4A-6C5BA566B30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22"/>
          <a:stretch/>
        </p:blipFill>
        <p:spPr bwMode="auto">
          <a:xfrm>
            <a:off x="883223" y="1984664"/>
            <a:ext cx="2182092" cy="3293918"/>
          </a:xfrm>
          <a:prstGeom prst="rect">
            <a:avLst/>
          </a:prstGeom>
          <a:noFill/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8B738D0F-0669-4757-AEBB-4A8B4823993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8" r="6896"/>
          <a:stretch/>
        </p:blipFill>
        <p:spPr bwMode="auto">
          <a:xfrm>
            <a:off x="3416971" y="2474185"/>
            <a:ext cx="2630536" cy="2235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9168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F80945-F237-4627-9C3E-8B530BB3D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unser Kerngeschäft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DE6F0C-75AD-496D-994B-C858B54EB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4</a:t>
            </a:fld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6E90AE5E-465F-4A75-9873-955A0E77C530}"/>
              </a:ext>
            </a:extLst>
          </p:cNvPr>
          <p:cNvSpPr txBox="1">
            <a:spLocks/>
          </p:cNvSpPr>
          <p:nvPr/>
        </p:nvSpPr>
        <p:spPr>
          <a:xfrm>
            <a:off x="422565" y="1612488"/>
            <a:ext cx="8211834" cy="482043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de-DE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2800" b="1" dirty="0">
                <a:solidFill>
                  <a:srgbClr val="FFC000"/>
                </a:solidFill>
              </a:rPr>
              <a:t>mechanische Konstruktionen</a:t>
            </a:r>
            <a:br>
              <a:rPr lang="de-DE" sz="2800" b="1" dirty="0">
                <a:solidFill>
                  <a:srgbClr val="FFC000"/>
                </a:solidFill>
              </a:rPr>
            </a:br>
            <a:r>
              <a:rPr lang="de-DE" sz="2800" b="1" dirty="0">
                <a:solidFill>
                  <a:srgbClr val="FFC000"/>
                </a:solidFill>
              </a:rPr>
              <a:t>	</a:t>
            </a:r>
            <a:r>
              <a:rPr lang="de-DE" sz="2000" b="1" dirty="0">
                <a:solidFill>
                  <a:schemeClr val="tx1"/>
                </a:solidFill>
              </a:rPr>
              <a:t>fachlicher Schwerpunkt:</a:t>
            </a:r>
            <a:br>
              <a:rPr lang="de-DE" sz="1400" b="1" dirty="0">
                <a:solidFill>
                  <a:schemeClr val="tx1"/>
                </a:solidFill>
              </a:rPr>
            </a:br>
            <a:br>
              <a:rPr lang="de-DE" sz="2000" b="1" dirty="0">
                <a:solidFill>
                  <a:schemeClr val="tx1"/>
                </a:solidFill>
              </a:rPr>
            </a:br>
            <a:endParaRPr lang="de-DE" sz="2000" dirty="0">
              <a:solidFill>
                <a:srgbClr val="FFC000"/>
              </a:solidFill>
            </a:endParaRPr>
          </a:p>
          <a:p>
            <a:pPr marL="452438" indent="-276225"/>
            <a:r>
              <a:rPr lang="de-DE" sz="2800" dirty="0">
                <a:solidFill>
                  <a:schemeClr val="tx1"/>
                </a:solidFill>
              </a:rPr>
              <a:t>Maschinenbau</a:t>
            </a:r>
          </a:p>
          <a:p>
            <a:pPr marL="452438" indent="-276225"/>
            <a:r>
              <a:rPr lang="de-DE" sz="2800" dirty="0">
                <a:solidFill>
                  <a:schemeClr val="tx1"/>
                </a:solidFill>
              </a:rPr>
              <a:t>physikalische Technik</a:t>
            </a:r>
            <a:br>
              <a:rPr lang="de-DE" sz="2800" dirty="0">
                <a:solidFill>
                  <a:schemeClr val="tx1"/>
                </a:solidFill>
              </a:rPr>
            </a:br>
            <a:br>
              <a:rPr lang="de-DE" sz="1800" dirty="0">
                <a:solidFill>
                  <a:schemeClr val="tx1"/>
                </a:solidFill>
              </a:rPr>
            </a:br>
            <a:endParaRPr lang="de-DE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de-DE" b="1" dirty="0">
                <a:solidFill>
                  <a:schemeClr val="tx1"/>
                </a:solidFill>
              </a:rPr>
              <a:t>zur </a:t>
            </a:r>
            <a: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Unterstützung bei der Realisierung mechanischer / elektromechanischer</a:t>
            </a:r>
            <a:br>
              <a:rPr kumimoji="0" lang="de-DE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b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Komponenten für Beschleuniger / Experimente</a:t>
            </a:r>
          </a:p>
          <a:p>
            <a:pPr marL="0" indent="0">
              <a:buFont typeface="Wingdings" charset="2"/>
              <a:buNone/>
            </a:pPr>
            <a:endParaRPr lang="de-DE" sz="2800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19CEEF3B-D766-405B-B8E8-937FE9EE88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06E1218-D545-421E-8270-99E12E15630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2" t="17038" r="12586" b="26027"/>
          <a:stretch/>
        </p:blipFill>
        <p:spPr bwMode="auto">
          <a:xfrm>
            <a:off x="4707973" y="2295357"/>
            <a:ext cx="3816593" cy="2188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65680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 / Anpassungen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ASG SUPER CONDUCTERS Multiplets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E52462B-9917-4600-B800-92B3634F899E}"/>
              </a:ext>
            </a:extLst>
          </p:cNvPr>
          <p:cNvSpPr txBox="1">
            <a:spLocks/>
          </p:cNvSpPr>
          <p:nvPr/>
        </p:nvSpPr>
        <p:spPr>
          <a:xfrm>
            <a:off x="842394" y="5723827"/>
            <a:ext cx="7898705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DBB63"/>
              </a:buClr>
              <a:buSzTx/>
              <a:buFont typeface="Wingdings" charset="2"/>
              <a:buNone/>
              <a:tabLst>
                <a:tab pos="271463" algn="l"/>
              </a:tabLst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► 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Konstruktion diverser An-/Umbauten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502C020-A54C-4A13-8036-7DC1E68F4F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50" r="25050"/>
          <a:stretch/>
        </p:blipFill>
        <p:spPr>
          <a:xfrm>
            <a:off x="2480290" y="2113154"/>
            <a:ext cx="3832457" cy="3578645"/>
          </a:xfrm>
          <a:prstGeom prst="rect">
            <a:avLst/>
          </a:prstGeom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DB1223A1-5125-4E1A-9304-D3878BF5B9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605003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5" y="271335"/>
            <a:ext cx="5890182" cy="787557"/>
          </a:xfrm>
        </p:spPr>
        <p:txBody>
          <a:bodyPr>
            <a:normAutofit/>
          </a:bodyPr>
          <a:lstStyle/>
          <a:p>
            <a:r>
              <a:rPr lang="de-DE" dirty="0"/>
              <a:t>Aufträge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2565" y="1298309"/>
            <a:ext cx="8211834" cy="5055962"/>
          </a:xfrm>
        </p:spPr>
        <p:txBody>
          <a:bodyPr>
            <a:noAutofit/>
          </a:bodyPr>
          <a:lstStyle/>
          <a:p>
            <a:endParaRPr lang="de-DE" sz="400" dirty="0"/>
          </a:p>
          <a:p>
            <a:pPr marR="0">
              <a:spcBef>
                <a:spcPts val="0"/>
              </a:spcBef>
              <a:spcAft>
                <a:spcPts val="600"/>
              </a:spcAft>
              <a:tabLst>
                <a:tab pos="357188" algn="l"/>
                <a:tab pos="3048000" algn="l"/>
                <a:tab pos="3854450" algn="l"/>
                <a:tab pos="4930775" algn="r"/>
              </a:tabLst>
            </a:pPr>
            <a:r>
              <a:rPr lang="de-DE" b="1" dirty="0"/>
              <a:t>SIS100 - </a:t>
            </a:r>
            <a:r>
              <a:rPr lang="de-DE" sz="2400" b="1" dirty="0"/>
              <a:t>QDU und QDM</a:t>
            </a:r>
            <a:br>
              <a:rPr lang="de-DE" sz="2400" b="1" dirty="0"/>
            </a:br>
            <a:r>
              <a:rPr lang="de-DE" sz="2000" b="1" dirty="0">
                <a:solidFill>
                  <a:schemeClr val="tx1"/>
                </a:solidFill>
              </a:rPr>
              <a:t>Q</a:t>
            </a:r>
            <a:r>
              <a:rPr lang="de-DE" sz="1600" b="1" dirty="0">
                <a:solidFill>
                  <a:schemeClr val="bg1">
                    <a:lumMod val="65000"/>
                  </a:schemeClr>
                </a:solidFill>
              </a:rPr>
              <a:t>uadrupol </a:t>
            </a:r>
            <a:r>
              <a:rPr lang="de-DE" sz="2000" b="1" dirty="0">
                <a:solidFill>
                  <a:schemeClr val="tx1"/>
                </a:solidFill>
              </a:rPr>
              <a:t>D</a:t>
            </a:r>
            <a:r>
              <a:rPr lang="de-DE" sz="1600" b="1" dirty="0">
                <a:solidFill>
                  <a:schemeClr val="bg1">
                    <a:lumMod val="65000"/>
                  </a:schemeClr>
                </a:solidFill>
              </a:rPr>
              <a:t>oublet </a:t>
            </a:r>
            <a:r>
              <a:rPr lang="de-DE" sz="2000" b="1" dirty="0">
                <a:solidFill>
                  <a:schemeClr val="tx1"/>
                </a:solidFill>
              </a:rPr>
              <a:t>U</a:t>
            </a:r>
            <a:r>
              <a:rPr lang="de-DE" sz="1500" b="1" dirty="0">
                <a:solidFill>
                  <a:schemeClr val="bg1">
                    <a:lumMod val="65000"/>
                  </a:schemeClr>
                </a:solidFill>
              </a:rPr>
              <a:t>nits </a:t>
            </a:r>
            <a:r>
              <a:rPr lang="de-DE" sz="1800" b="1" dirty="0">
                <a:solidFill>
                  <a:schemeClr val="tx1"/>
                </a:solidFill>
              </a:rPr>
              <a:t>/</a:t>
            </a:r>
            <a:r>
              <a:rPr lang="de-DE" sz="15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de-DE" sz="2000" b="1" dirty="0">
                <a:solidFill>
                  <a:schemeClr val="tx1"/>
                </a:solidFill>
              </a:rPr>
              <a:t>M</a:t>
            </a:r>
            <a:r>
              <a:rPr lang="de-DE" sz="1600" b="1" dirty="0">
                <a:solidFill>
                  <a:schemeClr val="bg1">
                    <a:lumMod val="65000"/>
                  </a:schemeClr>
                </a:solidFill>
              </a:rPr>
              <a:t>odule</a:t>
            </a:r>
            <a:endParaRPr lang="de-DE" sz="15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413C0-A386-458A-93BA-EE6B60D1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82" y="-6606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E52462B-9917-4600-B800-92B3634F899E}"/>
              </a:ext>
            </a:extLst>
          </p:cNvPr>
          <p:cNvSpPr txBox="1">
            <a:spLocks/>
          </p:cNvSpPr>
          <p:nvPr/>
        </p:nvSpPr>
        <p:spPr>
          <a:xfrm>
            <a:off x="842394" y="5931647"/>
            <a:ext cx="7898705" cy="609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1800" b="1" dirty="0"/>
              <a:t>ntwicklung div. Varianten / Fertigungsbegleitung</a:t>
            </a:r>
            <a:endParaRPr lang="de-DE" sz="2000" b="1" dirty="0"/>
          </a:p>
          <a:p>
            <a:pPr marL="0" indent="0">
              <a:buNone/>
              <a:tabLst>
                <a:tab pos="271463" algn="l"/>
              </a:tabLst>
            </a:pPr>
            <a:endParaRPr lang="de-DE" sz="1200" dirty="0">
              <a:solidFill>
                <a:prstClr val="black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CDBEC8F-A7CF-4A67-9E7B-827849B893C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2" t="17038" r="12586" b="26027"/>
          <a:stretch/>
        </p:blipFill>
        <p:spPr bwMode="auto">
          <a:xfrm>
            <a:off x="509601" y="2226089"/>
            <a:ext cx="2788226" cy="117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77702EA-7A1E-4DA0-8BBE-D8092D996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398" y="1719115"/>
            <a:ext cx="2977117" cy="154430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2B685F6-69A4-4264-A140-A6EF266351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" t="13380" r="16299" b="31456"/>
          <a:stretch/>
        </p:blipFill>
        <p:spPr>
          <a:xfrm>
            <a:off x="894835" y="4124817"/>
            <a:ext cx="3222727" cy="162080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B986B59-8A4A-457F-8F8C-B72D601F6493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" t="7122" r="5862" b="8659"/>
          <a:stretch/>
        </p:blipFill>
        <p:spPr bwMode="auto">
          <a:xfrm>
            <a:off x="4908527" y="4124816"/>
            <a:ext cx="3340638" cy="172208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2DA27A41-484E-48E0-A556-408C2A7B2D8F}"/>
              </a:ext>
            </a:extLst>
          </p:cNvPr>
          <p:cNvSpPr txBox="1">
            <a:spLocks/>
          </p:cNvSpPr>
          <p:nvPr/>
        </p:nvSpPr>
        <p:spPr>
          <a:xfrm>
            <a:off x="959538" y="3446310"/>
            <a:ext cx="1397739" cy="494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Fertigung</a:t>
            </a:r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C1C93569-62CB-4FFF-A784-17484BFC486A}"/>
              </a:ext>
            </a:extLst>
          </p:cNvPr>
          <p:cNvSpPr txBox="1">
            <a:spLocks/>
          </p:cNvSpPr>
          <p:nvPr/>
        </p:nvSpPr>
        <p:spPr>
          <a:xfrm>
            <a:off x="3358591" y="2767942"/>
            <a:ext cx="1594762" cy="494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A8AE4C5C-3536-483F-9F1D-A76153383054}"/>
              </a:ext>
            </a:extLst>
          </p:cNvPr>
          <p:cNvSpPr txBox="1">
            <a:spLocks/>
          </p:cNvSpPr>
          <p:nvPr/>
        </p:nvSpPr>
        <p:spPr>
          <a:xfrm>
            <a:off x="6107072" y="3285227"/>
            <a:ext cx="877815" cy="494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71463" algn="l"/>
              </a:tabLst>
            </a:pP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21" name="Pfeil nach rechts 6">
            <a:extLst>
              <a:ext uri="{FF2B5EF4-FFF2-40B4-BE49-F238E27FC236}">
                <a16:creationId xmlns:a16="http://schemas.microsoft.com/office/drawing/2014/main" id="{C00B48D8-45C9-408A-8CE1-2CF6ACFB4409}"/>
              </a:ext>
            </a:extLst>
          </p:cNvPr>
          <p:cNvSpPr/>
          <p:nvPr/>
        </p:nvSpPr>
        <p:spPr>
          <a:xfrm>
            <a:off x="3802278" y="2459557"/>
            <a:ext cx="657014" cy="288205"/>
          </a:xfrm>
          <a:prstGeom prst="rightArrow">
            <a:avLst>
              <a:gd name="adj1" fmla="val 50000"/>
              <a:gd name="adj2" fmla="val 103110"/>
            </a:avLst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23" name="Pfeil nach rechts 6">
            <a:extLst>
              <a:ext uri="{FF2B5EF4-FFF2-40B4-BE49-F238E27FC236}">
                <a16:creationId xmlns:a16="http://schemas.microsoft.com/office/drawing/2014/main" id="{553D4A2F-D283-4729-B092-403FFEF63136}"/>
              </a:ext>
            </a:extLst>
          </p:cNvPr>
          <p:cNvSpPr/>
          <p:nvPr/>
        </p:nvSpPr>
        <p:spPr>
          <a:xfrm rot="5400000">
            <a:off x="2312916" y="3474401"/>
            <a:ext cx="657014" cy="288205"/>
          </a:xfrm>
          <a:prstGeom prst="rightArrow">
            <a:avLst>
              <a:gd name="adj1" fmla="val 50000"/>
              <a:gd name="adj2" fmla="val 103110"/>
            </a:avLst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24" name="Pfeil nach rechts 6">
            <a:extLst>
              <a:ext uri="{FF2B5EF4-FFF2-40B4-BE49-F238E27FC236}">
                <a16:creationId xmlns:a16="http://schemas.microsoft.com/office/drawing/2014/main" id="{0D9FC9DA-6C01-429D-8A07-7B88E74C3BAD}"/>
              </a:ext>
            </a:extLst>
          </p:cNvPr>
          <p:cNvSpPr/>
          <p:nvPr/>
        </p:nvSpPr>
        <p:spPr>
          <a:xfrm rot="5400000">
            <a:off x="7019995" y="3276971"/>
            <a:ext cx="657014" cy="288205"/>
          </a:xfrm>
          <a:prstGeom prst="rightArrow">
            <a:avLst>
              <a:gd name="adj1" fmla="val 50000"/>
              <a:gd name="adj2" fmla="val 103110"/>
            </a:avLst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22" name="Datumsplatzhalter 3">
            <a:extLst>
              <a:ext uri="{FF2B5EF4-FFF2-40B4-BE49-F238E27FC236}">
                <a16:creationId xmlns:a16="http://schemas.microsoft.com/office/drawing/2014/main" id="{EA25A353-8EBF-4FD3-9DC9-BC0B9038C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4766037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rafik 40">
            <a:extLst>
              <a:ext uri="{FF2B5EF4-FFF2-40B4-BE49-F238E27FC236}">
                <a16:creationId xmlns:a16="http://schemas.microsoft.com/office/drawing/2014/main" id="{3D2E7C03-2429-4AA7-B0D4-3FF1668349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52" t="6697" r="24892" b="6790"/>
          <a:stretch/>
        </p:blipFill>
        <p:spPr>
          <a:xfrm>
            <a:off x="3497256" y="2281381"/>
            <a:ext cx="4469021" cy="388493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8316" y="226281"/>
            <a:ext cx="6242342" cy="787557"/>
          </a:xfrm>
        </p:spPr>
        <p:txBody>
          <a:bodyPr>
            <a:normAutofit/>
          </a:bodyPr>
          <a:lstStyle/>
          <a:p>
            <a:r>
              <a:rPr lang="de-DE" dirty="0"/>
              <a:t>SIS100 - Quadrupole Doublet Modules</a:t>
            </a:r>
            <a:endParaRPr lang="en-GB" dirty="0"/>
          </a:p>
        </p:txBody>
      </p:sp>
      <p:sp>
        <p:nvSpPr>
          <p:cNvPr id="29" name="Textfeld 28"/>
          <p:cNvSpPr txBox="1"/>
          <p:nvPr/>
        </p:nvSpPr>
        <p:spPr>
          <a:xfrm>
            <a:off x="5064354" y="1451157"/>
            <a:ext cx="3753584" cy="80637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ctr">
              <a:spcBef>
                <a:spcPct val="20000"/>
              </a:spcBef>
              <a:buClr>
                <a:srgbClr val="FDBB63"/>
              </a:buClr>
            </a:pPr>
            <a:r>
              <a:rPr lang="de-DE" sz="1600" b="1" dirty="0">
                <a:solidFill>
                  <a:schemeClr val="bg1">
                    <a:lumMod val="65000"/>
                  </a:schemeClr>
                </a:solidFill>
                <a:cs typeface="Arial"/>
              </a:rPr>
              <a:t>Beispiel</a:t>
            </a:r>
            <a:br>
              <a:rPr lang="de-DE" sz="1600" b="1" dirty="0">
                <a:solidFill>
                  <a:srgbClr val="333333"/>
                </a:solidFill>
                <a:latin typeface="Arial"/>
                <a:cs typeface="Arial"/>
              </a:rPr>
            </a:br>
            <a:r>
              <a:rPr lang="de-DE" sz="1600" b="1" dirty="0">
                <a:solidFill>
                  <a:srgbClr val="333333"/>
                </a:solidFill>
                <a:latin typeface="Arial"/>
                <a:cs typeface="Arial"/>
              </a:rPr>
              <a:t>Bogenmodul Typ 2.9D</a:t>
            </a:r>
          </a:p>
          <a:p>
            <a:pPr algn="ctr">
              <a:spcBef>
                <a:spcPct val="20000"/>
              </a:spcBef>
              <a:buClr>
                <a:srgbClr val="FDBB63"/>
              </a:buClr>
            </a:pPr>
            <a:r>
              <a:rPr lang="de-DE" sz="1200" dirty="0">
                <a:solidFill>
                  <a:srgbClr val="333333"/>
                </a:solidFill>
                <a:latin typeface="Arial"/>
                <a:cs typeface="Arial"/>
              </a:rPr>
              <a:t>QDM inkl. Justierfuß und Untergestell</a:t>
            </a:r>
            <a:endParaRPr lang="en-GB" sz="1600" dirty="0">
              <a:solidFill>
                <a:srgbClr val="333333"/>
              </a:solidFill>
              <a:latin typeface="Arial"/>
              <a:cs typeface="Arial"/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980989" y="4675244"/>
            <a:ext cx="1943162" cy="1388236"/>
            <a:chOff x="41844" y="3043823"/>
            <a:chExt cx="1237947" cy="1388236"/>
          </a:xfrm>
        </p:grpSpPr>
        <p:sp>
          <p:nvSpPr>
            <p:cNvPr id="30" name="Textfeld 29"/>
            <p:cNvSpPr txBox="1"/>
            <p:nvPr/>
          </p:nvSpPr>
          <p:spPr>
            <a:xfrm>
              <a:off x="41844" y="3043823"/>
              <a:ext cx="1237947" cy="1341906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spAutoFit/>
            </a:bodyPr>
            <a:lstStyle/>
            <a:p>
              <a:pPr>
                <a:spcBef>
                  <a:spcPct val="20000"/>
                </a:spcBef>
                <a:buClr>
                  <a:srgbClr val="FDBB63"/>
                </a:buClr>
              </a:pP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Hauptabmessungen</a:t>
              </a:r>
            </a:p>
            <a:p>
              <a:pPr>
                <a:spcBef>
                  <a:spcPct val="20000"/>
                </a:spcBef>
                <a:buClr>
                  <a:srgbClr val="FDBB63"/>
                </a:buClr>
              </a:pP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L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     	       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  <a:sym typeface="Symbol"/>
                </a:rPr>
                <a:t>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</a:t>
              </a: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6110 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mm</a:t>
              </a:r>
            </a:p>
            <a:p>
              <a:pPr>
                <a:spcBef>
                  <a:spcPct val="20000"/>
                </a:spcBef>
                <a:buClr>
                  <a:srgbClr val="FDBB63"/>
                </a:buClr>
              </a:pP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H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     	       = </a:t>
              </a: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1400 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mm </a:t>
              </a:r>
            </a:p>
            <a:p>
              <a:pPr>
                <a:spcBef>
                  <a:spcPct val="20000"/>
                </a:spcBef>
                <a:buClr>
                  <a:srgbClr val="FDBB63"/>
                </a:buClr>
              </a:pP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H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    	       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  <a:sym typeface="Symbol"/>
                </a:rPr>
                <a:t>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</a:t>
              </a: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2100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mm</a:t>
              </a:r>
            </a:p>
            <a:p>
              <a:pPr>
                <a:spcBef>
                  <a:spcPct val="20000"/>
                </a:spcBef>
                <a:buClr>
                  <a:srgbClr val="FDBB63"/>
                </a:buClr>
              </a:pP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B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  	       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  <a:sym typeface="Symbol"/>
                </a:rPr>
                <a:t>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</a:t>
              </a: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1280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mm</a:t>
              </a:r>
              <a:endParaRPr lang="en-GB" sz="1400" dirty="0">
                <a:solidFill>
                  <a:srgbClr val="333333"/>
                </a:solidFill>
                <a:latin typeface="Arial"/>
                <a:cs typeface="Arial"/>
              </a:endParaRPr>
            </a:p>
          </p:txBody>
        </p:sp>
        <p:sp>
          <p:nvSpPr>
            <p:cNvPr id="3" name="Textfeld 2"/>
            <p:cNvSpPr txBox="1"/>
            <p:nvPr/>
          </p:nvSpPr>
          <p:spPr>
            <a:xfrm>
              <a:off x="129005" y="3402610"/>
              <a:ext cx="287172" cy="261610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spAutoFit/>
            </a:bodyPr>
            <a:lstStyle/>
            <a:p>
              <a:pPr algn="l"/>
              <a:r>
                <a:rPr lang="de-DE" sz="1100" dirty="0"/>
                <a:t>max</a:t>
              </a:r>
              <a:endParaRPr lang="en-GB" sz="1100" dirty="0"/>
            </a:p>
          </p:txBody>
        </p:sp>
        <p:sp>
          <p:nvSpPr>
            <p:cNvPr id="31" name="Textfeld 30"/>
            <p:cNvSpPr txBox="1"/>
            <p:nvPr/>
          </p:nvSpPr>
          <p:spPr>
            <a:xfrm>
              <a:off x="129651" y="3920098"/>
              <a:ext cx="287172" cy="261610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spAutoFit/>
            </a:bodyPr>
            <a:lstStyle/>
            <a:p>
              <a:pPr algn="l"/>
              <a:r>
                <a:rPr lang="de-DE" sz="1100" dirty="0"/>
                <a:t>max</a:t>
              </a:r>
              <a:endParaRPr lang="en-GB" sz="1100" dirty="0"/>
            </a:p>
          </p:txBody>
        </p:sp>
        <p:sp>
          <p:nvSpPr>
            <p:cNvPr id="32" name="Textfeld 31"/>
            <p:cNvSpPr txBox="1"/>
            <p:nvPr/>
          </p:nvSpPr>
          <p:spPr>
            <a:xfrm>
              <a:off x="129651" y="4170449"/>
              <a:ext cx="287172" cy="261610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spAutoFit/>
            </a:bodyPr>
            <a:lstStyle/>
            <a:p>
              <a:pPr algn="l"/>
              <a:r>
                <a:rPr lang="de-DE" sz="1100" dirty="0"/>
                <a:t>max</a:t>
              </a:r>
              <a:endParaRPr lang="en-GB" sz="1100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2715743" y="5868849"/>
            <a:ext cx="1628972" cy="681336"/>
            <a:chOff x="-157246" y="2947981"/>
            <a:chExt cx="1628972" cy="681336"/>
          </a:xfrm>
        </p:grpSpPr>
        <p:sp>
          <p:nvSpPr>
            <p:cNvPr id="35" name="Textfeld 34"/>
            <p:cNvSpPr txBox="1"/>
            <p:nvPr/>
          </p:nvSpPr>
          <p:spPr>
            <a:xfrm>
              <a:off x="-157246" y="2947981"/>
              <a:ext cx="1628972" cy="566309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spAutoFit/>
            </a:bodyPr>
            <a:lstStyle/>
            <a:p>
              <a:pPr>
                <a:spcBef>
                  <a:spcPct val="20000"/>
                </a:spcBef>
                <a:buClr>
                  <a:srgbClr val="FDBB63"/>
                </a:buClr>
              </a:pP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Gewicht</a:t>
              </a:r>
            </a:p>
            <a:p>
              <a:pPr>
                <a:spcBef>
                  <a:spcPct val="20000"/>
                </a:spcBef>
                <a:buClr>
                  <a:srgbClr val="FDBB63"/>
                </a:buClr>
              </a:pP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m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      	    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  <a:sym typeface="Symbol"/>
                </a:rPr>
                <a:t></a:t>
              </a:r>
              <a:r>
                <a:rPr lang="de-DE" sz="1400" b="1" dirty="0">
                  <a:solidFill>
                    <a:srgbClr val="333333"/>
                  </a:solidFill>
                  <a:latin typeface="Arial"/>
                  <a:cs typeface="Arial"/>
                </a:rPr>
                <a:t> 6220 </a:t>
              </a:r>
              <a:r>
                <a:rPr lang="de-DE" sz="1400" dirty="0">
                  <a:solidFill>
                    <a:srgbClr val="333333"/>
                  </a:solidFill>
                  <a:latin typeface="Arial"/>
                  <a:cs typeface="Arial"/>
                </a:rPr>
                <a:t>kg</a:t>
              </a:r>
            </a:p>
          </p:txBody>
        </p:sp>
        <p:sp>
          <p:nvSpPr>
            <p:cNvPr id="36" name="Textfeld 35"/>
            <p:cNvSpPr txBox="1"/>
            <p:nvPr/>
          </p:nvSpPr>
          <p:spPr>
            <a:xfrm>
              <a:off x="4054" y="3367707"/>
              <a:ext cx="450764" cy="261610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spAutoFit/>
            </a:bodyPr>
            <a:lstStyle/>
            <a:p>
              <a:pPr algn="l"/>
              <a:r>
                <a:rPr lang="de-DE" sz="1100" dirty="0"/>
                <a:t>total</a:t>
              </a:r>
              <a:endParaRPr lang="en-GB" sz="1100" dirty="0"/>
            </a:p>
          </p:txBody>
        </p:sp>
      </p:grpSp>
      <p:sp>
        <p:nvSpPr>
          <p:cNvPr id="37" name="Textfeld 36"/>
          <p:cNvSpPr txBox="1"/>
          <p:nvPr/>
        </p:nvSpPr>
        <p:spPr>
          <a:xfrm>
            <a:off x="401905" y="2003595"/>
            <a:ext cx="4662449" cy="236988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de-DE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2400" b="1" dirty="0">
                <a:solidFill>
                  <a:srgbClr val="FFC000"/>
                </a:solidFill>
                <a:latin typeface="Arial"/>
                <a:cs typeface="Arial"/>
              </a:rPr>
              <a:t>12 Modul Konfigurationen</a:t>
            </a:r>
            <a:br>
              <a:rPr lang="de-DE" sz="1400" b="1" dirty="0">
                <a:solidFill>
                  <a:srgbClr val="FFC000"/>
                </a:solidFill>
                <a:latin typeface="Arial"/>
                <a:cs typeface="Arial"/>
              </a:rPr>
            </a:br>
            <a:br>
              <a:rPr lang="de-DE" sz="1400" b="1" dirty="0">
                <a:solidFill>
                  <a:srgbClr val="FFC000"/>
                </a:solidFill>
                <a:latin typeface="Arial"/>
                <a:cs typeface="Arial"/>
              </a:rPr>
            </a:br>
            <a:br>
              <a:rPr lang="de-DE" sz="1400" b="1" dirty="0">
                <a:solidFill>
                  <a:srgbClr val="FFC000"/>
                </a:solidFill>
                <a:latin typeface="Arial"/>
                <a:cs typeface="Arial"/>
              </a:rPr>
            </a:br>
            <a:r>
              <a:rPr lang="de-DE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2400" b="1" dirty="0">
                <a:solidFill>
                  <a:srgbClr val="FFC000"/>
                </a:solidFill>
                <a:latin typeface="Arial"/>
                <a:cs typeface="Arial"/>
              </a:rPr>
              <a:t>21 Units Typen</a:t>
            </a:r>
            <a:br>
              <a:rPr lang="de-DE" sz="1400" b="1" dirty="0">
                <a:solidFill>
                  <a:srgbClr val="FFC000"/>
                </a:solidFill>
                <a:latin typeface="Arial"/>
                <a:cs typeface="Arial"/>
              </a:rPr>
            </a:br>
            <a:br>
              <a:rPr lang="de-DE" sz="1400" b="1" dirty="0">
                <a:solidFill>
                  <a:srgbClr val="FFC000"/>
                </a:solidFill>
                <a:latin typeface="Arial"/>
                <a:cs typeface="Arial"/>
              </a:rPr>
            </a:br>
            <a:endParaRPr lang="de-DE" sz="1400" b="1" dirty="0">
              <a:solidFill>
                <a:srgbClr val="FFC000"/>
              </a:solidFill>
              <a:latin typeface="Arial"/>
              <a:cs typeface="Arial"/>
            </a:endParaRPr>
          </a:p>
          <a:p>
            <a:r>
              <a:rPr lang="de-DE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83 </a:t>
            </a:r>
            <a:r>
              <a:rPr lang="de-DE" sz="2400" b="1" dirty="0">
                <a:solidFill>
                  <a:srgbClr val="FFC000"/>
                </a:solidFill>
                <a:latin typeface="Arial"/>
                <a:cs typeface="Arial"/>
              </a:rPr>
              <a:t>Module </a:t>
            </a:r>
            <a:r>
              <a:rPr lang="de-DE" sz="1600" dirty="0">
                <a:solidFill>
                  <a:srgbClr val="FFC000"/>
                </a:solidFill>
                <a:latin typeface="Arial"/>
                <a:cs typeface="Arial"/>
              </a:rPr>
              <a:t>(Gesamtanzahl)</a:t>
            </a:r>
            <a:br>
              <a:rPr lang="de-DE" sz="1600" dirty="0">
                <a:solidFill>
                  <a:srgbClr val="FFC000"/>
                </a:solidFill>
                <a:latin typeface="Arial"/>
                <a:cs typeface="Arial"/>
              </a:rPr>
            </a:br>
            <a:endParaRPr lang="de-DE" sz="2000" dirty="0">
              <a:solidFill>
                <a:srgbClr val="FFC000"/>
              </a:solidFill>
              <a:latin typeface="Arial"/>
              <a:cs typeface="Arial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AF429E0B-4000-4CFB-985D-7421BE31AEE0}"/>
              </a:ext>
            </a:extLst>
          </p:cNvPr>
          <p:cNvSpPr txBox="1"/>
          <p:nvPr/>
        </p:nvSpPr>
        <p:spPr>
          <a:xfrm>
            <a:off x="7089911" y="5325841"/>
            <a:ext cx="575799" cy="261610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/>
            <a:r>
              <a:rPr lang="de-DE" sz="1100" dirty="0"/>
              <a:t> beam</a:t>
            </a:r>
            <a:endParaRPr lang="en-GB" sz="1100" dirty="0"/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D36DC40F-A0A4-4E22-AD21-BE4B639D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64992" y="6552643"/>
            <a:ext cx="744898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434BCBBA-89FA-4C3C-8268-ECAFA4C8DF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725215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SIS100 - Quadrupole Doublet Modules</a:t>
            </a:r>
            <a:endParaRPr lang="en-GB" dirty="0"/>
          </a:p>
        </p:txBody>
      </p:sp>
      <p:pic>
        <p:nvPicPr>
          <p:cNvPr id="4098" name="Picture 2" descr="\\winfilesvh\B$Group\1_FAIRGSI$docu\1_Machines\2.8_SIS100\2.8.2_SIS100-Magnets\2.8.2.10_Cryogenic_Quadrupole_Module\01_Specifications\Pictures\Explosion_QDM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" y="1719069"/>
            <a:ext cx="6177076" cy="494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Gerade Verbindung mit Pfeil 8"/>
          <p:cNvCxnSpPr>
            <a:cxnSpLocks/>
          </p:cNvCxnSpPr>
          <p:nvPr/>
        </p:nvCxnSpPr>
        <p:spPr>
          <a:xfrm flipV="1">
            <a:off x="1932879" y="4044634"/>
            <a:ext cx="619100" cy="401000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feld 1025"/>
          <p:cNvSpPr txBox="1"/>
          <p:nvPr/>
        </p:nvSpPr>
        <p:spPr>
          <a:xfrm>
            <a:off x="323534" y="3795330"/>
            <a:ext cx="1204194" cy="4756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Arial" panose="020B0604020202020204" pitchFamily="34" charset="0"/>
              </a:rPr>
              <a:t>Teleskopisches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Arial" panose="020B0604020202020204" pitchFamily="34" charset="0"/>
              </a:rPr>
              <a:t>Balgsystem </a:t>
            </a:r>
          </a:p>
        </p:txBody>
      </p:sp>
      <p:sp>
        <p:nvSpPr>
          <p:cNvPr id="16" name="Inhaltsplatzhalter 2"/>
          <p:cNvSpPr txBox="1">
            <a:spLocks/>
          </p:cNvSpPr>
          <p:nvPr/>
        </p:nvSpPr>
        <p:spPr>
          <a:xfrm>
            <a:off x="704767" y="1205281"/>
            <a:ext cx="7915723" cy="414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2100" b="1" dirty="0">
                <a:solidFill>
                  <a:srgbClr val="FFC000"/>
                </a:solidFill>
              </a:rPr>
              <a:t>Typische Baugruppengestaltung (Bogen-Modul, Integration)</a:t>
            </a:r>
            <a:endParaRPr lang="de-DE" sz="1600" dirty="0"/>
          </a:p>
        </p:txBody>
      </p:sp>
      <p:cxnSp>
        <p:nvCxnSpPr>
          <p:cNvPr id="18" name="Gerade Verbindung mit Pfeil 17"/>
          <p:cNvCxnSpPr>
            <a:cxnSpLocks/>
          </p:cNvCxnSpPr>
          <p:nvPr/>
        </p:nvCxnSpPr>
        <p:spPr>
          <a:xfrm flipH="1">
            <a:off x="5081952" y="2628194"/>
            <a:ext cx="1927090" cy="194032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feld 1025"/>
          <p:cNvSpPr txBox="1"/>
          <p:nvPr/>
        </p:nvSpPr>
        <p:spPr>
          <a:xfrm>
            <a:off x="7060613" y="2470601"/>
            <a:ext cx="1308595" cy="28933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Arial" panose="020B0604020202020204" pitchFamily="34" charset="0"/>
              </a:rPr>
              <a:t>Isolationsbehälter</a:t>
            </a:r>
            <a:b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</a:br>
            <a:endParaRPr lang="de-DE" sz="11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cxnSp>
        <p:nvCxnSpPr>
          <p:cNvPr id="30" name="Gerade Verbindung mit Pfeil 29"/>
          <p:cNvCxnSpPr>
            <a:cxnSpLocks/>
            <a:stCxn id="31" idx="3"/>
          </p:cNvCxnSpPr>
          <p:nvPr/>
        </p:nvCxnSpPr>
        <p:spPr>
          <a:xfrm>
            <a:off x="3235426" y="1922306"/>
            <a:ext cx="422174" cy="65374"/>
          </a:xfrm>
          <a:prstGeom prst="straightConnector1">
            <a:avLst/>
          </a:prstGeom>
          <a:ln w="12700">
            <a:solidFill>
              <a:schemeClr val="accent1"/>
            </a:solidFill>
            <a:round/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Textfeld 1025"/>
          <p:cNvSpPr txBox="1"/>
          <p:nvPr/>
        </p:nvSpPr>
        <p:spPr>
          <a:xfrm>
            <a:off x="1994745" y="1760080"/>
            <a:ext cx="1240681" cy="32445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Arial" panose="020B0604020202020204" pitchFamily="34" charset="0"/>
              </a:rPr>
              <a:t>Sicherheitsventil</a:t>
            </a:r>
          </a:p>
        </p:txBody>
      </p:sp>
      <p:cxnSp>
        <p:nvCxnSpPr>
          <p:cNvPr id="38" name="Gerade Verbindung mit Pfeil 37"/>
          <p:cNvCxnSpPr>
            <a:cxnSpLocks/>
          </p:cNvCxnSpPr>
          <p:nvPr/>
        </p:nvCxnSpPr>
        <p:spPr>
          <a:xfrm flipH="1">
            <a:off x="4290696" y="1922305"/>
            <a:ext cx="1325552" cy="568850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Textfeld 1025"/>
          <p:cNvSpPr txBox="1"/>
          <p:nvPr/>
        </p:nvSpPr>
        <p:spPr>
          <a:xfrm>
            <a:off x="5616247" y="1726901"/>
            <a:ext cx="2163828" cy="62779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Service port:</a:t>
            </a:r>
            <a:b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</a:b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- LCL ports</a:t>
            </a:r>
            <a:b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</a:b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- Instrumentierungsflanschen</a:t>
            </a:r>
          </a:p>
        </p:txBody>
      </p:sp>
      <p:sp>
        <p:nvSpPr>
          <p:cNvPr id="46" name="Textfeld 1025"/>
          <p:cNvSpPr txBox="1"/>
          <p:nvPr/>
        </p:nvSpPr>
        <p:spPr>
          <a:xfrm>
            <a:off x="7184802" y="3077263"/>
            <a:ext cx="1802437" cy="87732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Service port shield:</a:t>
            </a:r>
            <a:b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</a:b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- Heat exchanger</a:t>
            </a:r>
            <a:b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</a:b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- cooling collar</a:t>
            </a:r>
            <a:b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</a:b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- cylindrical shield</a:t>
            </a:r>
          </a:p>
        </p:txBody>
      </p:sp>
      <p:cxnSp>
        <p:nvCxnSpPr>
          <p:cNvPr id="49" name="Gerade Verbindung mit Pfeil 48"/>
          <p:cNvCxnSpPr>
            <a:cxnSpLocks/>
          </p:cNvCxnSpPr>
          <p:nvPr/>
        </p:nvCxnSpPr>
        <p:spPr>
          <a:xfrm flipH="1">
            <a:off x="5357579" y="3264167"/>
            <a:ext cx="1820244" cy="357329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3" name="Textfeld 1025"/>
          <p:cNvSpPr txBox="1"/>
          <p:nvPr/>
        </p:nvSpPr>
        <p:spPr>
          <a:xfrm>
            <a:off x="547272" y="4372360"/>
            <a:ext cx="1328745" cy="31256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Verbindungsschild</a:t>
            </a:r>
            <a:endParaRPr lang="de-DE" sz="1100" dirty="0">
              <a:solidFill>
                <a:schemeClr val="accent1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57" name="Textfeld 1025"/>
          <p:cNvSpPr txBox="1"/>
          <p:nvPr/>
        </p:nvSpPr>
        <p:spPr>
          <a:xfrm>
            <a:off x="6526782" y="2767654"/>
            <a:ext cx="1572582" cy="30293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Haupt-Thermalschild</a:t>
            </a:r>
          </a:p>
        </p:txBody>
      </p:sp>
      <p:cxnSp>
        <p:nvCxnSpPr>
          <p:cNvPr id="58" name="Gerade Verbindung mit Pfeil 57"/>
          <p:cNvCxnSpPr>
            <a:cxnSpLocks/>
          </p:cNvCxnSpPr>
          <p:nvPr/>
        </p:nvCxnSpPr>
        <p:spPr>
          <a:xfrm flipH="1">
            <a:off x="5495789" y="2907332"/>
            <a:ext cx="1022622" cy="447585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2" name="Textfeld 1025"/>
          <p:cNvSpPr txBox="1"/>
          <p:nvPr/>
        </p:nvSpPr>
        <p:spPr>
          <a:xfrm>
            <a:off x="7177823" y="4088213"/>
            <a:ext cx="1465728" cy="2368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Local current leads</a:t>
            </a:r>
          </a:p>
        </p:txBody>
      </p:sp>
      <p:cxnSp>
        <p:nvCxnSpPr>
          <p:cNvPr id="63" name="Gerade Verbindung mit Pfeil 62"/>
          <p:cNvCxnSpPr>
            <a:stCxn id="62" idx="1"/>
          </p:cNvCxnSpPr>
          <p:nvPr/>
        </p:nvCxnSpPr>
        <p:spPr>
          <a:xfrm flipH="1" flipV="1">
            <a:off x="6345469" y="4123149"/>
            <a:ext cx="832354" cy="83464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8" name="Textfeld 1025"/>
          <p:cNvSpPr txBox="1"/>
          <p:nvPr/>
        </p:nvSpPr>
        <p:spPr>
          <a:xfrm>
            <a:off x="7214658" y="4666518"/>
            <a:ext cx="1465728" cy="2368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Roughing cold-warm-transition</a:t>
            </a:r>
          </a:p>
        </p:txBody>
      </p:sp>
      <p:cxnSp>
        <p:nvCxnSpPr>
          <p:cNvPr id="69" name="Gerade Verbindung mit Pfeil 68"/>
          <p:cNvCxnSpPr/>
          <p:nvPr/>
        </p:nvCxnSpPr>
        <p:spPr>
          <a:xfrm flipH="1" flipV="1">
            <a:off x="6345469" y="4732749"/>
            <a:ext cx="832354" cy="83464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Gerade Verbindung mit Pfeil 69"/>
          <p:cNvCxnSpPr>
            <a:cxnSpLocks/>
          </p:cNvCxnSpPr>
          <p:nvPr/>
        </p:nvCxnSpPr>
        <p:spPr>
          <a:xfrm flipV="1">
            <a:off x="2551979" y="4582089"/>
            <a:ext cx="2444932" cy="337670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1" name="Textfeld 1025"/>
          <p:cNvSpPr txBox="1"/>
          <p:nvPr/>
        </p:nvSpPr>
        <p:spPr>
          <a:xfrm>
            <a:off x="1519144" y="4784918"/>
            <a:ext cx="1966705" cy="89003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Kaltemasse:</a:t>
            </a:r>
            <a:b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</a:b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- 2 </a:t>
            </a:r>
            <a:r>
              <a:rPr lang="de-DE" sz="1100" b="1" dirty="0">
                <a:solidFill>
                  <a:schemeClr val="accent1"/>
                </a:solidFill>
                <a:ea typeface="Calibri"/>
                <a:cs typeface="Times New Roman"/>
              </a:rPr>
              <a:t>QP-Units</a:t>
            </a: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 und bus bars</a:t>
            </a:r>
            <a:b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</a:b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- Kryogenic Versorgung</a:t>
            </a:r>
            <a:b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</a:b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- Common girder</a:t>
            </a:r>
          </a:p>
        </p:txBody>
      </p:sp>
      <p:sp>
        <p:nvSpPr>
          <p:cNvPr id="76" name="Textfeld 1025"/>
          <p:cNvSpPr txBox="1"/>
          <p:nvPr/>
        </p:nvSpPr>
        <p:spPr>
          <a:xfrm>
            <a:off x="7214658" y="5718424"/>
            <a:ext cx="1136474" cy="2980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Untergestell</a:t>
            </a:r>
          </a:p>
        </p:txBody>
      </p:sp>
      <p:cxnSp>
        <p:nvCxnSpPr>
          <p:cNvPr id="77" name="Gerade Verbindung mit Pfeil 76"/>
          <p:cNvCxnSpPr>
            <a:cxnSpLocks/>
            <a:stCxn id="76" idx="1"/>
          </p:cNvCxnSpPr>
          <p:nvPr/>
        </p:nvCxnSpPr>
        <p:spPr>
          <a:xfrm flipH="1" flipV="1">
            <a:off x="6181664" y="5825309"/>
            <a:ext cx="1032994" cy="42131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8" name="Gerade Verbindung mit Pfeil 77"/>
          <p:cNvCxnSpPr>
            <a:cxnSpLocks/>
          </p:cNvCxnSpPr>
          <p:nvPr/>
        </p:nvCxnSpPr>
        <p:spPr>
          <a:xfrm flipV="1">
            <a:off x="3657600" y="5507729"/>
            <a:ext cx="1078454" cy="508726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9" name="Textfeld 1025"/>
          <p:cNvSpPr txBox="1"/>
          <p:nvPr/>
        </p:nvSpPr>
        <p:spPr>
          <a:xfrm>
            <a:off x="2796585" y="5903748"/>
            <a:ext cx="1076293" cy="35917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100" dirty="0">
                <a:solidFill>
                  <a:schemeClr val="accent1"/>
                </a:solidFill>
                <a:ea typeface="Calibri"/>
                <a:cs typeface="Times New Roman"/>
              </a:rPr>
              <a:t>Justierfuß</a:t>
            </a:r>
          </a:p>
        </p:txBody>
      </p: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968D3322-903D-4E0B-9EF4-8A7441723182}"/>
              </a:ext>
            </a:extLst>
          </p:cNvPr>
          <p:cNvCxnSpPr>
            <a:cxnSpLocks/>
          </p:cNvCxnSpPr>
          <p:nvPr/>
        </p:nvCxnSpPr>
        <p:spPr>
          <a:xfrm flipV="1">
            <a:off x="586159" y="2929106"/>
            <a:ext cx="474872" cy="815747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Foliennummernplatzhalter 5">
            <a:extLst>
              <a:ext uri="{FF2B5EF4-FFF2-40B4-BE49-F238E27FC236}">
                <a16:creationId xmlns:a16="http://schemas.microsoft.com/office/drawing/2014/main" id="{C5E7B8D3-1F31-4F15-8A74-31D08C05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64992" y="6552643"/>
            <a:ext cx="744898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Datumsplatzhalter 3">
            <a:extLst>
              <a:ext uri="{FF2B5EF4-FFF2-40B4-BE49-F238E27FC236}">
                <a16:creationId xmlns:a16="http://schemas.microsoft.com/office/drawing/2014/main" id="{5054BC5F-EBCE-447E-8813-A4265C2F5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3153371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40017"/>
            <a:ext cx="6242342" cy="807330"/>
          </a:xfrm>
        </p:spPr>
        <p:txBody>
          <a:bodyPr>
            <a:normAutofit/>
          </a:bodyPr>
          <a:lstStyle/>
          <a:p>
            <a:r>
              <a:rPr lang="de-DE" dirty="0"/>
              <a:t>SIS100 - Modul-Typen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485" y="1366907"/>
            <a:ext cx="4341498" cy="112337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de-DE" sz="1500" b="1" dirty="0">
                <a:solidFill>
                  <a:srgbClr val="FFC000"/>
                </a:solidFill>
              </a:rPr>
              <a:t>	</a:t>
            </a:r>
            <a:r>
              <a:rPr lang="de-DE" sz="1400" b="1" dirty="0">
                <a:solidFill>
                  <a:srgbClr val="FFC000"/>
                </a:solidFill>
              </a:rPr>
              <a:t>			    </a:t>
            </a:r>
            <a:r>
              <a:rPr lang="de-DE" sz="1800" b="1" dirty="0">
                <a:solidFill>
                  <a:schemeClr val="tx1"/>
                </a:solidFill>
              </a:rPr>
              <a:t>Bogenmodule</a:t>
            </a:r>
            <a:endParaRPr lang="de-DE" sz="1400" b="1" dirty="0">
              <a:solidFill>
                <a:schemeClr val="tx1"/>
              </a:solidFill>
            </a:endParaRPr>
          </a:p>
          <a:p>
            <a:pPr lvl="0"/>
            <a:r>
              <a:rPr lang="de-DE" sz="1400" b="1" dirty="0">
                <a:solidFill>
                  <a:srgbClr val="FFC000"/>
                </a:solidFill>
              </a:rPr>
              <a:t>6</a:t>
            </a:r>
            <a:r>
              <a:rPr lang="de-DE" sz="1400" b="1" dirty="0"/>
              <a:t> Typen</a:t>
            </a:r>
          </a:p>
          <a:p>
            <a:pPr lvl="0"/>
            <a:r>
              <a:rPr lang="de-DE" sz="1400" b="1" dirty="0">
                <a:solidFill>
                  <a:srgbClr val="FFC000"/>
                </a:solidFill>
              </a:rPr>
              <a:t>54</a:t>
            </a:r>
            <a:r>
              <a:rPr lang="de-DE" sz="1400" b="1" dirty="0"/>
              <a:t> Stück im Tunnel</a:t>
            </a:r>
          </a:p>
          <a:p>
            <a:pPr lvl="0"/>
            <a:r>
              <a:rPr lang="de-DE" sz="1400" b="1" dirty="0"/>
              <a:t>ca. </a:t>
            </a:r>
            <a:r>
              <a:rPr lang="de-DE" sz="1400" b="1" dirty="0">
                <a:solidFill>
                  <a:srgbClr val="FFC000"/>
                </a:solidFill>
              </a:rPr>
              <a:t>1730 </a:t>
            </a:r>
            <a:r>
              <a:rPr lang="de-DE" sz="1400" b="1" dirty="0"/>
              <a:t>Teile/Typ </a:t>
            </a:r>
          </a:p>
          <a:p>
            <a:pPr lvl="0"/>
            <a:endParaRPr lang="de-DE" sz="2300" b="1" dirty="0"/>
          </a:p>
          <a:p>
            <a:pPr lvl="0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C002207-8E59-42FC-9564-0164C082C7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87" t="16734" r="19806" b="23026"/>
          <a:stretch/>
        </p:blipFill>
        <p:spPr>
          <a:xfrm>
            <a:off x="4669720" y="1669324"/>
            <a:ext cx="3521222" cy="827009"/>
          </a:xfrm>
          <a:prstGeom prst="rect">
            <a:avLst/>
          </a:prstGeom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886B965-3269-453A-9A2F-8051C2CBCFAF}"/>
              </a:ext>
            </a:extLst>
          </p:cNvPr>
          <p:cNvSpPr txBox="1">
            <a:spLocks/>
          </p:cNvSpPr>
          <p:nvPr/>
        </p:nvSpPr>
        <p:spPr>
          <a:xfrm>
            <a:off x="422563" y="2630664"/>
            <a:ext cx="4652007" cy="11233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>
                <a:solidFill>
                  <a:srgbClr val="FFC000"/>
                </a:solidFill>
              </a:rPr>
              <a:t>				    </a:t>
            </a:r>
            <a:r>
              <a:rPr lang="de-DE" sz="1800" b="1" dirty="0">
                <a:solidFill>
                  <a:schemeClr val="tx1"/>
                </a:solidFill>
              </a:rPr>
              <a:t>Bogenendmodule</a:t>
            </a:r>
            <a:endParaRPr lang="de-DE" sz="1600" b="1" dirty="0">
              <a:solidFill>
                <a:schemeClr val="tx1"/>
              </a:solidFill>
            </a:endParaRPr>
          </a:p>
          <a:p>
            <a:r>
              <a:rPr lang="de-DE" sz="1400" b="1" dirty="0">
                <a:solidFill>
                  <a:srgbClr val="FFC000"/>
                </a:solidFill>
              </a:rPr>
              <a:t>2 </a:t>
            </a:r>
            <a:r>
              <a:rPr lang="de-DE" sz="1400" b="1" dirty="0"/>
              <a:t>Typen</a:t>
            </a:r>
          </a:p>
          <a:p>
            <a:r>
              <a:rPr lang="de-DE" sz="1400" b="1" dirty="0">
                <a:solidFill>
                  <a:srgbClr val="FFC000"/>
                </a:solidFill>
              </a:rPr>
              <a:t>10</a:t>
            </a:r>
            <a:r>
              <a:rPr lang="de-DE" sz="1400" b="1" dirty="0"/>
              <a:t> Stück im Tunnel</a:t>
            </a:r>
          </a:p>
          <a:p>
            <a:r>
              <a:rPr lang="de-DE" sz="1400" b="1" dirty="0"/>
              <a:t>ca. </a:t>
            </a:r>
            <a:r>
              <a:rPr lang="de-DE" sz="1400" b="1" dirty="0">
                <a:solidFill>
                  <a:srgbClr val="FFC000"/>
                </a:solidFill>
              </a:rPr>
              <a:t>1680 </a:t>
            </a:r>
            <a:r>
              <a:rPr lang="de-DE" sz="1400" b="1" dirty="0"/>
              <a:t>verschiedene Teile/Typ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11" name="Inhaltsplatzhalter 4">
            <a:extLst>
              <a:ext uri="{FF2B5EF4-FFF2-40B4-BE49-F238E27FC236}">
                <a16:creationId xmlns:a16="http://schemas.microsoft.com/office/drawing/2014/main" id="{41C986EE-20C2-4126-BAC5-9773C8FA06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16" t="15545" r="17860" b="16484"/>
          <a:stretch/>
        </p:blipFill>
        <p:spPr>
          <a:xfrm>
            <a:off x="4650408" y="2893722"/>
            <a:ext cx="3777862" cy="923208"/>
          </a:xfrm>
          <a:prstGeom prst="rect">
            <a:avLst/>
          </a:prstGeom>
        </p:spPr>
      </p:pic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BBD10F64-6060-4CFA-914C-9D558DE48159}"/>
              </a:ext>
            </a:extLst>
          </p:cNvPr>
          <p:cNvSpPr txBox="1">
            <a:spLocks/>
          </p:cNvSpPr>
          <p:nvPr/>
        </p:nvSpPr>
        <p:spPr>
          <a:xfrm>
            <a:off x="457200" y="3984895"/>
            <a:ext cx="4484748" cy="11804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>
                <a:solidFill>
                  <a:srgbClr val="FFC000"/>
                </a:solidFill>
              </a:rPr>
              <a:t>				    </a:t>
            </a:r>
            <a:r>
              <a:rPr lang="de-DE" sz="1800" b="1" dirty="0">
                <a:solidFill>
                  <a:schemeClr val="tx1"/>
                </a:solidFill>
              </a:rPr>
              <a:t>Gerade Module</a:t>
            </a:r>
            <a:endParaRPr lang="de-DE" sz="1600" b="1" dirty="0">
              <a:solidFill>
                <a:schemeClr val="tx1"/>
              </a:solidFill>
            </a:endParaRPr>
          </a:p>
          <a:p>
            <a:r>
              <a:rPr lang="de-DE" sz="1400" b="1" dirty="0">
                <a:solidFill>
                  <a:srgbClr val="FFC000"/>
                </a:solidFill>
              </a:rPr>
              <a:t>2 </a:t>
            </a:r>
            <a:r>
              <a:rPr lang="de-DE" sz="1400" b="1" dirty="0"/>
              <a:t>Typen</a:t>
            </a:r>
          </a:p>
          <a:p>
            <a:r>
              <a:rPr lang="de-DE" sz="1400" b="1" dirty="0">
                <a:solidFill>
                  <a:srgbClr val="FFC000"/>
                </a:solidFill>
              </a:rPr>
              <a:t>17 </a:t>
            </a:r>
            <a:r>
              <a:rPr lang="de-DE" sz="1400" b="1" dirty="0"/>
              <a:t>Stück im Tunnel</a:t>
            </a:r>
          </a:p>
          <a:p>
            <a:r>
              <a:rPr lang="de-DE" sz="1400" b="1" dirty="0"/>
              <a:t>ca. </a:t>
            </a:r>
            <a:r>
              <a:rPr lang="de-DE" sz="1400" b="1" dirty="0">
                <a:solidFill>
                  <a:srgbClr val="FFC000"/>
                </a:solidFill>
              </a:rPr>
              <a:t>1620</a:t>
            </a:r>
            <a:r>
              <a:rPr lang="de-DE" sz="1400" b="1" dirty="0"/>
              <a:t> verschiedene Teile/Typ</a:t>
            </a:r>
            <a:endParaRPr lang="de-DE" sz="1400" dirty="0"/>
          </a:p>
        </p:txBody>
      </p:sp>
      <p:pic>
        <p:nvPicPr>
          <p:cNvPr id="13" name="Inhaltsplatzhalter 4">
            <a:extLst>
              <a:ext uri="{FF2B5EF4-FFF2-40B4-BE49-F238E27FC236}">
                <a16:creationId xmlns:a16="http://schemas.microsoft.com/office/drawing/2014/main" id="{22D36CC1-A68D-4FE3-BF83-FD478E3AD5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91" t="10870" r="17788" b="17283"/>
          <a:stretch/>
        </p:blipFill>
        <p:spPr>
          <a:xfrm>
            <a:off x="4731503" y="4246129"/>
            <a:ext cx="3448151" cy="971935"/>
          </a:xfrm>
          <a:prstGeom prst="rect">
            <a:avLst/>
          </a:prstGeom>
        </p:spPr>
      </p:pic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4AD7B563-0F86-4CCC-B276-D1A53FDCC63F}"/>
              </a:ext>
            </a:extLst>
          </p:cNvPr>
          <p:cNvSpPr txBox="1">
            <a:spLocks/>
          </p:cNvSpPr>
          <p:nvPr/>
        </p:nvSpPr>
        <p:spPr>
          <a:xfrm>
            <a:off x="450485" y="5302548"/>
            <a:ext cx="4281017" cy="1123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>
                <a:solidFill>
                  <a:srgbClr val="FFC000"/>
                </a:solidFill>
              </a:rPr>
              <a:t>				    </a:t>
            </a:r>
            <a:r>
              <a:rPr lang="de-DE" sz="1800" b="1" dirty="0">
                <a:solidFill>
                  <a:schemeClr val="tx1"/>
                </a:solidFill>
              </a:rPr>
              <a:t>Sondermodule</a:t>
            </a:r>
            <a:endParaRPr lang="de-DE" sz="1600" b="1" dirty="0">
              <a:solidFill>
                <a:schemeClr val="tx1"/>
              </a:solidFill>
            </a:endParaRPr>
          </a:p>
          <a:p>
            <a:r>
              <a:rPr lang="de-DE" sz="1400" b="1" dirty="0">
                <a:solidFill>
                  <a:srgbClr val="FFC000"/>
                </a:solidFill>
              </a:rPr>
              <a:t>2</a:t>
            </a:r>
            <a:r>
              <a:rPr lang="de-DE" sz="1400" b="1" dirty="0"/>
              <a:t> Typen</a:t>
            </a:r>
          </a:p>
          <a:p>
            <a:r>
              <a:rPr lang="de-DE" sz="1400" b="1" dirty="0">
                <a:solidFill>
                  <a:srgbClr val="FFC000"/>
                </a:solidFill>
              </a:rPr>
              <a:t>2</a:t>
            </a:r>
            <a:r>
              <a:rPr lang="de-DE" sz="1400" b="1" dirty="0"/>
              <a:t> Stück im Tunnel</a:t>
            </a:r>
          </a:p>
          <a:p>
            <a:r>
              <a:rPr lang="de-DE" sz="1400" b="1" dirty="0"/>
              <a:t>ca. </a:t>
            </a:r>
            <a:r>
              <a:rPr lang="de-DE" sz="1400" b="1" dirty="0">
                <a:solidFill>
                  <a:srgbClr val="FFC000"/>
                </a:solidFill>
              </a:rPr>
              <a:t>2000</a:t>
            </a:r>
            <a:r>
              <a:rPr lang="de-DE" sz="1400" b="1" dirty="0"/>
              <a:t> verschiedene Teile/Typ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5EA1EC6-5176-4231-8A39-E86C5CE8DB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549" t="12182" r="18516" b="14458"/>
          <a:stretch/>
        </p:blipFill>
        <p:spPr>
          <a:xfrm>
            <a:off x="4764062" y="5626440"/>
            <a:ext cx="3355112" cy="927650"/>
          </a:xfrm>
          <a:prstGeom prst="rect">
            <a:avLst/>
          </a:prstGeom>
        </p:spPr>
      </p:pic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8F6FD259-AB0C-4F97-BABB-BEB5B6023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64992" y="6552643"/>
            <a:ext cx="744898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C5B5992E-B713-4C93-8CEA-0D0FD136DD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4858175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62" y="2224639"/>
            <a:ext cx="7335255" cy="419386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2690" y="454427"/>
            <a:ext cx="6242342" cy="469170"/>
          </a:xfrm>
        </p:spPr>
        <p:txBody>
          <a:bodyPr>
            <a:no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5CBDDA-5CCF-8748-8988-9DC6C8981774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82438" y="6550779"/>
            <a:ext cx="971343" cy="357157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Reinhard Lotz</a:t>
            </a: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987082" y="1512542"/>
            <a:ext cx="7930199" cy="5637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333333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de-DE" sz="3200" dirty="0">
                <a:solidFill>
                  <a:srgbClr val="FFC000"/>
                </a:solidFill>
                <a:latin typeface="Arial" pitchFamily="34" charset="0"/>
                <a:cs typeface="Arial" charset="0"/>
              </a:rPr>
              <a:t>Vielen Dank für Ihre Aufmerksamkeit</a:t>
            </a:r>
            <a:endParaRPr lang="de-DE" sz="3200" dirty="0">
              <a:solidFill>
                <a:srgbClr val="FFC000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l="1077" b="1898"/>
          <a:stretch/>
        </p:blipFill>
        <p:spPr>
          <a:xfrm>
            <a:off x="2577840" y="3713473"/>
            <a:ext cx="3524098" cy="1517555"/>
          </a:xfrm>
          <a:prstGeom prst="rect">
            <a:avLst/>
          </a:prstGeom>
        </p:spPr>
      </p:pic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38261" y="5444020"/>
            <a:ext cx="1382296" cy="48185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Quadrupolmodul 2.5</a:t>
            </a:r>
            <a:br>
              <a:rPr 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Serie - </a:t>
            </a:r>
            <a:br>
              <a:rPr 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6792BD23-C6B5-4067-A7F0-4EA9EAE6A1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8998" y="6552643"/>
            <a:ext cx="849831" cy="365125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46016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B103D-E0E2-4E15-BEB6-6D844BF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unsere Qualifikation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FC56D3-88A6-4C0F-AD3C-E880E33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5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EEB8B9-2892-4F1E-8439-760FB180B9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A9B8F06-B209-44C4-B77A-DECBBDA8E3E1}"/>
              </a:ext>
            </a:extLst>
          </p:cNvPr>
          <p:cNvSpPr txBox="1">
            <a:spLocks/>
          </p:cNvSpPr>
          <p:nvPr/>
        </p:nvSpPr>
        <p:spPr>
          <a:xfrm>
            <a:off x="488614" y="1297125"/>
            <a:ext cx="8124898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br>
              <a:rPr lang="de-DE" b="1" dirty="0">
                <a:solidFill>
                  <a:srgbClr val="FDBB63"/>
                </a:solidFill>
              </a:rPr>
            </a:br>
            <a:r>
              <a:rPr lang="de-DE" b="1" dirty="0">
                <a:solidFill>
                  <a:srgbClr val="FFC000"/>
                </a:solidFill>
              </a:rPr>
              <a:t>…hat ihren Schwerpunkt im Ingenieursbereich</a:t>
            </a:r>
            <a:br>
              <a:rPr lang="de-DE" sz="1800" dirty="0">
                <a:solidFill>
                  <a:srgbClr val="FDBB63"/>
                </a:solidFill>
              </a:rPr>
            </a:br>
            <a:endParaRPr lang="de-DE" sz="1800" dirty="0">
              <a:solidFill>
                <a:srgbClr val="FDBB63"/>
              </a:solidFill>
            </a:endParaRPr>
          </a:p>
          <a:p>
            <a:pPr marL="0" indent="0">
              <a:buNone/>
            </a:pPr>
            <a:r>
              <a:rPr lang="de-DE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1800" b="1" dirty="0">
                <a:solidFill>
                  <a:schemeClr val="tx1"/>
                </a:solidFill>
              </a:rPr>
              <a:t>fachspezifisch</a:t>
            </a:r>
            <a:br>
              <a:rPr lang="de-DE" sz="800" b="1" i="1" dirty="0">
                <a:solidFill>
                  <a:schemeClr val="tx1"/>
                </a:solidFill>
              </a:rPr>
            </a:br>
            <a:endParaRPr lang="de-DE" sz="800" dirty="0">
              <a:solidFill>
                <a:schemeClr val="tx1"/>
              </a:solidFill>
            </a:endParaRPr>
          </a:p>
          <a:p>
            <a:r>
              <a:rPr lang="de-DE" sz="1600" b="1" dirty="0">
                <a:solidFill>
                  <a:schemeClr val="tx1"/>
                </a:solidFill>
              </a:rPr>
              <a:t>klassischer Maschinenbau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physikalische Technik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Leichtbau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Feinwerktechnik</a:t>
            </a:r>
          </a:p>
          <a:p>
            <a:r>
              <a:rPr lang="de-DE" sz="1600" b="1" dirty="0"/>
              <a:t>etc.</a:t>
            </a:r>
          </a:p>
          <a:p>
            <a:pPr marL="0" indent="0">
              <a:buNone/>
            </a:pPr>
            <a:endParaRPr lang="de-DE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sz="1800" b="1" dirty="0">
                <a:solidFill>
                  <a:schemeClr val="tx1"/>
                </a:solidFill>
              </a:rPr>
              <a:t>Kernberufsbilder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Entwicklungs-Ingenieure</a:t>
            </a:r>
            <a:r>
              <a:rPr lang="de-DE" sz="1600" dirty="0">
                <a:solidFill>
                  <a:schemeClr val="tx1"/>
                </a:solidFill>
              </a:rPr>
              <a:t>	(Dipl.-Ing. (TH) / M.Sc. / M. Eng. / oder vergleichbar)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Konstruktions-Ingenieure</a:t>
            </a:r>
            <a:r>
              <a:rPr lang="de-DE" sz="1600" dirty="0">
                <a:solidFill>
                  <a:schemeClr val="tx1"/>
                </a:solidFill>
              </a:rPr>
              <a:t>	(Dipl.-Ing. (FH) / B.Sc. / B. Eng. / oder vergleichbar)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</a:rPr>
              <a:t>				</a:t>
            </a:r>
            <a:r>
              <a:rPr lang="de-DE" sz="1600" b="1" dirty="0">
                <a:solidFill>
                  <a:schemeClr val="tx1"/>
                </a:solidFill>
              </a:rPr>
              <a:t>ergänzend:</a:t>
            </a:r>
            <a:r>
              <a:rPr lang="de-DE" sz="1600" dirty="0">
                <a:solidFill>
                  <a:schemeClr val="tx1"/>
                </a:solidFill>
              </a:rPr>
              <a:t>	TechnikerInnen / Techn. ZeichnerInnen / etc.</a:t>
            </a:r>
            <a:br>
              <a:rPr lang="de-DE" sz="1600" dirty="0">
                <a:solidFill>
                  <a:schemeClr val="tx1"/>
                </a:solidFill>
              </a:rPr>
            </a:br>
            <a:r>
              <a:rPr lang="de-DE" sz="1600" dirty="0">
                <a:solidFill>
                  <a:schemeClr val="tx1"/>
                </a:solidFill>
              </a:rPr>
              <a:t>										   </a:t>
            </a:r>
            <a:r>
              <a:rPr lang="de-DE" sz="1200" dirty="0">
                <a:solidFill>
                  <a:schemeClr val="tx1"/>
                </a:solidFill>
              </a:rPr>
              <a:t>(ProduktdesignerInnen)</a:t>
            </a:r>
            <a:r>
              <a:rPr lang="de-DE" sz="1600" dirty="0">
                <a:solidFill>
                  <a:schemeClr val="tx1"/>
                </a:solidFill>
              </a:rPr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1507524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B103D-E0E2-4E15-BEB6-6D844BF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unsere Spezialisten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FC56D3-88A6-4C0F-AD3C-E880E33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6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EEB8B9-2892-4F1E-8439-760FB180B9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A9B8F06-B209-44C4-B77A-DECBBDA8E3E1}"/>
              </a:ext>
            </a:extLst>
          </p:cNvPr>
          <p:cNvSpPr txBox="1">
            <a:spLocks/>
          </p:cNvSpPr>
          <p:nvPr/>
        </p:nvSpPr>
        <p:spPr>
          <a:xfrm>
            <a:off x="488614" y="1653112"/>
            <a:ext cx="8124898" cy="448244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>
                <a:solidFill>
                  <a:srgbClr val="FFC000"/>
                </a:solidFill>
              </a:rPr>
              <a:t>…unterstützen bei herausfordernden Aufgaben</a:t>
            </a:r>
            <a:br>
              <a:rPr lang="de-DE" b="1" dirty="0">
                <a:solidFill>
                  <a:srgbClr val="FDBB63"/>
                </a:solidFill>
              </a:rPr>
            </a:br>
            <a:br>
              <a:rPr lang="de-DE" sz="1400" b="1" dirty="0">
                <a:solidFill>
                  <a:schemeClr val="tx1"/>
                </a:solidFill>
              </a:rPr>
            </a:br>
            <a:r>
              <a:rPr lang="de-DE" sz="1400" b="1" dirty="0">
                <a:solidFill>
                  <a:schemeClr val="tx1"/>
                </a:solidFill>
              </a:rPr>
              <a:t>								</a:t>
            </a:r>
          </a:p>
          <a:p>
            <a:r>
              <a:rPr lang="de-DE" sz="2000" b="1" dirty="0">
                <a:solidFill>
                  <a:schemeClr val="tx1"/>
                </a:solidFill>
              </a:rPr>
              <a:t>FEM-Analysen (ANSYS)</a:t>
            </a:r>
            <a:br>
              <a:rPr lang="de-DE" sz="1000" b="1" dirty="0">
                <a:solidFill>
                  <a:schemeClr val="tx1"/>
                </a:solidFill>
              </a:rPr>
            </a:br>
            <a:endParaRPr lang="de-DE" sz="1000" b="1" dirty="0">
              <a:solidFill>
                <a:schemeClr val="tx1"/>
              </a:solidFill>
            </a:endParaRPr>
          </a:p>
          <a:p>
            <a:r>
              <a:rPr lang="de-DE" sz="2000" b="1" dirty="0">
                <a:solidFill>
                  <a:schemeClr val="tx1"/>
                </a:solidFill>
              </a:rPr>
              <a:t>Schweißkonstruktionen</a:t>
            </a:r>
            <a:br>
              <a:rPr lang="de-DE" sz="1000" b="1" dirty="0">
                <a:solidFill>
                  <a:schemeClr val="tx1"/>
                </a:solidFill>
              </a:rPr>
            </a:br>
            <a:endParaRPr lang="de-DE" sz="1000" b="1" dirty="0">
              <a:solidFill>
                <a:schemeClr val="tx1"/>
              </a:solidFill>
            </a:endParaRPr>
          </a:p>
          <a:p>
            <a:r>
              <a:rPr lang="de-DE" sz="2000" b="1" dirty="0">
                <a:solidFill>
                  <a:schemeClr val="tx1"/>
                </a:solidFill>
              </a:rPr>
              <a:t>Bewertung nach Druckgeräterichtlinie (DGRL)</a:t>
            </a:r>
            <a:br>
              <a:rPr lang="de-DE" sz="1000" b="1" dirty="0">
                <a:solidFill>
                  <a:schemeClr val="tx1"/>
                </a:solidFill>
              </a:rPr>
            </a:br>
            <a:r>
              <a:rPr lang="de-DE" sz="1000" b="1" dirty="0">
                <a:solidFill>
                  <a:schemeClr val="tx1"/>
                </a:solidFill>
              </a:rPr>
              <a:t>	</a:t>
            </a:r>
          </a:p>
          <a:p>
            <a:r>
              <a:rPr lang="de-DE" sz="2000" b="1" dirty="0">
                <a:solidFill>
                  <a:schemeClr val="tx1"/>
                </a:solidFill>
              </a:rPr>
              <a:t>CAD/ECTR-Anwendung und Schulung		</a:t>
            </a:r>
            <a:r>
              <a:rPr lang="de-DE" sz="1400" b="1" dirty="0">
                <a:solidFill>
                  <a:schemeClr val="tx1"/>
                </a:solidFill>
              </a:rPr>
              <a:t>		</a:t>
            </a:r>
          </a:p>
          <a:p>
            <a:pPr marL="0" indent="0" algn="ctr">
              <a:buNone/>
            </a:pPr>
            <a:br>
              <a:rPr lang="de-DE" sz="1400" b="1" dirty="0">
                <a:solidFill>
                  <a:schemeClr val="tx1"/>
                </a:solidFill>
              </a:rPr>
            </a:br>
            <a:br>
              <a:rPr lang="de-DE" sz="1400" b="1" dirty="0">
                <a:solidFill>
                  <a:schemeClr val="tx1"/>
                </a:solidFill>
              </a:rPr>
            </a:br>
            <a:r>
              <a:rPr lang="de-DE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d</a:t>
            </a:r>
            <a:r>
              <a:rPr lang="de-DE" sz="1800" b="1" dirty="0">
                <a:solidFill>
                  <a:schemeClr val="tx1"/>
                </a:solidFill>
              </a:rPr>
              <a:t>as gesamte MDS-Team steht bei allen Fragen rund</a:t>
            </a:r>
            <a:br>
              <a:rPr lang="de-DE" sz="1800" b="1" dirty="0">
                <a:solidFill>
                  <a:schemeClr val="tx1"/>
                </a:solidFill>
              </a:rPr>
            </a:br>
            <a:r>
              <a:rPr lang="de-DE" sz="1800" b="1" dirty="0">
                <a:solidFill>
                  <a:schemeClr val="tx1"/>
                </a:solidFill>
              </a:rPr>
              <a:t>um die mechanische Konstruktion gerne zu Verfügung. 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463436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B103D-E0E2-4E15-BEB6-6D844BF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unser Service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FC56D3-88A6-4C0F-AD3C-E880E33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7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EEB8B9-2892-4F1E-8439-760FB180B9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A9B8F06-B209-44C4-B77A-DECBBDA8E3E1}"/>
              </a:ext>
            </a:extLst>
          </p:cNvPr>
          <p:cNvSpPr txBox="1">
            <a:spLocks/>
          </p:cNvSpPr>
          <p:nvPr/>
        </p:nvSpPr>
        <p:spPr>
          <a:xfrm>
            <a:off x="488614" y="1423065"/>
            <a:ext cx="8124898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de-DE" b="1" dirty="0">
                <a:solidFill>
                  <a:srgbClr val="FFC000"/>
                </a:solidFill>
              </a:rPr>
              <a:t>MDS-Dienstleistungen</a:t>
            </a:r>
            <a:br>
              <a:rPr lang="de-DE" sz="1600" b="1" dirty="0">
                <a:solidFill>
                  <a:srgbClr val="FFC000"/>
                </a:solidFill>
              </a:rPr>
            </a:br>
            <a:endParaRPr lang="de-DE" sz="1600" b="1" dirty="0">
              <a:solidFill>
                <a:srgbClr val="FFC000"/>
              </a:solidFill>
            </a:endParaRPr>
          </a:p>
          <a:p>
            <a:r>
              <a:rPr lang="de-DE" sz="1800" dirty="0">
                <a:solidFill>
                  <a:schemeClr val="tx1"/>
                </a:solidFill>
              </a:rPr>
              <a:t>Machbarkeitsstudien / Konzepterstellung</a:t>
            </a:r>
          </a:p>
          <a:p>
            <a:r>
              <a:rPr lang="de-DE" sz="1800" dirty="0">
                <a:solidFill>
                  <a:schemeClr val="tx1"/>
                </a:solidFill>
              </a:rPr>
              <a:t>Entwürfe (als Grundlage für CDR`s)</a:t>
            </a:r>
          </a:p>
          <a:p>
            <a:r>
              <a:rPr lang="de-DE" sz="1800" dirty="0">
                <a:solidFill>
                  <a:schemeClr val="tx1"/>
                </a:solidFill>
              </a:rPr>
              <a:t>Analysen und Berechnungen</a:t>
            </a:r>
          </a:p>
          <a:p>
            <a:r>
              <a:rPr lang="de-DE" sz="1800" dirty="0">
                <a:solidFill>
                  <a:schemeClr val="tx1"/>
                </a:solidFill>
              </a:rPr>
              <a:t>Ausarbeitungen (als Grundlage für FDR`s, Beschaffungen, …)</a:t>
            </a:r>
          </a:p>
          <a:p>
            <a:r>
              <a:rPr lang="de-DE" sz="1800" dirty="0">
                <a:solidFill>
                  <a:schemeClr val="tx1"/>
                </a:solidFill>
              </a:rPr>
              <a:t>Bewertungen (FEM / DGRL)</a:t>
            </a:r>
          </a:p>
          <a:p>
            <a:r>
              <a:rPr lang="de-DE" sz="1800" dirty="0">
                <a:solidFill>
                  <a:schemeClr val="tx1"/>
                </a:solidFill>
              </a:rPr>
              <a:t>Zeichnungssichtungen von Beistellungen</a:t>
            </a:r>
          </a:p>
          <a:p>
            <a:r>
              <a:rPr lang="de-DE" sz="1800" dirty="0">
                <a:solidFill>
                  <a:schemeClr val="tx1"/>
                </a:solidFill>
              </a:rPr>
              <a:t>Datenintegration und Aufbereitung</a:t>
            </a:r>
          </a:p>
          <a:p>
            <a:r>
              <a:rPr lang="de-DE" sz="1800" dirty="0"/>
              <a:t>campusweite ingenieurtechnische und konstruktive Beratung</a:t>
            </a:r>
          </a:p>
          <a:p>
            <a:r>
              <a:rPr lang="de-DE" sz="1800" dirty="0"/>
              <a:t>campusweite CAD-/ECTR-Anwenderschulung und Support</a:t>
            </a:r>
          </a:p>
          <a:p>
            <a:r>
              <a:rPr lang="de-DE" sz="1800" dirty="0"/>
              <a:t>Zeichnungsarchiv und Zeichenbürodienst</a:t>
            </a:r>
          </a:p>
          <a:p>
            <a:r>
              <a:rPr lang="de-DE" sz="1800" dirty="0"/>
              <a:t>3D-Druck</a:t>
            </a:r>
          </a:p>
          <a:p>
            <a:r>
              <a:rPr lang="de-DE" sz="1800" dirty="0"/>
              <a:t>…</a:t>
            </a:r>
          </a:p>
          <a:p>
            <a:pPr marL="0" indent="0" algn="ctr">
              <a:buNone/>
            </a:pP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308311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B103D-E0E2-4E15-BEB6-6D844BF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unsere Richtlinien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FC56D3-88A6-4C0F-AD3C-E880E33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8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EEB8B9-2892-4F1E-8439-760FB180B9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5CBA63DB-FB11-4FE1-8056-329387BBA12E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FFC000"/>
                </a:solidFill>
              </a:rPr>
              <a:t>Die Konstruktionsrichtlinie (KRL)</a:t>
            </a:r>
          </a:p>
          <a:p>
            <a:pPr marL="0" indent="0">
              <a:buNone/>
            </a:pPr>
            <a:endParaRPr lang="de-DE" sz="16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de-DE" sz="2000" b="1" dirty="0">
                <a:solidFill>
                  <a:srgbClr val="FFC000"/>
                </a:solidFill>
              </a:rPr>
              <a:t>							Die Datenaustauschrichtlinie (DARL)</a:t>
            </a:r>
            <a:br>
              <a:rPr lang="de-DE" sz="1050" b="1" dirty="0">
                <a:solidFill>
                  <a:srgbClr val="FFC000"/>
                </a:solidFill>
              </a:rPr>
            </a:br>
            <a:br>
              <a:rPr lang="de-DE" sz="1050" b="1" dirty="0">
                <a:solidFill>
                  <a:srgbClr val="FFC000"/>
                </a:solidFill>
              </a:rPr>
            </a:br>
            <a:r>
              <a:rPr lang="de-DE" sz="2000" b="1" dirty="0">
                <a:solidFill>
                  <a:srgbClr val="FFC000"/>
                </a:solidFill>
              </a:rPr>
              <a:t>							</a:t>
            </a:r>
            <a:r>
              <a:rPr lang="de-DE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de-DE" sz="1600" b="1" dirty="0">
                <a:solidFill>
                  <a:schemeClr val="tx1"/>
                </a:solidFill>
              </a:rPr>
              <a:t>Teil 1				    </a:t>
            </a:r>
            <a:r>
              <a:rPr lang="de-DE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de-DE" sz="1600" b="1" dirty="0">
                <a:solidFill>
                  <a:schemeClr val="tx1"/>
                </a:solidFill>
              </a:rPr>
              <a:t>Teil 2</a:t>
            </a:r>
          </a:p>
          <a:p>
            <a:pPr marL="0" indent="0">
              <a:buNone/>
            </a:pPr>
            <a:endParaRPr lang="de-DE" sz="2000" b="1" dirty="0">
              <a:solidFill>
                <a:srgbClr val="FFC000"/>
              </a:solidFill>
            </a:endParaRPr>
          </a:p>
          <a:p>
            <a:pPr marL="0" indent="0">
              <a:buFont typeface="Wingdings" charset="2"/>
              <a:buNone/>
            </a:pPr>
            <a:endParaRPr lang="de-DE" sz="28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33386A-98EE-47AC-B86B-3472E8F6D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01" y="1989700"/>
            <a:ext cx="2359291" cy="33428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23E353B-7281-45DC-B3A6-B01DCE543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587" y="3099538"/>
            <a:ext cx="2359291" cy="33403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6113227-59B0-46DD-9B28-F26A66316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7462" y="3099538"/>
            <a:ext cx="2356937" cy="33403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3618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B103D-E0E2-4E15-BEB6-6D844BF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Konstruktionsrichtlinie KRL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FC56D3-88A6-4C0F-AD3C-E880E33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9</a:t>
            </a:fld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EEB8B9-2892-4F1E-8439-760FB180B9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61CE2E96-F800-4458-8A75-0E82EC08A028}"/>
              </a:ext>
            </a:extLst>
          </p:cNvPr>
          <p:cNvSpPr txBox="1">
            <a:spLocks/>
          </p:cNvSpPr>
          <p:nvPr/>
        </p:nvSpPr>
        <p:spPr>
          <a:xfrm>
            <a:off x="422565" y="1450685"/>
            <a:ext cx="8211834" cy="49035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2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8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6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FDBB63"/>
              </a:buClr>
              <a:buFont typeface="Wingdings" charset="2"/>
              <a:buChar char="§"/>
              <a:defRPr sz="14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>
                <a:solidFill>
                  <a:schemeClr val="tx1"/>
                </a:solidFill>
              </a:rPr>
              <a:t>Um eine vergleichbare Qualität auf dem Campus und in Zusammenarbeit mit unseren Dienstleistern zu generieren sind unsere </a:t>
            </a:r>
            <a:r>
              <a:rPr lang="de-DE" sz="1800" b="1" dirty="0">
                <a:solidFill>
                  <a:srgbClr val="FFC000"/>
                </a:solidFill>
              </a:rPr>
              <a:t>üblichen Modalitäten </a:t>
            </a:r>
            <a:r>
              <a:rPr lang="de-DE" sz="1600" b="1" dirty="0">
                <a:solidFill>
                  <a:schemeClr val="tx1"/>
                </a:solidFill>
              </a:rPr>
              <a:t>in</a:t>
            </a:r>
            <a:br>
              <a:rPr lang="de-DE" sz="1600" b="1" dirty="0">
                <a:solidFill>
                  <a:schemeClr val="tx1"/>
                </a:solidFill>
              </a:rPr>
            </a:br>
            <a:r>
              <a:rPr lang="de-DE" sz="1600" b="1" dirty="0">
                <a:solidFill>
                  <a:schemeClr val="tx1"/>
                </a:solidFill>
              </a:rPr>
              <a:t>der Konstruktionsrichtlinie (KRL) zusammengefasst. Dies sind u.a.:</a:t>
            </a:r>
            <a:br>
              <a:rPr lang="de-DE" sz="1600" b="1" dirty="0">
                <a:solidFill>
                  <a:schemeClr val="tx1"/>
                </a:solidFill>
              </a:rPr>
            </a:br>
            <a:endParaRPr lang="de-DE" sz="1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600" b="1" dirty="0">
              <a:solidFill>
                <a:schemeClr val="tx1"/>
              </a:solidFill>
            </a:endParaRPr>
          </a:p>
          <a:p>
            <a:r>
              <a:rPr lang="de-DE" sz="1600" b="1" dirty="0">
                <a:solidFill>
                  <a:schemeClr val="tx1"/>
                </a:solidFill>
              </a:rPr>
              <a:t>unsere Tools und Systeme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die CAD-Einstellungen, Arbeitsweisen und Regeln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die Dokumentgestaltung und Projektdokumentation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den Konstruktionsprozess und die Freigabemodalitäten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unser Zeichnungsnummernsystem</a:t>
            </a:r>
          </a:p>
          <a:p>
            <a:r>
              <a:rPr lang="de-DE" sz="1600" b="1" dirty="0">
                <a:solidFill>
                  <a:schemeClr val="tx1"/>
                </a:solidFill>
              </a:rPr>
              <a:t>Modalitäten für externe Dienstleister </a:t>
            </a:r>
          </a:p>
          <a:p>
            <a:pPr marL="0" indent="0">
              <a:buFont typeface="Wingdings" charset="2"/>
              <a:buNone/>
              <a:tabLst>
                <a:tab pos="1074738" algn="l"/>
              </a:tabLst>
            </a:pPr>
            <a:br>
              <a:rPr lang="de-DE" sz="1600" b="1" dirty="0">
                <a:solidFill>
                  <a:schemeClr val="tx1"/>
                </a:solidFill>
              </a:rPr>
            </a:br>
            <a:r>
              <a:rPr lang="de-DE" sz="1600" b="1" dirty="0">
                <a:solidFill>
                  <a:schemeClr val="tx1"/>
                </a:solidFill>
              </a:rPr>
              <a:t>	</a:t>
            </a:r>
            <a:r>
              <a:rPr lang="de-DE" sz="1800" b="1" dirty="0">
                <a:solidFill>
                  <a:srgbClr val="FFC000"/>
                </a:solidFill>
              </a:rPr>
              <a:t>Die KRL beinhaltet fachlich keine</a:t>
            </a:r>
            <a:br>
              <a:rPr lang="de-DE" sz="1800" b="1" dirty="0">
                <a:solidFill>
                  <a:srgbClr val="FFC000"/>
                </a:solidFill>
              </a:rPr>
            </a:br>
            <a:r>
              <a:rPr lang="de-DE" sz="1800" b="1" dirty="0">
                <a:solidFill>
                  <a:srgbClr val="FFC000"/>
                </a:solidFill>
              </a:rPr>
              <a:t>	   spezifischen Besonderheiten.</a:t>
            </a:r>
            <a:br>
              <a:rPr lang="de-DE" sz="1600" b="1" dirty="0">
                <a:solidFill>
                  <a:srgbClr val="FFC000"/>
                </a:solidFill>
              </a:rPr>
            </a:br>
            <a:endParaRPr lang="de-DE" sz="1600" b="1" dirty="0">
              <a:solidFill>
                <a:srgbClr val="FFC000"/>
              </a:solidFill>
            </a:endParaRPr>
          </a:p>
          <a:p>
            <a:pPr marL="0" indent="0" algn="ctr">
              <a:buFont typeface="Wingdings" charset="2"/>
              <a:buNone/>
              <a:tabLst>
                <a:tab pos="265113" algn="l"/>
              </a:tabLst>
            </a:pPr>
            <a:r>
              <a:rPr lang="de-DE" sz="1600" b="1" dirty="0">
                <a:solidFill>
                  <a:schemeClr val="tx1"/>
                </a:solidFill>
              </a:rPr>
              <a:t>Das Dokument beschreibt übliche maschinenbauliche Sachverhalte</a:t>
            </a:r>
            <a:br>
              <a:rPr lang="de-DE" sz="1600" b="1" dirty="0">
                <a:solidFill>
                  <a:schemeClr val="tx1"/>
                </a:solidFill>
              </a:rPr>
            </a:br>
            <a:r>
              <a:rPr lang="de-DE" sz="1600" b="1" dirty="0">
                <a:solidFill>
                  <a:schemeClr val="tx1"/>
                </a:solidFill>
              </a:rPr>
              <a:t>wie sie u.a. im Tabellenbuch Metall und “Hoischen“ zu finden sind.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8C3CE9B-10E7-440F-804B-4776422A1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30" y="2400990"/>
            <a:ext cx="2121760" cy="300632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635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1617379"/>
      </p:ext>
    </p:extLst>
  </p:cSld>
  <p:clrMapOvr>
    <a:masterClrMapping/>
  </p:clrMapOvr>
</p:sld>
</file>

<file path=ppt/theme/theme1.xml><?xml version="1.0" encoding="utf-8"?>
<a:theme xmlns:a="http://schemas.openxmlformats.org/drawingml/2006/main" name="fair-gsi-folienmaster_2016_onering">
  <a:themeElements>
    <a:clrScheme name="Benutzerdefiniert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6666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DBB63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3" id="{2187FC39-6E23-A544-8598-51FCED494874}" vid="{08B53125-47F3-1D4E-B45D-09522840DC96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fair-gsi-folienmaster_2019_4zu3</Template>
  <TotalTime>0</TotalTime>
  <Words>2349</Words>
  <Application>Microsoft Office PowerPoint</Application>
  <PresentationFormat>Bildschirmpräsentation (4:3)</PresentationFormat>
  <Paragraphs>456</Paragraphs>
  <Slides>45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50" baseType="lpstr">
      <vt:lpstr>Arial</vt:lpstr>
      <vt:lpstr>Calibri</vt:lpstr>
      <vt:lpstr>Times New Roman</vt:lpstr>
      <vt:lpstr>Wingdings</vt:lpstr>
      <vt:lpstr>fair-gsi-folienmaster_2016_onering</vt:lpstr>
      <vt:lpstr>ENG-informiert MDS- stellt sich vor</vt:lpstr>
      <vt:lpstr>MDS</vt:lpstr>
      <vt:lpstr>unser Team</vt:lpstr>
      <vt:lpstr>unser Kerngeschäft</vt:lpstr>
      <vt:lpstr>unsere Qualifikation</vt:lpstr>
      <vt:lpstr>unsere Spezialisten</vt:lpstr>
      <vt:lpstr>unser Service</vt:lpstr>
      <vt:lpstr>unsere Richtlinien</vt:lpstr>
      <vt:lpstr>Konstruktionsrichtlinie KRL</vt:lpstr>
      <vt:lpstr>Konstruktionsrichtlinie KRL</vt:lpstr>
      <vt:lpstr>Datenaustauschrichtlinie DARL</vt:lpstr>
      <vt:lpstr>unsere Aufträge</vt:lpstr>
      <vt:lpstr>Anforderungsliste</vt:lpstr>
      <vt:lpstr>FEM-Analyse (ANSYS)</vt:lpstr>
      <vt:lpstr>FEM-Analyse (ANSYS)</vt:lpstr>
      <vt:lpstr>FEM-Analyse (ANSYS)</vt:lpstr>
      <vt:lpstr>FEM-Analyse (ANSYS)</vt:lpstr>
      <vt:lpstr>Schweißkonstruktionen</vt:lpstr>
      <vt:lpstr>Schweißkonstruktionen</vt:lpstr>
      <vt:lpstr>Druckgeräterichtlinie (DGRL)</vt:lpstr>
      <vt:lpstr>Druckgeräterichtlinie (DGRL)</vt:lpstr>
      <vt:lpstr>Zeichnungssichtungen</vt:lpstr>
      <vt:lpstr>Zeichnungssichtungen</vt:lpstr>
      <vt:lpstr>unsere Softwaretools (ein Extrakt)</vt:lpstr>
      <vt:lpstr>Schulungen im CAD-Umfeld</vt:lpstr>
      <vt:lpstr>Zeichnungsarchiv</vt:lpstr>
      <vt:lpstr>Datenaustausch</vt:lpstr>
      <vt:lpstr>Zeichenbürodienst</vt:lpstr>
      <vt:lpstr>Aufträge</vt:lpstr>
      <vt:lpstr>Aufträge</vt:lpstr>
      <vt:lpstr>Aufträge</vt:lpstr>
      <vt:lpstr>Aufträge</vt:lpstr>
      <vt:lpstr>Aufträge</vt:lpstr>
      <vt:lpstr>Aufträge</vt:lpstr>
      <vt:lpstr>Aufträge</vt:lpstr>
      <vt:lpstr>Aufträge</vt:lpstr>
      <vt:lpstr>Aufträge / Fertigungsequipment</vt:lpstr>
      <vt:lpstr>Aufträge</vt:lpstr>
      <vt:lpstr>Aufträge</vt:lpstr>
      <vt:lpstr>Aufträge / Anpassungen</vt:lpstr>
      <vt:lpstr>Aufträge</vt:lpstr>
      <vt:lpstr>SIS100 - Quadrupole Doublet Modules</vt:lpstr>
      <vt:lpstr>SIS100 - Quadrupole Doublet Modules</vt:lpstr>
      <vt:lpstr>SIS100 - Modul-Typen</vt:lpstr>
      <vt:lpstr>.</vt:lpstr>
    </vt:vector>
  </TitlesOfParts>
  <Company>GSI Helmholtzzentrum für Schwerionenforschung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Menke, Stefan</dc:creator>
  <cp:lastModifiedBy>Lotz, Reinhard</cp:lastModifiedBy>
  <cp:revision>985</cp:revision>
  <cp:lastPrinted>2026-08-31T07:36:28Z</cp:lastPrinted>
  <dcterms:created xsi:type="dcterms:W3CDTF">2024-11-30T07:48:39Z</dcterms:created>
  <dcterms:modified xsi:type="dcterms:W3CDTF">2026-08-31T07:37:41Z</dcterms:modified>
</cp:coreProperties>
</file>