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268" r:id="rId4"/>
    <p:sldId id="318" r:id="rId5"/>
    <p:sldId id="319" r:id="rId6"/>
    <p:sldId id="321" r:id="rId7"/>
    <p:sldId id="320" r:id="rId8"/>
    <p:sldId id="261" r:id="rId9"/>
    <p:sldId id="262" r:id="rId10"/>
    <p:sldId id="263" r:id="rId11"/>
    <p:sldId id="269" r:id="rId12"/>
    <p:sldId id="315" r:id="rId13"/>
    <p:sldId id="257" r:id="rId14"/>
    <p:sldId id="258" r:id="rId15"/>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34DAE-D592-4708-B50D-4A2ADD2802F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B9F1C0A7-2784-4FCF-B6B3-DD7DF992A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83E54311-0966-4571-BA90-1CF4B0F193E1}"/>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5" name="Fußzeilenplatzhalter 4">
            <a:extLst>
              <a:ext uri="{FF2B5EF4-FFF2-40B4-BE49-F238E27FC236}">
                <a16:creationId xmlns:a16="http://schemas.microsoft.com/office/drawing/2014/main" id="{E5C1B417-4E26-42CD-8274-A3FB5C074DE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1E283FD4-5CE2-4A37-A2F3-32AA14C64F4F}"/>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420841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B57E0-BAF2-4947-8DBB-FBAAFAB913BF}"/>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33AB3392-76E0-40FA-AB3C-57A6FD201B1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3AE3DC3A-2DD7-4FE7-A10A-4CA472CE54DF}"/>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5" name="Fußzeilenplatzhalter 4">
            <a:extLst>
              <a:ext uri="{FF2B5EF4-FFF2-40B4-BE49-F238E27FC236}">
                <a16:creationId xmlns:a16="http://schemas.microsoft.com/office/drawing/2014/main" id="{E1A41381-8CEE-40DE-A549-3E757AAEAE0B}"/>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B71666EB-AC58-4C11-9C1B-B8DAF5A7C40B}"/>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366267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EFEC34B-7C4F-469A-9D15-ABBBA95A5C5C}"/>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DEC3BD75-D597-4626-B471-A608996DAC4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41E04762-C243-4697-A441-98AE4F7E1F82}"/>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5" name="Fußzeilenplatzhalter 4">
            <a:extLst>
              <a:ext uri="{FF2B5EF4-FFF2-40B4-BE49-F238E27FC236}">
                <a16:creationId xmlns:a16="http://schemas.microsoft.com/office/drawing/2014/main" id="{4DB2543F-1BE7-4E87-AC7D-0BD3ED54573A}"/>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EF817AAB-37BF-49EE-B864-509561CC94AD}"/>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264637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D296F-346C-4323-9440-0B22D412A960}"/>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20F4E92D-C923-422F-B25B-FA3A4946209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0AE56BC-A4DE-4FC8-A370-A307F74A9AD9}"/>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5" name="Fußzeilenplatzhalter 4">
            <a:extLst>
              <a:ext uri="{FF2B5EF4-FFF2-40B4-BE49-F238E27FC236}">
                <a16:creationId xmlns:a16="http://schemas.microsoft.com/office/drawing/2014/main" id="{02E7690D-BE20-4A2A-85FF-9526050E2E60}"/>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E1483B16-C11B-4670-88A0-DED3186BB1C7}"/>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253319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94B69-E259-4E91-BEF8-CEE057A03CF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060645BF-AED7-478B-A426-1D22F3091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B71D379-A51C-4BAF-840D-085861D1E952}"/>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5" name="Fußzeilenplatzhalter 4">
            <a:extLst>
              <a:ext uri="{FF2B5EF4-FFF2-40B4-BE49-F238E27FC236}">
                <a16:creationId xmlns:a16="http://schemas.microsoft.com/office/drawing/2014/main" id="{0A00E2BD-C29F-4D67-96A9-02BE73D99EF8}"/>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04E90FD2-1CF9-4764-870C-E161DE2A65A7}"/>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13838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8DD0E-0DAC-4594-AB74-0EB3942D1B25}"/>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C0B8A26E-F969-4032-B2E3-1DF77EBEC86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8B5E13CF-DC15-4C7B-9DD4-7A4FB9C063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694AB8DB-2AD9-49F7-866A-6D7A7AD1B0BB}"/>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6" name="Fußzeilenplatzhalter 5">
            <a:extLst>
              <a:ext uri="{FF2B5EF4-FFF2-40B4-BE49-F238E27FC236}">
                <a16:creationId xmlns:a16="http://schemas.microsoft.com/office/drawing/2014/main" id="{56B00699-8BB5-4062-A008-73ADDA3D029E}"/>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885B0798-6A7D-409B-8DFA-E9921880D672}"/>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386383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30893-B7EF-441B-97FB-2ACEE8998DDC}"/>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09666E3F-6C7A-4AE8-9942-9C473322D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61D1093-1E62-420F-AA53-04ED862DCC2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86436ABC-2F87-47ED-B9D7-DDCD31843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F0AFFAB-EFC6-4197-85B5-7EC182E1096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F7721E86-C3E0-4531-A288-2046DC57A43C}"/>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8" name="Fußzeilenplatzhalter 7">
            <a:extLst>
              <a:ext uri="{FF2B5EF4-FFF2-40B4-BE49-F238E27FC236}">
                <a16:creationId xmlns:a16="http://schemas.microsoft.com/office/drawing/2014/main" id="{CC172E3A-1BFF-42DE-9987-61DEE499B504}"/>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992C1A35-28D6-4946-88DF-8E436E6548B5}"/>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160329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7CFD5-7BBA-4D6D-8E21-39CC91A103DF}"/>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E9F9A973-F797-41DF-8956-A148CE40E6C5}"/>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4" name="Fußzeilenplatzhalter 3">
            <a:extLst>
              <a:ext uri="{FF2B5EF4-FFF2-40B4-BE49-F238E27FC236}">
                <a16:creationId xmlns:a16="http://schemas.microsoft.com/office/drawing/2014/main" id="{3F6B01BD-ED63-4B42-92A6-887E02BA813E}"/>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F29A0C5C-05F9-4CE1-B837-144483A35716}"/>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26646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8C06144-3306-41DB-A9C4-7E8B24DAD449}"/>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3" name="Fußzeilenplatzhalter 2">
            <a:extLst>
              <a:ext uri="{FF2B5EF4-FFF2-40B4-BE49-F238E27FC236}">
                <a16:creationId xmlns:a16="http://schemas.microsoft.com/office/drawing/2014/main" id="{2302D503-4A16-4D96-A2E6-BDCDAFD69EF4}"/>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C6D1DA37-445C-482B-BC58-6FE3B9FE0D41}"/>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413795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A50F2-E01E-4EA3-A1AB-D768ED2D513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93720ABE-EFA1-4296-A97E-88FD9823C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1EB971A0-BF83-4BC6-BFBF-9942062FC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8010C81-2758-4F5A-AD25-B8211853A0A2}"/>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6" name="Fußzeilenplatzhalter 5">
            <a:extLst>
              <a:ext uri="{FF2B5EF4-FFF2-40B4-BE49-F238E27FC236}">
                <a16:creationId xmlns:a16="http://schemas.microsoft.com/office/drawing/2014/main" id="{25A2D597-4E17-4994-92EF-0701C74845BC}"/>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CE58C398-0371-4C24-B291-91393BA30499}"/>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343680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4FF0-8CBE-45CC-B941-FFD4DADD1CC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2812704C-9197-4BF3-86F3-3639B6759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ABE5A7C7-1568-43BD-9792-0C809496D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37199B-79BB-4F2D-8C12-F0AB89FBA4B1}"/>
              </a:ext>
            </a:extLst>
          </p:cNvPr>
          <p:cNvSpPr>
            <a:spLocks noGrp="1"/>
          </p:cNvSpPr>
          <p:nvPr>
            <p:ph type="dt" sz="half" idx="10"/>
          </p:nvPr>
        </p:nvSpPr>
        <p:spPr/>
        <p:txBody>
          <a:bodyPr/>
          <a:lstStyle/>
          <a:p>
            <a:fld id="{040DE6FD-1F86-446B-84C3-CC41359D9FA5}" type="datetimeFigureOut">
              <a:rPr lang="en-GB" smtClean="0"/>
              <a:t>10/07/2026</a:t>
            </a:fld>
            <a:endParaRPr lang="en-GB"/>
          </a:p>
        </p:txBody>
      </p:sp>
      <p:sp>
        <p:nvSpPr>
          <p:cNvPr id="6" name="Fußzeilenplatzhalter 5">
            <a:extLst>
              <a:ext uri="{FF2B5EF4-FFF2-40B4-BE49-F238E27FC236}">
                <a16:creationId xmlns:a16="http://schemas.microsoft.com/office/drawing/2014/main" id="{758876AF-2AD8-48C2-8727-815B7C80C14F}"/>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8DD6578D-351B-4B3E-BDB7-63198E138407}"/>
              </a:ext>
            </a:extLst>
          </p:cNvPr>
          <p:cNvSpPr>
            <a:spLocks noGrp="1"/>
          </p:cNvSpPr>
          <p:nvPr>
            <p:ph type="sldNum" sz="quarter" idx="12"/>
          </p:nvPr>
        </p:nvSpPr>
        <p:spPr/>
        <p:txBody>
          <a:bodyPr/>
          <a:lstStyle/>
          <a:p>
            <a:fld id="{48E537B1-5B17-4859-9337-FE8D3AECCFCB}" type="slidenum">
              <a:rPr lang="en-GB" smtClean="0"/>
              <a:t>‹Nr.›</a:t>
            </a:fld>
            <a:endParaRPr lang="en-GB"/>
          </a:p>
        </p:txBody>
      </p:sp>
    </p:spTree>
    <p:extLst>
      <p:ext uri="{BB962C8B-B14F-4D97-AF65-F5344CB8AC3E}">
        <p14:creationId xmlns:p14="http://schemas.microsoft.com/office/powerpoint/2010/main" val="31070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906DB8C-F857-4850-B60E-9B9CB80BE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2370A254-FD7E-4445-8D24-7F1CB6B24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35239FFC-69BE-4751-A2BA-5735F2E9F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DE6FD-1F86-446B-84C3-CC41359D9FA5}" type="datetimeFigureOut">
              <a:rPr lang="en-GB" smtClean="0"/>
              <a:t>10/07/2026</a:t>
            </a:fld>
            <a:endParaRPr lang="en-GB"/>
          </a:p>
        </p:txBody>
      </p:sp>
      <p:sp>
        <p:nvSpPr>
          <p:cNvPr id="5" name="Fußzeilenplatzhalter 4">
            <a:extLst>
              <a:ext uri="{FF2B5EF4-FFF2-40B4-BE49-F238E27FC236}">
                <a16:creationId xmlns:a16="http://schemas.microsoft.com/office/drawing/2014/main" id="{5FF17448-85E3-47BF-8563-AED21F882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57786156-8771-4C5A-B0D1-F3BC6D774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537B1-5B17-4859-9337-FE8D3AECCFCB}" type="slidenum">
              <a:rPr lang="en-GB" smtClean="0"/>
              <a:t>‹Nr.›</a:t>
            </a:fld>
            <a:endParaRPr lang="en-GB"/>
          </a:p>
        </p:txBody>
      </p:sp>
    </p:spTree>
    <p:extLst>
      <p:ext uri="{BB962C8B-B14F-4D97-AF65-F5344CB8AC3E}">
        <p14:creationId xmlns:p14="http://schemas.microsoft.com/office/powerpoint/2010/main" val="36710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036117-BCD4-489E-A52F-16589188859C}"/>
              </a:ext>
            </a:extLst>
          </p:cNvPr>
          <p:cNvPicPr>
            <a:picLocks noChangeAspect="1"/>
          </p:cNvPicPr>
          <p:nvPr/>
        </p:nvPicPr>
        <p:blipFill>
          <a:blip r:embed="rId2"/>
          <a:stretch>
            <a:fillRect/>
          </a:stretch>
        </p:blipFill>
        <p:spPr>
          <a:xfrm>
            <a:off x="862012" y="209550"/>
            <a:ext cx="10467975" cy="6438900"/>
          </a:xfrm>
          <a:prstGeom prst="rect">
            <a:avLst/>
          </a:prstGeom>
        </p:spPr>
      </p:pic>
    </p:spTree>
    <p:extLst>
      <p:ext uri="{BB962C8B-B14F-4D97-AF65-F5344CB8AC3E}">
        <p14:creationId xmlns:p14="http://schemas.microsoft.com/office/powerpoint/2010/main" val="222910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AD7EE59-5614-4FE3-B540-BF86BD5666D7}"/>
              </a:ext>
            </a:extLst>
          </p:cNvPr>
          <p:cNvSpPr txBox="1"/>
          <p:nvPr/>
        </p:nvSpPr>
        <p:spPr>
          <a:xfrm>
            <a:off x="1434280" y="195756"/>
            <a:ext cx="8902262" cy="2308324"/>
          </a:xfrm>
          <a:prstGeom prst="rect">
            <a:avLst/>
          </a:prstGeom>
          <a:noFill/>
        </p:spPr>
        <p:txBody>
          <a:bodyPr wrap="square">
            <a:spAutoFit/>
          </a:bodyPr>
          <a:lstStyle/>
          <a:p>
            <a:r>
              <a:rPr lang="de-DE" sz="4800" dirty="0">
                <a:effectLst/>
                <a:latin typeface="Calibri" panose="020F0502020204030204" pitchFamily="34" charset="0"/>
                <a:ea typeface="DengXian" panose="02010600030101010101" pitchFamily="2" charset="-122"/>
                <a:cs typeface="Times New Roman" panose="02020603050405020304" pitchFamily="18" charset="0"/>
              </a:rPr>
              <a:t>Status </a:t>
            </a:r>
            <a:r>
              <a:rPr lang="de-DE" sz="4800" dirty="0" err="1">
                <a:effectLst/>
                <a:latin typeface="Calibri" panose="020F0502020204030204" pitchFamily="34" charset="0"/>
                <a:ea typeface="DengXian" panose="02010600030101010101" pitchFamily="2" charset="-122"/>
                <a:cs typeface="Times New Roman" panose="02020603050405020304" pitchFamily="18" charset="0"/>
              </a:rPr>
              <a:t>Entkabelung</a:t>
            </a:r>
            <a:r>
              <a:rPr lang="de-DE" sz="4800" dirty="0">
                <a:effectLst/>
                <a:latin typeface="Calibri" panose="020F0502020204030204" pitchFamily="34" charset="0"/>
                <a:ea typeface="DengXian" panose="02010600030101010101" pitchFamily="2" charset="-122"/>
                <a:cs typeface="Times New Roman" panose="02020603050405020304" pitchFamily="18" charset="0"/>
              </a:rPr>
              <a:t> HKR/VR</a:t>
            </a:r>
          </a:p>
          <a:p>
            <a:pPr algn="ctr"/>
            <a:endParaRPr lang="de-DE" sz="3200" dirty="0">
              <a:latin typeface="Calibri" panose="020F0502020204030204" pitchFamily="34" charset="0"/>
              <a:ea typeface="DengXian" panose="02010600030101010101" pitchFamily="2" charset="-122"/>
              <a:cs typeface="Times New Roman" panose="02020603050405020304" pitchFamily="18" charset="0"/>
            </a:endParaRPr>
          </a:p>
          <a:p>
            <a:pPr algn="ctr"/>
            <a:endParaRPr lang="de-DE" sz="3200" dirty="0">
              <a:effectLst/>
              <a:latin typeface="Calibri" panose="020F0502020204030204" pitchFamily="34" charset="0"/>
              <a:ea typeface="DengXian" panose="02010600030101010101" pitchFamily="2" charset="-122"/>
              <a:cs typeface="Times New Roman" panose="02020603050405020304" pitchFamily="18" charset="0"/>
            </a:endParaRPr>
          </a:p>
          <a:p>
            <a:pPr algn="ctr"/>
            <a:r>
              <a:rPr lang="de-DE" sz="3200" dirty="0">
                <a:effectLst/>
                <a:latin typeface="Calibri" panose="020F0502020204030204" pitchFamily="34" charset="0"/>
                <a:ea typeface="DengXian" panose="02010600030101010101" pitchFamily="2" charset="-122"/>
                <a:cs typeface="Times New Roman" panose="02020603050405020304" pitchFamily="18" charset="0"/>
              </a:rPr>
              <a:t>HKR	-&gt;	 VR-Ost	-&gt;	VR-West </a:t>
            </a:r>
            <a:endParaRPr lang="en-GB" sz="3200" dirty="0"/>
          </a:p>
        </p:txBody>
      </p:sp>
      <p:sp>
        <p:nvSpPr>
          <p:cNvPr id="3" name="Textfeld 2">
            <a:extLst>
              <a:ext uri="{FF2B5EF4-FFF2-40B4-BE49-F238E27FC236}">
                <a16:creationId xmlns:a16="http://schemas.microsoft.com/office/drawing/2014/main" id="{84789AE6-5DDD-4158-959D-EF4511E13230}"/>
              </a:ext>
            </a:extLst>
          </p:cNvPr>
          <p:cNvSpPr txBox="1"/>
          <p:nvPr/>
        </p:nvSpPr>
        <p:spPr>
          <a:xfrm>
            <a:off x="993134" y="4340610"/>
            <a:ext cx="5609002" cy="923330"/>
          </a:xfrm>
          <a:prstGeom prst="rect">
            <a:avLst/>
          </a:prstGeom>
          <a:noFill/>
        </p:spPr>
        <p:txBody>
          <a:bodyPr wrap="square" rtlCol="0">
            <a:spAutoFit/>
          </a:bodyPr>
          <a:lstStyle/>
          <a:p>
            <a:r>
              <a:rPr lang="en-GB" dirty="0" err="1"/>
              <a:t>Welche</a:t>
            </a:r>
            <a:r>
              <a:rPr lang="en-GB" dirty="0"/>
              <a:t> Kabel </a:t>
            </a:r>
            <a:r>
              <a:rPr lang="en-GB" dirty="0" err="1"/>
              <a:t>müssen</a:t>
            </a:r>
            <a:r>
              <a:rPr lang="en-GB" dirty="0"/>
              <a:t> </a:t>
            </a:r>
            <a:r>
              <a:rPr lang="en-GB" dirty="0" err="1"/>
              <a:t>entfernt</a:t>
            </a:r>
            <a:r>
              <a:rPr lang="en-GB" dirty="0"/>
              <a:t> </a:t>
            </a:r>
            <a:r>
              <a:rPr lang="en-GB" dirty="0" err="1"/>
              <a:t>werden</a:t>
            </a:r>
            <a:r>
              <a:rPr lang="en-GB" dirty="0"/>
              <a:t>,</a:t>
            </a:r>
          </a:p>
          <a:p>
            <a:r>
              <a:rPr lang="en-GB" dirty="0" err="1"/>
              <a:t>Wann</a:t>
            </a:r>
            <a:r>
              <a:rPr lang="en-GB" dirty="0"/>
              <a:t> </a:t>
            </a:r>
            <a:r>
              <a:rPr lang="en-GB" dirty="0" err="1"/>
              <a:t>werden</a:t>
            </a:r>
            <a:r>
              <a:rPr lang="en-GB" dirty="0"/>
              <a:t>  die OSB-</a:t>
            </a:r>
            <a:r>
              <a:rPr lang="en-GB" dirty="0" err="1"/>
              <a:t>Platten</a:t>
            </a:r>
            <a:r>
              <a:rPr lang="en-GB" dirty="0"/>
              <a:t> in VR-Ost </a:t>
            </a:r>
            <a:r>
              <a:rPr lang="en-GB" dirty="0" err="1"/>
              <a:t>abgedeckt</a:t>
            </a:r>
            <a:r>
              <a:rPr lang="en-GB" dirty="0"/>
              <a:t>,</a:t>
            </a:r>
          </a:p>
          <a:p>
            <a:r>
              <a:rPr lang="en-GB" dirty="0" err="1"/>
              <a:t>Folien</a:t>
            </a:r>
            <a:r>
              <a:rPr lang="en-GB" dirty="0"/>
              <a:t> </a:t>
            </a:r>
            <a:r>
              <a:rPr lang="en-GB" dirty="0" err="1"/>
              <a:t>zur</a:t>
            </a:r>
            <a:r>
              <a:rPr lang="en-GB" dirty="0"/>
              <a:t> </a:t>
            </a:r>
            <a:r>
              <a:rPr lang="en-GB" dirty="0" err="1"/>
              <a:t>Sichtprüfung</a:t>
            </a:r>
            <a:r>
              <a:rPr lang="en-GB" dirty="0"/>
              <a:t> </a:t>
            </a:r>
            <a:r>
              <a:rPr lang="en-GB" dirty="0" err="1"/>
              <a:t>entfernt</a:t>
            </a:r>
            <a:r>
              <a:rPr lang="en-GB" dirty="0"/>
              <a:t>?</a:t>
            </a:r>
          </a:p>
        </p:txBody>
      </p:sp>
      <p:sp>
        <p:nvSpPr>
          <p:cNvPr id="9" name="Textfeld 8">
            <a:extLst>
              <a:ext uri="{FF2B5EF4-FFF2-40B4-BE49-F238E27FC236}">
                <a16:creationId xmlns:a16="http://schemas.microsoft.com/office/drawing/2014/main" id="{431395BC-54A8-4851-88B8-1E9212736E29}"/>
              </a:ext>
            </a:extLst>
          </p:cNvPr>
          <p:cNvSpPr txBox="1"/>
          <p:nvPr/>
        </p:nvSpPr>
        <p:spPr>
          <a:xfrm>
            <a:off x="687660" y="2875796"/>
            <a:ext cx="6460584" cy="1200329"/>
          </a:xfrm>
          <a:prstGeom prst="rect">
            <a:avLst/>
          </a:prstGeom>
          <a:noFill/>
        </p:spPr>
        <p:txBody>
          <a:bodyPr wrap="square" rtlCol="0">
            <a:spAutoFit/>
          </a:bodyPr>
          <a:lstStyle/>
          <a:p>
            <a:pPr marL="285750" indent="-285750">
              <a:buFont typeface="Arial" panose="020B0604020202020204" pitchFamily="34" charset="0"/>
              <a:buChar char="•"/>
            </a:pPr>
            <a:r>
              <a:rPr lang="de-DE" b="1" dirty="0"/>
              <a:t>Termin für Sichtprüfung VR-Ost organisieren (ca. 1 Woche)</a:t>
            </a:r>
          </a:p>
          <a:p>
            <a:pPr marL="285750" indent="-285750">
              <a:buFont typeface="Arial" panose="020B0604020202020204" pitchFamily="34" charset="0"/>
              <a:buChar char="•"/>
            </a:pPr>
            <a:r>
              <a:rPr lang="de-DE" b="1" dirty="0"/>
              <a:t>Kabel </a:t>
            </a:r>
            <a:r>
              <a:rPr lang="de-DE" b="1" dirty="0" err="1"/>
              <a:t>makieren</a:t>
            </a:r>
            <a:r>
              <a:rPr lang="de-DE" b="1" dirty="0"/>
              <a:t>, die erhalten werden sollen</a:t>
            </a:r>
          </a:p>
          <a:p>
            <a:pPr marL="285750" indent="-285750">
              <a:buFont typeface="Arial" panose="020B0604020202020204" pitchFamily="34" charset="0"/>
              <a:buChar char="•"/>
            </a:pPr>
            <a:r>
              <a:rPr lang="en-GB" b="1" dirty="0"/>
              <a:t>! </a:t>
            </a:r>
            <a:r>
              <a:rPr lang="en-GB" b="1" dirty="0" err="1"/>
              <a:t>Freigabe</a:t>
            </a:r>
            <a:r>
              <a:rPr lang="en-GB" b="1" dirty="0"/>
              <a:t> </a:t>
            </a:r>
            <a:r>
              <a:rPr lang="en-GB" b="1" dirty="0" err="1"/>
              <a:t>durch</a:t>
            </a:r>
            <a:r>
              <a:rPr lang="en-GB" b="1" dirty="0"/>
              <a:t> </a:t>
            </a:r>
            <a:r>
              <a:rPr lang="en-GB" b="1" dirty="0" err="1"/>
              <a:t>Fachabteilungen</a:t>
            </a:r>
            <a:r>
              <a:rPr lang="en-GB" b="1" dirty="0"/>
              <a:t> !</a:t>
            </a:r>
          </a:p>
          <a:p>
            <a:pPr marL="285750" indent="-285750">
              <a:buFont typeface="Arial" panose="020B0604020202020204" pitchFamily="34" charset="0"/>
              <a:buChar char="•"/>
            </a:pPr>
            <a:endParaRPr lang="de-DE" b="1" dirty="0"/>
          </a:p>
        </p:txBody>
      </p:sp>
      <p:sp>
        <p:nvSpPr>
          <p:cNvPr id="13" name="Textfeld 12">
            <a:extLst>
              <a:ext uri="{FF2B5EF4-FFF2-40B4-BE49-F238E27FC236}">
                <a16:creationId xmlns:a16="http://schemas.microsoft.com/office/drawing/2014/main" id="{8CECC7BA-7EEA-46A6-B109-93302E5A24A8}"/>
              </a:ext>
            </a:extLst>
          </p:cNvPr>
          <p:cNvSpPr txBox="1"/>
          <p:nvPr/>
        </p:nvSpPr>
        <p:spPr>
          <a:xfrm>
            <a:off x="687660" y="5582722"/>
            <a:ext cx="3790863" cy="369332"/>
          </a:xfrm>
          <a:prstGeom prst="rect">
            <a:avLst/>
          </a:prstGeom>
          <a:noFill/>
        </p:spPr>
        <p:txBody>
          <a:bodyPr wrap="square" rtlCol="0">
            <a:spAutoFit/>
          </a:bodyPr>
          <a:lstStyle/>
          <a:p>
            <a:r>
              <a:rPr lang="de-DE" b="1" dirty="0"/>
              <a:t>-&gt; Deadline wird festgelegt</a:t>
            </a:r>
          </a:p>
        </p:txBody>
      </p:sp>
      <p:sp>
        <p:nvSpPr>
          <p:cNvPr id="15" name="Textfeld 14">
            <a:extLst>
              <a:ext uri="{FF2B5EF4-FFF2-40B4-BE49-F238E27FC236}">
                <a16:creationId xmlns:a16="http://schemas.microsoft.com/office/drawing/2014/main" id="{959284C5-A325-4FE9-8F3C-2EEF77A0C207}"/>
              </a:ext>
            </a:extLst>
          </p:cNvPr>
          <p:cNvSpPr txBox="1"/>
          <p:nvPr/>
        </p:nvSpPr>
        <p:spPr>
          <a:xfrm>
            <a:off x="6783660" y="2875796"/>
            <a:ext cx="5589864" cy="1477328"/>
          </a:xfrm>
          <a:prstGeom prst="rect">
            <a:avLst/>
          </a:prstGeom>
          <a:noFill/>
        </p:spPr>
        <p:txBody>
          <a:bodyPr wrap="square" rtlCol="0">
            <a:spAutoFit/>
          </a:bodyPr>
          <a:lstStyle/>
          <a:p>
            <a:r>
              <a:rPr lang="de-DE" dirty="0">
                <a:solidFill>
                  <a:srgbClr val="FF0000"/>
                </a:solidFill>
              </a:rPr>
              <a:t>-&gt;   Klärung mit Polygon ob es eine Unterbrechung der Arbeiten gibt. Sichtprüfung falls möglich in der Unterbrechung. Während der Sichtprüfung soll dauerhaft Zugang für die Fachabteilungen vorhanden sein.</a:t>
            </a:r>
          </a:p>
          <a:p>
            <a:endParaRPr lang="de-DE" dirty="0">
              <a:solidFill>
                <a:srgbClr val="FF0000"/>
              </a:solidFill>
            </a:endParaRPr>
          </a:p>
        </p:txBody>
      </p:sp>
      <p:sp>
        <p:nvSpPr>
          <p:cNvPr id="17" name="Textfeld 16">
            <a:extLst>
              <a:ext uri="{FF2B5EF4-FFF2-40B4-BE49-F238E27FC236}">
                <a16:creationId xmlns:a16="http://schemas.microsoft.com/office/drawing/2014/main" id="{71CF13EC-0C22-493D-BC6B-3E2213E9D3DA}"/>
              </a:ext>
            </a:extLst>
          </p:cNvPr>
          <p:cNvSpPr txBox="1"/>
          <p:nvPr/>
        </p:nvSpPr>
        <p:spPr>
          <a:xfrm>
            <a:off x="6783660" y="4340389"/>
            <a:ext cx="5408340" cy="1200329"/>
          </a:xfrm>
          <a:prstGeom prst="rect">
            <a:avLst/>
          </a:prstGeom>
          <a:noFill/>
        </p:spPr>
        <p:txBody>
          <a:bodyPr wrap="square" rtlCol="0">
            <a:spAutoFit/>
          </a:bodyPr>
          <a:lstStyle/>
          <a:p>
            <a:r>
              <a:rPr lang="de-DE" dirty="0">
                <a:solidFill>
                  <a:srgbClr val="FF0000"/>
                </a:solidFill>
              </a:rPr>
              <a:t>-&gt;   Welche Kabel sollen im VR bleiben. </a:t>
            </a:r>
          </a:p>
          <a:p>
            <a:pPr marL="285750" indent="-285750">
              <a:buFont typeface="Arial" panose="020B0604020202020204" pitchFamily="34" charset="0"/>
              <a:buChar char="•"/>
            </a:pPr>
            <a:r>
              <a:rPr lang="de-DE" dirty="0">
                <a:solidFill>
                  <a:srgbClr val="FF0000"/>
                </a:solidFill>
              </a:rPr>
              <a:t>Liste der Kabel erstellen (jede Fachabteilung)</a:t>
            </a:r>
          </a:p>
          <a:p>
            <a:pPr marL="285750" indent="-285750">
              <a:buFont typeface="Arial" panose="020B0604020202020204" pitchFamily="34" charset="0"/>
              <a:buChar char="•"/>
            </a:pPr>
            <a:r>
              <a:rPr lang="de-DE" dirty="0">
                <a:solidFill>
                  <a:srgbClr val="FF0000"/>
                </a:solidFill>
              </a:rPr>
              <a:t>Alter, erwartete Lebensdauer, halogenfrei?</a:t>
            </a:r>
          </a:p>
          <a:p>
            <a:endParaRPr lang="de-DE" dirty="0">
              <a:solidFill>
                <a:srgbClr val="FF0000"/>
              </a:solidFill>
            </a:endParaRPr>
          </a:p>
        </p:txBody>
      </p:sp>
    </p:spTree>
    <p:extLst>
      <p:ext uri="{BB962C8B-B14F-4D97-AF65-F5344CB8AC3E}">
        <p14:creationId xmlns:p14="http://schemas.microsoft.com/office/powerpoint/2010/main" val="369294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5804E-E651-4976-A7E9-E3A31BCBD2ED}"/>
              </a:ext>
            </a:extLst>
          </p:cNvPr>
          <p:cNvSpPr>
            <a:spLocks noGrp="1"/>
          </p:cNvSpPr>
          <p:nvPr>
            <p:ph type="title"/>
          </p:nvPr>
        </p:nvSpPr>
        <p:spPr>
          <a:xfrm>
            <a:off x="838200" y="11331"/>
            <a:ext cx="10515600" cy="1325563"/>
          </a:xfrm>
        </p:spPr>
        <p:txBody>
          <a:bodyPr/>
          <a:lstStyle/>
          <a:p>
            <a:r>
              <a:rPr lang="en-GB" dirty="0"/>
              <a:t>Status: </a:t>
            </a:r>
            <a:r>
              <a:rPr lang="en-GB" dirty="0" err="1"/>
              <a:t>Aufstellort</a:t>
            </a:r>
            <a:r>
              <a:rPr lang="en-GB" dirty="0"/>
              <a:t> Racks </a:t>
            </a:r>
          </a:p>
        </p:txBody>
      </p:sp>
      <p:sp>
        <p:nvSpPr>
          <p:cNvPr id="3" name="Inhaltsplatzhalter 2">
            <a:extLst>
              <a:ext uri="{FF2B5EF4-FFF2-40B4-BE49-F238E27FC236}">
                <a16:creationId xmlns:a16="http://schemas.microsoft.com/office/drawing/2014/main" id="{6C344B15-8367-45AF-B7CC-CF57172753D5}"/>
              </a:ext>
            </a:extLst>
          </p:cNvPr>
          <p:cNvSpPr>
            <a:spLocks noGrp="1"/>
          </p:cNvSpPr>
          <p:nvPr>
            <p:ph idx="1"/>
          </p:nvPr>
        </p:nvSpPr>
        <p:spPr>
          <a:xfrm>
            <a:off x="99969" y="1243761"/>
            <a:ext cx="10515600" cy="3644446"/>
          </a:xfrm>
        </p:spPr>
        <p:txBody>
          <a:bodyPr>
            <a:normAutofit/>
          </a:bodyPr>
          <a:lstStyle/>
          <a:p>
            <a:pPr lvl="1"/>
            <a:r>
              <a:rPr lang="en-GB" sz="2000" dirty="0"/>
              <a:t>Timing – </a:t>
            </a:r>
            <a:r>
              <a:rPr lang="en-GB" sz="2000" dirty="0" err="1"/>
              <a:t>Netzwerk</a:t>
            </a:r>
            <a:r>
              <a:rPr lang="en-GB" sz="2000" dirty="0"/>
              <a:t> – </a:t>
            </a:r>
            <a:r>
              <a:rPr lang="en-GB" sz="2000" dirty="0" err="1"/>
              <a:t>Strahldiagnose</a:t>
            </a:r>
            <a:r>
              <a:rPr lang="en-GB" sz="2000" dirty="0"/>
              <a:t> in EH Keller</a:t>
            </a:r>
          </a:p>
          <a:p>
            <a:pPr lvl="1"/>
            <a:endParaRPr lang="en-GB" sz="2000" dirty="0"/>
          </a:p>
          <a:p>
            <a:pPr lvl="1"/>
            <a:r>
              <a:rPr lang="en-GB" sz="2000" dirty="0"/>
              <a:t>SH4, SH1: MF-</a:t>
            </a:r>
            <a:r>
              <a:rPr lang="en-GB" sz="2000" dirty="0" err="1"/>
              <a:t>Räumlichkeiten</a:t>
            </a:r>
            <a:r>
              <a:rPr lang="en-GB" sz="2000" dirty="0"/>
              <a:t> </a:t>
            </a:r>
            <a:r>
              <a:rPr lang="en-GB" sz="2000" dirty="0" err="1"/>
              <a:t>Nordseite</a:t>
            </a:r>
            <a:endParaRPr lang="en-GB" sz="2000" dirty="0"/>
          </a:p>
          <a:p>
            <a:pPr lvl="1"/>
            <a:endParaRPr lang="en-GB" sz="2000" dirty="0"/>
          </a:p>
          <a:p>
            <a:pPr lvl="1"/>
            <a:r>
              <a:rPr lang="en-GB" sz="2000" dirty="0"/>
              <a:t>EH-Keller</a:t>
            </a:r>
          </a:p>
          <a:p>
            <a:pPr lvl="1"/>
            <a:endParaRPr lang="en-GB" sz="2000" dirty="0"/>
          </a:p>
          <a:p>
            <a:pPr lvl="1"/>
            <a:r>
              <a:rPr lang="en-GB" sz="2000" dirty="0"/>
              <a:t>??? C12 ???</a:t>
            </a:r>
          </a:p>
          <a:p>
            <a:pPr lvl="1"/>
            <a:endParaRPr lang="en-GB" sz="2000" dirty="0"/>
          </a:p>
          <a:p>
            <a:pPr lvl="1"/>
            <a:r>
              <a:rPr lang="en-GB" sz="2000" dirty="0"/>
              <a:t>SH2, SH3: </a:t>
            </a:r>
            <a:r>
              <a:rPr lang="en-GB" sz="2000" dirty="0" err="1"/>
              <a:t>nächste</a:t>
            </a:r>
            <a:r>
              <a:rPr lang="en-GB" sz="2000" dirty="0"/>
              <a:t> Folie</a:t>
            </a:r>
          </a:p>
        </p:txBody>
      </p:sp>
      <p:sp>
        <p:nvSpPr>
          <p:cNvPr id="8" name="Textfeld 7">
            <a:extLst>
              <a:ext uri="{FF2B5EF4-FFF2-40B4-BE49-F238E27FC236}">
                <a16:creationId xmlns:a16="http://schemas.microsoft.com/office/drawing/2014/main" id="{62116E92-EB89-480E-9AE1-35099557F1B4}"/>
              </a:ext>
            </a:extLst>
          </p:cNvPr>
          <p:cNvSpPr txBox="1"/>
          <p:nvPr/>
        </p:nvSpPr>
        <p:spPr>
          <a:xfrm>
            <a:off x="4661695" y="3945862"/>
            <a:ext cx="7037728" cy="369332"/>
          </a:xfrm>
          <a:prstGeom prst="rect">
            <a:avLst/>
          </a:prstGeom>
          <a:noFill/>
        </p:spPr>
        <p:txBody>
          <a:bodyPr wrap="square" rtlCol="0">
            <a:spAutoFit/>
          </a:bodyPr>
          <a:lstStyle/>
          <a:p>
            <a:r>
              <a:rPr lang="de-DE" dirty="0">
                <a:solidFill>
                  <a:srgbClr val="FF0000"/>
                </a:solidFill>
              </a:rPr>
              <a:t>-&gt;   Bauantrag notwendig, Erst im Zuge der M1 Maßnahmen zu realisieren</a:t>
            </a:r>
          </a:p>
        </p:txBody>
      </p:sp>
      <p:sp>
        <p:nvSpPr>
          <p:cNvPr id="9" name="Textfeld 8">
            <a:extLst>
              <a:ext uri="{FF2B5EF4-FFF2-40B4-BE49-F238E27FC236}">
                <a16:creationId xmlns:a16="http://schemas.microsoft.com/office/drawing/2014/main" id="{A262D104-D818-484E-9978-BF345D8B4393}"/>
              </a:ext>
            </a:extLst>
          </p:cNvPr>
          <p:cNvSpPr txBox="1"/>
          <p:nvPr/>
        </p:nvSpPr>
        <p:spPr>
          <a:xfrm>
            <a:off x="540563" y="4486789"/>
            <a:ext cx="7529344" cy="1938992"/>
          </a:xfrm>
          <a:prstGeom prst="rect">
            <a:avLst/>
          </a:prstGeom>
          <a:noFill/>
        </p:spPr>
        <p:txBody>
          <a:bodyPr wrap="square" rtlCol="0">
            <a:spAutoFit/>
          </a:bodyPr>
          <a:lstStyle/>
          <a:p>
            <a:pPr marL="342900" indent="-342900">
              <a:buFont typeface="Arial" panose="020B0604020202020204" pitchFamily="34" charset="0"/>
              <a:buChar char="•"/>
            </a:pPr>
            <a:r>
              <a:rPr lang="en-GB" sz="2400" b="1" dirty="0"/>
              <a:t>parallel:</a:t>
            </a:r>
            <a:br>
              <a:rPr lang="en-GB" sz="2400" b="1" dirty="0"/>
            </a:br>
            <a:r>
              <a:rPr lang="en-GB" sz="2400" b="1" dirty="0" err="1"/>
              <a:t>Medienbedarfe</a:t>
            </a:r>
            <a:r>
              <a:rPr lang="en-GB" sz="2400" b="1" dirty="0"/>
              <a:t> </a:t>
            </a:r>
            <a:r>
              <a:rPr lang="en-GB" sz="2400" b="1" dirty="0" err="1"/>
              <a:t>für</a:t>
            </a:r>
            <a:r>
              <a:rPr lang="en-GB" sz="2400" b="1" dirty="0"/>
              <a:t> alle </a:t>
            </a:r>
            <a:r>
              <a:rPr lang="en-GB" sz="2400" b="1" dirty="0" err="1"/>
              <a:t>Teilprojekte</a:t>
            </a:r>
            <a:r>
              <a:rPr lang="en-GB" sz="2400" b="1" dirty="0"/>
              <a:t> </a:t>
            </a:r>
            <a:r>
              <a:rPr lang="en-GB" sz="2400" b="1" dirty="0" err="1"/>
              <a:t>abschätzen</a:t>
            </a:r>
            <a:r>
              <a:rPr lang="en-GB" sz="2400" b="1" dirty="0"/>
              <a:t> </a:t>
            </a:r>
            <a:r>
              <a:rPr lang="en-GB" sz="2400" b="1" dirty="0" err="1"/>
              <a:t>anhand</a:t>
            </a:r>
            <a:r>
              <a:rPr lang="en-GB" sz="2400" b="1" dirty="0"/>
              <a:t> von </a:t>
            </a:r>
            <a:r>
              <a:rPr lang="en-GB" sz="2400" b="1" dirty="0" err="1"/>
              <a:t>Komponentenlisten</a:t>
            </a:r>
            <a:r>
              <a:rPr lang="en-GB" sz="2400" b="1" dirty="0"/>
              <a:t>, </a:t>
            </a:r>
            <a:r>
              <a:rPr lang="en-GB" sz="2400" b="1" dirty="0" err="1"/>
              <a:t>Erfahrungswerten</a:t>
            </a:r>
            <a:r>
              <a:rPr lang="en-GB" sz="2400" b="1" dirty="0"/>
              <a:t>, </a:t>
            </a:r>
            <a:r>
              <a:rPr lang="en-GB" sz="2400" b="1" dirty="0" err="1"/>
              <a:t>usw</a:t>
            </a:r>
            <a:r>
              <a:rPr lang="en-GB" sz="2400" b="1" dirty="0"/>
              <a:t>.</a:t>
            </a:r>
            <a:br>
              <a:rPr lang="en-GB" sz="2400" b="1" dirty="0"/>
            </a:br>
            <a:r>
              <a:rPr lang="en-GB" sz="2400" b="1" dirty="0"/>
              <a:t> (-&gt; </a:t>
            </a:r>
            <a:r>
              <a:rPr lang="en-GB" sz="2400" b="1" dirty="0" err="1"/>
              <a:t>Projektleiter</a:t>
            </a:r>
            <a:r>
              <a:rPr lang="en-GB" sz="2400" b="1" dirty="0"/>
              <a:t>)</a:t>
            </a:r>
          </a:p>
          <a:p>
            <a:endParaRPr lang="de-DE" sz="2400" b="1" dirty="0"/>
          </a:p>
        </p:txBody>
      </p:sp>
      <p:sp>
        <p:nvSpPr>
          <p:cNvPr id="12" name="Textfeld 11">
            <a:extLst>
              <a:ext uri="{FF2B5EF4-FFF2-40B4-BE49-F238E27FC236}">
                <a16:creationId xmlns:a16="http://schemas.microsoft.com/office/drawing/2014/main" id="{7C14CF27-C207-479C-BBE8-1121771B0A33}"/>
              </a:ext>
            </a:extLst>
          </p:cNvPr>
          <p:cNvSpPr txBox="1"/>
          <p:nvPr/>
        </p:nvSpPr>
        <p:spPr>
          <a:xfrm>
            <a:off x="8242343" y="5658972"/>
            <a:ext cx="3747407" cy="461665"/>
          </a:xfrm>
          <a:prstGeom prst="rect">
            <a:avLst/>
          </a:prstGeom>
          <a:noFill/>
        </p:spPr>
        <p:txBody>
          <a:bodyPr wrap="square" rtlCol="0">
            <a:spAutoFit/>
          </a:bodyPr>
          <a:lstStyle/>
          <a:p>
            <a:r>
              <a:rPr lang="de-DE" sz="2400" b="1" dirty="0"/>
              <a:t>-&gt;  DEADLINE: Mitte Juli</a:t>
            </a:r>
          </a:p>
        </p:txBody>
      </p:sp>
      <p:sp>
        <p:nvSpPr>
          <p:cNvPr id="18" name="Textfeld 17">
            <a:extLst>
              <a:ext uri="{FF2B5EF4-FFF2-40B4-BE49-F238E27FC236}">
                <a16:creationId xmlns:a16="http://schemas.microsoft.com/office/drawing/2014/main" id="{C5EE385B-4E17-4853-9EF7-68D541C3B9A3}"/>
              </a:ext>
            </a:extLst>
          </p:cNvPr>
          <p:cNvSpPr txBox="1"/>
          <p:nvPr/>
        </p:nvSpPr>
        <p:spPr>
          <a:xfrm>
            <a:off x="7026940" y="1243761"/>
            <a:ext cx="5408340" cy="923330"/>
          </a:xfrm>
          <a:prstGeom prst="rect">
            <a:avLst/>
          </a:prstGeom>
          <a:noFill/>
        </p:spPr>
        <p:txBody>
          <a:bodyPr wrap="square" rtlCol="0">
            <a:spAutoFit/>
          </a:bodyPr>
          <a:lstStyle/>
          <a:p>
            <a:r>
              <a:rPr lang="de-DE" dirty="0">
                <a:solidFill>
                  <a:srgbClr val="FF0000"/>
                </a:solidFill>
              </a:rPr>
              <a:t>-&gt;  Aufstellorte für PARTIH</a:t>
            </a:r>
          </a:p>
          <a:p>
            <a:pPr marL="285750" indent="-285750">
              <a:buFont typeface="Arial" panose="020B0604020202020204" pitchFamily="34" charset="0"/>
              <a:buChar char="•"/>
            </a:pPr>
            <a:r>
              <a:rPr lang="de-DE" dirty="0">
                <a:solidFill>
                  <a:srgbClr val="FF0000"/>
                </a:solidFill>
              </a:rPr>
              <a:t>BG, TK</a:t>
            </a:r>
          </a:p>
          <a:p>
            <a:pPr marL="285750" indent="-285750">
              <a:buFont typeface="Arial" panose="020B0604020202020204" pitchFamily="34" charset="0"/>
              <a:buChar char="•"/>
            </a:pPr>
            <a:r>
              <a:rPr lang="de-DE" dirty="0">
                <a:solidFill>
                  <a:srgbClr val="FF0000"/>
                </a:solidFill>
              </a:rPr>
              <a:t>EH-Keller (Standort noch zu klären)</a:t>
            </a:r>
          </a:p>
        </p:txBody>
      </p:sp>
      <p:sp>
        <p:nvSpPr>
          <p:cNvPr id="19" name="Textfeld 18">
            <a:extLst>
              <a:ext uri="{FF2B5EF4-FFF2-40B4-BE49-F238E27FC236}">
                <a16:creationId xmlns:a16="http://schemas.microsoft.com/office/drawing/2014/main" id="{F2DDAD07-AF03-4C9F-AC61-678961444AF9}"/>
              </a:ext>
            </a:extLst>
          </p:cNvPr>
          <p:cNvSpPr txBox="1"/>
          <p:nvPr/>
        </p:nvSpPr>
        <p:spPr>
          <a:xfrm>
            <a:off x="7026940" y="2177455"/>
            <a:ext cx="5408340" cy="1200329"/>
          </a:xfrm>
          <a:prstGeom prst="rect">
            <a:avLst/>
          </a:prstGeom>
          <a:noFill/>
        </p:spPr>
        <p:txBody>
          <a:bodyPr wrap="square" rtlCol="0">
            <a:spAutoFit/>
          </a:bodyPr>
          <a:lstStyle/>
          <a:p>
            <a:r>
              <a:rPr lang="de-DE" dirty="0">
                <a:solidFill>
                  <a:srgbClr val="FF0000"/>
                </a:solidFill>
              </a:rPr>
              <a:t>-&gt;  Aufstellorte für INTERLAC</a:t>
            </a:r>
          </a:p>
          <a:p>
            <a:pPr marL="285750" indent="-285750">
              <a:buFont typeface="Arial" panose="020B0604020202020204" pitchFamily="34" charset="0"/>
              <a:buChar char="•"/>
            </a:pPr>
            <a:r>
              <a:rPr lang="de-DE" dirty="0">
                <a:solidFill>
                  <a:srgbClr val="FF0000"/>
                </a:solidFill>
              </a:rPr>
              <a:t>SH1, SH4</a:t>
            </a:r>
          </a:p>
          <a:p>
            <a:pPr marL="285750" indent="-285750">
              <a:buFont typeface="Arial" panose="020B0604020202020204" pitchFamily="34" charset="0"/>
              <a:buChar char="•"/>
            </a:pPr>
            <a:r>
              <a:rPr lang="de-DE" dirty="0">
                <a:solidFill>
                  <a:srgbClr val="FF0000"/>
                </a:solidFill>
              </a:rPr>
              <a:t>SH2 und SH3 muss geklärt werden</a:t>
            </a:r>
          </a:p>
          <a:p>
            <a:pPr marL="285750" indent="-285750">
              <a:buFont typeface="Arial" panose="020B0604020202020204" pitchFamily="34" charset="0"/>
              <a:buChar char="•"/>
            </a:pPr>
            <a:r>
              <a:rPr lang="de-DE" dirty="0">
                <a:solidFill>
                  <a:srgbClr val="FF0000"/>
                </a:solidFill>
              </a:rPr>
              <a:t>EH-Keller (Standort noch zu klären)</a:t>
            </a:r>
          </a:p>
        </p:txBody>
      </p:sp>
      <p:sp>
        <p:nvSpPr>
          <p:cNvPr id="21" name="Textfeld 20">
            <a:extLst>
              <a:ext uri="{FF2B5EF4-FFF2-40B4-BE49-F238E27FC236}">
                <a16:creationId xmlns:a16="http://schemas.microsoft.com/office/drawing/2014/main" id="{587FD482-1275-4646-9017-46EC716080E8}"/>
              </a:ext>
            </a:extLst>
          </p:cNvPr>
          <p:cNvSpPr txBox="1"/>
          <p:nvPr/>
        </p:nvSpPr>
        <p:spPr>
          <a:xfrm>
            <a:off x="7653597" y="253426"/>
            <a:ext cx="4438434" cy="830997"/>
          </a:xfrm>
          <a:prstGeom prst="rect">
            <a:avLst/>
          </a:prstGeom>
          <a:noFill/>
        </p:spPr>
        <p:txBody>
          <a:bodyPr wrap="square" rtlCol="0">
            <a:spAutoFit/>
          </a:bodyPr>
          <a:lstStyle/>
          <a:p>
            <a:r>
              <a:rPr lang="de-DE" sz="2400" b="1" dirty="0">
                <a:solidFill>
                  <a:srgbClr val="FF0000"/>
                </a:solidFill>
              </a:rPr>
              <a:t>-&gt;   VR wird erst Ende 2029 zur Verfügung</a:t>
            </a:r>
          </a:p>
        </p:txBody>
      </p:sp>
      <p:sp>
        <p:nvSpPr>
          <p:cNvPr id="22" name="Textfeld 21">
            <a:extLst>
              <a:ext uri="{FF2B5EF4-FFF2-40B4-BE49-F238E27FC236}">
                <a16:creationId xmlns:a16="http://schemas.microsoft.com/office/drawing/2014/main" id="{0BDC20E8-3153-493A-B482-6F10B6B53FAA}"/>
              </a:ext>
            </a:extLst>
          </p:cNvPr>
          <p:cNvSpPr txBox="1"/>
          <p:nvPr/>
        </p:nvSpPr>
        <p:spPr>
          <a:xfrm>
            <a:off x="8242343" y="4486789"/>
            <a:ext cx="4438434" cy="1200329"/>
          </a:xfrm>
          <a:prstGeom prst="rect">
            <a:avLst/>
          </a:prstGeom>
          <a:noFill/>
        </p:spPr>
        <p:txBody>
          <a:bodyPr wrap="square" rtlCol="0">
            <a:spAutoFit/>
          </a:bodyPr>
          <a:lstStyle/>
          <a:p>
            <a:r>
              <a:rPr lang="de-DE" sz="2400" b="1" dirty="0">
                <a:solidFill>
                  <a:srgbClr val="FF0000"/>
                </a:solidFill>
              </a:rPr>
              <a:t>-&gt;   Anzahl der Racks für die Teilprojekte muss erstellt werden.</a:t>
            </a:r>
          </a:p>
        </p:txBody>
      </p:sp>
      <p:sp>
        <p:nvSpPr>
          <p:cNvPr id="16" name="Textfeld 15">
            <a:extLst>
              <a:ext uri="{FF2B5EF4-FFF2-40B4-BE49-F238E27FC236}">
                <a16:creationId xmlns:a16="http://schemas.microsoft.com/office/drawing/2014/main" id="{6DB74628-81B4-4414-BDCF-4A22E42E75F9}"/>
              </a:ext>
            </a:extLst>
          </p:cNvPr>
          <p:cNvSpPr txBox="1"/>
          <p:nvPr/>
        </p:nvSpPr>
        <p:spPr>
          <a:xfrm>
            <a:off x="1251657" y="6296846"/>
            <a:ext cx="92099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2400" b="1" dirty="0">
                <a:solidFill>
                  <a:srgbClr val="FF0000"/>
                </a:solidFill>
              </a:rPr>
              <a:t>Lagerfläche für kontaminierte Komponenten muss festgelegt werden!</a:t>
            </a:r>
          </a:p>
        </p:txBody>
      </p:sp>
    </p:spTree>
    <p:extLst>
      <p:ext uri="{BB962C8B-B14F-4D97-AF65-F5344CB8AC3E}">
        <p14:creationId xmlns:p14="http://schemas.microsoft.com/office/powerpoint/2010/main" val="338247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954E8-4E0A-4347-BA7F-916315111B80}"/>
              </a:ext>
            </a:extLst>
          </p:cNvPr>
          <p:cNvSpPr txBox="1">
            <a:spLocks/>
          </p:cNvSpPr>
          <p:nvPr/>
        </p:nvSpPr>
        <p:spPr>
          <a:xfrm>
            <a:off x="838200" y="1746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a:t>Ausbau</a:t>
            </a:r>
            <a:r>
              <a:rPr lang="en-GB" dirty="0"/>
              <a:t> A4: </a:t>
            </a:r>
          </a:p>
        </p:txBody>
      </p:sp>
      <p:sp>
        <p:nvSpPr>
          <p:cNvPr id="3" name="Inhaltsplatzhalter 2">
            <a:extLst>
              <a:ext uri="{FF2B5EF4-FFF2-40B4-BE49-F238E27FC236}">
                <a16:creationId xmlns:a16="http://schemas.microsoft.com/office/drawing/2014/main" id="{29A18510-4511-48C0-9628-C8FE3378CD70}"/>
              </a:ext>
            </a:extLst>
          </p:cNvPr>
          <p:cNvSpPr txBox="1">
            <a:spLocks/>
          </p:cNvSpPr>
          <p:nvPr/>
        </p:nvSpPr>
        <p:spPr>
          <a:xfrm>
            <a:off x="838200" y="1254125"/>
            <a:ext cx="10515600" cy="12278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err="1"/>
              <a:t>Zwischenlagern</a:t>
            </a:r>
            <a:r>
              <a:rPr lang="en-GB" sz="2000" dirty="0"/>
              <a:t> </a:t>
            </a:r>
            <a:r>
              <a:rPr lang="en-GB" sz="2000" dirty="0" err="1"/>
              <a:t>oder</a:t>
            </a:r>
            <a:r>
              <a:rPr lang="en-GB" sz="2000" dirty="0"/>
              <a:t> </a:t>
            </a:r>
            <a:r>
              <a:rPr lang="en-GB" sz="2000" dirty="0" err="1"/>
              <a:t>entgültig</a:t>
            </a:r>
            <a:r>
              <a:rPr lang="en-GB" sz="2000" dirty="0"/>
              <a:t> </a:t>
            </a:r>
            <a:r>
              <a:rPr lang="en-GB" sz="2000" dirty="0" err="1"/>
              <a:t>Zerlegen</a:t>
            </a:r>
            <a:r>
              <a:rPr lang="en-GB" sz="2000" dirty="0"/>
              <a:t> und </a:t>
            </a:r>
            <a:r>
              <a:rPr lang="en-GB" sz="2000" dirty="0" err="1"/>
              <a:t>aus</a:t>
            </a:r>
            <a:r>
              <a:rPr lang="en-GB" sz="2000" dirty="0"/>
              <a:t> </a:t>
            </a:r>
            <a:r>
              <a:rPr lang="en-GB" sz="2000" dirty="0" err="1"/>
              <a:t>dem</a:t>
            </a:r>
            <a:r>
              <a:rPr lang="en-GB" sz="2000" dirty="0"/>
              <a:t> Tunnel </a:t>
            </a:r>
            <a:r>
              <a:rPr lang="en-GB" sz="2000" dirty="0" err="1"/>
              <a:t>bringen</a:t>
            </a:r>
            <a:r>
              <a:rPr lang="en-GB" sz="2000" dirty="0"/>
              <a:t>?</a:t>
            </a:r>
          </a:p>
          <a:p>
            <a:pPr lvl="1"/>
            <a:endParaRPr lang="en-GB" sz="2000" dirty="0"/>
          </a:p>
          <a:p>
            <a:pPr lvl="1"/>
            <a:r>
              <a:rPr lang="en-GB" sz="2000" dirty="0"/>
              <a:t>bis </a:t>
            </a:r>
            <a:r>
              <a:rPr lang="en-GB" sz="2000" dirty="0" err="1"/>
              <a:t>wann</a:t>
            </a:r>
            <a:r>
              <a:rPr lang="en-GB" sz="2000" dirty="0"/>
              <a:t> muss </a:t>
            </a:r>
            <a:r>
              <a:rPr lang="en-GB" sz="2000" dirty="0" err="1"/>
              <a:t>Entscheidung</a:t>
            </a:r>
            <a:r>
              <a:rPr lang="en-GB" sz="2000" dirty="0"/>
              <a:t> fallen?</a:t>
            </a:r>
          </a:p>
        </p:txBody>
      </p:sp>
      <p:sp>
        <p:nvSpPr>
          <p:cNvPr id="4" name="Textfeld 3">
            <a:extLst>
              <a:ext uri="{FF2B5EF4-FFF2-40B4-BE49-F238E27FC236}">
                <a16:creationId xmlns:a16="http://schemas.microsoft.com/office/drawing/2014/main" id="{1F93EAC8-1D71-4066-969C-6595833523B5}"/>
              </a:ext>
            </a:extLst>
          </p:cNvPr>
          <p:cNvSpPr txBox="1"/>
          <p:nvPr/>
        </p:nvSpPr>
        <p:spPr>
          <a:xfrm>
            <a:off x="387242" y="2677143"/>
            <a:ext cx="5848802" cy="2308324"/>
          </a:xfrm>
          <a:prstGeom prst="rect">
            <a:avLst/>
          </a:prstGeom>
          <a:noFill/>
        </p:spPr>
        <p:txBody>
          <a:bodyPr wrap="square" rtlCol="0">
            <a:spAutoFit/>
          </a:bodyPr>
          <a:lstStyle/>
          <a:p>
            <a:r>
              <a:rPr lang="de-DE" dirty="0">
                <a:solidFill>
                  <a:srgbClr val="FF0000"/>
                </a:solidFill>
              </a:rPr>
              <a:t>-&gt;  Zu klärende Fragen</a:t>
            </a:r>
          </a:p>
          <a:p>
            <a:pPr marL="285750" indent="-285750">
              <a:buFont typeface="Arial" panose="020B0604020202020204" pitchFamily="34" charset="0"/>
              <a:buChar char="•"/>
            </a:pPr>
            <a:r>
              <a:rPr lang="de-DE" dirty="0">
                <a:solidFill>
                  <a:srgbClr val="FF0000"/>
                </a:solidFill>
              </a:rPr>
              <a:t>Wann wird Wand hinter A3 errichtet?</a:t>
            </a:r>
          </a:p>
          <a:p>
            <a:pPr marL="285750" indent="-285750">
              <a:buFont typeface="Arial" panose="020B0604020202020204" pitchFamily="34" charset="0"/>
              <a:buChar char="•"/>
            </a:pPr>
            <a:r>
              <a:rPr lang="de-DE" dirty="0">
                <a:solidFill>
                  <a:srgbClr val="FF0000"/>
                </a:solidFill>
              </a:rPr>
              <a:t>Zeitplan Installation </a:t>
            </a:r>
            <a:r>
              <a:rPr lang="de-DE" dirty="0" err="1">
                <a:solidFill>
                  <a:srgbClr val="FF0000"/>
                </a:solidFill>
              </a:rPr>
              <a:t>Interlac</a:t>
            </a:r>
            <a:r>
              <a:rPr lang="de-DE" dirty="0">
                <a:solidFill>
                  <a:srgbClr val="FF0000"/>
                </a:solidFill>
              </a:rPr>
              <a:t>?</a:t>
            </a:r>
          </a:p>
          <a:p>
            <a:pPr marL="285750" indent="-285750">
              <a:buFont typeface="Arial" panose="020B0604020202020204" pitchFamily="34" charset="0"/>
              <a:buChar char="•"/>
            </a:pPr>
            <a:r>
              <a:rPr lang="de-DE" dirty="0">
                <a:solidFill>
                  <a:srgbClr val="FF0000"/>
                </a:solidFill>
              </a:rPr>
              <a:t>Bau Prüft ob A4 bei HSI stehen kann (Fluchtweg), Kollision Montage HF-Leitungen für HSI</a:t>
            </a:r>
          </a:p>
          <a:p>
            <a:pPr marL="285750" indent="-285750">
              <a:buFont typeface="Arial" panose="020B0604020202020204" pitchFamily="34" charset="0"/>
              <a:buChar char="•"/>
            </a:pPr>
            <a:r>
              <a:rPr lang="de-DE" dirty="0">
                <a:solidFill>
                  <a:srgbClr val="FF0000"/>
                </a:solidFill>
              </a:rPr>
              <a:t>Gewichtsbelastung UNILAC Tunnel</a:t>
            </a:r>
          </a:p>
          <a:p>
            <a:pPr marL="285750" indent="-285750">
              <a:buFont typeface="Arial" panose="020B0604020202020204" pitchFamily="34" charset="0"/>
              <a:buChar char="•"/>
            </a:pPr>
            <a:endParaRPr lang="de-DE" dirty="0">
              <a:solidFill>
                <a:srgbClr val="FF0000"/>
              </a:solidFill>
            </a:endParaRPr>
          </a:p>
          <a:p>
            <a:endParaRPr lang="de-DE" dirty="0">
              <a:solidFill>
                <a:srgbClr val="FF0000"/>
              </a:solidFill>
            </a:endParaRPr>
          </a:p>
        </p:txBody>
      </p:sp>
      <p:sp>
        <p:nvSpPr>
          <p:cNvPr id="5" name="Textfeld 4">
            <a:extLst>
              <a:ext uri="{FF2B5EF4-FFF2-40B4-BE49-F238E27FC236}">
                <a16:creationId xmlns:a16="http://schemas.microsoft.com/office/drawing/2014/main" id="{5529212F-3F04-4E2D-B193-35D293F1A1CF}"/>
              </a:ext>
            </a:extLst>
          </p:cNvPr>
          <p:cNvSpPr txBox="1"/>
          <p:nvPr/>
        </p:nvSpPr>
        <p:spPr>
          <a:xfrm>
            <a:off x="6236044" y="2677143"/>
            <a:ext cx="5848802" cy="2031325"/>
          </a:xfrm>
          <a:prstGeom prst="rect">
            <a:avLst/>
          </a:prstGeom>
          <a:noFill/>
        </p:spPr>
        <p:txBody>
          <a:bodyPr wrap="square" rtlCol="0">
            <a:spAutoFit/>
          </a:bodyPr>
          <a:lstStyle/>
          <a:p>
            <a:endParaRPr lang="de-DE" dirty="0">
              <a:solidFill>
                <a:srgbClr val="FF0000"/>
              </a:solidFill>
            </a:endParaRPr>
          </a:p>
          <a:p>
            <a:pPr marL="285750" indent="-285750">
              <a:buFont typeface="Arial" panose="020B0604020202020204" pitchFamily="34" charset="0"/>
              <a:buChar char="•"/>
            </a:pPr>
            <a:r>
              <a:rPr lang="de-DE" dirty="0">
                <a:solidFill>
                  <a:srgbClr val="FF0000"/>
                </a:solidFill>
              </a:rPr>
              <a:t>Ausbau Einzelresonatoren ab Ende August</a:t>
            </a:r>
          </a:p>
          <a:p>
            <a:pPr marL="285750" indent="-285750">
              <a:buFont typeface="Arial" panose="020B0604020202020204" pitchFamily="34" charset="0"/>
              <a:buChar char="•"/>
            </a:pPr>
            <a:r>
              <a:rPr lang="de-DE" dirty="0" err="1">
                <a:solidFill>
                  <a:srgbClr val="FF0000"/>
                </a:solidFill>
              </a:rPr>
              <a:t>Entkabeln</a:t>
            </a:r>
            <a:r>
              <a:rPr lang="de-DE" dirty="0">
                <a:solidFill>
                  <a:srgbClr val="FF0000"/>
                </a:solidFill>
              </a:rPr>
              <a:t> kann ab Ende Juli stattfinden</a:t>
            </a:r>
          </a:p>
          <a:p>
            <a:pPr marL="285750" indent="-285750">
              <a:buFont typeface="Arial" panose="020B0604020202020204" pitchFamily="34" charset="0"/>
              <a:buChar char="•"/>
            </a:pPr>
            <a:r>
              <a:rPr lang="de-DE" dirty="0">
                <a:solidFill>
                  <a:srgbClr val="FF0000"/>
                </a:solidFill>
              </a:rPr>
              <a:t>wo werden ERs gelagert?</a:t>
            </a:r>
          </a:p>
          <a:p>
            <a:pPr marL="285750" indent="-285750">
              <a:buFont typeface="Arial" panose="020B0604020202020204" pitchFamily="34" charset="0"/>
              <a:buChar char="•"/>
            </a:pPr>
            <a:r>
              <a:rPr lang="de-DE" dirty="0" err="1">
                <a:solidFill>
                  <a:srgbClr val="FF0000"/>
                </a:solidFill>
              </a:rPr>
              <a:t>wieviele</a:t>
            </a:r>
            <a:r>
              <a:rPr lang="de-DE" dirty="0">
                <a:solidFill>
                  <a:srgbClr val="FF0000"/>
                </a:solidFill>
              </a:rPr>
              <a:t> ERs können entsorgt werden?</a:t>
            </a:r>
          </a:p>
          <a:p>
            <a:pPr marL="285750" indent="-285750">
              <a:buFont typeface="Arial" panose="020B0604020202020204" pitchFamily="34" charset="0"/>
              <a:buChar char="•"/>
            </a:pPr>
            <a:r>
              <a:rPr lang="de-DE" dirty="0">
                <a:solidFill>
                  <a:srgbClr val="FF0000"/>
                </a:solidFill>
              </a:rPr>
              <a:t>Notwendigkeit Chopper (Strahlverlustüberwachung)</a:t>
            </a:r>
          </a:p>
          <a:p>
            <a:pPr marL="285750" indent="-285750">
              <a:buFont typeface="Arial" panose="020B0604020202020204" pitchFamily="34" charset="0"/>
              <a:buChar char="•"/>
            </a:pPr>
            <a:endParaRPr lang="de-DE" dirty="0">
              <a:solidFill>
                <a:srgbClr val="FF0000"/>
              </a:solidFill>
            </a:endParaRPr>
          </a:p>
        </p:txBody>
      </p:sp>
      <p:sp>
        <p:nvSpPr>
          <p:cNvPr id="6" name="Textfeld 5">
            <a:extLst>
              <a:ext uri="{FF2B5EF4-FFF2-40B4-BE49-F238E27FC236}">
                <a16:creationId xmlns:a16="http://schemas.microsoft.com/office/drawing/2014/main" id="{E6E7A895-A8A7-4444-8151-15332CEFB955}"/>
              </a:ext>
            </a:extLst>
          </p:cNvPr>
          <p:cNvSpPr txBox="1"/>
          <p:nvPr/>
        </p:nvSpPr>
        <p:spPr>
          <a:xfrm>
            <a:off x="1828801" y="5280709"/>
            <a:ext cx="7657070" cy="830997"/>
          </a:xfrm>
          <a:prstGeom prst="rect">
            <a:avLst/>
          </a:prstGeom>
          <a:noFill/>
        </p:spPr>
        <p:txBody>
          <a:bodyPr wrap="square" rtlCol="0">
            <a:spAutoFit/>
          </a:bodyPr>
          <a:lstStyle/>
          <a:p>
            <a:r>
              <a:rPr lang="de-DE" sz="2400" b="1" dirty="0">
                <a:solidFill>
                  <a:srgbClr val="FF0000"/>
                </a:solidFill>
              </a:rPr>
              <a:t>Entscheidung A4 bis Ende September notwendig (Retreat)</a:t>
            </a:r>
          </a:p>
          <a:p>
            <a:endParaRPr lang="de-DE" sz="2400" dirty="0"/>
          </a:p>
        </p:txBody>
      </p:sp>
    </p:spTree>
    <p:extLst>
      <p:ext uri="{BB962C8B-B14F-4D97-AF65-F5344CB8AC3E}">
        <p14:creationId xmlns:p14="http://schemas.microsoft.com/office/powerpoint/2010/main" val="202683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3FB492-EDFA-4A72-B747-DE83305CAF29}"/>
              </a:ext>
            </a:extLst>
          </p:cNvPr>
          <p:cNvSpPr>
            <a:spLocks noGrp="1"/>
          </p:cNvSpPr>
          <p:nvPr>
            <p:ph type="title"/>
          </p:nvPr>
        </p:nvSpPr>
        <p:spPr/>
        <p:txBody>
          <a:bodyPr/>
          <a:lstStyle/>
          <a:p>
            <a:r>
              <a:rPr lang="en-GB" dirty="0"/>
              <a:t>AOB (Any Other Business)</a:t>
            </a:r>
          </a:p>
        </p:txBody>
      </p:sp>
      <p:sp>
        <p:nvSpPr>
          <p:cNvPr id="4" name="Inhaltsplatzhalter 3">
            <a:extLst>
              <a:ext uri="{FF2B5EF4-FFF2-40B4-BE49-F238E27FC236}">
                <a16:creationId xmlns:a16="http://schemas.microsoft.com/office/drawing/2014/main" id="{93CB4169-5C97-4889-88C0-8040E9D5172B}"/>
              </a:ext>
            </a:extLst>
          </p:cNvPr>
          <p:cNvSpPr>
            <a:spLocks noGrp="1"/>
          </p:cNvSpPr>
          <p:nvPr>
            <p:ph idx="1"/>
          </p:nvPr>
        </p:nvSpPr>
        <p:spPr/>
        <p:txBody>
          <a:bodyPr>
            <a:normAutofit/>
          </a:bodyPr>
          <a:lstStyle/>
          <a:p>
            <a:r>
              <a:rPr lang="en-GB" dirty="0" err="1"/>
              <a:t>Zwischenlagerung</a:t>
            </a:r>
            <a:r>
              <a:rPr lang="en-GB" dirty="0"/>
              <a:t> von (</a:t>
            </a:r>
            <a:r>
              <a:rPr lang="en-GB" dirty="0" err="1"/>
              <a:t>Groß-Komponenten</a:t>
            </a:r>
            <a:r>
              <a:rPr lang="en-GB" dirty="0"/>
              <a:t>) </a:t>
            </a:r>
            <a:r>
              <a:rPr lang="en-GB" dirty="0" err="1"/>
              <a:t>nach</a:t>
            </a:r>
            <a:r>
              <a:rPr lang="en-GB" dirty="0"/>
              <a:t> </a:t>
            </a:r>
            <a:r>
              <a:rPr lang="en-GB" dirty="0" err="1"/>
              <a:t>Ausbau</a:t>
            </a:r>
            <a:endParaRPr lang="en-GB" dirty="0"/>
          </a:p>
          <a:p>
            <a:endParaRPr lang="en-GB" dirty="0"/>
          </a:p>
        </p:txBody>
      </p:sp>
    </p:spTree>
    <p:extLst>
      <p:ext uri="{BB962C8B-B14F-4D97-AF65-F5344CB8AC3E}">
        <p14:creationId xmlns:p14="http://schemas.microsoft.com/office/powerpoint/2010/main" val="13781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D5085-0D22-42DB-BC10-653F72C01D0F}"/>
              </a:ext>
            </a:extLst>
          </p:cNvPr>
          <p:cNvSpPr>
            <a:spLocks noGrp="1"/>
          </p:cNvSpPr>
          <p:nvPr>
            <p:ph type="title"/>
          </p:nvPr>
        </p:nvSpPr>
        <p:spPr/>
        <p:txBody>
          <a:bodyPr/>
          <a:lstStyle/>
          <a:p>
            <a:r>
              <a:rPr lang="en-GB" dirty="0"/>
              <a:t>Round Table</a:t>
            </a:r>
          </a:p>
        </p:txBody>
      </p:sp>
      <p:sp>
        <p:nvSpPr>
          <p:cNvPr id="3" name="Inhaltsplatzhalter 2">
            <a:extLst>
              <a:ext uri="{FF2B5EF4-FFF2-40B4-BE49-F238E27FC236}">
                <a16:creationId xmlns:a16="http://schemas.microsoft.com/office/drawing/2014/main" id="{40D9EBF0-FA92-4DE5-A55D-A81E7066A6D1}"/>
              </a:ext>
            </a:extLst>
          </p:cNvPr>
          <p:cNvSpPr>
            <a:spLocks noGrp="1"/>
          </p:cNvSpPr>
          <p:nvPr>
            <p:ph idx="1"/>
          </p:nvPr>
        </p:nvSpPr>
        <p:spPr/>
        <p:txBody>
          <a:bodyPr>
            <a:normAutofit/>
          </a:bodyPr>
          <a:lstStyle/>
          <a:p>
            <a:r>
              <a:rPr lang="en-GB" dirty="0" err="1"/>
              <a:t>Kritische</a:t>
            </a:r>
            <a:r>
              <a:rPr lang="en-GB" dirty="0"/>
              <a:t> </a:t>
            </a:r>
            <a:r>
              <a:rPr lang="en-GB" dirty="0" err="1"/>
              <a:t>Pfade</a:t>
            </a:r>
            <a:r>
              <a:rPr lang="en-GB" dirty="0"/>
              <a:t> &amp; </a:t>
            </a:r>
            <a:r>
              <a:rPr lang="en-GB" dirty="0" err="1"/>
              <a:t>dringende</a:t>
            </a:r>
            <a:r>
              <a:rPr lang="en-GB" dirty="0"/>
              <a:t> </a:t>
            </a:r>
            <a:r>
              <a:rPr lang="en-GB" dirty="0" err="1"/>
              <a:t>Handlungsbedarfe</a:t>
            </a:r>
            <a:endParaRPr lang="en-GB" dirty="0"/>
          </a:p>
          <a:p>
            <a:pPr marL="0" indent="0">
              <a:buNone/>
            </a:pPr>
            <a:endParaRPr lang="en-GB" dirty="0"/>
          </a:p>
          <a:p>
            <a:pPr marL="0" indent="0">
              <a:buNone/>
            </a:pPr>
            <a:endParaRPr lang="en-GB" dirty="0"/>
          </a:p>
          <a:p>
            <a:r>
              <a:rPr lang="en-GB" dirty="0" err="1"/>
              <a:t>Themen</a:t>
            </a:r>
            <a:r>
              <a:rPr lang="en-GB" dirty="0"/>
              <a:t> </a:t>
            </a:r>
            <a:r>
              <a:rPr lang="en-GB" dirty="0" err="1"/>
              <a:t>für</a:t>
            </a:r>
            <a:r>
              <a:rPr lang="en-GB" dirty="0"/>
              <a:t> </a:t>
            </a:r>
            <a:r>
              <a:rPr lang="en-GB" dirty="0" err="1"/>
              <a:t>Folge</a:t>
            </a:r>
            <a:r>
              <a:rPr lang="en-GB" dirty="0"/>
              <a:t>-Meeting</a:t>
            </a:r>
          </a:p>
          <a:p>
            <a:pPr marL="0" indent="0">
              <a:buNone/>
            </a:pPr>
            <a:r>
              <a:rPr lang="en-GB" dirty="0"/>
              <a:t>	</a:t>
            </a:r>
          </a:p>
        </p:txBody>
      </p:sp>
      <p:sp>
        <p:nvSpPr>
          <p:cNvPr id="4" name="Textfeld 3">
            <a:extLst>
              <a:ext uri="{FF2B5EF4-FFF2-40B4-BE49-F238E27FC236}">
                <a16:creationId xmlns:a16="http://schemas.microsoft.com/office/drawing/2014/main" id="{16AE82CF-2E5B-4A72-8A35-0E00D8CAE27B}"/>
              </a:ext>
            </a:extLst>
          </p:cNvPr>
          <p:cNvSpPr txBox="1"/>
          <p:nvPr/>
        </p:nvSpPr>
        <p:spPr>
          <a:xfrm>
            <a:off x="1153297" y="4341341"/>
            <a:ext cx="6096000" cy="1200329"/>
          </a:xfrm>
          <a:prstGeom prst="rect">
            <a:avLst/>
          </a:prstGeom>
          <a:noFill/>
        </p:spPr>
        <p:txBody>
          <a:bodyPr wrap="square" rtlCol="0">
            <a:spAutoFit/>
          </a:bodyPr>
          <a:lstStyle/>
          <a:p>
            <a:pPr marL="285750" indent="-285750">
              <a:buFont typeface="Arial" panose="020B0604020202020204" pitchFamily="34" charset="0"/>
              <a:buChar char="•"/>
            </a:pPr>
            <a:r>
              <a:rPr lang="en-GB" dirty="0"/>
              <a:t>Kabel </a:t>
            </a:r>
            <a:r>
              <a:rPr lang="en-GB" dirty="0" err="1"/>
              <a:t>Rückzug</a:t>
            </a:r>
            <a:r>
              <a:rPr lang="en-GB" dirty="0"/>
              <a:t> VR-Ost, VR- West, SH</a:t>
            </a:r>
          </a:p>
          <a:p>
            <a:pPr marL="285750" indent="-285750">
              <a:buFont typeface="Arial" panose="020B0604020202020204" pitchFamily="34" charset="0"/>
              <a:buChar char="•"/>
            </a:pPr>
            <a:r>
              <a:rPr lang="en-GB" dirty="0" err="1"/>
              <a:t>Zwischenlagerung</a:t>
            </a:r>
            <a:r>
              <a:rPr lang="en-GB" dirty="0"/>
              <a:t> von (</a:t>
            </a:r>
            <a:r>
              <a:rPr lang="en-GB" dirty="0" err="1"/>
              <a:t>Groß-Komponenten</a:t>
            </a:r>
            <a:r>
              <a:rPr lang="en-GB" dirty="0"/>
              <a:t>) </a:t>
            </a:r>
            <a:r>
              <a:rPr lang="en-GB" dirty="0" err="1"/>
              <a:t>nach</a:t>
            </a:r>
            <a:r>
              <a:rPr lang="en-GB" dirty="0"/>
              <a:t> </a:t>
            </a:r>
            <a:r>
              <a:rPr lang="en-GB" dirty="0" err="1"/>
              <a:t>Ausbau</a:t>
            </a:r>
            <a:endParaRPr lang="en-GB" dirty="0"/>
          </a:p>
          <a:p>
            <a:pPr marL="285750" indent="-285750">
              <a:buFont typeface="Arial" panose="020B0604020202020204" pitchFamily="34" charset="0"/>
              <a:buChar char="•"/>
            </a:pPr>
            <a:r>
              <a:rPr lang="en-GB" dirty="0"/>
              <a:t>Status </a:t>
            </a:r>
            <a:r>
              <a:rPr lang="en-GB" dirty="0" err="1"/>
              <a:t>Aufstellflächen</a:t>
            </a:r>
            <a:r>
              <a:rPr lang="en-GB" dirty="0"/>
              <a:t> Racks</a:t>
            </a:r>
          </a:p>
          <a:p>
            <a:endParaRPr lang="de-DE" dirty="0"/>
          </a:p>
        </p:txBody>
      </p:sp>
    </p:spTree>
    <p:extLst>
      <p:ext uri="{BB962C8B-B14F-4D97-AF65-F5344CB8AC3E}">
        <p14:creationId xmlns:p14="http://schemas.microsoft.com/office/powerpoint/2010/main" val="193427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5B2177D-51C0-4153-BC4F-DF2142922D0E" descr="IMG_3671.jpeg">
            <a:extLst>
              <a:ext uri="{FF2B5EF4-FFF2-40B4-BE49-F238E27FC236}">
                <a16:creationId xmlns:a16="http://schemas.microsoft.com/office/drawing/2014/main" id="{6580956C-DEF9-4444-A98A-31785D0ED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577172" y="-1395052"/>
            <a:ext cx="6619103" cy="96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82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D5085-0D22-42DB-BC10-653F72C01D0F}"/>
              </a:ext>
            </a:extLst>
          </p:cNvPr>
          <p:cNvSpPr>
            <a:spLocks noGrp="1"/>
          </p:cNvSpPr>
          <p:nvPr>
            <p:ph type="title"/>
          </p:nvPr>
        </p:nvSpPr>
        <p:spPr/>
        <p:txBody>
          <a:bodyPr/>
          <a:lstStyle/>
          <a:p>
            <a:r>
              <a:rPr lang="en-GB" dirty="0"/>
              <a:t>Round Table </a:t>
            </a:r>
            <a:r>
              <a:rPr lang="en-GB" dirty="0" err="1"/>
              <a:t>vom</a:t>
            </a:r>
            <a:r>
              <a:rPr lang="en-GB" dirty="0"/>
              <a:t> 02.07.2026</a:t>
            </a:r>
          </a:p>
        </p:txBody>
      </p:sp>
      <p:sp>
        <p:nvSpPr>
          <p:cNvPr id="3" name="Inhaltsplatzhalter 2">
            <a:extLst>
              <a:ext uri="{FF2B5EF4-FFF2-40B4-BE49-F238E27FC236}">
                <a16:creationId xmlns:a16="http://schemas.microsoft.com/office/drawing/2014/main" id="{40D9EBF0-FA92-4DE5-A55D-A81E7066A6D1}"/>
              </a:ext>
            </a:extLst>
          </p:cNvPr>
          <p:cNvSpPr>
            <a:spLocks noGrp="1"/>
          </p:cNvSpPr>
          <p:nvPr>
            <p:ph idx="1"/>
          </p:nvPr>
        </p:nvSpPr>
        <p:spPr>
          <a:xfrm>
            <a:off x="63840" y="1693817"/>
            <a:ext cx="10515600" cy="4351338"/>
          </a:xfrm>
        </p:spPr>
        <p:txBody>
          <a:bodyPr>
            <a:normAutofit/>
          </a:bodyPr>
          <a:lstStyle/>
          <a:p>
            <a:pPr marL="0" indent="0">
              <a:buNone/>
            </a:pPr>
            <a:endParaRPr lang="en-GB" sz="2000" dirty="0"/>
          </a:p>
          <a:p>
            <a:r>
              <a:rPr lang="en-GB" sz="2000" dirty="0" err="1"/>
              <a:t>Dokumentation</a:t>
            </a:r>
            <a:r>
              <a:rPr lang="en-GB" sz="2000" dirty="0"/>
              <a:t>:</a:t>
            </a:r>
          </a:p>
          <a:p>
            <a:pPr lvl="1"/>
            <a:r>
              <a:rPr lang="en-GB" sz="2000" dirty="0" err="1"/>
              <a:t>Für</a:t>
            </a:r>
            <a:r>
              <a:rPr lang="en-GB" sz="2000" dirty="0"/>
              <a:t> die </a:t>
            </a:r>
            <a:r>
              <a:rPr lang="en-GB" sz="2000" dirty="0" err="1"/>
              <a:t>Freigabe</a:t>
            </a:r>
            <a:r>
              <a:rPr lang="en-GB" sz="2000" dirty="0"/>
              <a:t> </a:t>
            </a:r>
            <a:r>
              <a:rPr lang="en-GB" sz="2000" dirty="0" err="1"/>
              <a:t>sowie</a:t>
            </a:r>
            <a:r>
              <a:rPr lang="en-GB" sz="2000" dirty="0"/>
              <a:t> die </a:t>
            </a:r>
            <a:r>
              <a:rPr lang="en-GB" sz="2000" dirty="0" err="1"/>
              <a:t>Spezifikationen</a:t>
            </a:r>
            <a:r>
              <a:rPr lang="en-GB" sz="2000" dirty="0"/>
              <a:t> </a:t>
            </a:r>
            <a:r>
              <a:rPr lang="en-GB" sz="2000" dirty="0" err="1"/>
              <a:t>soll</a:t>
            </a:r>
            <a:r>
              <a:rPr lang="en-GB" sz="2000" dirty="0"/>
              <a:t> EDMS </a:t>
            </a:r>
            <a:r>
              <a:rPr lang="en-GB" sz="2000" dirty="0" err="1"/>
              <a:t>genutzt</a:t>
            </a:r>
            <a:r>
              <a:rPr lang="en-GB" sz="2000" dirty="0"/>
              <a:t> </a:t>
            </a:r>
            <a:r>
              <a:rPr lang="en-GB" sz="2000" dirty="0" err="1"/>
              <a:t>werden</a:t>
            </a:r>
            <a:r>
              <a:rPr lang="en-GB" sz="2000" dirty="0"/>
              <a:t>. </a:t>
            </a:r>
            <a:r>
              <a:rPr lang="en-GB" sz="2000" dirty="0" err="1"/>
              <a:t>Dokumente</a:t>
            </a:r>
            <a:r>
              <a:rPr lang="en-GB" sz="2000" dirty="0"/>
              <a:t> und </a:t>
            </a:r>
            <a:r>
              <a:rPr lang="en-GB" sz="2000" dirty="0" err="1"/>
              <a:t>Protokolle</a:t>
            </a:r>
            <a:r>
              <a:rPr lang="en-GB" sz="2000" dirty="0"/>
              <a:t> </a:t>
            </a:r>
            <a:r>
              <a:rPr lang="en-GB" sz="2000" dirty="0" err="1"/>
              <a:t>können</a:t>
            </a:r>
            <a:r>
              <a:rPr lang="en-GB" sz="2000" dirty="0"/>
              <a:t> auf Indico </a:t>
            </a:r>
            <a:r>
              <a:rPr lang="en-GB" sz="2000" dirty="0" err="1"/>
              <a:t>gespeichert</a:t>
            </a:r>
            <a:r>
              <a:rPr lang="en-GB" sz="2000" dirty="0"/>
              <a:t> </a:t>
            </a:r>
            <a:r>
              <a:rPr lang="en-GB" sz="2000" dirty="0" err="1"/>
              <a:t>werden</a:t>
            </a:r>
            <a:r>
              <a:rPr lang="en-GB" sz="2000" dirty="0"/>
              <a:t>. </a:t>
            </a:r>
            <a:r>
              <a:rPr lang="en-GB" sz="2000" b="1" dirty="0"/>
              <a:t>-&gt;</a:t>
            </a:r>
            <a:r>
              <a:rPr lang="en-GB" sz="2000" dirty="0"/>
              <a:t> Soll </a:t>
            </a:r>
            <a:r>
              <a:rPr lang="en-GB" sz="2000" dirty="0" err="1"/>
              <a:t>im</a:t>
            </a:r>
            <a:r>
              <a:rPr lang="en-GB" sz="2000" dirty="0"/>
              <a:t> </a:t>
            </a:r>
            <a:r>
              <a:rPr lang="en-GB" sz="2000" dirty="0" err="1"/>
              <a:t>nächsten</a:t>
            </a:r>
            <a:r>
              <a:rPr lang="en-GB" sz="2000" dirty="0"/>
              <a:t> </a:t>
            </a:r>
            <a:r>
              <a:rPr lang="en-GB" sz="2000" dirty="0" err="1"/>
              <a:t>Gesamtprojekt</a:t>
            </a:r>
            <a:r>
              <a:rPr lang="en-GB" sz="2000" dirty="0"/>
              <a:t> Meeting </a:t>
            </a:r>
            <a:r>
              <a:rPr lang="en-GB" sz="2000" dirty="0" err="1"/>
              <a:t>als</a:t>
            </a:r>
            <a:r>
              <a:rPr lang="en-GB" sz="2000" dirty="0"/>
              <a:t> </a:t>
            </a:r>
            <a:r>
              <a:rPr lang="en-GB" sz="2000" dirty="0" err="1"/>
              <a:t>Punkt</a:t>
            </a:r>
            <a:r>
              <a:rPr lang="en-GB" sz="2000" dirty="0"/>
              <a:t> </a:t>
            </a:r>
            <a:r>
              <a:rPr lang="en-GB" sz="2000" dirty="0" err="1"/>
              <a:t>aufgenommen</a:t>
            </a:r>
            <a:r>
              <a:rPr lang="en-GB" sz="2000" dirty="0"/>
              <a:t> </a:t>
            </a:r>
            <a:r>
              <a:rPr lang="en-GB" sz="2000" dirty="0" err="1"/>
              <a:t>werden</a:t>
            </a:r>
            <a:endParaRPr lang="en-GB" sz="2000" dirty="0"/>
          </a:p>
          <a:p>
            <a:pPr lvl="1"/>
            <a:r>
              <a:rPr lang="en-GB" sz="2000" dirty="0" err="1"/>
              <a:t>Zusätzlich</a:t>
            </a:r>
            <a:r>
              <a:rPr lang="en-GB" sz="2000" dirty="0"/>
              <a:t> Meeting </a:t>
            </a:r>
            <a:r>
              <a:rPr lang="en-GB" sz="2000" dirty="0" err="1"/>
              <a:t>im</a:t>
            </a:r>
            <a:r>
              <a:rPr lang="en-GB" sz="2000" dirty="0"/>
              <a:t> </a:t>
            </a:r>
            <a:r>
              <a:rPr lang="en-GB" sz="2000" dirty="0" err="1"/>
              <a:t>kleinerem</a:t>
            </a:r>
            <a:r>
              <a:rPr lang="en-GB" sz="2000" dirty="0"/>
              <a:t> Kreis </a:t>
            </a:r>
            <a:r>
              <a:rPr lang="en-GB" sz="2000" dirty="0" err="1"/>
              <a:t>mit</a:t>
            </a:r>
            <a:r>
              <a:rPr lang="en-GB" sz="2000" dirty="0"/>
              <a:t> Klaus </a:t>
            </a:r>
            <a:r>
              <a:rPr lang="en-GB" sz="2000" dirty="0" err="1"/>
              <a:t>Höhne</a:t>
            </a:r>
            <a:r>
              <a:rPr lang="en-GB" sz="2000" dirty="0"/>
              <a:t> (RH) </a:t>
            </a:r>
          </a:p>
          <a:p>
            <a:endParaRPr lang="en-GB" sz="2000" dirty="0"/>
          </a:p>
          <a:p>
            <a:endParaRPr lang="en-GB" sz="2000" dirty="0"/>
          </a:p>
          <a:p>
            <a:endParaRPr lang="en-GB" sz="2000" dirty="0"/>
          </a:p>
          <a:p>
            <a:endParaRPr lang="en-GB" sz="2000" dirty="0"/>
          </a:p>
          <a:p>
            <a:pPr lvl="1"/>
            <a:r>
              <a:rPr lang="en-GB" sz="2000" dirty="0" err="1"/>
              <a:t>Erstanmeldung</a:t>
            </a:r>
            <a:r>
              <a:rPr lang="en-GB" sz="2000" dirty="0"/>
              <a:t> EDMS </a:t>
            </a:r>
            <a:r>
              <a:rPr lang="en-GB" sz="2000" dirty="0" err="1"/>
              <a:t>erforderlich</a:t>
            </a:r>
            <a:endParaRPr lang="en-GB" sz="2000" dirty="0"/>
          </a:p>
        </p:txBody>
      </p:sp>
      <p:sp>
        <p:nvSpPr>
          <p:cNvPr id="5" name="Textfeld 4">
            <a:extLst>
              <a:ext uri="{FF2B5EF4-FFF2-40B4-BE49-F238E27FC236}">
                <a16:creationId xmlns:a16="http://schemas.microsoft.com/office/drawing/2014/main" id="{9F2819A7-C29E-4479-99C1-7F33BC04D1BC}"/>
              </a:ext>
            </a:extLst>
          </p:cNvPr>
          <p:cNvSpPr txBox="1"/>
          <p:nvPr/>
        </p:nvSpPr>
        <p:spPr>
          <a:xfrm>
            <a:off x="3713314" y="3731458"/>
            <a:ext cx="7037728" cy="1200329"/>
          </a:xfrm>
          <a:prstGeom prst="rect">
            <a:avLst/>
          </a:prstGeom>
          <a:noFill/>
        </p:spPr>
        <p:txBody>
          <a:bodyPr wrap="square" rtlCol="0">
            <a:spAutoFit/>
          </a:bodyPr>
          <a:lstStyle/>
          <a:p>
            <a:r>
              <a:rPr lang="de-DE" dirty="0">
                <a:solidFill>
                  <a:srgbClr val="FF0000"/>
                </a:solidFill>
              </a:rPr>
              <a:t>-&gt;   Wurde am 7.7.26 im Gesamtprojekt Meeting vorgestellt. Zusätzlich wird es einen Termin mit Klaus Höhne  bezüglich EDMS für die Teilprojektleiter am 10.7.26 geben. EDMS soll zunächst hauptsächlich für Spezifikationen und Freigabe verwendet werden</a:t>
            </a:r>
          </a:p>
        </p:txBody>
      </p:sp>
    </p:spTree>
    <p:extLst>
      <p:ext uri="{BB962C8B-B14F-4D97-AF65-F5344CB8AC3E}">
        <p14:creationId xmlns:p14="http://schemas.microsoft.com/office/powerpoint/2010/main" val="96003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F8167BF-280D-4CA6-BEA7-A9C2B9197DA9}"/>
              </a:ext>
            </a:extLst>
          </p:cNvPr>
          <p:cNvSpPr txBox="1"/>
          <p:nvPr/>
        </p:nvSpPr>
        <p:spPr>
          <a:xfrm>
            <a:off x="1228725" y="265005"/>
            <a:ext cx="9734549" cy="830997"/>
          </a:xfrm>
          <a:prstGeom prst="rect">
            <a:avLst/>
          </a:prstGeom>
          <a:noFill/>
        </p:spPr>
        <p:txBody>
          <a:bodyPr wrap="square">
            <a:spAutoFit/>
          </a:bodyPr>
          <a:lstStyle/>
          <a:p>
            <a:r>
              <a:rPr lang="de-DE" sz="4800" dirty="0">
                <a:effectLst/>
                <a:latin typeface="Calibri" panose="020F0502020204030204" pitchFamily="34" charset="0"/>
                <a:ea typeface="DengXian" panose="02010600030101010101" pitchFamily="2" charset="-122"/>
                <a:cs typeface="Times New Roman" panose="02020603050405020304" pitchFamily="18" charset="0"/>
              </a:rPr>
              <a:t>Energieeffizienz in der Auslegung</a:t>
            </a:r>
            <a:endParaRPr lang="de-DE" sz="32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 name="Textfeld 1">
            <a:extLst>
              <a:ext uri="{FF2B5EF4-FFF2-40B4-BE49-F238E27FC236}">
                <a16:creationId xmlns:a16="http://schemas.microsoft.com/office/drawing/2014/main" id="{E37E67EB-7D4A-4454-86DE-449713E50818}"/>
              </a:ext>
            </a:extLst>
          </p:cNvPr>
          <p:cNvSpPr txBox="1"/>
          <p:nvPr/>
        </p:nvSpPr>
        <p:spPr>
          <a:xfrm>
            <a:off x="4333875" y="1096002"/>
            <a:ext cx="2828925" cy="523220"/>
          </a:xfrm>
          <a:prstGeom prst="rect">
            <a:avLst/>
          </a:prstGeom>
          <a:noFill/>
        </p:spPr>
        <p:txBody>
          <a:bodyPr wrap="square" rtlCol="0">
            <a:spAutoFit/>
          </a:bodyPr>
          <a:lstStyle/>
          <a:p>
            <a:r>
              <a:rPr lang="de-DE" sz="2800" dirty="0"/>
              <a:t>Ulla Peura</a:t>
            </a:r>
          </a:p>
        </p:txBody>
      </p:sp>
      <p:sp>
        <p:nvSpPr>
          <p:cNvPr id="4" name="Textfeld 3">
            <a:extLst>
              <a:ext uri="{FF2B5EF4-FFF2-40B4-BE49-F238E27FC236}">
                <a16:creationId xmlns:a16="http://schemas.microsoft.com/office/drawing/2014/main" id="{CD62FC43-1051-48AF-95DB-726FE745BE96}"/>
              </a:ext>
            </a:extLst>
          </p:cNvPr>
          <p:cNvSpPr txBox="1"/>
          <p:nvPr/>
        </p:nvSpPr>
        <p:spPr>
          <a:xfrm>
            <a:off x="2842055" y="1926999"/>
            <a:ext cx="5371070" cy="2585323"/>
          </a:xfrm>
          <a:prstGeom prst="rect">
            <a:avLst/>
          </a:prstGeom>
          <a:noFill/>
        </p:spPr>
        <p:txBody>
          <a:bodyPr wrap="square" rtlCol="0">
            <a:spAutoFit/>
          </a:bodyPr>
          <a:lstStyle/>
          <a:p>
            <a:r>
              <a:rPr lang="de-DE" dirty="0">
                <a:solidFill>
                  <a:srgbClr val="FF0000"/>
                </a:solidFill>
              </a:rPr>
              <a:t>Speziell für Neuauslegung und Beschaffung soll auf Energieeffizienzen geachtet werden. </a:t>
            </a:r>
          </a:p>
          <a:p>
            <a:r>
              <a:rPr lang="de-DE" dirty="0">
                <a:solidFill>
                  <a:srgbClr val="FF0000"/>
                </a:solidFill>
              </a:rPr>
              <a:t>Verfahrensanweisung wird bis Ende des Jahres ausgerollt.</a:t>
            </a:r>
          </a:p>
          <a:p>
            <a:r>
              <a:rPr lang="de-DE" dirty="0">
                <a:solidFill>
                  <a:srgbClr val="FF0000"/>
                </a:solidFill>
              </a:rPr>
              <a:t>Nach Veröffentlichung von VA muss Energieeffizienz bewertet werden.</a:t>
            </a:r>
          </a:p>
          <a:p>
            <a:r>
              <a:rPr lang="de-DE" dirty="0">
                <a:solidFill>
                  <a:srgbClr val="FF0000"/>
                </a:solidFill>
              </a:rPr>
              <a:t>Energieeffizienz gilt dann auch als Zuschlagkriterium</a:t>
            </a:r>
          </a:p>
          <a:p>
            <a:endParaRPr lang="de-DE" dirty="0">
              <a:solidFill>
                <a:srgbClr val="FF0000"/>
              </a:solidFill>
            </a:endParaRPr>
          </a:p>
          <a:p>
            <a:r>
              <a:rPr lang="de-DE" dirty="0">
                <a:solidFill>
                  <a:srgbClr val="FF0000"/>
                </a:solidFill>
              </a:rPr>
              <a:t>	siehe Vortrag von Frau Peura</a:t>
            </a:r>
          </a:p>
        </p:txBody>
      </p:sp>
    </p:spTree>
    <p:extLst>
      <p:ext uri="{BB962C8B-B14F-4D97-AF65-F5344CB8AC3E}">
        <p14:creationId xmlns:p14="http://schemas.microsoft.com/office/powerpoint/2010/main" val="337284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6F8079-3AD1-484C-96F6-10A9EE3CCA32}"/>
              </a:ext>
            </a:extLst>
          </p:cNvPr>
          <p:cNvSpPr txBox="1"/>
          <p:nvPr/>
        </p:nvSpPr>
        <p:spPr>
          <a:xfrm>
            <a:off x="1249757" y="370685"/>
            <a:ext cx="9692486" cy="707886"/>
          </a:xfrm>
          <a:prstGeom prst="rect">
            <a:avLst/>
          </a:prstGeom>
          <a:noFill/>
        </p:spPr>
        <p:txBody>
          <a:bodyPr wrap="square">
            <a:spAutoFit/>
          </a:bodyPr>
          <a:lstStyle/>
          <a:p>
            <a:r>
              <a:rPr lang="de-DE" sz="4000" dirty="0">
                <a:effectLst/>
                <a:latin typeface="Calibri" panose="020F0502020204030204" pitchFamily="34" charset="0"/>
                <a:ea typeface="DengXian" panose="02010600030101010101" pitchFamily="2" charset="-122"/>
                <a:cs typeface="Times New Roman" panose="02020603050405020304" pitchFamily="18" charset="0"/>
              </a:rPr>
              <a:t>Reinigung</a:t>
            </a:r>
          </a:p>
        </p:txBody>
      </p:sp>
      <p:sp>
        <p:nvSpPr>
          <p:cNvPr id="5" name="Textfeld 4">
            <a:extLst>
              <a:ext uri="{FF2B5EF4-FFF2-40B4-BE49-F238E27FC236}">
                <a16:creationId xmlns:a16="http://schemas.microsoft.com/office/drawing/2014/main" id="{22A982B2-A38A-4CA8-BC9D-43C6A19EFD5B}"/>
              </a:ext>
            </a:extLst>
          </p:cNvPr>
          <p:cNvSpPr txBox="1"/>
          <p:nvPr/>
        </p:nvSpPr>
        <p:spPr>
          <a:xfrm>
            <a:off x="495272" y="1154806"/>
            <a:ext cx="8515847" cy="1477328"/>
          </a:xfrm>
          <a:prstGeom prst="rect">
            <a:avLst/>
          </a:prstGeom>
          <a:noFill/>
        </p:spPr>
        <p:txBody>
          <a:bodyPr wrap="square" rtlCol="0">
            <a:spAutoFit/>
          </a:bodyPr>
          <a:lstStyle/>
          <a:p>
            <a:pPr marL="285750" indent="-285750">
              <a:buFont typeface="Arial" panose="020B0604020202020204" pitchFamily="34" charset="0"/>
              <a:buChar char="•"/>
            </a:pPr>
            <a:r>
              <a:rPr lang="de-DE" dirty="0"/>
              <a:t>Klärung des Reinigungsablaufs von Polygon</a:t>
            </a:r>
          </a:p>
          <a:p>
            <a:pPr marL="742950" lvl="1" indent="-285750">
              <a:buFont typeface="Symbol" panose="05050102010706020507" pitchFamily="18" charset="2"/>
              <a:buChar char="-"/>
            </a:pPr>
            <a:r>
              <a:rPr lang="de-DE" dirty="0"/>
              <a:t>Wie lange ist Polygon noch bei GSI? (eventuell Unterbrechung der Arbeiten)</a:t>
            </a:r>
          </a:p>
          <a:p>
            <a:pPr marL="742950" lvl="1" indent="-285750">
              <a:buFont typeface="Symbol" panose="05050102010706020507" pitchFamily="18" charset="2"/>
              <a:buChar char="-"/>
            </a:pPr>
            <a:r>
              <a:rPr lang="de-DE" dirty="0"/>
              <a:t>Welche Reinigungsarbeiten haben Priorität?</a:t>
            </a:r>
          </a:p>
          <a:p>
            <a:pPr marL="285750" indent="-285750">
              <a:buFont typeface="Arial" panose="020B0604020202020204" pitchFamily="34" charset="0"/>
              <a:buChar char="•"/>
            </a:pPr>
            <a:r>
              <a:rPr lang="de-DE" dirty="0"/>
              <a:t>Für den Betrieb von PARTIH müssen einige Reinigungsarbeiten an Racks im EH Keller sowie im VR (LSB 5/6) vorgezogen werden.</a:t>
            </a:r>
          </a:p>
        </p:txBody>
      </p:sp>
      <p:sp>
        <p:nvSpPr>
          <p:cNvPr id="6" name="Textfeld 5">
            <a:extLst>
              <a:ext uri="{FF2B5EF4-FFF2-40B4-BE49-F238E27FC236}">
                <a16:creationId xmlns:a16="http://schemas.microsoft.com/office/drawing/2014/main" id="{89A018B1-B7D5-4C4E-BB97-934D3B15AAF8}"/>
              </a:ext>
            </a:extLst>
          </p:cNvPr>
          <p:cNvSpPr txBox="1"/>
          <p:nvPr/>
        </p:nvSpPr>
        <p:spPr>
          <a:xfrm>
            <a:off x="1249757" y="2832394"/>
            <a:ext cx="9692486" cy="707886"/>
          </a:xfrm>
          <a:prstGeom prst="rect">
            <a:avLst/>
          </a:prstGeom>
          <a:noFill/>
        </p:spPr>
        <p:txBody>
          <a:bodyPr wrap="square">
            <a:spAutoFit/>
          </a:bodyPr>
          <a:lstStyle/>
          <a:p>
            <a:r>
              <a:rPr lang="de-DE" sz="4000" dirty="0">
                <a:effectLst/>
                <a:latin typeface="Calibri" panose="020F0502020204030204" pitchFamily="34" charset="0"/>
                <a:ea typeface="DengXian" panose="02010600030101010101" pitchFamily="2" charset="-122"/>
                <a:cs typeface="Times New Roman" panose="02020603050405020304" pitchFamily="18" charset="0"/>
              </a:rPr>
              <a:t>Kabel Entfernung HKR/VR</a:t>
            </a:r>
          </a:p>
        </p:txBody>
      </p:sp>
      <p:sp>
        <p:nvSpPr>
          <p:cNvPr id="7" name="Textfeld 6">
            <a:extLst>
              <a:ext uri="{FF2B5EF4-FFF2-40B4-BE49-F238E27FC236}">
                <a16:creationId xmlns:a16="http://schemas.microsoft.com/office/drawing/2014/main" id="{68C77DC1-137C-4449-8941-21EDC972DE79}"/>
              </a:ext>
            </a:extLst>
          </p:cNvPr>
          <p:cNvSpPr txBox="1"/>
          <p:nvPr/>
        </p:nvSpPr>
        <p:spPr>
          <a:xfrm>
            <a:off x="495271" y="3624993"/>
            <a:ext cx="8515847" cy="2862322"/>
          </a:xfrm>
          <a:prstGeom prst="rect">
            <a:avLst/>
          </a:prstGeom>
          <a:noFill/>
        </p:spPr>
        <p:txBody>
          <a:bodyPr wrap="square" rtlCol="0">
            <a:spAutoFit/>
          </a:bodyPr>
          <a:lstStyle/>
          <a:p>
            <a:pPr marL="285750" indent="-285750">
              <a:buFont typeface="Arial" panose="020B0604020202020204" pitchFamily="34" charset="0"/>
              <a:buChar char="•"/>
            </a:pPr>
            <a:r>
              <a:rPr lang="de-DE" dirty="0"/>
              <a:t>Die Arbeiten zum entfernen der Kabel (HKR/VR) sollen zeitnah ausgeschrieben werden</a:t>
            </a:r>
          </a:p>
          <a:p>
            <a:pPr marL="742950" lvl="1" indent="-285750">
              <a:buFont typeface="Symbol" panose="05050102010706020507" pitchFamily="18" charset="2"/>
              <a:buChar char="-"/>
            </a:pPr>
            <a:r>
              <a:rPr lang="de-DE" dirty="0"/>
              <a:t>Gesamtaufwand muss für die Ausschreibung abgeschätzt werden.</a:t>
            </a:r>
          </a:p>
          <a:p>
            <a:pPr marL="285750" indent="-285750">
              <a:buFont typeface="Arial" panose="020B0604020202020204" pitchFamily="34" charset="0"/>
              <a:buChar char="•"/>
            </a:pPr>
            <a:r>
              <a:rPr lang="de-DE" dirty="0"/>
              <a:t>Sichtprüfung der Kabel organisieren</a:t>
            </a:r>
          </a:p>
          <a:p>
            <a:pPr marL="742950" lvl="1" indent="-285750">
              <a:buFont typeface="Symbol" panose="05050102010706020507" pitchFamily="18" charset="2"/>
              <a:buChar char="-"/>
            </a:pPr>
            <a:r>
              <a:rPr lang="de-DE" dirty="0"/>
              <a:t>OSB-Platten im VR-Ost abdecken</a:t>
            </a:r>
          </a:p>
          <a:p>
            <a:pPr marL="742950" lvl="1" indent="-285750">
              <a:buFont typeface="Symbol" panose="05050102010706020507" pitchFamily="18" charset="2"/>
              <a:buChar char="-"/>
            </a:pPr>
            <a:r>
              <a:rPr lang="de-DE" dirty="0"/>
              <a:t>Zeitfenster für etwa 1 Woche für Fachabteilungen -&gt; Unterbrechung der Reinigungsarbeiten von Polygon im VR.</a:t>
            </a:r>
          </a:p>
          <a:p>
            <a:pPr marL="742950" lvl="1" indent="-285750">
              <a:buFont typeface="Symbol" panose="05050102010706020507" pitchFamily="18" charset="2"/>
              <a:buChar char="-"/>
            </a:pPr>
            <a:r>
              <a:rPr lang="de-DE" dirty="0"/>
              <a:t>Prüfung: welche Kabel sollen nicht entfernt werden</a:t>
            </a:r>
          </a:p>
          <a:p>
            <a:pPr marL="1200150" lvl="2" indent="-285750">
              <a:buFont typeface="Wingdings" panose="05000000000000000000" pitchFamily="2" charset="2"/>
              <a:buChar char="Ø"/>
            </a:pPr>
            <a:r>
              <a:rPr lang="de-DE" dirty="0"/>
              <a:t>Liste der Kabel von jeder Fachabteilung</a:t>
            </a:r>
          </a:p>
          <a:p>
            <a:pPr marL="1200150" lvl="2" indent="-285750">
              <a:buFont typeface="Wingdings" panose="05000000000000000000" pitchFamily="2" charset="2"/>
              <a:buChar char="Ø"/>
            </a:pPr>
            <a:r>
              <a:rPr lang="de-DE" dirty="0"/>
              <a:t>Begründung warum Kabel bleiben sollen</a:t>
            </a:r>
          </a:p>
          <a:p>
            <a:pPr marL="1200150" lvl="2" indent="-285750">
              <a:buFont typeface="Wingdings" panose="05000000000000000000" pitchFamily="2" charset="2"/>
              <a:buChar char="Ø"/>
            </a:pPr>
            <a:r>
              <a:rPr lang="de-DE" dirty="0"/>
              <a:t>Alter, erwartete Lebensdauer, halogenfrei</a:t>
            </a:r>
          </a:p>
        </p:txBody>
      </p:sp>
      <p:sp>
        <p:nvSpPr>
          <p:cNvPr id="2" name="Textfeld 1">
            <a:extLst>
              <a:ext uri="{FF2B5EF4-FFF2-40B4-BE49-F238E27FC236}">
                <a16:creationId xmlns:a16="http://schemas.microsoft.com/office/drawing/2014/main" id="{EE590292-7949-4D2C-BEFD-745FD4155FA8}"/>
              </a:ext>
            </a:extLst>
          </p:cNvPr>
          <p:cNvSpPr txBox="1"/>
          <p:nvPr/>
        </p:nvSpPr>
        <p:spPr>
          <a:xfrm>
            <a:off x="9085258" y="801321"/>
            <a:ext cx="3049077" cy="2308324"/>
          </a:xfrm>
          <a:prstGeom prst="rect">
            <a:avLst/>
          </a:prstGeom>
          <a:noFill/>
        </p:spPr>
        <p:txBody>
          <a:bodyPr wrap="square" rtlCol="0">
            <a:spAutoFit/>
          </a:bodyPr>
          <a:lstStyle/>
          <a:p>
            <a:r>
              <a:rPr lang="de-DE" dirty="0">
                <a:solidFill>
                  <a:srgbClr val="FF0000"/>
                </a:solidFill>
              </a:rPr>
              <a:t>Polygon wird bis Ende August vor Ort sein. Die Priorität der  Reinigungsarbeiten müssen entsprechend angepasst werden. Alle Geräte die für PARTIH benötigt werden sollen bis Ende August gereinigt werden.</a:t>
            </a:r>
          </a:p>
        </p:txBody>
      </p:sp>
      <p:sp>
        <p:nvSpPr>
          <p:cNvPr id="8" name="Textfeld 7">
            <a:extLst>
              <a:ext uri="{FF2B5EF4-FFF2-40B4-BE49-F238E27FC236}">
                <a16:creationId xmlns:a16="http://schemas.microsoft.com/office/drawing/2014/main" id="{A4F514A0-2E28-4F0F-A1FC-29F285BBF5D5}"/>
              </a:ext>
            </a:extLst>
          </p:cNvPr>
          <p:cNvSpPr txBox="1"/>
          <p:nvPr/>
        </p:nvSpPr>
        <p:spPr>
          <a:xfrm>
            <a:off x="9048187" y="3624993"/>
            <a:ext cx="3123218" cy="3293209"/>
          </a:xfrm>
          <a:prstGeom prst="rect">
            <a:avLst/>
          </a:prstGeom>
          <a:noFill/>
        </p:spPr>
        <p:txBody>
          <a:bodyPr wrap="square" rtlCol="0">
            <a:spAutoFit/>
          </a:bodyPr>
          <a:lstStyle/>
          <a:p>
            <a:r>
              <a:rPr lang="de-DE" sz="1600" dirty="0">
                <a:solidFill>
                  <a:srgbClr val="FF0000"/>
                </a:solidFill>
              </a:rPr>
              <a:t>Die Öffnung des Doppelbodens soll von Polygon bis Ende August durchgeführt werden. In der ersten Septemberwoche kann eine Überprüfung der Kabel durch die Fachabteilungen stattfinden. Kabel die Erhalten werden sollen müssen mit rotem Klebeband markiert werden. Alle Kabel die nicht markiert sind werden entfernt. Eine Liste der zu erhaltenen Kabel soll mit Begründung angefertigt werden.</a:t>
            </a:r>
          </a:p>
        </p:txBody>
      </p:sp>
    </p:spTree>
    <p:extLst>
      <p:ext uri="{BB962C8B-B14F-4D97-AF65-F5344CB8AC3E}">
        <p14:creationId xmlns:p14="http://schemas.microsoft.com/office/powerpoint/2010/main" val="154933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5BA9DFF-7BFD-4A71-83FD-5582EEDFF30C}"/>
              </a:ext>
            </a:extLst>
          </p:cNvPr>
          <p:cNvSpPr txBox="1"/>
          <p:nvPr/>
        </p:nvSpPr>
        <p:spPr>
          <a:xfrm>
            <a:off x="421131" y="771205"/>
            <a:ext cx="8515847" cy="5355312"/>
          </a:xfrm>
          <a:prstGeom prst="rect">
            <a:avLst/>
          </a:prstGeom>
          <a:noFill/>
        </p:spPr>
        <p:txBody>
          <a:bodyPr wrap="square" rtlCol="0">
            <a:spAutoFit/>
          </a:bodyPr>
          <a:lstStyle/>
          <a:p>
            <a:pPr marL="285750" indent="-285750">
              <a:buFont typeface="Arial" panose="020B0604020202020204" pitchFamily="34" charset="0"/>
              <a:buChar char="•"/>
            </a:pPr>
            <a:r>
              <a:rPr lang="de-DE" dirty="0"/>
              <a:t>Polygon wird bis Ende August bei GSI beschäftigt sein. Eine neue Ausschreibung soll auf den Weg gebracht werden um die Reinigungsarbeiten abschließen zu können. Es ist unklar ob die Arbeiten direkt weiter gehen oder ob es zu einer Unterbrechung kommt.</a:t>
            </a:r>
          </a:p>
          <a:p>
            <a:pPr marL="742950" lvl="1" indent="-285750">
              <a:buFont typeface="Symbol" panose="05050102010706020507" pitchFamily="18" charset="2"/>
              <a:buChar char="-"/>
            </a:pPr>
            <a:r>
              <a:rPr lang="de-DE" b="1" dirty="0"/>
              <a:t>Geräte die bei der Reinigung Priorität haben (bis Ende August abgeschlossen)</a:t>
            </a:r>
            <a:endParaRPr lang="de-DE" dirty="0"/>
          </a:p>
          <a:p>
            <a:pPr marL="742950" lvl="1" indent="-285750">
              <a:buFont typeface="Symbol" panose="05050102010706020507" pitchFamily="18" charset="2"/>
              <a:buChar char="-"/>
            </a:pPr>
            <a:endParaRPr lang="de-DE" dirty="0"/>
          </a:p>
          <a:p>
            <a:pPr marL="742950" lvl="1" indent="-285750">
              <a:buFont typeface="Symbol" panose="05050102010706020507" pitchFamily="18" charset="2"/>
              <a:buChar char="-"/>
            </a:pPr>
            <a:r>
              <a:rPr lang="de-DE" b="1" dirty="0"/>
              <a:t>EH:</a:t>
            </a:r>
          </a:p>
          <a:p>
            <a:pPr marL="742950" lvl="1" indent="-285750">
              <a:buFont typeface="Symbol" panose="05050102010706020507" pitchFamily="18" charset="2"/>
              <a:buChar char="-"/>
            </a:pPr>
            <a:r>
              <a:rPr lang="de-DE" dirty="0"/>
              <a:t>Alle Racks im EH Keller, die beim Teilprojekt PARTIH genutzt werden sollen.</a:t>
            </a:r>
          </a:p>
          <a:p>
            <a:pPr marL="742950" lvl="1" indent="-285750">
              <a:buFont typeface="Symbol" panose="05050102010706020507" pitchFamily="18" charset="2"/>
              <a:buChar char="-"/>
            </a:pPr>
            <a:r>
              <a:rPr lang="de-DE" dirty="0"/>
              <a:t>Noch offene Flächen und Dachreinigungen werden bis Ende Juli gereinigt, danach sind keine besonderen persönlichen Schutzmaßnahmen mehr nötig.</a:t>
            </a:r>
          </a:p>
          <a:p>
            <a:pPr marL="742950" lvl="1" indent="-285750">
              <a:buFont typeface="Symbol" panose="05050102010706020507" pitchFamily="18" charset="2"/>
              <a:buChar char="-"/>
            </a:pPr>
            <a:endParaRPr lang="de-DE" dirty="0"/>
          </a:p>
          <a:p>
            <a:pPr marL="742950" lvl="1" indent="-285750">
              <a:buFont typeface="Symbol" panose="05050102010706020507" pitchFamily="18" charset="2"/>
              <a:buChar char="-"/>
            </a:pPr>
            <a:r>
              <a:rPr lang="de-DE" b="1" dirty="0"/>
              <a:t>VR: </a:t>
            </a:r>
          </a:p>
          <a:p>
            <a:pPr marL="742950" lvl="1" indent="-285750">
              <a:buFont typeface="Symbol" panose="05050102010706020507" pitchFamily="18" charset="2"/>
              <a:buChar char="-"/>
            </a:pPr>
            <a:r>
              <a:rPr lang="de-DE" dirty="0"/>
              <a:t>Racks im VR Ost (BEA) die für PARTIH notwendig sind. </a:t>
            </a:r>
          </a:p>
          <a:p>
            <a:pPr marL="742950" lvl="1" indent="-285750">
              <a:buFont typeface="Symbol" panose="05050102010706020507" pitchFamily="18" charset="2"/>
              <a:buChar char="-"/>
            </a:pPr>
            <a:r>
              <a:rPr lang="de-DE" dirty="0"/>
              <a:t>Doppelboden soll bis Ende August geöffnet werden, alle Abteilungen die Kabel prüfen möchten sollen Ressourcen für die erste Septemberwoche vorsehen (KW36), Kabel die erhalten bleiben sollen müssen mit rotem Klebeband gekennzeichnet werden. (idealerweise gebündelt). Kabel die erhalten bleiben werden im Nachgang noch durch eine Fachfirma gereinigt.</a:t>
            </a:r>
          </a:p>
          <a:p>
            <a:pPr marL="742950" lvl="1" indent="-285750">
              <a:buFont typeface="Symbol" panose="05050102010706020507" pitchFamily="18" charset="2"/>
              <a:buChar char="-"/>
            </a:pPr>
            <a:endParaRPr lang="de-DE" dirty="0"/>
          </a:p>
        </p:txBody>
      </p:sp>
      <p:sp>
        <p:nvSpPr>
          <p:cNvPr id="3" name="Textfeld 2">
            <a:extLst>
              <a:ext uri="{FF2B5EF4-FFF2-40B4-BE49-F238E27FC236}">
                <a16:creationId xmlns:a16="http://schemas.microsoft.com/office/drawing/2014/main" id="{3F33EDA7-1A80-4ABD-875A-9F627735C33C}"/>
              </a:ext>
            </a:extLst>
          </p:cNvPr>
          <p:cNvSpPr txBox="1"/>
          <p:nvPr/>
        </p:nvSpPr>
        <p:spPr>
          <a:xfrm>
            <a:off x="846103" y="63319"/>
            <a:ext cx="9692486" cy="707886"/>
          </a:xfrm>
          <a:prstGeom prst="rect">
            <a:avLst/>
          </a:prstGeom>
          <a:noFill/>
        </p:spPr>
        <p:txBody>
          <a:bodyPr wrap="square">
            <a:spAutoFit/>
          </a:bodyPr>
          <a:lstStyle/>
          <a:p>
            <a:r>
              <a:rPr lang="de-DE" sz="4000" dirty="0">
                <a:effectLst/>
                <a:latin typeface="Calibri" panose="020F0502020204030204" pitchFamily="34" charset="0"/>
                <a:ea typeface="DengXian" panose="02010600030101010101" pitchFamily="2" charset="-122"/>
                <a:cs typeface="Times New Roman" panose="02020603050405020304" pitchFamily="18" charset="0"/>
              </a:rPr>
              <a:t>Reinigung</a:t>
            </a:r>
          </a:p>
        </p:txBody>
      </p:sp>
      <p:sp>
        <p:nvSpPr>
          <p:cNvPr id="4" name="Textfeld 3">
            <a:extLst>
              <a:ext uri="{FF2B5EF4-FFF2-40B4-BE49-F238E27FC236}">
                <a16:creationId xmlns:a16="http://schemas.microsoft.com/office/drawing/2014/main" id="{D50E1B2A-0313-4F5D-B451-0A7A824D3035}"/>
              </a:ext>
            </a:extLst>
          </p:cNvPr>
          <p:cNvSpPr txBox="1"/>
          <p:nvPr/>
        </p:nvSpPr>
        <p:spPr>
          <a:xfrm>
            <a:off x="8936978" y="4613388"/>
            <a:ext cx="3510394" cy="1754326"/>
          </a:xfrm>
          <a:prstGeom prst="rect">
            <a:avLst/>
          </a:prstGeom>
          <a:noFill/>
        </p:spPr>
        <p:txBody>
          <a:bodyPr wrap="square" rtlCol="0">
            <a:spAutoFit/>
          </a:bodyPr>
          <a:lstStyle/>
          <a:p>
            <a:r>
              <a:rPr lang="de-DE" dirty="0">
                <a:solidFill>
                  <a:srgbClr val="FF0000"/>
                </a:solidFill>
              </a:rPr>
              <a:t>können diese Racks im VR genutzt werden, oder müssen diese an einen anderen Ort umgezogen werden?</a:t>
            </a:r>
          </a:p>
          <a:p>
            <a:r>
              <a:rPr lang="de-DE" dirty="0">
                <a:solidFill>
                  <a:srgbClr val="FF0000"/>
                </a:solidFill>
              </a:rPr>
              <a:t>-&gt; Racks können vor 2029 nicht vom VR aus verwendet werden</a:t>
            </a:r>
          </a:p>
        </p:txBody>
      </p:sp>
      <p:sp>
        <p:nvSpPr>
          <p:cNvPr id="5" name="Textfeld 4">
            <a:extLst>
              <a:ext uri="{FF2B5EF4-FFF2-40B4-BE49-F238E27FC236}">
                <a16:creationId xmlns:a16="http://schemas.microsoft.com/office/drawing/2014/main" id="{6E1E1A5F-23B0-417C-A439-2EF0E2026261}"/>
              </a:ext>
            </a:extLst>
          </p:cNvPr>
          <p:cNvSpPr txBox="1"/>
          <p:nvPr/>
        </p:nvSpPr>
        <p:spPr>
          <a:xfrm>
            <a:off x="9296400" y="2918267"/>
            <a:ext cx="2825577" cy="369332"/>
          </a:xfrm>
          <a:prstGeom prst="rect">
            <a:avLst/>
          </a:prstGeom>
          <a:noFill/>
        </p:spPr>
        <p:txBody>
          <a:bodyPr wrap="square" rtlCol="0">
            <a:spAutoFit/>
          </a:bodyPr>
          <a:lstStyle/>
          <a:p>
            <a:r>
              <a:rPr lang="de-DE" dirty="0">
                <a:solidFill>
                  <a:srgbClr val="FF0000"/>
                </a:solidFill>
              </a:rPr>
              <a:t>- ab sofort mit aufnehmen</a:t>
            </a:r>
          </a:p>
        </p:txBody>
      </p:sp>
      <p:sp>
        <p:nvSpPr>
          <p:cNvPr id="6" name="Textfeld 5">
            <a:extLst>
              <a:ext uri="{FF2B5EF4-FFF2-40B4-BE49-F238E27FC236}">
                <a16:creationId xmlns:a16="http://schemas.microsoft.com/office/drawing/2014/main" id="{ED9AB3A1-3AD5-4A92-94A2-78FF1E6491FE}"/>
              </a:ext>
            </a:extLst>
          </p:cNvPr>
          <p:cNvSpPr txBox="1"/>
          <p:nvPr/>
        </p:nvSpPr>
        <p:spPr>
          <a:xfrm>
            <a:off x="9259330" y="4065910"/>
            <a:ext cx="2825577" cy="369332"/>
          </a:xfrm>
          <a:prstGeom prst="rect">
            <a:avLst/>
          </a:prstGeom>
          <a:noFill/>
        </p:spPr>
        <p:txBody>
          <a:bodyPr wrap="square" rtlCol="0">
            <a:spAutoFit/>
          </a:bodyPr>
          <a:lstStyle/>
          <a:p>
            <a:r>
              <a:rPr lang="de-DE" dirty="0">
                <a:solidFill>
                  <a:srgbClr val="FF0000"/>
                </a:solidFill>
              </a:rPr>
              <a:t>- ab sofort (Aufstellplan)</a:t>
            </a:r>
          </a:p>
        </p:txBody>
      </p:sp>
      <p:sp>
        <p:nvSpPr>
          <p:cNvPr id="8" name="Textfeld 7">
            <a:extLst>
              <a:ext uri="{FF2B5EF4-FFF2-40B4-BE49-F238E27FC236}">
                <a16:creationId xmlns:a16="http://schemas.microsoft.com/office/drawing/2014/main" id="{E9CA0C1C-B843-4A2B-AC63-B53EC6F9C5EF}"/>
              </a:ext>
            </a:extLst>
          </p:cNvPr>
          <p:cNvSpPr txBox="1"/>
          <p:nvPr/>
        </p:nvSpPr>
        <p:spPr>
          <a:xfrm>
            <a:off x="1098550" y="6126517"/>
            <a:ext cx="7762228" cy="646331"/>
          </a:xfrm>
          <a:prstGeom prst="rect">
            <a:avLst/>
          </a:prstGeom>
          <a:noFill/>
        </p:spPr>
        <p:txBody>
          <a:bodyPr wrap="square" rtlCol="0">
            <a:spAutoFit/>
          </a:bodyPr>
          <a:lstStyle/>
          <a:p>
            <a:r>
              <a:rPr lang="de-DE" dirty="0"/>
              <a:t>Bei neuer Ausschreibung der Reinigungsarbeiten sollen direkt Prioritäten festgelegt werden</a:t>
            </a:r>
          </a:p>
        </p:txBody>
      </p:sp>
    </p:spTree>
    <p:extLst>
      <p:ext uri="{BB962C8B-B14F-4D97-AF65-F5344CB8AC3E}">
        <p14:creationId xmlns:p14="http://schemas.microsoft.com/office/powerpoint/2010/main" val="3086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7504264-2232-4416-A651-4B1C30290441}"/>
              </a:ext>
            </a:extLst>
          </p:cNvPr>
          <p:cNvGrpSpPr/>
          <p:nvPr/>
        </p:nvGrpSpPr>
        <p:grpSpPr>
          <a:xfrm>
            <a:off x="24141" y="0"/>
            <a:ext cx="9622933" cy="6858000"/>
            <a:chOff x="1284533" y="0"/>
            <a:chExt cx="9622933" cy="6858000"/>
          </a:xfrm>
        </p:grpSpPr>
        <p:pic>
          <p:nvPicPr>
            <p:cNvPr id="3" name="Grafik 2">
              <a:extLst>
                <a:ext uri="{FF2B5EF4-FFF2-40B4-BE49-F238E27FC236}">
                  <a16:creationId xmlns:a16="http://schemas.microsoft.com/office/drawing/2014/main" id="{88F158D5-8BF9-420E-BA52-4A37EC8B96AD}"/>
                </a:ext>
              </a:extLst>
            </p:cNvPr>
            <p:cNvPicPr>
              <a:picLocks noChangeAspect="1"/>
            </p:cNvPicPr>
            <p:nvPr/>
          </p:nvPicPr>
          <p:blipFill>
            <a:blip r:embed="rId2"/>
            <a:stretch>
              <a:fillRect/>
            </a:stretch>
          </p:blipFill>
          <p:spPr>
            <a:xfrm>
              <a:off x="1284533" y="0"/>
              <a:ext cx="9622933" cy="6858000"/>
            </a:xfrm>
            <a:prstGeom prst="rect">
              <a:avLst/>
            </a:prstGeom>
          </p:spPr>
        </p:pic>
        <p:sp>
          <p:nvSpPr>
            <p:cNvPr id="4" name="Rechteck 3">
              <a:extLst>
                <a:ext uri="{FF2B5EF4-FFF2-40B4-BE49-F238E27FC236}">
                  <a16:creationId xmlns:a16="http://schemas.microsoft.com/office/drawing/2014/main" id="{3D1FADC6-E19A-4D5C-85F6-4AA1A105FE33}"/>
                </a:ext>
              </a:extLst>
            </p:cNvPr>
            <p:cNvSpPr/>
            <p:nvPr/>
          </p:nvSpPr>
          <p:spPr>
            <a:xfrm>
              <a:off x="4253948" y="2130949"/>
              <a:ext cx="182880" cy="373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9111E52F-4143-4176-90BD-AAF66D2F4D94}"/>
                </a:ext>
              </a:extLst>
            </p:cNvPr>
            <p:cNvCxnSpPr>
              <a:cxnSpLocks/>
            </p:cNvCxnSpPr>
            <p:nvPr/>
          </p:nvCxnSpPr>
          <p:spPr>
            <a:xfrm flipH="1">
              <a:off x="7105650" y="571500"/>
              <a:ext cx="127000" cy="863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99EFB261-E1F9-44A0-A62F-39584880489D}"/>
                </a:ext>
              </a:extLst>
            </p:cNvPr>
            <p:cNvSpPr txBox="1"/>
            <p:nvPr/>
          </p:nvSpPr>
          <p:spPr>
            <a:xfrm>
              <a:off x="6248400" y="292100"/>
              <a:ext cx="2184400" cy="369332"/>
            </a:xfrm>
            <a:prstGeom prst="rect">
              <a:avLst/>
            </a:prstGeom>
            <a:noFill/>
          </p:spPr>
          <p:txBody>
            <a:bodyPr wrap="square" rtlCol="0">
              <a:spAutoFit/>
            </a:bodyPr>
            <a:lstStyle/>
            <a:p>
              <a:r>
                <a:rPr lang="de-DE" dirty="0"/>
                <a:t>Baustellenzugang EH</a:t>
              </a:r>
            </a:p>
          </p:txBody>
        </p:sp>
        <p:sp>
          <p:nvSpPr>
            <p:cNvPr id="8" name="Rechteck 7">
              <a:extLst>
                <a:ext uri="{FF2B5EF4-FFF2-40B4-BE49-F238E27FC236}">
                  <a16:creationId xmlns:a16="http://schemas.microsoft.com/office/drawing/2014/main" id="{D29844AA-7ED1-4A9D-8ECF-DAE5AE183458}"/>
                </a:ext>
              </a:extLst>
            </p:cNvPr>
            <p:cNvSpPr/>
            <p:nvPr/>
          </p:nvSpPr>
          <p:spPr>
            <a:xfrm>
              <a:off x="5695120" y="2029300"/>
              <a:ext cx="182880" cy="2032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extfeld 8">
            <a:extLst>
              <a:ext uri="{FF2B5EF4-FFF2-40B4-BE49-F238E27FC236}">
                <a16:creationId xmlns:a16="http://schemas.microsoft.com/office/drawing/2014/main" id="{1A617FCB-19EB-4250-8130-D1D06DC9AF6C}"/>
              </a:ext>
            </a:extLst>
          </p:cNvPr>
          <p:cNvSpPr txBox="1"/>
          <p:nvPr/>
        </p:nvSpPr>
        <p:spPr>
          <a:xfrm>
            <a:off x="9823731" y="2130948"/>
            <a:ext cx="2163270" cy="1815882"/>
          </a:xfrm>
          <a:prstGeom prst="rect">
            <a:avLst/>
          </a:prstGeom>
          <a:noFill/>
        </p:spPr>
        <p:txBody>
          <a:bodyPr wrap="square" rtlCol="0">
            <a:spAutoFit/>
          </a:bodyPr>
          <a:lstStyle/>
          <a:p>
            <a:r>
              <a:rPr lang="de-DE" sz="1600" dirty="0">
                <a:solidFill>
                  <a:srgbClr val="FF0000"/>
                </a:solidFill>
              </a:rPr>
              <a:t>Alle rot umrandeten Racks sind für den PARTIH Betrieb notwendig und müssen entsprechend vor Ende August gereinigt werden. </a:t>
            </a:r>
          </a:p>
        </p:txBody>
      </p:sp>
    </p:spTree>
    <p:extLst>
      <p:ext uri="{BB962C8B-B14F-4D97-AF65-F5344CB8AC3E}">
        <p14:creationId xmlns:p14="http://schemas.microsoft.com/office/powerpoint/2010/main" val="232947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12063-7931-41C6-9058-67CFDFD4F926}"/>
              </a:ext>
            </a:extLst>
          </p:cNvPr>
          <p:cNvSpPr>
            <a:spLocks noGrp="1"/>
          </p:cNvSpPr>
          <p:nvPr>
            <p:ph type="title"/>
          </p:nvPr>
        </p:nvSpPr>
        <p:spPr/>
        <p:txBody>
          <a:bodyPr/>
          <a:lstStyle/>
          <a:p>
            <a:r>
              <a:rPr lang="de-DE" dirty="0"/>
              <a:t>Übersicht</a:t>
            </a:r>
          </a:p>
        </p:txBody>
      </p:sp>
      <p:pic>
        <p:nvPicPr>
          <p:cNvPr id="46" name="Grafik 45">
            <a:extLst>
              <a:ext uri="{FF2B5EF4-FFF2-40B4-BE49-F238E27FC236}">
                <a16:creationId xmlns:a16="http://schemas.microsoft.com/office/drawing/2014/main" id="{596FCBCE-7796-46C9-8981-04931603E292}"/>
              </a:ext>
            </a:extLst>
          </p:cNvPr>
          <p:cNvPicPr>
            <a:picLocks noChangeAspect="1"/>
          </p:cNvPicPr>
          <p:nvPr/>
        </p:nvPicPr>
        <p:blipFill rotWithShape="1">
          <a:blip r:embed="rId2"/>
          <a:srcRect l="4049" t="48951" r="5122" b="27280"/>
          <a:stretch/>
        </p:blipFill>
        <p:spPr>
          <a:xfrm>
            <a:off x="1341314" y="2471898"/>
            <a:ext cx="8792402" cy="1237169"/>
          </a:xfrm>
          <a:prstGeom prst="rect">
            <a:avLst/>
          </a:prstGeom>
        </p:spPr>
      </p:pic>
      <p:pic>
        <p:nvPicPr>
          <p:cNvPr id="47" name="Inhaltsplatzhalter 7">
            <a:extLst>
              <a:ext uri="{FF2B5EF4-FFF2-40B4-BE49-F238E27FC236}">
                <a16:creationId xmlns:a16="http://schemas.microsoft.com/office/drawing/2014/main" id="{A0AC6419-1113-4157-83EE-DC8AB3725B30}"/>
              </a:ext>
            </a:extLst>
          </p:cNvPr>
          <p:cNvPicPr>
            <a:picLocks noChangeAspect="1"/>
          </p:cNvPicPr>
          <p:nvPr/>
        </p:nvPicPr>
        <p:blipFill rotWithShape="1">
          <a:blip r:embed="rId3"/>
          <a:srcRect l="7390" t="39770" r="4402" b="42253"/>
          <a:stretch/>
        </p:blipFill>
        <p:spPr>
          <a:xfrm>
            <a:off x="1245484" y="1662793"/>
            <a:ext cx="8912765" cy="976698"/>
          </a:xfrm>
          <a:prstGeom prst="rect">
            <a:avLst/>
          </a:prstGeom>
        </p:spPr>
      </p:pic>
      <p:sp>
        <p:nvSpPr>
          <p:cNvPr id="48" name="Inhaltsplatzhalter 10">
            <a:extLst>
              <a:ext uri="{FF2B5EF4-FFF2-40B4-BE49-F238E27FC236}">
                <a16:creationId xmlns:a16="http://schemas.microsoft.com/office/drawing/2014/main" id="{9688C531-4584-4722-8DE6-CC9E96C1C951}"/>
              </a:ext>
            </a:extLst>
          </p:cNvPr>
          <p:cNvSpPr txBox="1">
            <a:spLocks/>
          </p:cNvSpPr>
          <p:nvPr/>
        </p:nvSpPr>
        <p:spPr>
          <a:xfrm>
            <a:off x="1435238" y="3877885"/>
            <a:ext cx="7677012" cy="935415"/>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
                <a:srgbClr val="FDBB63"/>
              </a:buClr>
              <a:buSzTx/>
              <a:buFont typeface="Wingdings" charset="2"/>
              <a:buChar char="§"/>
              <a:tabLst/>
              <a:defRPr/>
            </a:pPr>
            <a:r>
              <a:rPr kumimoji="0" lang="de-DE" sz="1800" b="0" i="0" u="none" strike="noStrike" kern="1200" cap="none" spc="0" normalizeH="0" baseline="0" noProof="0" dirty="0">
                <a:ln>
                  <a:noFill/>
                </a:ln>
                <a:solidFill>
                  <a:srgbClr val="333333"/>
                </a:solidFill>
                <a:effectLst/>
                <a:uLnTx/>
                <a:uFillTx/>
                <a:latin typeface="Arial"/>
                <a:ea typeface="+mn-ea"/>
                <a:cs typeface="Arial"/>
              </a:rPr>
              <a:t>grün: gereinigt bis Ende Juli 2026</a:t>
            </a:r>
          </a:p>
          <a:p>
            <a:pPr marL="257175" marR="0" lvl="0" indent="-257175" algn="l" defTabSz="342900" rtl="0" eaLnBrk="1" fontAlgn="auto" latinLnBrk="0" hangingPunct="1">
              <a:lnSpc>
                <a:spcPct val="100000"/>
              </a:lnSpc>
              <a:spcBef>
                <a:spcPct val="20000"/>
              </a:spcBef>
              <a:spcAft>
                <a:spcPts val="0"/>
              </a:spcAft>
              <a:buClr>
                <a:srgbClr val="FDBB63"/>
              </a:buClr>
              <a:buSzTx/>
              <a:buFont typeface="Wingdings" charset="2"/>
              <a:buChar char="§"/>
              <a:tabLst/>
              <a:defRPr/>
            </a:pPr>
            <a:r>
              <a:rPr kumimoji="0" lang="de-DE" sz="1800" b="0" i="0" u="none" strike="noStrike" kern="1200" cap="none" spc="0" normalizeH="0" baseline="0" noProof="0" dirty="0">
                <a:ln>
                  <a:noFill/>
                </a:ln>
                <a:solidFill>
                  <a:srgbClr val="333333"/>
                </a:solidFill>
                <a:effectLst/>
                <a:uLnTx/>
                <a:uFillTx/>
                <a:latin typeface="Arial"/>
                <a:ea typeface="+mn-ea"/>
                <a:cs typeface="Arial"/>
              </a:rPr>
              <a:t>orange: gereinigt bis Ende August 2026</a:t>
            </a:r>
          </a:p>
          <a:p>
            <a:pPr marL="257175" marR="0" lvl="0" indent="-257175" algn="l" defTabSz="342900" rtl="0" eaLnBrk="1" fontAlgn="auto" latinLnBrk="0" hangingPunct="1">
              <a:lnSpc>
                <a:spcPct val="100000"/>
              </a:lnSpc>
              <a:spcBef>
                <a:spcPct val="20000"/>
              </a:spcBef>
              <a:spcAft>
                <a:spcPts val="0"/>
              </a:spcAft>
              <a:buClr>
                <a:srgbClr val="FDBB63"/>
              </a:buClr>
              <a:buSzTx/>
              <a:buFont typeface="Wingdings" charset="2"/>
              <a:buChar char="§"/>
              <a:tabLst/>
              <a:defRPr/>
            </a:pPr>
            <a:r>
              <a:rPr kumimoji="0" lang="de-DE" sz="1800" b="0" i="0" u="none" strike="noStrike" kern="1200" cap="none" spc="0" normalizeH="0" baseline="0" noProof="0" dirty="0">
                <a:ln>
                  <a:noFill/>
                </a:ln>
                <a:solidFill>
                  <a:srgbClr val="333333"/>
                </a:solidFill>
                <a:effectLst/>
                <a:uLnTx/>
                <a:uFillTx/>
                <a:latin typeface="Arial"/>
                <a:ea typeface="+mn-ea"/>
                <a:cs typeface="Arial"/>
              </a:rPr>
              <a:t>blau: bereits vollständig gereinigt</a:t>
            </a:r>
          </a:p>
        </p:txBody>
      </p:sp>
      <p:sp>
        <p:nvSpPr>
          <p:cNvPr id="49" name="Rechteck 48">
            <a:extLst>
              <a:ext uri="{FF2B5EF4-FFF2-40B4-BE49-F238E27FC236}">
                <a16:creationId xmlns:a16="http://schemas.microsoft.com/office/drawing/2014/main" id="{60F8D99A-6AFB-4731-BE9B-A5FD352E0A1D}"/>
              </a:ext>
            </a:extLst>
          </p:cNvPr>
          <p:cNvSpPr/>
          <p:nvPr/>
        </p:nvSpPr>
        <p:spPr>
          <a:xfrm>
            <a:off x="1316781" y="1920293"/>
            <a:ext cx="8841468" cy="642309"/>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0" name="Rechteck 49">
            <a:extLst>
              <a:ext uri="{FF2B5EF4-FFF2-40B4-BE49-F238E27FC236}">
                <a16:creationId xmlns:a16="http://schemas.microsoft.com/office/drawing/2014/main" id="{8822F228-AE96-4FF9-A746-6BA80BC3C5FF}"/>
              </a:ext>
            </a:extLst>
          </p:cNvPr>
          <p:cNvSpPr/>
          <p:nvPr/>
        </p:nvSpPr>
        <p:spPr>
          <a:xfrm>
            <a:off x="1463968" y="2523772"/>
            <a:ext cx="2775602" cy="812665"/>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1" name="Rechteck 50">
            <a:extLst>
              <a:ext uri="{FF2B5EF4-FFF2-40B4-BE49-F238E27FC236}">
                <a16:creationId xmlns:a16="http://schemas.microsoft.com/office/drawing/2014/main" id="{12068595-DF96-4C66-94F1-83BA31189228}"/>
              </a:ext>
            </a:extLst>
          </p:cNvPr>
          <p:cNvSpPr/>
          <p:nvPr/>
        </p:nvSpPr>
        <p:spPr>
          <a:xfrm>
            <a:off x="4239570" y="2562602"/>
            <a:ext cx="5329880" cy="773835"/>
          </a:xfrm>
          <a:prstGeom prst="rect">
            <a:avLst/>
          </a:prstGeom>
          <a:solidFill>
            <a:srgbClr val="F7964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2" name="Rechteck 51">
            <a:extLst>
              <a:ext uri="{FF2B5EF4-FFF2-40B4-BE49-F238E27FC236}">
                <a16:creationId xmlns:a16="http://schemas.microsoft.com/office/drawing/2014/main" id="{729EB978-3F5F-46B0-981C-D81C08ECE695}"/>
              </a:ext>
            </a:extLst>
          </p:cNvPr>
          <p:cNvSpPr/>
          <p:nvPr/>
        </p:nvSpPr>
        <p:spPr>
          <a:xfrm>
            <a:off x="1727200" y="3930650"/>
            <a:ext cx="603250" cy="273049"/>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3" name="Rechteck 52">
            <a:extLst>
              <a:ext uri="{FF2B5EF4-FFF2-40B4-BE49-F238E27FC236}">
                <a16:creationId xmlns:a16="http://schemas.microsoft.com/office/drawing/2014/main" id="{C2AD8263-7A60-4F9F-9281-F905327C4839}"/>
              </a:ext>
            </a:extLst>
          </p:cNvPr>
          <p:cNvSpPr/>
          <p:nvPr/>
        </p:nvSpPr>
        <p:spPr>
          <a:xfrm>
            <a:off x="1727200" y="4254500"/>
            <a:ext cx="882650" cy="279400"/>
          </a:xfrm>
          <a:prstGeom prst="rect">
            <a:avLst/>
          </a:prstGeom>
          <a:solidFill>
            <a:srgbClr val="F7964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4" name="Rechteck 53">
            <a:extLst>
              <a:ext uri="{FF2B5EF4-FFF2-40B4-BE49-F238E27FC236}">
                <a16:creationId xmlns:a16="http://schemas.microsoft.com/office/drawing/2014/main" id="{80DEDF81-7D44-4E0F-9B39-33CC7F83C841}"/>
              </a:ext>
            </a:extLst>
          </p:cNvPr>
          <p:cNvSpPr/>
          <p:nvPr/>
        </p:nvSpPr>
        <p:spPr>
          <a:xfrm>
            <a:off x="1727200" y="4591050"/>
            <a:ext cx="539750" cy="27940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5" name="Rechteck 54">
            <a:extLst>
              <a:ext uri="{FF2B5EF4-FFF2-40B4-BE49-F238E27FC236}">
                <a16:creationId xmlns:a16="http://schemas.microsoft.com/office/drawing/2014/main" id="{DAA2C33F-7471-4642-9F12-A0E412693DD3}"/>
              </a:ext>
            </a:extLst>
          </p:cNvPr>
          <p:cNvSpPr/>
          <p:nvPr/>
        </p:nvSpPr>
        <p:spPr>
          <a:xfrm>
            <a:off x="5924550" y="3336437"/>
            <a:ext cx="1485900" cy="37263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6" name="Rechteck 55">
            <a:extLst>
              <a:ext uri="{FF2B5EF4-FFF2-40B4-BE49-F238E27FC236}">
                <a16:creationId xmlns:a16="http://schemas.microsoft.com/office/drawing/2014/main" id="{1A7AC197-2B1D-4461-B12B-5D8A9F84E1E5}"/>
              </a:ext>
            </a:extLst>
          </p:cNvPr>
          <p:cNvSpPr/>
          <p:nvPr/>
        </p:nvSpPr>
        <p:spPr>
          <a:xfrm>
            <a:off x="9569450" y="2601432"/>
            <a:ext cx="564266" cy="878368"/>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406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el 5">
            <a:extLst>
              <a:ext uri="{FF2B5EF4-FFF2-40B4-BE49-F238E27FC236}">
                <a16:creationId xmlns:a16="http://schemas.microsoft.com/office/drawing/2014/main" id="{20F6CBDE-F160-4045-AF93-A8C2E0B2B3D9}"/>
              </a:ext>
            </a:extLst>
          </p:cNvPr>
          <p:cNvSpPr txBox="1">
            <a:spLocks/>
          </p:cNvSpPr>
          <p:nvPr/>
        </p:nvSpPr>
        <p:spPr>
          <a:xfrm>
            <a:off x="2635388" y="427925"/>
            <a:ext cx="6129236" cy="590668"/>
          </a:xfrm>
          <a:prstGeom prst="rect">
            <a:avLst/>
          </a:prstGeom>
        </p:spPr>
        <p:txBody>
          <a:bodyPr vert="horz" lIns="91440" tIns="45720" rIns="91440" bIns="45720" rtlCol="0" anchor="b" anchorCtr="0">
            <a:noAutofit/>
          </a:bodyPr>
          <a:lstStyle>
            <a:lvl1pPr algn="l" defTabSz="342900" rtl="0" eaLnBrk="1" latinLnBrk="0" hangingPunct="1">
              <a:spcBef>
                <a:spcPct val="0"/>
              </a:spcBef>
              <a:buNone/>
              <a:defRPr sz="1800" b="1" kern="1200">
                <a:solidFill>
                  <a:srgbClr val="333333"/>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endParaRPr kumimoji="0" lang="de-DE" sz="1800" b="1" i="0" u="none" strike="noStrike" kern="1200" cap="none" spc="0" normalizeH="0" baseline="0" noProof="0">
              <a:ln>
                <a:noFill/>
              </a:ln>
              <a:solidFill>
                <a:srgbClr val="333333"/>
              </a:solidFill>
              <a:effectLst/>
              <a:uLnTx/>
              <a:uFillTx/>
              <a:latin typeface="Arial"/>
              <a:ea typeface="+mj-ea"/>
              <a:cs typeface="Arial"/>
            </a:endParaRPr>
          </a:p>
        </p:txBody>
      </p:sp>
      <p:pic>
        <p:nvPicPr>
          <p:cNvPr id="51" name="Inhaltsplatzhalter 4">
            <a:extLst>
              <a:ext uri="{FF2B5EF4-FFF2-40B4-BE49-F238E27FC236}">
                <a16:creationId xmlns:a16="http://schemas.microsoft.com/office/drawing/2014/main" id="{B5FB4513-A1AD-49FB-9E3E-6C51FCF7BF25}"/>
              </a:ext>
            </a:extLst>
          </p:cNvPr>
          <p:cNvPicPr>
            <a:picLocks noChangeAspect="1"/>
          </p:cNvPicPr>
          <p:nvPr/>
        </p:nvPicPr>
        <p:blipFill rotWithShape="1">
          <a:blip r:embed="rId2"/>
          <a:srcRect l="22956" t="13063" r="24057" b="10014"/>
          <a:stretch/>
        </p:blipFill>
        <p:spPr>
          <a:xfrm>
            <a:off x="2603184" y="346075"/>
            <a:ext cx="6161440" cy="4845049"/>
          </a:xfrm>
          <a:prstGeom prst="rect">
            <a:avLst/>
          </a:prstGeom>
        </p:spPr>
      </p:pic>
      <p:sp>
        <p:nvSpPr>
          <p:cNvPr id="52" name="Inhaltsplatzhalter 6">
            <a:extLst>
              <a:ext uri="{FF2B5EF4-FFF2-40B4-BE49-F238E27FC236}">
                <a16:creationId xmlns:a16="http://schemas.microsoft.com/office/drawing/2014/main" id="{B19D109E-0677-49EA-A1D7-C7BD52111279}"/>
              </a:ext>
            </a:extLst>
          </p:cNvPr>
          <p:cNvSpPr txBox="1">
            <a:spLocks/>
          </p:cNvSpPr>
          <p:nvPr/>
        </p:nvSpPr>
        <p:spPr>
          <a:xfrm>
            <a:off x="8847490" y="1682750"/>
            <a:ext cx="2482534" cy="3108723"/>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
                <a:srgbClr val="FDBB63"/>
              </a:buClr>
              <a:buSzTx/>
              <a:buFont typeface="Wingdings" charset="2"/>
              <a:buChar char="§"/>
              <a:tabLst/>
              <a:defRPr/>
            </a:pPr>
            <a:r>
              <a:rPr kumimoji="0" lang="de-DE" sz="1800" b="0" i="0" u="none" strike="noStrike" kern="1200" cap="none" spc="0" normalizeH="0" baseline="0" noProof="0">
                <a:ln>
                  <a:noFill/>
                </a:ln>
                <a:solidFill>
                  <a:srgbClr val="333333"/>
                </a:solidFill>
                <a:effectLst/>
                <a:uLnTx/>
                <a:uFillTx/>
                <a:latin typeface="Arial"/>
                <a:ea typeface="+mn-ea"/>
                <a:cs typeface="Arial"/>
              </a:rPr>
              <a:t>blau: bereits gereinigt</a:t>
            </a:r>
          </a:p>
          <a:p>
            <a:pPr marL="257175" marR="0" lvl="0" indent="-257175" algn="l" defTabSz="342900" rtl="0" eaLnBrk="1" fontAlgn="auto" latinLnBrk="0" hangingPunct="1">
              <a:lnSpc>
                <a:spcPct val="100000"/>
              </a:lnSpc>
              <a:spcBef>
                <a:spcPct val="20000"/>
              </a:spcBef>
              <a:spcAft>
                <a:spcPts val="0"/>
              </a:spcAft>
              <a:buClr>
                <a:srgbClr val="FDBB63"/>
              </a:buClr>
              <a:buSzTx/>
              <a:buFont typeface="Wingdings" charset="2"/>
              <a:buChar char="§"/>
              <a:tabLst/>
              <a:defRPr/>
            </a:pPr>
            <a:r>
              <a:rPr kumimoji="0" lang="de-DE" sz="1800" b="0" i="0" u="none" strike="noStrike" kern="1200" cap="none" spc="0" normalizeH="0" baseline="0" noProof="0">
                <a:ln>
                  <a:noFill/>
                </a:ln>
                <a:solidFill>
                  <a:srgbClr val="333333"/>
                </a:solidFill>
                <a:effectLst/>
                <a:uLnTx/>
                <a:uFillTx/>
                <a:latin typeface="Arial"/>
                <a:ea typeface="+mn-ea"/>
                <a:cs typeface="Arial"/>
              </a:rPr>
              <a:t>grün: bis Ende Juli gereinigt</a:t>
            </a:r>
          </a:p>
          <a:p>
            <a:pPr marL="257175" marR="0" lvl="0" indent="-257175" algn="l" defTabSz="342900" rtl="0" eaLnBrk="1" fontAlgn="auto" latinLnBrk="0" hangingPunct="1">
              <a:lnSpc>
                <a:spcPct val="100000"/>
              </a:lnSpc>
              <a:spcBef>
                <a:spcPct val="20000"/>
              </a:spcBef>
              <a:spcAft>
                <a:spcPts val="0"/>
              </a:spcAft>
              <a:buClr>
                <a:srgbClr val="FDBB63"/>
              </a:buClr>
              <a:buSzTx/>
              <a:buFont typeface="Wingdings" charset="2"/>
              <a:buChar char="§"/>
              <a:tabLst/>
              <a:defRPr/>
            </a:pPr>
            <a:r>
              <a:rPr kumimoji="0" lang="de-DE" sz="1800" b="0" i="0" u="none" strike="noStrike" kern="1200" cap="none" spc="0" normalizeH="0" baseline="0" noProof="0">
                <a:ln>
                  <a:noFill/>
                </a:ln>
                <a:solidFill>
                  <a:srgbClr val="333333"/>
                </a:solidFill>
                <a:effectLst/>
                <a:uLnTx/>
                <a:uFillTx/>
                <a:latin typeface="Arial"/>
                <a:ea typeface="+mn-ea"/>
                <a:cs typeface="Arial"/>
              </a:rPr>
              <a:t>rot: Reinigungsbeginn Ende August</a:t>
            </a:r>
            <a:endParaRPr kumimoji="0" lang="de-DE" sz="1800" b="0" i="0" u="none" strike="noStrike" kern="1200" cap="none" spc="0" normalizeH="0" baseline="0" noProof="0" dirty="0">
              <a:ln>
                <a:noFill/>
              </a:ln>
              <a:solidFill>
                <a:srgbClr val="333333"/>
              </a:solidFill>
              <a:effectLst/>
              <a:uLnTx/>
              <a:uFillTx/>
              <a:latin typeface="Arial"/>
              <a:ea typeface="+mn-ea"/>
              <a:cs typeface="Arial"/>
            </a:endParaRPr>
          </a:p>
        </p:txBody>
      </p:sp>
      <p:sp>
        <p:nvSpPr>
          <p:cNvPr id="53" name="Rechteck 52">
            <a:extLst>
              <a:ext uri="{FF2B5EF4-FFF2-40B4-BE49-F238E27FC236}">
                <a16:creationId xmlns:a16="http://schemas.microsoft.com/office/drawing/2014/main" id="{2BF8B28A-2749-4E1C-8AAF-19599793E450}"/>
              </a:ext>
            </a:extLst>
          </p:cNvPr>
          <p:cNvSpPr/>
          <p:nvPr/>
        </p:nvSpPr>
        <p:spPr>
          <a:xfrm>
            <a:off x="2603184" y="2705101"/>
            <a:ext cx="1587816" cy="1028700"/>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4" name="Rechteck 53">
            <a:extLst>
              <a:ext uri="{FF2B5EF4-FFF2-40B4-BE49-F238E27FC236}">
                <a16:creationId xmlns:a16="http://schemas.microsoft.com/office/drawing/2014/main" id="{5A09437F-E1FE-4564-9B25-AAADF77E940C}"/>
              </a:ext>
            </a:extLst>
          </p:cNvPr>
          <p:cNvSpPr/>
          <p:nvPr/>
        </p:nvSpPr>
        <p:spPr>
          <a:xfrm>
            <a:off x="4019550" y="514350"/>
            <a:ext cx="2565400" cy="2190751"/>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5" name="Rechteck 54">
            <a:extLst>
              <a:ext uri="{FF2B5EF4-FFF2-40B4-BE49-F238E27FC236}">
                <a16:creationId xmlns:a16="http://schemas.microsoft.com/office/drawing/2014/main" id="{2D85BBE7-03E3-492C-A000-B9F696CDF01D}"/>
              </a:ext>
            </a:extLst>
          </p:cNvPr>
          <p:cNvSpPr/>
          <p:nvPr/>
        </p:nvSpPr>
        <p:spPr>
          <a:xfrm>
            <a:off x="6584950" y="514350"/>
            <a:ext cx="2133600" cy="92710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6" name="Rechteck 55">
            <a:extLst>
              <a:ext uri="{FF2B5EF4-FFF2-40B4-BE49-F238E27FC236}">
                <a16:creationId xmlns:a16="http://schemas.microsoft.com/office/drawing/2014/main" id="{427B20EA-23D1-4126-AC6A-EAEE344EF214}"/>
              </a:ext>
            </a:extLst>
          </p:cNvPr>
          <p:cNvSpPr/>
          <p:nvPr/>
        </p:nvSpPr>
        <p:spPr>
          <a:xfrm>
            <a:off x="2743200" y="514350"/>
            <a:ext cx="1276350" cy="26035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7" name="Rechteck 56">
            <a:extLst>
              <a:ext uri="{FF2B5EF4-FFF2-40B4-BE49-F238E27FC236}">
                <a16:creationId xmlns:a16="http://schemas.microsoft.com/office/drawing/2014/main" id="{8BA4CB8F-D5BC-4735-BCD0-BBEFCF2F6BFB}"/>
              </a:ext>
            </a:extLst>
          </p:cNvPr>
          <p:cNvSpPr/>
          <p:nvPr/>
        </p:nvSpPr>
        <p:spPr>
          <a:xfrm>
            <a:off x="6584950" y="1441450"/>
            <a:ext cx="1333500" cy="73025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8" name="Rechteck 57">
            <a:extLst>
              <a:ext uri="{FF2B5EF4-FFF2-40B4-BE49-F238E27FC236}">
                <a16:creationId xmlns:a16="http://schemas.microsoft.com/office/drawing/2014/main" id="{84A3271F-00CB-4D51-A73F-0BE410CA156B}"/>
              </a:ext>
            </a:extLst>
          </p:cNvPr>
          <p:cNvSpPr/>
          <p:nvPr/>
        </p:nvSpPr>
        <p:spPr>
          <a:xfrm>
            <a:off x="8521700" y="1441450"/>
            <a:ext cx="196850" cy="66675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59" name="Rechteck 58">
            <a:extLst>
              <a:ext uri="{FF2B5EF4-FFF2-40B4-BE49-F238E27FC236}">
                <a16:creationId xmlns:a16="http://schemas.microsoft.com/office/drawing/2014/main" id="{F9FEBA6E-BF02-4355-A63D-5C9ED307EABE}"/>
              </a:ext>
            </a:extLst>
          </p:cNvPr>
          <p:cNvSpPr/>
          <p:nvPr/>
        </p:nvSpPr>
        <p:spPr>
          <a:xfrm>
            <a:off x="8001316" y="2108200"/>
            <a:ext cx="717234" cy="596901"/>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0" name="Rechteck 59">
            <a:extLst>
              <a:ext uri="{FF2B5EF4-FFF2-40B4-BE49-F238E27FC236}">
                <a16:creationId xmlns:a16="http://schemas.microsoft.com/office/drawing/2014/main" id="{F1FBE573-7130-4084-931F-48936BA9F59D}"/>
              </a:ext>
            </a:extLst>
          </p:cNvPr>
          <p:cNvSpPr/>
          <p:nvPr/>
        </p:nvSpPr>
        <p:spPr>
          <a:xfrm>
            <a:off x="4495800" y="2705101"/>
            <a:ext cx="2749550" cy="683746"/>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1" name="Rechteck 60">
            <a:extLst>
              <a:ext uri="{FF2B5EF4-FFF2-40B4-BE49-F238E27FC236}">
                <a16:creationId xmlns:a16="http://schemas.microsoft.com/office/drawing/2014/main" id="{9DE9D7D3-AB89-4EE4-8960-82D84C89B16E}"/>
              </a:ext>
            </a:extLst>
          </p:cNvPr>
          <p:cNvSpPr/>
          <p:nvPr/>
        </p:nvSpPr>
        <p:spPr>
          <a:xfrm>
            <a:off x="4979068" y="3371851"/>
            <a:ext cx="3739481" cy="603251"/>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2" name="Rechteck 61">
            <a:extLst>
              <a:ext uri="{FF2B5EF4-FFF2-40B4-BE49-F238E27FC236}">
                <a16:creationId xmlns:a16="http://schemas.microsoft.com/office/drawing/2014/main" id="{B8644477-2FC9-460E-8633-54C04E79A2D4}"/>
              </a:ext>
            </a:extLst>
          </p:cNvPr>
          <p:cNvSpPr/>
          <p:nvPr/>
        </p:nvSpPr>
        <p:spPr>
          <a:xfrm>
            <a:off x="8521700" y="2705101"/>
            <a:ext cx="196850" cy="66675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3" name="Rechteck 62">
            <a:extLst>
              <a:ext uri="{FF2B5EF4-FFF2-40B4-BE49-F238E27FC236}">
                <a16:creationId xmlns:a16="http://schemas.microsoft.com/office/drawing/2014/main" id="{0FDDBB22-70F3-41D5-9EDB-CED34067E344}"/>
              </a:ext>
            </a:extLst>
          </p:cNvPr>
          <p:cNvSpPr/>
          <p:nvPr/>
        </p:nvSpPr>
        <p:spPr>
          <a:xfrm>
            <a:off x="2743200" y="3733801"/>
            <a:ext cx="1060450" cy="361949"/>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4" name="Rechteck 63">
            <a:extLst>
              <a:ext uri="{FF2B5EF4-FFF2-40B4-BE49-F238E27FC236}">
                <a16:creationId xmlns:a16="http://schemas.microsoft.com/office/drawing/2014/main" id="{F6973033-7B50-40A7-8567-BAF7DEE64BA9}"/>
              </a:ext>
            </a:extLst>
          </p:cNvPr>
          <p:cNvSpPr/>
          <p:nvPr/>
        </p:nvSpPr>
        <p:spPr>
          <a:xfrm>
            <a:off x="2743200" y="4095750"/>
            <a:ext cx="342900" cy="88265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5" name="Rechteck 64">
            <a:extLst>
              <a:ext uri="{FF2B5EF4-FFF2-40B4-BE49-F238E27FC236}">
                <a16:creationId xmlns:a16="http://schemas.microsoft.com/office/drawing/2014/main" id="{77B35ACE-1FEC-4909-AEDA-743D4B834362}"/>
              </a:ext>
            </a:extLst>
          </p:cNvPr>
          <p:cNvSpPr/>
          <p:nvPr/>
        </p:nvSpPr>
        <p:spPr>
          <a:xfrm>
            <a:off x="3086100" y="4718051"/>
            <a:ext cx="869950" cy="260350"/>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6" name="Rechteck 65">
            <a:extLst>
              <a:ext uri="{FF2B5EF4-FFF2-40B4-BE49-F238E27FC236}">
                <a16:creationId xmlns:a16="http://schemas.microsoft.com/office/drawing/2014/main" id="{2C5F8557-B7B3-4AFC-960F-FF3A7970251A}"/>
              </a:ext>
            </a:extLst>
          </p:cNvPr>
          <p:cNvSpPr/>
          <p:nvPr/>
        </p:nvSpPr>
        <p:spPr>
          <a:xfrm>
            <a:off x="3956050" y="4791473"/>
            <a:ext cx="4762500" cy="186927"/>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7" name="Rechteck 66">
            <a:extLst>
              <a:ext uri="{FF2B5EF4-FFF2-40B4-BE49-F238E27FC236}">
                <a16:creationId xmlns:a16="http://schemas.microsoft.com/office/drawing/2014/main" id="{9ECE81B3-332A-4E72-B3F7-F7E45A135014}"/>
              </a:ext>
            </a:extLst>
          </p:cNvPr>
          <p:cNvSpPr/>
          <p:nvPr/>
        </p:nvSpPr>
        <p:spPr>
          <a:xfrm>
            <a:off x="8432800" y="3962402"/>
            <a:ext cx="285750" cy="829071"/>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8" name="Rechtwinkliges Dreieck 67">
            <a:extLst>
              <a:ext uri="{FF2B5EF4-FFF2-40B4-BE49-F238E27FC236}">
                <a16:creationId xmlns:a16="http://schemas.microsoft.com/office/drawing/2014/main" id="{5922C45F-7C2C-4BFE-9BBE-99A78B18F9AB}"/>
              </a:ext>
            </a:extLst>
          </p:cNvPr>
          <p:cNvSpPr/>
          <p:nvPr/>
        </p:nvSpPr>
        <p:spPr>
          <a:xfrm rot="10582099">
            <a:off x="4496846" y="3332976"/>
            <a:ext cx="471206" cy="362775"/>
          </a:xfrm>
          <a:prstGeom prst="rtTriangle">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9" name="Rechtwinkliges Dreieck 68">
            <a:extLst>
              <a:ext uri="{FF2B5EF4-FFF2-40B4-BE49-F238E27FC236}">
                <a16:creationId xmlns:a16="http://schemas.microsoft.com/office/drawing/2014/main" id="{D26D0147-2C49-4A9D-BDE2-FD263B193E25}"/>
              </a:ext>
            </a:extLst>
          </p:cNvPr>
          <p:cNvSpPr/>
          <p:nvPr/>
        </p:nvSpPr>
        <p:spPr>
          <a:xfrm rot="19166954">
            <a:off x="5626098" y="3868938"/>
            <a:ext cx="228600" cy="186927"/>
          </a:xfrm>
          <a:prstGeom prst="rtTriangle">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0" name="Rechtwinkliges Dreieck 69">
            <a:extLst>
              <a:ext uri="{FF2B5EF4-FFF2-40B4-BE49-F238E27FC236}">
                <a16:creationId xmlns:a16="http://schemas.microsoft.com/office/drawing/2014/main" id="{90E9E47B-2B78-4F7B-BAB1-7F8158ABA7BD}"/>
              </a:ext>
            </a:extLst>
          </p:cNvPr>
          <p:cNvSpPr/>
          <p:nvPr/>
        </p:nvSpPr>
        <p:spPr>
          <a:xfrm rot="18770450">
            <a:off x="6433526" y="3722094"/>
            <a:ext cx="462866" cy="495671"/>
          </a:xfrm>
          <a:prstGeom prst="rtTriangle">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1" name="Rechtwinkliges Dreieck 70">
            <a:extLst>
              <a:ext uri="{FF2B5EF4-FFF2-40B4-BE49-F238E27FC236}">
                <a16:creationId xmlns:a16="http://schemas.microsoft.com/office/drawing/2014/main" id="{11622C37-9A1B-4D24-9824-1A1C84CAB42A}"/>
              </a:ext>
            </a:extLst>
          </p:cNvPr>
          <p:cNvSpPr/>
          <p:nvPr/>
        </p:nvSpPr>
        <p:spPr>
          <a:xfrm rot="18890548">
            <a:off x="7107282" y="3789150"/>
            <a:ext cx="349901" cy="361558"/>
          </a:xfrm>
          <a:prstGeom prst="rtTriangle">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2" name="Rechteck 71">
            <a:extLst>
              <a:ext uri="{FF2B5EF4-FFF2-40B4-BE49-F238E27FC236}">
                <a16:creationId xmlns:a16="http://schemas.microsoft.com/office/drawing/2014/main" id="{7AE39CA0-DC33-4B3B-A566-14224C147958}"/>
              </a:ext>
            </a:extLst>
          </p:cNvPr>
          <p:cNvSpPr/>
          <p:nvPr/>
        </p:nvSpPr>
        <p:spPr>
          <a:xfrm>
            <a:off x="6921349" y="3892552"/>
            <a:ext cx="192036" cy="133349"/>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3" name="Rahmen 72">
            <a:extLst>
              <a:ext uri="{FF2B5EF4-FFF2-40B4-BE49-F238E27FC236}">
                <a16:creationId xmlns:a16="http://schemas.microsoft.com/office/drawing/2014/main" id="{58044229-7F2B-4533-B559-FEA5F163BF44}"/>
              </a:ext>
            </a:extLst>
          </p:cNvPr>
          <p:cNvSpPr/>
          <p:nvPr/>
        </p:nvSpPr>
        <p:spPr>
          <a:xfrm>
            <a:off x="2686051" y="427925"/>
            <a:ext cx="6078574" cy="4594925"/>
          </a:xfrm>
          <a:prstGeom prst="frame">
            <a:avLst>
              <a:gd name="adj1" fmla="val 1360"/>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Arial"/>
              <a:ea typeface="+mn-ea"/>
              <a:cs typeface="+mn-cs"/>
            </a:endParaRPr>
          </a:p>
        </p:txBody>
      </p:sp>
      <p:sp>
        <p:nvSpPr>
          <p:cNvPr id="74" name="Rechteck 73">
            <a:extLst>
              <a:ext uri="{FF2B5EF4-FFF2-40B4-BE49-F238E27FC236}">
                <a16:creationId xmlns:a16="http://schemas.microsoft.com/office/drawing/2014/main" id="{787B8B87-75C3-4FA0-98C9-651B158194C5}"/>
              </a:ext>
            </a:extLst>
          </p:cNvPr>
          <p:cNvSpPr/>
          <p:nvPr/>
        </p:nvSpPr>
        <p:spPr>
          <a:xfrm>
            <a:off x="6584950" y="2171700"/>
            <a:ext cx="1416365" cy="570017"/>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5" name="Rechteck 74">
            <a:extLst>
              <a:ext uri="{FF2B5EF4-FFF2-40B4-BE49-F238E27FC236}">
                <a16:creationId xmlns:a16="http://schemas.microsoft.com/office/drawing/2014/main" id="{CA8C5A2A-9DBB-4B6B-93D8-2BA7B97FBC6E}"/>
              </a:ext>
            </a:extLst>
          </p:cNvPr>
          <p:cNvSpPr/>
          <p:nvPr/>
        </p:nvSpPr>
        <p:spPr>
          <a:xfrm>
            <a:off x="7245350" y="2705101"/>
            <a:ext cx="1276350" cy="666750"/>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6" name="Rechteck 75">
            <a:extLst>
              <a:ext uri="{FF2B5EF4-FFF2-40B4-BE49-F238E27FC236}">
                <a16:creationId xmlns:a16="http://schemas.microsoft.com/office/drawing/2014/main" id="{8E1EBBFE-2A26-4F6A-B417-A3D1C48EEE74}"/>
              </a:ext>
            </a:extLst>
          </p:cNvPr>
          <p:cNvSpPr/>
          <p:nvPr/>
        </p:nvSpPr>
        <p:spPr>
          <a:xfrm>
            <a:off x="4019550" y="3975102"/>
            <a:ext cx="4413250" cy="829071"/>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7" name="Rechteck 76">
            <a:extLst>
              <a:ext uri="{FF2B5EF4-FFF2-40B4-BE49-F238E27FC236}">
                <a16:creationId xmlns:a16="http://schemas.microsoft.com/office/drawing/2014/main" id="{A6B81B86-EE47-46E1-9D8A-D423019C2CB1}"/>
              </a:ext>
            </a:extLst>
          </p:cNvPr>
          <p:cNvSpPr/>
          <p:nvPr/>
        </p:nvSpPr>
        <p:spPr>
          <a:xfrm>
            <a:off x="3086099" y="4107727"/>
            <a:ext cx="952818" cy="610324"/>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8" name="Rechteck 77">
            <a:extLst>
              <a:ext uri="{FF2B5EF4-FFF2-40B4-BE49-F238E27FC236}">
                <a16:creationId xmlns:a16="http://schemas.microsoft.com/office/drawing/2014/main" id="{21E1DA30-0DA6-4797-8381-96D65588C5C7}"/>
              </a:ext>
            </a:extLst>
          </p:cNvPr>
          <p:cNvSpPr/>
          <p:nvPr/>
        </p:nvSpPr>
        <p:spPr>
          <a:xfrm>
            <a:off x="4191000" y="2693124"/>
            <a:ext cx="304800" cy="1040677"/>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79" name="Rechteck 78">
            <a:extLst>
              <a:ext uri="{FF2B5EF4-FFF2-40B4-BE49-F238E27FC236}">
                <a16:creationId xmlns:a16="http://schemas.microsoft.com/office/drawing/2014/main" id="{992608FE-E844-471C-BC1B-5D4199C396A5}"/>
              </a:ext>
            </a:extLst>
          </p:cNvPr>
          <p:cNvSpPr/>
          <p:nvPr/>
        </p:nvSpPr>
        <p:spPr>
          <a:xfrm>
            <a:off x="3803650" y="3733801"/>
            <a:ext cx="1175419" cy="264791"/>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0" name="Rechteck 79">
            <a:extLst>
              <a:ext uri="{FF2B5EF4-FFF2-40B4-BE49-F238E27FC236}">
                <a16:creationId xmlns:a16="http://schemas.microsoft.com/office/drawing/2014/main" id="{A33B27D1-E979-4868-9765-437DDDB379D8}"/>
              </a:ext>
            </a:extLst>
          </p:cNvPr>
          <p:cNvSpPr/>
          <p:nvPr/>
        </p:nvSpPr>
        <p:spPr>
          <a:xfrm>
            <a:off x="3786988" y="3987079"/>
            <a:ext cx="251929" cy="132161"/>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1" name="Rechtwinkliges Dreieck 80">
            <a:extLst>
              <a:ext uri="{FF2B5EF4-FFF2-40B4-BE49-F238E27FC236}">
                <a16:creationId xmlns:a16="http://schemas.microsoft.com/office/drawing/2014/main" id="{A3DA9B83-A802-4EEB-B030-C9AF0D1D104E}"/>
              </a:ext>
            </a:extLst>
          </p:cNvPr>
          <p:cNvSpPr/>
          <p:nvPr/>
        </p:nvSpPr>
        <p:spPr>
          <a:xfrm>
            <a:off x="4485416" y="3318416"/>
            <a:ext cx="544316" cy="421839"/>
          </a:xfrm>
          <a:prstGeom prst="rtTriangle">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2" name="Rechteck 81">
            <a:extLst>
              <a:ext uri="{FF2B5EF4-FFF2-40B4-BE49-F238E27FC236}">
                <a16:creationId xmlns:a16="http://schemas.microsoft.com/office/drawing/2014/main" id="{EEBB3AB2-B0A3-4B64-9710-B5CA3032734C}"/>
              </a:ext>
            </a:extLst>
          </p:cNvPr>
          <p:cNvSpPr/>
          <p:nvPr/>
        </p:nvSpPr>
        <p:spPr>
          <a:xfrm>
            <a:off x="2743200" y="774700"/>
            <a:ext cx="1295717" cy="1942378"/>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3" name="Rechteck 82">
            <a:extLst>
              <a:ext uri="{FF2B5EF4-FFF2-40B4-BE49-F238E27FC236}">
                <a16:creationId xmlns:a16="http://schemas.microsoft.com/office/drawing/2014/main" id="{65A94A90-6E1D-4848-A814-426004DB3A32}"/>
              </a:ext>
            </a:extLst>
          </p:cNvPr>
          <p:cNvSpPr/>
          <p:nvPr/>
        </p:nvSpPr>
        <p:spPr>
          <a:xfrm>
            <a:off x="7918450" y="1433978"/>
            <a:ext cx="603250" cy="686922"/>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4" name="Rechteck 83">
            <a:extLst>
              <a:ext uri="{FF2B5EF4-FFF2-40B4-BE49-F238E27FC236}">
                <a16:creationId xmlns:a16="http://schemas.microsoft.com/office/drawing/2014/main" id="{85EA8785-55D2-4699-927F-CF8DD125FCBA}"/>
              </a:ext>
            </a:extLst>
          </p:cNvPr>
          <p:cNvSpPr/>
          <p:nvPr/>
        </p:nvSpPr>
        <p:spPr>
          <a:xfrm>
            <a:off x="9188450" y="1745889"/>
            <a:ext cx="533400" cy="248772"/>
          </a:xfrm>
          <a:prstGeom prst="rect">
            <a:avLst/>
          </a:prstGeom>
          <a:solidFill>
            <a:srgbClr val="4BACC6">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5" name="Rechteck 84">
            <a:extLst>
              <a:ext uri="{FF2B5EF4-FFF2-40B4-BE49-F238E27FC236}">
                <a16:creationId xmlns:a16="http://schemas.microsoft.com/office/drawing/2014/main" id="{97202C2E-C9AD-4391-92EF-91155B79766C}"/>
              </a:ext>
            </a:extLst>
          </p:cNvPr>
          <p:cNvSpPr/>
          <p:nvPr/>
        </p:nvSpPr>
        <p:spPr>
          <a:xfrm>
            <a:off x="9188450" y="2342028"/>
            <a:ext cx="533400" cy="248772"/>
          </a:xfrm>
          <a:prstGeom prst="rect">
            <a:avLst/>
          </a:prstGeom>
          <a:solidFill>
            <a:srgbClr val="9BBB59">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86" name="Rechteck 85">
            <a:extLst>
              <a:ext uri="{FF2B5EF4-FFF2-40B4-BE49-F238E27FC236}">
                <a16:creationId xmlns:a16="http://schemas.microsoft.com/office/drawing/2014/main" id="{B9A24987-E310-48BD-AC9E-EF3F94056285}"/>
              </a:ext>
            </a:extLst>
          </p:cNvPr>
          <p:cNvSpPr/>
          <p:nvPr/>
        </p:nvSpPr>
        <p:spPr>
          <a:xfrm>
            <a:off x="9142449" y="2946400"/>
            <a:ext cx="444500" cy="248772"/>
          </a:xfrm>
          <a:prstGeom prst="rect">
            <a:avLst/>
          </a:prstGeom>
          <a:solidFill>
            <a:srgbClr val="C0504D">
              <a:alpha val="50000"/>
            </a:srgbClr>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39" name="Textfeld 38">
            <a:extLst>
              <a:ext uri="{FF2B5EF4-FFF2-40B4-BE49-F238E27FC236}">
                <a16:creationId xmlns:a16="http://schemas.microsoft.com/office/drawing/2014/main" id="{908620ED-894C-4E05-BC3E-6D0B89702D7B}"/>
              </a:ext>
            </a:extLst>
          </p:cNvPr>
          <p:cNvSpPr txBox="1"/>
          <p:nvPr/>
        </p:nvSpPr>
        <p:spPr>
          <a:xfrm>
            <a:off x="8997186" y="4053159"/>
            <a:ext cx="3123218" cy="1815882"/>
          </a:xfrm>
          <a:prstGeom prst="rect">
            <a:avLst/>
          </a:prstGeom>
          <a:noFill/>
        </p:spPr>
        <p:txBody>
          <a:bodyPr wrap="square" rtlCol="0">
            <a:spAutoFit/>
          </a:bodyPr>
          <a:lstStyle/>
          <a:p>
            <a:r>
              <a:rPr lang="de-DE" sz="1600" dirty="0">
                <a:solidFill>
                  <a:srgbClr val="FF0000"/>
                </a:solidFill>
              </a:rPr>
              <a:t>Nach Reinigung der grünen Bereiche kann die EH ohne besondere PSA betreten werden. Die EH gilt dann aber weiterhin als Baustellenbereich uns muss mit Sicherheitsschuhen, Weste und Helm betreten werden.</a:t>
            </a:r>
          </a:p>
        </p:txBody>
      </p:sp>
    </p:spTree>
    <p:extLst>
      <p:ext uri="{BB962C8B-B14F-4D97-AF65-F5344CB8AC3E}">
        <p14:creationId xmlns:p14="http://schemas.microsoft.com/office/powerpoint/2010/main" val="364396699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Breitbild</PresentationFormat>
  <Paragraphs>127</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Calibri Light</vt:lpstr>
      <vt:lpstr>Symbol</vt:lpstr>
      <vt:lpstr>Wingdings</vt:lpstr>
      <vt:lpstr>Office</vt:lpstr>
      <vt:lpstr>PowerPoint-Präsentation</vt:lpstr>
      <vt:lpstr>PowerPoint-Präsentation</vt:lpstr>
      <vt:lpstr>Round Table vom 02.07.2026</vt:lpstr>
      <vt:lpstr>PowerPoint-Präsentation</vt:lpstr>
      <vt:lpstr>PowerPoint-Präsentation</vt:lpstr>
      <vt:lpstr>PowerPoint-Präsentation</vt:lpstr>
      <vt:lpstr>PowerPoint-Präsentation</vt:lpstr>
      <vt:lpstr>Übersicht</vt:lpstr>
      <vt:lpstr>PowerPoint-Präsentation</vt:lpstr>
      <vt:lpstr>PowerPoint-Präsentation</vt:lpstr>
      <vt:lpstr>Status: Aufstellort Racks </vt:lpstr>
      <vt:lpstr>PowerPoint-Präsentation</vt:lpstr>
      <vt:lpstr>AOB (Any Other Business)</vt:lpstr>
      <vt:lpstr>Round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Mickat, Sascha Dr.</dc:creator>
  <cp:lastModifiedBy>Vossberg, Markus Dr.</cp:lastModifiedBy>
  <cp:revision>96</cp:revision>
  <cp:lastPrinted>2026-07-08T07:05:43Z</cp:lastPrinted>
  <dcterms:created xsi:type="dcterms:W3CDTF">2026-06-11T06:10:30Z</dcterms:created>
  <dcterms:modified xsi:type="dcterms:W3CDTF">2026-07-15T07:47:15Z</dcterms:modified>
</cp:coreProperties>
</file>