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528" r:id="rId3"/>
    <p:sldId id="2147476171" r:id="rId4"/>
    <p:sldId id="2147476181" r:id="rId5"/>
    <p:sldId id="537" r:id="rId6"/>
    <p:sldId id="2147476183" r:id="rId7"/>
    <p:sldId id="2147476182" r:id="rId8"/>
    <p:sldId id="2147476184" r:id="rId9"/>
  </p:sldIdLst>
  <p:sldSz cx="9144000" cy="5143500" type="screen16x9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5C7CAF14-8832-43D9-95F2-585BA6A29DF0}">
          <p14:sldIdLst>
            <p14:sldId id="256"/>
            <p14:sldId id="528"/>
            <p14:sldId id="2147476171"/>
            <p14:sldId id="2147476181"/>
            <p14:sldId id="537"/>
            <p14:sldId id="2147476183"/>
            <p14:sldId id="2147476182"/>
            <p14:sldId id="214747618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6666"/>
    <a:srgbClr val="FDBB63"/>
    <a:srgbClr val="333333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55" autoAdjust="0"/>
  </p:normalViewPr>
  <p:slideViewPr>
    <p:cSldViewPr snapToGrid="0" snapToObjects="1">
      <p:cViewPr varScale="1">
        <p:scale>
          <a:sx n="157" d="100"/>
          <a:sy n="157" d="100"/>
        </p:scale>
        <p:origin x="324" y="13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851660-0934-124D-A4B3-496C7F320307}" type="datetimeFigureOut">
              <a:rPr lang="de-DE" smtClean="0"/>
              <a:t>15.07.2026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3A3EDE-7EBB-0F4A-80C2-34DB9D2E2ED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82155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C828EF-C252-394A-93BF-1C478CFA0896}" type="datetimeFigureOut">
              <a:rPr lang="de-DE" smtClean="0"/>
              <a:t>15.07.2026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E02386-BEE7-5D4D-B4E7-4BB579C4788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901983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7040B52E-6118-F844-8FBE-85B6AFDC9E2A}"/>
              </a:ext>
            </a:extLst>
          </p:cNvPr>
          <p:cNvGrpSpPr/>
          <p:nvPr userDrawn="1"/>
        </p:nvGrpSpPr>
        <p:grpSpPr>
          <a:xfrm>
            <a:off x="1502578" y="976199"/>
            <a:ext cx="7426269" cy="3877686"/>
            <a:chOff x="1502578" y="976199"/>
            <a:chExt cx="7426269" cy="3877686"/>
          </a:xfrm>
        </p:grpSpPr>
        <p:sp>
          <p:nvSpPr>
            <p:cNvPr id="4" name="Rechteck 3">
              <a:extLst>
                <a:ext uri="{FF2B5EF4-FFF2-40B4-BE49-F238E27FC236}">
                  <a16:creationId xmlns:a16="http://schemas.microsoft.com/office/drawing/2014/main" id="{3FAB316F-95F1-6040-AB6B-EF23A5D58FAF}"/>
                </a:ext>
              </a:extLst>
            </p:cNvPr>
            <p:cNvSpPr/>
            <p:nvPr userDrawn="1"/>
          </p:nvSpPr>
          <p:spPr>
            <a:xfrm>
              <a:off x="7781365" y="3854824"/>
              <a:ext cx="1147482" cy="99906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dirty="0"/>
            </a:p>
          </p:txBody>
        </p:sp>
        <p:pic>
          <p:nvPicPr>
            <p:cNvPr id="8" name="Grafik 7">
              <a:extLst>
                <a:ext uri="{FF2B5EF4-FFF2-40B4-BE49-F238E27FC236}">
                  <a16:creationId xmlns:a16="http://schemas.microsoft.com/office/drawing/2014/main" id="{9DE39F29-B8C0-C64D-ADFE-A8AFF963CB1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502578" y="976199"/>
              <a:ext cx="6099496" cy="3877686"/>
            </a:xfrm>
            <a:prstGeom prst="rect">
              <a:avLst/>
            </a:prstGeom>
          </p:spPr>
        </p:pic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151529" y="2738074"/>
            <a:ext cx="4303059" cy="584900"/>
          </a:xfrm>
        </p:spPr>
        <p:txBody>
          <a:bodyPr anchor="b" anchorCtr="0">
            <a:noAutofit/>
          </a:bodyPr>
          <a:lstStyle>
            <a:lvl1pPr algn="ctr">
              <a:defRPr sz="2400">
                <a:solidFill>
                  <a:srgbClr val="666666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151529" y="3322973"/>
            <a:ext cx="4303060" cy="531851"/>
          </a:xfrm>
        </p:spPr>
        <p:txBody>
          <a:bodyPr>
            <a:normAutofit/>
          </a:bodyPr>
          <a:lstStyle>
            <a:lvl1pPr marL="0" indent="0" algn="ctr">
              <a:buNone/>
              <a:defRPr sz="1500">
                <a:solidFill>
                  <a:schemeClr val="bg1">
                    <a:lumMod val="6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Master-Untertitelformat bearbeiten</a:t>
            </a:r>
            <a:endParaRPr lang="de-DE" dirty="0"/>
          </a:p>
        </p:txBody>
      </p:sp>
      <p:sp>
        <p:nvSpPr>
          <p:cNvPr id="13" name="Rechteck 12"/>
          <p:cNvSpPr/>
          <p:nvPr userDrawn="1"/>
        </p:nvSpPr>
        <p:spPr>
          <a:xfrm>
            <a:off x="404091" y="4987636"/>
            <a:ext cx="3371273" cy="155864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</p:spTree>
    <p:extLst>
      <p:ext uri="{BB962C8B-B14F-4D97-AF65-F5344CB8AC3E}">
        <p14:creationId xmlns:p14="http://schemas.microsoft.com/office/powerpoint/2010/main" val="2409936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2568" y="230397"/>
            <a:ext cx="6700979" cy="590668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‹Nr.›</a:t>
            </a:fld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7123547" y="4914483"/>
            <a:ext cx="82528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r>
              <a:rPr lang="de-DE"/>
              <a:t>31.03.14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3962401" y="4920459"/>
            <a:ext cx="3136599" cy="2678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rgbClr val="333333"/>
                </a:solidFill>
              </a:defRPr>
            </a:lvl1pPr>
          </a:lstStyle>
          <a:p>
            <a:pPr algn="l"/>
            <a:r>
              <a:rPr lang="de-DE"/>
              <a:t>Name/Vortragstitel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47664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0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0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‹Nr.›</a:t>
            </a:fld>
            <a:endParaRPr lang="de-DE"/>
          </a:p>
        </p:txBody>
      </p:sp>
      <p:sp>
        <p:nvSpPr>
          <p:cNvPr id="6" name="Datumsplatzhalter 4"/>
          <p:cNvSpPr>
            <a:spLocks noGrp="1"/>
          </p:cNvSpPr>
          <p:nvPr>
            <p:ph type="dt" sz="half" idx="13"/>
          </p:nvPr>
        </p:nvSpPr>
        <p:spPr>
          <a:xfrm>
            <a:off x="7099001" y="4914483"/>
            <a:ext cx="8498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r>
              <a:rPr lang="de-DE"/>
              <a:t>31.03.14</a:t>
            </a:r>
            <a:endParaRPr lang="de-DE" dirty="0"/>
          </a:p>
        </p:txBody>
      </p:sp>
      <p:sp>
        <p:nvSpPr>
          <p:cNvPr id="9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3962401" y="4920459"/>
            <a:ext cx="3136599" cy="2678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rgbClr val="333333"/>
                </a:solidFill>
              </a:defRPr>
            </a:lvl1pPr>
          </a:lstStyle>
          <a:p>
            <a:pPr algn="l"/>
            <a:r>
              <a:rPr lang="de-DE"/>
              <a:t>Name/Vortragstitel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66025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‹Nr.›</a:t>
            </a:fld>
            <a:endParaRPr lang="de-DE"/>
          </a:p>
        </p:txBody>
      </p:sp>
      <p:sp>
        <p:nvSpPr>
          <p:cNvPr id="4" name="Datumsplatzhalter 4"/>
          <p:cNvSpPr>
            <a:spLocks noGrp="1"/>
          </p:cNvSpPr>
          <p:nvPr>
            <p:ph type="dt" sz="half" idx="2"/>
          </p:nvPr>
        </p:nvSpPr>
        <p:spPr>
          <a:xfrm>
            <a:off x="7099001" y="4914483"/>
            <a:ext cx="8498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r>
              <a:rPr lang="de-DE"/>
              <a:t>31.03.14</a:t>
            </a:r>
            <a:endParaRPr lang="de-DE" dirty="0"/>
          </a:p>
        </p:txBody>
      </p:sp>
      <p:sp>
        <p:nvSpPr>
          <p:cNvPr id="7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3962401" y="4920459"/>
            <a:ext cx="3136599" cy="2678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rgbClr val="333333"/>
                </a:solidFill>
              </a:defRPr>
            </a:lvl1pPr>
          </a:lstStyle>
          <a:p>
            <a:pPr algn="l"/>
            <a:r>
              <a:rPr lang="de-DE"/>
              <a:t>Name/Vortragstitel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89792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Gerade Verbindung 26">
            <a:extLst>
              <a:ext uri="{FF2B5EF4-FFF2-40B4-BE49-F238E27FC236}">
                <a16:creationId xmlns:a16="http://schemas.microsoft.com/office/drawing/2014/main" id="{943494DA-FA9D-1447-B70B-2896FD77F5D0}"/>
              </a:ext>
            </a:extLst>
          </p:cNvPr>
          <p:cNvCxnSpPr/>
          <p:nvPr userDrawn="1"/>
        </p:nvCxnSpPr>
        <p:spPr>
          <a:xfrm>
            <a:off x="0" y="5049583"/>
            <a:ext cx="9144000" cy="0"/>
          </a:xfrm>
          <a:prstGeom prst="line">
            <a:avLst/>
          </a:prstGeom>
          <a:ln w="203200">
            <a:solidFill>
              <a:srgbClr val="EAEA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Bild 6" descr="GSI_Logo_rgb.png">
            <a:extLst>
              <a:ext uri="{FF2B5EF4-FFF2-40B4-BE49-F238E27FC236}">
                <a16:creationId xmlns:a16="http://schemas.microsoft.com/office/drawing/2014/main" id="{0E0D4DB1-EEDA-A644-B002-75EBF9968E0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9839" y="363875"/>
            <a:ext cx="1129081" cy="376361"/>
          </a:xfrm>
          <a:prstGeom prst="rect">
            <a:avLst/>
          </a:prstGeom>
        </p:spPr>
      </p:pic>
      <p:cxnSp>
        <p:nvCxnSpPr>
          <p:cNvPr id="23" name="Gerade Verbindung 22">
            <a:extLst>
              <a:ext uri="{FF2B5EF4-FFF2-40B4-BE49-F238E27FC236}">
                <a16:creationId xmlns:a16="http://schemas.microsoft.com/office/drawing/2014/main" id="{2AC6B5F8-0827-6645-B5C9-ED4385971D8F}"/>
              </a:ext>
            </a:extLst>
          </p:cNvPr>
          <p:cNvCxnSpPr/>
          <p:nvPr userDrawn="1"/>
        </p:nvCxnSpPr>
        <p:spPr>
          <a:xfrm>
            <a:off x="0" y="826224"/>
            <a:ext cx="9144000" cy="0"/>
          </a:xfrm>
          <a:prstGeom prst="line">
            <a:avLst/>
          </a:prstGeom>
          <a:ln w="203200">
            <a:solidFill>
              <a:srgbClr val="EAEA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echteck 23">
            <a:extLst>
              <a:ext uri="{FF2B5EF4-FFF2-40B4-BE49-F238E27FC236}">
                <a16:creationId xmlns:a16="http://schemas.microsoft.com/office/drawing/2014/main" id="{CC9BBC89-C94F-2342-BFB0-0C52DC04C485}"/>
              </a:ext>
            </a:extLst>
          </p:cNvPr>
          <p:cNvSpPr>
            <a:spLocks/>
          </p:cNvSpPr>
          <p:nvPr userDrawn="1"/>
        </p:nvSpPr>
        <p:spPr>
          <a:xfrm>
            <a:off x="-1" y="727074"/>
            <a:ext cx="201600" cy="201600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5E807027-043F-224A-B8A1-2EA6FD7AA9B7}"/>
              </a:ext>
            </a:extLst>
          </p:cNvPr>
          <p:cNvSpPr>
            <a:spLocks/>
          </p:cNvSpPr>
          <p:nvPr userDrawn="1"/>
        </p:nvSpPr>
        <p:spPr>
          <a:xfrm>
            <a:off x="-1" y="4949824"/>
            <a:ext cx="203277" cy="203277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17635" y="1088015"/>
            <a:ext cx="8420176" cy="36776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015792" y="4914482"/>
            <a:ext cx="74489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rgbClr val="333333"/>
                </a:solidFill>
                <a:latin typeface="Arial"/>
                <a:cs typeface="Arial"/>
              </a:defRPr>
            </a:lvl1pPr>
          </a:lstStyle>
          <a:p>
            <a:fld id="{125CBDDA-5CCF-8748-8988-9DC6C898177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1" name="Textfeld 10"/>
          <p:cNvSpPr txBox="1"/>
          <p:nvPr/>
        </p:nvSpPr>
        <p:spPr>
          <a:xfrm>
            <a:off x="435270" y="4950517"/>
            <a:ext cx="3527133" cy="20774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750" dirty="0">
                <a:solidFill>
                  <a:srgbClr val="333333"/>
                </a:solidFill>
                <a:latin typeface="Arial"/>
                <a:cs typeface="Arial"/>
              </a:rPr>
              <a:t>GSI Helmholtzzentrum für Schwerionenforschung GmbH</a:t>
            </a: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17638" y="231075"/>
            <a:ext cx="6129236" cy="59066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7151256" y="4914482"/>
            <a:ext cx="84837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rgbClr val="333333"/>
                </a:solidFill>
              </a:defRPr>
            </a:lvl1pPr>
          </a:lstStyle>
          <a:p>
            <a:r>
              <a:rPr lang="de-DE"/>
              <a:t>31.03.14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4013201" y="4920458"/>
            <a:ext cx="3136599" cy="2678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rgbClr val="333333"/>
                </a:solidFill>
              </a:defRPr>
            </a:lvl1pPr>
          </a:lstStyle>
          <a:p>
            <a:pPr algn="l"/>
            <a:r>
              <a:rPr lang="de-DE"/>
              <a:t>Name/Vortragstitel</a:t>
            </a:r>
            <a:endParaRPr lang="de-DE" dirty="0"/>
          </a:p>
        </p:txBody>
      </p:sp>
      <p:pic>
        <p:nvPicPr>
          <p:cNvPr id="13" name="Bild 12" descr="FAIR_Logo_rgb.png">
            <a:extLst>
              <a:ext uri="{FF2B5EF4-FFF2-40B4-BE49-F238E27FC236}">
                <a16:creationId xmlns:a16="http://schemas.microsoft.com/office/drawing/2014/main" id="{6EBF7B64-1F60-354C-83F5-CFA893F204BE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40829" y="206825"/>
            <a:ext cx="775055" cy="645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886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</p:sldLayoutIdLst>
  <p:hf sldNum="0" hdr="0" ftr="0" dt="0"/>
  <p:txStyles>
    <p:titleStyle>
      <a:lvl1pPr algn="l" defTabSz="342900" rtl="0" eaLnBrk="1" latinLnBrk="0" hangingPunct="1">
        <a:spcBef>
          <a:spcPct val="0"/>
        </a:spcBef>
        <a:buNone/>
        <a:defRPr sz="1800" b="1" kern="1200">
          <a:solidFill>
            <a:srgbClr val="333333"/>
          </a:solidFill>
          <a:latin typeface="Arial"/>
          <a:ea typeface="+mj-ea"/>
          <a:cs typeface="Arial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800" kern="1200">
          <a:solidFill>
            <a:srgbClr val="333333"/>
          </a:solidFill>
          <a:latin typeface="Arial"/>
          <a:ea typeface="+mn-ea"/>
          <a:cs typeface="Arial"/>
        </a:defRPr>
      </a:lvl1pPr>
      <a:lvl2pPr marL="557213" indent="-214313" algn="l" defTabSz="3429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500" kern="1200">
          <a:solidFill>
            <a:srgbClr val="333333"/>
          </a:solidFill>
          <a:latin typeface="Arial"/>
          <a:ea typeface="+mn-ea"/>
          <a:cs typeface="Arial"/>
        </a:defRPr>
      </a:lvl2pPr>
      <a:lvl3pPr marL="857250" indent="-171450" algn="l" defTabSz="3429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350" kern="1200">
          <a:solidFill>
            <a:srgbClr val="333333"/>
          </a:solidFill>
          <a:latin typeface="Arial"/>
          <a:ea typeface="+mn-ea"/>
          <a:cs typeface="Arial"/>
        </a:defRPr>
      </a:lvl3pPr>
      <a:lvl4pPr marL="1200150" indent="-171450" algn="l" defTabSz="3429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200" kern="1200">
          <a:solidFill>
            <a:srgbClr val="333333"/>
          </a:solidFill>
          <a:latin typeface="Arial"/>
          <a:ea typeface="+mn-ea"/>
          <a:cs typeface="Arial"/>
        </a:defRPr>
      </a:lvl4pPr>
      <a:lvl5pPr marL="1543050" indent="-171450" algn="l" defTabSz="3429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050" kern="1200">
          <a:solidFill>
            <a:srgbClr val="333333"/>
          </a:solidFill>
          <a:latin typeface="Arial"/>
          <a:ea typeface="+mn-ea"/>
          <a:cs typeface="Arial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si.de/nachhaltigkeit/geschaeftsethik" TargetMode="External"/><Relationship Id="rId2" Type="http://schemas.openxmlformats.org/officeDocument/2006/relationships/hyperlink" Target="https://gsidocs.gsi.de/webcube/customJsps/GetDocument.jsp?userprofile=Prod&amp;docid=SD14QUALITAETSMANAGEMENT24e6ee3e5f-1c95-4c18-a882-94d068bcc6a8182026-06-15T09:57:14.477Z011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205715" y="2181013"/>
            <a:ext cx="4303059" cy="1345159"/>
          </a:xfrm>
        </p:spPr>
        <p:txBody>
          <a:bodyPr/>
          <a:lstStyle/>
          <a:p>
            <a:r>
              <a:rPr lang="de-DE" sz="2000" dirty="0"/>
              <a:t>Energiemanagement nach</a:t>
            </a:r>
            <a:br>
              <a:rPr lang="de-DE" sz="2000" dirty="0"/>
            </a:br>
            <a:r>
              <a:rPr lang="de-DE" sz="2000" dirty="0"/>
              <a:t>ISO 50001:</a:t>
            </a:r>
            <a:br>
              <a:rPr lang="de-DE" sz="2000" dirty="0"/>
            </a:br>
            <a:r>
              <a:rPr lang="de-DE" sz="2000" dirty="0"/>
              <a:t>Energieeffizienz in der Auslegung und Beschaffung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205715" y="3543758"/>
            <a:ext cx="4303060" cy="811495"/>
          </a:xfrm>
        </p:spPr>
        <p:txBody>
          <a:bodyPr>
            <a:normAutofit fontScale="92500" lnSpcReduction="10000"/>
          </a:bodyPr>
          <a:lstStyle/>
          <a:p>
            <a:r>
              <a:rPr lang="de-DE" dirty="0"/>
              <a:t>Layout- und </a:t>
            </a:r>
            <a:r>
              <a:rPr lang="de-DE" dirty="0" err="1"/>
              <a:t>Spezifikationenmeeting</a:t>
            </a:r>
            <a:endParaRPr lang="de-DE" dirty="0"/>
          </a:p>
          <a:p>
            <a:r>
              <a:rPr lang="de-DE" dirty="0"/>
              <a:t>09.07.2026</a:t>
            </a:r>
          </a:p>
          <a:p>
            <a:r>
              <a:rPr lang="de-DE" dirty="0"/>
              <a:t>Ulla Peura, NHE</a:t>
            </a:r>
          </a:p>
        </p:txBody>
      </p:sp>
    </p:spTree>
    <p:extLst>
      <p:ext uri="{BB962C8B-B14F-4D97-AF65-F5344CB8AC3E}">
        <p14:creationId xmlns:p14="http://schemas.microsoft.com/office/powerpoint/2010/main" val="39101991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CD0A091-A85E-4730-B135-A4C94922A1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568" y="230397"/>
            <a:ext cx="5361859" cy="590668"/>
          </a:xfrm>
        </p:spPr>
        <p:txBody>
          <a:bodyPr/>
          <a:lstStyle/>
          <a:p>
            <a:r>
              <a:rPr lang="de-DE" dirty="0"/>
              <a:t>Energiemanagementsystem nach ISO 50001 – aktueller Stand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FB4C1B0-07A4-48E2-A888-B9F0E03890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7635" y="1125153"/>
            <a:ext cx="4857192" cy="3626171"/>
          </a:xfrm>
        </p:spPr>
        <p:txBody>
          <a:bodyPr/>
          <a:lstStyle/>
          <a:p>
            <a:r>
              <a:rPr lang="de-DE" sz="2000" dirty="0"/>
              <a:t>GSI und FAIR sind seit Beginn 2026 zertifiziert, inkl. allen Standorten</a:t>
            </a:r>
          </a:p>
          <a:p>
            <a:r>
              <a:rPr lang="de-DE" sz="2000" dirty="0"/>
              <a:t>Energieziele wurden festgelegt, Umsetzung der Maßnahmen hat begonnen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B25EBDAA-5736-4F03-90C0-6BA761D953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5706" y="1125153"/>
            <a:ext cx="2621279" cy="3699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2744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B4FADFF-0A36-46DA-8949-98C8EE5AED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Energieziele (1/2)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838E50A-5529-485E-9554-5C54271C47C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11.06.26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F6189AF-76EF-4742-B74D-75C6336B82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de-DE"/>
              <a:t>Nachhaltigkeits- und Energiemanagement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A6D0460-35AD-4C06-9A64-D91BC8BB8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3</a:t>
            </a:fld>
            <a:endParaRPr lang="de-DE"/>
          </a:p>
        </p:txBody>
      </p:sp>
      <p:graphicFrame>
        <p:nvGraphicFramePr>
          <p:cNvPr id="39" name="Tabelle 4">
            <a:extLst>
              <a:ext uri="{FF2B5EF4-FFF2-40B4-BE49-F238E27FC236}">
                <a16:creationId xmlns:a16="http://schemas.microsoft.com/office/drawing/2014/main" id="{6D75DC73-77F0-4EF7-85C7-2FA315FA04C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0" y="920954"/>
          <a:ext cx="9130453" cy="40589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169324">
                  <a:extLst>
                    <a:ext uri="{9D8B030D-6E8A-4147-A177-3AD203B41FA5}">
                      <a16:colId xmlns:a16="http://schemas.microsoft.com/office/drawing/2014/main" val="2255898819"/>
                    </a:ext>
                  </a:extLst>
                </a:gridCol>
                <a:gridCol w="1845425">
                  <a:extLst>
                    <a:ext uri="{9D8B030D-6E8A-4147-A177-3AD203B41FA5}">
                      <a16:colId xmlns:a16="http://schemas.microsoft.com/office/drawing/2014/main" val="1903198333"/>
                    </a:ext>
                  </a:extLst>
                </a:gridCol>
                <a:gridCol w="2144684">
                  <a:extLst>
                    <a:ext uri="{9D8B030D-6E8A-4147-A177-3AD203B41FA5}">
                      <a16:colId xmlns:a16="http://schemas.microsoft.com/office/drawing/2014/main" val="1902622414"/>
                    </a:ext>
                  </a:extLst>
                </a:gridCol>
                <a:gridCol w="1945178">
                  <a:extLst>
                    <a:ext uri="{9D8B030D-6E8A-4147-A177-3AD203B41FA5}">
                      <a16:colId xmlns:a16="http://schemas.microsoft.com/office/drawing/2014/main" val="3825991548"/>
                    </a:ext>
                  </a:extLst>
                </a:gridCol>
                <a:gridCol w="2025842">
                  <a:extLst>
                    <a:ext uri="{9D8B030D-6E8A-4147-A177-3AD203B41FA5}">
                      <a16:colId xmlns:a16="http://schemas.microsoft.com/office/drawing/2014/main" val="311807928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900" dirty="0"/>
                        <a:t>Hauptmerkmal Energiepolitik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900" dirty="0"/>
                        <a:t>Strategische Ziele bis 2035</a:t>
                      </a:r>
                    </a:p>
                    <a:p>
                      <a:endParaRPr lang="de-DE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900" dirty="0"/>
                        <a:t>Operative Ziele</a:t>
                      </a:r>
                    </a:p>
                    <a:p>
                      <a:endParaRPr lang="de-DE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900" dirty="0"/>
                        <a:t>Maßnahmen</a:t>
                      </a:r>
                    </a:p>
                    <a:p>
                      <a:endParaRPr lang="de-DE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900" dirty="0"/>
                        <a:t>Meilensteine und Messbarkeit</a:t>
                      </a:r>
                    </a:p>
                    <a:p>
                      <a:endParaRPr lang="de-DE" sz="9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6658556"/>
                  </a:ext>
                </a:extLst>
              </a:tr>
              <a:tr h="741680">
                <a:tc>
                  <a:txBody>
                    <a:bodyPr/>
                    <a:lstStyle/>
                    <a:p>
                      <a:pPr marL="0" marR="0" lvl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800" b="1" dirty="0"/>
                        <a:t>Transparenz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800" b="1" dirty="0">
                          <a:solidFill>
                            <a:schemeClr val="tx1"/>
                          </a:solidFill>
                        </a:rPr>
                        <a:t>Den Energieverbrauch bei GSI und FAIR erfassen, verstehen und zugänglich machen.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de-DE" sz="800" b="1" dirty="0">
                          <a:solidFill>
                            <a:schemeClr val="tx1"/>
                          </a:solidFill>
                        </a:rPr>
                        <a:t>Ausbau des Messnetzes für wesentliche Energieträger, Aufbau und Weiterentwicklung eines geeigneten Kennzahlensystems.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de-DE" sz="800" dirty="0">
                          <a:solidFill>
                            <a:schemeClr val="tx1"/>
                          </a:solidFill>
                        </a:rPr>
                        <a:t>Sukzessive Installation von Messgeräten zur Erfassung von Strom und Wärme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de-DE" sz="800" dirty="0">
                          <a:solidFill>
                            <a:schemeClr val="tx1"/>
                          </a:solidFill>
                        </a:rPr>
                        <a:t>Erarbeitung eines Energie-Kennzahlensystems für den Campus (z.B. auch im Rahmen wissenschaftlicher Arbeiten)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de-DE" sz="800" dirty="0">
                          <a:solidFill>
                            <a:schemeClr val="tx1"/>
                          </a:solidFill>
                        </a:rPr>
                        <a:t>Visualisierung von Verbräuchen und KPIs über Dashboards/Monitore/Intranet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8600" marR="0" lvl="0" indent="-2286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de-DE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Ausstattung aller relevanten NSHV mit Stromzählern bis Ende 2028</a:t>
                      </a:r>
                    </a:p>
                    <a:p>
                      <a:pPr marL="228600" marR="0" lvl="0" indent="-2286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de-DE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Erarbeitung eines Datenspeicherungs- und Visualisierungskonzeptes für Strom- und Wärmemengenmessungen bis Ende 2026</a:t>
                      </a:r>
                    </a:p>
                    <a:p>
                      <a:pPr marL="228600" marR="0" lvl="0" indent="-2286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de-DE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Erste Visualisierung mit Software bis Ende 2026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9861332"/>
                  </a:ext>
                </a:extLst>
              </a:tr>
              <a:tr h="741680">
                <a:tc>
                  <a:txBody>
                    <a:bodyPr/>
                    <a:lstStyle/>
                    <a:p>
                      <a:r>
                        <a:rPr lang="de-DE" sz="800" b="1" dirty="0"/>
                        <a:t>Nachhaltigere Beschaffung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800" b="1" dirty="0">
                          <a:solidFill>
                            <a:schemeClr val="tx1"/>
                          </a:solidFill>
                        </a:rPr>
                        <a:t>Steigerung der Energieeffizienz bei GSI und FAIR durch die Integration von geeigneten  Kriterien bei der Beschaffung.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800" b="1" dirty="0">
                          <a:solidFill>
                            <a:schemeClr val="tx1"/>
                          </a:solidFill>
                        </a:rPr>
                        <a:t>Definition von </a:t>
                      </a:r>
                    </a:p>
                    <a:p>
                      <a:r>
                        <a:rPr lang="de-DE" sz="800" b="1" dirty="0">
                          <a:solidFill>
                            <a:schemeClr val="tx1"/>
                          </a:solidFill>
                        </a:rPr>
                        <a:t>geeigneten Nachhaltigkeits- und Energieeffizienzkriterien bei der Beschaffung.</a:t>
                      </a:r>
                    </a:p>
                    <a:p>
                      <a:endParaRPr lang="de-DE" sz="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de-DE" sz="800" dirty="0">
                          <a:solidFill>
                            <a:schemeClr val="tx1"/>
                          </a:solidFill>
                        </a:rPr>
                        <a:t>Etablieren der Verfahrensanweisung „Energieeffizienz in der Auslegung und Beschaffung“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de-DE" sz="800" dirty="0">
                          <a:solidFill>
                            <a:schemeClr val="tx1"/>
                          </a:solidFill>
                        </a:rPr>
                        <a:t>Wirtschaftlichkeitsbetrachtung der Effizienzmaßnahmen z.B. nach VALERI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de-DE" sz="800" strike="noStrike" dirty="0">
                          <a:solidFill>
                            <a:schemeClr val="tx1"/>
                          </a:solidFill>
                        </a:rPr>
                        <a:t>Lebenszykluskostenbetrachtung</a:t>
                      </a:r>
                    </a:p>
                    <a:p>
                      <a:r>
                        <a:rPr lang="de-DE" sz="800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lvl="0" indent="-17145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e-DE" sz="800" dirty="0">
                          <a:solidFill>
                            <a:schemeClr val="tx1"/>
                          </a:solidFill>
                        </a:rPr>
                        <a:t>VA flächendeckend in Verwendung und Kommunikations- und Schulungskampagne (Roll-out) abgeschlossen bis Ende 2026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5751419"/>
                  </a:ext>
                </a:extLst>
              </a:tr>
              <a:tr h="741680">
                <a:tc>
                  <a:txBody>
                    <a:bodyPr/>
                    <a:lstStyle/>
                    <a:p>
                      <a:pPr marL="0" marR="0" lvl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800" b="1" dirty="0"/>
                        <a:t>Klimaverträgliche Energiekonzepte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800" b="1" dirty="0">
                          <a:solidFill>
                            <a:schemeClr val="tx1"/>
                          </a:solidFill>
                        </a:rPr>
                        <a:t>Reduktion der </a:t>
                      </a:r>
                      <a:r>
                        <a:rPr lang="de-DE" sz="800" b="1" dirty="0" err="1">
                          <a:solidFill>
                            <a:schemeClr val="tx1"/>
                          </a:solidFill>
                        </a:rPr>
                        <a:t>Scope</a:t>
                      </a:r>
                      <a:r>
                        <a:rPr lang="de-DE" sz="800" b="1" dirty="0">
                          <a:solidFill>
                            <a:schemeClr val="tx1"/>
                          </a:solidFill>
                        </a:rPr>
                        <a:t> 1 bis 3</a:t>
                      </a:r>
                      <a:r>
                        <a:rPr lang="de-DE" sz="800" b="1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de-DE" sz="800" b="1" dirty="0">
                          <a:solidFill>
                            <a:schemeClr val="tx1"/>
                          </a:solidFill>
                        </a:rPr>
                        <a:t>Emissionen sowie Steigerung der THG-neutralen Eigenerzeugung am GSI und FAIR Campus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lvl="0" indent="-17145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e-DE" sz="800" b="1" dirty="0">
                          <a:solidFill>
                            <a:schemeClr val="tx1"/>
                          </a:solidFill>
                        </a:rPr>
                        <a:t>Erstellung eines Planes für Maßnahmen bis 2030 zur Reduktion von fossilen Brennstoffen</a:t>
                      </a:r>
                    </a:p>
                    <a:p>
                      <a:pPr marL="171450" marR="0" lvl="0" indent="-17145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e-DE" sz="800" b="1" dirty="0">
                          <a:solidFill>
                            <a:schemeClr val="tx1"/>
                          </a:solidFill>
                        </a:rPr>
                        <a:t>Erstellung eines Planes für Maßnahmen bis 2030 zur Steigerung der THG-neutralen Eigenerzeugung</a:t>
                      </a:r>
                      <a:endParaRPr lang="de-DE" sz="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lvl="0" indent="-17145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e-DE" sz="800" b="0" dirty="0">
                          <a:solidFill>
                            <a:schemeClr val="tx1"/>
                          </a:solidFill>
                        </a:rPr>
                        <a:t>Umsetzung des Konzeptes zur Abwärmenutzung der FAIR </a:t>
                      </a:r>
                      <a:r>
                        <a:rPr lang="de-DE" sz="800" b="0" dirty="0" err="1">
                          <a:solidFill>
                            <a:schemeClr val="tx1"/>
                          </a:solidFill>
                        </a:rPr>
                        <a:t>Cryoanlage</a:t>
                      </a:r>
                      <a:endParaRPr lang="de-DE" sz="800" b="0" dirty="0">
                        <a:solidFill>
                          <a:schemeClr val="tx1"/>
                        </a:solidFill>
                      </a:endParaRPr>
                    </a:p>
                    <a:p>
                      <a:pPr marL="171450" marR="0" lvl="0" indent="-17145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e-DE" sz="800" dirty="0">
                          <a:solidFill>
                            <a:schemeClr val="tx1"/>
                          </a:solidFill>
                        </a:rPr>
                        <a:t>Integration von PV-Anlagen bereits in der Planung zukünftiger Bau- und Sanierungsprojekte</a:t>
                      </a:r>
                    </a:p>
                    <a:p>
                      <a:pPr marL="171450" marR="0" lvl="0" indent="-17145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e-DE" sz="800" dirty="0">
                          <a:solidFill>
                            <a:schemeClr val="tx1"/>
                          </a:solidFill>
                        </a:rPr>
                        <a:t>Energetische Sanierung der Gebäude und Anlagen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lvl="0" indent="-17145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e-DE" sz="800" dirty="0"/>
                        <a:t>Fertigstellung THG-Bilanzierung für 2024 bis 30.04.2026</a:t>
                      </a:r>
                    </a:p>
                    <a:p>
                      <a:pPr marL="171450" marR="0" lvl="0" indent="-17145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e-DE" sz="800" dirty="0"/>
                        <a:t>Maßnahmenplan 2030 zur THG-Reduktion (</a:t>
                      </a:r>
                      <a:r>
                        <a:rPr lang="de-DE" sz="800" dirty="0" err="1"/>
                        <a:t>Scope</a:t>
                      </a:r>
                      <a:r>
                        <a:rPr lang="de-DE" sz="800" dirty="0"/>
                        <a:t> 1 &amp; 2) mit konkreten Zielen erstellt bis </a:t>
                      </a:r>
                      <a:r>
                        <a:rPr lang="de-DE" sz="800" dirty="0">
                          <a:solidFill>
                            <a:schemeClr val="tx1"/>
                          </a:solidFill>
                        </a:rPr>
                        <a:t>Ende 2026, Ausblick für </a:t>
                      </a:r>
                      <a:r>
                        <a:rPr lang="de-DE" sz="800" dirty="0" err="1">
                          <a:solidFill>
                            <a:schemeClr val="tx1"/>
                          </a:solidFill>
                        </a:rPr>
                        <a:t>Scope</a:t>
                      </a:r>
                      <a:r>
                        <a:rPr lang="de-DE" sz="800" dirty="0">
                          <a:solidFill>
                            <a:schemeClr val="tx1"/>
                          </a:solidFill>
                        </a:rPr>
                        <a:t> 3</a:t>
                      </a:r>
                    </a:p>
                    <a:p>
                      <a:pPr marL="171450" marR="0" lvl="0" indent="-17145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de-DE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Vorplanung (eines Pilotprojekts) einer PV-Anlage auf dem GSI-Campus bis Ende 2027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3930160"/>
                  </a:ext>
                </a:extLst>
              </a:tr>
            </a:tbl>
          </a:graphicData>
        </a:graphic>
      </p:graphicFrame>
      <p:sp>
        <p:nvSpPr>
          <p:cNvPr id="3" name="Rechteck: abgerundete Ecken 2">
            <a:extLst>
              <a:ext uri="{FF2B5EF4-FFF2-40B4-BE49-F238E27FC236}">
                <a16:creationId xmlns:a16="http://schemas.microsoft.com/office/drawing/2014/main" id="{7E2A9C5B-878E-423B-BFC2-7AF9BE55F71E}"/>
              </a:ext>
            </a:extLst>
          </p:cNvPr>
          <p:cNvSpPr/>
          <p:nvPr/>
        </p:nvSpPr>
        <p:spPr>
          <a:xfrm>
            <a:off x="0" y="2571749"/>
            <a:ext cx="9130453" cy="1207771"/>
          </a:xfrm>
          <a:prstGeom prst="roundRect">
            <a:avLst/>
          </a:prstGeom>
          <a:noFill/>
          <a:ln w="38100">
            <a:solidFill>
              <a:srgbClr val="FDBB6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91632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0897AE-E2F8-462E-9356-631E201EFD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Energieziele (2/2)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08933FA-FE5F-496D-B34B-B37AE8DB35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4</a:t>
            </a:fld>
            <a:endParaRPr lang="de-DE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55AB69EC-1E70-4E63-8F90-E888F11AF19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11.06.26</a:t>
            </a:r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3108BD77-AB41-42D4-9610-85B3FF0A9B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de-DE"/>
              <a:t>Nachhaltigkeits- und Energiemanagement</a:t>
            </a:r>
            <a:endParaRPr lang="de-DE" dirty="0"/>
          </a:p>
        </p:txBody>
      </p:sp>
      <p:graphicFrame>
        <p:nvGraphicFramePr>
          <p:cNvPr id="7" name="Tabelle 4">
            <a:extLst>
              <a:ext uri="{FF2B5EF4-FFF2-40B4-BE49-F238E27FC236}">
                <a16:creationId xmlns:a16="http://schemas.microsoft.com/office/drawing/2014/main" id="{61A09C7F-7FBD-46AA-81EE-D4477CECE8D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82095215"/>
              </p:ext>
            </p:extLst>
          </p:nvPr>
        </p:nvGraphicFramePr>
        <p:xfrm>
          <a:off x="0" y="1056640"/>
          <a:ext cx="9130453" cy="27584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152698">
                  <a:extLst>
                    <a:ext uri="{9D8B030D-6E8A-4147-A177-3AD203B41FA5}">
                      <a16:colId xmlns:a16="http://schemas.microsoft.com/office/drawing/2014/main" val="2255898819"/>
                    </a:ext>
                  </a:extLst>
                </a:gridCol>
                <a:gridCol w="2011680">
                  <a:extLst>
                    <a:ext uri="{9D8B030D-6E8A-4147-A177-3AD203B41FA5}">
                      <a16:colId xmlns:a16="http://schemas.microsoft.com/office/drawing/2014/main" val="1903198333"/>
                    </a:ext>
                  </a:extLst>
                </a:gridCol>
                <a:gridCol w="2067098">
                  <a:extLst>
                    <a:ext uri="{9D8B030D-6E8A-4147-A177-3AD203B41FA5}">
                      <a16:colId xmlns:a16="http://schemas.microsoft.com/office/drawing/2014/main" val="1902622414"/>
                    </a:ext>
                  </a:extLst>
                </a:gridCol>
                <a:gridCol w="2139142">
                  <a:extLst>
                    <a:ext uri="{9D8B030D-6E8A-4147-A177-3AD203B41FA5}">
                      <a16:colId xmlns:a16="http://schemas.microsoft.com/office/drawing/2014/main" val="3825991548"/>
                    </a:ext>
                  </a:extLst>
                </a:gridCol>
                <a:gridCol w="1759835">
                  <a:extLst>
                    <a:ext uri="{9D8B030D-6E8A-4147-A177-3AD203B41FA5}">
                      <a16:colId xmlns:a16="http://schemas.microsoft.com/office/drawing/2014/main" val="311807928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900" dirty="0"/>
                        <a:t>Hauptmerkmal Energiepolitik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900" dirty="0"/>
                        <a:t>Strategische Ziele bis 2035</a:t>
                      </a:r>
                    </a:p>
                    <a:p>
                      <a:endParaRPr lang="de-DE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900" dirty="0"/>
                        <a:t>Operative Ziele</a:t>
                      </a:r>
                    </a:p>
                    <a:p>
                      <a:endParaRPr lang="de-DE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900" dirty="0"/>
                        <a:t>Maßnahmen</a:t>
                      </a:r>
                    </a:p>
                    <a:p>
                      <a:endParaRPr lang="de-DE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900" dirty="0"/>
                        <a:t>Meilensteine und Messbarkeit</a:t>
                      </a:r>
                    </a:p>
                    <a:p>
                      <a:endParaRPr lang="de-DE" sz="9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6658556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r>
                        <a:rPr lang="de-DE" sz="800" b="1" dirty="0"/>
                        <a:t>Energieeffizienz im Betrieb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800" b="1" dirty="0">
                          <a:solidFill>
                            <a:schemeClr val="tx1"/>
                          </a:solidFill>
                        </a:rPr>
                        <a:t>Energetische Optimierung des Campus- und Beschleunigerbetriebs</a:t>
                      </a:r>
                      <a:endParaRPr lang="de-DE" sz="8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800" b="1" dirty="0">
                          <a:solidFill>
                            <a:schemeClr val="tx1"/>
                          </a:solidFill>
                        </a:rPr>
                        <a:t>Steigerung der Energiekosteneffizienz im Betrieb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de-DE" sz="800" b="0" dirty="0">
                          <a:solidFill>
                            <a:schemeClr val="tx1"/>
                          </a:solidFill>
                        </a:rPr>
                        <a:t>Analyse von Energieeinsparmöglichkeiten besonders in folgenden Bereichen: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de-DE" sz="800" b="0" dirty="0">
                          <a:solidFill>
                            <a:schemeClr val="tx1"/>
                          </a:solidFill>
                        </a:rPr>
                        <a:t>Grundlast und Shutdown-Verbräuche (inkl. Vermeidung von Leerlaufbetrieb)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de-DE" sz="800" b="0" dirty="0">
                          <a:solidFill>
                            <a:schemeClr val="tx1"/>
                          </a:solidFill>
                        </a:rPr>
                        <a:t>Gebäude- und Anlagentechnik: Pumpen, Ventilatoren, Kühltürme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de-DE" sz="800" b="0" dirty="0">
                          <a:solidFill>
                            <a:schemeClr val="tx1"/>
                          </a:solidFill>
                        </a:rPr>
                        <a:t>Umsetzung der wirtschaftlichsten Maßnahmen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de-DE" sz="800" b="0" dirty="0">
                          <a:solidFill>
                            <a:schemeClr val="tx1"/>
                          </a:solidFill>
                        </a:rPr>
                        <a:t>Weitere Detaillierung der Hauptverbraucherbereiche (Aufteilung der Anlagen)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de-DE" sz="800" dirty="0"/>
                        <a:t>Umsetzung von Energieeinsparmaßnahmen mit insgesamt 2 % jährlicher Endenergieeinsparung </a:t>
                      </a:r>
                      <a:r>
                        <a:rPr lang="de-DE" sz="800" dirty="0" err="1"/>
                        <a:t>ggü</a:t>
                      </a:r>
                      <a:r>
                        <a:rPr lang="de-DE" sz="800" dirty="0"/>
                        <a:t>. vom Vorjahr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726004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de-DE" sz="800" b="1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800" b="1" dirty="0">
                          <a:solidFill>
                            <a:schemeClr val="tx1"/>
                          </a:solidFill>
                        </a:rPr>
                        <a:t>Weitere Optimierung Energieeffizienz der Rechenzentren (unter Berücksichtigung der bereits außerordentlichen Energieeffizienz )</a:t>
                      </a:r>
                    </a:p>
                    <a:p>
                      <a:r>
                        <a:rPr lang="de-DE" sz="800" b="1" dirty="0">
                          <a:solidFill>
                            <a:schemeClr val="tx1"/>
                          </a:solidFill>
                        </a:rPr>
                        <a:t>Optimierung Kühlung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r>
                        <a:rPr lang="de-DE" sz="800" b="1" dirty="0">
                          <a:solidFill>
                            <a:schemeClr val="tx1"/>
                          </a:solidFill>
                        </a:rPr>
                        <a:t>Optimierung Kühlung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800" b="0" dirty="0">
                          <a:solidFill>
                            <a:schemeClr val="tx1"/>
                          </a:solidFill>
                        </a:rPr>
                        <a:t>KI zur Steuerung der Kühlung einsetzen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800" b="0" dirty="0"/>
                        <a:t>Energieeinsparpotentiale mit KI ermittelt und getestet bis Ende 2026 (Reduzierungsmöglichkeiten der PUE), Umsetzungsplan bis Ende 2027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51684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160629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56CEAF-67FB-48F5-A28F-31B6C14BD1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Energieeffizienz in der Auslegung und Beschaffung</a:t>
            </a:r>
          </a:p>
        </p:txBody>
      </p:sp>
      <p:sp>
        <p:nvSpPr>
          <p:cNvPr id="4" name="Rechteck: abgerundete Ecken 3">
            <a:extLst>
              <a:ext uri="{FF2B5EF4-FFF2-40B4-BE49-F238E27FC236}">
                <a16:creationId xmlns:a16="http://schemas.microsoft.com/office/drawing/2014/main" id="{E68E2546-C7D5-4722-B00A-5A965647714F}"/>
              </a:ext>
            </a:extLst>
          </p:cNvPr>
          <p:cNvSpPr/>
          <p:nvPr/>
        </p:nvSpPr>
        <p:spPr>
          <a:xfrm>
            <a:off x="317635" y="1178560"/>
            <a:ext cx="1240232" cy="806027"/>
          </a:xfrm>
          <a:prstGeom prst="round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dirty="0"/>
              <a:t>Worum geht es?</a:t>
            </a:r>
          </a:p>
        </p:txBody>
      </p:sp>
      <p:sp>
        <p:nvSpPr>
          <p:cNvPr id="5" name="Rechteck: abgerundete Ecken 4">
            <a:extLst>
              <a:ext uri="{FF2B5EF4-FFF2-40B4-BE49-F238E27FC236}">
                <a16:creationId xmlns:a16="http://schemas.microsoft.com/office/drawing/2014/main" id="{C0FF3737-50D2-4F1E-99C2-AC0B1EFA4A64}"/>
              </a:ext>
            </a:extLst>
          </p:cNvPr>
          <p:cNvSpPr/>
          <p:nvPr/>
        </p:nvSpPr>
        <p:spPr>
          <a:xfrm>
            <a:off x="1754293" y="1178559"/>
            <a:ext cx="6983518" cy="806027"/>
          </a:xfrm>
          <a:prstGeom prst="roundRect">
            <a:avLst/>
          </a:prstGeom>
          <a:solidFill>
            <a:srgbClr val="66666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800" dirty="0"/>
              <a:t>Berücksichtigung der Energieeffizienz bereits bei der Auslegung der Systeme und z. B. bei Zuschlagskriterien</a:t>
            </a:r>
          </a:p>
        </p:txBody>
      </p:sp>
      <p:sp>
        <p:nvSpPr>
          <p:cNvPr id="6" name="Rechteck: abgerundete Ecken 5">
            <a:extLst>
              <a:ext uri="{FF2B5EF4-FFF2-40B4-BE49-F238E27FC236}">
                <a16:creationId xmlns:a16="http://schemas.microsoft.com/office/drawing/2014/main" id="{422CD165-CA67-4AAF-8A3D-59388242DB01}"/>
              </a:ext>
            </a:extLst>
          </p:cNvPr>
          <p:cNvSpPr/>
          <p:nvPr/>
        </p:nvSpPr>
        <p:spPr>
          <a:xfrm>
            <a:off x="317635" y="2098987"/>
            <a:ext cx="1240232" cy="1059927"/>
          </a:xfrm>
          <a:prstGeom prst="round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dirty="0"/>
              <a:t>Was heißt das konkret?</a:t>
            </a:r>
          </a:p>
        </p:txBody>
      </p:sp>
      <p:sp>
        <p:nvSpPr>
          <p:cNvPr id="7" name="Rechteck: abgerundete Ecken 6">
            <a:extLst>
              <a:ext uri="{FF2B5EF4-FFF2-40B4-BE49-F238E27FC236}">
                <a16:creationId xmlns:a16="http://schemas.microsoft.com/office/drawing/2014/main" id="{605F7A8D-AC18-45D5-A0A0-3D0BD3888709}"/>
              </a:ext>
            </a:extLst>
          </p:cNvPr>
          <p:cNvSpPr/>
          <p:nvPr/>
        </p:nvSpPr>
        <p:spPr>
          <a:xfrm>
            <a:off x="1754293" y="2102373"/>
            <a:ext cx="6983518" cy="1056541"/>
          </a:xfrm>
          <a:prstGeom prst="roundRect">
            <a:avLst/>
          </a:prstGeom>
          <a:solidFill>
            <a:srgbClr val="66666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800" dirty="0"/>
              <a:t>Eine </a:t>
            </a:r>
            <a:r>
              <a:rPr lang="de-DE" sz="1800" dirty="0">
                <a:solidFill>
                  <a:schemeClr val="bg1">
                    <a:lumMod val="95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Verfahrensanweisung</a:t>
            </a:r>
            <a:r>
              <a:rPr lang="de-DE" sz="1800" dirty="0"/>
              <a:t> wurde veröffentlicht, diese regelt die Vorgehensweise und definiert den Geltungsbereich</a:t>
            </a:r>
          </a:p>
        </p:txBody>
      </p:sp>
      <p:sp>
        <p:nvSpPr>
          <p:cNvPr id="8" name="Rechteck: abgerundete Ecken 7">
            <a:extLst>
              <a:ext uri="{FF2B5EF4-FFF2-40B4-BE49-F238E27FC236}">
                <a16:creationId xmlns:a16="http://schemas.microsoft.com/office/drawing/2014/main" id="{8B4EDAE0-51E1-4374-AA34-E069CD050303}"/>
              </a:ext>
            </a:extLst>
          </p:cNvPr>
          <p:cNvSpPr/>
          <p:nvPr/>
        </p:nvSpPr>
        <p:spPr>
          <a:xfrm>
            <a:off x="317635" y="3273314"/>
            <a:ext cx="1240232" cy="1059927"/>
          </a:xfrm>
          <a:prstGeom prst="round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dirty="0"/>
              <a:t>Wo finde ich Infos?</a:t>
            </a:r>
          </a:p>
        </p:txBody>
      </p:sp>
      <p:sp>
        <p:nvSpPr>
          <p:cNvPr id="9" name="Rechteck: abgerundete Ecken 8">
            <a:extLst>
              <a:ext uri="{FF2B5EF4-FFF2-40B4-BE49-F238E27FC236}">
                <a16:creationId xmlns:a16="http://schemas.microsoft.com/office/drawing/2014/main" id="{75129FC3-6D76-4881-B194-D30E88039902}"/>
              </a:ext>
            </a:extLst>
          </p:cNvPr>
          <p:cNvSpPr/>
          <p:nvPr/>
        </p:nvSpPr>
        <p:spPr>
          <a:xfrm>
            <a:off x="1754293" y="3276700"/>
            <a:ext cx="6983518" cy="1056541"/>
          </a:xfrm>
          <a:prstGeom prst="roundRect">
            <a:avLst/>
          </a:prstGeom>
          <a:solidFill>
            <a:srgbClr val="66666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dirty="0">
                <a:solidFill>
                  <a:schemeClr val="bg1">
                    <a:lumMod val="95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Intranetseite von NHE</a:t>
            </a:r>
            <a:r>
              <a:rPr lang="de-DE" dirty="0"/>
              <a:t>, Verlinkung auch von EKM-Seite aus (in Arbeit)</a:t>
            </a:r>
            <a:endParaRPr lang="de-DE" sz="1800" dirty="0"/>
          </a:p>
        </p:txBody>
      </p:sp>
    </p:spTree>
    <p:extLst>
      <p:ext uri="{BB962C8B-B14F-4D97-AF65-F5344CB8AC3E}">
        <p14:creationId xmlns:p14="http://schemas.microsoft.com/office/powerpoint/2010/main" val="1044391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2">
            <a:extLst>
              <a:ext uri="{FF2B5EF4-FFF2-40B4-BE49-F238E27FC236}">
                <a16:creationId xmlns:a16="http://schemas.microsoft.com/office/drawing/2014/main" id="{216C9D67-7E0A-4197-9130-50E74005191E}"/>
              </a:ext>
            </a:extLst>
          </p:cNvPr>
          <p:cNvSpPr txBox="1">
            <a:spLocks/>
          </p:cNvSpPr>
          <p:nvPr/>
        </p:nvSpPr>
        <p:spPr>
          <a:xfrm>
            <a:off x="361912" y="1120245"/>
            <a:ext cx="8420176" cy="37930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57175" indent="-257175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8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5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2pPr>
            <a:lvl3pPr marL="857250" indent="-171450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35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2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05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900" dirty="0"/>
              <a:t>Energieeffizienz muss bei der Auslegung berücksichtigt werden (wenn technisch &amp; wirtschaftlich möglich und wenn wissenschaftliche Anforderungen dies zulassen)</a:t>
            </a:r>
          </a:p>
          <a:p>
            <a:r>
              <a:rPr lang="de-DE" sz="1900" dirty="0"/>
              <a:t>Gültig sofort ab der Veröffentlichung. Gilt für</a:t>
            </a:r>
          </a:p>
          <a:p>
            <a:pPr lvl="1"/>
            <a:r>
              <a:rPr lang="de-DE" sz="1550" dirty="0"/>
              <a:t>Beschaffungen ab 15.000 €</a:t>
            </a:r>
          </a:p>
          <a:p>
            <a:pPr lvl="1"/>
            <a:r>
              <a:rPr lang="de-DE" sz="1550" dirty="0"/>
              <a:t>besonders energierelevante Anlagen (Beschleuniger-/Experimentieranlagen, Gebäude- und Anlagentechnik)</a:t>
            </a:r>
          </a:p>
          <a:p>
            <a:pPr lvl="1"/>
            <a:r>
              <a:rPr lang="de-DE" sz="1550" dirty="0"/>
              <a:t>IT hat eine eigene Arbeitsanweisung</a:t>
            </a:r>
          </a:p>
          <a:p>
            <a:r>
              <a:rPr lang="de-DE" sz="1900" dirty="0"/>
              <a:t>Konkret: wichtigste Phase ist die Planung der Anlage und Festlegung der Spezifikationen/Zuschlagskriterien für die Ausschreibung</a:t>
            </a:r>
          </a:p>
          <a:p>
            <a:r>
              <a:rPr lang="de-DE" dirty="0"/>
              <a:t>Ansprechpartner für Fragen: NHE, Energieteam (</a:t>
            </a:r>
            <a:r>
              <a:rPr lang="de-DE" dirty="0">
                <a:sym typeface="Wingdings" panose="05000000000000000000" pitchFamily="2" charset="2"/>
              </a:rPr>
              <a:t> Jon Roßbach)</a:t>
            </a:r>
            <a:endParaRPr lang="de-DE" dirty="0"/>
          </a:p>
          <a:p>
            <a:pPr lvl="1"/>
            <a:r>
              <a:rPr lang="de-DE" dirty="0"/>
              <a:t>Bei Nachfrage bietet NHE auch gezielte Schulungen an</a:t>
            </a:r>
          </a:p>
          <a:p>
            <a:pPr marL="0" indent="0">
              <a:buFont typeface="Wingdings" charset="2"/>
              <a:buNone/>
            </a:pPr>
            <a:endParaRPr lang="de-DE" dirty="0"/>
          </a:p>
          <a:p>
            <a:endParaRPr lang="de-DE" dirty="0"/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BABD99C9-9488-4361-A221-CD5B6301EE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275" y="230188"/>
            <a:ext cx="6700838" cy="590550"/>
          </a:xfrm>
        </p:spPr>
        <p:txBody>
          <a:bodyPr/>
          <a:lstStyle/>
          <a:p>
            <a:r>
              <a:rPr lang="de-DE" dirty="0"/>
              <a:t>Energieeffizienz in der Auslegung und Beschaffung:</a:t>
            </a:r>
            <a:br>
              <a:rPr lang="de-DE" dirty="0"/>
            </a:br>
            <a:r>
              <a:rPr lang="de-DE" dirty="0"/>
              <a:t>Eckpunkte</a:t>
            </a:r>
          </a:p>
        </p:txBody>
      </p:sp>
    </p:spTree>
    <p:extLst>
      <p:ext uri="{BB962C8B-B14F-4D97-AF65-F5344CB8AC3E}">
        <p14:creationId xmlns:p14="http://schemas.microsoft.com/office/powerpoint/2010/main" val="2172090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6C37F35-7961-4A4A-8EE3-92150A7862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Warenkorb in SAP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DFD706B6-8067-453E-A892-20E07B09AC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480" y="1015298"/>
            <a:ext cx="6700978" cy="3775988"/>
          </a:xfrm>
          <a:prstGeom prst="rect">
            <a:avLst/>
          </a:prstGeom>
        </p:spPr>
      </p:pic>
      <p:sp>
        <p:nvSpPr>
          <p:cNvPr id="6" name="Pfeil: nach rechts 5">
            <a:extLst>
              <a:ext uri="{FF2B5EF4-FFF2-40B4-BE49-F238E27FC236}">
                <a16:creationId xmlns:a16="http://schemas.microsoft.com/office/drawing/2014/main" id="{B0D38597-4E8A-4C6A-A454-0AFE2E21025E}"/>
              </a:ext>
            </a:extLst>
          </p:cNvPr>
          <p:cNvSpPr/>
          <p:nvPr/>
        </p:nvSpPr>
        <p:spPr>
          <a:xfrm>
            <a:off x="4576774" y="3278293"/>
            <a:ext cx="978408" cy="484632"/>
          </a:xfrm>
          <a:prstGeom prst="rightArrow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45A88FCE-7106-4915-B2CF-80E62AA0E557}"/>
              </a:ext>
            </a:extLst>
          </p:cNvPr>
          <p:cNvSpPr txBox="1"/>
          <p:nvPr/>
        </p:nvSpPr>
        <p:spPr>
          <a:xfrm>
            <a:off x="5663584" y="2589035"/>
            <a:ext cx="3480416" cy="2031325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de-DE" dirty="0"/>
              <a:t>Es ist in Planung, im Warenkorb die Abfrage anzupassen.</a:t>
            </a:r>
          </a:p>
          <a:p>
            <a:pPr algn="l"/>
            <a:r>
              <a:rPr lang="de-DE" dirty="0"/>
              <a:t>Aktuell soll auf „ja“ geklickt werden, wenn Energieeffizienz oder andere Nachhaltigkeitskriterien berücksichtigt wurden.</a:t>
            </a:r>
          </a:p>
        </p:txBody>
      </p:sp>
    </p:spTree>
    <p:extLst>
      <p:ext uri="{BB962C8B-B14F-4D97-AF65-F5344CB8AC3E}">
        <p14:creationId xmlns:p14="http://schemas.microsoft.com/office/powerpoint/2010/main" val="17436947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8233B28-D750-4452-BD8E-951EB4AEEB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Weitere Vorgehensweise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E371834-6A30-4F99-A413-9219B65A14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Prüfen, bei welchen Anlagen/Systemen Energieeffizienz als Kriterium anwendbar ist</a:t>
            </a:r>
          </a:p>
          <a:p>
            <a:r>
              <a:rPr lang="de-DE" dirty="0"/>
              <a:t>Spezifikationen / Ausschreibungsunterlagen anpassen</a:t>
            </a:r>
          </a:p>
          <a:p>
            <a:r>
              <a:rPr lang="de-DE" dirty="0"/>
              <a:t>Gerne in Zusammenarbeit mit NHE oder Energieteam</a:t>
            </a:r>
          </a:p>
          <a:p>
            <a:r>
              <a:rPr lang="de-DE" dirty="0"/>
              <a:t>Beispiele können gerne mit uns geteilt werden </a:t>
            </a:r>
          </a:p>
        </p:txBody>
      </p:sp>
    </p:spTree>
    <p:extLst>
      <p:ext uri="{BB962C8B-B14F-4D97-AF65-F5344CB8AC3E}">
        <p14:creationId xmlns:p14="http://schemas.microsoft.com/office/powerpoint/2010/main" val="4167906859"/>
      </p:ext>
    </p:extLst>
  </p:cSld>
  <p:clrMapOvr>
    <a:masterClrMapping/>
  </p:clrMapOvr>
</p:sld>
</file>

<file path=ppt/theme/theme1.xml><?xml version="1.0" encoding="utf-8"?>
<a:theme xmlns:a="http://schemas.openxmlformats.org/drawingml/2006/main" name="fair-gsi-folienmaster_2017_onering">
  <a:themeElements>
    <a:clrScheme name="Benutzerdefiniert 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66666"/>
      </a:hlink>
      <a:folHlink>
        <a:srgbClr val="800080"/>
      </a:folHlink>
    </a:clrScheme>
    <a:fontScheme name="Office Klassisch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DBB63"/>
        </a:solidFill>
        <a:ln>
          <a:noFill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 anchor="t"/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8" id="{88F67082-FAA7-774F-81ED-C94DAF9F09F3}" vid="{76C6051D-27C6-564A-8764-CCBC0645D37F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fair-gsi-folienmaster_2019_16zu9</Template>
  <TotalTime>0</TotalTime>
  <Words>688</Words>
  <Application>Microsoft Office PowerPoint</Application>
  <PresentationFormat>Bildschirmpräsentation (16:9)</PresentationFormat>
  <Paragraphs>90</Paragraphs>
  <Slides>8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12" baseType="lpstr">
      <vt:lpstr>Arial</vt:lpstr>
      <vt:lpstr>Calibri</vt:lpstr>
      <vt:lpstr>Wingdings</vt:lpstr>
      <vt:lpstr>fair-gsi-folienmaster_2017_onering</vt:lpstr>
      <vt:lpstr>Energiemanagement nach ISO 50001: Energieeffizienz in der Auslegung und Beschaffung</vt:lpstr>
      <vt:lpstr>Energiemanagementsystem nach ISO 50001 – aktueller Stand</vt:lpstr>
      <vt:lpstr>Energieziele (1/2)</vt:lpstr>
      <vt:lpstr>Energieziele (2/2)</vt:lpstr>
      <vt:lpstr>Energieeffizienz in der Auslegung und Beschaffung</vt:lpstr>
      <vt:lpstr>Energieeffizienz in der Auslegung und Beschaffung: Eckpunkte</vt:lpstr>
      <vt:lpstr>Warenkorb in SAP</vt:lpstr>
      <vt:lpstr>Weitere Vorgehensweise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Energiemanagement nach ISO50001</dc:title>
  <dc:creator>Peura, Ulla</dc:creator>
  <cp:lastModifiedBy>Vossberg, Markus Dr.</cp:lastModifiedBy>
  <cp:revision>43</cp:revision>
  <dcterms:created xsi:type="dcterms:W3CDTF">2025-08-07T12:42:34Z</dcterms:created>
  <dcterms:modified xsi:type="dcterms:W3CDTF">2026-07-15T07:45:02Z</dcterms:modified>
</cp:coreProperties>
</file>