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6" r:id="rId3"/>
    <p:sldId id="267" r:id="rId4"/>
    <p:sldId id="284" r:id="rId5"/>
    <p:sldId id="268" r:id="rId6"/>
    <p:sldId id="269" r:id="rId7"/>
    <p:sldId id="270" r:id="rId8"/>
    <p:sldId id="272" r:id="rId9"/>
    <p:sldId id="277" r:id="rId10"/>
    <p:sldId id="283" r:id="rId11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666666"/>
    <a:srgbClr val="EAEAEA"/>
    <a:srgbClr val="FDBB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55" autoAdjust="0"/>
  </p:normalViewPr>
  <p:slideViewPr>
    <p:cSldViewPr snapToGrid="0" snapToObjects="1">
      <p:cViewPr varScale="1">
        <p:scale>
          <a:sx n="125" d="100"/>
          <a:sy n="125" d="100"/>
        </p:scale>
        <p:origin x="2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51660-0934-124D-A4B3-496C7F32030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A3EDE-7EBB-0F4A-80C2-34DB9D2E2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215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828EF-C252-394A-93BF-1C478CFA089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02386-BEE7-5D4D-B4E7-4BB579C478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0198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0716A1C-18EB-1742-BCAC-8F37B2C6F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754" y="1212688"/>
            <a:ext cx="8427665" cy="535779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1563" y="3650764"/>
            <a:ext cx="6607516" cy="779866"/>
          </a:xfrm>
        </p:spPr>
        <p:txBody>
          <a:bodyPr anchor="b" anchorCtr="0">
            <a:noAutofit/>
          </a:bodyPr>
          <a:lstStyle>
            <a:lvl1pPr algn="ctr">
              <a:defRPr sz="3600">
                <a:solidFill>
                  <a:srgbClr val="333333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430630"/>
            <a:ext cx="6400800" cy="58466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404091" y="6650182"/>
            <a:ext cx="3371273" cy="207818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93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584535" cy="78755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‹Nr.›</a:t>
            </a:fld>
            <a:r>
              <a:rPr lang="de-DE" dirty="0"/>
              <a:t> von 27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23544" y="6552643"/>
            <a:ext cx="8252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7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Name/Vortragstitel</a:t>
            </a:r>
          </a:p>
        </p:txBody>
      </p:sp>
    </p:spTree>
    <p:extLst>
      <p:ext uri="{BB962C8B-B14F-4D97-AF65-F5344CB8AC3E}">
        <p14:creationId xmlns:p14="http://schemas.microsoft.com/office/powerpoint/2010/main" val="94766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3"/>
          </p:nvPr>
        </p:nvSpPr>
        <p:spPr>
          <a:xfrm>
            <a:off x="7098998" y="6552643"/>
            <a:ext cx="849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Name/Vortragstitel</a:t>
            </a:r>
          </a:p>
        </p:txBody>
      </p:sp>
    </p:spTree>
    <p:extLst>
      <p:ext uri="{BB962C8B-B14F-4D97-AF65-F5344CB8AC3E}">
        <p14:creationId xmlns:p14="http://schemas.microsoft.com/office/powerpoint/2010/main" val="286602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Datumsplatzhalter 4"/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6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60600" y="6560611"/>
            <a:ext cx="48383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Name/Vortragstitel</a:t>
            </a:r>
          </a:p>
        </p:txBody>
      </p:sp>
    </p:spTree>
    <p:extLst>
      <p:ext uri="{BB962C8B-B14F-4D97-AF65-F5344CB8AC3E}">
        <p14:creationId xmlns:p14="http://schemas.microsoft.com/office/powerpoint/2010/main" val="388979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612411"/>
            <a:ext cx="9144000" cy="2556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64992" y="6552643"/>
            <a:ext cx="744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125CBDDA-5CCF-8748-8988-9DC6C8981774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Bild 6" descr="GSI_Logo_rgb.png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399" y="583587"/>
            <a:ext cx="1129081" cy="376361"/>
          </a:xfrm>
          <a:prstGeom prst="rect">
            <a:avLst/>
          </a:prstGeom>
        </p:spPr>
      </p:pic>
      <p:cxnSp>
        <p:nvCxnSpPr>
          <p:cNvPr id="9" name="Gerade Verbindung 8"/>
          <p:cNvCxnSpPr/>
          <p:nvPr/>
        </p:nvCxnSpPr>
        <p:spPr>
          <a:xfrm>
            <a:off x="0" y="1068273"/>
            <a:ext cx="9144000" cy="0"/>
          </a:xfrm>
          <a:prstGeom prst="line">
            <a:avLst/>
          </a:prstGeom>
          <a:ln w="2540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435267" y="6616075"/>
            <a:ext cx="202853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srgbClr val="333333"/>
                </a:solidFill>
                <a:latin typeface="Arial"/>
                <a:cs typeface="Arial"/>
              </a:rPr>
              <a:t>FAIR GmbH | GSI GmbH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22565" y="270000"/>
            <a:ext cx="5584535" cy="7875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Rechteck 3"/>
          <p:cNvSpPr>
            <a:spLocks/>
          </p:cNvSpPr>
          <p:nvPr/>
        </p:nvSpPr>
        <p:spPr>
          <a:xfrm>
            <a:off x="-1" y="939485"/>
            <a:ext cx="255600" cy="2556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>
            <a:spLocks/>
          </p:cNvSpPr>
          <p:nvPr/>
        </p:nvSpPr>
        <p:spPr>
          <a:xfrm>
            <a:off x="-1" y="6609871"/>
            <a:ext cx="255600" cy="2556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00456" y="6552643"/>
            <a:ext cx="848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  <p:pic>
        <p:nvPicPr>
          <p:cNvPr id="13" name="Bild 12" descr="FAIR_Logo_rgb.png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3249" y="430944"/>
            <a:ext cx="775055" cy="64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8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rgbClr val="333333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2400" kern="1200">
          <a:solidFill>
            <a:srgbClr val="333333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2000" kern="1200">
          <a:solidFill>
            <a:srgbClr val="333333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800" kern="1200">
          <a:solidFill>
            <a:srgbClr val="333333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600" kern="1200">
          <a:solidFill>
            <a:srgbClr val="333333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400" kern="1200">
          <a:solidFill>
            <a:srgbClr val="333333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IPv6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Designkonzepte</a:t>
            </a:r>
          </a:p>
        </p:txBody>
      </p:sp>
    </p:spTree>
    <p:extLst>
      <p:ext uri="{BB962C8B-B14F-4D97-AF65-F5344CB8AC3E}">
        <p14:creationId xmlns:p14="http://schemas.microsoft.com/office/powerpoint/2010/main" val="3910199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Ende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10</a:t>
            </a:fld>
            <a:r>
              <a:rPr lang="de-DE" dirty="0"/>
              <a:t> von 10</a:t>
            </a:r>
          </a:p>
        </p:txBody>
      </p:sp>
    </p:spTree>
    <p:extLst>
      <p:ext uri="{BB962C8B-B14F-4D97-AF65-F5344CB8AC3E}">
        <p14:creationId xmlns:p14="http://schemas.microsoft.com/office/powerpoint/2010/main" val="65985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Design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Start-Range </a:t>
            </a:r>
          </a:p>
          <a:p>
            <a:endParaRPr lang="de-DE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GSI: 2a14:fb80::/48 </a:t>
            </a:r>
            <a:b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b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(2a14:fb80:0000:0000 - 2a14:fb80:0000:ffff)</a:t>
            </a:r>
            <a:endParaRPr lang="de-DE" dirty="0"/>
          </a:p>
          <a:p>
            <a:endParaRPr lang="de-DE" dirty="0"/>
          </a:p>
          <a:p>
            <a:r>
              <a:rPr lang="de-DE" dirty="0"/>
              <a:t>16 Bit für Subnetze (0000 – </a:t>
            </a:r>
            <a:r>
              <a:rPr lang="de-DE" dirty="0" err="1"/>
              <a:t>ffff</a:t>
            </a:r>
            <a:r>
              <a:rPr lang="de-DE" dirty="0"/>
              <a:t>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2</a:t>
            </a:fld>
            <a:r>
              <a:rPr lang="de-DE" dirty="0"/>
              <a:t> von 10</a:t>
            </a:r>
          </a:p>
        </p:txBody>
      </p:sp>
    </p:spTree>
    <p:extLst>
      <p:ext uri="{BB962C8B-B14F-4D97-AF65-F5344CB8AC3E}">
        <p14:creationId xmlns:p14="http://schemas.microsoft.com/office/powerpoint/2010/main" val="4043334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Übersichtliche Strukturen</a:t>
            </a:r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Einfaches Routing / Routen-Aggregierung</a:t>
            </a:r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Firewall-Regeln sollen nicht dupliziert werden</a:t>
            </a:r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Managementaufwand gering halten</a:t>
            </a:r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3</a:t>
            </a:fld>
            <a:r>
              <a:rPr lang="de-DE" dirty="0"/>
              <a:t> von 10</a:t>
            </a:r>
          </a:p>
        </p:txBody>
      </p:sp>
    </p:spTree>
    <p:extLst>
      <p:ext uri="{BB962C8B-B14F-4D97-AF65-F5344CB8AC3E}">
        <p14:creationId xmlns:p14="http://schemas.microsoft.com/office/powerpoint/2010/main" val="319567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BEF1CC-E549-44EC-A8E8-87624D98D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Design-Möglichkeiten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B548C8-7C9C-4FEF-AD7D-5A05F20D8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Einfache Abbildung der IPv4-Netze auf IPv6</a:t>
            </a:r>
          </a:p>
          <a:p>
            <a:endParaRPr lang="de-DE" dirty="0"/>
          </a:p>
          <a:p>
            <a:r>
              <a:rPr lang="de-DE" dirty="0"/>
              <a:t>Neue Strukturen bilden, basierend auf</a:t>
            </a:r>
          </a:p>
          <a:p>
            <a:pPr lvl="1"/>
            <a:r>
              <a:rPr lang="de-DE" dirty="0"/>
              <a:t>Funktion</a:t>
            </a:r>
          </a:p>
          <a:p>
            <a:pPr lvl="1"/>
            <a:r>
              <a:rPr lang="de-DE" dirty="0"/>
              <a:t>Organisation</a:t>
            </a:r>
          </a:p>
          <a:p>
            <a:pPr lvl="1"/>
            <a:r>
              <a:rPr lang="de-DE" dirty="0"/>
              <a:t>Gebäude</a:t>
            </a:r>
          </a:p>
          <a:p>
            <a:pPr lvl="1"/>
            <a:r>
              <a:rPr lang="de-DE" dirty="0"/>
              <a:t>Servertypen</a:t>
            </a:r>
          </a:p>
          <a:p>
            <a:pPr lvl="1"/>
            <a:r>
              <a:rPr lang="de-DE" dirty="0"/>
              <a:t>Sicherheitsklasse</a:t>
            </a:r>
          </a:p>
          <a:p>
            <a:endParaRPr lang="de-DE" dirty="0"/>
          </a:p>
          <a:p>
            <a:r>
              <a:rPr lang="de-DE" dirty="0"/>
              <a:t>Reine IPv6-Netze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6E8B7BF-2D2B-48B4-8B8D-F9740C899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4</a:t>
            </a:fld>
            <a:r>
              <a:rPr lang="de-DE" dirty="0"/>
              <a:t> von 10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3796D6-7A3E-4ABF-B709-0F3372AE1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348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1:1 Abbildung der IPv4 Struktur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de-DE" altLang="de-DE" dirty="0"/>
              <a:t>Keine zusätzliche Umstellung</a:t>
            </a:r>
          </a:p>
          <a:p>
            <a:endParaRPr lang="de-DE" altLang="de-DE" dirty="0"/>
          </a:p>
          <a:p>
            <a:r>
              <a:rPr lang="de-DE" altLang="de-DE" dirty="0">
                <a:solidFill>
                  <a:schemeClr val="tx1"/>
                </a:solidFill>
              </a:rPr>
              <a:t>geringer Aufwand</a:t>
            </a:r>
          </a:p>
          <a:p>
            <a:pPr marL="0" indent="0">
              <a:buNone/>
            </a:pPr>
            <a:endParaRPr lang="de-DE" altLang="de-DE" dirty="0"/>
          </a:p>
          <a:p>
            <a:r>
              <a:rPr lang="de-DE" dirty="0"/>
              <a:t>Beibehaltung der Firewall-Regeln, nur zusätzlich IPv6-Range eintragen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3760F1A-816F-46E3-94A3-65B3EB156A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Limitierung der IPv4-Netze wird übernommen</a:t>
            </a:r>
          </a:p>
          <a:p>
            <a:endParaRPr lang="de-DE" dirty="0"/>
          </a:p>
          <a:p>
            <a:r>
              <a:rPr lang="de-DE" dirty="0"/>
              <a:t>Keine Verschlankung der FW-Regeln oder Routing</a:t>
            </a:r>
          </a:p>
          <a:p>
            <a:endParaRPr lang="de-DE" dirty="0"/>
          </a:p>
          <a:p>
            <a:r>
              <a:rPr lang="de-DE" dirty="0"/>
              <a:t>Keine Trennung bezüglich Servertypen</a:t>
            </a:r>
          </a:p>
          <a:p>
            <a:endParaRPr lang="de-DE" dirty="0"/>
          </a:p>
          <a:p>
            <a:r>
              <a:rPr lang="de-DE" dirty="0"/>
              <a:t>Managementaufwand doppelt sich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5</a:t>
            </a:fld>
            <a:r>
              <a:rPr lang="de-DE" dirty="0"/>
              <a:t> von 13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3460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Neustrukturierung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C15F4AF-4DD5-4A58-BB84-676B711E40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Struktur anpassen an Bedürfnisse</a:t>
            </a:r>
          </a:p>
          <a:p>
            <a:endParaRPr lang="de-DE" dirty="0"/>
          </a:p>
          <a:p>
            <a:r>
              <a:rPr lang="de-DE" dirty="0"/>
              <a:t>Verschlankung von FW-Regeln (Subnetze statt Hosts)</a:t>
            </a:r>
          </a:p>
          <a:p>
            <a:endParaRPr lang="de-DE" dirty="0"/>
          </a:p>
          <a:p>
            <a:r>
              <a:rPr lang="de-DE" dirty="0"/>
              <a:t>Isolierung von Sicherheitsproblemen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45F73C8-AAE8-4A38-A5C2-628AA01EA1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Umbau der bestehenden IPv4-Landschaft</a:t>
            </a:r>
          </a:p>
          <a:p>
            <a:endParaRPr lang="de-DE" dirty="0"/>
          </a:p>
          <a:p>
            <a:r>
              <a:rPr lang="de-DE" dirty="0"/>
              <a:t>Aufwendige Überarbeitung der Firewall-Regeln</a:t>
            </a:r>
          </a:p>
          <a:p>
            <a:endParaRPr lang="de-DE" dirty="0"/>
          </a:p>
          <a:p>
            <a:r>
              <a:rPr lang="de-DE" dirty="0"/>
              <a:t>Falls Design nicht flexibel genug ist, können später Strukturprobleme auftreten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6</a:t>
            </a:fld>
            <a:r>
              <a:rPr lang="de-DE" dirty="0"/>
              <a:t> von 10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829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Reine IPv6-Netze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377E992-ACA9-45EE-9835-E2F7D357F0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Reduktion Verwaltungsaufwand</a:t>
            </a:r>
          </a:p>
          <a:p>
            <a:endParaRPr lang="de-DE" dirty="0"/>
          </a:p>
          <a:p>
            <a:r>
              <a:rPr lang="de-DE" dirty="0"/>
              <a:t>Verschlankung FW-Regeln</a:t>
            </a:r>
          </a:p>
          <a:p>
            <a:endParaRPr lang="de-DE" dirty="0"/>
          </a:p>
          <a:p>
            <a:r>
              <a:rPr lang="de-DE" dirty="0"/>
              <a:t>Reduktion Netzwerkverkehr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69BCEC1E-6969-4E0E-9081-203C1ADE60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Zugriffe aus IPv4-Netzen problematisch</a:t>
            </a:r>
          </a:p>
          <a:p>
            <a:endParaRPr lang="de-DE" dirty="0"/>
          </a:p>
          <a:p>
            <a:r>
              <a:rPr lang="de-DE" dirty="0"/>
              <a:t>Dienste eventuell splitten</a:t>
            </a:r>
          </a:p>
          <a:p>
            <a:endParaRPr lang="de-DE" dirty="0"/>
          </a:p>
          <a:p>
            <a:r>
              <a:rPr lang="de-DE" dirty="0"/>
              <a:t>erhöhter Aufwand </a:t>
            </a:r>
            <a:r>
              <a:rPr lang="de-DE" dirty="0" err="1"/>
              <a:t>Resrtrukturierung</a:t>
            </a:r>
            <a:r>
              <a:rPr lang="de-DE" dirty="0"/>
              <a:t>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7</a:t>
            </a:fld>
            <a:r>
              <a:rPr lang="de-DE" dirty="0"/>
              <a:t> von 10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6263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Multicast-Konzept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MLD-</a:t>
            </a:r>
            <a:r>
              <a:rPr lang="de-DE" dirty="0" err="1"/>
              <a:t>Snooping</a:t>
            </a:r>
            <a:r>
              <a:rPr lang="de-DE" dirty="0"/>
              <a:t> (Multicast </a:t>
            </a:r>
            <a:r>
              <a:rPr lang="de-DE" dirty="0" err="1"/>
              <a:t>Listener</a:t>
            </a:r>
            <a:r>
              <a:rPr lang="de-DE" dirty="0"/>
              <a:t> Discovery)</a:t>
            </a:r>
          </a:p>
          <a:p>
            <a:pPr lvl="1"/>
            <a:r>
              <a:rPr lang="de-DE" dirty="0"/>
              <a:t>Switch lauscht auf ICMPv6-Pakete</a:t>
            </a:r>
          </a:p>
          <a:p>
            <a:pPr lvl="1"/>
            <a:r>
              <a:rPr lang="de-DE" dirty="0"/>
              <a:t>Multicasts werden nur an Member-Ports weitergeleitet</a:t>
            </a:r>
          </a:p>
          <a:p>
            <a:pPr lvl="1"/>
            <a:r>
              <a:rPr lang="de-DE" dirty="0"/>
              <a:t>Flooding kann trotzdem auftreten</a:t>
            </a:r>
          </a:p>
          <a:p>
            <a:pPr lvl="1"/>
            <a:r>
              <a:rPr lang="de-DE" dirty="0"/>
              <a:t>agiert pro VLAN</a:t>
            </a:r>
          </a:p>
          <a:p>
            <a:pPr lvl="1"/>
            <a:endParaRPr lang="de-DE" dirty="0"/>
          </a:p>
          <a:p>
            <a:r>
              <a:rPr lang="de-DE" dirty="0"/>
              <a:t>geroutete Multicasts</a:t>
            </a:r>
          </a:p>
          <a:p>
            <a:pPr lvl="1"/>
            <a:r>
              <a:rPr lang="de-DE" dirty="0"/>
              <a:t>PIM</a:t>
            </a:r>
          </a:p>
          <a:p>
            <a:pPr lvl="1"/>
            <a:endParaRPr lang="de-DE" dirty="0"/>
          </a:p>
          <a:p>
            <a:r>
              <a:rPr lang="de-DE" dirty="0"/>
              <a:t>Anwendung/Cluster müssen mit dem korrekten </a:t>
            </a:r>
            <a:r>
              <a:rPr lang="de-DE" dirty="0" err="1"/>
              <a:t>Scope</a:t>
            </a:r>
            <a:r>
              <a:rPr lang="de-DE" dirty="0"/>
              <a:t> konfiguriert werden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8</a:t>
            </a:fld>
            <a:r>
              <a:rPr lang="de-DE" dirty="0"/>
              <a:t> von 10</a:t>
            </a:r>
          </a:p>
        </p:txBody>
      </p:sp>
    </p:spTree>
    <p:extLst>
      <p:ext uri="{BB962C8B-B14F-4D97-AF65-F5344CB8AC3E}">
        <p14:creationId xmlns:p14="http://schemas.microsoft.com/office/powerpoint/2010/main" val="856837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Routing-basiertes </a:t>
            </a:r>
            <a:r>
              <a:rPr lang="de-DE" dirty="0" err="1"/>
              <a:t>Firewalling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2a14:fb80:0000:0010 (Webserver)</a:t>
            </a:r>
          </a:p>
          <a:p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2a14:fb80:0000:0020 (Applikationsserver)</a:t>
            </a:r>
          </a:p>
          <a:p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2a14:fb80:0000:0030 (Datenbankserver)</a:t>
            </a:r>
          </a:p>
          <a:p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2a14:fb80:0000:0090 (Infrastruktur)</a:t>
            </a:r>
          </a:p>
          <a:p>
            <a:endParaRPr lang="de-DE" dirty="0">
              <a:latin typeface="Arial" panose="020B0604020202020204" pitchFamily="34" charset="0"/>
            </a:endParaRPr>
          </a:p>
          <a:p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Erlaubt Verschlankung der Firewall-Regeln</a:t>
            </a:r>
          </a:p>
          <a:p>
            <a:pPr lvl="1"/>
            <a:r>
              <a:rPr lang="de-DE" dirty="0">
                <a:latin typeface="Arial" panose="020B0604020202020204" pitchFamily="34" charset="0"/>
              </a:rPr>
              <a:t>erlaube Webserver Zugriff Datenbankserver</a:t>
            </a:r>
            <a:endParaRPr lang="de-DE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r>
              <a:rPr lang="de-DE" dirty="0"/>
              <a:t>Bei 1:1 Abbildung so nicht möglich, Kategorie im EUI Alternative</a:t>
            </a:r>
          </a:p>
          <a:p>
            <a:pPr lvl="1"/>
            <a:r>
              <a:rPr lang="de-DE" dirty="0"/>
              <a:t>Webserver: </a:t>
            </a:r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2a14:fb80::1000:a.b.c.d</a:t>
            </a:r>
          </a:p>
          <a:p>
            <a:pPr lvl="1"/>
            <a:r>
              <a:rPr lang="de-DE" dirty="0" err="1">
                <a:latin typeface="Arial" panose="020B0604020202020204" pitchFamily="34" charset="0"/>
              </a:rPr>
              <a:t>DatenbankServer</a:t>
            </a:r>
            <a:r>
              <a:rPr lang="de-DE" dirty="0">
                <a:latin typeface="Arial" panose="020B0604020202020204" pitchFamily="34" charset="0"/>
              </a:rPr>
              <a:t>: </a:t>
            </a:r>
            <a:r>
              <a:rPr lang="de-DE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2a14:fb80::3000:a.b.c.d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9</a:t>
            </a:fld>
            <a:r>
              <a:rPr lang="de-DE" dirty="0"/>
              <a:t> von 10</a:t>
            </a:r>
          </a:p>
        </p:txBody>
      </p:sp>
    </p:spTree>
    <p:extLst>
      <p:ext uri="{BB962C8B-B14F-4D97-AF65-F5344CB8AC3E}">
        <p14:creationId xmlns:p14="http://schemas.microsoft.com/office/powerpoint/2010/main" val="3521734234"/>
      </p:ext>
    </p:extLst>
  </p:cSld>
  <p:clrMapOvr>
    <a:masterClrMapping/>
  </p:clrMapOvr>
</p:sld>
</file>

<file path=ppt/theme/theme1.xml><?xml version="1.0" encoding="utf-8"?>
<a:theme xmlns:a="http://schemas.openxmlformats.org/drawingml/2006/main" name="fair-gsi-folienmaster_2016_onering">
  <a:themeElements>
    <a:clrScheme name="Benutzerdefiniert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6666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DBB63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3" id="{2187FC39-6E23-A544-8598-51FCED494874}" vid="{08B53125-47F3-1D4E-B45D-09522840DC96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fair-gsi-folienmaster_2018</Template>
  <TotalTime>0</TotalTime>
  <Words>324</Words>
  <Application>Microsoft Office PowerPoint</Application>
  <PresentationFormat>Bildschirmpräsentation (4:3)</PresentationFormat>
  <Paragraphs>103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fair-gsi-folienmaster_2016_onering</vt:lpstr>
      <vt:lpstr>IPv6</vt:lpstr>
      <vt:lpstr>Design</vt:lpstr>
      <vt:lpstr>Ziele</vt:lpstr>
      <vt:lpstr>Design-Möglichkeiten</vt:lpstr>
      <vt:lpstr>1:1 Abbildung der IPv4 Struktur</vt:lpstr>
      <vt:lpstr>Neustrukturierung</vt:lpstr>
      <vt:lpstr>Reine IPv6-Netze</vt:lpstr>
      <vt:lpstr>Multicast-Konzept</vt:lpstr>
      <vt:lpstr>Routing-basiertes Firewalling</vt:lpstr>
      <vt:lpstr>Ende</vt:lpstr>
    </vt:vector>
  </TitlesOfParts>
  <Company>GSI Helmholtzzentrum für Schwerionenforschung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IPv6</dc:title>
  <dc:creator>Wolbert, Christian</dc:creator>
  <cp:lastModifiedBy>Wolbert, Christian</cp:lastModifiedBy>
  <cp:revision>66</cp:revision>
  <dcterms:created xsi:type="dcterms:W3CDTF">2022-05-10T11:11:54Z</dcterms:created>
  <dcterms:modified xsi:type="dcterms:W3CDTF">2026-07-14T17:07:25Z</dcterms:modified>
</cp:coreProperties>
</file>