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6" r:id="rId3"/>
    <p:sldId id="267" r:id="rId4"/>
    <p:sldId id="268" r:id="rId5"/>
    <p:sldId id="269" r:id="rId6"/>
    <p:sldId id="270" r:id="rId7"/>
    <p:sldId id="272" r:id="rId8"/>
    <p:sldId id="277" r:id="rId9"/>
    <p:sldId id="278" r:id="rId10"/>
    <p:sldId id="273" r:id="rId11"/>
    <p:sldId id="279" r:id="rId12"/>
    <p:sldId id="282" r:id="rId13"/>
    <p:sldId id="283" r:id="rId1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666666"/>
    <a:srgbClr val="EAEAEA"/>
    <a:srgbClr val="FDBB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55" autoAdjust="0"/>
  </p:normalViewPr>
  <p:slideViewPr>
    <p:cSldViewPr snapToGrid="0" snapToObjects="1">
      <p:cViewPr>
        <p:scale>
          <a:sx n="130" d="100"/>
          <a:sy n="130" d="100"/>
        </p:scale>
        <p:origin x="15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51660-0934-124D-A4B3-496C7F320307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A3EDE-7EBB-0F4A-80C2-34DB9D2E2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215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828EF-C252-394A-93BF-1C478CFA0896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02386-BEE7-5D4D-B4E7-4BB579C478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0198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0716A1C-18EB-1742-BCAC-8F37B2C6F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754" y="1212688"/>
            <a:ext cx="8427665" cy="535779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1563" y="3650764"/>
            <a:ext cx="6607516" cy="779866"/>
          </a:xfrm>
        </p:spPr>
        <p:txBody>
          <a:bodyPr anchor="b" anchorCtr="0">
            <a:noAutofit/>
          </a:bodyPr>
          <a:lstStyle>
            <a:lvl1pPr algn="ctr">
              <a:defRPr sz="3600">
                <a:solidFill>
                  <a:srgbClr val="333333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430630"/>
            <a:ext cx="6400800" cy="58466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404091" y="6650182"/>
            <a:ext cx="3371273" cy="20781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93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584535" cy="78755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‹Nr.›</a:t>
            </a:fld>
            <a:r>
              <a:rPr lang="de-DE" dirty="0"/>
              <a:t> von 27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23544" y="6552643"/>
            <a:ext cx="8252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7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Name/Vortragstitel</a:t>
            </a:r>
          </a:p>
        </p:txBody>
      </p:sp>
    </p:spTree>
    <p:extLst>
      <p:ext uri="{BB962C8B-B14F-4D97-AF65-F5344CB8AC3E}">
        <p14:creationId xmlns:p14="http://schemas.microsoft.com/office/powerpoint/2010/main" val="94766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3"/>
          </p:nvPr>
        </p:nvSpPr>
        <p:spPr>
          <a:xfrm>
            <a:off x="7098998" y="6552643"/>
            <a:ext cx="849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Name/Vortragstitel</a:t>
            </a:r>
          </a:p>
        </p:txBody>
      </p:sp>
    </p:spTree>
    <p:extLst>
      <p:ext uri="{BB962C8B-B14F-4D97-AF65-F5344CB8AC3E}">
        <p14:creationId xmlns:p14="http://schemas.microsoft.com/office/powerpoint/2010/main" val="286602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6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60600" y="6560611"/>
            <a:ext cx="48383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Name/Vortragstitel</a:t>
            </a:r>
          </a:p>
        </p:txBody>
      </p:sp>
    </p:spTree>
    <p:extLst>
      <p:ext uri="{BB962C8B-B14F-4D97-AF65-F5344CB8AC3E}">
        <p14:creationId xmlns:p14="http://schemas.microsoft.com/office/powerpoint/2010/main" val="388979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612411"/>
            <a:ext cx="9144000" cy="2556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64992" y="6552643"/>
            <a:ext cx="744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125CBDDA-5CCF-8748-8988-9DC6C898177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Bild 6" descr="GSI_Logo_rgb.png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399" y="583587"/>
            <a:ext cx="1129081" cy="376361"/>
          </a:xfrm>
          <a:prstGeom prst="rect">
            <a:avLst/>
          </a:prstGeom>
        </p:spPr>
      </p:pic>
      <p:cxnSp>
        <p:nvCxnSpPr>
          <p:cNvPr id="9" name="Gerade Verbindung 8"/>
          <p:cNvCxnSpPr/>
          <p:nvPr/>
        </p:nvCxnSpPr>
        <p:spPr>
          <a:xfrm>
            <a:off x="0" y="1068273"/>
            <a:ext cx="9144000" cy="0"/>
          </a:xfrm>
          <a:prstGeom prst="line">
            <a:avLst/>
          </a:prstGeom>
          <a:ln w="2540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435267" y="6616075"/>
            <a:ext cx="202853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rgbClr val="333333"/>
                </a:solidFill>
                <a:latin typeface="Arial"/>
                <a:cs typeface="Arial"/>
              </a:rPr>
              <a:t>FAIR GmbH | GSI GmbH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22565" y="270000"/>
            <a:ext cx="5584535" cy="7875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Rechteck 3"/>
          <p:cNvSpPr>
            <a:spLocks/>
          </p:cNvSpPr>
          <p:nvPr/>
        </p:nvSpPr>
        <p:spPr>
          <a:xfrm>
            <a:off x="-1" y="939485"/>
            <a:ext cx="255600" cy="2556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>
            <a:spLocks/>
          </p:cNvSpPr>
          <p:nvPr/>
        </p:nvSpPr>
        <p:spPr>
          <a:xfrm>
            <a:off x="-1" y="6609871"/>
            <a:ext cx="255600" cy="2556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00456" y="6552643"/>
            <a:ext cx="848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  <p:pic>
        <p:nvPicPr>
          <p:cNvPr id="13" name="Bild 12" descr="FAIR_Logo_rgb.png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3249" y="430944"/>
            <a:ext cx="775055" cy="64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8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rgbClr val="333333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2400" kern="1200">
          <a:solidFill>
            <a:srgbClr val="333333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2000" kern="1200">
          <a:solidFill>
            <a:srgbClr val="333333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800" kern="1200">
          <a:solidFill>
            <a:srgbClr val="333333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600" kern="1200">
          <a:solidFill>
            <a:srgbClr val="333333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400" kern="1200">
          <a:solidFill>
            <a:srgbClr val="333333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IPv6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Schnellüberblick</a:t>
            </a:r>
          </a:p>
        </p:txBody>
      </p:sp>
    </p:spTree>
    <p:extLst>
      <p:ext uri="{BB962C8B-B14F-4D97-AF65-F5344CB8AC3E}">
        <p14:creationId xmlns:p14="http://schemas.microsoft.com/office/powerpoint/2010/main" val="3910199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IPv6 Adresse: Konfiguration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Ziel: automatische(, internetfähige) Konfiguration</a:t>
            </a:r>
          </a:p>
          <a:p>
            <a:pPr lvl="1"/>
            <a:r>
              <a:rPr lang="de-DE" dirty="0"/>
              <a:t>IPv6-Adresse (Präfix(e))</a:t>
            </a:r>
          </a:p>
          <a:p>
            <a:pPr lvl="1"/>
            <a:r>
              <a:rPr lang="de-DE" dirty="0"/>
              <a:t>Router</a:t>
            </a:r>
          </a:p>
          <a:p>
            <a:pPr lvl="1"/>
            <a:r>
              <a:rPr lang="de-DE" dirty="0"/>
              <a:t>(DNS-Konfiguration)</a:t>
            </a:r>
          </a:p>
          <a:p>
            <a:pPr lvl="1"/>
            <a:endParaRPr lang="de-DE" dirty="0"/>
          </a:p>
          <a:p>
            <a:r>
              <a:rPr lang="de-DE" dirty="0"/>
              <a:t>Prinzipiell zwei Verfahren, können beide kombiniert werden: </a:t>
            </a:r>
          </a:p>
          <a:p>
            <a:pPr lvl="1"/>
            <a:r>
              <a:rPr lang="de-DE" dirty="0" err="1"/>
              <a:t>Stateless</a:t>
            </a:r>
            <a:r>
              <a:rPr lang="de-DE" dirty="0"/>
              <a:t> </a:t>
            </a:r>
            <a:r>
              <a:rPr lang="de-DE" dirty="0" err="1"/>
              <a:t>Address</a:t>
            </a:r>
            <a:r>
              <a:rPr lang="de-DE" dirty="0"/>
              <a:t> </a:t>
            </a:r>
            <a:r>
              <a:rPr lang="de-DE" dirty="0" err="1"/>
              <a:t>Autoconfiguration</a:t>
            </a:r>
            <a:r>
              <a:rPr lang="de-DE" dirty="0"/>
              <a:t> (SLAAC)</a:t>
            </a:r>
          </a:p>
          <a:p>
            <a:pPr lvl="1"/>
            <a:r>
              <a:rPr lang="de-DE" dirty="0" err="1"/>
              <a:t>Stateful</a:t>
            </a:r>
            <a:r>
              <a:rPr lang="de-DE" dirty="0"/>
              <a:t> </a:t>
            </a:r>
            <a:r>
              <a:rPr lang="de-DE" dirty="0" err="1"/>
              <a:t>Address</a:t>
            </a:r>
            <a:r>
              <a:rPr lang="de-DE" dirty="0"/>
              <a:t> </a:t>
            </a:r>
            <a:r>
              <a:rPr lang="de-DE" dirty="0" err="1"/>
              <a:t>Configuration</a:t>
            </a:r>
            <a:r>
              <a:rPr lang="de-DE" dirty="0"/>
              <a:t> (DHCPv6)</a:t>
            </a:r>
          </a:p>
          <a:p>
            <a:pPr lvl="1"/>
            <a:r>
              <a:rPr lang="de-DE" dirty="0" err="1"/>
              <a:t>Stateless</a:t>
            </a:r>
            <a:r>
              <a:rPr lang="de-DE" dirty="0"/>
              <a:t> DHCPv6 (SLAAC mit „</a:t>
            </a:r>
            <a:r>
              <a:rPr lang="de-DE" dirty="0" err="1"/>
              <a:t>Managed-Flag</a:t>
            </a:r>
            <a:r>
              <a:rPr lang="de-DE" dirty="0"/>
              <a:t>“: -&gt; DHCPv6)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10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81696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SLAAC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Verantwortlich: NDP (</a:t>
            </a:r>
            <a:r>
              <a:rPr lang="de-DE" dirty="0" err="1"/>
              <a:t>Neighbor</a:t>
            </a:r>
            <a:r>
              <a:rPr lang="de-DE" dirty="0"/>
              <a:t> Discovery Protocol)</a:t>
            </a:r>
          </a:p>
          <a:p>
            <a:r>
              <a:rPr lang="de-DE" dirty="0"/>
              <a:t>Ablauf</a:t>
            </a:r>
          </a:p>
          <a:p>
            <a:pPr lvl="1"/>
            <a:r>
              <a:rPr lang="de-DE" dirty="0" err="1"/>
              <a:t>Duplicate</a:t>
            </a:r>
            <a:r>
              <a:rPr lang="de-DE" dirty="0"/>
              <a:t> </a:t>
            </a:r>
            <a:r>
              <a:rPr lang="de-DE" dirty="0" err="1"/>
              <a:t>Address</a:t>
            </a:r>
            <a:r>
              <a:rPr lang="de-DE" dirty="0"/>
              <a:t> </a:t>
            </a:r>
            <a:r>
              <a:rPr lang="de-DE" dirty="0" err="1"/>
              <a:t>Detection</a:t>
            </a:r>
            <a:endParaRPr lang="de-DE" dirty="0"/>
          </a:p>
          <a:p>
            <a:pPr lvl="1"/>
            <a:r>
              <a:rPr lang="de-DE" dirty="0"/>
              <a:t>Router </a:t>
            </a:r>
            <a:r>
              <a:rPr lang="de-DE" dirty="0" err="1"/>
              <a:t>Solicitation</a:t>
            </a:r>
            <a:r>
              <a:rPr lang="de-DE" dirty="0"/>
              <a:t> (Multicast an </a:t>
            </a:r>
            <a:r>
              <a:rPr lang="de-DE" dirty="0">
                <a:solidFill>
                  <a:schemeClr val="dk1"/>
                </a:solidFill>
              </a:rPr>
              <a:t>ff02::2)</a:t>
            </a:r>
          </a:p>
          <a:p>
            <a:pPr lvl="1"/>
            <a:r>
              <a:rPr lang="de-DE" dirty="0">
                <a:solidFill>
                  <a:schemeClr val="dk1"/>
                </a:solidFill>
              </a:rPr>
              <a:t>Router </a:t>
            </a:r>
            <a:r>
              <a:rPr lang="de-DE" dirty="0" err="1">
                <a:solidFill>
                  <a:schemeClr val="dk1"/>
                </a:solidFill>
              </a:rPr>
              <a:t>Advertisement</a:t>
            </a:r>
            <a:r>
              <a:rPr lang="de-DE" dirty="0">
                <a:solidFill>
                  <a:schemeClr val="dk1"/>
                </a:solidFill>
              </a:rPr>
              <a:t> wird getriggert</a:t>
            </a:r>
          </a:p>
          <a:p>
            <a:pPr lvl="2"/>
            <a:r>
              <a:rPr lang="de-DE" dirty="0">
                <a:solidFill>
                  <a:schemeClr val="dk1"/>
                </a:solidFill>
              </a:rPr>
              <a:t>Präfixe</a:t>
            </a:r>
          </a:p>
          <a:p>
            <a:pPr lvl="2"/>
            <a:r>
              <a:rPr lang="de-DE" dirty="0">
                <a:solidFill>
                  <a:schemeClr val="dk1"/>
                </a:solidFill>
              </a:rPr>
              <a:t>Router</a:t>
            </a:r>
          </a:p>
          <a:p>
            <a:pPr lvl="2"/>
            <a:r>
              <a:rPr lang="de-DE" dirty="0">
                <a:solidFill>
                  <a:schemeClr val="dk1"/>
                </a:solidFill>
              </a:rPr>
              <a:t>MTU</a:t>
            </a:r>
          </a:p>
          <a:p>
            <a:pPr lvl="2"/>
            <a:r>
              <a:rPr lang="de-DE" dirty="0">
                <a:solidFill>
                  <a:schemeClr val="dk1"/>
                </a:solidFill>
              </a:rPr>
              <a:t>Valid </a:t>
            </a:r>
            <a:r>
              <a:rPr lang="de-DE" dirty="0" err="1">
                <a:solidFill>
                  <a:schemeClr val="dk1"/>
                </a:solidFill>
              </a:rPr>
              <a:t>Lifetime</a:t>
            </a:r>
            <a:endParaRPr lang="de-DE" dirty="0">
              <a:solidFill>
                <a:schemeClr val="dk1"/>
              </a:solidFill>
            </a:endParaRPr>
          </a:p>
          <a:p>
            <a:pPr lvl="2"/>
            <a:r>
              <a:rPr lang="de-DE" dirty="0">
                <a:solidFill>
                  <a:schemeClr val="dk1"/>
                </a:solidFill>
              </a:rPr>
              <a:t>Flags: M (</a:t>
            </a:r>
            <a:r>
              <a:rPr lang="de-DE" dirty="0" err="1">
                <a:solidFill>
                  <a:schemeClr val="dk1"/>
                </a:solidFill>
              </a:rPr>
              <a:t>managed</a:t>
            </a:r>
            <a:r>
              <a:rPr lang="de-DE" dirty="0">
                <a:solidFill>
                  <a:schemeClr val="dk1"/>
                </a:solidFill>
              </a:rPr>
              <a:t>) =&gt; DHCP; O (</a:t>
            </a:r>
            <a:r>
              <a:rPr lang="de-DE" dirty="0" err="1">
                <a:solidFill>
                  <a:schemeClr val="dk1"/>
                </a:solidFill>
              </a:rPr>
              <a:t>other</a:t>
            </a:r>
            <a:r>
              <a:rPr lang="de-DE" dirty="0">
                <a:solidFill>
                  <a:schemeClr val="dk1"/>
                </a:solidFill>
              </a:rPr>
              <a:t> </a:t>
            </a:r>
            <a:r>
              <a:rPr lang="de-DE" dirty="0" err="1">
                <a:solidFill>
                  <a:schemeClr val="dk1"/>
                </a:solidFill>
              </a:rPr>
              <a:t>configuration</a:t>
            </a:r>
            <a:r>
              <a:rPr lang="de-DE" dirty="0">
                <a:solidFill>
                  <a:schemeClr val="dk1"/>
                </a:solidFill>
              </a:rPr>
              <a:t>) =&gt; DHCP</a:t>
            </a:r>
          </a:p>
          <a:p>
            <a:pPr lvl="2"/>
            <a:r>
              <a:rPr lang="de-DE" dirty="0">
                <a:solidFill>
                  <a:schemeClr val="dk1"/>
                </a:solidFill>
              </a:rPr>
              <a:t>Router Preference</a:t>
            </a:r>
          </a:p>
          <a:p>
            <a:pPr lvl="2"/>
            <a:r>
              <a:rPr lang="de-DE" dirty="0">
                <a:solidFill>
                  <a:schemeClr val="dk1"/>
                </a:solidFill>
              </a:rPr>
              <a:t>RDNNS Option für DNS Konfiguration (RFC 8106 - Extension)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11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2600059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Sicherheit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Klassische Probleme auch in IPv6</a:t>
            </a:r>
          </a:p>
          <a:p>
            <a:pPr lvl="1"/>
            <a:r>
              <a:rPr lang="de-DE" dirty="0"/>
              <a:t>Man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middle</a:t>
            </a:r>
            <a:endParaRPr lang="de-DE" dirty="0"/>
          </a:p>
          <a:p>
            <a:pPr lvl="1"/>
            <a:r>
              <a:rPr lang="de-DE" dirty="0" err="1"/>
              <a:t>Denial</a:t>
            </a:r>
            <a:r>
              <a:rPr lang="de-DE" dirty="0"/>
              <a:t>-</a:t>
            </a:r>
            <a:r>
              <a:rPr lang="de-DE" dirty="0" err="1"/>
              <a:t>of</a:t>
            </a:r>
            <a:r>
              <a:rPr lang="de-DE" dirty="0"/>
              <a:t>-service </a:t>
            </a:r>
            <a:r>
              <a:rPr lang="de-DE" dirty="0" err="1"/>
              <a:t>attacks</a:t>
            </a:r>
            <a:r>
              <a:rPr lang="de-DE" dirty="0"/>
              <a:t> / Remote Scanning</a:t>
            </a:r>
          </a:p>
          <a:p>
            <a:pPr lvl="1"/>
            <a:r>
              <a:rPr lang="de-DE" dirty="0" err="1"/>
              <a:t>Flooding</a:t>
            </a:r>
            <a:endParaRPr lang="de-DE" dirty="0"/>
          </a:p>
          <a:p>
            <a:pPr lvl="1"/>
            <a:r>
              <a:rPr lang="de-DE" dirty="0"/>
              <a:t>Spoofing</a:t>
            </a:r>
          </a:p>
          <a:p>
            <a:pPr lvl="1"/>
            <a:r>
              <a:rPr lang="de-DE" dirty="0"/>
              <a:t>Replay </a:t>
            </a:r>
            <a:r>
              <a:rPr lang="de-DE" dirty="0" err="1"/>
              <a:t>Attacks</a:t>
            </a:r>
            <a:endParaRPr lang="de-DE" dirty="0"/>
          </a:p>
          <a:p>
            <a:pPr lvl="1"/>
            <a:r>
              <a:rPr lang="de-DE" dirty="0"/>
              <a:t>...</a:t>
            </a:r>
          </a:p>
          <a:p>
            <a:r>
              <a:rPr lang="de-DE" dirty="0"/>
              <a:t>Entsprechende Anforderungen notwendig: </a:t>
            </a:r>
          </a:p>
          <a:p>
            <a:pPr lvl="1"/>
            <a:r>
              <a:rPr lang="de-DE" dirty="0"/>
              <a:t>Monitoring/</a:t>
            </a:r>
            <a:r>
              <a:rPr lang="de-DE" dirty="0" err="1"/>
              <a:t>Detection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Prevention</a:t>
            </a:r>
            <a:r>
              <a:rPr lang="de-DE" dirty="0"/>
              <a:t>/</a:t>
            </a:r>
            <a:r>
              <a:rPr lang="de-DE" dirty="0" err="1"/>
              <a:t>Mitigation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Logging</a:t>
            </a:r>
            <a:endParaRPr lang="de-DE" dirty="0"/>
          </a:p>
          <a:p>
            <a:r>
              <a:rPr lang="de-DE" dirty="0"/>
              <a:t>Zusätzlich Tunnelprobleme (IPv4-over-IPv6, vice-</a:t>
            </a:r>
            <a:r>
              <a:rPr lang="de-DE" dirty="0" err="1"/>
              <a:t>versa</a:t>
            </a:r>
            <a:r>
              <a:rPr lang="de-DE" dirty="0"/>
              <a:t>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12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3079219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Ende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13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65985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IPv6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geb. 1990</a:t>
            </a:r>
          </a:p>
          <a:p>
            <a:endParaRPr lang="de-DE" dirty="0"/>
          </a:p>
          <a:p>
            <a:r>
              <a:rPr lang="de-DE" dirty="0"/>
              <a:t>größerer Adressraum (128 Bit)</a:t>
            </a:r>
          </a:p>
          <a:p>
            <a:endParaRPr lang="de-DE" dirty="0"/>
          </a:p>
          <a:p>
            <a:r>
              <a:rPr lang="de-DE" dirty="0"/>
              <a:t>Vereinfachung des Headers</a:t>
            </a:r>
          </a:p>
          <a:p>
            <a:endParaRPr lang="de-DE" dirty="0"/>
          </a:p>
          <a:p>
            <a:r>
              <a:rPr lang="de-DE" dirty="0"/>
              <a:t>statuslose Autokonfiguration</a:t>
            </a:r>
          </a:p>
          <a:p>
            <a:endParaRPr lang="de-DE" dirty="0"/>
          </a:p>
          <a:p>
            <a:r>
              <a:rPr lang="de-DE" dirty="0"/>
              <a:t>Verbesserung QoS (</a:t>
            </a:r>
            <a:r>
              <a:rPr lang="de-DE" dirty="0" err="1"/>
              <a:t>Flows</a:t>
            </a:r>
            <a:r>
              <a:rPr lang="de-DE" dirty="0"/>
              <a:t>), Multicast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2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404333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IPv6-Adresse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hexadezimale Notation</a:t>
            </a:r>
          </a:p>
          <a:p>
            <a:pPr>
              <a:defRPr/>
            </a:pPr>
            <a:r>
              <a:rPr lang="de-DE" dirty="0"/>
              <a:t>128 Bit: 64bit </a:t>
            </a:r>
            <a:r>
              <a:rPr lang="de-DE" dirty="0">
                <a:solidFill>
                  <a:schemeClr val="tx1"/>
                </a:solidFill>
              </a:rPr>
              <a:t>Präfix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+ 64bit </a:t>
            </a:r>
            <a:r>
              <a:rPr lang="de-DE" dirty="0">
                <a:solidFill>
                  <a:schemeClr val="tx1"/>
                </a:solidFill>
              </a:rPr>
              <a:t>End-Unit-Identifier</a:t>
            </a:r>
          </a:p>
          <a:p>
            <a:pPr marL="0" indent="0" algn="ctr">
              <a:buNone/>
              <a:defRPr/>
            </a:pPr>
            <a:r>
              <a:rPr lang="de-DE" dirty="0">
                <a:solidFill>
                  <a:schemeClr val="accent3">
                    <a:lumMod val="50000"/>
                  </a:schemeClr>
                </a:solidFill>
              </a:rPr>
              <a:t>fe80:0000:0000:0000</a:t>
            </a:r>
            <a:r>
              <a:rPr lang="de-DE" dirty="0"/>
              <a:t>:</a:t>
            </a:r>
            <a:r>
              <a:rPr lang="de-DE" dirty="0">
                <a:solidFill>
                  <a:schemeClr val="tx1"/>
                </a:solidFill>
              </a:rPr>
              <a:t>0a00:27ff:fe54:b5c9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vereinfachte Schreibweisen</a:t>
            </a:r>
          </a:p>
          <a:p>
            <a:pPr lvl="1">
              <a:defRPr/>
            </a:pPr>
            <a:r>
              <a:rPr lang="de-DE" dirty="0"/>
              <a:t>Kompakt (führende Nullen weglassen)</a:t>
            </a:r>
          </a:p>
          <a:p>
            <a:pPr marL="0" indent="0" algn="ctr">
              <a:buNone/>
              <a:defRPr/>
            </a:pPr>
            <a:r>
              <a:rPr lang="de-DE" dirty="0">
                <a:solidFill>
                  <a:srgbClr val="666666"/>
                </a:solidFill>
              </a:rPr>
              <a:t>fe80:0:0:0:</a:t>
            </a:r>
            <a:r>
              <a:rPr lang="de-DE" dirty="0">
                <a:solidFill>
                  <a:schemeClr val="tx1"/>
                </a:solidFill>
              </a:rPr>
              <a:t>a00:27ff:fe54:b5c9</a:t>
            </a:r>
          </a:p>
          <a:p>
            <a:pPr>
              <a:defRPr/>
            </a:pPr>
            <a:endParaRPr lang="de-DE" dirty="0"/>
          </a:p>
          <a:p>
            <a:pPr lvl="1">
              <a:defRPr/>
            </a:pPr>
            <a:r>
              <a:rPr lang="de-DE" dirty="0"/>
              <a:t>Komprimiert (1x-malig alle Nullen ersetzen :</a:t>
            </a:r>
            <a:r>
              <a:rPr lang="de-DE" dirty="0">
                <a:sym typeface="Wingdings" panose="05000000000000000000" pitchFamily="2" charset="2"/>
              </a:rPr>
              <a:t>: )</a:t>
            </a:r>
            <a:endParaRPr lang="de-DE" dirty="0"/>
          </a:p>
          <a:p>
            <a:pPr marL="0" indent="0" algn="ctr">
              <a:buNone/>
              <a:defRPr/>
            </a:pPr>
            <a:r>
              <a:rPr lang="de-DE" dirty="0">
                <a:solidFill>
                  <a:srgbClr val="666666"/>
                </a:solidFill>
              </a:rPr>
              <a:t>fe80::</a:t>
            </a:r>
            <a:r>
              <a:rPr lang="de-DE" dirty="0"/>
              <a:t>a00:27ff:fe54:b5c9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3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319567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End-Unit-Identifier (EUI-64)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de-DE" dirty="0"/>
              <a:t>Standard: Dynamisch erzeugt aus MAC (48 Bit)</a:t>
            </a:r>
          </a:p>
          <a:p>
            <a:pPr lvl="1"/>
            <a:r>
              <a:rPr lang="de-DE" altLang="de-DE" dirty="0"/>
              <a:t>MAC aufsplitten: </a:t>
            </a:r>
            <a:r>
              <a:rPr lang="de-DE" altLang="de-DE" dirty="0">
                <a:solidFill>
                  <a:srgbClr val="5E87CA"/>
                </a:solidFill>
              </a:rPr>
              <a:t>08:00:20	a1:42:78</a:t>
            </a:r>
          </a:p>
          <a:p>
            <a:pPr lvl="1"/>
            <a:r>
              <a:rPr lang="de-DE" altLang="de-DE" dirty="0"/>
              <a:t>7. Bit der MAC auf 1: </a:t>
            </a:r>
            <a:r>
              <a:rPr lang="de-DE" altLang="de-DE" dirty="0">
                <a:solidFill>
                  <a:srgbClr val="0070C0"/>
                </a:solidFill>
              </a:rPr>
              <a:t>08:  </a:t>
            </a:r>
            <a:r>
              <a:rPr lang="de-DE" altLang="de-DE" dirty="0">
                <a:solidFill>
                  <a:schemeClr val="tx1"/>
                </a:solidFill>
              </a:rPr>
              <a:t>=&gt;</a:t>
            </a:r>
            <a:r>
              <a:rPr lang="de-DE" altLang="de-DE" dirty="0">
                <a:solidFill>
                  <a:srgbClr val="0070C0"/>
                </a:solidFill>
              </a:rPr>
              <a:t> 0a:</a:t>
            </a:r>
          </a:p>
          <a:p>
            <a:pPr lvl="1"/>
            <a:r>
              <a:rPr lang="de-DE" altLang="de-DE" dirty="0" err="1">
                <a:solidFill>
                  <a:schemeClr val="tx1"/>
                </a:solidFill>
              </a:rPr>
              <a:t>fffe</a:t>
            </a:r>
            <a:r>
              <a:rPr lang="de-DE" altLang="de-DE" dirty="0">
                <a:solidFill>
                  <a:schemeClr val="tx1"/>
                </a:solidFill>
              </a:rPr>
              <a:t> zwischen den Teilen einfügen: </a:t>
            </a:r>
            <a:r>
              <a:rPr lang="de-DE" altLang="de-DE" dirty="0">
                <a:solidFill>
                  <a:srgbClr val="5E87CA"/>
                </a:solidFill>
              </a:rPr>
              <a:t>0a00:20ff:fea1:4278</a:t>
            </a:r>
          </a:p>
          <a:p>
            <a:r>
              <a:rPr lang="de-DE" altLang="de-DE" dirty="0">
                <a:solidFill>
                  <a:schemeClr val="tx1"/>
                </a:solidFill>
              </a:rPr>
              <a:t>Nachteil: Wechsel der Netzwerkkarte ändert EUI-64</a:t>
            </a:r>
          </a:p>
          <a:p>
            <a:pPr marL="0" indent="0">
              <a:buNone/>
            </a:pPr>
            <a:endParaRPr lang="de-DE" altLang="de-DE" dirty="0"/>
          </a:p>
          <a:p>
            <a:r>
              <a:rPr lang="de-DE" dirty="0"/>
              <a:t>Manuelle Zuweisung</a:t>
            </a:r>
          </a:p>
          <a:p>
            <a:pPr lvl="1"/>
            <a:r>
              <a:rPr lang="de-DE" dirty="0"/>
              <a:t>(beliebiger) Wert</a:t>
            </a:r>
          </a:p>
          <a:p>
            <a:pPr lvl="1"/>
            <a:r>
              <a:rPr lang="de-DE" dirty="0"/>
              <a:t>7. Bit muss auf 0 gesetzt sein</a:t>
            </a:r>
          </a:p>
          <a:p>
            <a:pPr lvl="1"/>
            <a:r>
              <a:rPr lang="de-DE" dirty="0"/>
              <a:t>Dual-Stack-Ansatz: Verwenden der IPv4-Adresse</a:t>
            </a:r>
            <a:br>
              <a:rPr lang="de-DE" dirty="0"/>
            </a:br>
            <a:r>
              <a:rPr lang="de-DE" dirty="0"/>
              <a:t>::10:0:50:45 für IP 10.0.50.45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4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410346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EUI: Privacy Extension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EUI-64: Tracking der Hardware einfach</a:t>
            </a:r>
          </a:p>
          <a:p>
            <a:endParaRPr lang="de-DE" dirty="0"/>
          </a:p>
          <a:p>
            <a:r>
              <a:rPr lang="de-DE" dirty="0"/>
              <a:t>RFC 4911 – Privacy Extension</a:t>
            </a:r>
          </a:p>
          <a:p>
            <a:pPr lvl="1"/>
            <a:r>
              <a:rPr lang="de-DE" dirty="0"/>
              <a:t>zufällig generierte, temporäre EUI</a:t>
            </a:r>
          </a:p>
          <a:p>
            <a:pPr lvl="1"/>
            <a:r>
              <a:rPr lang="de-DE" dirty="0"/>
              <a:t>periodischer Wechsel</a:t>
            </a:r>
          </a:p>
          <a:p>
            <a:pPr lvl="1"/>
            <a:endParaRPr lang="de-DE" dirty="0"/>
          </a:p>
          <a:p>
            <a:r>
              <a:rPr lang="de-DE" dirty="0"/>
              <a:t>Nachteil: zusätzlicher Aufwand</a:t>
            </a:r>
          </a:p>
          <a:p>
            <a:pPr lvl="1"/>
            <a:r>
              <a:rPr lang="de-DE" dirty="0" err="1"/>
              <a:t>Logging</a:t>
            </a:r>
            <a:endParaRPr lang="de-DE" dirty="0"/>
          </a:p>
          <a:p>
            <a:pPr lvl="1"/>
            <a:r>
              <a:rPr lang="de-DE" dirty="0"/>
              <a:t>Monitoring</a:t>
            </a:r>
          </a:p>
          <a:p>
            <a:pPr lvl="1"/>
            <a:r>
              <a:rPr lang="de-DE" dirty="0"/>
              <a:t>Troubleshooting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5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199829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Präfix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Host kann gleichzeitig mehrere Präfixe haben</a:t>
            </a:r>
          </a:p>
          <a:p>
            <a:pPr lvl="1"/>
            <a:r>
              <a:rPr lang="de-DE" dirty="0"/>
              <a:t>Link-</a:t>
            </a:r>
            <a:r>
              <a:rPr lang="de-DE" dirty="0" err="1"/>
              <a:t>Local</a:t>
            </a:r>
            <a:r>
              <a:rPr lang="de-DE" dirty="0"/>
              <a:t>: fe80:/64</a:t>
            </a:r>
          </a:p>
          <a:p>
            <a:pPr lvl="2"/>
            <a:r>
              <a:rPr lang="de-DE" dirty="0"/>
              <a:t>wird automatisch konfiguriert</a:t>
            </a:r>
          </a:p>
          <a:p>
            <a:pPr lvl="2"/>
            <a:r>
              <a:rPr lang="de-DE" dirty="0"/>
              <a:t>wird nicht geroutet 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Unique-</a:t>
            </a:r>
            <a:r>
              <a:rPr lang="de-DE" dirty="0" err="1"/>
              <a:t>Local</a:t>
            </a:r>
            <a:r>
              <a:rPr lang="de-DE" dirty="0"/>
              <a:t>: fd00:/7</a:t>
            </a:r>
          </a:p>
          <a:p>
            <a:pPr lvl="2"/>
            <a:r>
              <a:rPr lang="de-DE" dirty="0"/>
              <a:t>Nachfolger für Site </a:t>
            </a:r>
            <a:r>
              <a:rPr lang="de-DE" dirty="0" err="1"/>
              <a:t>Local</a:t>
            </a:r>
            <a:r>
              <a:rPr lang="de-DE" dirty="0"/>
              <a:t> (</a:t>
            </a:r>
            <a:r>
              <a:rPr lang="de-DE" dirty="0" err="1"/>
              <a:t>deprecated</a:t>
            </a:r>
            <a:r>
              <a:rPr lang="de-DE" dirty="0"/>
              <a:t>)</a:t>
            </a:r>
          </a:p>
          <a:p>
            <a:pPr lvl="2"/>
            <a:r>
              <a:rPr lang="de-DE" dirty="0"/>
              <a:t>entspricht den privaten Adressen unter IPv4 (192.168.0.0,…)</a:t>
            </a:r>
          </a:p>
          <a:p>
            <a:pPr lvl="2"/>
            <a:r>
              <a:rPr lang="de-DE" dirty="0" err="1"/>
              <a:t>Prefix</a:t>
            </a:r>
            <a:r>
              <a:rPr lang="de-DE" dirty="0"/>
              <a:t> </a:t>
            </a:r>
            <a:r>
              <a:rPr lang="de-DE" dirty="0" err="1"/>
              <a:t>fc</a:t>
            </a:r>
            <a:r>
              <a:rPr lang="de-DE" dirty="0"/>
              <a:t> ist reserviert für globale Unique-</a:t>
            </a:r>
            <a:r>
              <a:rPr lang="de-DE" dirty="0" err="1"/>
              <a:t>Local</a:t>
            </a:r>
            <a:r>
              <a:rPr lang="de-DE" dirty="0"/>
              <a:t> Adressen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Global: 2000:/3</a:t>
            </a:r>
          </a:p>
          <a:p>
            <a:pPr lvl="2"/>
            <a:r>
              <a:rPr lang="de-DE" dirty="0" err="1"/>
              <a:t>routebare</a:t>
            </a:r>
            <a:r>
              <a:rPr lang="de-DE" dirty="0"/>
              <a:t>, eindeutige Adressen</a:t>
            </a:r>
          </a:p>
          <a:p>
            <a:pPr lvl="2"/>
            <a:r>
              <a:rPr lang="de-DE" dirty="0"/>
              <a:t>bestimmte </a:t>
            </a:r>
            <a:r>
              <a:rPr lang="de-DE" dirty="0" err="1"/>
              <a:t>Prefixe</a:t>
            </a:r>
            <a:r>
              <a:rPr lang="de-DE" dirty="0"/>
              <a:t> sind reserviert: 2001: &gt; Provider</a:t>
            </a:r>
          </a:p>
          <a:p>
            <a:pPr lvl="1"/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6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3636263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Multicast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Prefix</a:t>
            </a:r>
            <a:r>
              <a:rPr lang="de-DE" dirty="0"/>
              <a:t>: ff [</a:t>
            </a:r>
            <a:r>
              <a:rPr lang="de-DE" dirty="0" err="1"/>
              <a:t>flag</a:t>
            </a:r>
            <a:r>
              <a:rPr lang="de-DE" dirty="0"/>
              <a:t>][</a:t>
            </a:r>
            <a:r>
              <a:rPr lang="de-DE" dirty="0" err="1"/>
              <a:t>scope</a:t>
            </a:r>
            <a:r>
              <a:rPr lang="de-DE" dirty="0"/>
              <a:t>]::&lt;</a:t>
            </a:r>
            <a:r>
              <a:rPr lang="de-DE" dirty="0" err="1"/>
              <a:t>id</a:t>
            </a:r>
            <a:r>
              <a:rPr lang="de-DE" dirty="0"/>
              <a:t>&gt;</a:t>
            </a:r>
          </a:p>
          <a:p>
            <a:r>
              <a:rPr lang="de-DE" dirty="0"/>
              <a:t>Flags (4 Bit)</a:t>
            </a:r>
          </a:p>
          <a:p>
            <a:pPr lvl="1"/>
            <a:r>
              <a:rPr lang="de-DE" dirty="0"/>
              <a:t>0: Permanente, wohlbekannte Multicast</a:t>
            </a:r>
          </a:p>
          <a:p>
            <a:pPr lvl="1"/>
            <a:r>
              <a:rPr lang="de-DE" dirty="0"/>
              <a:t>1: transiente, dynamisch zugewiesene Multicast-Adresse</a:t>
            </a:r>
          </a:p>
          <a:p>
            <a:r>
              <a:rPr lang="de-DE" dirty="0" err="1"/>
              <a:t>Scope</a:t>
            </a:r>
            <a:r>
              <a:rPr lang="de-DE" dirty="0"/>
              <a:t> (Gültigkeitsbereich – 4 Bit)</a:t>
            </a:r>
          </a:p>
          <a:p>
            <a:pPr lvl="1"/>
            <a:r>
              <a:rPr lang="de-DE" dirty="0"/>
              <a:t>1: interface-</a:t>
            </a:r>
            <a:r>
              <a:rPr lang="de-DE" dirty="0" err="1"/>
              <a:t>local</a:t>
            </a:r>
            <a:r>
              <a:rPr lang="de-DE" dirty="0"/>
              <a:t> (</a:t>
            </a:r>
            <a:r>
              <a:rPr lang="de-DE" dirty="0" err="1"/>
              <a:t>Loopback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2: link-</a:t>
            </a:r>
            <a:r>
              <a:rPr lang="de-DE" dirty="0" err="1"/>
              <a:t>local</a:t>
            </a:r>
            <a:r>
              <a:rPr lang="de-DE" dirty="0"/>
              <a:t> (nicht geroutet)</a:t>
            </a:r>
          </a:p>
          <a:p>
            <a:pPr lvl="1"/>
            <a:r>
              <a:rPr lang="de-DE" dirty="0"/>
              <a:t>…</a:t>
            </a:r>
          </a:p>
          <a:p>
            <a:pPr lvl="1"/>
            <a:r>
              <a:rPr lang="de-DE" dirty="0"/>
              <a:t>5: site-</a:t>
            </a:r>
            <a:r>
              <a:rPr lang="de-DE" dirty="0" err="1"/>
              <a:t>local</a:t>
            </a:r>
            <a:endParaRPr lang="de-DE" dirty="0"/>
          </a:p>
          <a:p>
            <a:pPr lvl="1"/>
            <a:r>
              <a:rPr lang="de-DE" dirty="0"/>
              <a:t>e: global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7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856837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Beispiel-Adressen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Einige vergleichende, sowie analoge Adressen</a:t>
            </a:r>
          </a:p>
          <a:p>
            <a:endParaRPr lang="de-DE" dirty="0"/>
          </a:p>
        </p:txBody>
      </p:sp>
      <p:graphicFrame>
        <p:nvGraphicFramePr>
          <p:cNvPr id="6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998881"/>
              </p:ext>
            </p:extLst>
          </p:nvPr>
        </p:nvGraphicFramePr>
        <p:xfrm>
          <a:off x="465475" y="2833375"/>
          <a:ext cx="821213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7379">
                  <a:extLst>
                    <a:ext uri="{9D8B030D-6E8A-4147-A177-3AD203B41FA5}">
                      <a16:colId xmlns:a16="http://schemas.microsoft.com/office/drawing/2014/main" val="3625519185"/>
                    </a:ext>
                  </a:extLst>
                </a:gridCol>
                <a:gridCol w="2737379">
                  <a:extLst>
                    <a:ext uri="{9D8B030D-6E8A-4147-A177-3AD203B41FA5}">
                      <a16:colId xmlns:a16="http://schemas.microsoft.com/office/drawing/2014/main" val="2681590900"/>
                    </a:ext>
                  </a:extLst>
                </a:gridCol>
                <a:gridCol w="2737379">
                  <a:extLst>
                    <a:ext uri="{9D8B030D-6E8A-4147-A177-3AD203B41FA5}">
                      <a16:colId xmlns:a16="http://schemas.microsoft.com/office/drawing/2014/main" val="37165634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IPv4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IPv6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Zweck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19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127.0.0.1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::1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Loopback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762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0.0.0.0/0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::/0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Default-Route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259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169.254.0.4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fe80::bace:f6ff:fed3:11c6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APIPA/Link-</a:t>
                      </a:r>
                      <a:r>
                        <a:rPr lang="de-DE" dirty="0" err="1"/>
                        <a:t>Local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333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224.0.0.2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ff02::2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All </a:t>
                      </a:r>
                      <a:r>
                        <a:rPr lang="de-DE" dirty="0" err="1"/>
                        <a:t>local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router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815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216.239.32.114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2001:4860:4802:32::72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ns1.zdns.google.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511861"/>
                  </a:ext>
                </a:extLst>
              </a:tr>
            </a:tbl>
          </a:graphicData>
        </a:graphic>
      </p:graphicFrame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8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3521734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IPv6 - Header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Standard-Header schlank gehalten</a:t>
            </a:r>
          </a:p>
          <a:p>
            <a:r>
              <a:rPr lang="de-DE" dirty="0"/>
              <a:t>Optionen wir Fragmentierung über Extension-Header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Nachteil: Verschachtelung der Header können Geräte überfordern</a:t>
            </a:r>
          </a:p>
        </p:txBody>
      </p:sp>
      <p:pic>
        <p:nvPicPr>
          <p:cNvPr id="4" name="Grafik 3" title="Quelle: Orac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562" y="2678514"/>
            <a:ext cx="4714875" cy="244792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956080" y="4757107"/>
            <a:ext cx="1835120" cy="3693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dirty="0"/>
              <a:t>Quelle: Oracle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pPr/>
              <a:t>9</a:t>
            </a:fld>
            <a:r>
              <a:rPr lang="de-DE" dirty="0"/>
              <a:t> von 13</a:t>
            </a:r>
          </a:p>
        </p:txBody>
      </p:sp>
    </p:spTree>
    <p:extLst>
      <p:ext uri="{BB962C8B-B14F-4D97-AF65-F5344CB8AC3E}">
        <p14:creationId xmlns:p14="http://schemas.microsoft.com/office/powerpoint/2010/main" val="3802110251"/>
      </p:ext>
    </p:extLst>
  </p:cSld>
  <p:clrMapOvr>
    <a:masterClrMapping/>
  </p:clrMapOvr>
</p:sld>
</file>

<file path=ppt/theme/theme1.xml><?xml version="1.0" encoding="utf-8"?>
<a:theme xmlns:a="http://schemas.openxmlformats.org/drawingml/2006/main" name="fair-gsi-folienmaster_2016_onering">
  <a:themeElements>
    <a:clrScheme name="Benutzerdefinier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BB63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3" id="{2187FC39-6E23-A544-8598-51FCED494874}" vid="{08B53125-47F3-1D4E-B45D-09522840DC96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fair-gsi-folienmaster_2018</Template>
  <TotalTime>0</TotalTime>
  <Words>585</Words>
  <Application>Microsoft Office PowerPoint</Application>
  <PresentationFormat>Bildschirmpräsentation (4:3)</PresentationFormat>
  <Paragraphs>163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fair-gsi-folienmaster_2016_onering</vt:lpstr>
      <vt:lpstr>IPv6</vt:lpstr>
      <vt:lpstr>IPv6</vt:lpstr>
      <vt:lpstr>IPv6-Adresse</vt:lpstr>
      <vt:lpstr>End-Unit-Identifier (EUI-64)</vt:lpstr>
      <vt:lpstr>EUI: Privacy Extension</vt:lpstr>
      <vt:lpstr>Präfix</vt:lpstr>
      <vt:lpstr>Multicast</vt:lpstr>
      <vt:lpstr>Beispiel-Adressen</vt:lpstr>
      <vt:lpstr>IPv6 - Header</vt:lpstr>
      <vt:lpstr>IPv6 Adresse: Konfiguration</vt:lpstr>
      <vt:lpstr>SLAAC</vt:lpstr>
      <vt:lpstr>Sicherheit</vt:lpstr>
      <vt:lpstr>Ende</vt:lpstr>
    </vt:vector>
  </TitlesOfParts>
  <Company>GSI Helmholtzzentrum für Schwerionenforschung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IPv6</dc:title>
  <dc:creator>Wolbert, Christian</dc:creator>
  <cp:lastModifiedBy>Wolbert, Christian</cp:lastModifiedBy>
  <cp:revision>57</cp:revision>
  <dcterms:created xsi:type="dcterms:W3CDTF">2022-05-10T11:11:54Z</dcterms:created>
  <dcterms:modified xsi:type="dcterms:W3CDTF">2026-07-14T14:01:50Z</dcterms:modified>
</cp:coreProperties>
</file>