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8" r:id="rId3"/>
    <p:sldId id="276" r:id="rId4"/>
    <p:sldId id="260" r:id="rId5"/>
    <p:sldId id="261" r:id="rId6"/>
    <p:sldId id="262" r:id="rId7"/>
    <p:sldId id="263" r:id="rId8"/>
    <p:sldId id="272" r:id="rId9"/>
    <p:sldId id="275" r:id="rId10"/>
    <p:sldId id="27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Beam RMS phase vs Cavity amplitude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Measurements</c:v>
          </c:tx>
          <c:spPr>
            <a:ln w="28575">
              <a:noFill/>
            </a:ln>
          </c:spPr>
          <c:xVal>
            <c:numRef>
              <c:f>Sheet1!$C$2:$C$9</c:f>
              <c:numCache>
                <c:formatCode>General</c:formatCode>
                <c:ptCount val="8"/>
                <c:pt idx="0">
                  <c:v>1508</c:v>
                </c:pt>
                <c:pt idx="1">
                  <c:v>2023</c:v>
                </c:pt>
                <c:pt idx="2">
                  <c:v>2540</c:v>
                </c:pt>
                <c:pt idx="3">
                  <c:v>3050</c:v>
                </c:pt>
                <c:pt idx="4">
                  <c:v>3570</c:v>
                </c:pt>
                <c:pt idx="5">
                  <c:v>2330</c:v>
                </c:pt>
                <c:pt idx="6">
                  <c:v>2740</c:v>
                </c:pt>
                <c:pt idx="7">
                  <c:v>2230</c:v>
                </c:pt>
              </c:numCache>
            </c:numRef>
          </c:xVal>
          <c:yVal>
            <c:numRef>
              <c:f>Sheet1!$D$2:$D$9</c:f>
              <c:numCache>
                <c:formatCode>General</c:formatCode>
                <c:ptCount val="8"/>
                <c:pt idx="0">
                  <c:v>36.9</c:v>
                </c:pt>
                <c:pt idx="1">
                  <c:v>26.67</c:v>
                </c:pt>
                <c:pt idx="2">
                  <c:v>24.11</c:v>
                </c:pt>
                <c:pt idx="3">
                  <c:v>29.87</c:v>
                </c:pt>
                <c:pt idx="4">
                  <c:v>40.29</c:v>
                </c:pt>
                <c:pt idx="5">
                  <c:v>22.43</c:v>
                </c:pt>
                <c:pt idx="6">
                  <c:v>25.41</c:v>
                </c:pt>
                <c:pt idx="7">
                  <c:v>22.5</c:v>
                </c:pt>
              </c:numCache>
            </c:numRef>
          </c:yVal>
          <c:smooth val="0"/>
        </c:ser>
        <c:ser>
          <c:idx val="1"/>
          <c:order val="1"/>
          <c:tx>
            <c:v>Simulation</c:v>
          </c:tx>
          <c:spPr>
            <a:ln w="28575">
              <a:noFill/>
            </a:ln>
          </c:spPr>
          <c:xVal>
            <c:numRef>
              <c:f>Sheet1!$C$2:$C$12</c:f>
              <c:numCache>
                <c:formatCode>General</c:formatCode>
                <c:ptCount val="11"/>
                <c:pt idx="0">
                  <c:v>1508</c:v>
                </c:pt>
                <c:pt idx="1">
                  <c:v>2023</c:v>
                </c:pt>
                <c:pt idx="2">
                  <c:v>2540</c:v>
                </c:pt>
                <c:pt idx="3">
                  <c:v>3050</c:v>
                </c:pt>
                <c:pt idx="4">
                  <c:v>3570</c:v>
                </c:pt>
                <c:pt idx="5">
                  <c:v>2330</c:v>
                </c:pt>
                <c:pt idx="6">
                  <c:v>2740</c:v>
                </c:pt>
                <c:pt idx="7">
                  <c:v>2230</c:v>
                </c:pt>
                <c:pt idx="8">
                  <c:v>1508</c:v>
                </c:pt>
                <c:pt idx="9">
                  <c:v>3570</c:v>
                </c:pt>
                <c:pt idx="10">
                  <c:v>2330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36.5</c:v>
                </c:pt>
                <c:pt idx="1">
                  <c:v>25.55</c:v>
                </c:pt>
                <c:pt idx="2">
                  <c:v>22.63</c:v>
                </c:pt>
                <c:pt idx="3">
                  <c:v>25.73</c:v>
                </c:pt>
                <c:pt idx="4">
                  <c:v>37.35</c:v>
                </c:pt>
                <c:pt idx="5">
                  <c:v>23.55</c:v>
                </c:pt>
                <c:pt idx="6">
                  <c:v>22.86</c:v>
                </c:pt>
              </c:numCache>
            </c:numRef>
          </c:yVal>
          <c:smooth val="0"/>
        </c:ser>
        <c:ser>
          <c:idx val="3"/>
          <c:order val="2"/>
          <c:tx>
            <c:v>Reconstructed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Sheet1!$C$2:$C$6</c:f>
              <c:numCache>
                <c:formatCode>General</c:formatCode>
                <c:ptCount val="5"/>
                <c:pt idx="0">
                  <c:v>1508</c:v>
                </c:pt>
                <c:pt idx="1">
                  <c:v>2023</c:v>
                </c:pt>
                <c:pt idx="2">
                  <c:v>2540</c:v>
                </c:pt>
                <c:pt idx="3">
                  <c:v>3050</c:v>
                </c:pt>
                <c:pt idx="4">
                  <c:v>3570</c:v>
                </c:pt>
              </c:numCache>
            </c:numRef>
          </c:xVal>
          <c:yVal>
            <c:numRef>
              <c:f>Sheet1!$I$2:$I$6</c:f>
              <c:numCache>
                <c:formatCode>General</c:formatCode>
                <c:ptCount val="5"/>
                <c:pt idx="0" formatCode="0.00E+00">
                  <c:v>36.021352377015141</c:v>
                </c:pt>
                <c:pt idx="2" formatCode="0.00E+00">
                  <c:v>24.47882538562919</c:v>
                </c:pt>
                <c:pt idx="3" formatCode="0.00E+00">
                  <c:v>29.963125834419866</c:v>
                </c:pt>
                <c:pt idx="4" formatCode="0.00E+00">
                  <c:v>41.329038585456743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34560"/>
        <c:axId val="175945216"/>
      </c:scatterChart>
      <c:valAx>
        <c:axId val="154034560"/>
        <c:scaling>
          <c:orientation val="minMax"/>
          <c:min val="1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Buncher 2 Amplitude (A.U.)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5945216"/>
        <c:crosses val="autoZero"/>
        <c:crossBetween val="midCat"/>
      </c:valAx>
      <c:valAx>
        <c:axId val="175945216"/>
        <c:scaling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Beam RMS phase (°)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0345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4CA91-BCA8-4D65-BFED-793BCB1835E8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B2C78-4790-413F-A374-8E30E7961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9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A712-1166-492B-A76A-6E2839EFE4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5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EF74-8DD0-4C48-8D6E-187176E661BA}" type="datetime1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alessandra lombardi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25F81E-4C3B-4164-AA6F-CE9C27E63BC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7147-C4EF-4327-B9A8-3AFAA0F734B1}" type="datetime1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alessandra lombardi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F81E-4C3B-4164-AA6F-CE9C27E63B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754C-A2E3-46DE-BEB0-4711E2A2673D}" type="datetime1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alessandra lombardi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F81E-4C3B-4164-AA6F-CE9C27E63B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2D71-7469-4D2C-8918-87A6708C6BC1}" type="datetime1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alessandra lombardi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F81E-4C3B-4164-AA6F-CE9C27E63B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D1BF-1A42-4A4C-B0A7-3D6C3F1F86A5}" type="datetime1">
              <a:rPr lang="en-GB" smtClean="0"/>
              <a:t>19/11/2013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alessandra lombardi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F81E-4C3B-4164-AA6F-CE9C27E63BC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D1AA-B887-4C4F-967A-09F1F0B06641}" type="datetime1">
              <a:rPr lang="en-GB" smtClean="0"/>
              <a:t>19/11/2013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alessandra lombardi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F81E-4C3B-4164-AA6F-CE9C27E63B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757F-CED9-4EE1-A8B6-F74C60C27169}" type="datetime1">
              <a:rPr lang="en-GB" smtClean="0"/>
              <a:t>19/11/2013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alessandra lombardi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F81E-4C3B-4164-AA6F-CE9C27E63B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0956-967A-44B6-9C9D-B452B453DA55}" type="datetime1">
              <a:rPr lang="en-GB" smtClean="0"/>
              <a:t>19/11/2013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alessandra lombardi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F81E-4C3B-4164-AA6F-CE9C27E63B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BDA4-7881-4F08-A5EA-52E3E9C0081C}" type="datetime1">
              <a:rPr lang="en-GB" smtClean="0"/>
              <a:t>19/11/2013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alessandra lombardi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F81E-4C3B-4164-AA6F-CE9C27E63B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8E74-EF30-423A-8DB6-31775F851DFC}" type="datetime1">
              <a:rPr lang="en-GB" smtClean="0"/>
              <a:t>19/11/2013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alessandra lombardi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F81E-4C3B-4164-AA6F-CE9C27E63BC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CBF7-EC83-475C-B078-C1F969AF0B77}" type="datetime1">
              <a:rPr lang="en-GB" smtClean="0"/>
              <a:t>19/11/2013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F81E-4C3B-4164-AA6F-CE9C27E63B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alessandra lombardi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9151A5F-EC02-41AE-896F-841F9614B9F6}" type="datetime1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alessandra lombardi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25F81E-4C3B-4164-AA6F-CE9C27E63BC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GB" dirty="0" err="1" smtClean="0"/>
              <a:t>alessandra</a:t>
            </a:r>
            <a:r>
              <a:rPr lang="en-GB" dirty="0" smtClean="0"/>
              <a:t> </a:t>
            </a:r>
            <a:r>
              <a:rPr lang="en-GB" dirty="0" err="1" smtClean="0"/>
              <a:t>lombardi</a:t>
            </a:r>
            <a:r>
              <a:rPr lang="en-GB" dirty="0" smtClean="0"/>
              <a:t> – 20 </a:t>
            </a:r>
            <a:r>
              <a:rPr lang="en-GB" dirty="0"/>
              <a:t>N</a:t>
            </a:r>
            <a:r>
              <a:rPr lang="en-GB" dirty="0" smtClean="0"/>
              <a:t>ov 2013 – GSI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commissioning and measurements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LINAC4 RFQ 	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331640" cy="1353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16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36608" y="1700808"/>
            <a:ext cx="5243504" cy="4623400"/>
            <a:chOff x="2312700" y="3200398"/>
            <a:chExt cx="3889693" cy="3352408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700" y="3200400"/>
              <a:ext cx="2872680" cy="335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200398"/>
              <a:ext cx="1020793" cy="335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5589287" y="1726823"/>
            <a:ext cx="3261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Expected : 21 </a:t>
            </a:r>
            <a:r>
              <a:rPr lang="en-US" sz="1600" dirty="0" err="1" smtClean="0"/>
              <a:t>keV</a:t>
            </a:r>
            <a:endParaRPr lang="en-US" sz="1600" dirty="0" smtClean="0"/>
          </a:p>
          <a:p>
            <a:r>
              <a:rPr lang="en-US" sz="1600" dirty="0" smtClean="0"/>
              <a:t>Reconstructed : 22 </a:t>
            </a:r>
            <a:r>
              <a:rPr lang="en-US" sz="1600" dirty="0" err="1" smtClean="0"/>
              <a:t>keV</a:t>
            </a:r>
            <a:endParaRPr lang="en-US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Reconstruction technique and diagnostic </a:t>
            </a:r>
            <a:r>
              <a:rPr lang="en-US" sz="1600" dirty="0" smtClean="0"/>
              <a:t>performance were validated ! </a:t>
            </a:r>
          </a:p>
          <a:p>
            <a:endParaRPr lang="en-GB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60672" cy="1039427"/>
          </a:xfrm>
        </p:spPr>
        <p:txBody>
          <a:bodyPr/>
          <a:lstStyle/>
          <a:p>
            <a:r>
              <a:rPr lang="en-GB" dirty="0"/>
              <a:t>Long </a:t>
            </a:r>
            <a:r>
              <a:rPr lang="en-GB" dirty="0" err="1"/>
              <a:t>emittance</a:t>
            </a:r>
            <a:r>
              <a:rPr lang="en-GB" dirty="0"/>
              <a:t> -indirect</a:t>
            </a:r>
          </a:p>
        </p:txBody>
      </p:sp>
    </p:spTree>
    <p:extLst>
      <p:ext uri="{BB962C8B-B14F-4D97-AF65-F5344CB8AC3E}">
        <p14:creationId xmlns:p14="http://schemas.microsoft.com/office/powerpoint/2010/main" val="1922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 LUCKY OR…?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139858" cy="11581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alessandra lombardi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beam commissioning was very swift because of a strong collaboration between mechanics, RF and beam dynamics during the manufacturing phase AND a thorough work of simulations and measurements on the LEBT</a:t>
            </a:r>
          </a:p>
          <a:p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have developed a tool to generate a particle beam distribution FROM MEASURED data. We find that the simulations with a computer generated beam with the same </a:t>
            </a:r>
            <a:r>
              <a:rPr lang="en-GB" dirty="0" err="1" smtClean="0"/>
              <a:t>rms</a:t>
            </a:r>
            <a:r>
              <a:rPr lang="en-GB" dirty="0" smtClean="0"/>
              <a:t> </a:t>
            </a:r>
            <a:r>
              <a:rPr lang="en-GB" dirty="0" err="1" smtClean="0"/>
              <a:t>emittance</a:t>
            </a:r>
            <a:r>
              <a:rPr lang="en-GB" dirty="0" smtClean="0"/>
              <a:t> doesn’t represent the measurements as well.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Indirect measurements (transverse </a:t>
            </a:r>
            <a:r>
              <a:rPr lang="en-GB" dirty="0" err="1" smtClean="0"/>
              <a:t>emittance</a:t>
            </a:r>
            <a:r>
              <a:rPr lang="en-GB" dirty="0" smtClean="0"/>
              <a:t> via wire scanner; longitudinal via Bunch Shape Monitor) are sufficiently accurate, provided we use as input the measured beam at 45keV. SOMEWHERE A SLIT AND GRID EMITTANCE MEASUREMENT IS NEEDED!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7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The </a:t>
            </a:r>
            <a:r>
              <a:rPr lang="en-GB" sz="1800" dirty="0"/>
              <a:t>time allocated for this talk is longer than the time it took to commission the RFQ </a:t>
            </a:r>
            <a:r>
              <a:rPr lang="en-GB" sz="1800" dirty="0" smtClean="0"/>
              <a:t>…….</a:t>
            </a:r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Talk outline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RFQ beam commissioning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1800" dirty="0" smtClean="0"/>
              <a:t>Set solenoids to nominal value- 1min</a:t>
            </a:r>
          </a:p>
          <a:p>
            <a:r>
              <a:rPr lang="en-GB" sz="1800" dirty="0" smtClean="0"/>
              <a:t>Open beam stopper and vacuum valve-30 sec</a:t>
            </a:r>
          </a:p>
          <a:p>
            <a:r>
              <a:rPr lang="en-GB" sz="1800" dirty="0" smtClean="0"/>
              <a:t>Empirically optimise  </a:t>
            </a:r>
            <a:r>
              <a:rPr lang="en-GB" sz="1800" dirty="0" err="1" smtClean="0"/>
              <a:t>steerers</a:t>
            </a:r>
            <a:r>
              <a:rPr lang="en-GB" sz="1800" dirty="0" smtClean="0"/>
              <a:t> - 2 min </a:t>
            </a:r>
          </a:p>
          <a:p>
            <a:r>
              <a:rPr lang="en-GB" sz="1800" dirty="0" smtClean="0"/>
              <a:t>See beam at 3 MeV : </a:t>
            </a:r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/>
          <a:lstStyle/>
          <a:p>
            <a:r>
              <a:rPr lang="en-GB" sz="1800" dirty="0" smtClean="0"/>
              <a:t>Layout -1 min</a:t>
            </a:r>
          </a:p>
          <a:p>
            <a:r>
              <a:rPr lang="en-GB" sz="1800" dirty="0" smtClean="0"/>
              <a:t>Source measurements-2 min</a:t>
            </a:r>
          </a:p>
          <a:p>
            <a:r>
              <a:rPr lang="en-GB" sz="1800" dirty="0" smtClean="0"/>
              <a:t>Beam thru the RFQ-3min</a:t>
            </a:r>
          </a:p>
          <a:p>
            <a:r>
              <a:rPr lang="en-GB" sz="1800" dirty="0" smtClean="0"/>
              <a:t>Measurements -4 min</a:t>
            </a:r>
          </a:p>
          <a:p>
            <a:r>
              <a:rPr lang="en-GB" sz="1800" dirty="0" smtClean="0"/>
              <a:t>Conclusions and discussion -5 min </a:t>
            </a:r>
          </a:p>
          <a:p>
            <a:endParaRPr lang="en-GB" dirty="0"/>
          </a:p>
        </p:txBody>
      </p:sp>
      <p:pic>
        <p:nvPicPr>
          <p:cNvPr id="10" name="Picture 2" descr="http://elogbook/eLogbook/attach_reader?attach_id=13395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92166"/>
            <a:ext cx="3301920" cy="226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17232"/>
            <a:ext cx="1139858" cy="11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45 </a:t>
            </a:r>
            <a:r>
              <a:rPr lang="en-GB" dirty="0" err="1" smtClean="0"/>
              <a:t>kev</a:t>
            </a:r>
            <a:r>
              <a:rPr lang="en-GB" dirty="0" smtClean="0"/>
              <a:t> to 3 </a:t>
            </a:r>
            <a:r>
              <a:rPr lang="en-GB" dirty="0" err="1" smtClean="0"/>
              <a:t>Mev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1776887"/>
            <a:ext cx="273426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75224" y="1998862"/>
            <a:ext cx="685800" cy="387625"/>
          </a:xfrm>
          <a:prstGeom prst="borderCallout1">
            <a:avLst>
              <a:gd name="adj1" fmla="val 50054"/>
              <a:gd name="adj2" fmla="val 101812"/>
              <a:gd name="adj3" fmla="val 40948"/>
              <a:gd name="adj4" fmla="val 194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/>
              <a:t>i</a:t>
            </a:r>
            <a:r>
              <a:rPr lang="fr-CH" sz="1200" dirty="0" smtClean="0"/>
              <a:t>on source</a:t>
            </a:r>
            <a:endParaRPr lang="en-GB" sz="1200" dirty="0"/>
          </a:p>
        </p:txBody>
      </p:sp>
      <p:sp>
        <p:nvSpPr>
          <p:cNvPr id="7" name="Line Callout 1 6"/>
          <p:cNvSpPr/>
          <p:nvPr/>
        </p:nvSpPr>
        <p:spPr>
          <a:xfrm>
            <a:off x="675224" y="2615087"/>
            <a:ext cx="685800" cy="266700"/>
          </a:xfrm>
          <a:prstGeom prst="borderCallout1">
            <a:avLst>
              <a:gd name="adj1" fmla="val 50054"/>
              <a:gd name="adj2" fmla="val 101812"/>
              <a:gd name="adj3" fmla="val 20078"/>
              <a:gd name="adj4" fmla="val 23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/>
              <a:t>RFQ</a:t>
            </a:r>
            <a:endParaRPr lang="en-GB" sz="1200" dirty="0"/>
          </a:p>
        </p:txBody>
      </p:sp>
      <p:sp>
        <p:nvSpPr>
          <p:cNvPr id="8" name="Line Callout 1 7"/>
          <p:cNvSpPr/>
          <p:nvPr/>
        </p:nvSpPr>
        <p:spPr>
          <a:xfrm>
            <a:off x="539552" y="3072287"/>
            <a:ext cx="869180" cy="457200"/>
          </a:xfrm>
          <a:prstGeom prst="borderCallout1">
            <a:avLst>
              <a:gd name="adj1" fmla="val 50054"/>
              <a:gd name="adj2" fmla="val 101812"/>
              <a:gd name="adj3" fmla="val 33495"/>
              <a:gd name="adj4" fmla="val 218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/>
              <a:t>c</a:t>
            </a:r>
            <a:r>
              <a:rPr lang="fr-CH" sz="1200" dirty="0" smtClean="0"/>
              <a:t>hopper line</a:t>
            </a:r>
            <a:endParaRPr lang="en-GB" sz="1200" dirty="0"/>
          </a:p>
        </p:txBody>
      </p:sp>
      <p:sp>
        <p:nvSpPr>
          <p:cNvPr id="9" name="Line Callout 1 8"/>
          <p:cNvSpPr/>
          <p:nvPr/>
        </p:nvSpPr>
        <p:spPr>
          <a:xfrm>
            <a:off x="633480" y="3681887"/>
            <a:ext cx="779890" cy="457200"/>
          </a:xfrm>
          <a:prstGeom prst="borderCallout1">
            <a:avLst>
              <a:gd name="adj1" fmla="val 50054"/>
              <a:gd name="adj2" fmla="val 101812"/>
              <a:gd name="adj3" fmla="val 32501"/>
              <a:gd name="adj4" fmla="val 254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/>
              <a:t>Diagnostics line</a:t>
            </a:r>
            <a:endParaRPr lang="en-GB" sz="1200" dirty="0"/>
          </a:p>
        </p:txBody>
      </p:sp>
      <p:sp>
        <p:nvSpPr>
          <p:cNvPr id="10" name="Line Callout 1 9"/>
          <p:cNvSpPr/>
          <p:nvPr/>
        </p:nvSpPr>
        <p:spPr>
          <a:xfrm>
            <a:off x="640106" y="4367687"/>
            <a:ext cx="779890" cy="457200"/>
          </a:xfrm>
          <a:prstGeom prst="borderCallout1">
            <a:avLst>
              <a:gd name="adj1" fmla="val 50054"/>
              <a:gd name="adj2" fmla="val 101812"/>
              <a:gd name="adj3" fmla="val 40359"/>
              <a:gd name="adj4" fmla="val 258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err="1" smtClean="0"/>
              <a:t>spectrometer</a:t>
            </a:r>
            <a:endParaRPr lang="en-GB" sz="1200" dirty="0"/>
          </a:p>
        </p:txBody>
      </p:sp>
      <p:sp>
        <p:nvSpPr>
          <p:cNvPr id="11" name="Line Callout 1 10"/>
          <p:cNvSpPr/>
          <p:nvPr/>
        </p:nvSpPr>
        <p:spPr>
          <a:xfrm>
            <a:off x="644413" y="5129687"/>
            <a:ext cx="758024" cy="457200"/>
          </a:xfrm>
          <a:prstGeom prst="borderCallout1">
            <a:avLst>
              <a:gd name="adj1" fmla="val 50054"/>
              <a:gd name="adj2" fmla="val 101812"/>
              <a:gd name="adj3" fmla="val 262538"/>
              <a:gd name="adj4" fmla="val 345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err="1"/>
              <a:t>b</a:t>
            </a:r>
            <a:r>
              <a:rPr lang="fr-CH" sz="1200" dirty="0" err="1" smtClean="0"/>
              <a:t>eam</a:t>
            </a:r>
            <a:r>
              <a:rPr lang="fr-CH" sz="1200" dirty="0" smtClean="0"/>
              <a:t> dump</a:t>
            </a:r>
            <a:endParaRPr lang="en-GB" sz="12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244289"/>
              </p:ext>
            </p:extLst>
          </p:nvPr>
        </p:nvGraphicFramePr>
        <p:xfrm>
          <a:off x="4209924" y="1752600"/>
          <a:ext cx="4476875" cy="287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367"/>
                <a:gridCol w="1379901"/>
                <a:gridCol w="2386607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source : 45 </a:t>
                      </a:r>
                      <a:r>
                        <a:rPr lang="en-GB" dirty="0" err="1" smtClean="0"/>
                        <a:t>keV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LEBT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 solenoids, </a:t>
                      </a:r>
                    </a:p>
                    <a:p>
                      <a:r>
                        <a:rPr lang="en-GB" sz="1600" dirty="0" smtClean="0"/>
                        <a:t>2 </a:t>
                      </a:r>
                      <a:r>
                        <a:rPr lang="en-GB" sz="1600" dirty="0" err="1" smtClean="0"/>
                        <a:t>steerers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Beam current</a:t>
                      </a:r>
                    </a:p>
                    <a:p>
                      <a:r>
                        <a:rPr lang="en-GB" sz="1600" dirty="0" smtClean="0"/>
                        <a:t>Beam profile</a:t>
                      </a:r>
                    </a:p>
                    <a:p>
                      <a:r>
                        <a:rPr lang="en-GB" sz="1600" dirty="0" smtClean="0"/>
                        <a:t>Slit</a:t>
                      </a:r>
                      <a:r>
                        <a:rPr lang="en-GB" sz="1600" baseline="0" dirty="0" smtClean="0"/>
                        <a:t> and grid </a:t>
                      </a:r>
                      <a:r>
                        <a:rPr lang="en-GB" sz="1600" baseline="0" dirty="0" err="1" smtClean="0"/>
                        <a:t>emitt</a:t>
                      </a:r>
                      <a:r>
                        <a:rPr lang="en-GB" sz="1600" baseline="0" dirty="0" smtClean="0"/>
                        <a:t> (temporary)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RFQ  :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3 MeV 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MEBT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 quads</a:t>
                      </a:r>
                    </a:p>
                    <a:p>
                      <a:r>
                        <a:rPr lang="en-GB" sz="1600" dirty="0" smtClean="0"/>
                        <a:t>3 </a:t>
                      </a:r>
                      <a:r>
                        <a:rPr lang="en-GB" sz="1600" dirty="0" err="1" smtClean="0"/>
                        <a:t>bunchers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2 choppers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Beam current at 2 location</a:t>
                      </a:r>
                      <a:r>
                        <a:rPr lang="en-GB" sz="1600" baseline="0" dirty="0" smtClean="0"/>
                        <a:t>s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Wire scanners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08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Movable Diagnostic bench  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4" y="1484784"/>
            <a:ext cx="7871724" cy="37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9240"/>
            <a:ext cx="1139858" cy="1158144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69891"/>
              </p:ext>
            </p:extLst>
          </p:nvPr>
        </p:nvGraphicFramePr>
        <p:xfrm>
          <a:off x="4644009" y="4315602"/>
          <a:ext cx="4482382" cy="255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382"/>
              </a:tblGrid>
              <a:tr h="534648">
                <a:tc>
                  <a:txBody>
                    <a:bodyPr/>
                    <a:lstStyle/>
                    <a:p>
                      <a:r>
                        <a:rPr lang="en-GB" dirty="0" smtClean="0"/>
                        <a:t>Low energy bench </a:t>
                      </a:r>
                    </a:p>
                    <a:p>
                      <a:r>
                        <a:rPr lang="en-GB" dirty="0" smtClean="0"/>
                        <a:t>(up to</a:t>
                      </a:r>
                      <a:r>
                        <a:rPr lang="en-GB" baseline="0" dirty="0" smtClean="0"/>
                        <a:t> 12 MeV)</a:t>
                      </a:r>
                      <a:endParaRPr lang="en-GB" dirty="0"/>
                    </a:p>
                  </a:txBody>
                  <a:tcPr/>
                </a:tc>
              </a:tr>
              <a:tr h="191362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Spectrometer (0.2</a:t>
                      </a:r>
                      <a:r>
                        <a:rPr lang="en-GB" baseline="0" dirty="0" smtClean="0"/>
                        <a:t> %)</a:t>
                      </a:r>
                    </a:p>
                    <a:p>
                      <a:r>
                        <a:rPr lang="en-GB" baseline="0" dirty="0" smtClean="0"/>
                        <a:t>Slit and Grid </a:t>
                      </a:r>
                      <a:r>
                        <a:rPr lang="en-GB" baseline="0" dirty="0" err="1" smtClean="0"/>
                        <a:t>Emittance</a:t>
                      </a:r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ToF</a:t>
                      </a:r>
                      <a:r>
                        <a:rPr lang="en-GB" baseline="0" dirty="0" smtClean="0"/>
                        <a:t> (calibration)</a:t>
                      </a:r>
                    </a:p>
                    <a:p>
                      <a:r>
                        <a:rPr lang="en-GB" baseline="0" dirty="0" smtClean="0"/>
                        <a:t>Bunch Shape Monitor</a:t>
                      </a:r>
                    </a:p>
                    <a:p>
                      <a:r>
                        <a:rPr lang="en-GB" baseline="0" dirty="0" smtClean="0"/>
                        <a:t>Halo Monitor (chopping eff</a:t>
                      </a:r>
                      <a:r>
                        <a:rPr lang="en-GB" baseline="0" dirty="0" smtClean="0"/>
                        <a:t>.)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4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at the source-45kev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1139858" cy="1158144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r="50000"/>
          <a:stretch/>
        </p:blipFill>
        <p:spPr bwMode="auto">
          <a:xfrm>
            <a:off x="179512" y="1660135"/>
            <a:ext cx="3096344" cy="244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5" r="37467"/>
          <a:stretch/>
        </p:blipFill>
        <p:spPr bwMode="auto">
          <a:xfrm>
            <a:off x="5220072" y="1660470"/>
            <a:ext cx="3425418" cy="280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6" r="4910"/>
          <a:stretch/>
        </p:blipFill>
        <p:spPr>
          <a:xfrm>
            <a:off x="179512" y="4121273"/>
            <a:ext cx="3096344" cy="2585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3586" y="4465315"/>
            <a:ext cx="3497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Comparison of measured </a:t>
            </a:r>
            <a:r>
              <a:rPr lang="en-GB" dirty="0" err="1" smtClean="0"/>
              <a:t>emittance</a:t>
            </a:r>
            <a:r>
              <a:rPr lang="en-GB" dirty="0" smtClean="0"/>
              <a:t> (yellow) and RFQ acceptance (pink</a:t>
            </a:r>
            <a:r>
              <a:rPr lang="en-GB" dirty="0" smtClean="0"/>
              <a:t>). The expected transmission </a:t>
            </a:r>
            <a:r>
              <a:rPr lang="en-GB" dirty="0" smtClean="0"/>
              <a:t>(PARMTEQ + TOUTATIS) is 75%.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166047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Measured </a:t>
            </a:r>
            <a:r>
              <a:rPr lang="en-GB" dirty="0" err="1" smtClean="0"/>
              <a:t>emittance</a:t>
            </a:r>
            <a:r>
              <a:rPr lang="en-GB" dirty="0" smtClean="0"/>
              <a:t>, includes H0. 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65185" y="4152774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Measured current : 16mA for 200µsec. </a:t>
            </a:r>
          </a:p>
          <a:p>
            <a:endParaRPr lang="en-GB" dirty="0"/>
          </a:p>
        </p:txBody>
      </p:sp>
      <p:cxnSp>
        <p:nvCxnSpPr>
          <p:cNvPr id="15" name="Curved Connector 14"/>
          <p:cNvCxnSpPr/>
          <p:nvPr/>
        </p:nvCxnSpPr>
        <p:spPr>
          <a:xfrm rot="10800000" flipV="1">
            <a:off x="2699792" y="2492894"/>
            <a:ext cx="1584177" cy="288033"/>
          </a:xfrm>
          <a:prstGeom prst="curved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4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beam thru the RFQ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53569"/>
            <a:ext cx="1139858" cy="1158144"/>
          </a:xfrm>
        </p:spPr>
      </p:pic>
      <p:grpSp>
        <p:nvGrpSpPr>
          <p:cNvPr id="6" name="Group 5"/>
          <p:cNvGrpSpPr/>
          <p:nvPr/>
        </p:nvGrpSpPr>
        <p:grpSpPr>
          <a:xfrm>
            <a:off x="1089919" y="1700808"/>
            <a:ext cx="6972781" cy="4509222"/>
            <a:chOff x="1245931" y="1052736"/>
            <a:chExt cx="6972781" cy="4509222"/>
          </a:xfrm>
        </p:grpSpPr>
        <p:pic>
          <p:nvPicPr>
            <p:cNvPr id="7" name="Picture 2" descr="http://elogbook/eLogbook/attach_reader?attach_id=13395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723" y="1052736"/>
              <a:ext cx="5616624" cy="385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45931" y="4915627"/>
              <a:ext cx="69727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Wednesday 13/03/13 at 16h10  </a:t>
              </a:r>
            </a:p>
            <a:p>
              <a:pPr algn="ctr"/>
              <a:r>
                <a:rPr lang="en-GB" dirty="0" smtClean="0"/>
                <a:t>10mA H- accelerated to 3 MeV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4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Transmission vs. RF power</a:t>
            </a:r>
            <a:br>
              <a:rPr lang="en-GB" dirty="0" smtClean="0"/>
            </a:br>
            <a:r>
              <a:rPr lang="en-GB" sz="1000" dirty="0" smtClean="0"/>
              <a:t>for different pressure in the LEBT (neutralisation)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9240"/>
            <a:ext cx="1139858" cy="1158144"/>
          </a:xfrm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00808"/>
            <a:ext cx="80772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Transverse </a:t>
            </a:r>
            <a:r>
              <a:rPr lang="en-GB" dirty="0" err="1" smtClean="0"/>
              <a:t>emittance</a:t>
            </a:r>
            <a:r>
              <a:rPr lang="en-GB" dirty="0" smtClean="0"/>
              <a:t>-direct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398885" cy="416592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426151" cy="4191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5532512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Yellow </a:t>
            </a:r>
            <a:r>
              <a:rPr lang="en-GB" dirty="0"/>
              <a:t>=</a:t>
            </a:r>
            <a:r>
              <a:rPr lang="en-GB" dirty="0" smtClean="0"/>
              <a:t> </a:t>
            </a:r>
            <a:r>
              <a:rPr lang="en-GB" dirty="0" smtClean="0"/>
              <a:t>measured, </a:t>
            </a:r>
            <a:r>
              <a:rPr lang="en-GB" dirty="0" smtClean="0"/>
              <a:t>pink = simulations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35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</a:t>
            </a:r>
            <a:r>
              <a:rPr lang="en-GB" dirty="0" err="1"/>
              <a:t>emittance</a:t>
            </a:r>
            <a:r>
              <a:rPr lang="en-GB" dirty="0"/>
              <a:t> -indirect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7706" y="1837495"/>
            <a:ext cx="6625900" cy="1844040"/>
            <a:chOff x="228600" y="1127760"/>
            <a:chExt cx="7484548" cy="2365772"/>
          </a:xfrm>
        </p:grpSpPr>
        <p:grpSp>
          <p:nvGrpSpPr>
            <p:cNvPr id="6" name="Group 5"/>
            <p:cNvGrpSpPr/>
            <p:nvPr/>
          </p:nvGrpSpPr>
          <p:grpSpPr>
            <a:xfrm>
              <a:off x="1882140" y="1127760"/>
              <a:ext cx="5273040" cy="1809450"/>
              <a:chOff x="457200" y="1120140"/>
              <a:chExt cx="5273040" cy="18094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57200" y="1524000"/>
                <a:ext cx="152400" cy="60960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60120" y="112014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5800" y="1524000"/>
                <a:ext cx="152400" cy="60960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19200" y="1524000"/>
                <a:ext cx="152400" cy="60960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1524000"/>
                <a:ext cx="152400" cy="60960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828800" y="1524000"/>
                <a:ext cx="152400" cy="60960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057400" y="1524000"/>
                <a:ext cx="152400" cy="60960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362200" y="112014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705100" y="1524000"/>
                <a:ext cx="152400" cy="60960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154680" y="1524000"/>
                <a:ext cx="152400" cy="60960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657600" y="1120140"/>
                <a:ext cx="152400" cy="1371600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383280" y="1524000"/>
                <a:ext cx="152400" cy="60960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16680" y="1524000"/>
                <a:ext cx="152400" cy="60960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145280" y="1524000"/>
                <a:ext cx="152400" cy="60960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120640" y="1659820"/>
                <a:ext cx="609600" cy="30480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9600" y="2590800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BU.1 </a:t>
                </a:r>
                <a:r>
                  <a:rPr kumimoji="0" lang="fr-FR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fixed</a:t>
                </a:r>
                <a:endPara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981200" y="2574220"/>
                <a:ext cx="1104900" cy="355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BU.2 </a:t>
                </a:r>
                <a:r>
                  <a:rPr kumimoji="0" lang="fr-FR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varying</a:t>
                </a:r>
                <a:endPara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390900" y="2590800"/>
                <a:ext cx="11049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BU.3 OFF</a:t>
                </a:r>
                <a:endPara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58740" y="1667440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BSM</a:t>
                </a:r>
                <a:endPara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914828" y="2971800"/>
              <a:ext cx="1798320" cy="47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Measurement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" y="3124200"/>
              <a:ext cx="1798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Reconstruction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1600200"/>
              <a:ext cx="1295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1697920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RFQ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379220" y="2141220"/>
              <a:ext cx="220980" cy="83058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 flipV="1">
              <a:off x="6749541" y="2153885"/>
              <a:ext cx="0" cy="80524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47" y="1684937"/>
            <a:ext cx="2169038" cy="284892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30696"/>
              </p:ext>
            </p:extLst>
          </p:nvPr>
        </p:nvGraphicFramePr>
        <p:xfrm>
          <a:off x="107504" y="3861048"/>
          <a:ext cx="7983388" cy="288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58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Sub>
          <a:bldChart bld="series" animBg="0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essandra3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alessandra3</Template>
  <TotalTime>147</TotalTime>
  <Words>405</Words>
  <Application>Microsoft Office PowerPoint</Application>
  <PresentationFormat>On-screen Show (4:3)</PresentationFormat>
  <Paragraphs>81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alessandra3</vt:lpstr>
      <vt:lpstr>  LINAC4 RFQ  </vt:lpstr>
      <vt:lpstr>The time allocated for this talk is longer than the time it took to commission the RFQ …….</vt:lpstr>
      <vt:lpstr>45 kev to 3 Mev </vt:lpstr>
      <vt:lpstr>Movable Diagnostic bench  </vt:lpstr>
      <vt:lpstr>Beam at the source-45kev</vt:lpstr>
      <vt:lpstr>First beam thru the RFQ</vt:lpstr>
      <vt:lpstr>Transmission vs. RF power for different pressure in the LEBT (neutralisation)</vt:lpstr>
      <vt:lpstr>Transverse emittance-direct </vt:lpstr>
      <vt:lpstr>Long emittance -indirect</vt:lpstr>
      <vt:lpstr>Long emittance -indirect</vt:lpstr>
      <vt:lpstr>JUST LUCKY OR…?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Alessandra Lombardi</dc:creator>
  <cp:lastModifiedBy>Alessandra Lombardi</cp:lastModifiedBy>
  <cp:revision>28</cp:revision>
  <dcterms:created xsi:type="dcterms:W3CDTF">2013-11-19T08:47:43Z</dcterms:created>
  <dcterms:modified xsi:type="dcterms:W3CDTF">2013-11-19T11:15:36Z</dcterms:modified>
</cp:coreProperties>
</file>