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59" r:id="rId2"/>
    <p:sldId id="304" r:id="rId3"/>
    <p:sldId id="271" r:id="rId4"/>
    <p:sldId id="272" r:id="rId5"/>
    <p:sldId id="274" r:id="rId6"/>
    <p:sldId id="273" r:id="rId7"/>
    <p:sldId id="275" r:id="rId8"/>
    <p:sldId id="293" r:id="rId9"/>
    <p:sldId id="294" r:id="rId10"/>
    <p:sldId id="296" r:id="rId11"/>
    <p:sldId id="297" r:id="rId12"/>
    <p:sldId id="283" r:id="rId13"/>
    <p:sldId id="308" r:id="rId14"/>
    <p:sldId id="287" r:id="rId15"/>
    <p:sldId id="306" r:id="rId16"/>
    <p:sldId id="288" r:id="rId17"/>
    <p:sldId id="284" r:id="rId18"/>
    <p:sldId id="285" r:id="rId19"/>
    <p:sldId id="286" r:id="rId20"/>
    <p:sldId id="289" r:id="rId21"/>
    <p:sldId id="300" r:id="rId22"/>
    <p:sldId id="290" r:id="rId23"/>
    <p:sldId id="299" r:id="rId24"/>
    <p:sldId id="263" r:id="rId25"/>
    <p:sldId id="307" r:id="rId26"/>
    <p:sldId id="270" r:id="rId27"/>
    <p:sldId id="302" r:id="rId28"/>
    <p:sldId id="305" r:id="rId29"/>
    <p:sldId id="268" r:id="rId30"/>
    <p:sldId id="303" r:id="rId31"/>
    <p:sldId id="260" r:id="rId32"/>
  </p:sldIdLst>
  <p:sldSz cx="9144000" cy="6858000" type="overhead"/>
  <p:notesSz cx="6797675" cy="9874250"/>
  <p:defaultTextStyle>
    <a:defPPr>
      <a:defRPr lang="de-DE"/>
    </a:defPPr>
    <a:lvl1pPr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0EB701"/>
    <a:srgbClr val="006600"/>
    <a:srgbClr val="7F7F7F"/>
    <a:srgbClr val="5F5F5F"/>
    <a:srgbClr val="000000"/>
    <a:srgbClr val="024EBE"/>
    <a:srgbClr val="5DC7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Gitternetz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87" autoAdjust="0"/>
    <p:restoredTop sz="94713" autoAdjust="0"/>
  </p:normalViewPr>
  <p:slideViewPr>
    <p:cSldViewPr snapToGrid="0">
      <p:cViewPr>
        <p:scale>
          <a:sx n="80" d="100"/>
          <a:sy n="80" d="100"/>
        </p:scale>
        <p:origin x="-1430" y="-158"/>
      </p:cViewPr>
      <p:guideLst>
        <p:guide orient="horz" pos="3499"/>
        <p:guide pos="296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-2760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862" cy="49317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l" defTabSz="401689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294" y="1"/>
            <a:ext cx="2945862" cy="493176"/>
          </a:xfrm>
          <a:prstGeom prst="rect">
            <a:avLst/>
          </a:prstGeom>
        </p:spPr>
        <p:txBody>
          <a:bodyPr vert="horz" lIns="95264" tIns="47632" rIns="95264" bIns="47632" rtlCol="0"/>
          <a:lstStyle>
            <a:lvl1pPr algn="r" defTabSz="401689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0B93F95D-688C-42E7-B2EC-2F838023D361}" type="datetimeFigureOut">
              <a:rPr lang="de-DE"/>
              <a:pPr>
                <a:defRPr/>
              </a:pPr>
              <a:t>20.11.2013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64" tIns="47632" rIns="95264" bIns="47632" rtlCol="0" anchor="ctr"/>
          <a:lstStyle/>
          <a:p>
            <a:pPr lvl="0"/>
            <a:endParaRPr lang="de-DE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464" y="4689771"/>
            <a:ext cx="5438748" cy="4443183"/>
          </a:xfrm>
          <a:prstGeom prst="rect">
            <a:avLst/>
          </a:prstGeom>
        </p:spPr>
        <p:txBody>
          <a:bodyPr vert="horz" lIns="95264" tIns="47632" rIns="95264" bIns="47632" rtlCol="0">
            <a:normAutofit/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de-DE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379542"/>
            <a:ext cx="2945862" cy="49317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l" defTabSz="401689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294" y="9379542"/>
            <a:ext cx="2945862" cy="493176"/>
          </a:xfrm>
          <a:prstGeom prst="rect">
            <a:avLst/>
          </a:prstGeom>
        </p:spPr>
        <p:txBody>
          <a:bodyPr vert="horz" lIns="95264" tIns="47632" rIns="95264" bIns="47632" rtlCol="0" anchor="b"/>
          <a:lstStyle>
            <a:lvl1pPr algn="r" defTabSz="4016891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F7F42A61-E22C-4826-837C-220D1FFF9E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755949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1pPr>
    <a:lvl2pPr marL="2087563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2pPr>
    <a:lvl3pPr marL="417512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3pPr>
    <a:lvl4pPr marL="6264275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4pPr>
    <a:lvl5pPr marL="8351838" algn="l" defTabSz="4175125" rtl="0" eaLnBrk="0" fontAlgn="base" hangingPunct="0">
      <a:spcBef>
        <a:spcPct val="30000"/>
      </a:spcBef>
      <a:spcAft>
        <a:spcPct val="0"/>
      </a:spcAft>
      <a:defRPr sz="5500" kern="1200">
        <a:solidFill>
          <a:schemeClr val="tx1"/>
        </a:solidFill>
        <a:latin typeface="+mn-lt"/>
        <a:ea typeface="+mn-ea"/>
        <a:cs typeface="+mn-cs"/>
      </a:defRPr>
    </a:lvl5pPr>
    <a:lvl6pPr marL="10441076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6pPr>
    <a:lvl7pPr marL="1252929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7pPr>
    <a:lvl8pPr marL="14617507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8pPr>
    <a:lvl9pPr marL="16705722" algn="l" defTabSz="4176431" rtl="0" eaLnBrk="1" latinLnBrk="0" hangingPunct="1">
      <a:defRPr sz="5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B6BB164-DC35-4D90-ABE6-24467A829C73}" type="slidenum">
              <a:rPr lang="en-GB"/>
              <a:pPr/>
              <a:t>7</a:t>
            </a:fld>
            <a:endParaRPr lang="en-GB"/>
          </a:p>
        </p:txBody>
      </p:sp>
      <p:sp>
        <p:nvSpPr>
          <p:cNvPr id="28673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931863" y="750888"/>
            <a:ext cx="4932362" cy="3700462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79482" y="4690087"/>
            <a:ext cx="5438711" cy="4443779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15465" rIns="0" bIns="0"/>
          <a:lstStyle/>
          <a:p>
            <a:pPr>
              <a:lnSpc>
                <a:spcPct val="93000"/>
              </a:lnSpc>
              <a:spcBef>
                <a:spcPct val="0"/>
              </a:spcBef>
              <a:tabLst>
                <a:tab pos="634620" algn="l"/>
                <a:tab pos="1269240" algn="l"/>
                <a:tab pos="1903860" algn="l"/>
                <a:tab pos="2538480" algn="l"/>
                <a:tab pos="3173100" algn="l"/>
                <a:tab pos="3807720" algn="l"/>
                <a:tab pos="4442340" algn="l"/>
                <a:tab pos="5076960" algn="l"/>
              </a:tabLst>
            </a:pPr>
            <a:r>
              <a:rPr lang="en-GB" sz="1800" dirty="0" err="1">
                <a:latin typeface="Arial" charset="0"/>
                <a:ea typeface="WenQuanYi Micro Hei" charset="0"/>
                <a:cs typeface="WenQuanYi Micro Hei" charset="0"/>
              </a:rPr>
              <a:t>Struckturen</a:t>
            </a:r>
            <a:r>
              <a:rPr lang="en-GB" sz="18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800" dirty="0" err="1">
                <a:latin typeface="Arial" charset="0"/>
                <a:ea typeface="WenQuanYi Micro Hei" charset="0"/>
                <a:cs typeface="WenQuanYi Micro Hei" charset="0"/>
              </a:rPr>
              <a:t>durchgehen</a:t>
            </a:r>
            <a:endParaRPr lang="en-GB" sz="1800" dirty="0">
              <a:latin typeface="Arial" charset="0"/>
              <a:ea typeface="WenQuanYi Micro Hei" charset="0"/>
              <a:cs typeface="WenQuanYi Micro Hei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634620" algn="l"/>
                <a:tab pos="1269240" algn="l"/>
                <a:tab pos="1903860" algn="l"/>
                <a:tab pos="2538480" algn="l"/>
                <a:tab pos="3173100" algn="l"/>
                <a:tab pos="3807720" algn="l"/>
                <a:tab pos="4442340" algn="l"/>
                <a:tab pos="5076960" algn="l"/>
              </a:tabLst>
            </a:pPr>
            <a:r>
              <a:rPr lang="en-GB" sz="1800" dirty="0" err="1">
                <a:latin typeface="Arial" charset="0"/>
                <a:ea typeface="WenQuanYi Micro Hei" charset="0"/>
                <a:cs typeface="WenQuanYi Micro Hei" charset="0"/>
              </a:rPr>
              <a:t>Warum</a:t>
            </a:r>
            <a:r>
              <a:rPr lang="en-GB" sz="1800" dirty="0">
                <a:latin typeface="Arial" charset="0"/>
                <a:ea typeface="WenQuanYi Micro Hei" charset="0"/>
                <a:cs typeface="WenQuanYi Micro Hei" charset="0"/>
              </a:rPr>
              <a:t> </a:t>
            </a:r>
            <a:r>
              <a:rPr lang="en-GB" sz="1800" dirty="0" err="1">
                <a:latin typeface="Arial" charset="0"/>
                <a:ea typeface="WenQuanYi Micro Hei" charset="0"/>
                <a:cs typeface="WenQuanYi Micro Hei" charset="0"/>
              </a:rPr>
              <a:t>normalleitend</a:t>
            </a:r>
            <a:r>
              <a:rPr lang="en-GB" sz="1800" dirty="0">
                <a:latin typeface="Arial" charset="0"/>
                <a:ea typeface="WenQuanYi Micro Hei" charset="0"/>
                <a:cs typeface="WenQuanYi Micro Hei" charset="0"/>
              </a:rPr>
              <a:t> / </a:t>
            </a:r>
            <a:r>
              <a:rPr lang="en-GB" sz="1800" dirty="0" err="1">
                <a:latin typeface="Arial" charset="0"/>
                <a:ea typeface="WenQuanYi Micro Hei" charset="0"/>
                <a:cs typeface="WenQuanYi Micro Hei" charset="0"/>
              </a:rPr>
              <a:t>supraleitend</a:t>
            </a:r>
            <a:endParaRPr lang="en-GB" sz="1800" dirty="0">
              <a:latin typeface="Arial" charset="0"/>
              <a:ea typeface="WenQuanYi Micro Hei" charset="0"/>
              <a:cs typeface="WenQuanYi Micro Hei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634620" algn="l"/>
                <a:tab pos="1269240" algn="l"/>
                <a:tab pos="1903860" algn="l"/>
                <a:tab pos="2538480" algn="l"/>
                <a:tab pos="3173100" algn="l"/>
                <a:tab pos="3807720" algn="l"/>
                <a:tab pos="4442340" algn="l"/>
                <a:tab pos="5076960" algn="l"/>
              </a:tabLst>
            </a:pPr>
            <a:endParaRPr lang="en-GB" sz="1800" dirty="0">
              <a:latin typeface="Arial" charset="0"/>
              <a:ea typeface="WenQuanYi Micro Hei" charset="0"/>
              <a:cs typeface="WenQuanYi Micro Hei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634620" algn="l"/>
                <a:tab pos="1269240" algn="l"/>
                <a:tab pos="1903860" algn="l"/>
                <a:tab pos="2538480" algn="l"/>
                <a:tab pos="3173100" algn="l"/>
                <a:tab pos="3807720" algn="l"/>
                <a:tab pos="4442340" algn="l"/>
                <a:tab pos="5076960" algn="l"/>
              </a:tabLst>
            </a:pPr>
            <a:r>
              <a:rPr lang="en-GB" sz="1800" dirty="0">
                <a:latin typeface="Arial" charset="0"/>
                <a:ea typeface="WenQuanYi Micro Hei" charset="0"/>
                <a:cs typeface="WenQuanYi Micro Hei" charset="0"/>
              </a:rPr>
              <a:t>CH-Design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634620" algn="l"/>
                <a:tab pos="1269240" algn="l"/>
                <a:tab pos="1903860" algn="l"/>
                <a:tab pos="2538480" algn="l"/>
                <a:tab pos="3173100" algn="l"/>
                <a:tab pos="3807720" algn="l"/>
                <a:tab pos="4442340" algn="l"/>
                <a:tab pos="5076960" algn="l"/>
              </a:tabLst>
            </a:pPr>
            <a:r>
              <a:rPr lang="en-GB" sz="1800" dirty="0">
                <a:latin typeface="Arial" charset="0"/>
                <a:ea typeface="WenQuanYi Micro Hei" charset="0"/>
                <a:cs typeface="WenQuanYi Micro Hei" charset="0"/>
              </a:rPr>
              <a:t>Solenoid-Design</a:t>
            </a: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634620" algn="l"/>
                <a:tab pos="1269240" algn="l"/>
                <a:tab pos="1903860" algn="l"/>
                <a:tab pos="2538480" algn="l"/>
                <a:tab pos="3173100" algn="l"/>
                <a:tab pos="3807720" algn="l"/>
                <a:tab pos="4442340" algn="l"/>
                <a:tab pos="5076960" algn="l"/>
              </a:tabLst>
            </a:pPr>
            <a:endParaRPr lang="en-GB" sz="1800" dirty="0">
              <a:latin typeface="Arial" charset="0"/>
              <a:ea typeface="WenQuanYi Micro Hei" charset="0"/>
              <a:cs typeface="WenQuanYi Micro Hei" charset="0"/>
            </a:endParaRPr>
          </a:p>
          <a:p>
            <a:pPr>
              <a:lnSpc>
                <a:spcPct val="93000"/>
              </a:lnSpc>
              <a:spcBef>
                <a:spcPct val="0"/>
              </a:spcBef>
              <a:tabLst>
                <a:tab pos="634620" algn="l"/>
                <a:tab pos="1269240" algn="l"/>
                <a:tab pos="1903860" algn="l"/>
                <a:tab pos="2538480" algn="l"/>
                <a:tab pos="3173100" algn="l"/>
                <a:tab pos="3807720" algn="l"/>
                <a:tab pos="4442340" algn="l"/>
                <a:tab pos="5076960" algn="l"/>
              </a:tabLst>
            </a:pPr>
            <a:r>
              <a:rPr lang="en-GB" sz="1800" dirty="0" err="1">
                <a:latin typeface="Arial" charset="0"/>
                <a:ea typeface="WenQuanYi Micro Hei" charset="0"/>
                <a:cs typeface="WenQuanYi Micro Hei" charset="0"/>
              </a:rPr>
              <a:t>Ein</a:t>
            </a:r>
            <a:r>
              <a:rPr lang="en-GB" sz="1800" dirty="0">
                <a:latin typeface="Arial" charset="0"/>
                <a:ea typeface="WenQuanYi Micro Hei" charset="0"/>
                <a:cs typeface="WenQuanYi Micro Hei" charset="0"/>
              </a:rPr>
              <a:t> Kryomodul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>
            <a:spLocks noChangeArrowheads="1"/>
          </p:cNvSpPr>
          <p:nvPr userDrawn="1"/>
        </p:nvSpPr>
        <p:spPr bwMode="auto">
          <a:xfrm>
            <a:off x="-6350" y="0"/>
            <a:ext cx="257175" cy="6858000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hteck 4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6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8" name="Picture 20" descr="LinacAGSymbol"/>
          <p:cNvPicPr>
            <a:picLocks noChangeAspect="1" noChangeArrowheads="1"/>
          </p:cNvPicPr>
          <p:nvPr userDrawn="1"/>
        </p:nvPicPr>
        <p:blipFill>
          <a:blip r:embed="rId2" cstate="print"/>
          <a:srcRect l="5910" t="7178" r="8865" b="12561"/>
          <a:stretch>
            <a:fillRect/>
          </a:stretch>
        </p:blipFill>
        <p:spPr bwMode="auto">
          <a:xfrm>
            <a:off x="152400" y="44450"/>
            <a:ext cx="6318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21"/>
          <p:cNvSpPr txBox="1">
            <a:spLocks noChangeArrowheads="1"/>
          </p:cNvSpPr>
          <p:nvPr userDrawn="1"/>
        </p:nvSpPr>
        <p:spPr bwMode="auto">
          <a:xfrm>
            <a:off x="900113" y="77842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  <p:sp>
        <p:nvSpPr>
          <p:cNvPr id="10" name="Datumsplatzhalter 3"/>
          <p:cNvSpPr>
            <a:spLocks/>
          </p:cNvSpPr>
          <p:nvPr userDrawn="1"/>
        </p:nvSpPr>
        <p:spPr bwMode="auto">
          <a:xfrm>
            <a:off x="250825" y="6635750"/>
            <a:ext cx="1727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>
                <a:solidFill>
                  <a:schemeClr val="bg1"/>
                </a:solidFill>
                <a:latin typeface="Calibri" pitchFamily="34" charset="0"/>
              </a:rPr>
              <a:t>H. Podlech</a:t>
            </a:r>
          </a:p>
        </p:txBody>
      </p:sp>
      <p:sp>
        <p:nvSpPr>
          <p:cNvPr id="11" name="Rectangle 23"/>
          <p:cNvSpPr>
            <a:spLocks noChangeArrowheads="1"/>
          </p:cNvSpPr>
          <p:nvPr userDrawn="1"/>
        </p:nvSpPr>
        <p:spPr bwMode="auto">
          <a:xfrm>
            <a:off x="4025900" y="6597650"/>
            <a:ext cx="1085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Times New Roman" pitchFamily="18" charset="0"/>
              </a:rPr>
              <a:pPr algn="ctr">
                <a:defRPr/>
              </a:pPr>
              <a:t>‹Nr.›</a:t>
            </a:fld>
            <a:endParaRPr lang="de-DE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2" name="Picture 24" descr="Logo_Uni_transparen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5475" y="23813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270998" y="13298392"/>
            <a:ext cx="25737979" cy="9176087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4541996" y="24258164"/>
            <a:ext cx="21195983" cy="1093995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88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764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2646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352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pic>
        <p:nvPicPr>
          <p:cNvPr id="1026" name="Picture 2" descr="C:\Users\Linac\Desktop\LINAC_Logo_neu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8980"/>
            <a:ext cx="2752725" cy="46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13999" y="9988659"/>
            <a:ext cx="27251978" cy="2825164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2B880B29-1887-4462-8D11-FA2D3FCC1532}" type="datetimeFigureOut">
              <a:rPr lang="de-DE" smtClean="0"/>
              <a:t>20.11.2013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90BB61A-2725-4C0E-891A-8FFBCE8C545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50810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el und Inhalt üb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34399" y="573421"/>
            <a:ext cx="7673846" cy="1034463"/>
          </a:xfrm>
          <a:prstGeom prst="rect">
            <a:avLst/>
          </a:prstGeom>
        </p:spPr>
        <p:txBody>
          <a:bodyPr lIns="80175" tIns="40087" rIns="80175" bIns="40087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734399" y="1777893"/>
            <a:ext cx="7673846" cy="1976718"/>
          </a:xfrm>
          <a:prstGeom prst="rect">
            <a:avLst/>
          </a:prstGeom>
        </p:spPr>
        <p:txBody>
          <a:bodyPr lIns="80175" tIns="40087" rIns="80175" bIns="4008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34399" y="3892923"/>
            <a:ext cx="7673846" cy="1978159"/>
          </a:xfrm>
          <a:prstGeom prst="rect">
            <a:avLst/>
          </a:prstGeom>
        </p:spPr>
        <p:txBody>
          <a:bodyPr lIns="80175" tIns="40087" rIns="80175" bIns="40087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idx="10"/>
          </p:nvPr>
        </p:nvSpPr>
        <p:spPr>
          <a:xfrm>
            <a:off x="734398" y="5977698"/>
            <a:ext cx="1985996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r>
              <a:rPr lang="en-GB"/>
              <a:t>15.03.2012</a:t>
            </a:r>
          </a:p>
          <a:p>
            <a:r>
              <a:rPr lang="en-GB"/>
              <a:t>Dominik Mäder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idx="11"/>
          </p:nvPr>
        </p:nvSpPr>
        <p:spPr>
          <a:xfrm>
            <a:off x="3593256" y="5977698"/>
            <a:ext cx="2701390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idx="12"/>
          </p:nvPr>
        </p:nvSpPr>
        <p:spPr>
          <a:xfrm>
            <a:off x="6422249" y="5977698"/>
            <a:ext cx="1985996" cy="426464"/>
          </a:xfrm>
          <a:prstGeom prst="rect">
            <a:avLst/>
          </a:prstGeom>
        </p:spPr>
        <p:txBody>
          <a:bodyPr lIns="80175" tIns="40087" rIns="80175" bIns="40087"/>
          <a:lstStyle>
            <a:lvl1pPr>
              <a:defRPr/>
            </a:lvl1pPr>
          </a:lstStyle>
          <a:p>
            <a:fld id="{F5419392-34B9-474D-9BF2-50445C59B419}" type="slidenum">
              <a:rPr lang="en-GB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7036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Gerade Verbindung 17"/>
          <p:cNvCxnSpPr/>
          <p:nvPr userDrawn="1"/>
        </p:nvCxnSpPr>
        <p:spPr>
          <a:xfrm rot="10800000">
            <a:off x="306388" y="1601788"/>
            <a:ext cx="29306837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61" name="Grafik 31" descr="hiclogo.png"/>
          <p:cNvPicPr>
            <a:picLocks noChangeAspect="1"/>
          </p:cNvPicPr>
          <p:nvPr userDrawn="1"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79913" y="152398"/>
            <a:ext cx="1263650" cy="37041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4" name="Rechteck 13"/>
          <p:cNvSpPr>
            <a:spLocks noChangeArrowheads="1"/>
          </p:cNvSpPr>
          <p:nvPr userDrawn="1"/>
        </p:nvSpPr>
        <p:spPr bwMode="auto">
          <a:xfrm>
            <a:off x="-6350" y="0"/>
            <a:ext cx="257175" cy="6858000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Rechteck 14"/>
          <p:cNvSpPr>
            <a:spLocks noChangeArrowheads="1"/>
          </p:cNvSpPr>
          <p:nvPr userDrawn="1"/>
        </p:nvSpPr>
        <p:spPr bwMode="auto">
          <a:xfrm>
            <a:off x="1" y="0"/>
            <a:ext cx="9144000" cy="527050"/>
          </a:xfrm>
          <a:prstGeom prst="rect">
            <a:avLst/>
          </a:prstGeom>
          <a:solidFill>
            <a:schemeClr val="tx1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Rechteck 10"/>
          <p:cNvSpPr>
            <a:spLocks noChangeArrowheads="1"/>
          </p:cNvSpPr>
          <p:nvPr userDrawn="1"/>
        </p:nvSpPr>
        <p:spPr bwMode="auto">
          <a:xfrm>
            <a:off x="0" y="6616714"/>
            <a:ext cx="9144000" cy="249237"/>
          </a:xfrm>
          <a:prstGeom prst="rect">
            <a:avLst/>
          </a:prstGeom>
          <a:solidFill>
            <a:srgbClr val="000099"/>
          </a:solidFill>
          <a:ln w="25400" cap="rnd" algn="ctr">
            <a:noFill/>
            <a:miter lim="800000"/>
            <a:headEnd/>
            <a:tailEnd/>
          </a:ln>
        </p:spPr>
        <p:txBody>
          <a:bodyPr lIns="20016" tIns="10008" rIns="20016" bIns="10008" anchor="ctr"/>
          <a:lstStyle/>
          <a:p>
            <a:pPr algn="ctr" defTabSz="914400">
              <a:defRPr/>
            </a:pPr>
            <a:endParaRPr lang="de-DE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7" name="Picture 20" descr="LinacAGSymbol"/>
          <p:cNvPicPr>
            <a:picLocks noChangeAspect="1" noChangeArrowheads="1"/>
          </p:cNvPicPr>
          <p:nvPr userDrawn="1"/>
        </p:nvPicPr>
        <p:blipFill>
          <a:blip r:embed="rId9" cstate="print"/>
          <a:srcRect l="5910" t="7178" r="8865" b="12561"/>
          <a:stretch>
            <a:fillRect/>
          </a:stretch>
        </p:blipFill>
        <p:spPr bwMode="auto">
          <a:xfrm>
            <a:off x="152400" y="44450"/>
            <a:ext cx="631825" cy="42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1"/>
          <p:cNvSpPr txBox="1">
            <a:spLocks noChangeArrowheads="1"/>
          </p:cNvSpPr>
          <p:nvPr userDrawn="1"/>
        </p:nvSpPr>
        <p:spPr bwMode="auto">
          <a:xfrm>
            <a:off x="900113" y="77842"/>
            <a:ext cx="2339975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23043" tIns="11521" rIns="23043" bIns="11521">
            <a:spAutoFit/>
          </a:bodyPr>
          <a:lstStyle/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Institut für Angewandte Physik</a:t>
            </a:r>
          </a:p>
          <a:p>
            <a:pPr defTabSz="230188">
              <a:defRPr/>
            </a:pPr>
            <a:r>
              <a:rPr lang="de-DE" sz="1100" b="1" dirty="0">
                <a:solidFill>
                  <a:schemeClr val="bg1"/>
                </a:solidFill>
              </a:rPr>
              <a:t>LINAC AG</a:t>
            </a:r>
          </a:p>
        </p:txBody>
      </p:sp>
      <p:sp>
        <p:nvSpPr>
          <p:cNvPr id="20" name="Datumsplatzhalter 3"/>
          <p:cNvSpPr>
            <a:spLocks/>
          </p:cNvSpPr>
          <p:nvPr userDrawn="1"/>
        </p:nvSpPr>
        <p:spPr bwMode="auto">
          <a:xfrm>
            <a:off x="250825" y="6635750"/>
            <a:ext cx="172720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20016" tIns="10008" rIns="20016" bIns="10008"/>
          <a:lstStyle/>
          <a:p>
            <a:pPr defTabSz="914400">
              <a:defRPr/>
            </a:pPr>
            <a:r>
              <a:rPr lang="de-DE" sz="1200">
                <a:solidFill>
                  <a:schemeClr val="bg1"/>
                </a:solidFill>
                <a:latin typeface="Calibri" pitchFamily="34" charset="0"/>
              </a:rPr>
              <a:t>H. Podlech</a:t>
            </a:r>
          </a:p>
        </p:txBody>
      </p:sp>
      <p:sp>
        <p:nvSpPr>
          <p:cNvPr id="21" name="Rectangle 23"/>
          <p:cNvSpPr>
            <a:spLocks noChangeArrowheads="1"/>
          </p:cNvSpPr>
          <p:nvPr userDrawn="1"/>
        </p:nvSpPr>
        <p:spPr bwMode="auto">
          <a:xfrm>
            <a:off x="4025900" y="6597650"/>
            <a:ext cx="10858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defRPr/>
            </a:pPr>
            <a:fld id="{AB356BE6-797D-44AB-B568-C73E14627BDF}" type="slidenum">
              <a:rPr lang="de-DE" sz="1400">
                <a:solidFill>
                  <a:schemeClr val="bg1"/>
                </a:solidFill>
                <a:latin typeface="Times New Roman" pitchFamily="18" charset="0"/>
              </a:rPr>
              <a:pPr algn="ctr">
                <a:defRPr/>
              </a:pPr>
              <a:t>‹Nr.›</a:t>
            </a:fld>
            <a:endParaRPr lang="de-DE" sz="140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22" name="Picture 24" descr="Logo_Uni_transparent"/>
          <p:cNvPicPr>
            <a:picLocks noChangeAspect="1" noChangeArrowheads="1"/>
          </p:cNvPicPr>
          <p:nvPr userDrawn="1"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5475" y="23813"/>
            <a:ext cx="835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" descr="C:\Users\Linac\Desktop\LINAC_Logo_neu.png"/>
          <p:cNvPicPr>
            <a:picLocks noChangeAspect="1" noChangeArrowheads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199" y="28980"/>
            <a:ext cx="2752725" cy="46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9" r:id="rId3"/>
    <p:sldLayoutId id="2147483920" r:id="rId4"/>
    <p:sldLayoutId id="2147483922" r:id="rId5"/>
    <p:sldLayoutId id="2147483923" r:id="rId6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/>
        </p:nvSpPr>
        <p:spPr>
          <a:xfrm>
            <a:off x="2243138" y="3810736"/>
            <a:ext cx="4900612" cy="1313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533401" y="1228725"/>
            <a:ext cx="83153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99"/>
                </a:solidFill>
              </a:rPr>
              <a:t>Proposal</a:t>
            </a:r>
            <a:r>
              <a:rPr lang="de-DE" sz="2400" b="1" dirty="0" smtClean="0">
                <a:solidFill>
                  <a:srgbClr val="000099"/>
                </a:solidFill>
              </a:rPr>
              <a:t> </a:t>
            </a:r>
            <a:r>
              <a:rPr lang="de-DE" sz="2400" b="1" dirty="0" err="1" smtClean="0">
                <a:solidFill>
                  <a:srgbClr val="000099"/>
                </a:solidFill>
              </a:rPr>
              <a:t>for</a:t>
            </a:r>
            <a:r>
              <a:rPr lang="de-DE" sz="2400" b="1" dirty="0" smtClean="0">
                <a:solidFill>
                  <a:srgbClr val="000099"/>
                </a:solidFill>
              </a:rPr>
              <a:t> a 325 MHz RFQ </a:t>
            </a:r>
            <a:r>
              <a:rPr lang="de-DE" sz="2400" b="1" dirty="0" err="1" smtClean="0">
                <a:solidFill>
                  <a:srgbClr val="000099"/>
                </a:solidFill>
              </a:rPr>
              <a:t>for</a:t>
            </a:r>
            <a:r>
              <a:rPr lang="de-DE" sz="2400" b="1" dirty="0" smtClean="0">
                <a:solidFill>
                  <a:srgbClr val="000099"/>
                </a:solidFill>
              </a:rPr>
              <a:t> </a:t>
            </a:r>
            <a:r>
              <a:rPr lang="de-DE" sz="2400" b="1" dirty="0" err="1" smtClean="0">
                <a:solidFill>
                  <a:srgbClr val="000099"/>
                </a:solidFill>
              </a:rPr>
              <a:t>the</a:t>
            </a:r>
            <a:r>
              <a:rPr lang="de-DE" sz="2400" b="1" dirty="0" smtClean="0">
                <a:solidFill>
                  <a:srgbClr val="000099"/>
                </a:solidFill>
              </a:rPr>
              <a:t> FAIR p-Linac </a:t>
            </a:r>
            <a:r>
              <a:rPr lang="de-DE" sz="2400" b="1" dirty="0" err="1" smtClean="0">
                <a:solidFill>
                  <a:srgbClr val="000099"/>
                </a:solidFill>
              </a:rPr>
              <a:t>and</a:t>
            </a:r>
            <a:endParaRPr lang="de-DE" sz="2400" b="1" dirty="0" smtClean="0">
              <a:solidFill>
                <a:srgbClr val="000099"/>
              </a:solidFill>
            </a:endParaRPr>
          </a:p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Operation </a:t>
            </a:r>
            <a:r>
              <a:rPr lang="de-DE" sz="2400" b="1" dirty="0">
                <a:solidFill>
                  <a:srgbClr val="000099"/>
                </a:solidFill>
              </a:rPr>
              <a:t>E</a:t>
            </a:r>
            <a:r>
              <a:rPr lang="de-DE" sz="2400" b="1" dirty="0" smtClean="0">
                <a:solidFill>
                  <a:srgbClr val="000099"/>
                </a:solidFill>
              </a:rPr>
              <a:t>xperience </a:t>
            </a:r>
            <a:r>
              <a:rPr lang="de-DE" sz="2400" b="1" dirty="0" err="1" smtClean="0">
                <a:solidFill>
                  <a:srgbClr val="000099"/>
                </a:solidFill>
              </a:rPr>
              <a:t>with</a:t>
            </a:r>
            <a:r>
              <a:rPr lang="de-DE" sz="2400" b="1" dirty="0" smtClean="0">
                <a:solidFill>
                  <a:srgbClr val="000099"/>
                </a:solidFill>
              </a:rPr>
              <a:t> 4-Rod RFQs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500313" y="2284413"/>
            <a:ext cx="4410075" cy="12025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FAIR p-Linac RFQ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Review Meeting</a:t>
            </a:r>
          </a:p>
          <a:p>
            <a:pPr algn="ctr">
              <a:spcBef>
                <a:spcPct val="50000"/>
              </a:spcBef>
            </a:pPr>
            <a:r>
              <a:rPr lang="en-US" dirty="0" smtClean="0"/>
              <a:t>20.-21. November 2013</a:t>
            </a:r>
            <a:endParaRPr lang="en-US" dirty="0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512092" y="5761038"/>
            <a:ext cx="6365083" cy="307777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400" dirty="0" smtClean="0"/>
              <a:t>B. </a:t>
            </a:r>
            <a:r>
              <a:rPr lang="en-US" sz="1400" dirty="0" err="1" smtClean="0"/>
              <a:t>Koubek</a:t>
            </a:r>
            <a:r>
              <a:rPr lang="en-US" sz="1400" dirty="0" smtClean="0"/>
              <a:t>, H. Podlech,  A. Schempp </a:t>
            </a:r>
            <a:endParaRPr lang="en-US" sz="1400" dirty="0"/>
          </a:p>
        </p:txBody>
      </p:sp>
      <p:pic>
        <p:nvPicPr>
          <p:cNvPr id="5122" name="Picture 2" descr="C:\Users\Linac\Desktop\LINAC_Logo_ne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0288" y="3896461"/>
            <a:ext cx="4781550" cy="807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790825" y="4695825"/>
            <a:ext cx="3833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LINAC AG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000249" y="523876"/>
            <a:ext cx="553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CH-RFQ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171575" y="1209675"/>
            <a:ext cx="716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CH-RFQ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„4-Vane“-structure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very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large „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windows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“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" y="2202180"/>
            <a:ext cx="8054340" cy="4027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26648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2000249" y="523876"/>
            <a:ext cx="5534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CH-RFQ Tuning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1474470"/>
            <a:ext cx="4000500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740" y="1474470"/>
            <a:ext cx="4000500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767715" y="4709160"/>
            <a:ext cx="2286000" cy="1714500"/>
            <a:chOff x="0" y="0"/>
            <a:chExt cx="1600" cy="1200"/>
          </a:xfrm>
        </p:grpSpPr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499" t="42557" r="30499" b="10733"/>
            <a:stretch>
              <a:fillRect/>
            </a:stretch>
          </p:blipFill>
          <p:spPr bwMode="auto">
            <a:xfrm>
              <a:off x="0" y="0"/>
              <a:ext cx="1600" cy="1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0" name="Line 9"/>
            <p:cNvSpPr>
              <a:spLocks noChangeShapeType="1"/>
            </p:cNvSpPr>
            <p:nvPr/>
          </p:nvSpPr>
          <p:spPr bwMode="auto">
            <a:xfrm>
              <a:off x="285" y="1020"/>
              <a:ext cx="341" cy="0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grpSp>
        <p:nvGrpSpPr>
          <p:cNvPr id="11" name="Group 13"/>
          <p:cNvGrpSpPr>
            <a:grpSpLocks/>
          </p:cNvGrpSpPr>
          <p:nvPr/>
        </p:nvGrpSpPr>
        <p:grpSpPr bwMode="auto">
          <a:xfrm>
            <a:off x="4926330" y="4686300"/>
            <a:ext cx="2274570" cy="1760220"/>
            <a:chOff x="0" y="0"/>
            <a:chExt cx="1592" cy="1232"/>
          </a:xfrm>
        </p:grpSpPr>
        <p:pic>
          <p:nvPicPr>
            <p:cNvPr id="12" name="Picture 1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92" t="36313" r="21747" b="18787"/>
            <a:stretch>
              <a:fillRect/>
            </a:stretch>
          </p:blipFill>
          <p:spPr bwMode="auto">
            <a:xfrm>
              <a:off x="0" y="0"/>
              <a:ext cx="1592" cy="12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10800000" flipH="1">
              <a:off x="1114" y="610"/>
              <a:ext cx="99" cy="9"/>
            </a:xfrm>
            <a:prstGeom prst="line">
              <a:avLst/>
            </a:prstGeom>
            <a:noFill/>
            <a:ln w="9525">
              <a:solidFill>
                <a:srgbClr val="8000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14" name="Rectangle 14"/>
          <p:cNvSpPr>
            <a:spLocks/>
          </p:cNvSpPr>
          <p:nvPr/>
        </p:nvSpPr>
        <p:spPr bwMode="auto">
          <a:xfrm>
            <a:off x="3156585" y="5234940"/>
            <a:ext cx="165878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40005"/>
            <a:r>
              <a:rPr lang="en-US">
                <a:solidFill>
                  <a:schemeClr val="tx1"/>
                </a:solidFill>
                <a:latin typeface="Sathu" charset="0"/>
                <a:ea typeface="Sathu" charset="0"/>
                <a:cs typeface="Sathu" charset="0"/>
                <a:sym typeface="Sathu" charset="0"/>
              </a:rPr>
              <a:t>𝝙f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1,1 MHz/mm</a:t>
            </a:r>
          </a:p>
        </p:txBody>
      </p:sp>
      <p:sp>
        <p:nvSpPr>
          <p:cNvPr id="15" name="Rectangle 15"/>
          <p:cNvSpPr>
            <a:spLocks/>
          </p:cNvSpPr>
          <p:nvPr/>
        </p:nvSpPr>
        <p:spPr bwMode="auto">
          <a:xfrm>
            <a:off x="7303770" y="5234940"/>
            <a:ext cx="1625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40005"/>
            <a:r>
              <a:rPr lang="en-US">
                <a:solidFill>
                  <a:schemeClr val="tx1"/>
                </a:solidFill>
                <a:latin typeface="Sathu" charset="0"/>
                <a:ea typeface="Sathu" charset="0"/>
                <a:cs typeface="Sathu" charset="0"/>
                <a:sym typeface="Sathu" charset="0"/>
              </a:rPr>
              <a:t>𝝙f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380 kHz/mm</a:t>
            </a:r>
          </a:p>
        </p:txBody>
      </p:sp>
    </p:spTree>
    <p:extLst>
      <p:ext uri="{BB962C8B-B14F-4D97-AF65-F5344CB8AC3E}">
        <p14:creationId xmlns:p14="http://schemas.microsoft.com/office/powerpoint/2010/main" val="3758404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2657475" y="2524125"/>
            <a:ext cx="6200071" cy="3823320"/>
            <a:chOff x="4000153" y="3845353"/>
            <a:chExt cx="4857393" cy="250209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153" y="3845354"/>
              <a:ext cx="4857393" cy="250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4000153" y="3845354"/>
              <a:ext cx="2428696" cy="2502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6324062" y="3845353"/>
              <a:ext cx="847199" cy="1251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4-Rod RFQ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19210" y="1802387"/>
            <a:ext cx="48090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Well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kown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RFQ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structure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heavy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ions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Realized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frequencies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&lt; 250 MHz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Dipole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increases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f</a:t>
            </a: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Excellent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tuning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access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possibilities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Field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frequency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almost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independent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from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tank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dimensions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5722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/>
          <p:cNvGrpSpPr/>
          <p:nvPr/>
        </p:nvGrpSpPr>
        <p:grpSpPr>
          <a:xfrm>
            <a:off x="2657475" y="2524125"/>
            <a:ext cx="6200071" cy="3823320"/>
            <a:chOff x="4000153" y="3845353"/>
            <a:chExt cx="4857393" cy="2502092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00153" y="3845354"/>
              <a:ext cx="4857393" cy="25020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Rechteck 2"/>
            <p:cNvSpPr/>
            <p:nvPr/>
          </p:nvSpPr>
          <p:spPr>
            <a:xfrm>
              <a:off x="4000153" y="3845354"/>
              <a:ext cx="2428696" cy="25020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Rechteck 5"/>
            <p:cNvSpPr/>
            <p:nvPr/>
          </p:nvSpPr>
          <p:spPr>
            <a:xfrm>
              <a:off x="6324062" y="3845353"/>
              <a:ext cx="847199" cy="1251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4-Rod RFQ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219210" y="1802387"/>
            <a:ext cx="48090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System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of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strongly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coupled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RF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cells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 algn="just">
              <a:buFont typeface="Arial" pitchFamily="34" charset="0"/>
              <a:buChar char="•"/>
            </a:pPr>
            <a:endParaRPr lang="de-DE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By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changing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tuning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plate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hight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the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frequency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voltage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distribution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can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changed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over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wide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range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217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inac\Desktop\RFQ_FAIR\325MHzRFQ\Bericht 325 MHz RFQs\WEPS037f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99290"/>
            <a:ext cx="3848100" cy="399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Optimization of 4-Rod RFQ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Users\Linac\Desktop\325MHzRFQ\Bilder_Benni\ErgebnisseParaVa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92" r="3504"/>
          <a:stretch/>
        </p:blipFill>
        <p:spPr bwMode="auto">
          <a:xfrm>
            <a:off x="3409949" y="2686468"/>
            <a:ext cx="5667375" cy="3836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25807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Dipole Component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inac\Desktop\RFQ_FAIR\325MHzRFQ\Bericht 325 MHz RFQs\THPPP037f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649" y="951621"/>
            <a:ext cx="7977676" cy="5601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5919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Optimization of 4-Rod RFQ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 descr="C:\Users\Linac\Desktop\325MHzRFQ\Bilder_Benni\DipolVorherNach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0695" y="2579688"/>
            <a:ext cx="5618454" cy="24167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946401" y="1371600"/>
            <a:ext cx="360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Dipole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Minimization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683933" y="5122333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Arial" pitchFamily="34" charset="0"/>
                <a:cs typeface="Arial" pitchFamily="34" charset="0"/>
              </a:rPr>
              <a:t>before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757448" y="5130794"/>
            <a:ext cx="124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after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736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4-Rod RFQ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33" y="2379134"/>
            <a:ext cx="8126409" cy="34014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353702" y="1397000"/>
            <a:ext cx="4783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Short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protoype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has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been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designed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built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extremely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low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cost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)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349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4-Rod RFQ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353702" y="1397000"/>
            <a:ext cx="47836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>
                <a:latin typeface="Arial" pitchFamily="34" charset="0"/>
                <a:cs typeface="Arial" pitchFamily="34" charset="0"/>
              </a:rPr>
              <a:t>Electric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magnetic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surface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fields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" t="815" b="1286"/>
          <a:stretch>
            <a:fillRect/>
          </a:stretch>
        </p:blipFill>
        <p:spPr bwMode="auto">
          <a:xfrm>
            <a:off x="5033433" y="2370667"/>
            <a:ext cx="37973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433" y="2383367"/>
            <a:ext cx="3810000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87358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4-Rod RFQ Prototype Parameter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oup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9021820"/>
              </p:ext>
            </p:extLst>
          </p:nvPr>
        </p:nvGraphicFramePr>
        <p:xfrm>
          <a:off x="2556931" y="1490147"/>
          <a:ext cx="4432300" cy="4553373"/>
        </p:xfrm>
        <a:graphic>
          <a:graphicData uri="http://schemas.openxmlformats.org/drawingml/2006/table">
            <a:tbl>
              <a:tblPr/>
              <a:tblGrid>
                <a:gridCol w="2678113"/>
                <a:gridCol w="1047750"/>
                <a:gridCol w="706437"/>
              </a:tblGrid>
              <a:tr h="41825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Parameter</a:t>
                      </a:r>
                    </a:p>
                  </a:txBody>
                  <a:tcPr marL="50800" marR="50800" marT="50800" marB="50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DE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endParaRPr kumimoji="0" lang="de-DE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etica Neue" charset="0"/>
                        <a:ea typeface="ヒラギノ角ゴ ProN W3" charset="0"/>
                        <a:cs typeface="ヒラギノ角ゴ ProN W3" charset="0"/>
                        <a:sym typeface="Helvetica Neue" charset="0"/>
                      </a:endParaRPr>
                    </a:p>
                  </a:txBody>
                  <a:tcPr marL="50800" marR="50800" marT="50800" marB="5080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EADE4"/>
                    </a:solidFill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Beam Line Position [mm]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65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Stem Width [mm]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63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Stem Distance [mm]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50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Mean Aperture [mm]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2,9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Electrode Tip Radius [mm]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2,5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Clamp Height [mm]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8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Width of Stemarm [mm]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10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Frequency Range [MHz]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283,8   -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335,3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Quality Factor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2600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Shuntimpedance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 [k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Sathu" charset="0"/>
                          <a:ea typeface="Sathu" charset="0"/>
                          <a:cs typeface="Sathu" charset="0"/>
                          <a:sym typeface="Sathu" charset="0"/>
                        </a:rPr>
                        <a:t>Ω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m]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15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91919"/>
                        </a:solidFill>
                        <a:effectLst/>
                        <a:latin typeface="Helvetica Neue" charset="0"/>
                        <a:ea typeface="Helvetica Neue" charset="0"/>
                        <a:cs typeface="Helvetica Neue" charset="0"/>
                        <a:sym typeface="Helvetica Neue" charset="0"/>
                      </a:endParaRP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Dipole max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Arial" charset="0"/>
                        <a:buNone/>
                        <a:tabLst>
                          <a:tab pos="1016000" algn="l"/>
                        </a:tabLst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91919"/>
                          </a:solidFill>
                          <a:effectLst/>
                          <a:latin typeface="Helvetica Neue" charset="0"/>
                          <a:ea typeface="Helvetica Neue" charset="0"/>
                          <a:cs typeface="Helvetica Neue" charset="0"/>
                          <a:sym typeface="Helvetica Neue" charset="0"/>
                        </a:rPr>
                        <a:t>1,03</a:t>
                      </a:r>
                    </a:p>
                  </a:txBody>
                  <a:tcPr marL="50800" marR="50800" marT="50800" marB="50800" anchor="ctr" horzOverflow="overflow">
                    <a:lnL>
                      <a:noFill/>
                    </a:lnL>
                    <a:lnR>
                      <a:noFill/>
                    </a:lnR>
                    <a:lnT w="3175" cap="flat" cmpd="sng" algn="ctr">
                      <a:solidFill>
                        <a:srgbClr val="09478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00352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Outline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3495675" y="2028825"/>
            <a:ext cx="241617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FAIR p-Linac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4-Rod RFQ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RFQ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Operation </a:t>
            </a:r>
            <a:r>
              <a:rPr lang="de-DE" dirty="0" err="1" smtClean="0"/>
              <a:t>issues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515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First Tests of Prototype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6" name="Picture 2" descr="C:\Users\Linac\Desktop\325MHzRFQ\Bilder_Benni\ExpSetu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698376"/>
            <a:ext cx="9143999" cy="515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136059" y="3740730"/>
            <a:ext cx="8382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900" b="1" dirty="0" smtClean="0">
                <a:solidFill>
                  <a:schemeClr val="bg1"/>
                </a:solidFill>
              </a:rPr>
              <a:t>40 kW</a:t>
            </a:r>
            <a:endParaRPr lang="de-DE" sz="9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4877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221325" y="523876"/>
            <a:ext cx="708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First Tests of Prototype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Linac\Desktop\325MHzRFQ\Bilder_Benni\L10409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62100"/>
            <a:ext cx="9262536" cy="5210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3420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3743325" y="523876"/>
            <a:ext cx="4564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First Tests of Prototype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 descr="C:\Users\Linac\Desktop\325MHzRFQ\Bilder_Benni\L10409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23876"/>
            <a:ext cx="3562945" cy="6334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Linac\Desktop\325MHzRFQ\Bilder_Benni\L104091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946" y="1636614"/>
            <a:ext cx="5581054" cy="5221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200525" y="981076"/>
            <a:ext cx="3952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Up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500 W </a:t>
            </a:r>
            <a:r>
              <a:rPr lang="de-DE" dirty="0" err="1" smtClean="0"/>
              <a:t>cw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195922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TextBox 2"/>
          <p:cNvSpPr txBox="1">
            <a:spLocks noChangeArrowheads="1"/>
          </p:cNvSpPr>
          <p:nvPr/>
        </p:nvSpPr>
        <p:spPr bwMode="auto">
          <a:xfrm>
            <a:off x="1466849" y="523876"/>
            <a:ext cx="64770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What is the most suitable RF Structure?</a:t>
            </a:r>
            <a:endParaRPr lang="en-US" sz="2400" b="1" dirty="0">
              <a:solidFill>
                <a:srgbClr val="1A11A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562101" y="1381125"/>
            <a:ext cx="627697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Thermal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not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expected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all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structures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Dipole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component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is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no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problem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for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all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structures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endParaRPr lang="de-DE" dirty="0">
              <a:latin typeface="Arial" pitchFamily="34" charset="0"/>
              <a:cs typeface="Arial" pitchFamily="34" charset="0"/>
            </a:endParaRPr>
          </a:p>
          <a:p>
            <a:r>
              <a:rPr lang="de-DE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respect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RF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performance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all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structures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possible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2022475" y="3183850"/>
            <a:ext cx="53721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b="1" dirty="0" smtClean="0">
                <a:latin typeface="Arial" pitchFamily="34" charset="0"/>
                <a:cs typeface="Arial" pitchFamily="34" charset="0"/>
              </a:rPr>
              <a:t>Main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issues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b="1" dirty="0" err="1" smtClean="0">
                <a:latin typeface="Arial" pitchFamily="34" charset="0"/>
                <a:cs typeface="Arial" pitchFamily="34" charset="0"/>
              </a:rPr>
              <a:t>are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:</a:t>
            </a:r>
          </a:p>
          <a:p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Tuning </a:t>
            </a:r>
            <a:r>
              <a:rPr lang="de-DE" dirty="0" err="1" smtClean="0"/>
              <a:t>and</a:t>
            </a:r>
            <a:r>
              <a:rPr lang="de-DE" dirty="0" smtClean="0"/>
              <a:t> RF </a:t>
            </a:r>
            <a:r>
              <a:rPr lang="de-DE" dirty="0" err="1" smtClean="0"/>
              <a:t>coupling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Access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cavity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Alignment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tolerances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smtClean="0">
                <a:latin typeface="Arial" pitchFamily="34" charset="0"/>
                <a:cs typeface="Arial" pitchFamily="34" charset="0"/>
              </a:rPr>
              <a:t>Capital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costs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endParaRPr lang="de-DE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dirty="0" err="1" smtClean="0">
                <a:latin typeface="Arial" pitchFamily="34" charset="0"/>
                <a:cs typeface="Arial" pitchFamily="34" charset="0"/>
              </a:rPr>
              <a:t>Repair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and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maintainance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5638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RF </a:t>
            </a:r>
            <a:r>
              <a:rPr lang="de-DE" sz="2400" b="1" dirty="0" err="1" smtClean="0">
                <a:solidFill>
                  <a:srgbClr val="000099"/>
                </a:solidFill>
              </a:rPr>
              <a:t>Contact</a:t>
            </a:r>
            <a:r>
              <a:rPr lang="de-DE" sz="2400" b="1" dirty="0" smtClean="0">
                <a:solidFill>
                  <a:srgbClr val="000099"/>
                </a:solidFill>
              </a:rPr>
              <a:t> </a:t>
            </a:r>
            <a:r>
              <a:rPr lang="de-DE" sz="2400" b="1" dirty="0" err="1" smtClean="0">
                <a:solidFill>
                  <a:srgbClr val="000099"/>
                </a:solidFill>
              </a:rPr>
              <a:t>of</a:t>
            </a:r>
            <a:r>
              <a:rPr lang="de-DE" sz="2400" b="1" dirty="0" smtClean="0">
                <a:solidFill>
                  <a:srgbClr val="000099"/>
                </a:solidFill>
              </a:rPr>
              <a:t> Tuning Plates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pic>
        <p:nvPicPr>
          <p:cNvPr id="2050" name="Picture 2" descr="C:\Users\Linac\Desktop\Review Meeting\Praesentation\FNAL\DSC0104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24250"/>
            <a:ext cx="444500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inac\Desktop\Review Meeting\Kontaktierung LANL-RFQ-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0" y="3302951"/>
            <a:ext cx="4699000" cy="3555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03785"/>
            <a:ext cx="3198598" cy="253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feld 1"/>
          <p:cNvSpPr txBox="1"/>
          <p:nvPr/>
        </p:nvSpPr>
        <p:spPr>
          <a:xfrm>
            <a:off x="4124325" y="1866900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decided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5914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99"/>
                </a:solidFill>
              </a:rPr>
              <a:t>Fabrication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pic>
        <p:nvPicPr>
          <p:cNvPr id="7" name="Picture 4" descr="Prototyp.0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12760" r="9696"/>
          <a:stretch/>
        </p:blipFill>
        <p:spPr bwMode="auto">
          <a:xfrm>
            <a:off x="1085849" y="1550026"/>
            <a:ext cx="3438525" cy="15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4" descr="Prototyp.00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96" t="12760" r="9696"/>
          <a:stretch/>
        </p:blipFill>
        <p:spPr bwMode="auto">
          <a:xfrm>
            <a:off x="4514849" y="1550027"/>
            <a:ext cx="3438525" cy="1523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cxnSp>
        <p:nvCxnSpPr>
          <p:cNvPr id="4" name="Gerade Verbindung 3"/>
          <p:cNvCxnSpPr/>
          <p:nvPr/>
        </p:nvCxnSpPr>
        <p:spPr>
          <a:xfrm>
            <a:off x="4524374" y="1247775"/>
            <a:ext cx="0" cy="214312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1162050" y="3724275"/>
            <a:ext cx="758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planned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fabricate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ground</a:t>
            </a:r>
            <a:r>
              <a:rPr lang="de-DE" dirty="0" smtClean="0"/>
              <a:t> </a:t>
            </a:r>
            <a:r>
              <a:rPr lang="de-DE" dirty="0" err="1" smtClean="0"/>
              <a:t>plate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stems</a:t>
            </a:r>
            <a:r>
              <a:rPr lang="de-DE" dirty="0" smtClean="0"/>
              <a:t> </a:t>
            </a:r>
            <a:r>
              <a:rPr lang="de-DE" dirty="0" err="1" smtClean="0"/>
              <a:t>from</a:t>
            </a:r>
            <a:r>
              <a:rPr lang="de-DE" dirty="0" smtClean="0"/>
              <a:t> massive </a:t>
            </a:r>
            <a:r>
              <a:rPr lang="de-DE" dirty="0" err="1" smtClean="0"/>
              <a:t>copper</a:t>
            </a:r>
            <a:r>
              <a:rPr lang="de-DE" dirty="0" smtClean="0"/>
              <a:t> </a:t>
            </a:r>
            <a:r>
              <a:rPr lang="de-DE" dirty="0" err="1" smtClean="0"/>
              <a:t>blocks</a:t>
            </a:r>
            <a:r>
              <a:rPr lang="de-DE" dirty="0" smtClean="0"/>
              <a:t> (3-6 </a:t>
            </a:r>
            <a:r>
              <a:rPr lang="de-DE" dirty="0" err="1" smtClean="0"/>
              <a:t>single</a:t>
            </a:r>
            <a:r>
              <a:rPr lang="de-DE" dirty="0" smtClean="0"/>
              <a:t> </a:t>
            </a:r>
            <a:r>
              <a:rPr lang="de-DE" dirty="0" err="1" smtClean="0"/>
              <a:t>parts</a:t>
            </a:r>
            <a:r>
              <a:rPr lang="de-DE" dirty="0" smtClean="0"/>
              <a:t>) </a:t>
            </a:r>
          </a:p>
          <a:p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Better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contact</a:t>
            </a:r>
            <a:r>
              <a:rPr lang="de-DE" dirty="0" smtClean="0">
                <a:sym typeface="Wingdings" panose="05000000000000000000" pitchFamily="2" charset="2"/>
              </a:rPr>
              <a:t>, </a:t>
            </a:r>
            <a:r>
              <a:rPr lang="de-DE" dirty="0" err="1" smtClean="0">
                <a:sym typeface="Wingdings" panose="05000000000000000000" pitchFamily="2" charset="2"/>
              </a:rPr>
              <a:t>no</a:t>
            </a:r>
            <a:r>
              <a:rPr lang="de-DE" dirty="0" smtClean="0">
                <a:sym typeface="Wingdings" panose="05000000000000000000" pitchFamily="2" charset="2"/>
              </a:rPr>
              <a:t> additional </a:t>
            </a:r>
            <a:r>
              <a:rPr lang="de-DE" dirty="0" err="1" smtClean="0">
                <a:sym typeface="Wingdings" panose="05000000000000000000" pitchFamily="2" charset="2"/>
              </a:rPr>
              <a:t>alignment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error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stems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Wingdings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Already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intense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interaction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with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industry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0199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Injection </a:t>
            </a:r>
            <a:r>
              <a:rPr lang="de-DE" sz="2400" b="1" dirty="0" err="1" smtClean="0">
                <a:solidFill>
                  <a:srgbClr val="000099"/>
                </a:solidFill>
              </a:rPr>
              <a:t>into</a:t>
            </a:r>
            <a:r>
              <a:rPr lang="de-DE" sz="2400" b="1" dirty="0" smtClean="0">
                <a:solidFill>
                  <a:srgbClr val="000099"/>
                </a:solidFill>
              </a:rPr>
              <a:t> an RFQ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2" name="Textfeld 1"/>
          <p:cNvSpPr txBox="1"/>
          <p:nvPr/>
        </p:nvSpPr>
        <p:spPr>
          <a:xfrm>
            <a:off x="1419225" y="1447800"/>
            <a:ext cx="65627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persistent rumor </a:t>
            </a:r>
            <a:r>
              <a:rPr lang="de-DE" dirty="0" err="1" smtClean="0"/>
              <a:t>that</a:t>
            </a:r>
            <a:r>
              <a:rPr lang="de-DE" dirty="0" smtClean="0"/>
              <a:t> 4-Rod RFQs </a:t>
            </a:r>
            <a:r>
              <a:rPr lang="de-DE" dirty="0" err="1" smtClean="0"/>
              <a:t>have</a:t>
            </a:r>
            <a:r>
              <a:rPr lang="de-DE" dirty="0" smtClean="0"/>
              <a:t> a </a:t>
            </a:r>
            <a:r>
              <a:rPr lang="de-DE" dirty="0" err="1" smtClean="0"/>
              <a:t>lower</a:t>
            </a:r>
            <a:r>
              <a:rPr lang="de-DE" dirty="0" smtClean="0"/>
              <a:t> </a:t>
            </a:r>
            <a:r>
              <a:rPr lang="de-DE" dirty="0" err="1" smtClean="0"/>
              <a:t>transmission</a:t>
            </a:r>
            <a:r>
              <a:rPr lang="de-DE" dirty="0" smtClean="0"/>
              <a:t> </a:t>
            </a:r>
            <a:r>
              <a:rPr lang="de-DE" dirty="0" err="1" smtClean="0"/>
              <a:t>than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structures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1373187" y="2829878"/>
            <a:ext cx="665797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some</a:t>
            </a:r>
            <a:r>
              <a:rPr lang="de-DE" dirty="0" smtClean="0"/>
              <a:t> 4-Rod RFQ </a:t>
            </a:r>
            <a:r>
              <a:rPr lang="de-DE" dirty="0" err="1" smtClean="0"/>
              <a:t>with</a:t>
            </a:r>
            <a:r>
              <a:rPr lang="de-DE" dirty="0" smtClean="0"/>
              <a:t> (</a:t>
            </a:r>
            <a:r>
              <a:rPr lang="de-DE" dirty="0" err="1" smtClean="0"/>
              <a:t>initial</a:t>
            </a:r>
            <a:r>
              <a:rPr lang="de-DE" dirty="0" smtClean="0"/>
              <a:t>) </a:t>
            </a:r>
            <a:r>
              <a:rPr lang="de-DE" dirty="0" err="1" smtClean="0"/>
              <a:t>poor</a:t>
            </a:r>
            <a:r>
              <a:rPr lang="de-DE" dirty="0" smtClean="0"/>
              <a:t> </a:t>
            </a:r>
            <a:r>
              <a:rPr lang="de-DE" dirty="0" err="1" smtClean="0"/>
              <a:t>tranmission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But in </a:t>
            </a:r>
            <a:r>
              <a:rPr lang="de-DE" dirty="0" err="1" smtClean="0"/>
              <a:t>most</a:t>
            </a:r>
            <a:r>
              <a:rPr lang="de-DE" dirty="0" smtClean="0"/>
              <a:t> </a:t>
            </a:r>
            <a:r>
              <a:rPr lang="de-DE" dirty="0" err="1" smtClean="0"/>
              <a:t>cases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reason</a:t>
            </a:r>
            <a:r>
              <a:rPr lang="de-DE" dirty="0" smtClean="0"/>
              <a:t> was </a:t>
            </a:r>
            <a:r>
              <a:rPr lang="de-DE" dirty="0" err="1" smtClean="0"/>
              <a:t>inadequate</a:t>
            </a:r>
            <a:r>
              <a:rPr lang="de-DE" dirty="0" smtClean="0"/>
              <a:t> </a:t>
            </a:r>
            <a:r>
              <a:rPr lang="de-DE" dirty="0" err="1" smtClean="0"/>
              <a:t>injection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Much larger emittance </a:t>
            </a:r>
            <a:r>
              <a:rPr lang="de-DE" dirty="0" err="1" smtClean="0">
                <a:sym typeface="Wingdings" panose="05000000000000000000" pitchFamily="2" charset="2"/>
              </a:rPr>
              <a:t>delivered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by</a:t>
            </a:r>
            <a:r>
              <a:rPr lang="de-DE" dirty="0" smtClean="0">
                <a:sym typeface="Wingdings" panose="05000000000000000000" pitchFamily="2" charset="2"/>
              </a:rPr>
              <a:t> Source</a:t>
            </a:r>
          </a:p>
          <a:p>
            <a:pPr marL="285750" indent="-285750">
              <a:buFont typeface="Wingdings"/>
              <a:buChar char="à"/>
            </a:pPr>
            <a:r>
              <a:rPr lang="de-DE" dirty="0" smtClean="0">
                <a:sym typeface="Wingdings" panose="05000000000000000000" pitchFamily="2" charset="2"/>
              </a:rPr>
              <a:t>Not </a:t>
            </a:r>
            <a:r>
              <a:rPr lang="de-DE" dirty="0" err="1" smtClean="0">
                <a:sym typeface="Wingdings" panose="05000000000000000000" pitchFamily="2" charset="2"/>
              </a:rPr>
              <a:t>well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designed</a:t>
            </a:r>
            <a:r>
              <a:rPr lang="de-DE" dirty="0" smtClean="0">
                <a:sym typeface="Wingdings" panose="05000000000000000000" pitchFamily="2" charset="2"/>
              </a:rPr>
              <a:t> LEBT</a:t>
            </a:r>
          </a:p>
          <a:p>
            <a:pPr marL="285750" indent="-285750">
              <a:buFont typeface="Wingdings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err="1" smtClean="0">
                <a:sym typeface="Wingdings" panose="05000000000000000000" pitchFamily="2" charset="2"/>
              </a:rPr>
              <a:t>Examples</a:t>
            </a:r>
            <a:r>
              <a:rPr lang="de-DE" dirty="0" smtClean="0">
                <a:sym typeface="Wingdings" panose="05000000000000000000" pitchFamily="2" charset="2"/>
              </a:rPr>
              <a:t>: HIT RFQ, SARAF, 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ym typeface="Wingdings" panose="05000000000000000000" pitchFamily="2" charset="2"/>
              </a:rPr>
              <a:t>RFQs </a:t>
            </a:r>
            <a:r>
              <a:rPr lang="de-DE" dirty="0" err="1" smtClean="0">
                <a:sym typeface="Wingdings" panose="05000000000000000000" pitchFamily="2" charset="2"/>
              </a:rPr>
              <a:t>are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very</a:t>
            </a:r>
            <a:r>
              <a:rPr lang="de-DE" dirty="0" smtClean="0">
                <a:sym typeface="Wingdings" panose="05000000000000000000" pitchFamily="2" charset="2"/>
              </a:rPr>
              <a:t> sensitive </a:t>
            </a:r>
            <a:r>
              <a:rPr lang="de-DE" dirty="0" err="1" smtClean="0">
                <a:sym typeface="Wingdings" panose="05000000000000000000" pitchFamily="2" charset="2"/>
              </a:rPr>
              <a:t>to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input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parameters</a:t>
            </a:r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165724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99"/>
                </a:solidFill>
              </a:rPr>
              <a:t>Recent</a:t>
            </a:r>
            <a:r>
              <a:rPr lang="de-DE" sz="2400" b="1" dirty="0" smtClean="0">
                <a:solidFill>
                  <a:srgbClr val="000099"/>
                </a:solidFill>
              </a:rPr>
              <a:t> 4-Rod RFQs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219325" y="2847975"/>
            <a:ext cx="492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/>
              <a:t>Excel-File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24381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Injection </a:t>
            </a:r>
            <a:r>
              <a:rPr lang="de-DE" sz="2400" b="1" dirty="0" err="1" smtClean="0">
                <a:solidFill>
                  <a:srgbClr val="000099"/>
                </a:solidFill>
              </a:rPr>
              <a:t>into</a:t>
            </a:r>
            <a:r>
              <a:rPr lang="de-DE" sz="2400" b="1" dirty="0" smtClean="0">
                <a:solidFill>
                  <a:srgbClr val="000099"/>
                </a:solidFill>
              </a:rPr>
              <a:t> an RFQ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pic>
        <p:nvPicPr>
          <p:cNvPr id="4098" name="Picture 2" descr="C:\Users\Linac\Desktop\Review Meeting\Vergleichsstudie\LEBT_Schematisch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93850"/>
            <a:ext cx="7258050" cy="483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044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solidFill>
                  <a:srgbClr val="000099"/>
                </a:solidFill>
              </a:rPr>
              <a:t>Acceptance</a:t>
            </a:r>
            <a:r>
              <a:rPr lang="de-DE" sz="2400" b="1" dirty="0" smtClean="0">
                <a:solidFill>
                  <a:srgbClr val="000099"/>
                </a:solidFill>
              </a:rPr>
              <a:t> </a:t>
            </a:r>
            <a:r>
              <a:rPr lang="de-DE" sz="2400" b="1" dirty="0" err="1" smtClean="0">
                <a:solidFill>
                  <a:srgbClr val="000099"/>
                </a:solidFill>
              </a:rPr>
              <a:t>Dependency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pic>
        <p:nvPicPr>
          <p:cNvPr id="3074" name="Picture 2" descr="C:\Users\Linac\Desktop\Review Meeting\Vergleichsstudie\RFQ-Match_Variation_Solenoide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6" t="11165" b="5355"/>
          <a:stretch/>
        </p:blipFill>
        <p:spPr bwMode="auto">
          <a:xfrm>
            <a:off x="947118" y="1343025"/>
            <a:ext cx="7504731" cy="496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7653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50813" y="542475"/>
            <a:ext cx="604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1A11A5"/>
                </a:solidFill>
                <a:latin typeface="Arial"/>
                <a:cs typeface="Arial"/>
              </a:rPr>
              <a:t>FAIR p-</a:t>
            </a:r>
            <a:r>
              <a:rPr lang="de-DE" sz="2400" b="1" dirty="0" err="1" smtClean="0">
                <a:solidFill>
                  <a:srgbClr val="1A11A5"/>
                </a:solidFill>
                <a:latin typeface="Arial"/>
                <a:cs typeface="Arial"/>
              </a:rPr>
              <a:t>Linac</a:t>
            </a:r>
            <a:endParaRPr lang="de-DE" sz="2400" b="1" dirty="0">
              <a:solidFill>
                <a:srgbClr val="1A11A5"/>
              </a:solidFill>
              <a:latin typeface="Arial"/>
              <a:cs typeface="Arial"/>
            </a:endParaRPr>
          </a:p>
        </p:txBody>
      </p:sp>
      <p:pic>
        <p:nvPicPr>
          <p:cNvPr id="4" name="Picture 63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30" y="1709367"/>
            <a:ext cx="7431637" cy="141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521010" y="3864466"/>
            <a:ext cx="18117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E=70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MeV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I=35 (70) mA</a:t>
            </a: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f=325.224 MHz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5144570" y="3871249"/>
            <a:ext cx="190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Arial" pitchFamily="34" charset="0"/>
                <a:cs typeface="Arial" pitchFamily="34" charset="0"/>
              </a:rPr>
              <a:t>High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current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Short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pulses</a:t>
            </a:r>
            <a:endParaRPr lang="de-DE" dirty="0" smtClean="0">
              <a:latin typeface="Arial" pitchFamily="34" charset="0"/>
              <a:cs typeface="Arial" pitchFamily="34" charset="0"/>
            </a:endParaRPr>
          </a:p>
          <a:p>
            <a:r>
              <a:rPr lang="de-DE" dirty="0" smtClean="0">
                <a:latin typeface="Arial" pitchFamily="34" charset="0"/>
                <a:cs typeface="Arial" pitchFamily="34" charset="0"/>
              </a:rPr>
              <a:t>Low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duty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dirty="0" err="1" smtClean="0">
                <a:latin typeface="Arial" pitchFamily="34" charset="0"/>
                <a:cs typeface="Arial" pitchFamily="34" charset="0"/>
              </a:rPr>
              <a:t>factor</a:t>
            </a:r>
            <a:endParaRPr lang="de-DE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09615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4-Rod RFQ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038476" y="1734503"/>
            <a:ext cx="33401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Impedance</a:t>
            </a:r>
            <a:r>
              <a:rPr lang="de-DE" dirty="0" smtClean="0"/>
              <a:t>/ RF power   </a:t>
            </a:r>
            <a:r>
              <a:rPr lang="de-DE" b="1" dirty="0"/>
              <a:t>o</a:t>
            </a:r>
            <a:endParaRPr lang="de-DE" b="1" dirty="0" smtClean="0"/>
          </a:p>
          <a:p>
            <a:endParaRPr lang="de-DE" dirty="0"/>
          </a:p>
          <a:p>
            <a:r>
              <a:rPr lang="de-DE" dirty="0" smtClean="0"/>
              <a:t>Technological </a:t>
            </a:r>
            <a:r>
              <a:rPr lang="de-DE" dirty="0" err="1" smtClean="0"/>
              <a:t>risk</a:t>
            </a:r>
            <a:r>
              <a:rPr lang="de-DE" dirty="0" smtClean="0"/>
              <a:t>          </a:t>
            </a:r>
            <a:r>
              <a:rPr lang="de-DE" b="1" dirty="0" smtClean="0"/>
              <a:t>+</a:t>
            </a:r>
          </a:p>
          <a:p>
            <a:endParaRPr lang="de-DE" dirty="0"/>
          </a:p>
          <a:p>
            <a:r>
              <a:rPr lang="de-DE" dirty="0" smtClean="0"/>
              <a:t>Tuning                           </a:t>
            </a:r>
            <a:r>
              <a:rPr lang="de-DE" b="1" dirty="0" smtClean="0"/>
              <a:t>++</a:t>
            </a:r>
          </a:p>
          <a:p>
            <a:endParaRPr lang="de-DE" dirty="0"/>
          </a:p>
          <a:p>
            <a:r>
              <a:rPr lang="de-DE" dirty="0" smtClean="0"/>
              <a:t>Cavity Access               </a:t>
            </a:r>
            <a:r>
              <a:rPr lang="de-DE" b="1" dirty="0" smtClean="0"/>
              <a:t>++  </a:t>
            </a:r>
          </a:p>
          <a:p>
            <a:endParaRPr lang="de-DE" dirty="0"/>
          </a:p>
          <a:p>
            <a:r>
              <a:rPr lang="de-DE" dirty="0" err="1" smtClean="0"/>
              <a:t>Maintainance</a:t>
            </a:r>
            <a:r>
              <a:rPr lang="de-DE" dirty="0" smtClean="0"/>
              <a:t>                </a:t>
            </a:r>
            <a:r>
              <a:rPr lang="de-DE" b="1" dirty="0" smtClean="0"/>
              <a:t>++</a:t>
            </a:r>
          </a:p>
          <a:p>
            <a:endParaRPr lang="de-DE" dirty="0"/>
          </a:p>
          <a:p>
            <a:r>
              <a:rPr lang="de-DE" dirty="0" err="1" smtClean="0"/>
              <a:t>Tolerances</a:t>
            </a:r>
            <a:r>
              <a:rPr lang="de-DE" dirty="0" smtClean="0"/>
              <a:t>                    </a:t>
            </a:r>
            <a:r>
              <a:rPr lang="de-DE" b="1" dirty="0" smtClean="0"/>
              <a:t>+</a:t>
            </a:r>
          </a:p>
          <a:p>
            <a:endParaRPr lang="de-DE" dirty="0"/>
          </a:p>
          <a:p>
            <a:r>
              <a:rPr lang="de-DE" dirty="0" smtClean="0"/>
              <a:t>Capital </a:t>
            </a:r>
            <a:r>
              <a:rPr lang="de-DE" dirty="0" err="1" smtClean="0"/>
              <a:t>costs</a:t>
            </a:r>
            <a:r>
              <a:rPr lang="de-DE" dirty="0" smtClean="0"/>
              <a:t>                </a:t>
            </a:r>
            <a:r>
              <a:rPr lang="de-DE" b="1" dirty="0" smtClean="0"/>
              <a:t>++</a:t>
            </a:r>
          </a:p>
        </p:txBody>
      </p:sp>
    </p:spTree>
    <p:extLst>
      <p:ext uri="{BB962C8B-B14F-4D97-AF65-F5344CB8AC3E}">
        <p14:creationId xmlns:p14="http://schemas.microsoft.com/office/powerpoint/2010/main" val="304158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33401" y="533400"/>
            <a:ext cx="8315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000099"/>
                </a:solidFill>
              </a:rPr>
              <a:t>Summary</a:t>
            </a:r>
            <a:endParaRPr lang="de-DE" sz="1000" b="1" dirty="0" smtClean="0">
              <a:solidFill>
                <a:srgbClr val="000099"/>
              </a:solidFill>
            </a:endParaRP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809625" y="1017588"/>
            <a:ext cx="7791449" cy="787011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 smtClean="0"/>
              <a:t>Despite of the high frequency the 4-Rod RFQ is a suitable RF structure</a:t>
            </a:r>
            <a:endParaRPr lang="en-US" dirty="0"/>
          </a:p>
          <a:p>
            <a:pPr algn="ctr">
              <a:spcBef>
                <a:spcPct val="50000"/>
              </a:spcBef>
            </a:pPr>
            <a:r>
              <a:rPr lang="en-US" dirty="0"/>
              <a:t>f</a:t>
            </a:r>
            <a:r>
              <a:rPr lang="en-US" dirty="0" smtClean="0"/>
              <a:t>or the FAIR </a:t>
            </a:r>
            <a:r>
              <a:rPr lang="en-US" dirty="0" smtClean="0"/>
              <a:t>p-Linac (as the other </a:t>
            </a:r>
            <a:r>
              <a:rPr lang="en-US" dirty="0" err="1" smtClean="0"/>
              <a:t>srtuctures</a:t>
            </a:r>
            <a:r>
              <a:rPr lang="en-US" dirty="0" smtClean="0"/>
              <a:t>)</a:t>
            </a:r>
            <a:endParaRPr lang="en-US" dirty="0" smtClean="0"/>
          </a:p>
        </p:txBody>
      </p:sp>
      <p:grpSp>
        <p:nvGrpSpPr>
          <p:cNvPr id="2" name="Gruppieren 1"/>
          <p:cNvGrpSpPr/>
          <p:nvPr/>
        </p:nvGrpSpPr>
        <p:grpSpPr>
          <a:xfrm>
            <a:off x="367491" y="2048193"/>
            <a:ext cx="8620300" cy="3714724"/>
            <a:chOff x="367491" y="2048193"/>
            <a:chExt cx="8620300" cy="3714724"/>
          </a:xfrm>
        </p:grpSpPr>
        <p:pic>
          <p:nvPicPr>
            <p:cNvPr id="1026" name="Picture 2" descr="D:\Tempo30240611_2944417_1_sps_Pxgen_r_630xA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30625" y="2048193"/>
              <a:ext cx="1920876" cy="1279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7" name="Picture 3" descr="D:\001-ferrari-laferrari-1362484808.jpg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7291"/>
            <a:stretch/>
          </p:blipFill>
          <p:spPr bwMode="auto">
            <a:xfrm>
              <a:off x="367491" y="3579653"/>
              <a:ext cx="4631374" cy="20783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D:\2013-Volkswagen-Golf-R-VII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000" t="20028" r="8281" b="6266"/>
            <a:stretch/>
          </p:blipFill>
          <p:spPr bwMode="auto">
            <a:xfrm>
              <a:off x="5179954" y="3474720"/>
              <a:ext cx="3807837" cy="22881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32358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50813" y="542475"/>
            <a:ext cx="604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1A11A5"/>
                </a:solidFill>
                <a:latin typeface="Arial"/>
                <a:cs typeface="Arial"/>
              </a:rPr>
              <a:t>RFQ </a:t>
            </a:r>
            <a:r>
              <a:rPr lang="de-DE" sz="2400" b="1" dirty="0" err="1">
                <a:solidFill>
                  <a:srgbClr val="1A11A5"/>
                </a:solidFill>
                <a:latin typeface="Arial"/>
                <a:cs typeface="Arial"/>
              </a:rPr>
              <a:t>R</a:t>
            </a:r>
            <a:r>
              <a:rPr lang="de-DE" sz="2400" b="1" dirty="0" err="1" smtClean="0">
                <a:solidFill>
                  <a:srgbClr val="1A11A5"/>
                </a:solidFill>
                <a:latin typeface="Arial"/>
                <a:cs typeface="Arial"/>
              </a:rPr>
              <a:t>equirements</a:t>
            </a:r>
            <a:endParaRPr lang="de-DE" sz="2400" b="1" dirty="0">
              <a:solidFill>
                <a:srgbClr val="1A11A5"/>
              </a:solidFill>
              <a:latin typeface="Arial"/>
              <a:cs typeface="Arial"/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7005224"/>
              </p:ext>
            </p:extLst>
          </p:nvPr>
        </p:nvGraphicFramePr>
        <p:xfrm>
          <a:off x="1694920" y="1764482"/>
          <a:ext cx="6096000" cy="304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23984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Parameter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f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325.224 MHz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Voltage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71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kV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Particles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Protons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de-DE" sz="1400" baseline="-25000" dirty="0" err="1" smtClean="0">
                          <a:latin typeface="Arial" pitchFamily="34" charset="0"/>
                          <a:cs typeface="Arial" pitchFamily="34" charset="0"/>
                        </a:rPr>
                        <a:t>p</a:t>
                      </a:r>
                      <a:endParaRPr lang="de-DE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&lt;36 MV/m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Beam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current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Up</a:t>
                      </a: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to</a:t>
                      </a: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 7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0 mA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RF power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≈1 MW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de-DE" sz="1400" baseline="-25000" dirty="0" smtClean="0">
                          <a:latin typeface="Arial" pitchFamily="34" charset="0"/>
                          <a:cs typeface="Arial" pitchFamily="34" charset="0"/>
                        </a:rPr>
                        <a:t>in</a:t>
                      </a:r>
                      <a:endParaRPr lang="de-DE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95/60 keV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≈3.3 m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E</a:t>
                      </a:r>
                      <a:r>
                        <a:rPr lang="de-DE" sz="1400" baseline="-25000" dirty="0" err="1" smtClean="0">
                          <a:latin typeface="Arial" pitchFamily="34" charset="0"/>
                          <a:cs typeface="Arial" pitchFamily="34" charset="0"/>
                        </a:rPr>
                        <a:t>out</a:t>
                      </a:r>
                      <a:endParaRPr lang="de-DE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3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R</a:t>
                      </a:r>
                      <a:r>
                        <a:rPr lang="de-DE" sz="1400" baseline="-25000" dirty="0" err="1" smtClean="0">
                          <a:latin typeface="Arial" pitchFamily="34" charset="0"/>
                          <a:cs typeface="Arial" pitchFamily="34" charset="0"/>
                        </a:rPr>
                        <a:t>p,min</a:t>
                      </a:r>
                      <a:endParaRPr lang="de-DE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15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k</a:t>
                      </a:r>
                      <a:r>
                        <a:rPr lang="de-DE" sz="1400" dirty="0" err="1" smtClean="0">
                          <a:latin typeface="Symbol" pitchFamily="18" charset="2"/>
                          <a:cs typeface="Arial" pitchFamily="34" charset="0"/>
                        </a:rPr>
                        <a:t>W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m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r>
                        <a:rPr lang="de-DE" sz="1400" baseline="0" dirty="0" smtClean="0"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lang="de-DE" sz="1400" baseline="-25000" dirty="0" smtClean="0">
                          <a:latin typeface="Arial" pitchFamily="34" charset="0"/>
                          <a:cs typeface="Arial" pitchFamily="34" charset="0"/>
                        </a:rPr>
                        <a:t>out,N,95%,trans</a:t>
                      </a:r>
                      <a:endParaRPr lang="de-DE" sz="1400" baseline="-25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&lt;1.6</a:t>
                      </a: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 mm </a:t>
                      </a:r>
                      <a:r>
                        <a:rPr lang="de-DE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mrad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Coolant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H</a:t>
                      </a:r>
                      <a:r>
                        <a:rPr lang="de-DE" sz="1400" baseline="-25000" dirty="0" smtClean="0"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O, 11 bar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>
                          <a:latin typeface="Symbol" pitchFamily="18" charset="2"/>
                          <a:cs typeface="Arial" pitchFamily="34" charset="0"/>
                        </a:rPr>
                        <a:t>e</a:t>
                      </a:r>
                      <a:r>
                        <a:rPr lang="de-DE" sz="1400" baseline="-25000" dirty="0" smtClean="0">
                          <a:latin typeface="Arial" pitchFamily="34" charset="0"/>
                          <a:cs typeface="Arial" pitchFamily="34" charset="0"/>
                        </a:rPr>
                        <a:t>out,N,95%,long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&lt;2</a:t>
                      </a: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MeV</a:t>
                      </a: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deg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Mass</a:t>
                      </a:r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flow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10 l/min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Pulse </a:t>
                      </a:r>
                      <a:r>
                        <a:rPr lang="de-DE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length</a:t>
                      </a:r>
                      <a:endParaRPr lang="de-DE" sz="14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200 </a:t>
                      </a:r>
                      <a:r>
                        <a:rPr lang="de-DE" sz="1400" dirty="0" err="1" smtClean="0">
                          <a:latin typeface="Symbol" pitchFamily="18" charset="2"/>
                          <a:cs typeface="Arial" pitchFamily="34" charset="0"/>
                        </a:rPr>
                        <a:t>m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s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Dynamic</a:t>
                      </a: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DE" sz="1400" baseline="0" dirty="0" err="1" smtClean="0">
                          <a:latin typeface="Arial" pitchFamily="34" charset="0"/>
                          <a:cs typeface="Arial" pitchFamily="34" charset="0"/>
                        </a:rPr>
                        <a:t>tuner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398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400" baseline="0" dirty="0" smtClean="0">
                          <a:latin typeface="Arial" pitchFamily="34" charset="0"/>
                          <a:cs typeface="Arial" pitchFamily="34" charset="0"/>
                        </a:rPr>
                        <a:t>Repetition rate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4 Hz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smtClean="0">
                          <a:latin typeface="Arial" pitchFamily="34" charset="0"/>
                          <a:cs typeface="Arial" pitchFamily="34" charset="0"/>
                        </a:rPr>
                        <a:t>RFQ </a:t>
                      </a:r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structure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sz="1400" dirty="0" err="1" smtClean="0">
                          <a:latin typeface="Arial" pitchFamily="34" charset="0"/>
                          <a:cs typeface="Arial" pitchFamily="34" charset="0"/>
                        </a:rPr>
                        <a:t>tbd</a:t>
                      </a:r>
                      <a:endParaRPr lang="de-DE" sz="14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2000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750813" y="542475"/>
            <a:ext cx="604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1A11A5"/>
                </a:solidFill>
                <a:latin typeface="Arial"/>
                <a:cs typeface="Arial"/>
              </a:rPr>
              <a:t>RFQ </a:t>
            </a:r>
            <a:r>
              <a:rPr lang="de-DE" sz="2400" b="1" dirty="0" err="1" smtClean="0">
                <a:solidFill>
                  <a:srgbClr val="1A11A5"/>
                </a:solidFill>
                <a:latin typeface="Arial"/>
                <a:cs typeface="Arial"/>
              </a:rPr>
              <a:t>Structures</a:t>
            </a:r>
            <a:endParaRPr lang="de-DE" sz="2400" b="1" dirty="0">
              <a:solidFill>
                <a:srgbClr val="1A11A5"/>
              </a:solidFill>
              <a:latin typeface="Arial"/>
              <a:cs typeface="Arial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73965" y="1427237"/>
            <a:ext cx="424726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Ladder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RFQ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4-Rod RFQ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4-Vane-RFQ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4-Vane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with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coupling</a:t>
            </a:r>
            <a:r>
              <a:rPr lang="de-D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2000" dirty="0" err="1" smtClean="0">
                <a:latin typeface="Arial" pitchFamily="34" charset="0"/>
                <a:cs typeface="Arial" pitchFamily="34" charset="0"/>
              </a:rPr>
              <a:t>windows</a:t>
            </a:r>
            <a:endParaRPr lang="de-DE" sz="20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sz="2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CH-RFQ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Spiral-RFQ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Split-Koaxial-RFQ</a:t>
            </a:r>
          </a:p>
          <a:p>
            <a:pPr marL="342900" indent="-342900">
              <a:buFont typeface="Arial" pitchFamily="34" charset="0"/>
              <a:buChar char="•"/>
            </a:pPr>
            <a:endParaRPr lang="de-DE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de-DE" sz="2000" dirty="0" smtClean="0">
                <a:latin typeface="Arial" pitchFamily="34" charset="0"/>
                <a:cs typeface="Arial" pitchFamily="34" charset="0"/>
              </a:rPr>
              <a:t>IH-RFQ </a:t>
            </a:r>
            <a:endParaRPr lang="de-DE" sz="2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2592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1684138" y="532950"/>
            <a:ext cx="60415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rgbClr val="1A11A5"/>
                </a:solidFill>
                <a:latin typeface="Arial"/>
                <a:cs typeface="Arial"/>
              </a:rPr>
              <a:t>Design </a:t>
            </a:r>
            <a:r>
              <a:rPr lang="de-DE" sz="2400" b="1" dirty="0" err="1" smtClean="0">
                <a:solidFill>
                  <a:srgbClr val="1A11A5"/>
                </a:solidFill>
                <a:latin typeface="Arial"/>
                <a:cs typeface="Arial"/>
              </a:rPr>
              <a:t>Issues</a:t>
            </a:r>
            <a:r>
              <a:rPr lang="de-DE" sz="2400" b="1" dirty="0" smtClean="0">
                <a:solidFill>
                  <a:srgbClr val="1A11A5"/>
                </a:solidFill>
                <a:latin typeface="Arial"/>
                <a:cs typeface="Arial"/>
              </a:rPr>
              <a:t> </a:t>
            </a:r>
            <a:r>
              <a:rPr lang="de-DE" sz="2400" b="1" dirty="0" err="1" smtClean="0">
                <a:solidFill>
                  <a:srgbClr val="1A11A5"/>
                </a:solidFill>
                <a:latin typeface="Arial"/>
                <a:cs typeface="Arial"/>
              </a:rPr>
              <a:t>for</a:t>
            </a:r>
            <a:r>
              <a:rPr lang="de-DE" sz="2400" b="1" dirty="0" smtClean="0">
                <a:solidFill>
                  <a:srgbClr val="1A11A5"/>
                </a:solidFill>
                <a:latin typeface="Arial"/>
                <a:cs typeface="Arial"/>
              </a:rPr>
              <a:t> RFQ RF-</a:t>
            </a:r>
            <a:r>
              <a:rPr lang="de-DE" sz="2400" b="1" dirty="0" err="1" smtClean="0">
                <a:solidFill>
                  <a:srgbClr val="1A11A5"/>
                </a:solidFill>
                <a:latin typeface="Arial"/>
                <a:cs typeface="Arial"/>
              </a:rPr>
              <a:t>Structure</a:t>
            </a:r>
            <a:endParaRPr lang="de-DE" sz="2400" b="1" dirty="0">
              <a:solidFill>
                <a:srgbClr val="1A11A5"/>
              </a:solidFill>
              <a:latin typeface="Arial"/>
              <a:cs typeface="Arial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387786" y="1683520"/>
            <a:ext cx="2615013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/>
              <a:t>Reliability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err="1" smtClean="0"/>
              <a:t>Availability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Tuning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Access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Efficiency</a:t>
            </a:r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Capital </a:t>
            </a:r>
            <a:r>
              <a:rPr lang="de-DE" sz="2000" dirty="0" err="1" smtClean="0"/>
              <a:t>costs</a:t>
            </a:r>
            <a:endParaRPr lang="de-DE" sz="2000" dirty="0" smtClean="0"/>
          </a:p>
          <a:p>
            <a:pPr marL="285750" indent="-285750">
              <a:buFont typeface="Arial" pitchFamily="34" charset="0"/>
              <a:buChar char="•"/>
            </a:pPr>
            <a:endParaRPr lang="de-DE" sz="2000" dirty="0"/>
          </a:p>
          <a:p>
            <a:pPr marL="285750" indent="-285750">
              <a:buFont typeface="Arial" pitchFamily="34" charset="0"/>
              <a:buChar char="•"/>
            </a:pPr>
            <a:r>
              <a:rPr lang="de-DE" sz="2000" dirty="0" smtClean="0"/>
              <a:t>Technological </a:t>
            </a:r>
            <a:r>
              <a:rPr lang="de-DE" sz="2000" dirty="0" err="1" smtClean="0"/>
              <a:t>risk</a:t>
            </a:r>
            <a:endParaRPr lang="de-DE" sz="2000" dirty="0"/>
          </a:p>
        </p:txBody>
      </p:sp>
    </p:spTree>
    <p:extLst>
      <p:ext uri="{BB962C8B-B14F-4D97-AF65-F5344CB8AC3E}">
        <p14:creationId xmlns:p14="http://schemas.microsoft.com/office/powerpoint/2010/main" val="15710356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896324" y="535322"/>
            <a:ext cx="7675204" cy="369553"/>
          </a:xfrm>
          <a:ln/>
        </p:spPr>
        <p:txBody>
          <a:bodyPr tIns="8838"/>
          <a:lstStyle/>
          <a:p>
            <a:pPr>
              <a:tabLst>
                <a:tab pos="634716" algn="l"/>
                <a:tab pos="1269431" algn="l"/>
                <a:tab pos="1904147" algn="l"/>
                <a:tab pos="2538862" algn="l"/>
                <a:tab pos="3173578" algn="l"/>
                <a:tab pos="3808293" algn="l"/>
                <a:tab pos="4443009" algn="l"/>
                <a:tab pos="5077724" algn="l"/>
                <a:tab pos="5712440" algn="l"/>
                <a:tab pos="6347155" algn="l"/>
                <a:tab pos="6981871" algn="l"/>
                <a:tab pos="7616586" algn="l"/>
              </a:tabLst>
            </a:pPr>
            <a:r>
              <a:rPr lang="en-GB" sz="24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Shunt Impedance of RFQ-Structures</a:t>
            </a:r>
            <a:endParaRPr lang="en-GB" sz="24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3150" y="1821801"/>
            <a:ext cx="7258050" cy="4664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Stern mit 5 Zacken 6"/>
          <p:cNvSpPr/>
          <p:nvPr/>
        </p:nvSpPr>
        <p:spPr>
          <a:xfrm>
            <a:off x="5391150" y="5191125"/>
            <a:ext cx="266700" cy="20955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276850" y="6014740"/>
            <a:ext cx="1009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 smtClean="0">
                <a:solidFill>
                  <a:srgbClr val="C00000"/>
                </a:solidFill>
              </a:rPr>
              <a:t>FAIR</a:t>
            </a:r>
            <a:endParaRPr lang="de-DE" sz="1400" b="1" dirty="0">
              <a:solidFill>
                <a:srgbClr val="C00000"/>
              </a:solidFill>
            </a:endParaRPr>
          </a:p>
        </p:txBody>
      </p:sp>
      <p:cxnSp>
        <p:nvCxnSpPr>
          <p:cNvPr id="3" name="Gerade Verbindung 2"/>
          <p:cNvCxnSpPr/>
          <p:nvPr/>
        </p:nvCxnSpPr>
        <p:spPr>
          <a:xfrm>
            <a:off x="5499235" y="5400674"/>
            <a:ext cx="215765" cy="61406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19625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533719"/>
            <a:ext cx="8229600" cy="533082"/>
          </a:xfrm>
        </p:spPr>
        <p:txBody>
          <a:bodyPr lIns="82296" tIns="41148" rIns="124119" bIns="41148"/>
          <a:lstStyle/>
          <a:p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4 Vane RFQ with </a:t>
            </a:r>
            <a:r>
              <a:rPr lang="en-US" sz="2400" b="1" dirty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oupling Windows</a:t>
            </a:r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86" y="3857625"/>
            <a:ext cx="6578614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-9525" y="1066801"/>
            <a:ext cx="5667375" cy="2844165"/>
            <a:chOff x="0" y="0"/>
            <a:chExt cx="2400" cy="1370"/>
          </a:xfrm>
        </p:grpSpPr>
        <p:pic>
          <p:nvPicPr>
            <p:cNvPr id="13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2400" cy="7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84"/>
              <a:ext cx="2400" cy="7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</p:grpSp>
      <p:sp>
        <p:nvSpPr>
          <p:cNvPr id="3" name="Textfeld 2"/>
          <p:cNvSpPr txBox="1"/>
          <p:nvPr/>
        </p:nvSpPr>
        <p:spPr>
          <a:xfrm>
            <a:off x="5854693" y="1447800"/>
            <a:ext cx="30035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Adding</a:t>
            </a:r>
            <a:r>
              <a:rPr lang="de-DE" dirty="0" smtClean="0"/>
              <a:t> </a:t>
            </a:r>
            <a:r>
              <a:rPr lang="de-DE" dirty="0" err="1" smtClean="0"/>
              <a:t>windows</a:t>
            </a:r>
            <a:r>
              <a:rPr lang="de-DE" dirty="0" smtClean="0"/>
              <a:t> in </a:t>
            </a:r>
            <a:r>
              <a:rPr lang="de-DE" dirty="0" err="1" smtClean="0"/>
              <a:t>vanes</a:t>
            </a:r>
            <a:endParaRPr lang="de-DE" dirty="0" smtClean="0"/>
          </a:p>
          <a:p>
            <a:r>
              <a:rPr lang="de-DE" dirty="0" smtClean="0">
                <a:sym typeface="Wingdings" pitchFamily="2" charset="2"/>
              </a:rPr>
              <a:t> </a:t>
            </a:r>
            <a:r>
              <a:rPr lang="de-DE" dirty="0" err="1" smtClean="0">
                <a:sym typeface="Wingdings" pitchFamily="2" charset="2"/>
              </a:rPr>
              <a:t>Decoupling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of</a:t>
            </a:r>
            <a:r>
              <a:rPr lang="de-DE" dirty="0" smtClean="0">
                <a:sym typeface="Wingdings" pitchFamily="2" charset="2"/>
              </a:rPr>
              <a:t> </a:t>
            </a:r>
            <a:r>
              <a:rPr lang="de-DE" dirty="0" err="1" smtClean="0">
                <a:sym typeface="Wingdings" pitchFamily="2" charset="2"/>
              </a:rPr>
              <a:t>modes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05153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425" y="1411605"/>
            <a:ext cx="4000500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53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1575" y="4291965"/>
            <a:ext cx="2286000" cy="1475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54" name="Rectangle 9"/>
          <p:cNvSpPr>
            <a:spLocks/>
          </p:cNvSpPr>
          <p:nvPr/>
        </p:nvSpPr>
        <p:spPr bwMode="auto">
          <a:xfrm>
            <a:off x="3192780" y="4772025"/>
            <a:ext cx="150810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40005"/>
            <a:r>
              <a:rPr lang="en-US">
                <a:solidFill>
                  <a:schemeClr val="tx1"/>
                </a:solidFill>
                <a:latin typeface="Sathu" charset="0"/>
                <a:ea typeface="Sathu" charset="0"/>
                <a:cs typeface="Sathu" charset="0"/>
                <a:sym typeface="Sathu" charset="0"/>
              </a:rPr>
              <a:t>𝝙f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25 kHz/mm</a:t>
            </a:r>
          </a:p>
        </p:txBody>
      </p:sp>
      <p:sp>
        <p:nvSpPr>
          <p:cNvPr id="6155" name="Rectangle 10"/>
          <p:cNvSpPr>
            <a:spLocks/>
          </p:cNvSpPr>
          <p:nvPr/>
        </p:nvSpPr>
        <p:spPr bwMode="auto">
          <a:xfrm>
            <a:off x="7427595" y="4772025"/>
            <a:ext cx="1625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40640" bIns="0">
            <a:spAutoFit/>
          </a:bodyPr>
          <a:lstStyle/>
          <a:p>
            <a:pPr marL="40005"/>
            <a:r>
              <a:rPr lang="en-US">
                <a:solidFill>
                  <a:schemeClr val="tx1"/>
                </a:solidFill>
                <a:latin typeface="Sathu" charset="0"/>
                <a:ea typeface="Sathu" charset="0"/>
                <a:cs typeface="Sathu" charset="0"/>
                <a:sym typeface="Sathu" charset="0"/>
              </a:rPr>
              <a:t>𝝙f  </a:t>
            </a:r>
            <a:r>
              <a:rPr lang="en-US">
                <a:solidFill>
                  <a:schemeClr val="tx1"/>
                </a:solidFill>
                <a:cs typeface="Arial" charset="0"/>
              </a:rPr>
              <a:t>240 kHz/mm</a:t>
            </a:r>
          </a:p>
        </p:txBody>
      </p:sp>
      <p:pic>
        <p:nvPicPr>
          <p:cNvPr id="615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" y="1411605"/>
            <a:ext cx="4000500" cy="282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grpSp>
        <p:nvGrpSpPr>
          <p:cNvPr id="6157" name="Group 14"/>
          <p:cNvGrpSpPr>
            <a:grpSpLocks/>
          </p:cNvGrpSpPr>
          <p:nvPr/>
        </p:nvGrpSpPr>
        <p:grpSpPr bwMode="auto">
          <a:xfrm>
            <a:off x="838200" y="4349115"/>
            <a:ext cx="2286000" cy="1354455"/>
            <a:chOff x="0" y="0"/>
            <a:chExt cx="1600" cy="948"/>
          </a:xfrm>
        </p:grpSpPr>
        <p:pic>
          <p:nvPicPr>
            <p:cNvPr id="6158" name="Picture 1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600" cy="9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sp>
          <p:nvSpPr>
            <p:cNvPr id="6159" name="Line 13"/>
            <p:cNvSpPr>
              <a:spLocks noChangeShapeType="1"/>
            </p:cNvSpPr>
            <p:nvPr/>
          </p:nvSpPr>
          <p:spPr bwMode="auto">
            <a:xfrm flipH="1">
              <a:off x="966" y="545"/>
              <a:ext cx="1" cy="101"/>
            </a:xfrm>
            <a:prstGeom prst="line">
              <a:avLst/>
            </a:prstGeom>
            <a:noFill/>
            <a:ln w="9525">
              <a:solidFill>
                <a:srgbClr val="A40800"/>
              </a:solidFill>
              <a:round/>
              <a:headEnd type="stealth" w="med" len="med"/>
              <a:tailEnd type="stealth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lIns="0" tIns="0" rIns="0" bIns="0"/>
            <a:lstStyle/>
            <a:p>
              <a:endParaRPr lang="de-DE"/>
            </a:p>
          </p:txBody>
        </p:sp>
      </p:grpSp>
      <p:sp>
        <p:nvSpPr>
          <p:cNvPr id="17" name="Rectangle 5"/>
          <p:cNvSpPr>
            <a:spLocks noGrp="1" noChangeArrowheads="1"/>
          </p:cNvSpPr>
          <p:nvPr>
            <p:ph type="title"/>
          </p:nvPr>
        </p:nvSpPr>
        <p:spPr>
          <a:xfrm>
            <a:off x="628650" y="533719"/>
            <a:ext cx="8229600" cy="533082"/>
          </a:xfrm>
        </p:spPr>
        <p:txBody>
          <a:bodyPr lIns="82296" tIns="41148" rIns="124119" bIns="41148"/>
          <a:lstStyle/>
          <a:p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4 Vane RFQ with </a:t>
            </a:r>
            <a:r>
              <a:rPr lang="en-US" sz="2400" b="1" dirty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2400" b="1" dirty="0" smtClean="0">
                <a:solidFill>
                  <a:srgbClr val="1A11A5"/>
                </a:solidFill>
                <a:latin typeface="Arial" pitchFamily="34" charset="0"/>
                <a:cs typeface="Arial" pitchFamily="34" charset="0"/>
              </a:rPr>
              <a:t>oupling Windows: Tuning</a:t>
            </a:r>
          </a:p>
        </p:txBody>
      </p:sp>
    </p:spTree>
    <p:extLst>
      <p:ext uri="{BB962C8B-B14F-4D97-AF65-F5344CB8AC3E}">
        <p14:creationId xmlns:p14="http://schemas.microsoft.com/office/powerpoint/2010/main" val="157801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640</Words>
  <Application>Microsoft Office PowerPoint</Application>
  <PresentationFormat>Overheadfolien</PresentationFormat>
  <Paragraphs>224</Paragraphs>
  <Slides>31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31</vt:i4>
      </vt:variant>
    </vt:vector>
  </HeadingPairs>
  <TitlesOfParts>
    <vt:vector size="32" baseType="lpstr">
      <vt:lpstr>Larissa-Design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Shunt Impedance of RFQ-Structures</vt:lpstr>
      <vt:lpstr>4 Vane RFQ with Coupling Windows</vt:lpstr>
      <vt:lpstr>4 Vane RFQ with Coupling Windows: Tuning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lpc</dc:creator>
  <cp:lastModifiedBy>Linac</cp:lastModifiedBy>
  <cp:revision>725</cp:revision>
  <dcterms:created xsi:type="dcterms:W3CDTF">2010-08-30T14:55:50Z</dcterms:created>
  <dcterms:modified xsi:type="dcterms:W3CDTF">2013-11-20T09:56:06Z</dcterms:modified>
</cp:coreProperties>
</file>