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9" r:id="rId2"/>
    <p:sldId id="256" r:id="rId3"/>
    <p:sldId id="270" r:id="rId4"/>
    <p:sldId id="258" r:id="rId5"/>
    <p:sldId id="257" r:id="rId6"/>
    <p:sldId id="273" r:id="rId7"/>
    <p:sldId id="271" r:id="rId8"/>
    <p:sldId id="272" r:id="rId9"/>
    <p:sldId id="274" r:id="rId10"/>
    <p:sldId id="277" r:id="rId11"/>
    <p:sldId id="275" r:id="rId12"/>
    <p:sldId id="276" r:id="rId13"/>
  </p:sldIdLst>
  <p:sldSz cx="9144000" cy="6858000" type="screen4x3"/>
  <p:notesSz cx="9906000" cy="67945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CC0066"/>
    <a:srgbClr val="FF0066"/>
    <a:srgbClr val="FFFF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11108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C6F28-60AE-4F02-9F6E-34F7586D7B51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66002-C4A6-434E-98BA-51C6D636328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80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11108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C339B-C99D-44DC-8DC4-3E26A176FF12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0600" y="3227388"/>
            <a:ext cx="792480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625CC-2650-414C-A70A-4E066A93B0C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763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4375" y="509588"/>
            <a:ext cx="3398838" cy="2549525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9410" y="3226951"/>
            <a:ext cx="7267182" cy="3057744"/>
          </a:xfrm>
          <a:noFill/>
        </p:spPr>
        <p:txBody>
          <a:bodyPr/>
          <a:lstStyle/>
          <a:p>
            <a:pPr eaLnBrk="1" hangingPunct="1"/>
            <a:endParaRPr lang="en-US" alt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4375" y="509588"/>
            <a:ext cx="3398838" cy="2549525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9410" y="3226951"/>
            <a:ext cx="7267182" cy="3057744"/>
          </a:xfrm>
          <a:noFill/>
        </p:spPr>
        <p:txBody>
          <a:bodyPr/>
          <a:lstStyle/>
          <a:p>
            <a:pPr eaLnBrk="1" hangingPunct="1"/>
            <a:endParaRPr lang="en-US" alt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8836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7035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3" name="Picture 8" descr="npo00000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6324600"/>
            <a:ext cx="9144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3" name="Line 9"/>
          <p:cNvSpPr>
            <a:spLocks noChangeShapeType="1"/>
          </p:cNvSpPr>
          <p:nvPr userDrawn="1"/>
        </p:nvSpPr>
        <p:spPr bwMode="auto">
          <a:xfrm flipH="1">
            <a:off x="0" y="65532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8610600" y="6553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0" y="6583363"/>
            <a:ext cx="22494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Arial" charset="0"/>
              </a:rPr>
              <a:t>L. Groening, Sept. 15th, 2003</a:t>
            </a:r>
          </a:p>
        </p:txBody>
      </p:sp>
      <p:sp>
        <p:nvSpPr>
          <p:cNvPr id="1039" name="Text Box 15"/>
          <p:cNvSpPr txBox="1">
            <a:spLocks noChangeArrowheads="1"/>
          </p:cNvSpPr>
          <p:nvPr userDrawn="1"/>
        </p:nvSpPr>
        <p:spPr bwMode="auto">
          <a:xfrm>
            <a:off x="39688" y="6592888"/>
            <a:ext cx="7620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Comic Sans MS" pitchFamily="66" charset="0"/>
              </a:rPr>
              <a:t>GSI-Palaver, Dec. 10</a:t>
            </a:r>
            <a:r>
              <a:rPr lang="en-US" sz="1200" baseline="30000" smtClean="0">
                <a:solidFill>
                  <a:srgbClr val="000000"/>
                </a:solidFill>
                <a:latin typeface="Comic Sans MS" pitchFamily="66" charset="0"/>
              </a:rPr>
              <a:t>th</a:t>
            </a:r>
            <a:r>
              <a:rPr lang="en-US" sz="1200" smtClean="0">
                <a:solidFill>
                  <a:srgbClr val="000000"/>
                </a:solidFill>
                <a:latin typeface="Comic Sans MS" pitchFamily="66" charset="0"/>
              </a:rPr>
              <a:t>, 2003, </a:t>
            </a:r>
            <a:r>
              <a:rPr lang="en-US" sz="1200" i="1" smtClean="0">
                <a:solidFill>
                  <a:srgbClr val="000000"/>
                </a:solidFill>
                <a:latin typeface="Comic Sans MS" pitchFamily="66" charset="0"/>
              </a:rPr>
              <a:t>A dedicated proton accelerator for  p-physics at the future GSI facilities</a:t>
            </a:r>
          </a:p>
        </p:txBody>
      </p:sp>
      <p:sp>
        <p:nvSpPr>
          <p:cNvPr id="1041" name="Line 17"/>
          <p:cNvSpPr>
            <a:spLocks noChangeShapeType="1"/>
          </p:cNvSpPr>
          <p:nvPr userDrawn="1"/>
        </p:nvSpPr>
        <p:spPr bwMode="auto">
          <a:xfrm flipV="1">
            <a:off x="4895850" y="6667500"/>
            <a:ext cx="76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54" name="Picture 14" descr="npo000001"/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2" name="Text Box 18"/>
          <p:cNvSpPr txBox="1">
            <a:spLocks noChangeArrowheads="1"/>
          </p:cNvSpPr>
          <p:nvPr userDrawn="1"/>
        </p:nvSpPr>
        <p:spPr bwMode="auto">
          <a:xfrm>
            <a:off x="88900" y="6569075"/>
            <a:ext cx="421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</a:rPr>
              <a:t>P. </a:t>
            </a:r>
            <a:r>
              <a:rPr lang="en-US" sz="1400" dirty="0" err="1" smtClean="0">
                <a:solidFill>
                  <a:srgbClr val="000000"/>
                </a:solidFill>
                <a:latin typeface="Times New Roman" pitchFamily="18" charset="0"/>
              </a:rPr>
              <a:t>Forck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</a:rPr>
              <a:t>: Beam Diagnostics for </a:t>
            </a:r>
            <a:r>
              <a:rPr lang="en-US" sz="1400" dirty="0" err="1" smtClean="0">
                <a:solidFill>
                  <a:srgbClr val="000000"/>
                </a:solidFill>
                <a:latin typeface="Times New Roman" pitchFamily="18" charset="0"/>
              </a:rPr>
              <a:t>pLINAC</a:t>
            </a:r>
            <a:r>
              <a:rPr lang="en-US" sz="1200" dirty="0" smtClean="0">
                <a:solidFill>
                  <a:srgbClr val="000000"/>
                </a:solidFill>
                <a:latin typeface="Comic Sans MS" pitchFamily="66" charset="0"/>
              </a:rPr>
              <a:t>  </a:t>
            </a:r>
          </a:p>
        </p:txBody>
      </p:sp>
      <p:sp>
        <p:nvSpPr>
          <p:cNvPr id="1044" name="Text Box 20"/>
          <p:cNvSpPr txBox="1">
            <a:spLocks noChangeArrowheads="1"/>
          </p:cNvSpPr>
          <p:nvPr userDrawn="1"/>
        </p:nvSpPr>
        <p:spPr bwMode="auto">
          <a:xfrm>
            <a:off x="5327650" y="6521450"/>
            <a:ext cx="3265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de-DE" sz="1600" smtClean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045" name="Text Box 21"/>
          <p:cNvSpPr txBox="1">
            <a:spLocks noChangeArrowheads="1"/>
          </p:cNvSpPr>
          <p:nvPr userDrawn="1"/>
        </p:nvSpPr>
        <p:spPr bwMode="auto">
          <a:xfrm>
            <a:off x="5711825" y="6538913"/>
            <a:ext cx="3267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</a:rPr>
              <a:t>       GSI,  November  20</a:t>
            </a:r>
            <a:r>
              <a:rPr lang="en-US" sz="1400" baseline="30000" dirty="0" smtClean="0">
                <a:solidFill>
                  <a:srgbClr val="000000"/>
                </a:solidFill>
                <a:latin typeface="Times New Roman" pitchFamily="18" charset="0"/>
              </a:rPr>
              <a:t>th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</a:rPr>
              <a:t>, 2013</a:t>
            </a:r>
            <a:endParaRPr lang="de-DE" sz="1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55" name="Slide Number Placeholder 5"/>
          <p:cNvSpPr txBox="1">
            <a:spLocks noGrp="1"/>
          </p:cNvSpPr>
          <p:nvPr userDrawn="1"/>
        </p:nvSpPr>
        <p:spPr bwMode="auto">
          <a:xfrm>
            <a:off x="4318000" y="6473825"/>
            <a:ext cx="5429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fontAlgn="base">
              <a:spcAft>
                <a:spcPct val="0"/>
              </a:spcAft>
            </a:pPr>
            <a:fld id="{8E62C38E-F4E4-40E6-B468-AB7A924278A6}" type="slidenum">
              <a:rPr lang="de-DE" sz="1400" smtClean="0">
                <a:solidFill>
                  <a:srgbClr val="808080"/>
                </a:solidFill>
                <a:latin typeface="Arial" charset="0"/>
              </a:rPr>
              <a:pPr algn="r" fontAlgn="base">
                <a:spcAft>
                  <a:spcPct val="0"/>
                </a:spcAft>
              </a:pPr>
              <a:t>‹Nr.›</a:t>
            </a:fld>
            <a:endParaRPr lang="de-DE" sz="1400" smtClean="0">
              <a:solidFill>
                <a:srgbClr val="80808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120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75" r:id="rId2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1" name="Text Box 3"/>
          <p:cNvSpPr txBox="1">
            <a:spLocks noChangeArrowheads="1"/>
          </p:cNvSpPr>
          <p:nvPr/>
        </p:nvSpPr>
        <p:spPr bwMode="auto">
          <a:xfrm>
            <a:off x="5126038" y="1343025"/>
            <a:ext cx="3729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de-DE" sz="1600" smtClean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67544" y="1211268"/>
            <a:ext cx="78488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Beam Diagnostics for the FAIR Proton LINAC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RFQ Workshop at GSI</a:t>
            </a:r>
          </a:p>
          <a:p>
            <a:pPr algn="ctr"/>
            <a:r>
              <a:rPr lang="en-US" sz="2000" b="1" dirty="0" smtClean="0">
                <a:solidFill>
                  <a:srgbClr val="006600"/>
                </a:solidFill>
              </a:rPr>
              <a:t>P. </a:t>
            </a:r>
            <a:r>
              <a:rPr lang="en-US" sz="2000" b="1" dirty="0" err="1" smtClean="0">
                <a:solidFill>
                  <a:srgbClr val="006600"/>
                </a:solidFill>
              </a:rPr>
              <a:t>Forck</a:t>
            </a:r>
            <a:r>
              <a:rPr lang="en-US" sz="2000" b="1" dirty="0" smtClean="0">
                <a:solidFill>
                  <a:srgbClr val="006600"/>
                </a:solidFill>
              </a:rPr>
              <a:t> for LOBI Department</a:t>
            </a:r>
          </a:p>
          <a:p>
            <a:pPr algn="ctr"/>
            <a:r>
              <a:rPr lang="en-US" sz="2000" b="1" dirty="0" smtClean="0">
                <a:solidFill>
                  <a:srgbClr val="006600"/>
                </a:solidFill>
              </a:rPr>
              <a:t>November 20</a:t>
            </a:r>
            <a:r>
              <a:rPr lang="en-US" sz="2000" b="1" baseline="30000" dirty="0" smtClean="0">
                <a:solidFill>
                  <a:srgbClr val="006600"/>
                </a:solidFill>
              </a:rPr>
              <a:t>th</a:t>
            </a:r>
            <a:r>
              <a:rPr lang="en-US" sz="2000" b="1" dirty="0" smtClean="0">
                <a:solidFill>
                  <a:srgbClr val="006600"/>
                </a:solidFill>
              </a:rPr>
              <a:t>, 2013 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39552" y="2924944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Outline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Diagnostics devices foreseen at </a:t>
            </a:r>
            <a:r>
              <a:rPr lang="en-US" sz="2000" dirty="0" err="1" smtClean="0"/>
              <a:t>pLINAC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Comments to </a:t>
            </a:r>
            <a:r>
              <a:rPr lang="en-US" sz="2000" smtClean="0"/>
              <a:t>special </a:t>
            </a:r>
            <a:r>
              <a:rPr lang="en-US" sz="2000" smtClean="0"/>
              <a:t>devices 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P</a:t>
            </a:r>
            <a:r>
              <a:rPr lang="en-US" sz="2000" dirty="0" smtClean="0"/>
              <a:t>reliminary layout of test bench for commissioning</a:t>
            </a:r>
          </a:p>
          <a:p>
            <a:endParaRPr lang="en-US" sz="2000" dirty="0"/>
          </a:p>
          <a:p>
            <a:r>
              <a:rPr lang="en-US" sz="2000" b="1" dirty="0" smtClean="0">
                <a:solidFill>
                  <a:srgbClr val="0000FF"/>
                </a:solidFill>
              </a:rPr>
              <a:t>Interesting question for us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What are the lessons learned at LINAC4 RFQ commissioning?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1946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138113" y="361950"/>
            <a:ext cx="8426450" cy="4616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2400" b="1" dirty="0">
                <a:solidFill>
                  <a:srgbClr val="000000"/>
                </a:solidFill>
                <a:latin typeface="+mj-lt"/>
              </a:rPr>
              <a:t>Bunch Structure using secondary </a:t>
            </a:r>
            <a:r>
              <a:rPr lang="en-US" altLang="de-DE" sz="2400" b="1" dirty="0" smtClean="0">
                <a:solidFill>
                  <a:srgbClr val="000000"/>
                </a:solidFill>
                <a:latin typeface="+mj-lt"/>
              </a:rPr>
              <a:t>Electrons: ‘</a:t>
            </a:r>
            <a:r>
              <a:rPr lang="en-US" altLang="de-DE" sz="2400" b="1" dirty="0" err="1" smtClean="0">
                <a:solidFill>
                  <a:srgbClr val="000000"/>
                </a:solidFill>
                <a:latin typeface="+mj-lt"/>
              </a:rPr>
              <a:t>Feschenko</a:t>
            </a:r>
            <a:r>
              <a:rPr lang="en-US" altLang="de-DE" sz="2400" b="1" dirty="0" smtClean="0">
                <a:solidFill>
                  <a:srgbClr val="000000"/>
                </a:solidFill>
                <a:latin typeface="+mj-lt"/>
              </a:rPr>
              <a:t> Type’ </a:t>
            </a:r>
            <a:endParaRPr lang="en-US" altLang="de-DE" sz="2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227013" y="2679700"/>
            <a:ext cx="8729662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endParaRPr lang="en-US" altLang="de-DE" sz="1600">
              <a:solidFill>
                <a:srgbClr val="006600"/>
              </a:solidFill>
              <a:latin typeface="Comic Sans MS" pitchFamily="66" charset="0"/>
            </a:endParaRPr>
          </a:p>
          <a:p>
            <a:pPr algn="l"/>
            <a:endParaRPr lang="en-US" altLang="de-DE" sz="1600">
              <a:solidFill>
                <a:srgbClr val="006600"/>
              </a:solidFill>
              <a:latin typeface="Comic Sans MS" pitchFamily="66" charset="0"/>
            </a:endParaRPr>
          </a:p>
          <a:p>
            <a:pPr algn="l"/>
            <a:endParaRPr lang="en-US" altLang="de-DE" sz="1600">
              <a:solidFill>
                <a:srgbClr val="006600"/>
              </a:solidFill>
              <a:latin typeface="Comic Sans MS" pitchFamily="66" charset="0"/>
            </a:endParaRPr>
          </a:p>
          <a:p>
            <a:pPr algn="l"/>
            <a:endParaRPr lang="en-US" altLang="de-DE" sz="1600">
              <a:solidFill>
                <a:srgbClr val="006600"/>
              </a:solidFill>
              <a:latin typeface="Comic Sans MS" pitchFamily="66" charset="0"/>
            </a:endParaRPr>
          </a:p>
          <a:p>
            <a:pPr algn="l"/>
            <a:endParaRPr lang="en-US" altLang="de-DE" sz="160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207963" y="1116013"/>
            <a:ext cx="85074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e</a:t>
            </a:r>
            <a:r>
              <a:rPr lang="en-US" altLang="de-DE" sz="2400" baseline="30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lang="en-US" alt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liberated from a wire carrying the time information</a:t>
            </a:r>
            <a:r>
              <a:rPr lang="en-US" altLang="de-DE" sz="2000" dirty="0" smtClean="0">
                <a:solidFill>
                  <a:schemeClr val="accent2"/>
                </a:solidFill>
              </a:rPr>
              <a:t>.</a:t>
            </a:r>
            <a:endParaRPr lang="en-US" altLang="de-DE" sz="2000" dirty="0">
              <a:solidFill>
                <a:schemeClr val="accent2"/>
              </a:solidFill>
            </a:endParaRPr>
          </a:p>
        </p:txBody>
      </p:sp>
      <p:pic>
        <p:nvPicPr>
          <p:cNvPr id="24583" name="Picture 10" descr="ostroumov-mo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978" y="1519322"/>
            <a:ext cx="512445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 Box 11"/>
          <p:cNvSpPr txBox="1">
            <a:spLocks noChangeArrowheads="1"/>
          </p:cNvSpPr>
          <p:nvPr/>
        </p:nvSpPr>
        <p:spPr bwMode="auto">
          <a:xfrm>
            <a:off x="4833621" y="5874881"/>
            <a:ext cx="410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de-DE" sz="1600" dirty="0"/>
              <a:t>SEM: secondary electron multiplier</a:t>
            </a: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-52134" y="1361552"/>
            <a:ext cx="4902926" cy="3507608"/>
            <a:chOff x="1049" y="1065"/>
            <a:chExt cx="3477" cy="2376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3163" y="1065"/>
              <a:ext cx="15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900" b="1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3085" y="1149"/>
              <a:ext cx="14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900" b="1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0" y="1122"/>
              <a:ext cx="3175" cy="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4513" y="3384"/>
              <a:ext cx="13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80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4257" y="1498"/>
              <a:ext cx="11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70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658" y="1619"/>
              <a:ext cx="560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 dirty="0" err="1" smtClean="0">
                  <a:solidFill>
                    <a:srgbClr val="333399"/>
                  </a:solidFill>
                  <a:latin typeface="Times New Roman" pitchFamily="18" charset="0"/>
                </a:rPr>
                <a:t>rf</a:t>
              </a:r>
              <a:r>
                <a:rPr lang="en-US" b="1" dirty="0" smtClean="0">
                  <a:solidFill>
                    <a:srgbClr val="333399"/>
                  </a:solidFill>
                  <a:latin typeface="Times New Roman" pitchFamily="18" charset="0"/>
                </a:rPr>
                <a:t> deflector</a:t>
              </a: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508" y="1663"/>
              <a:ext cx="12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70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925" y="2789"/>
              <a:ext cx="11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70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3491" y="1960"/>
              <a:ext cx="12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70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2762" y="1619"/>
              <a:ext cx="1312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008000"/>
                  </a:solidFill>
                </a:rPr>
                <a:t>movable</a:t>
              </a:r>
            </a:p>
            <a:p>
              <a:pPr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008000"/>
                  </a:solidFill>
                </a:rPr>
                <a:t>HV wire support</a:t>
              </a:r>
              <a:r>
                <a:rPr lang="en-US" dirty="0" smtClean="0">
                  <a:solidFill>
                    <a:srgbClr val="008000"/>
                  </a:solidFill>
                </a:rPr>
                <a:t> </a:t>
              </a:r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1049" y="1976"/>
              <a:ext cx="1334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8000"/>
                  </a:solidFill>
                </a:rPr>
                <a:t>electron detector</a:t>
              </a:r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 flipH="1" flipV="1">
              <a:off x="2785" y="2362"/>
              <a:ext cx="1042" cy="35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3478" y="2363"/>
              <a:ext cx="619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srgbClr val="FF0000"/>
                  </a:solidFill>
                </a:rPr>
                <a:t>beam</a:t>
              </a:r>
            </a:p>
          </p:txBody>
        </p:sp>
      </p:grpSp>
      <p:sp>
        <p:nvSpPr>
          <p:cNvPr id="22" name="Textfeld 21"/>
          <p:cNvSpPr txBox="1"/>
          <p:nvPr/>
        </p:nvSpPr>
        <p:spPr>
          <a:xfrm>
            <a:off x="160400" y="4684494"/>
            <a:ext cx="6461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SNS type,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but comparable monitor for LINAC4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64351" y="5325015"/>
            <a:ext cx="4911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Secondary electrons form residual gas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ongoing development at GSI for UNILAC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647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38113" y="361950"/>
            <a:ext cx="8426450" cy="4616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2400" b="1" dirty="0" smtClean="0">
                <a:solidFill>
                  <a:srgbClr val="000000"/>
                </a:solidFill>
                <a:latin typeface="+mj-lt"/>
              </a:rPr>
              <a:t>Test Bench for stepwise Commissioning </a:t>
            </a:r>
            <a:endParaRPr lang="en-US" altLang="de-DE" sz="2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09652" y="908720"/>
            <a:ext cx="8283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bench for characterization of all relevant beam parameters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>
              <a:buFont typeface="Symbol" pitchFamily="18" charset="2"/>
              <a:buChar char="Þ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contains all monitors + magnetic spectrometer for energy measurement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   +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quadrupoles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and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steerer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07504" y="3696922"/>
            <a:ext cx="6990647" cy="353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: Details not designed yet ! (Partly, due to ‘political’ reasons.)</a:t>
            </a:r>
          </a:p>
        </p:txBody>
      </p:sp>
      <p:grpSp>
        <p:nvGrpSpPr>
          <p:cNvPr id="47127" name="Gruppieren 47126"/>
          <p:cNvGrpSpPr/>
          <p:nvPr/>
        </p:nvGrpSpPr>
        <p:grpSpPr>
          <a:xfrm>
            <a:off x="302237" y="1340768"/>
            <a:ext cx="8590243" cy="4388116"/>
            <a:chOff x="302237" y="1700809"/>
            <a:chExt cx="8590243" cy="4388116"/>
          </a:xfrm>
        </p:grpSpPr>
        <p:grpSp>
          <p:nvGrpSpPr>
            <p:cNvPr id="47105" name="Gruppieren 47104"/>
            <p:cNvGrpSpPr/>
            <p:nvPr/>
          </p:nvGrpSpPr>
          <p:grpSpPr>
            <a:xfrm rot="2483578">
              <a:off x="7093902" y="3396311"/>
              <a:ext cx="461154" cy="1605903"/>
              <a:chOff x="5152265" y="4805404"/>
              <a:chExt cx="461154" cy="1605903"/>
            </a:xfrm>
          </p:grpSpPr>
          <p:sp>
            <p:nvSpPr>
              <p:cNvPr id="122" name="Rechteck 121"/>
              <p:cNvSpPr/>
              <p:nvPr/>
            </p:nvSpPr>
            <p:spPr bwMode="auto">
              <a:xfrm>
                <a:off x="5152265" y="4805404"/>
                <a:ext cx="461154" cy="947980"/>
              </a:xfrm>
              <a:prstGeom prst="rect">
                <a:avLst/>
              </a:prstGeom>
              <a:noFill/>
              <a:ln w="508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3" name="Textfeld 122"/>
              <p:cNvSpPr txBox="1"/>
              <p:nvPr/>
            </p:nvSpPr>
            <p:spPr>
              <a:xfrm rot="16200000">
                <a:off x="5108132" y="5932548"/>
                <a:ext cx="5881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Slit</a:t>
                </a:r>
                <a:endParaRPr lang="en-US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24" name="Gerade Verbindung 123"/>
              <p:cNvCxnSpPr/>
              <p:nvPr/>
            </p:nvCxnSpPr>
            <p:spPr bwMode="auto">
              <a:xfrm>
                <a:off x="5365460" y="5433993"/>
                <a:ext cx="0" cy="350538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5" name="Gerade Verbindung 124"/>
              <p:cNvCxnSpPr/>
              <p:nvPr/>
            </p:nvCxnSpPr>
            <p:spPr bwMode="auto">
              <a:xfrm>
                <a:off x="5350268" y="4817280"/>
                <a:ext cx="0" cy="350538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4" name="Gerade Verbindung mit Pfeil 3"/>
            <p:cNvCxnSpPr/>
            <p:nvPr/>
          </p:nvCxnSpPr>
          <p:spPr bwMode="auto">
            <a:xfrm>
              <a:off x="323231" y="3421207"/>
              <a:ext cx="8384583" cy="18929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35" name="Gruppieren 34"/>
            <p:cNvGrpSpPr/>
            <p:nvPr/>
          </p:nvGrpSpPr>
          <p:grpSpPr>
            <a:xfrm>
              <a:off x="4572000" y="2188100"/>
              <a:ext cx="387458" cy="1692399"/>
              <a:chOff x="1101907" y="2165920"/>
              <a:chExt cx="387458" cy="1692399"/>
            </a:xfrm>
          </p:grpSpPr>
          <p:cxnSp>
            <p:nvCxnSpPr>
              <p:cNvPr id="36" name="Gerade Verbindung 35"/>
              <p:cNvCxnSpPr/>
              <p:nvPr/>
            </p:nvCxnSpPr>
            <p:spPr bwMode="auto">
              <a:xfrm>
                <a:off x="1187624" y="3212976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CC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Gerade Verbindung 36"/>
              <p:cNvCxnSpPr/>
              <p:nvPr/>
            </p:nvCxnSpPr>
            <p:spPr bwMode="auto">
              <a:xfrm>
                <a:off x="1187624" y="364502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CC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38" name="Rechteck 37"/>
              <p:cNvSpPr/>
              <p:nvPr/>
            </p:nvSpPr>
            <p:spPr bwMode="auto">
              <a:xfrm>
                <a:off x="1101907" y="2999680"/>
                <a:ext cx="387458" cy="858639"/>
              </a:xfrm>
              <a:prstGeom prst="rect">
                <a:avLst/>
              </a:prstGeom>
              <a:noFill/>
              <a:ln w="50800" cap="flat" cmpd="sng" algn="ctr">
                <a:solidFill>
                  <a:srgbClr val="CC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Textfeld 38"/>
              <p:cNvSpPr txBox="1"/>
              <p:nvPr/>
            </p:nvSpPr>
            <p:spPr>
              <a:xfrm rot="16200000">
                <a:off x="931426" y="2345464"/>
                <a:ext cx="7284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CC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BPM</a:t>
                </a:r>
                <a:endParaRPr lang="en-US" b="1" dirty="0">
                  <a:solidFill>
                    <a:srgbClr val="CC006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" name="Gruppieren 39"/>
            <p:cNvGrpSpPr/>
            <p:nvPr/>
          </p:nvGrpSpPr>
          <p:grpSpPr>
            <a:xfrm>
              <a:off x="2456350" y="2163340"/>
              <a:ext cx="387458" cy="1692399"/>
              <a:chOff x="1101907" y="2165920"/>
              <a:chExt cx="387458" cy="1692399"/>
            </a:xfrm>
          </p:grpSpPr>
          <p:cxnSp>
            <p:nvCxnSpPr>
              <p:cNvPr id="41" name="Gerade Verbindung 40"/>
              <p:cNvCxnSpPr/>
              <p:nvPr/>
            </p:nvCxnSpPr>
            <p:spPr bwMode="auto">
              <a:xfrm>
                <a:off x="1187624" y="3212976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CC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Gerade Verbindung 41"/>
              <p:cNvCxnSpPr/>
              <p:nvPr/>
            </p:nvCxnSpPr>
            <p:spPr bwMode="auto">
              <a:xfrm>
                <a:off x="1187624" y="364502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CC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43" name="Rechteck 42"/>
              <p:cNvSpPr/>
              <p:nvPr/>
            </p:nvSpPr>
            <p:spPr bwMode="auto">
              <a:xfrm>
                <a:off x="1101907" y="2999680"/>
                <a:ext cx="387458" cy="858639"/>
              </a:xfrm>
              <a:prstGeom prst="rect">
                <a:avLst/>
              </a:prstGeom>
              <a:noFill/>
              <a:ln w="50800" cap="flat" cmpd="sng" algn="ctr">
                <a:solidFill>
                  <a:srgbClr val="CC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Textfeld 43"/>
              <p:cNvSpPr txBox="1"/>
              <p:nvPr/>
            </p:nvSpPr>
            <p:spPr>
              <a:xfrm rot="16200000">
                <a:off x="931426" y="2345464"/>
                <a:ext cx="7284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CC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BPM</a:t>
                </a:r>
                <a:endParaRPr lang="en-US" b="1" dirty="0">
                  <a:solidFill>
                    <a:srgbClr val="CC006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uppieren 13"/>
            <p:cNvGrpSpPr/>
            <p:nvPr/>
          </p:nvGrpSpPr>
          <p:grpSpPr>
            <a:xfrm>
              <a:off x="302237" y="1947314"/>
              <a:ext cx="538556" cy="1908425"/>
              <a:chOff x="4637878" y="3463618"/>
              <a:chExt cx="538556" cy="1908425"/>
            </a:xfrm>
          </p:grpSpPr>
          <p:sp>
            <p:nvSpPr>
              <p:cNvPr id="48" name="Rechteck 47"/>
              <p:cNvSpPr/>
              <p:nvPr/>
            </p:nvSpPr>
            <p:spPr bwMode="auto">
              <a:xfrm>
                <a:off x="4637878" y="4513404"/>
                <a:ext cx="538556" cy="858639"/>
              </a:xfrm>
              <a:prstGeom prst="rect">
                <a:avLst/>
              </a:prstGeom>
              <a:noFill/>
              <a:ln w="508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Textfeld 48"/>
              <p:cNvSpPr txBox="1"/>
              <p:nvPr/>
            </p:nvSpPr>
            <p:spPr>
              <a:xfrm rot="16200000">
                <a:off x="4359385" y="3751175"/>
                <a:ext cx="9444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ACCT</a:t>
                </a:r>
                <a:endParaRPr lang="en-US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echteck 12"/>
              <p:cNvSpPr/>
              <p:nvPr/>
            </p:nvSpPr>
            <p:spPr bwMode="auto">
              <a:xfrm>
                <a:off x="4779306" y="4709012"/>
                <a:ext cx="294467" cy="464949"/>
              </a:xfrm>
              <a:prstGeom prst="rect">
                <a:avLst/>
              </a:prstGeom>
              <a:noFill/>
              <a:ln w="508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4" name="Gruppieren 53"/>
            <p:cNvGrpSpPr/>
            <p:nvPr/>
          </p:nvGrpSpPr>
          <p:grpSpPr>
            <a:xfrm>
              <a:off x="5113564" y="1947314"/>
              <a:ext cx="538556" cy="1908425"/>
              <a:chOff x="4637878" y="3463618"/>
              <a:chExt cx="538556" cy="1908425"/>
            </a:xfrm>
          </p:grpSpPr>
          <p:sp>
            <p:nvSpPr>
              <p:cNvPr id="55" name="Rechteck 54"/>
              <p:cNvSpPr/>
              <p:nvPr/>
            </p:nvSpPr>
            <p:spPr bwMode="auto">
              <a:xfrm>
                <a:off x="4637878" y="4513404"/>
                <a:ext cx="538556" cy="858639"/>
              </a:xfrm>
              <a:prstGeom prst="rect">
                <a:avLst/>
              </a:prstGeom>
              <a:noFill/>
              <a:ln w="508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" name="Textfeld 55"/>
              <p:cNvSpPr txBox="1"/>
              <p:nvPr/>
            </p:nvSpPr>
            <p:spPr>
              <a:xfrm rot="16200000">
                <a:off x="4359385" y="3751175"/>
                <a:ext cx="9444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ACCT</a:t>
                </a:r>
                <a:endParaRPr lang="en-US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Rechteck 56"/>
              <p:cNvSpPr/>
              <p:nvPr/>
            </p:nvSpPr>
            <p:spPr bwMode="auto">
              <a:xfrm>
                <a:off x="4779306" y="4709012"/>
                <a:ext cx="294467" cy="464949"/>
              </a:xfrm>
              <a:prstGeom prst="rect">
                <a:avLst/>
              </a:prstGeom>
              <a:noFill/>
              <a:ln w="508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8" name="Gruppieren 57"/>
            <p:cNvGrpSpPr/>
            <p:nvPr/>
          </p:nvGrpSpPr>
          <p:grpSpPr>
            <a:xfrm>
              <a:off x="971600" y="2168649"/>
              <a:ext cx="387458" cy="1692399"/>
              <a:chOff x="1101907" y="2165920"/>
              <a:chExt cx="387458" cy="1692399"/>
            </a:xfrm>
          </p:grpSpPr>
          <p:cxnSp>
            <p:nvCxnSpPr>
              <p:cNvPr id="59" name="Gerade Verbindung 58"/>
              <p:cNvCxnSpPr/>
              <p:nvPr/>
            </p:nvCxnSpPr>
            <p:spPr bwMode="auto">
              <a:xfrm>
                <a:off x="1187624" y="3212976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CC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" name="Gerade Verbindung 59"/>
              <p:cNvCxnSpPr/>
              <p:nvPr/>
            </p:nvCxnSpPr>
            <p:spPr bwMode="auto">
              <a:xfrm>
                <a:off x="1187624" y="364502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CC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61" name="Rechteck 60"/>
              <p:cNvSpPr/>
              <p:nvPr/>
            </p:nvSpPr>
            <p:spPr bwMode="auto">
              <a:xfrm>
                <a:off x="1101907" y="2999680"/>
                <a:ext cx="387458" cy="858639"/>
              </a:xfrm>
              <a:prstGeom prst="rect">
                <a:avLst/>
              </a:prstGeom>
              <a:noFill/>
              <a:ln w="50800" cap="flat" cmpd="sng" algn="ctr">
                <a:solidFill>
                  <a:srgbClr val="CC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2" name="Textfeld 61"/>
              <p:cNvSpPr txBox="1"/>
              <p:nvPr/>
            </p:nvSpPr>
            <p:spPr>
              <a:xfrm rot="16200000">
                <a:off x="931426" y="2345464"/>
                <a:ext cx="7284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CC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BPM</a:t>
                </a:r>
                <a:endParaRPr lang="en-US" b="1" dirty="0">
                  <a:solidFill>
                    <a:srgbClr val="CC006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uppieren 15"/>
            <p:cNvGrpSpPr/>
            <p:nvPr/>
          </p:nvGrpSpPr>
          <p:grpSpPr>
            <a:xfrm>
              <a:off x="1547664" y="2163339"/>
              <a:ext cx="720080" cy="1692399"/>
              <a:chOff x="1846300" y="2163339"/>
              <a:chExt cx="720080" cy="1692399"/>
            </a:xfrm>
          </p:grpSpPr>
          <p:sp>
            <p:nvSpPr>
              <p:cNvPr id="8" name="Rechteck 7"/>
              <p:cNvSpPr/>
              <p:nvPr/>
            </p:nvSpPr>
            <p:spPr bwMode="auto">
              <a:xfrm>
                <a:off x="1846300" y="2997099"/>
                <a:ext cx="720080" cy="858639"/>
              </a:xfrm>
              <a:prstGeom prst="rect">
                <a:avLst/>
              </a:prstGeom>
              <a:noFill/>
              <a:ln w="50800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Textfeld 8"/>
              <p:cNvSpPr txBox="1"/>
              <p:nvPr/>
            </p:nvSpPr>
            <p:spPr>
              <a:xfrm rot="16200000">
                <a:off x="1839197" y="2342883"/>
                <a:ext cx="7284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BSM</a:t>
                </a:r>
                <a:endParaRPr lang="en-US" b="1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Ellipse 14"/>
              <p:cNvSpPr/>
              <p:nvPr/>
            </p:nvSpPr>
            <p:spPr bwMode="auto">
              <a:xfrm>
                <a:off x="2078793" y="3295343"/>
                <a:ext cx="278284" cy="289587"/>
              </a:xfrm>
              <a:prstGeom prst="ellipse">
                <a:avLst/>
              </a:prstGeom>
              <a:solidFill>
                <a:srgbClr val="006600"/>
              </a:solidFill>
              <a:ln w="19050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7" name="Gruppieren 16"/>
            <p:cNvGrpSpPr/>
            <p:nvPr/>
          </p:nvGrpSpPr>
          <p:grpSpPr>
            <a:xfrm>
              <a:off x="3635896" y="2060848"/>
              <a:ext cx="717930" cy="1858967"/>
              <a:chOff x="4430135" y="3689170"/>
              <a:chExt cx="717930" cy="1858967"/>
            </a:xfrm>
          </p:grpSpPr>
          <p:sp>
            <p:nvSpPr>
              <p:cNvPr id="68" name="Rechteck 67"/>
              <p:cNvSpPr/>
              <p:nvPr/>
            </p:nvSpPr>
            <p:spPr bwMode="auto">
              <a:xfrm>
                <a:off x="4430135" y="4600157"/>
                <a:ext cx="717930" cy="947980"/>
              </a:xfrm>
              <a:prstGeom prst="rect">
                <a:avLst/>
              </a:prstGeom>
              <a:noFill/>
              <a:ln w="508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9" name="Textfeld 68"/>
              <p:cNvSpPr txBox="1"/>
              <p:nvPr/>
            </p:nvSpPr>
            <p:spPr>
              <a:xfrm rot="16200000">
                <a:off x="4369919" y="3768110"/>
                <a:ext cx="8042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SEM-</a:t>
                </a:r>
              </a:p>
              <a:p>
                <a:r>
                  <a:rPr lang="en-US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Grid</a:t>
                </a:r>
                <a:endParaRPr lang="en-US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Ellipse 69"/>
              <p:cNvSpPr/>
              <p:nvPr/>
            </p:nvSpPr>
            <p:spPr bwMode="auto">
              <a:xfrm>
                <a:off x="4711246" y="4653136"/>
                <a:ext cx="90840" cy="144794"/>
              </a:xfrm>
              <a:prstGeom prst="ellipse">
                <a:avLst/>
              </a:prstGeom>
              <a:solidFill>
                <a:srgbClr val="C00000"/>
              </a:solidFill>
              <a:ln w="19050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" name="Ellipse 70"/>
              <p:cNvSpPr/>
              <p:nvPr/>
            </p:nvSpPr>
            <p:spPr bwMode="auto">
              <a:xfrm>
                <a:off x="4714937" y="4888210"/>
                <a:ext cx="90840" cy="144794"/>
              </a:xfrm>
              <a:prstGeom prst="ellipse">
                <a:avLst/>
              </a:prstGeom>
              <a:solidFill>
                <a:srgbClr val="C00000"/>
              </a:solidFill>
              <a:ln w="19050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2" name="Ellipse 71"/>
              <p:cNvSpPr/>
              <p:nvPr/>
            </p:nvSpPr>
            <p:spPr bwMode="auto">
              <a:xfrm>
                <a:off x="4711246" y="5156414"/>
                <a:ext cx="90840" cy="144794"/>
              </a:xfrm>
              <a:prstGeom prst="ellipse">
                <a:avLst/>
              </a:prstGeom>
              <a:solidFill>
                <a:srgbClr val="C00000"/>
              </a:solidFill>
              <a:ln w="19050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3" name="Ellipse 72"/>
              <p:cNvSpPr/>
              <p:nvPr/>
            </p:nvSpPr>
            <p:spPr bwMode="auto">
              <a:xfrm>
                <a:off x="4711246" y="5384293"/>
                <a:ext cx="90840" cy="144794"/>
              </a:xfrm>
              <a:prstGeom prst="ellipse">
                <a:avLst/>
              </a:prstGeom>
              <a:solidFill>
                <a:srgbClr val="C00000"/>
              </a:solidFill>
              <a:ln w="19050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3" name="Gruppieren 32"/>
            <p:cNvGrpSpPr/>
            <p:nvPr/>
          </p:nvGrpSpPr>
          <p:grpSpPr>
            <a:xfrm>
              <a:off x="8490561" y="2168649"/>
              <a:ext cx="401919" cy="1692399"/>
              <a:chOff x="7565005" y="3755971"/>
              <a:chExt cx="401919" cy="1692399"/>
            </a:xfrm>
          </p:grpSpPr>
          <p:cxnSp>
            <p:nvCxnSpPr>
              <p:cNvPr id="92" name="Gerade Verbindung 91"/>
              <p:cNvCxnSpPr/>
              <p:nvPr/>
            </p:nvCxnSpPr>
            <p:spPr bwMode="auto">
              <a:xfrm>
                <a:off x="7650722" y="4917503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3" name="Gerade Verbindung 92"/>
              <p:cNvCxnSpPr/>
              <p:nvPr/>
            </p:nvCxnSpPr>
            <p:spPr bwMode="auto">
              <a:xfrm>
                <a:off x="7650722" y="5133527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94" name="Rechteck 93"/>
              <p:cNvSpPr/>
              <p:nvPr/>
            </p:nvSpPr>
            <p:spPr bwMode="auto">
              <a:xfrm>
                <a:off x="7565005" y="4589731"/>
                <a:ext cx="387458" cy="858639"/>
              </a:xfrm>
              <a:prstGeom prst="rect">
                <a:avLst/>
              </a:prstGeom>
              <a:noFill/>
              <a:ln w="508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5" name="Textfeld 94"/>
              <p:cNvSpPr txBox="1"/>
              <p:nvPr/>
            </p:nvSpPr>
            <p:spPr>
              <a:xfrm rot="16200000">
                <a:off x="7418048" y="3935515"/>
                <a:ext cx="7284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Cup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6" name="Gerade Verbindung 95"/>
              <p:cNvCxnSpPr/>
              <p:nvPr/>
            </p:nvCxnSpPr>
            <p:spPr bwMode="auto">
              <a:xfrm>
                <a:off x="7850453" y="4941168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51" name="Gleichschenkliges Dreieck 50"/>
            <p:cNvSpPr/>
            <p:nvPr/>
          </p:nvSpPr>
          <p:spPr bwMode="auto">
            <a:xfrm rot="10800000">
              <a:off x="6516217" y="2988529"/>
              <a:ext cx="710788" cy="1160551"/>
            </a:xfrm>
            <a:prstGeom prst="triangl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cxnSp>
          <p:nvCxnSpPr>
            <p:cNvPr id="63" name="Gerade Verbindung mit Pfeil 62"/>
            <p:cNvCxnSpPr>
              <a:stCxn id="51" idx="1"/>
            </p:cNvCxnSpPr>
            <p:nvPr/>
          </p:nvCxnSpPr>
          <p:spPr bwMode="auto">
            <a:xfrm>
              <a:off x="7049308" y="3568804"/>
              <a:ext cx="1575410" cy="1389609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110" name="Gruppieren 109"/>
            <p:cNvGrpSpPr/>
            <p:nvPr/>
          </p:nvGrpSpPr>
          <p:grpSpPr>
            <a:xfrm>
              <a:off x="2987824" y="2290114"/>
              <a:ext cx="461154" cy="1642942"/>
              <a:chOff x="5839038" y="3679644"/>
              <a:chExt cx="461154" cy="1642942"/>
            </a:xfrm>
          </p:grpSpPr>
          <p:sp>
            <p:nvSpPr>
              <p:cNvPr id="111" name="Rechteck 110"/>
              <p:cNvSpPr/>
              <p:nvPr/>
            </p:nvSpPr>
            <p:spPr bwMode="auto">
              <a:xfrm>
                <a:off x="5839038" y="4343459"/>
                <a:ext cx="461154" cy="947980"/>
              </a:xfrm>
              <a:prstGeom prst="rect">
                <a:avLst/>
              </a:prstGeom>
              <a:noFill/>
              <a:ln w="508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2" name="Textfeld 111"/>
              <p:cNvSpPr txBox="1"/>
              <p:nvPr/>
            </p:nvSpPr>
            <p:spPr>
              <a:xfrm rot="16200000">
                <a:off x="5729611" y="3789071"/>
                <a:ext cx="5881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Slit</a:t>
                </a:r>
                <a:endParaRPr lang="en-US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3" name="Gerade Verbindung 112"/>
              <p:cNvCxnSpPr/>
              <p:nvPr/>
            </p:nvCxnSpPr>
            <p:spPr bwMode="auto">
              <a:xfrm>
                <a:off x="6052233" y="4972048"/>
                <a:ext cx="0" cy="350538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4" name="Gerade Verbindung 113"/>
              <p:cNvCxnSpPr/>
              <p:nvPr/>
            </p:nvCxnSpPr>
            <p:spPr bwMode="auto">
              <a:xfrm>
                <a:off x="6037041" y="4355335"/>
                <a:ext cx="0" cy="350538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6" name="Gruppieren 115"/>
            <p:cNvGrpSpPr/>
            <p:nvPr/>
          </p:nvGrpSpPr>
          <p:grpSpPr>
            <a:xfrm>
              <a:off x="5835799" y="2297102"/>
              <a:ext cx="461154" cy="1642942"/>
              <a:chOff x="5839038" y="3679644"/>
              <a:chExt cx="461154" cy="1642942"/>
            </a:xfrm>
          </p:grpSpPr>
          <p:sp>
            <p:nvSpPr>
              <p:cNvPr id="117" name="Rechteck 116"/>
              <p:cNvSpPr/>
              <p:nvPr/>
            </p:nvSpPr>
            <p:spPr bwMode="auto">
              <a:xfrm>
                <a:off x="5839038" y="4352984"/>
                <a:ext cx="461154" cy="947980"/>
              </a:xfrm>
              <a:prstGeom prst="rect">
                <a:avLst/>
              </a:prstGeom>
              <a:noFill/>
              <a:ln w="508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8" name="Textfeld 117"/>
              <p:cNvSpPr txBox="1"/>
              <p:nvPr/>
            </p:nvSpPr>
            <p:spPr>
              <a:xfrm rot="16200000">
                <a:off x="5729611" y="3789071"/>
                <a:ext cx="5881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Slit</a:t>
                </a:r>
                <a:endParaRPr lang="en-US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9" name="Gerade Verbindung 118"/>
              <p:cNvCxnSpPr/>
              <p:nvPr/>
            </p:nvCxnSpPr>
            <p:spPr bwMode="auto">
              <a:xfrm>
                <a:off x="6052233" y="4972048"/>
                <a:ext cx="0" cy="350538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0" name="Gerade Verbindung 119"/>
              <p:cNvCxnSpPr/>
              <p:nvPr/>
            </p:nvCxnSpPr>
            <p:spPr bwMode="auto">
              <a:xfrm>
                <a:off x="6037041" y="4355335"/>
                <a:ext cx="0" cy="350538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7106" name="Gruppieren 47105"/>
            <p:cNvGrpSpPr/>
            <p:nvPr/>
          </p:nvGrpSpPr>
          <p:grpSpPr>
            <a:xfrm rot="2352193">
              <a:off x="7506127" y="3899286"/>
              <a:ext cx="717930" cy="1849069"/>
              <a:chOff x="5006556" y="4954605"/>
              <a:chExt cx="717930" cy="1849069"/>
            </a:xfrm>
          </p:grpSpPr>
          <p:sp>
            <p:nvSpPr>
              <p:cNvPr id="128" name="Rechteck 127"/>
              <p:cNvSpPr/>
              <p:nvPr/>
            </p:nvSpPr>
            <p:spPr bwMode="auto">
              <a:xfrm>
                <a:off x="5006556" y="4954605"/>
                <a:ext cx="717930" cy="947980"/>
              </a:xfrm>
              <a:prstGeom prst="rect">
                <a:avLst/>
              </a:prstGeom>
              <a:noFill/>
              <a:ln w="508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9" name="Textfeld 128"/>
              <p:cNvSpPr txBox="1"/>
              <p:nvPr/>
            </p:nvSpPr>
            <p:spPr>
              <a:xfrm rot="16200000">
                <a:off x="4952272" y="6078402"/>
                <a:ext cx="8042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SEM-</a:t>
                </a:r>
              </a:p>
              <a:p>
                <a:r>
                  <a:rPr lang="en-US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Grid</a:t>
                </a:r>
                <a:endParaRPr lang="en-US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Ellipse 129"/>
              <p:cNvSpPr/>
              <p:nvPr/>
            </p:nvSpPr>
            <p:spPr bwMode="auto">
              <a:xfrm>
                <a:off x="5287667" y="5007584"/>
                <a:ext cx="90840" cy="144794"/>
              </a:xfrm>
              <a:prstGeom prst="ellipse">
                <a:avLst/>
              </a:prstGeom>
              <a:solidFill>
                <a:srgbClr val="C00000"/>
              </a:solidFill>
              <a:ln w="19050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1" name="Ellipse 130"/>
              <p:cNvSpPr/>
              <p:nvPr/>
            </p:nvSpPr>
            <p:spPr bwMode="auto">
              <a:xfrm>
                <a:off x="5291358" y="5242658"/>
                <a:ext cx="90840" cy="144794"/>
              </a:xfrm>
              <a:prstGeom prst="ellipse">
                <a:avLst/>
              </a:prstGeom>
              <a:solidFill>
                <a:srgbClr val="C00000"/>
              </a:solidFill>
              <a:ln w="19050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2" name="Ellipse 131"/>
              <p:cNvSpPr/>
              <p:nvPr/>
            </p:nvSpPr>
            <p:spPr bwMode="auto">
              <a:xfrm>
                <a:off x="5287667" y="5510862"/>
                <a:ext cx="90840" cy="144794"/>
              </a:xfrm>
              <a:prstGeom prst="ellipse">
                <a:avLst/>
              </a:prstGeom>
              <a:solidFill>
                <a:srgbClr val="C00000"/>
              </a:solidFill>
              <a:ln w="19050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3" name="Ellipse 132"/>
              <p:cNvSpPr/>
              <p:nvPr/>
            </p:nvSpPr>
            <p:spPr bwMode="auto">
              <a:xfrm>
                <a:off x="5287667" y="5738741"/>
                <a:ext cx="90840" cy="144794"/>
              </a:xfrm>
              <a:prstGeom prst="ellipse">
                <a:avLst/>
              </a:prstGeom>
              <a:solidFill>
                <a:srgbClr val="C00000"/>
              </a:solidFill>
              <a:ln w="19050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7110" name="Gruppieren 47109"/>
            <p:cNvGrpSpPr/>
            <p:nvPr/>
          </p:nvGrpSpPr>
          <p:grpSpPr>
            <a:xfrm rot="2553845">
              <a:off x="8151355" y="4409742"/>
              <a:ext cx="387458" cy="1679183"/>
              <a:chOff x="5307294" y="4786709"/>
              <a:chExt cx="387458" cy="1679183"/>
            </a:xfrm>
          </p:grpSpPr>
          <p:cxnSp>
            <p:nvCxnSpPr>
              <p:cNvPr id="137" name="Gerade Verbindung 136"/>
              <p:cNvCxnSpPr/>
              <p:nvPr/>
            </p:nvCxnSpPr>
            <p:spPr bwMode="auto">
              <a:xfrm>
                <a:off x="5393011" y="5114481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8" name="Gerade Verbindung 137"/>
              <p:cNvCxnSpPr/>
              <p:nvPr/>
            </p:nvCxnSpPr>
            <p:spPr bwMode="auto">
              <a:xfrm>
                <a:off x="5393011" y="5330505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139" name="Rechteck 138"/>
              <p:cNvSpPr/>
              <p:nvPr/>
            </p:nvSpPr>
            <p:spPr bwMode="auto">
              <a:xfrm>
                <a:off x="5307294" y="4786709"/>
                <a:ext cx="387458" cy="858639"/>
              </a:xfrm>
              <a:prstGeom prst="rect">
                <a:avLst/>
              </a:prstGeom>
              <a:noFill/>
              <a:ln w="508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0" name="Textfeld 139"/>
              <p:cNvSpPr txBox="1"/>
              <p:nvPr/>
            </p:nvSpPr>
            <p:spPr>
              <a:xfrm rot="16200000">
                <a:off x="5136813" y="5917016"/>
                <a:ext cx="7284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Cup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41" name="Gerade Verbindung 140"/>
              <p:cNvCxnSpPr/>
              <p:nvPr/>
            </p:nvCxnSpPr>
            <p:spPr bwMode="auto">
              <a:xfrm>
                <a:off x="5592742" y="5138146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7125" name="Textfeld 47124"/>
            <p:cNvSpPr txBox="1"/>
            <p:nvPr/>
          </p:nvSpPr>
          <p:spPr>
            <a:xfrm rot="16200000">
              <a:off x="6240100" y="2111648"/>
              <a:ext cx="11910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Dipole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5129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38113" y="361950"/>
            <a:ext cx="8426450" cy="4616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2400" b="1" dirty="0" smtClean="0">
                <a:solidFill>
                  <a:srgbClr val="000000"/>
                </a:solidFill>
                <a:latin typeface="+mj-lt"/>
              </a:rPr>
              <a:t>Summary</a:t>
            </a:r>
            <a:endParaRPr lang="en-US" altLang="de-DE" sz="2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45" name="Textfeld 144"/>
          <p:cNvSpPr txBox="1"/>
          <p:nvPr/>
        </p:nvSpPr>
        <p:spPr>
          <a:xfrm>
            <a:off x="333056" y="1089898"/>
            <a:ext cx="8810944" cy="3241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 devices: ACCT, SEM-Grid, Slit, Cup partly designed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Partly new technologies used e.g. SEM-Grid digitalization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New developments for BPM readout (digital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ampl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&amp; phase determination)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eschenko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monitor’ never used at GSI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Test bench not designed yet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lesson to learn  from commissioning of LINAC4 RFQ?</a:t>
            </a:r>
          </a:p>
          <a:p>
            <a:pPr>
              <a:spcBef>
                <a:spcPts val="4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the RFQ be sufficient characterized?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265109" y="4725144"/>
            <a:ext cx="4485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600"/>
                </a:solidFill>
              </a:rPr>
              <a:t>Thank you for your attention.</a:t>
            </a:r>
            <a:endParaRPr lang="en-US" sz="24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31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Text Box 2"/>
          <p:cNvSpPr txBox="1">
            <a:spLocks noChangeArrowheads="1"/>
          </p:cNvSpPr>
          <p:nvPr/>
        </p:nvSpPr>
        <p:spPr bwMode="auto">
          <a:xfrm>
            <a:off x="300038" y="361950"/>
            <a:ext cx="7924800" cy="3968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+mj-lt"/>
              </a:rPr>
              <a:t>Beam Diagnostics for FAIR p-LINAC </a:t>
            </a:r>
          </a:p>
        </p:txBody>
      </p:sp>
      <p:sp>
        <p:nvSpPr>
          <p:cNvPr id="718851" name="Text Box 3"/>
          <p:cNvSpPr txBox="1">
            <a:spLocks noChangeArrowheads="1"/>
          </p:cNvSpPr>
          <p:nvPr/>
        </p:nvSpPr>
        <p:spPr bwMode="auto">
          <a:xfrm>
            <a:off x="5126038" y="1343025"/>
            <a:ext cx="3729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de-DE" sz="1600" smtClean="0">
              <a:solidFill>
                <a:srgbClr val="006600"/>
              </a:solidFill>
              <a:latin typeface="Comic Sans MS" pitchFamily="66" charset="0"/>
            </a:endParaRPr>
          </a:p>
        </p:txBody>
      </p:sp>
      <p:graphicFrame>
        <p:nvGraphicFramePr>
          <p:cNvPr id="719000" name="Group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235748"/>
              </p:ext>
            </p:extLst>
          </p:nvPr>
        </p:nvGraphicFramePr>
        <p:xfrm>
          <a:off x="251520" y="1575463"/>
          <a:ext cx="8442325" cy="4301809"/>
        </p:xfrm>
        <a:graphic>
          <a:graphicData uri="http://schemas.openxmlformats.org/drawingml/2006/table">
            <a:tbl>
              <a:tblPr/>
              <a:tblGrid>
                <a:gridCol w="2106960"/>
                <a:gridCol w="1944216"/>
                <a:gridCol w="409699"/>
                <a:gridCol w="1174477"/>
                <a:gridCol w="2806973"/>
              </a:tblGrid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Beam parameter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Device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Non-dest.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Remark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857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Current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Transformer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Dynamic transmission control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952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Faraday Cups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Only used as beam dump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Profile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SEM-Grid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Standard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Transversal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emittance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&amp; halo scraping</a:t>
                      </a:r>
                      <a:endParaRPr kumimoji="0" lang="el-G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Slit-Grid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Standard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88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Position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 &amp; mean energy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BPM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Position, </a:t>
                      </a:r>
                      <a:r>
                        <a:rPr kumimoji="0" lang="en-US" sz="15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relative current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&amp; time-of-flight or phase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896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Bunch shape</a:t>
                      </a:r>
                      <a:endParaRPr kumimoji="0" lang="el-G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Non intersecting BSM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or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 ‘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Feschenko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 type’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Yes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or 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Novel, under development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or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 know technology by INR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LEBT: </a:t>
                      </a:r>
                      <a:r>
                        <a:rPr kumimoji="0" lang="de-DE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charge</a:t>
                      </a:r>
                      <a:r>
                        <a:rPr kumimoji="0" lang="de-DE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 </a:t>
                      </a:r>
                      <a:r>
                        <a:rPr kumimoji="0" lang="de-DE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states</a:t>
                      </a:r>
                      <a:endParaRPr kumimoji="0" lang="el-G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Wien Filter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From CEA/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Saclay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LEBT: </a:t>
                      </a:r>
                      <a:r>
                        <a:rPr kumimoji="0" lang="de-DE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emittance</a:t>
                      </a:r>
                      <a:endParaRPr kumimoji="0" lang="el-G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Allison Scanner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From CEA/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Saclay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956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00038" y="361950"/>
            <a:ext cx="7924800" cy="457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2400" b="1" dirty="0" smtClean="0">
                <a:latin typeface="Times New Roman" pitchFamily="18" charset="0"/>
              </a:rPr>
              <a:t>Diagnostics Elements (except BPM)</a:t>
            </a:r>
            <a:endParaRPr lang="en-US" altLang="de-DE" sz="2400" b="1" dirty="0">
              <a:latin typeface="Times New Roman" pitchFamily="18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126038" y="1343025"/>
            <a:ext cx="3729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 sz="160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38113" y="981075"/>
            <a:ext cx="9186415" cy="3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0033CC"/>
                </a:solidFill>
                <a:latin typeface="Arial" pitchFamily="34" charset="0"/>
              </a:rPr>
              <a:t>For the p-LINAC </a:t>
            </a:r>
            <a:r>
              <a:rPr lang="en-US" b="1" dirty="0" smtClean="0">
                <a:solidFill>
                  <a:srgbClr val="0033CC"/>
                </a:solidFill>
                <a:latin typeface="Arial" pitchFamily="34" charset="0"/>
              </a:rPr>
              <a:t>diagnostics:</a:t>
            </a:r>
            <a:endParaRPr lang="en-US" b="1" dirty="0">
              <a:solidFill>
                <a:srgbClr val="0033CC"/>
              </a:solidFill>
              <a:latin typeface="Arial" pitchFamily="34" charset="0"/>
            </a:endParaRPr>
          </a:p>
          <a:p>
            <a:pPr marL="285750" indent="-285750" eaLnBrk="0" hangingPunct="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b="1" dirty="0" smtClean="0">
                <a:latin typeface="Arial" pitchFamily="34" charset="0"/>
              </a:rPr>
              <a:t>3 </a:t>
            </a:r>
            <a:r>
              <a:rPr lang="en-US" b="1" dirty="0">
                <a:latin typeface="Arial" pitchFamily="34" charset="0"/>
              </a:rPr>
              <a:t>Faraday-Cups: </a:t>
            </a:r>
            <a:r>
              <a:rPr lang="en-US" dirty="0">
                <a:latin typeface="Arial" pitchFamily="34" charset="0"/>
              </a:rPr>
              <a:t>basically used as beam dumps </a:t>
            </a:r>
            <a:r>
              <a:rPr lang="en-US" dirty="0">
                <a:latin typeface="Arial" pitchFamily="34" charset="0"/>
                <a:sym typeface="Symbol"/>
              </a:rPr>
              <a:t> not critical</a:t>
            </a:r>
          </a:p>
          <a:p>
            <a:pPr marL="285750" indent="-285750" eaLnBrk="0" hangingPunct="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sym typeface="Symbol"/>
              </a:rPr>
              <a:t>9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sym typeface="Symbol"/>
              </a:rPr>
              <a:t>ACCTs: </a:t>
            </a:r>
            <a:r>
              <a:rPr lang="en-US" dirty="0">
                <a:latin typeface="Arial" pitchFamily="34" charset="0"/>
                <a:sym typeface="Symbol"/>
              </a:rPr>
              <a:t>Detector either GSI design of commercial </a:t>
            </a:r>
            <a:r>
              <a:rPr lang="en-US" dirty="0" smtClean="0">
                <a:latin typeface="Arial" pitchFamily="34" charset="0"/>
                <a:sym typeface="Symbol"/>
              </a:rPr>
              <a:t>type i.e. improved </a:t>
            </a:r>
            <a:r>
              <a:rPr lang="en-US" dirty="0" err="1" smtClean="0">
                <a:latin typeface="Arial" pitchFamily="34" charset="0"/>
                <a:sym typeface="Symbol"/>
              </a:rPr>
              <a:t>Bergoz</a:t>
            </a:r>
            <a:r>
              <a:rPr lang="en-US" dirty="0" smtClean="0">
                <a:latin typeface="Arial" pitchFamily="34" charset="0"/>
                <a:sym typeface="Symbol"/>
              </a:rPr>
              <a:t> type</a:t>
            </a:r>
            <a:endParaRPr lang="en-US" dirty="0">
              <a:latin typeface="Arial" pitchFamily="34" charset="0"/>
              <a:sym typeface="Symbol"/>
            </a:endParaRPr>
          </a:p>
          <a:p>
            <a:pPr eaLnBrk="0" hangingPunct="0">
              <a:spcBef>
                <a:spcPts val="600"/>
              </a:spcBef>
              <a:defRPr/>
            </a:pPr>
            <a:r>
              <a:rPr lang="en-US" dirty="0" smtClean="0">
                <a:latin typeface="Arial" pitchFamily="34" charset="0"/>
                <a:sym typeface="Symbol"/>
              </a:rPr>
              <a:t>     DAQ</a:t>
            </a:r>
            <a:r>
              <a:rPr lang="en-US" dirty="0">
                <a:latin typeface="Arial" pitchFamily="34" charset="0"/>
                <a:sym typeface="Symbol"/>
              </a:rPr>
              <a:t>: </a:t>
            </a:r>
            <a:r>
              <a:rPr lang="en-US" dirty="0" smtClean="0">
                <a:latin typeface="Arial" pitchFamily="34" charset="0"/>
                <a:sym typeface="Symbol"/>
              </a:rPr>
              <a:t>VME ADC hardware, FESA software, Java GUI, 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dirty="0">
                <a:latin typeface="Arial" pitchFamily="34" charset="0"/>
                <a:sym typeface="Symbol"/>
              </a:rPr>
              <a:t> </a:t>
            </a:r>
            <a:r>
              <a:rPr lang="en-US" dirty="0" smtClean="0">
                <a:latin typeface="Arial" pitchFamily="34" charset="0"/>
                <a:sym typeface="Symbol"/>
              </a:rPr>
              <a:t>    first </a:t>
            </a:r>
            <a:r>
              <a:rPr lang="en-US" dirty="0">
                <a:latin typeface="Arial" pitchFamily="34" charset="0"/>
                <a:sym typeface="Symbol"/>
              </a:rPr>
              <a:t>version </a:t>
            </a:r>
            <a:r>
              <a:rPr lang="en-US" dirty="0" smtClean="0">
                <a:latin typeface="Arial" pitchFamily="34" charset="0"/>
                <a:sym typeface="Symbol"/>
              </a:rPr>
              <a:t>for </a:t>
            </a:r>
            <a:r>
              <a:rPr lang="en-US" dirty="0">
                <a:latin typeface="Arial" pitchFamily="34" charset="0"/>
                <a:sym typeface="Symbol"/>
              </a:rPr>
              <a:t>CEA/</a:t>
            </a:r>
            <a:r>
              <a:rPr lang="en-US" dirty="0" err="1">
                <a:latin typeface="Arial" pitchFamily="34" charset="0"/>
                <a:sym typeface="Symbol"/>
              </a:rPr>
              <a:t>Saclay</a:t>
            </a:r>
            <a:r>
              <a:rPr lang="en-US" dirty="0">
                <a:latin typeface="Arial" pitchFamily="34" charset="0"/>
                <a:sym typeface="Symbol"/>
              </a:rPr>
              <a:t> ion source commissioning</a:t>
            </a:r>
          </a:p>
          <a:p>
            <a:pPr marL="285750" indent="-285750" eaLnBrk="0" hangingPunct="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sym typeface="Symbol"/>
              </a:rPr>
              <a:t>4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sym typeface="Symbol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sym typeface="Symbol"/>
              </a:rPr>
              <a:t>SEM-Grids: </a:t>
            </a:r>
            <a:r>
              <a:rPr lang="en-US" dirty="0">
                <a:latin typeface="Arial" pitchFamily="34" charset="0"/>
                <a:sym typeface="Symbol"/>
              </a:rPr>
              <a:t>GSI </a:t>
            </a:r>
            <a:r>
              <a:rPr lang="en-US" dirty="0" smtClean="0">
                <a:latin typeface="Arial" pitchFamily="34" charset="0"/>
                <a:sym typeface="Symbol"/>
              </a:rPr>
              <a:t>standard, </a:t>
            </a:r>
            <a:r>
              <a:rPr lang="en-US" dirty="0">
                <a:latin typeface="Arial" pitchFamily="34" charset="0"/>
                <a:sym typeface="Symbol"/>
              </a:rPr>
              <a:t>DAQ </a:t>
            </a:r>
            <a:r>
              <a:rPr lang="en-US" dirty="0" smtClean="0">
                <a:latin typeface="Arial" pitchFamily="34" charset="0"/>
                <a:sym typeface="Symbol"/>
              </a:rPr>
              <a:t>via I-to-f converter CEA/</a:t>
            </a:r>
            <a:r>
              <a:rPr lang="en-US" dirty="0" err="1" smtClean="0">
                <a:latin typeface="Arial" pitchFamily="34" charset="0"/>
                <a:sym typeface="Symbol"/>
              </a:rPr>
              <a:t>Saclay</a:t>
            </a:r>
            <a:r>
              <a:rPr lang="en-US" dirty="0" smtClean="0">
                <a:latin typeface="Arial" pitchFamily="34" charset="0"/>
                <a:sym typeface="Symbol"/>
              </a:rPr>
              <a:t> </a:t>
            </a:r>
            <a:r>
              <a:rPr lang="en-US" dirty="0">
                <a:latin typeface="Arial" pitchFamily="34" charset="0"/>
                <a:sym typeface="Symbol"/>
              </a:rPr>
              <a:t>ion source comm. 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dirty="0">
                <a:latin typeface="Arial" pitchFamily="34" charset="0"/>
                <a:sym typeface="Symbol"/>
              </a:rPr>
              <a:t>    Will be used for </a:t>
            </a:r>
            <a:r>
              <a:rPr lang="en-US" dirty="0" err="1">
                <a:latin typeface="Arial" pitchFamily="34" charset="0"/>
                <a:sym typeface="Symbol"/>
              </a:rPr>
              <a:t>emittance</a:t>
            </a:r>
            <a:r>
              <a:rPr lang="en-US" dirty="0">
                <a:latin typeface="Arial" pitchFamily="34" charset="0"/>
                <a:sym typeface="Symbol"/>
              </a:rPr>
              <a:t> measurement in connection with </a:t>
            </a:r>
            <a:r>
              <a:rPr lang="en-US" dirty="0" smtClean="0">
                <a:latin typeface="Arial" pitchFamily="34" charset="0"/>
                <a:sym typeface="Symbol"/>
              </a:rPr>
              <a:t>slits</a:t>
            </a:r>
            <a:endParaRPr lang="en-US" dirty="0" smtClean="0">
              <a:solidFill>
                <a:srgbClr val="FF0066"/>
              </a:solidFill>
              <a:latin typeface="Arial" pitchFamily="34" charset="0"/>
              <a:sym typeface="Symbol"/>
            </a:endParaRPr>
          </a:p>
          <a:p>
            <a:pPr marL="285750" indent="-285750" eaLnBrk="0" hangingPunct="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FF0066"/>
                </a:solidFill>
                <a:latin typeface="Arial" pitchFamily="34" charset="0"/>
                <a:sym typeface="Symbol"/>
              </a:rPr>
              <a:t>4 Slits:</a:t>
            </a:r>
            <a:r>
              <a:rPr lang="en-US" b="1" dirty="0" smtClean="0">
                <a:latin typeface="Arial" pitchFamily="34" charset="0"/>
                <a:sym typeface="Symbol"/>
              </a:rPr>
              <a:t> </a:t>
            </a:r>
            <a:r>
              <a:rPr lang="en-US" dirty="0" smtClean="0">
                <a:latin typeface="Arial" pitchFamily="34" charset="0"/>
                <a:sym typeface="Symbol"/>
              </a:rPr>
              <a:t>For halo scraping and </a:t>
            </a:r>
            <a:r>
              <a:rPr lang="en-US" dirty="0" err="1" smtClean="0">
                <a:latin typeface="Arial" pitchFamily="34" charset="0"/>
                <a:sym typeface="Symbol"/>
              </a:rPr>
              <a:t>emittance</a:t>
            </a:r>
            <a:r>
              <a:rPr lang="en-US" dirty="0" smtClean="0">
                <a:latin typeface="Arial" pitchFamily="34" charset="0"/>
                <a:sym typeface="Symbol"/>
              </a:rPr>
              <a:t> measurement</a:t>
            </a:r>
            <a:endParaRPr lang="en-US" dirty="0">
              <a:latin typeface="Arial" pitchFamily="34" charset="0"/>
              <a:sym typeface="Symbol"/>
            </a:endParaRPr>
          </a:p>
          <a:p>
            <a:pPr marL="285750" indent="-285750" eaLnBrk="0" hangingPunct="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06600"/>
                </a:solidFill>
                <a:latin typeface="Arial" pitchFamily="34" charset="0"/>
                <a:sym typeface="Symbol"/>
              </a:rPr>
              <a:t>1 Bunch Shape Monitor: </a:t>
            </a:r>
            <a:r>
              <a:rPr lang="en-US" dirty="0" smtClean="0">
                <a:latin typeface="Arial" pitchFamily="34" charset="0"/>
                <a:sym typeface="Symbol"/>
              </a:rPr>
              <a:t>see below </a:t>
            </a:r>
          </a:p>
          <a:p>
            <a:pPr marL="285750" indent="-285750" eaLnBrk="0" hangingPunct="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dirty="0">
                <a:latin typeface="Arial" pitchFamily="34" charset="0"/>
                <a:sym typeface="Symbol"/>
              </a:rPr>
              <a:t> </a:t>
            </a:r>
            <a:r>
              <a:rPr lang="en-US" b="1" dirty="0" smtClean="0">
                <a:latin typeface="Arial" pitchFamily="34" charset="0"/>
                <a:sym typeface="Symbol"/>
              </a:rPr>
              <a:t>BPMs (not shown):</a:t>
            </a:r>
            <a:r>
              <a:rPr lang="en-US" dirty="0" smtClean="0">
                <a:latin typeface="Arial" pitchFamily="34" charset="0"/>
                <a:sym typeface="Symbol"/>
              </a:rPr>
              <a:t> see below</a:t>
            </a:r>
            <a:endParaRPr lang="en-US" dirty="0">
              <a:latin typeface="Arial" pitchFamily="34" charset="0"/>
              <a:sym typeface="Symbol"/>
            </a:endParaRPr>
          </a:p>
        </p:txBody>
      </p:sp>
      <p:grpSp>
        <p:nvGrpSpPr>
          <p:cNvPr id="7173" name="Gruppieren 2"/>
          <p:cNvGrpSpPr>
            <a:grpSpLocks/>
          </p:cNvGrpSpPr>
          <p:nvPr/>
        </p:nvGrpSpPr>
        <p:grpSpPr bwMode="auto">
          <a:xfrm>
            <a:off x="130175" y="4664075"/>
            <a:ext cx="9036050" cy="1428750"/>
            <a:chOff x="130781" y="4664169"/>
            <a:chExt cx="9036050" cy="1429127"/>
          </a:xfrm>
        </p:grpSpPr>
        <p:pic>
          <p:nvPicPr>
            <p:cNvPr id="7174" name="Picture 46" descr="pLinac_16Nov20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45"/>
            <a:stretch>
              <a:fillRect/>
            </a:stretch>
          </p:blipFill>
          <p:spPr bwMode="auto">
            <a:xfrm>
              <a:off x="130781" y="4831902"/>
              <a:ext cx="9036050" cy="977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5" name="Line 7"/>
            <p:cNvSpPr>
              <a:spLocks noChangeShapeType="1"/>
            </p:cNvSpPr>
            <p:nvPr/>
          </p:nvSpPr>
          <p:spPr bwMode="auto">
            <a:xfrm>
              <a:off x="1688119" y="4974777"/>
              <a:ext cx="0" cy="28733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" name="Line 8"/>
            <p:cNvSpPr>
              <a:spLocks noChangeShapeType="1"/>
            </p:cNvSpPr>
            <p:nvPr/>
          </p:nvSpPr>
          <p:spPr bwMode="auto">
            <a:xfrm>
              <a:off x="9038244" y="4976364"/>
              <a:ext cx="0" cy="28733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Line 10"/>
            <p:cNvSpPr>
              <a:spLocks noChangeShapeType="1"/>
            </p:cNvSpPr>
            <p:nvPr/>
          </p:nvSpPr>
          <p:spPr bwMode="auto">
            <a:xfrm>
              <a:off x="2666019" y="4979539"/>
              <a:ext cx="0" cy="287338"/>
            </a:xfrm>
            <a:prstGeom prst="line">
              <a:avLst/>
            </a:prstGeom>
            <a:noFill/>
            <a:ln w="22225">
              <a:solidFill>
                <a:srgbClr val="0099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Line 11"/>
            <p:cNvSpPr>
              <a:spLocks noChangeShapeType="1"/>
            </p:cNvSpPr>
            <p:nvPr/>
          </p:nvSpPr>
          <p:spPr bwMode="auto">
            <a:xfrm>
              <a:off x="4955194" y="4984302"/>
              <a:ext cx="0" cy="287337"/>
            </a:xfrm>
            <a:prstGeom prst="line">
              <a:avLst/>
            </a:prstGeom>
            <a:noFill/>
            <a:ln w="22225">
              <a:solidFill>
                <a:srgbClr val="0099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Line 12"/>
            <p:cNvSpPr>
              <a:spLocks noChangeShapeType="1"/>
            </p:cNvSpPr>
            <p:nvPr/>
          </p:nvSpPr>
          <p:spPr bwMode="auto">
            <a:xfrm>
              <a:off x="1283306" y="4979539"/>
              <a:ext cx="0" cy="287338"/>
            </a:xfrm>
            <a:prstGeom prst="line">
              <a:avLst/>
            </a:prstGeom>
            <a:noFill/>
            <a:ln w="22225">
              <a:solidFill>
                <a:srgbClr val="0099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Line 14"/>
            <p:cNvSpPr>
              <a:spLocks noChangeShapeType="1"/>
            </p:cNvSpPr>
            <p:nvPr/>
          </p:nvSpPr>
          <p:spPr bwMode="auto">
            <a:xfrm>
              <a:off x="1872269" y="4974777"/>
              <a:ext cx="0" cy="287337"/>
            </a:xfrm>
            <a:prstGeom prst="line">
              <a:avLst/>
            </a:prstGeom>
            <a:noFill/>
            <a:ln w="22225">
              <a:solidFill>
                <a:srgbClr val="0099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Line 15"/>
            <p:cNvSpPr>
              <a:spLocks noChangeShapeType="1"/>
            </p:cNvSpPr>
            <p:nvPr/>
          </p:nvSpPr>
          <p:spPr bwMode="auto">
            <a:xfrm>
              <a:off x="7099906" y="4981127"/>
              <a:ext cx="0" cy="287337"/>
            </a:xfrm>
            <a:prstGeom prst="line">
              <a:avLst/>
            </a:prstGeom>
            <a:noFill/>
            <a:ln w="22225">
              <a:solidFill>
                <a:srgbClr val="0099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Line 16"/>
            <p:cNvSpPr>
              <a:spLocks noChangeShapeType="1"/>
            </p:cNvSpPr>
            <p:nvPr/>
          </p:nvSpPr>
          <p:spPr bwMode="auto">
            <a:xfrm rot="-5400000">
              <a:off x="7510275" y="4599333"/>
              <a:ext cx="0" cy="287338"/>
            </a:xfrm>
            <a:prstGeom prst="line">
              <a:avLst/>
            </a:prstGeom>
            <a:noFill/>
            <a:ln w="22225">
              <a:solidFill>
                <a:srgbClr val="0099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17"/>
            <p:cNvSpPr>
              <a:spLocks noChangeShapeType="1"/>
            </p:cNvSpPr>
            <p:nvPr/>
          </p:nvSpPr>
          <p:spPr bwMode="auto">
            <a:xfrm rot="10800000">
              <a:off x="1681769" y="5468489"/>
              <a:ext cx="0" cy="28733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Line 18"/>
            <p:cNvSpPr>
              <a:spLocks noChangeShapeType="1"/>
            </p:cNvSpPr>
            <p:nvPr/>
          </p:nvSpPr>
          <p:spPr bwMode="auto">
            <a:xfrm rot="10800000">
              <a:off x="4872644" y="5446264"/>
              <a:ext cx="0" cy="28733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Line 19"/>
            <p:cNvSpPr>
              <a:spLocks noChangeShapeType="1"/>
            </p:cNvSpPr>
            <p:nvPr/>
          </p:nvSpPr>
          <p:spPr bwMode="auto">
            <a:xfrm rot="10800000">
              <a:off x="8123844" y="5468489"/>
              <a:ext cx="0" cy="28733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Line 20"/>
            <p:cNvSpPr>
              <a:spLocks noChangeShapeType="1"/>
            </p:cNvSpPr>
            <p:nvPr/>
          </p:nvSpPr>
          <p:spPr bwMode="auto">
            <a:xfrm rot="-2700000">
              <a:off x="7249131" y="4731889"/>
              <a:ext cx="0" cy="28733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Line 21"/>
            <p:cNvSpPr>
              <a:spLocks noChangeShapeType="1"/>
            </p:cNvSpPr>
            <p:nvPr/>
          </p:nvSpPr>
          <p:spPr bwMode="auto">
            <a:xfrm rot="10800000">
              <a:off x="8412769" y="5468489"/>
              <a:ext cx="0" cy="287338"/>
            </a:xfrm>
            <a:prstGeom prst="line">
              <a:avLst/>
            </a:prstGeom>
            <a:noFill/>
            <a:ln w="22225">
              <a:solidFill>
                <a:srgbClr val="3399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Line 48"/>
            <p:cNvSpPr>
              <a:spLocks noChangeShapeType="1"/>
            </p:cNvSpPr>
            <p:nvPr/>
          </p:nvSpPr>
          <p:spPr bwMode="auto">
            <a:xfrm>
              <a:off x="4667856" y="4984302"/>
              <a:ext cx="0" cy="28733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Text Box 49"/>
            <p:cNvSpPr txBox="1">
              <a:spLocks noChangeArrowheads="1"/>
            </p:cNvSpPr>
            <p:nvPr/>
          </p:nvSpPr>
          <p:spPr bwMode="auto">
            <a:xfrm>
              <a:off x="4496406" y="5384352"/>
              <a:ext cx="3587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de-DE" sz="1400" b="1"/>
                <a:t>S</a:t>
              </a:r>
            </a:p>
          </p:txBody>
        </p:sp>
        <p:sp>
          <p:nvSpPr>
            <p:cNvPr id="7193" name="Text Box 53"/>
            <p:cNvSpPr txBox="1">
              <a:spLocks noChangeArrowheads="1"/>
            </p:cNvSpPr>
            <p:nvPr/>
          </p:nvSpPr>
          <p:spPr bwMode="auto">
            <a:xfrm>
              <a:off x="1572231" y="5379589"/>
              <a:ext cx="3587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de-DE" sz="1400" b="1"/>
                <a:t>I</a:t>
              </a:r>
            </a:p>
          </p:txBody>
        </p:sp>
        <p:sp>
          <p:nvSpPr>
            <p:cNvPr id="7194" name="Rechteck 28"/>
            <p:cNvSpPr>
              <a:spLocks noChangeArrowheads="1"/>
            </p:cNvSpPr>
            <p:nvPr/>
          </p:nvSpPr>
          <p:spPr bwMode="auto">
            <a:xfrm>
              <a:off x="3707904" y="4664169"/>
              <a:ext cx="158417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50000"/>
                </a:spcBef>
              </a:pPr>
              <a:r>
                <a:rPr lang="en-US" altLang="de-DE" sz="1600" b="1"/>
                <a:t>Faraday Cup</a:t>
              </a:r>
            </a:p>
          </p:txBody>
        </p:sp>
        <p:sp>
          <p:nvSpPr>
            <p:cNvPr id="7195" name="Rechteck 29"/>
            <p:cNvSpPr>
              <a:spLocks noChangeArrowheads="1"/>
            </p:cNvSpPr>
            <p:nvPr/>
          </p:nvSpPr>
          <p:spPr bwMode="auto">
            <a:xfrm>
              <a:off x="2339752" y="4664170"/>
              <a:ext cx="7920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50000"/>
                </a:spcBef>
              </a:pPr>
              <a:r>
                <a:rPr lang="en-US" altLang="de-DE" sz="1600" b="1">
                  <a:solidFill>
                    <a:srgbClr val="0033CC"/>
                  </a:solidFill>
                </a:rPr>
                <a:t>ACCT</a:t>
              </a:r>
            </a:p>
          </p:txBody>
        </p:sp>
        <p:sp>
          <p:nvSpPr>
            <p:cNvPr id="7196" name="Rechteck 30"/>
            <p:cNvSpPr>
              <a:spLocks noChangeArrowheads="1"/>
            </p:cNvSpPr>
            <p:nvPr/>
          </p:nvSpPr>
          <p:spPr bwMode="auto">
            <a:xfrm>
              <a:off x="3820136" y="5816297"/>
              <a:ext cx="18319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50000"/>
                </a:spcBef>
              </a:pPr>
              <a:r>
                <a:rPr lang="en-US" altLang="de-DE" sz="1600" b="1" dirty="0">
                  <a:solidFill>
                    <a:srgbClr val="FF0066"/>
                  </a:solidFill>
                </a:rPr>
                <a:t>Slit &amp;</a:t>
              </a:r>
              <a:r>
                <a:rPr lang="en-US" altLang="de-DE" sz="1600" b="1" dirty="0">
                  <a:solidFill>
                    <a:srgbClr val="0033CC"/>
                  </a:solidFill>
                </a:rPr>
                <a:t> </a:t>
              </a:r>
              <a:r>
                <a:rPr lang="en-US" altLang="de-DE" sz="1600" b="1" dirty="0">
                  <a:solidFill>
                    <a:srgbClr val="FF0000"/>
                  </a:solidFill>
                </a:rPr>
                <a:t>SEM-Grid</a:t>
              </a:r>
            </a:p>
          </p:txBody>
        </p:sp>
        <p:sp>
          <p:nvSpPr>
            <p:cNvPr id="7197" name="Rechteck 32"/>
            <p:cNvSpPr>
              <a:spLocks noChangeArrowheads="1"/>
            </p:cNvSpPr>
            <p:nvPr/>
          </p:nvSpPr>
          <p:spPr bwMode="auto">
            <a:xfrm>
              <a:off x="7249131" y="5809802"/>
              <a:ext cx="18319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50000"/>
                </a:spcBef>
              </a:pPr>
              <a:r>
                <a:rPr lang="en-US" altLang="de-DE" sz="1600" b="1">
                  <a:solidFill>
                    <a:srgbClr val="006600"/>
                  </a:solidFill>
                </a:rPr>
                <a:t>Bunch Shape M</a:t>
              </a:r>
              <a:r>
                <a:rPr lang="en-US" altLang="de-DE" sz="1600" b="1">
                  <a:solidFill>
                    <a:srgbClr val="0033CC"/>
                  </a:solidFill>
                </a:rPr>
                <a:t>.</a:t>
              </a:r>
              <a:endParaRPr lang="en-US" altLang="de-DE" sz="1600" b="1">
                <a:solidFill>
                  <a:srgbClr val="FF0000"/>
                </a:solidFill>
              </a:endParaRPr>
            </a:p>
          </p:txBody>
        </p:sp>
        <p:sp>
          <p:nvSpPr>
            <p:cNvPr id="7198" name="Line 11"/>
            <p:cNvSpPr>
              <a:spLocks noChangeShapeType="1"/>
            </p:cNvSpPr>
            <p:nvPr/>
          </p:nvSpPr>
          <p:spPr bwMode="auto">
            <a:xfrm>
              <a:off x="8532439" y="4984302"/>
              <a:ext cx="0" cy="336551"/>
            </a:xfrm>
            <a:prstGeom prst="line">
              <a:avLst/>
            </a:prstGeom>
            <a:noFill/>
            <a:ln w="22225">
              <a:solidFill>
                <a:srgbClr val="0099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107504" y="6021288"/>
            <a:ext cx="1355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ion source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1954759" y="6021288"/>
            <a:ext cx="817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RFQ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2856484" y="6021288"/>
            <a:ext cx="1355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x CCH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5508104" y="6021288"/>
            <a:ext cx="1355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x CH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7866062" y="4435752"/>
            <a:ext cx="1355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SIS18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7391176" y="5949280"/>
            <a:ext cx="1645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beam dump &amp; test bench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1272308" y="6021288"/>
            <a:ext cx="1355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LEBT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Box 51"/>
          <p:cNvSpPr txBox="1">
            <a:spLocks noChangeArrowheads="1"/>
          </p:cNvSpPr>
          <p:nvPr/>
        </p:nvSpPr>
        <p:spPr bwMode="auto">
          <a:xfrm>
            <a:off x="1524272" y="4605504"/>
            <a:ext cx="5857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de-DE" sz="1400" b="1" dirty="0" smtClean="0">
                <a:solidFill>
                  <a:srgbClr val="FF0066"/>
                </a:solidFill>
              </a:rPr>
              <a:t>Slit</a:t>
            </a:r>
            <a:endParaRPr lang="en-US" altLang="de-DE" sz="1400" b="1" dirty="0">
              <a:solidFill>
                <a:srgbClr val="FF0066"/>
              </a:solidFill>
            </a:endParaRPr>
          </a:p>
        </p:txBody>
      </p:sp>
      <p:sp>
        <p:nvSpPr>
          <p:cNvPr id="40" name="Line 7"/>
          <p:cNvSpPr>
            <a:spLocks noChangeShapeType="1"/>
          </p:cNvSpPr>
          <p:nvPr/>
        </p:nvSpPr>
        <p:spPr bwMode="auto">
          <a:xfrm>
            <a:off x="1751012" y="4984124"/>
            <a:ext cx="0" cy="287261"/>
          </a:xfrm>
          <a:prstGeom prst="line">
            <a:avLst/>
          </a:prstGeom>
          <a:noFill/>
          <a:ln w="222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7"/>
          <p:cNvSpPr>
            <a:spLocks noChangeShapeType="1"/>
          </p:cNvSpPr>
          <p:nvPr/>
        </p:nvSpPr>
        <p:spPr bwMode="auto">
          <a:xfrm>
            <a:off x="4854575" y="4992979"/>
            <a:ext cx="0" cy="287261"/>
          </a:xfrm>
          <a:prstGeom prst="line">
            <a:avLst/>
          </a:prstGeom>
          <a:noFill/>
          <a:ln w="222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7893049" y="5013947"/>
            <a:ext cx="0" cy="287261"/>
          </a:xfrm>
          <a:prstGeom prst="line">
            <a:avLst/>
          </a:prstGeom>
          <a:noFill/>
          <a:ln w="222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7"/>
          <p:cNvSpPr>
            <a:spLocks noChangeShapeType="1"/>
          </p:cNvSpPr>
          <p:nvPr/>
        </p:nvSpPr>
        <p:spPr bwMode="auto">
          <a:xfrm>
            <a:off x="7099300" y="4875408"/>
            <a:ext cx="149225" cy="214392"/>
          </a:xfrm>
          <a:prstGeom prst="line">
            <a:avLst/>
          </a:prstGeom>
          <a:noFill/>
          <a:ln w="222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63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Text Box 2"/>
          <p:cNvSpPr txBox="1">
            <a:spLocks noChangeArrowheads="1"/>
          </p:cNvSpPr>
          <p:nvPr/>
        </p:nvSpPr>
        <p:spPr bwMode="auto">
          <a:xfrm>
            <a:off x="300038" y="361950"/>
            <a:ext cx="7924800" cy="3968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de-DE" sz="2000" b="1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30787" name="Text Box 3"/>
          <p:cNvSpPr txBox="1">
            <a:spLocks noChangeArrowheads="1"/>
          </p:cNvSpPr>
          <p:nvPr/>
        </p:nvSpPr>
        <p:spPr bwMode="auto">
          <a:xfrm>
            <a:off x="125413" y="1343025"/>
            <a:ext cx="8729662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 smtClean="0">
              <a:solidFill>
                <a:srgbClr val="006600"/>
              </a:solidFill>
              <a:latin typeface="Comic Sans MS" pitchFamily="66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 smtClean="0">
              <a:solidFill>
                <a:srgbClr val="006600"/>
              </a:solidFill>
              <a:latin typeface="Comic Sans MS" pitchFamily="66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 smtClean="0">
              <a:solidFill>
                <a:srgbClr val="006600"/>
              </a:solidFill>
              <a:latin typeface="Comic Sans MS" pitchFamily="66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 smtClean="0">
              <a:solidFill>
                <a:srgbClr val="006600"/>
              </a:solidFill>
              <a:latin typeface="Comic Sans MS" pitchFamily="66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 smtClean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630788" name="Text Box 4"/>
          <p:cNvSpPr txBox="1">
            <a:spLocks noChangeArrowheads="1"/>
          </p:cNvSpPr>
          <p:nvPr/>
        </p:nvSpPr>
        <p:spPr bwMode="auto">
          <a:xfrm>
            <a:off x="179512" y="1104528"/>
            <a:ext cx="8939212" cy="168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1700" b="1" i="1" dirty="0" smtClean="0">
                <a:solidFill>
                  <a:srgbClr val="333399"/>
                </a:solidFill>
                <a:latin typeface="Arial" charset="0"/>
              </a:rPr>
              <a:t>GSI designed ACCT:</a:t>
            </a:r>
          </a:p>
          <a:p>
            <a:pPr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700" b="1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Transformers are widely used at GSI, improved version with 2-fold bandwidth required,</a:t>
            </a:r>
          </a:p>
          <a:p>
            <a:pPr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7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   possible collaboration with company </a:t>
            </a:r>
            <a:r>
              <a:rPr lang="en-US" sz="1700" dirty="0" err="1" smtClean="0">
                <a:solidFill>
                  <a:srgbClr val="000000"/>
                </a:solidFill>
                <a:latin typeface="Arial" charset="0"/>
              </a:rPr>
              <a:t>Bergoz</a:t>
            </a:r>
            <a:endParaRPr lang="en-US" sz="1700" dirty="0" smtClean="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 Beam loss control via pulse-by-pulse transmission meas. control of subsequent pulse </a:t>
            </a:r>
          </a:p>
          <a:p>
            <a:pPr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 DAQ: VME based commercial ADCs, software FESA (as GSI standard)</a:t>
            </a:r>
          </a:p>
          <a:p>
            <a:pPr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US" sz="1700" dirty="0" smtClean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630789" name="Text Box 5"/>
          <p:cNvSpPr txBox="1">
            <a:spLocks noChangeArrowheads="1"/>
          </p:cNvSpPr>
          <p:nvPr/>
        </p:nvSpPr>
        <p:spPr bwMode="auto">
          <a:xfrm>
            <a:off x="342900" y="295275"/>
            <a:ext cx="8086725" cy="457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</a:rPr>
              <a:t>Current Measurements with ac-Transformers</a:t>
            </a:r>
          </a:p>
        </p:txBody>
      </p:sp>
      <p:pic>
        <p:nvPicPr>
          <p:cNvPr id="630790" name="Picture 6" descr="unilac-trafo-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888258"/>
            <a:ext cx="4670425" cy="34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30824" name="Group 40"/>
          <p:cNvGraphicFramePr>
            <a:graphicFrameLocks noGrp="1"/>
          </p:cNvGraphicFramePr>
          <p:nvPr/>
        </p:nvGraphicFramePr>
        <p:xfrm>
          <a:off x="5032375" y="3133725"/>
          <a:ext cx="3949700" cy="3212784"/>
        </p:xfrm>
        <a:graphic>
          <a:graphicData uri="http://schemas.openxmlformats.org/drawingml/2006/table">
            <a:tbl>
              <a:tblPr/>
              <a:tblGrid>
                <a:gridCol w="1651000"/>
                <a:gridCol w="2298700"/>
              </a:tblGrid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Core </a:t>
                      </a:r>
                      <a:r>
                        <a:rPr kumimoji="0" lang="de-DE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radius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de-DE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 </a:t>
                      </a:r>
                      <a:r>
                        <a:rPr kumimoji="0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=30 mm, r</a:t>
                      </a:r>
                      <a:r>
                        <a:rPr kumimoji="0" lang="de-DE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=45mm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Core thickness</a:t>
                      </a:r>
                      <a:endParaRPr kumimoji="0" lang="de-D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 mm</a:t>
                      </a:r>
                      <a:endParaRPr kumimoji="0" lang="de-D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Core material</a:t>
                      </a:r>
                      <a:endParaRPr kumimoji="0" lang="de-D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(CoFe)70%(MoSiB)30%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Vitrovac 6025</a:t>
                      </a:r>
                      <a:endParaRPr kumimoji="0" lang="de-D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Number of windings</a:t>
                      </a:r>
                      <a:endParaRPr kumimoji="0" lang="de-D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2x10</a:t>
                      </a:r>
                      <a:endParaRPr kumimoji="0" lang="de-D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Resolution</a:t>
                      </a:r>
                      <a:endParaRPr kumimoji="0" lang="de-D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 </a:t>
                      </a:r>
                      <a:r>
                        <a:rPr kumimoji="0" lang="el-G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μ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for full BW</a:t>
                      </a: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Bandwidth</a:t>
                      </a:r>
                      <a:endParaRPr kumimoji="0" lang="de-D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 kHz</a:t>
                      </a:r>
                      <a:endParaRPr kumimoji="0" lang="de-D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Droop </a:t>
                      </a:r>
                      <a:endParaRPr kumimoji="0" lang="de-D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0.5 % for 5 ms pulses</a:t>
                      </a:r>
                      <a:endParaRPr kumimoji="0" lang="de-D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 pulse length</a:t>
                      </a:r>
                      <a:endParaRPr kumimoji="0" lang="de-D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ms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0820" name="Text Box 36"/>
          <p:cNvSpPr txBox="1">
            <a:spLocks noChangeArrowheads="1"/>
          </p:cNvSpPr>
          <p:nvPr/>
        </p:nvSpPr>
        <p:spPr bwMode="auto">
          <a:xfrm>
            <a:off x="5181600" y="2625725"/>
            <a:ext cx="3568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700" b="1" i="1" dirty="0" smtClean="0">
                <a:solidFill>
                  <a:srgbClr val="000000"/>
                </a:solidFill>
                <a:latin typeface="Arial" charset="0"/>
              </a:rPr>
              <a:t>Standard ACCT at GSI</a:t>
            </a:r>
            <a:endParaRPr lang="de-DE" sz="1700" b="1" i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0825" name="Text Box 41"/>
          <p:cNvSpPr txBox="1">
            <a:spLocks noChangeArrowheads="1"/>
          </p:cNvSpPr>
          <p:nvPr/>
        </p:nvSpPr>
        <p:spPr bwMode="auto">
          <a:xfrm>
            <a:off x="242888" y="6216650"/>
            <a:ext cx="4179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H. Reeg (GSI) et al., Proc. EPAC’06</a:t>
            </a:r>
            <a:r>
              <a:rPr lang="en-US" sz="140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4588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Text Box 2"/>
          <p:cNvSpPr txBox="1">
            <a:spLocks noChangeArrowheads="1"/>
          </p:cNvSpPr>
          <p:nvPr/>
        </p:nvSpPr>
        <p:spPr bwMode="auto">
          <a:xfrm>
            <a:off x="203200" y="361950"/>
            <a:ext cx="8229600" cy="457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</a:rPr>
              <a:t>Profile Measurement by SEM-Grid</a:t>
            </a:r>
            <a:endParaRPr lang="de-DE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4883" name="Text Box 3"/>
          <p:cNvSpPr txBox="1">
            <a:spLocks noChangeArrowheads="1"/>
          </p:cNvSpPr>
          <p:nvPr/>
        </p:nvSpPr>
        <p:spPr bwMode="auto">
          <a:xfrm>
            <a:off x="203200" y="1009650"/>
            <a:ext cx="8940800" cy="184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5113" indent="-265113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1082675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719263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2355850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992438" indent="-4572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3449638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906838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4364038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4821238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700" b="1" dirty="0" smtClean="0">
                <a:solidFill>
                  <a:srgbClr val="333399"/>
                </a:solidFill>
                <a:latin typeface="Arial" charset="0"/>
              </a:rPr>
              <a:t>SEM-Grids:</a:t>
            </a:r>
            <a:r>
              <a:rPr lang="en-US" sz="1700" dirty="0" smtClean="0">
                <a:solidFill>
                  <a:srgbClr val="333399"/>
                </a:solidFill>
                <a:latin typeface="Arial" charset="0"/>
              </a:rPr>
              <a:t> </a:t>
            </a:r>
          </a:p>
          <a:p>
            <a:pPr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Wire spacing 0.8 to 2 mm, #wires 15 to 63 per plane, Ø0.1 mm W-Re alloy</a:t>
            </a:r>
          </a:p>
          <a:p>
            <a:pPr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Different sizes at LEBT and LINAC area</a:t>
            </a:r>
          </a:p>
          <a:p>
            <a:pPr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Multi-channel current-to-frequency conversion as GSI development (lower costs as I-U)</a:t>
            </a:r>
          </a:p>
          <a:p>
            <a:pPr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First version used for ion source commissioning at CEA/</a:t>
            </a:r>
            <a:r>
              <a:rPr lang="en-US" sz="1700" dirty="0" err="1" smtClean="0">
                <a:solidFill>
                  <a:srgbClr val="000000"/>
                </a:solidFill>
                <a:latin typeface="Arial" charset="0"/>
              </a:rPr>
              <a:t>Saclay</a:t>
            </a:r>
            <a:endParaRPr lang="en-US" sz="1700" dirty="0" smtClean="0">
              <a:solidFill>
                <a:srgbClr val="000000"/>
              </a:solidFill>
              <a:latin typeface="Arial" charset="0"/>
            </a:endParaRPr>
          </a:p>
          <a:p>
            <a:pPr marL="285750" indent="-285750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1700" b="1" i="1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Emittance</a:t>
            </a:r>
            <a:r>
              <a:rPr lang="en-US" sz="1700" b="1" i="1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: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Slit-Grid</a:t>
            </a:r>
            <a:r>
              <a:rPr lang="en-US" sz="1700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method, 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  <a:sym typeface="Symbol"/>
              </a:rPr>
              <a:t> mounted on stepping motor </a:t>
            </a:r>
            <a:r>
              <a:rPr lang="en-US" sz="1700" dirty="0" err="1" smtClean="0">
                <a:solidFill>
                  <a:srgbClr val="000000"/>
                </a:solidFill>
                <a:latin typeface="Arial" charset="0"/>
                <a:sym typeface="Symbol"/>
              </a:rPr>
              <a:t>feedthrough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.</a:t>
            </a:r>
          </a:p>
        </p:txBody>
      </p:sp>
      <p:sp>
        <p:nvSpPr>
          <p:cNvPr id="634884" name="Text Box 4"/>
          <p:cNvSpPr txBox="1">
            <a:spLocks noChangeArrowheads="1"/>
          </p:cNvSpPr>
          <p:nvPr/>
        </p:nvSpPr>
        <p:spPr bwMode="auto">
          <a:xfrm>
            <a:off x="6108700" y="4762500"/>
            <a:ext cx="28575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de-DE" sz="1600" baseline="30000" smtClean="0"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63488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7" y="3466982"/>
            <a:ext cx="5639075" cy="297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888" name="Text Box 8"/>
          <p:cNvSpPr txBox="1">
            <a:spLocks noChangeArrowheads="1"/>
          </p:cNvSpPr>
          <p:nvPr/>
        </p:nvSpPr>
        <p:spPr bwMode="auto">
          <a:xfrm>
            <a:off x="376238" y="3140968"/>
            <a:ext cx="486886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700" i="1" dirty="0" smtClean="0">
                <a:solidFill>
                  <a:srgbClr val="000000"/>
                </a:solidFill>
                <a:latin typeface="Arial" charset="0"/>
              </a:rPr>
              <a:t>SEM-Grid feed-through on CF200:</a:t>
            </a:r>
            <a:endParaRPr lang="de-DE" sz="1700" i="1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" name="Picture 4" descr="CIMG06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896" y="3212976"/>
            <a:ext cx="2425423" cy="323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831619" y="2927671"/>
            <a:ext cx="3312381" cy="22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700" i="1" dirty="0" smtClean="0">
                <a:solidFill>
                  <a:srgbClr val="000000"/>
                </a:solidFill>
                <a:latin typeface="Arial" charset="0"/>
              </a:rPr>
              <a:t>I-to-f converter </a:t>
            </a:r>
            <a:r>
              <a:rPr lang="en-US" sz="1700" i="1" dirty="0">
                <a:solidFill>
                  <a:srgbClr val="000000"/>
                </a:solidFill>
                <a:latin typeface="Arial" charset="0"/>
              </a:rPr>
              <a:t>&amp; digitizer ASIC </a:t>
            </a:r>
            <a:endParaRPr lang="de-DE" sz="1700" i="1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19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300038" y="361950"/>
            <a:ext cx="7924800" cy="3968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de-DE" sz="2000" b="1">
              <a:latin typeface="Comic Sans MS" pitchFamily="66" charset="0"/>
            </a:endParaRP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62782" y="1449467"/>
            <a:ext cx="8729662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de-DE" sz="1600">
              <a:solidFill>
                <a:srgbClr val="00660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altLang="de-DE" sz="1600">
              <a:solidFill>
                <a:srgbClr val="00660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altLang="de-DE" sz="1600">
              <a:solidFill>
                <a:srgbClr val="00660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altLang="de-DE" sz="1600">
              <a:solidFill>
                <a:srgbClr val="00660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altLang="de-DE" sz="160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342900" y="295275"/>
            <a:ext cx="8086725" cy="457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2400" b="1" dirty="0">
                <a:latin typeface="Times New Roman" pitchFamily="18" charset="0"/>
              </a:rPr>
              <a:t>Investigations for BPMs</a:t>
            </a:r>
          </a:p>
        </p:txBody>
      </p:sp>
      <p:sp>
        <p:nvSpPr>
          <p:cNvPr id="304133" name="Text Box 5"/>
          <p:cNvSpPr txBox="1">
            <a:spLocks noChangeArrowheads="1"/>
          </p:cNvSpPr>
          <p:nvPr/>
        </p:nvSpPr>
        <p:spPr bwMode="auto">
          <a:xfrm>
            <a:off x="-6152" y="996950"/>
            <a:ext cx="861060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0033CC"/>
                </a:solidFill>
                <a:latin typeface="Arial" pitchFamily="34" charset="0"/>
              </a:rPr>
              <a:t>BPMs will be the main operation </a:t>
            </a:r>
            <a:r>
              <a:rPr lang="en-US" b="1" dirty="0" smtClean="0">
                <a:solidFill>
                  <a:srgbClr val="0033CC"/>
                </a:solidFill>
                <a:latin typeface="Arial" pitchFamily="34" charset="0"/>
              </a:rPr>
              <a:t>tool</a:t>
            </a:r>
          </a:p>
          <a:p>
            <a:pPr eaLnBrk="0" hangingPunct="0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33CC"/>
                </a:solidFill>
                <a:latin typeface="Arial" pitchFamily="34" charset="0"/>
              </a:rPr>
              <a:t>for position, time-of-flight &amp; rel. current:</a:t>
            </a:r>
            <a:endParaRPr lang="en-US" b="1" dirty="0">
              <a:solidFill>
                <a:srgbClr val="0033CC"/>
              </a:solidFill>
              <a:latin typeface="Arial" pitchFamily="34" charset="0"/>
            </a:endParaRPr>
          </a:p>
          <a:p>
            <a:pPr marL="285750" indent="-285750" eaLnBrk="0" hangingPunct="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dirty="0">
                <a:latin typeface="Arial" pitchFamily="34" charset="0"/>
              </a:rPr>
              <a:t>Button type </a:t>
            </a:r>
            <a:r>
              <a:rPr lang="en-US" dirty="0" smtClean="0">
                <a:latin typeface="Arial" pitchFamily="34" charset="0"/>
              </a:rPr>
              <a:t>due to simpler mechanics</a:t>
            </a:r>
          </a:p>
          <a:p>
            <a:pPr marL="285750" indent="-285750" eaLnBrk="0" hangingPunct="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dirty="0" smtClean="0">
                <a:latin typeface="Arial" pitchFamily="34" charset="0"/>
              </a:rPr>
              <a:t>Detailed CST calculation performed</a:t>
            </a:r>
            <a:endParaRPr lang="en-US" dirty="0">
              <a:latin typeface="Arial" pitchFamily="34" charset="0"/>
            </a:endParaRPr>
          </a:p>
        </p:txBody>
      </p:sp>
      <p:pic>
        <p:nvPicPr>
          <p:cNvPr id="1034" name="Picture 5655" descr="p-linac-overview-bp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/>
          <a:stretch>
            <a:fillRect/>
          </a:stretch>
        </p:blipFill>
        <p:spPr bwMode="auto">
          <a:xfrm>
            <a:off x="82550" y="4391173"/>
            <a:ext cx="8985250" cy="2062163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</p:pic>
      <p:sp>
        <p:nvSpPr>
          <p:cNvPr id="1026" name="AutoShape 2"/>
          <p:cNvSpPr>
            <a:spLocks noChangeAspect="1" noChangeArrowheads="1"/>
          </p:cNvSpPr>
          <p:nvPr/>
        </p:nvSpPr>
        <p:spPr bwMode="auto">
          <a:xfrm>
            <a:off x="82550" y="4149725"/>
            <a:ext cx="8985250" cy="206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52" y="2351167"/>
            <a:ext cx="2039714" cy="197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pieren 4"/>
          <p:cNvGrpSpPr/>
          <p:nvPr/>
        </p:nvGrpSpPr>
        <p:grpSpPr>
          <a:xfrm>
            <a:off x="3881929" y="1378615"/>
            <a:ext cx="5201369" cy="2554441"/>
            <a:chOff x="3881929" y="1378615"/>
            <a:chExt cx="5201369" cy="2554441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1025" y="1378615"/>
              <a:ext cx="4822273" cy="2366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hteck 2"/>
            <p:cNvSpPr/>
            <p:nvPr/>
          </p:nvSpPr>
          <p:spPr bwMode="auto">
            <a:xfrm>
              <a:off x="4386262" y="3545278"/>
              <a:ext cx="4290194" cy="171754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4314766" y="3501008"/>
              <a:ext cx="43616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0             1             2             3             4              5              6             7 </a:t>
              </a:r>
              <a:endParaRPr lang="en-US" sz="1200" dirty="0"/>
            </a:p>
          </p:txBody>
        </p:sp>
        <p:sp>
          <p:nvSpPr>
            <p:cNvPr id="2" name="Textfeld 1"/>
            <p:cNvSpPr txBox="1"/>
            <p:nvPr/>
          </p:nvSpPr>
          <p:spPr>
            <a:xfrm>
              <a:off x="6084168" y="3625279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time [ns]</a:t>
              </a:r>
              <a:endParaRPr lang="en-US" sz="1400" dirty="0"/>
            </a:p>
          </p:txBody>
        </p:sp>
        <p:sp>
          <p:nvSpPr>
            <p:cNvPr id="4" name="Rechteck 3"/>
            <p:cNvSpPr/>
            <p:nvPr/>
          </p:nvSpPr>
          <p:spPr bwMode="auto">
            <a:xfrm>
              <a:off x="4272356" y="1817086"/>
              <a:ext cx="123824" cy="1728192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Textfeld 43"/>
            <p:cNvSpPr txBox="1"/>
            <p:nvPr/>
          </p:nvSpPr>
          <p:spPr>
            <a:xfrm rot="16200000">
              <a:off x="3434245" y="2504071"/>
              <a:ext cx="12031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voltage [V]</a:t>
              </a:r>
              <a:endParaRPr lang="en-US" sz="1400" dirty="0"/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4135136" y="1941232"/>
              <a:ext cx="35925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   </a:t>
              </a:r>
            </a:p>
            <a:p>
              <a:endParaRPr lang="en-US" sz="1200" dirty="0"/>
            </a:p>
            <a:p>
              <a:r>
                <a:rPr lang="en-US" sz="1200" dirty="0" smtClean="0"/>
                <a:t>    0 </a:t>
              </a:r>
            </a:p>
            <a:p>
              <a:endParaRPr lang="en-US" sz="1200" dirty="0" smtClean="0"/>
            </a:p>
            <a:p>
              <a:endParaRPr lang="en-US" sz="1200" dirty="0"/>
            </a:p>
            <a:p>
              <a:r>
                <a:rPr lang="en-US" sz="1200" dirty="0" smtClean="0"/>
                <a:t>-1            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91076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300038" y="361950"/>
            <a:ext cx="7924800" cy="3968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de-DE" sz="2000" b="1">
              <a:latin typeface="Comic Sans MS" pitchFamily="66" charset="0"/>
            </a:endParaRP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125413" y="1343025"/>
            <a:ext cx="8729662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de-DE" sz="1600">
              <a:solidFill>
                <a:srgbClr val="00660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altLang="de-DE" sz="1600">
              <a:solidFill>
                <a:srgbClr val="00660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altLang="de-DE" sz="1600">
              <a:solidFill>
                <a:srgbClr val="00660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altLang="de-DE" sz="1600">
              <a:solidFill>
                <a:srgbClr val="00660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altLang="de-DE" sz="160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342900" y="295275"/>
            <a:ext cx="8086725" cy="457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2400" b="1">
                <a:latin typeface="Times New Roman" pitchFamily="18" charset="0"/>
              </a:rPr>
              <a:t>Investigations for BPMs</a:t>
            </a:r>
          </a:p>
        </p:txBody>
      </p:sp>
      <p:sp>
        <p:nvSpPr>
          <p:cNvPr id="304133" name="Text Box 5"/>
          <p:cNvSpPr txBox="1">
            <a:spLocks noChangeArrowheads="1"/>
          </p:cNvSpPr>
          <p:nvPr/>
        </p:nvSpPr>
        <p:spPr bwMode="auto">
          <a:xfrm>
            <a:off x="-6152" y="996950"/>
            <a:ext cx="8610600" cy="450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0033CC"/>
                </a:solidFill>
                <a:latin typeface="Arial" pitchFamily="34" charset="0"/>
              </a:rPr>
              <a:t>BPMs will be the main operation </a:t>
            </a:r>
            <a:r>
              <a:rPr lang="en-US" b="1" dirty="0" smtClean="0">
                <a:solidFill>
                  <a:srgbClr val="0033CC"/>
                </a:solidFill>
                <a:latin typeface="Arial" pitchFamily="34" charset="0"/>
              </a:rPr>
              <a:t>tool</a:t>
            </a:r>
          </a:p>
          <a:p>
            <a:pPr eaLnBrk="0" hangingPunct="0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33CC"/>
                </a:solidFill>
                <a:latin typeface="Arial" pitchFamily="34" charset="0"/>
              </a:rPr>
              <a:t>for position, time-of-flight &amp; rel. current:</a:t>
            </a:r>
            <a:endParaRPr lang="en-US" b="1" dirty="0">
              <a:solidFill>
                <a:srgbClr val="0033CC"/>
              </a:solidFill>
              <a:latin typeface="Arial" pitchFamily="34" charset="0"/>
            </a:endParaRPr>
          </a:p>
          <a:p>
            <a:pPr marL="285750" indent="-285750" eaLnBrk="0" hangingPunct="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dirty="0">
                <a:latin typeface="Arial" pitchFamily="34" charset="0"/>
              </a:rPr>
              <a:t>Button type </a:t>
            </a:r>
            <a:r>
              <a:rPr lang="en-US" dirty="0" smtClean="0">
                <a:latin typeface="Arial" pitchFamily="34" charset="0"/>
              </a:rPr>
              <a:t>due to simpler mechanics</a:t>
            </a:r>
          </a:p>
          <a:p>
            <a:pPr marL="285750" indent="-285750" eaLnBrk="0" hangingPunct="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dirty="0" smtClean="0">
                <a:latin typeface="Arial" pitchFamily="34" charset="0"/>
              </a:rPr>
              <a:t>Detailed CST calculation performed</a:t>
            </a:r>
            <a:endParaRPr lang="en-US" dirty="0">
              <a:latin typeface="Arial" pitchFamily="34" charset="0"/>
            </a:endParaRPr>
          </a:p>
          <a:p>
            <a:pPr marL="285750" indent="-285750" eaLnBrk="0" hangingPunct="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dirty="0">
                <a:latin typeface="Arial" pitchFamily="34" charset="0"/>
              </a:rPr>
              <a:t>4 BPMs in ‘</a:t>
            </a:r>
            <a:r>
              <a:rPr lang="en-US" dirty="0" err="1" smtClean="0">
                <a:latin typeface="Arial" pitchFamily="34" charset="0"/>
              </a:rPr>
              <a:t>intertank</a:t>
            </a:r>
            <a:r>
              <a:rPr lang="en-US" dirty="0" smtClean="0">
                <a:latin typeface="Arial" pitchFamily="34" charset="0"/>
              </a:rPr>
              <a:t>’ </a:t>
            </a:r>
            <a:r>
              <a:rPr lang="en-US" dirty="0">
                <a:latin typeface="Arial" pitchFamily="34" charset="0"/>
              </a:rPr>
              <a:t>closed to cavity 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dirty="0">
                <a:latin typeface="Arial" pitchFamily="34" charset="0"/>
              </a:rPr>
              <a:t>      </a:t>
            </a:r>
            <a:r>
              <a:rPr lang="en-US" dirty="0">
                <a:latin typeface="Arial" pitchFamily="34" charset="0"/>
                <a:sym typeface="Symbol"/>
              </a:rPr>
              <a:t> 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rf</a:t>
            </a:r>
            <a:r>
              <a:rPr lang="en-US" dirty="0">
                <a:latin typeface="Arial" pitchFamily="34" charset="0"/>
              </a:rPr>
              <a:t> pick-up from cavity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dirty="0">
                <a:latin typeface="Arial" pitchFamily="34" charset="0"/>
                <a:sym typeface="Symbol"/>
              </a:rPr>
              <a:t>      CST calculation   acceptable level</a:t>
            </a:r>
          </a:p>
          <a:p>
            <a:pPr marL="285750" indent="-285750" eaLnBrk="0" hangingPunct="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dirty="0">
                <a:latin typeface="Arial" pitchFamily="34" charset="0"/>
                <a:sym typeface="Symbol"/>
              </a:rPr>
              <a:t>Mechanical </a:t>
            </a:r>
            <a:r>
              <a:rPr lang="en-US" dirty="0" smtClean="0">
                <a:latin typeface="Arial" pitchFamily="34" charset="0"/>
                <a:sym typeface="Symbol"/>
              </a:rPr>
              <a:t>design started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de-DE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10 BPMs in regular beam pipe 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mechanically less critical </a:t>
            </a:r>
            <a:endParaRPr lang="en-US" altLang="de-DE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altLang="de-DE" dirty="0" smtClean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 </a:t>
            </a:r>
            <a:r>
              <a:rPr lang="en-US" altLang="de-DE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non critical</a:t>
            </a:r>
            <a:r>
              <a:rPr lang="en-US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eaLnBrk="0" hangingPunct="0">
              <a:spcBef>
                <a:spcPts val="600"/>
              </a:spcBef>
              <a:buFont typeface="Wingdings" pitchFamily="2" charset="2"/>
              <a:buChar char="Ø"/>
              <a:defRPr/>
            </a:pPr>
            <a:endParaRPr lang="en-US" dirty="0">
              <a:latin typeface="Arial" pitchFamily="34" charset="0"/>
              <a:cs typeface="Arial" panose="020B0604020202020204" pitchFamily="34" charset="0"/>
              <a:sym typeface="Symbol"/>
            </a:endParaRPr>
          </a:p>
        </p:txBody>
      </p:sp>
      <p:pic>
        <p:nvPicPr>
          <p:cNvPr id="1034" name="Picture 5655" descr="p-linac-overview-bp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/>
          <a:stretch>
            <a:fillRect/>
          </a:stretch>
        </p:blipFill>
        <p:spPr bwMode="auto">
          <a:xfrm>
            <a:off x="82550" y="4391173"/>
            <a:ext cx="8985250" cy="2062163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</p:pic>
      <p:sp>
        <p:nvSpPr>
          <p:cNvPr id="1026" name="AutoShape 2"/>
          <p:cNvSpPr>
            <a:spLocks noChangeAspect="1" noChangeArrowheads="1"/>
          </p:cNvSpPr>
          <p:nvPr/>
        </p:nvSpPr>
        <p:spPr bwMode="auto">
          <a:xfrm>
            <a:off x="82550" y="4149725"/>
            <a:ext cx="8985250" cy="206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" name="Gruppieren 11"/>
          <p:cNvGrpSpPr/>
          <p:nvPr/>
        </p:nvGrpSpPr>
        <p:grpSpPr>
          <a:xfrm>
            <a:off x="4355976" y="866869"/>
            <a:ext cx="4812128" cy="2994179"/>
            <a:chOff x="8981235" y="22425025"/>
            <a:chExt cx="5800349" cy="3609066"/>
          </a:xfrm>
        </p:grpSpPr>
        <p:pic>
          <p:nvPicPr>
            <p:cNvPr id="14" name="Picture 142" descr="C:\Users\rcc\Downloads\p_linac_bpm_extended_for_pictures_linac2012_03 (1)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55" t="6673" r="50508" b="4027"/>
            <a:stretch>
              <a:fillRect/>
            </a:stretch>
          </p:blipFill>
          <p:spPr bwMode="auto">
            <a:xfrm rot="182558">
              <a:off x="9880600" y="22806025"/>
              <a:ext cx="1757363" cy="3095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" name="رابط مستقيم 152"/>
            <p:cNvCxnSpPr>
              <a:cxnSpLocks noChangeShapeType="1"/>
            </p:cNvCxnSpPr>
            <p:nvPr/>
          </p:nvCxnSpPr>
          <p:spPr bwMode="auto">
            <a:xfrm flipH="1">
              <a:off x="11082338" y="23266400"/>
              <a:ext cx="1058862" cy="8858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رابط مستقيم 156"/>
            <p:cNvCxnSpPr>
              <a:cxnSpLocks noChangeShapeType="1"/>
            </p:cNvCxnSpPr>
            <p:nvPr/>
          </p:nvCxnSpPr>
          <p:spPr bwMode="auto">
            <a:xfrm flipH="1" flipV="1">
              <a:off x="11066463" y="24674513"/>
              <a:ext cx="1074737" cy="5953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مستطيل 153"/>
            <p:cNvSpPr>
              <a:spLocks noChangeArrowheads="1"/>
            </p:cNvSpPr>
            <p:nvPr/>
          </p:nvSpPr>
          <p:spPr bwMode="auto">
            <a:xfrm>
              <a:off x="11088688" y="24137938"/>
              <a:ext cx="731837" cy="54768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defTabSz="4176713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176713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176713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176713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176713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just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just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just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just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de-DE"/>
            </a:p>
          </p:txBody>
        </p:sp>
        <p:pic>
          <p:nvPicPr>
            <p:cNvPr id="18" name="Picture 143" descr="C:\Users\rcc\Downloads\p_linac_bpm_extended_for_pictures_linac2012_04 (1)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645" b="443"/>
            <a:stretch>
              <a:fillRect/>
            </a:stretch>
          </p:blipFill>
          <p:spPr bwMode="auto">
            <a:xfrm>
              <a:off x="12158663" y="23296563"/>
              <a:ext cx="1782762" cy="198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مستطيل 150"/>
            <p:cNvSpPr>
              <a:spLocks noChangeArrowheads="1"/>
            </p:cNvSpPr>
            <p:nvPr/>
          </p:nvSpPr>
          <p:spPr bwMode="auto">
            <a:xfrm>
              <a:off x="12155488" y="23280688"/>
              <a:ext cx="2560637" cy="201136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defTabSz="4176713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176713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176713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176713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176713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just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just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just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just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de-DE"/>
            </a:p>
          </p:txBody>
        </p:sp>
        <p:sp>
          <p:nvSpPr>
            <p:cNvPr id="20" name="مستطيل 165"/>
            <p:cNvSpPr>
              <a:spLocks noChangeArrowheads="1"/>
            </p:cNvSpPr>
            <p:nvPr/>
          </p:nvSpPr>
          <p:spPr bwMode="auto">
            <a:xfrm>
              <a:off x="11052175" y="22729825"/>
              <a:ext cx="964552" cy="704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de-DE" sz="1600" b="1" dirty="0"/>
                <a:t>CCH2</a:t>
              </a:r>
            </a:p>
            <a:p>
              <a:pPr eaLnBrk="1" hangingPunct="1"/>
              <a:r>
                <a:rPr lang="en-US" altLang="de-DE" sz="1600" b="1" dirty="0"/>
                <a:t>Cavity</a:t>
              </a:r>
            </a:p>
          </p:txBody>
        </p:sp>
        <p:sp>
          <p:nvSpPr>
            <p:cNvPr id="21" name="مستطيل 166"/>
            <p:cNvSpPr>
              <a:spLocks noChangeArrowheads="1"/>
            </p:cNvSpPr>
            <p:nvPr/>
          </p:nvSpPr>
          <p:spPr bwMode="auto">
            <a:xfrm>
              <a:off x="13787438" y="23331488"/>
              <a:ext cx="964552" cy="704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de-DE" sz="1600" b="1" dirty="0"/>
                <a:t>CCH2</a:t>
              </a:r>
            </a:p>
            <a:p>
              <a:pPr eaLnBrk="1" hangingPunct="1"/>
              <a:r>
                <a:rPr lang="en-US" altLang="de-DE" sz="1600" b="1" dirty="0"/>
                <a:t>Cavity</a:t>
              </a:r>
            </a:p>
          </p:txBody>
        </p:sp>
        <p:sp>
          <p:nvSpPr>
            <p:cNvPr id="22" name="مستطيل 440"/>
            <p:cNvSpPr/>
            <p:nvPr/>
          </p:nvSpPr>
          <p:spPr>
            <a:xfrm>
              <a:off x="13796963" y="24074438"/>
              <a:ext cx="663130" cy="408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+mj-lt"/>
                  <a:cs typeface="Times New Roman" pitchFamily="18" charset="0"/>
                </a:rPr>
                <a:t>Ø20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23" name="مستطيل 441"/>
            <p:cNvSpPr/>
            <p:nvPr/>
          </p:nvSpPr>
          <p:spPr>
            <a:xfrm>
              <a:off x="12252325" y="24169688"/>
              <a:ext cx="663130" cy="408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+mj-lt"/>
                  <a:cs typeface="Times New Roman" pitchFamily="18" charset="0"/>
                </a:rPr>
                <a:t>Ø30</a:t>
              </a:r>
              <a:endParaRPr lang="en-US" sz="1600" dirty="0">
                <a:latin typeface="+mj-lt"/>
              </a:endParaRPr>
            </a:p>
          </p:txBody>
        </p:sp>
        <p:cxnSp>
          <p:nvCxnSpPr>
            <p:cNvPr id="24" name="رابط مستقيم 170"/>
            <p:cNvCxnSpPr>
              <a:cxnSpLocks noChangeShapeType="1"/>
            </p:cNvCxnSpPr>
            <p:nvPr/>
          </p:nvCxnSpPr>
          <p:spPr bwMode="auto">
            <a:xfrm>
              <a:off x="10487025" y="22656800"/>
              <a:ext cx="107950" cy="22066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رابط مستقيم 173"/>
            <p:cNvCxnSpPr>
              <a:cxnSpLocks noChangeShapeType="1"/>
            </p:cNvCxnSpPr>
            <p:nvPr/>
          </p:nvCxnSpPr>
          <p:spPr bwMode="auto">
            <a:xfrm>
              <a:off x="10029825" y="22750463"/>
              <a:ext cx="107950" cy="22066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رابط مستقيم 174"/>
            <p:cNvCxnSpPr>
              <a:cxnSpLocks noChangeShapeType="1"/>
            </p:cNvCxnSpPr>
            <p:nvPr/>
          </p:nvCxnSpPr>
          <p:spPr bwMode="auto">
            <a:xfrm>
              <a:off x="9151938" y="22975888"/>
              <a:ext cx="1004887" cy="317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رابط مستقيم 176"/>
            <p:cNvCxnSpPr>
              <a:cxnSpLocks noChangeShapeType="1"/>
            </p:cNvCxnSpPr>
            <p:nvPr/>
          </p:nvCxnSpPr>
          <p:spPr bwMode="auto">
            <a:xfrm>
              <a:off x="9144000" y="25712738"/>
              <a:ext cx="118903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رابط مستقيم 177"/>
            <p:cNvCxnSpPr>
              <a:cxnSpLocks noChangeShapeType="1"/>
            </p:cNvCxnSpPr>
            <p:nvPr/>
          </p:nvCxnSpPr>
          <p:spPr bwMode="auto">
            <a:xfrm>
              <a:off x="9202738" y="23012400"/>
              <a:ext cx="0" cy="73183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رابط مستقيم 179"/>
            <p:cNvCxnSpPr>
              <a:cxnSpLocks noChangeShapeType="1"/>
            </p:cNvCxnSpPr>
            <p:nvPr/>
          </p:nvCxnSpPr>
          <p:spPr bwMode="auto">
            <a:xfrm>
              <a:off x="9223375" y="24920575"/>
              <a:ext cx="0" cy="73183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" name="مستطيل 180"/>
            <p:cNvSpPr>
              <a:spLocks noChangeArrowheads="1"/>
            </p:cNvSpPr>
            <p:nvPr/>
          </p:nvSpPr>
          <p:spPr bwMode="auto">
            <a:xfrm rot="16200000">
              <a:off x="8613151" y="24155354"/>
              <a:ext cx="1144248" cy="408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de-DE" sz="1600" b="1" dirty="0"/>
                <a:t>600 mm</a:t>
              </a:r>
            </a:p>
          </p:txBody>
        </p:sp>
        <p:sp>
          <p:nvSpPr>
            <p:cNvPr id="31" name="مستطيل 181"/>
            <p:cNvSpPr>
              <a:spLocks noChangeArrowheads="1"/>
            </p:cNvSpPr>
            <p:nvPr/>
          </p:nvSpPr>
          <p:spPr bwMode="auto">
            <a:xfrm>
              <a:off x="9405938" y="22425025"/>
              <a:ext cx="1144248" cy="408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de-DE" sz="1600" b="1" dirty="0"/>
                <a:t>100 mm</a:t>
              </a:r>
            </a:p>
          </p:txBody>
        </p:sp>
        <p:sp>
          <p:nvSpPr>
            <p:cNvPr id="32" name="مستطيل 182"/>
            <p:cNvSpPr>
              <a:spLocks noChangeArrowheads="1"/>
            </p:cNvSpPr>
            <p:nvPr/>
          </p:nvSpPr>
          <p:spPr bwMode="auto">
            <a:xfrm>
              <a:off x="9244013" y="23055264"/>
              <a:ext cx="999332" cy="779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de-DE" sz="1600" b="1" dirty="0"/>
                <a:t>CCH1</a:t>
              </a:r>
            </a:p>
            <a:p>
              <a:pPr eaLnBrk="1" hangingPunct="1"/>
              <a:r>
                <a:rPr lang="en-US" altLang="de-DE" sz="1600" b="1" dirty="0"/>
                <a:t>Cavit</a:t>
              </a:r>
              <a:r>
                <a:rPr lang="en-US" altLang="de-DE" sz="2000" b="1" dirty="0"/>
                <a:t>y</a:t>
              </a:r>
            </a:p>
          </p:txBody>
        </p:sp>
        <p:cxnSp>
          <p:nvCxnSpPr>
            <p:cNvPr id="33" name="رابط مستقيم 183"/>
            <p:cNvCxnSpPr>
              <a:cxnSpLocks noChangeShapeType="1"/>
            </p:cNvCxnSpPr>
            <p:nvPr/>
          </p:nvCxnSpPr>
          <p:spPr bwMode="auto">
            <a:xfrm>
              <a:off x="13215938" y="24717375"/>
              <a:ext cx="0" cy="116205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رابط مستقيم 187"/>
            <p:cNvCxnSpPr>
              <a:cxnSpLocks noChangeShapeType="1"/>
            </p:cNvCxnSpPr>
            <p:nvPr/>
          </p:nvCxnSpPr>
          <p:spPr bwMode="auto">
            <a:xfrm>
              <a:off x="13876338" y="25290463"/>
              <a:ext cx="20637" cy="58896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رابط مستقيم 195"/>
            <p:cNvCxnSpPr>
              <a:cxnSpLocks noChangeShapeType="1"/>
            </p:cNvCxnSpPr>
            <p:nvPr/>
          </p:nvCxnSpPr>
          <p:spPr bwMode="auto">
            <a:xfrm>
              <a:off x="13571538" y="24493538"/>
              <a:ext cx="20637" cy="112395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رابط مستقيم 196"/>
            <p:cNvCxnSpPr>
              <a:cxnSpLocks noChangeShapeType="1"/>
            </p:cNvCxnSpPr>
            <p:nvPr/>
          </p:nvCxnSpPr>
          <p:spPr bwMode="auto">
            <a:xfrm rot="5400000">
              <a:off x="13558044" y="25481757"/>
              <a:ext cx="0" cy="63976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رابط مستقيم 198"/>
            <p:cNvCxnSpPr>
              <a:cxnSpLocks noChangeShapeType="1"/>
            </p:cNvCxnSpPr>
            <p:nvPr/>
          </p:nvCxnSpPr>
          <p:spPr bwMode="auto">
            <a:xfrm rot="5400000">
              <a:off x="13412788" y="25350787"/>
              <a:ext cx="0" cy="3651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" name="مستطيل 201"/>
            <p:cNvSpPr>
              <a:spLocks noChangeArrowheads="1"/>
            </p:cNvSpPr>
            <p:nvPr/>
          </p:nvSpPr>
          <p:spPr bwMode="auto">
            <a:xfrm>
              <a:off x="12265025" y="25588913"/>
              <a:ext cx="1103670" cy="445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de-DE" sz="1800" b="1" dirty="0"/>
                <a:t>48 mm</a:t>
              </a:r>
            </a:p>
          </p:txBody>
        </p:sp>
        <p:sp>
          <p:nvSpPr>
            <p:cNvPr id="39" name="مستطيل 202"/>
            <p:cNvSpPr>
              <a:spLocks noChangeArrowheads="1"/>
            </p:cNvSpPr>
            <p:nvPr/>
          </p:nvSpPr>
          <p:spPr bwMode="auto">
            <a:xfrm>
              <a:off x="12285663" y="25276175"/>
              <a:ext cx="1007061" cy="408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de-DE" sz="1600" b="1" dirty="0"/>
                <a:t>28 mm</a:t>
              </a:r>
            </a:p>
          </p:txBody>
        </p:sp>
        <p:sp>
          <p:nvSpPr>
            <p:cNvPr id="40" name="مستطيل 205"/>
            <p:cNvSpPr>
              <a:spLocks noChangeArrowheads="1"/>
            </p:cNvSpPr>
            <p:nvPr/>
          </p:nvSpPr>
          <p:spPr bwMode="auto">
            <a:xfrm>
              <a:off x="12120563" y="22780625"/>
              <a:ext cx="2661021" cy="426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de-DE" sz="1700" b="1" dirty="0">
                  <a:solidFill>
                    <a:srgbClr val="0000FF"/>
                  </a:solidFill>
                </a:rPr>
                <a:t>BPM button of </a:t>
              </a:r>
              <a:r>
                <a:rPr lang="en-US" altLang="de-DE" sz="1700" b="1" dirty="0">
                  <a:solidFill>
                    <a:srgbClr val="0000FF"/>
                  </a:solidFill>
                  <a:cs typeface="Times New Roman" pitchFamily="18" charset="0"/>
                </a:rPr>
                <a:t>Ø14</a:t>
              </a:r>
              <a:r>
                <a:rPr lang="en-US" altLang="de-DE" sz="1700" b="1" dirty="0">
                  <a:solidFill>
                    <a:srgbClr val="0000FF"/>
                  </a:solidFill>
                </a:rPr>
                <a:t> </a:t>
              </a:r>
            </a:p>
          </p:txBody>
        </p:sp>
        <p:sp>
          <p:nvSpPr>
            <p:cNvPr id="41" name="مستطيل 206"/>
            <p:cNvSpPr>
              <a:spLocks noChangeArrowheads="1"/>
            </p:cNvSpPr>
            <p:nvPr/>
          </p:nvSpPr>
          <p:spPr bwMode="auto">
            <a:xfrm rot="21395455">
              <a:off x="10071100" y="24028400"/>
              <a:ext cx="11588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de-DE" sz="1400" b="1" dirty="0" err="1">
                  <a:solidFill>
                    <a:srgbClr val="FFFF00"/>
                  </a:solidFill>
                </a:rPr>
                <a:t>quadrupole</a:t>
              </a:r>
              <a:endParaRPr lang="en-US" altLang="de-DE" sz="1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0231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25438"/>
            <a:ext cx="8375848" cy="561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400" b="1" dirty="0" smtClean="0">
                <a:solidFill>
                  <a:schemeClr val="tx1"/>
                </a:solidFill>
              </a:rPr>
              <a:t>Digital BPM Electronics</a:t>
            </a:r>
            <a:r>
              <a:rPr lang="en-GB" sz="2400" b="1" dirty="0">
                <a:solidFill>
                  <a:schemeClr val="tx1"/>
                </a:solidFill>
              </a:rPr>
              <a:t>: Under-sampling using LIBERA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endParaRPr lang="en-GB" sz="2400" i="1" baseline="-25000" dirty="0">
              <a:solidFill>
                <a:schemeClr val="tx1"/>
              </a:solidFill>
            </a:endParaRPr>
          </a:p>
        </p:txBody>
      </p:sp>
      <p:sp>
        <p:nvSpPr>
          <p:cNvPr id="1008643" name="Rectangle 3"/>
          <p:cNvSpPr>
            <a:spLocks noChangeArrowheads="1"/>
          </p:cNvSpPr>
          <p:nvPr/>
        </p:nvSpPr>
        <p:spPr bwMode="auto">
          <a:xfrm>
            <a:off x="35496" y="1006295"/>
            <a:ext cx="9217024" cy="105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b="1" i="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Advantage: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electronics + digital processing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amplitude = position &amp; phase = </a:t>
            </a:r>
            <a:r>
              <a:rPr lang="en-GB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ToF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Input: 4 plate signals &amp; master-oscillator via under-sampling</a:t>
            </a:r>
            <a:r>
              <a:rPr lang="en-GB" dirty="0" smtClean="0">
                <a:solidFill>
                  <a:srgbClr val="000000"/>
                </a:solidFill>
              </a:rPr>
              <a:t>  </a:t>
            </a:r>
            <a:r>
              <a:rPr lang="en-GB" b="1" i="1" dirty="0" err="1" smtClean="0">
                <a:solidFill>
                  <a:srgbClr val="000000"/>
                </a:solidFill>
              </a:rPr>
              <a:t>f</a:t>
            </a:r>
            <a:r>
              <a:rPr lang="en-GB" b="1" i="1" baseline="-25000" dirty="0" err="1" smtClean="0">
                <a:solidFill>
                  <a:srgbClr val="000000"/>
                </a:solidFill>
              </a:rPr>
              <a:t>sample</a:t>
            </a:r>
            <a:r>
              <a:rPr lang="en-GB" b="1" i="1" dirty="0" smtClean="0">
                <a:solidFill>
                  <a:srgbClr val="000000"/>
                </a:solidFill>
              </a:rPr>
              <a:t> =  4/11 ∙ </a:t>
            </a:r>
            <a:r>
              <a:rPr lang="en-GB" b="1" i="1" dirty="0" err="1" smtClean="0">
                <a:solidFill>
                  <a:srgbClr val="000000"/>
                </a:solidFill>
              </a:rPr>
              <a:t>f</a:t>
            </a:r>
            <a:r>
              <a:rPr lang="en-GB" b="1" i="1" baseline="-25000" dirty="0" err="1" smtClean="0">
                <a:solidFill>
                  <a:srgbClr val="000000"/>
                </a:solidFill>
              </a:rPr>
              <a:t>rf</a:t>
            </a:r>
            <a:r>
              <a:rPr lang="en-GB" b="1" i="1" baseline="-25000" dirty="0" smtClean="0">
                <a:solidFill>
                  <a:srgbClr val="000000"/>
                </a:solidFill>
              </a:rPr>
              <a:t>  </a:t>
            </a:r>
            <a:r>
              <a:rPr lang="en-GB" b="1" i="1" dirty="0" smtClean="0">
                <a:solidFill>
                  <a:srgbClr val="000000"/>
                </a:solidFill>
              </a:rPr>
              <a:t>=</a:t>
            </a:r>
            <a:r>
              <a:rPr lang="en-GB" dirty="0" smtClean="0">
                <a:solidFill>
                  <a:srgbClr val="000000"/>
                </a:solidFill>
              </a:rPr>
              <a:t> 118 </a:t>
            </a:r>
            <a:r>
              <a:rPr lang="en-GB" dirty="0" err="1" smtClean="0">
                <a:solidFill>
                  <a:srgbClr val="000000"/>
                </a:solidFill>
              </a:rPr>
              <a:t>MSa</a:t>
            </a:r>
            <a:r>
              <a:rPr lang="en-GB" dirty="0" smtClean="0">
                <a:solidFill>
                  <a:srgbClr val="000000"/>
                </a:solidFill>
              </a:rPr>
              <a:t>/s</a:t>
            </a:r>
          </a:p>
        </p:txBody>
      </p:sp>
      <p:sp>
        <p:nvSpPr>
          <p:cNvPr id="1008670" name="Text Box 30"/>
          <p:cNvSpPr txBox="1">
            <a:spLocks noChangeArrowheads="1"/>
          </p:cNvSpPr>
          <p:nvPr/>
        </p:nvSpPr>
        <p:spPr bwMode="auto">
          <a:xfrm>
            <a:off x="360039" y="4948309"/>
            <a:ext cx="8316417" cy="150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status of LIBERA electronics: </a:t>
            </a:r>
          </a:p>
          <a:p>
            <a:pPr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General functionality shown, but some performance problems </a:t>
            </a:r>
          </a:p>
          <a:p>
            <a:pPr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Some problems and inconsistencies at UNILAC with </a:t>
            </a:r>
            <a:r>
              <a:rPr lang="en-US" b="1" i="1" dirty="0" err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</a:t>
            </a:r>
            <a:r>
              <a:rPr lang="en-US" b="1" i="1" baseline="-25000" dirty="0" err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rf</a:t>
            </a:r>
            <a:r>
              <a:rPr lang="en-US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=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108 MHz </a:t>
            </a:r>
          </a:p>
          <a:p>
            <a:pPr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Further test at UNILAC planned</a:t>
            </a:r>
          </a:p>
          <a:p>
            <a:pPr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 Applicability of concept and hardware to be proven.</a:t>
            </a:r>
          </a:p>
        </p:txBody>
      </p:sp>
      <p:grpSp>
        <p:nvGrpSpPr>
          <p:cNvPr id="1008698" name="Gruppieren 1008697"/>
          <p:cNvGrpSpPr/>
          <p:nvPr/>
        </p:nvGrpSpPr>
        <p:grpSpPr>
          <a:xfrm>
            <a:off x="323528" y="1852469"/>
            <a:ext cx="6395411" cy="3376732"/>
            <a:chOff x="437683" y="6657321"/>
            <a:chExt cx="7871187" cy="4155932"/>
          </a:xfrm>
        </p:grpSpPr>
        <p:sp>
          <p:nvSpPr>
            <p:cNvPr id="77" name="مستطيل 208"/>
            <p:cNvSpPr>
              <a:spLocks noChangeArrowheads="1"/>
            </p:cNvSpPr>
            <p:nvPr/>
          </p:nvSpPr>
          <p:spPr bwMode="auto">
            <a:xfrm>
              <a:off x="720925" y="6657321"/>
              <a:ext cx="51943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de-DE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Position and phase processor ‘Block diagram’</a:t>
              </a:r>
              <a:endParaRPr lang="en-US" altLang="de-DE" sz="2000" dirty="0">
                <a:solidFill>
                  <a:srgbClr val="0000CC"/>
                </a:solidFill>
              </a:endParaRPr>
            </a:p>
          </p:txBody>
        </p:sp>
        <p:grpSp>
          <p:nvGrpSpPr>
            <p:cNvPr id="78" name="مجموعة 209"/>
            <p:cNvGrpSpPr>
              <a:grpSpLocks/>
            </p:cNvGrpSpPr>
            <p:nvPr/>
          </p:nvGrpSpPr>
          <p:grpSpPr bwMode="auto">
            <a:xfrm>
              <a:off x="437683" y="7069598"/>
              <a:ext cx="7871187" cy="3743655"/>
              <a:chOff x="744183" y="1905002"/>
              <a:chExt cx="8253092" cy="3976711"/>
            </a:xfrm>
          </p:grpSpPr>
          <p:sp>
            <p:nvSpPr>
              <p:cNvPr id="79" name="مستطيل مستدير الزوايا 69"/>
              <p:cNvSpPr/>
              <p:nvPr/>
            </p:nvSpPr>
            <p:spPr>
              <a:xfrm>
                <a:off x="822591" y="1905002"/>
                <a:ext cx="8169487" cy="3521053"/>
              </a:xfrm>
              <a:prstGeom prst="roundRect">
                <a:avLst>
                  <a:gd name="adj" fmla="val 6390"/>
                </a:avLst>
              </a:prstGeom>
              <a:solidFill>
                <a:srgbClr val="FFC000">
                  <a:alpha val="7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0" name="مستطيل 70"/>
              <p:cNvSpPr/>
              <p:nvPr/>
            </p:nvSpPr>
            <p:spPr>
              <a:xfrm>
                <a:off x="2743453" y="2036535"/>
                <a:ext cx="863889" cy="291735"/>
              </a:xfrm>
              <a:prstGeom prst="rect">
                <a:avLst/>
              </a:prstGeom>
              <a:solidFill>
                <a:schemeClr val="accent1">
                  <a:alpha val="18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" name="مستطيل 71"/>
              <p:cNvSpPr/>
              <p:nvPr/>
            </p:nvSpPr>
            <p:spPr>
              <a:xfrm>
                <a:off x="2437181" y="4648657"/>
                <a:ext cx="838920" cy="54468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2" name="مربع نص 213"/>
              <p:cNvSpPr txBox="1">
                <a:spLocks noChangeArrowheads="1"/>
              </p:cNvSpPr>
              <p:nvPr/>
            </p:nvSpPr>
            <p:spPr bwMode="auto">
              <a:xfrm>
                <a:off x="822591" y="1912095"/>
                <a:ext cx="2104344" cy="603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de-DE" sz="1200" b="1" dirty="0">
                    <a:latin typeface="Times New Roman" pitchFamily="18" charset="0"/>
                    <a:cs typeface="Times New Roman" pitchFamily="18" charset="0"/>
                  </a:rPr>
                  <a:t>BPM signal </a:t>
                </a:r>
              </a:p>
              <a:p>
                <a:pPr algn="ctr" eaLnBrk="1" hangingPunct="1"/>
                <a:r>
                  <a:rPr lang="en-US" altLang="de-DE" sz="1200" b="1" dirty="0">
                    <a:latin typeface="Times New Roman" pitchFamily="18" charset="0"/>
                    <a:cs typeface="Times New Roman" pitchFamily="18" charset="0"/>
                  </a:rPr>
                  <a:t>(left)</a:t>
                </a:r>
              </a:p>
            </p:txBody>
          </p:sp>
          <p:sp>
            <p:nvSpPr>
              <p:cNvPr id="83" name="مربع نص 214"/>
              <p:cNvSpPr txBox="1">
                <a:spLocks noChangeArrowheads="1"/>
              </p:cNvSpPr>
              <p:nvPr/>
            </p:nvSpPr>
            <p:spPr bwMode="auto">
              <a:xfrm>
                <a:off x="744183" y="2439656"/>
                <a:ext cx="2104344" cy="603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de-DE" sz="1200" b="1" dirty="0">
                    <a:latin typeface="Times New Roman" pitchFamily="18" charset="0"/>
                    <a:cs typeface="Times New Roman" pitchFamily="18" charset="0"/>
                  </a:rPr>
                  <a:t>BPM signal </a:t>
                </a:r>
              </a:p>
              <a:p>
                <a:pPr algn="ctr" eaLnBrk="1" hangingPunct="1"/>
                <a:r>
                  <a:rPr lang="en-US" altLang="de-DE" sz="1200" b="1" dirty="0">
                    <a:latin typeface="Times New Roman" pitchFamily="18" charset="0"/>
                    <a:cs typeface="Times New Roman" pitchFamily="18" charset="0"/>
                  </a:rPr>
                  <a:t>(right)</a:t>
                </a:r>
              </a:p>
            </p:txBody>
          </p:sp>
          <p:sp>
            <p:nvSpPr>
              <p:cNvPr id="84" name="مربع نص 215"/>
              <p:cNvSpPr txBox="1">
                <a:spLocks noChangeArrowheads="1"/>
              </p:cNvSpPr>
              <p:nvPr/>
            </p:nvSpPr>
            <p:spPr bwMode="auto">
              <a:xfrm>
                <a:off x="749532" y="2887367"/>
                <a:ext cx="2104344" cy="603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de-DE" sz="1200" b="1" dirty="0">
                    <a:latin typeface="Times New Roman" pitchFamily="18" charset="0"/>
                    <a:cs typeface="Times New Roman" pitchFamily="18" charset="0"/>
                  </a:rPr>
                  <a:t>BPM signal </a:t>
                </a:r>
              </a:p>
              <a:p>
                <a:pPr algn="ctr" eaLnBrk="1" hangingPunct="1"/>
                <a:r>
                  <a:rPr lang="en-US" altLang="de-DE" sz="1200" b="1" dirty="0">
                    <a:latin typeface="Times New Roman" pitchFamily="18" charset="0"/>
                    <a:cs typeface="Times New Roman" pitchFamily="18" charset="0"/>
                  </a:rPr>
                  <a:t>(top)</a:t>
                </a:r>
              </a:p>
            </p:txBody>
          </p:sp>
          <p:sp>
            <p:nvSpPr>
              <p:cNvPr id="85" name="مربع نص 216"/>
              <p:cNvSpPr txBox="1">
                <a:spLocks noChangeArrowheads="1"/>
              </p:cNvSpPr>
              <p:nvPr/>
            </p:nvSpPr>
            <p:spPr bwMode="auto">
              <a:xfrm>
                <a:off x="751293" y="3365432"/>
                <a:ext cx="2104344" cy="603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de-DE" sz="1200" b="1" dirty="0">
                    <a:latin typeface="Times New Roman" pitchFamily="18" charset="0"/>
                    <a:cs typeface="Times New Roman" pitchFamily="18" charset="0"/>
                  </a:rPr>
                  <a:t>BPM signal </a:t>
                </a:r>
              </a:p>
              <a:p>
                <a:pPr algn="ctr" eaLnBrk="1" hangingPunct="1"/>
                <a:r>
                  <a:rPr lang="en-US" altLang="de-DE" sz="1200" b="1" dirty="0">
                    <a:latin typeface="Times New Roman" pitchFamily="18" charset="0"/>
                    <a:cs typeface="Times New Roman" pitchFamily="18" charset="0"/>
                  </a:rPr>
                  <a:t>(bottom)</a:t>
                </a:r>
              </a:p>
            </p:txBody>
          </p:sp>
          <p:sp>
            <p:nvSpPr>
              <p:cNvPr id="86" name="مربع نص 217"/>
              <p:cNvSpPr txBox="1">
                <a:spLocks noChangeArrowheads="1"/>
              </p:cNvSpPr>
              <p:nvPr/>
            </p:nvSpPr>
            <p:spPr bwMode="auto">
              <a:xfrm>
                <a:off x="1041168" y="4643447"/>
                <a:ext cx="1600199" cy="684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de-DE" sz="1400" b="1" dirty="0" err="1">
                    <a:latin typeface="Times New Roman" pitchFamily="18" charset="0"/>
                    <a:cs typeface="Times New Roman" pitchFamily="18" charset="0"/>
                  </a:rPr>
                  <a:t>rf</a:t>
                </a:r>
                <a:r>
                  <a:rPr lang="en-US" altLang="de-DE" sz="1400" b="1" dirty="0">
                    <a:latin typeface="Times New Roman" pitchFamily="18" charset="0"/>
                    <a:cs typeface="Times New Roman" pitchFamily="18" charset="0"/>
                  </a:rPr>
                  <a:t> master </a:t>
                </a:r>
              </a:p>
              <a:p>
                <a:pPr eaLnBrk="1" hangingPunct="1"/>
                <a:r>
                  <a:rPr lang="en-US" altLang="de-DE" sz="1400" b="1" dirty="0" smtClean="0">
                    <a:latin typeface="Times New Roman" pitchFamily="18" charset="0"/>
                    <a:cs typeface="Times New Roman" pitchFamily="18" charset="0"/>
                  </a:rPr>
                  <a:t>325.2 </a:t>
                </a:r>
                <a:r>
                  <a:rPr lang="en-US" altLang="de-DE" sz="1400" b="1" dirty="0">
                    <a:latin typeface="Times New Roman" pitchFamily="18" charset="0"/>
                    <a:cs typeface="Times New Roman" pitchFamily="18" charset="0"/>
                  </a:rPr>
                  <a:t>MHz</a:t>
                </a:r>
              </a:p>
            </p:txBody>
          </p:sp>
          <p:sp>
            <p:nvSpPr>
              <p:cNvPr id="87" name="مستطيل 218"/>
              <p:cNvSpPr>
                <a:spLocks noChangeArrowheads="1"/>
              </p:cNvSpPr>
              <p:nvPr/>
            </p:nvSpPr>
            <p:spPr bwMode="auto">
              <a:xfrm>
                <a:off x="2739749" y="1976458"/>
                <a:ext cx="7954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de-DE" sz="1400" b="1" dirty="0">
                    <a:latin typeface="Times New Roman" pitchFamily="18" charset="0"/>
                    <a:cs typeface="Times New Roman" pitchFamily="18" charset="0"/>
                  </a:rPr>
                  <a:t>Filter</a:t>
                </a:r>
                <a:endParaRPr lang="en-US" altLang="de-DE" sz="1400" dirty="0"/>
              </a:p>
            </p:txBody>
          </p:sp>
          <p:sp>
            <p:nvSpPr>
              <p:cNvPr id="88" name="مستطيل 219"/>
              <p:cNvSpPr>
                <a:spLocks noChangeArrowheads="1"/>
              </p:cNvSpPr>
              <p:nvPr/>
            </p:nvSpPr>
            <p:spPr bwMode="auto">
              <a:xfrm>
                <a:off x="2523613" y="2709446"/>
                <a:ext cx="67678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de-DE" sz="16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Filter</a:t>
                </a:r>
                <a:endParaRPr lang="en-US" altLang="de-DE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مستطيل 220"/>
              <p:cNvSpPr>
                <a:spLocks noChangeArrowheads="1"/>
              </p:cNvSpPr>
              <p:nvPr/>
            </p:nvSpPr>
            <p:spPr bwMode="auto">
              <a:xfrm>
                <a:off x="2514601" y="3319046"/>
                <a:ext cx="67678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de-DE" sz="16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Filter</a:t>
                </a:r>
                <a:endParaRPr lang="en-US" altLang="de-DE">
                  <a:solidFill>
                    <a:schemeClr val="bg1"/>
                  </a:solidFill>
                </a:endParaRPr>
              </a:p>
            </p:txBody>
          </p:sp>
          <p:sp>
            <p:nvSpPr>
              <p:cNvPr id="90" name="مستطيل 221"/>
              <p:cNvSpPr>
                <a:spLocks noChangeArrowheads="1"/>
              </p:cNvSpPr>
              <p:nvPr/>
            </p:nvSpPr>
            <p:spPr bwMode="auto">
              <a:xfrm>
                <a:off x="2514601" y="3928646"/>
                <a:ext cx="67678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de-DE" sz="16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Filter</a:t>
                </a:r>
                <a:endParaRPr lang="en-US" altLang="de-DE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مستطيل 222"/>
              <p:cNvSpPr>
                <a:spLocks noChangeArrowheads="1"/>
              </p:cNvSpPr>
              <p:nvPr/>
            </p:nvSpPr>
            <p:spPr bwMode="auto">
              <a:xfrm>
                <a:off x="2509743" y="4748596"/>
                <a:ext cx="610420" cy="359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de-DE" sz="16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PLL</a:t>
                </a:r>
              </a:p>
            </p:txBody>
          </p:sp>
          <p:sp>
            <p:nvSpPr>
              <p:cNvPr id="92" name="مستطيل 82"/>
              <p:cNvSpPr/>
              <p:nvPr/>
            </p:nvSpPr>
            <p:spPr>
              <a:xfrm>
                <a:off x="4269823" y="2033162"/>
                <a:ext cx="1296664" cy="30353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3" name="مستطيل 227"/>
              <p:cNvSpPr>
                <a:spLocks noChangeArrowheads="1"/>
              </p:cNvSpPr>
              <p:nvPr/>
            </p:nvSpPr>
            <p:spPr bwMode="auto">
              <a:xfrm>
                <a:off x="4326108" y="2032424"/>
                <a:ext cx="1344693" cy="402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de-DE" sz="14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16 bit ADC</a:t>
                </a:r>
                <a:endParaRPr lang="en-US" altLang="de-DE" sz="1400" dirty="0"/>
              </a:p>
            </p:txBody>
          </p:sp>
          <p:sp>
            <p:nvSpPr>
              <p:cNvPr id="94" name="مستطيل 90"/>
              <p:cNvSpPr/>
              <p:nvPr/>
            </p:nvSpPr>
            <p:spPr>
              <a:xfrm>
                <a:off x="6172374" y="1975827"/>
                <a:ext cx="1218432" cy="2215835"/>
              </a:xfrm>
              <a:prstGeom prst="rect">
                <a:avLst/>
              </a:prstGeom>
              <a:gradFill flip="none" rotWithShape="1"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  <a:tileRect r="-100000" b="-100000"/>
              </a:gra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5" name="مستطيل 232"/>
              <p:cNvSpPr>
                <a:spLocks noChangeArrowheads="1"/>
              </p:cNvSpPr>
              <p:nvPr/>
            </p:nvSpPr>
            <p:spPr bwMode="auto">
              <a:xfrm>
                <a:off x="6076029" y="2335842"/>
                <a:ext cx="1417683" cy="15290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de-DE" sz="14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FPGA</a:t>
                </a:r>
              </a:p>
              <a:p>
                <a:pPr algn="ctr" eaLnBrk="1" hangingPunct="1"/>
                <a:endParaRPr lang="en-US" altLang="de-DE" sz="1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eaLnBrk="1" hangingPunct="1"/>
                <a:endParaRPr lang="en-US" altLang="de-DE" sz="1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eaLnBrk="1" hangingPunct="1"/>
                <a:r>
                  <a:rPr lang="en-US" altLang="de-DE" sz="14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Signal Processing</a:t>
                </a:r>
                <a:endParaRPr lang="en-US" altLang="de-DE" sz="1400" dirty="0"/>
              </a:p>
            </p:txBody>
          </p:sp>
          <p:sp>
            <p:nvSpPr>
              <p:cNvPr id="96" name="مستطيل 92"/>
              <p:cNvSpPr/>
              <p:nvPr/>
            </p:nvSpPr>
            <p:spPr>
              <a:xfrm>
                <a:off x="7771982" y="2134342"/>
                <a:ext cx="457744" cy="2133205"/>
              </a:xfrm>
              <a:prstGeom prst="rect">
                <a:avLst/>
              </a:prstGeom>
              <a:solidFill>
                <a:schemeClr val="bg1">
                  <a:lumMod val="50000"/>
                  <a:alpha val="28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7" name="مستطيل 234"/>
              <p:cNvSpPr>
                <a:spLocks noChangeArrowheads="1"/>
              </p:cNvSpPr>
              <p:nvPr/>
            </p:nvSpPr>
            <p:spPr bwMode="auto">
              <a:xfrm rot="16200000">
                <a:off x="7096573" y="2975221"/>
                <a:ext cx="1720985" cy="4254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de-DE" sz="16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LAN adapter</a:t>
                </a:r>
                <a:endParaRPr lang="en-US" altLang="de-DE" sz="1600" dirty="0"/>
              </a:p>
            </p:txBody>
          </p:sp>
          <p:cxnSp>
            <p:nvCxnSpPr>
              <p:cNvPr id="98" name="رابط كسهم مستقيم 94"/>
              <p:cNvCxnSpPr/>
              <p:nvPr/>
            </p:nvCxnSpPr>
            <p:spPr>
              <a:xfrm>
                <a:off x="3620658" y="2184931"/>
                <a:ext cx="640841" cy="0"/>
              </a:xfrm>
              <a:prstGeom prst="straightConnector1">
                <a:avLst/>
              </a:prstGeom>
              <a:ln w="22225">
                <a:solidFill>
                  <a:srgbClr val="00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رابط كسهم مستقيم 97"/>
              <p:cNvCxnSpPr/>
              <p:nvPr/>
            </p:nvCxnSpPr>
            <p:spPr>
              <a:xfrm>
                <a:off x="5576474" y="3566034"/>
                <a:ext cx="575925" cy="0"/>
              </a:xfrm>
              <a:prstGeom prst="straightConnector1">
                <a:avLst/>
              </a:prstGeom>
              <a:ln w="22225">
                <a:solidFill>
                  <a:srgbClr val="00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رابط كسهم مستقيم 99"/>
              <p:cNvCxnSpPr>
                <a:stCxn id="94" idx="3"/>
              </p:cNvCxnSpPr>
              <p:nvPr/>
            </p:nvCxnSpPr>
            <p:spPr>
              <a:xfrm>
                <a:off x="7390806" y="3083745"/>
                <a:ext cx="381177" cy="0"/>
              </a:xfrm>
              <a:prstGeom prst="straightConnector1">
                <a:avLst/>
              </a:prstGeom>
              <a:ln w="22225">
                <a:solidFill>
                  <a:srgbClr val="00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رابط كسهم مستقيم 100"/>
              <p:cNvCxnSpPr/>
              <p:nvPr/>
            </p:nvCxnSpPr>
            <p:spPr>
              <a:xfrm>
                <a:off x="2285710" y="2179873"/>
                <a:ext cx="457744" cy="0"/>
              </a:xfrm>
              <a:prstGeom prst="straightConnector1">
                <a:avLst/>
              </a:prstGeom>
              <a:ln w="22225">
                <a:solidFill>
                  <a:srgbClr val="00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رابط كسهم مستقيم 101"/>
              <p:cNvCxnSpPr/>
              <p:nvPr/>
            </p:nvCxnSpPr>
            <p:spPr>
              <a:xfrm>
                <a:off x="1964456" y="4876311"/>
                <a:ext cx="479383" cy="0"/>
              </a:xfrm>
              <a:prstGeom prst="straightConnector1">
                <a:avLst/>
              </a:prstGeom>
              <a:ln w="22225">
                <a:solidFill>
                  <a:srgbClr val="00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رابط كسهم مستقيم 102"/>
              <p:cNvCxnSpPr/>
              <p:nvPr/>
            </p:nvCxnSpPr>
            <p:spPr>
              <a:xfrm>
                <a:off x="3276101" y="4876311"/>
                <a:ext cx="1599609" cy="0"/>
              </a:xfrm>
              <a:prstGeom prst="straightConnector1">
                <a:avLst/>
              </a:prstGeom>
              <a:ln w="22225">
                <a:solidFill>
                  <a:srgbClr val="0000CC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رابط كسهم مستقيم 103"/>
              <p:cNvCxnSpPr/>
              <p:nvPr/>
            </p:nvCxnSpPr>
            <p:spPr>
              <a:xfrm>
                <a:off x="4875710" y="4201779"/>
                <a:ext cx="0" cy="679591"/>
              </a:xfrm>
              <a:prstGeom prst="straightConnector1">
                <a:avLst/>
              </a:prstGeom>
              <a:ln w="22225">
                <a:solidFill>
                  <a:srgbClr val="0000CC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رابط كسهم مستقيم 104"/>
              <p:cNvCxnSpPr/>
              <p:nvPr/>
            </p:nvCxnSpPr>
            <p:spPr>
              <a:xfrm flipH="1">
                <a:off x="8229726" y="3098921"/>
                <a:ext cx="381177" cy="0"/>
              </a:xfrm>
              <a:prstGeom prst="straightConnector1">
                <a:avLst/>
              </a:prstGeom>
              <a:ln w="22225">
                <a:solidFill>
                  <a:srgbClr val="00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مستطيل 246"/>
              <p:cNvSpPr>
                <a:spLocks noChangeArrowheads="1"/>
              </p:cNvSpPr>
              <p:nvPr/>
            </p:nvSpPr>
            <p:spPr bwMode="auto">
              <a:xfrm>
                <a:off x="8223255" y="2657512"/>
                <a:ext cx="774020" cy="431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de-DE" sz="16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LAN</a:t>
                </a:r>
                <a:endParaRPr lang="en-US" altLang="de-DE" sz="1600" dirty="0"/>
              </a:p>
            </p:txBody>
          </p:sp>
          <p:sp>
            <p:nvSpPr>
              <p:cNvPr id="107" name="مستطيل 247"/>
              <p:cNvSpPr>
                <a:spLocks noChangeArrowheads="1"/>
              </p:cNvSpPr>
              <p:nvPr/>
            </p:nvSpPr>
            <p:spPr bwMode="auto">
              <a:xfrm>
                <a:off x="4148521" y="4888468"/>
                <a:ext cx="1423300" cy="402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de-DE" sz="14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118.3 </a:t>
                </a:r>
                <a:r>
                  <a:rPr lang="en-US" altLang="de-DE" sz="1400" b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MSa</a:t>
                </a:r>
                <a:r>
                  <a:rPr lang="en-US" altLang="de-DE" sz="14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/s</a:t>
                </a:r>
                <a:endParaRPr lang="en-US" altLang="de-DE" sz="1400" dirty="0"/>
              </a:p>
            </p:txBody>
          </p:sp>
          <p:sp>
            <p:nvSpPr>
              <p:cNvPr id="108" name="مستطيل 248"/>
              <p:cNvSpPr>
                <a:spLocks noChangeArrowheads="1"/>
              </p:cNvSpPr>
              <p:nvPr/>
            </p:nvSpPr>
            <p:spPr bwMode="auto">
              <a:xfrm>
                <a:off x="3580514" y="4536268"/>
                <a:ext cx="612140" cy="326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de-DE" sz="14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clock</a:t>
                </a:r>
                <a:endParaRPr lang="en-US" altLang="de-DE" sz="1400"/>
              </a:p>
            </p:txBody>
          </p:sp>
          <p:pic>
            <p:nvPicPr>
              <p:cNvPr id="109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63"/>
              <a:stretch>
                <a:fillRect/>
              </a:stretch>
            </p:blipFill>
            <p:spPr bwMode="auto">
              <a:xfrm>
                <a:off x="5791158" y="4009729"/>
                <a:ext cx="3200920" cy="1871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0" name="مستطيل 109"/>
              <p:cNvSpPr/>
              <p:nvPr/>
            </p:nvSpPr>
            <p:spPr>
              <a:xfrm>
                <a:off x="2743453" y="2500275"/>
                <a:ext cx="863889" cy="291734"/>
              </a:xfrm>
              <a:prstGeom prst="rect">
                <a:avLst/>
              </a:prstGeom>
              <a:solidFill>
                <a:schemeClr val="accent1">
                  <a:alpha val="18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1" name="مستطيل 251"/>
              <p:cNvSpPr>
                <a:spLocks noChangeArrowheads="1"/>
              </p:cNvSpPr>
              <p:nvPr/>
            </p:nvSpPr>
            <p:spPr bwMode="auto">
              <a:xfrm>
                <a:off x="2709789" y="2439348"/>
                <a:ext cx="7954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de-DE" sz="1400" b="1" dirty="0">
                    <a:latin typeface="Times New Roman" pitchFamily="18" charset="0"/>
                    <a:cs typeface="Times New Roman" pitchFamily="18" charset="0"/>
                  </a:rPr>
                  <a:t>Filter</a:t>
                </a:r>
                <a:endParaRPr lang="en-US" altLang="de-DE" sz="1400" dirty="0"/>
              </a:p>
            </p:txBody>
          </p:sp>
          <p:cxnSp>
            <p:nvCxnSpPr>
              <p:cNvPr id="112" name="رابط كسهم مستقيم 111"/>
              <p:cNvCxnSpPr/>
              <p:nvPr/>
            </p:nvCxnSpPr>
            <p:spPr>
              <a:xfrm>
                <a:off x="3620658" y="2641927"/>
                <a:ext cx="640841" cy="0"/>
              </a:xfrm>
              <a:prstGeom prst="straightConnector1">
                <a:avLst/>
              </a:prstGeom>
              <a:ln w="22225">
                <a:solidFill>
                  <a:srgbClr val="00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رابط كسهم مستقيم 112"/>
              <p:cNvCxnSpPr/>
              <p:nvPr/>
            </p:nvCxnSpPr>
            <p:spPr>
              <a:xfrm>
                <a:off x="2285710" y="2641927"/>
                <a:ext cx="457744" cy="0"/>
              </a:xfrm>
              <a:prstGeom prst="straightConnector1">
                <a:avLst/>
              </a:prstGeom>
              <a:ln w="22225">
                <a:solidFill>
                  <a:srgbClr val="00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4" name="مستطيل 461"/>
            <p:cNvSpPr/>
            <p:nvPr/>
          </p:nvSpPr>
          <p:spPr bwMode="auto">
            <a:xfrm>
              <a:off x="2334914" y="8064961"/>
              <a:ext cx="822325" cy="274637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5" name="مستطيل 218"/>
            <p:cNvSpPr>
              <a:spLocks noChangeArrowheads="1"/>
            </p:cNvSpPr>
            <p:nvPr/>
          </p:nvSpPr>
          <p:spPr bwMode="auto">
            <a:xfrm>
              <a:off x="2331739" y="8007811"/>
              <a:ext cx="757238" cy="37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de-DE" sz="1400" b="1" dirty="0">
                  <a:latin typeface="Times New Roman" pitchFamily="18" charset="0"/>
                  <a:cs typeface="Times New Roman" pitchFamily="18" charset="0"/>
                </a:rPr>
                <a:t>Filter</a:t>
              </a:r>
              <a:endParaRPr lang="en-US" altLang="de-DE" sz="1400" dirty="0"/>
            </a:p>
          </p:txBody>
        </p:sp>
        <p:cxnSp>
          <p:nvCxnSpPr>
            <p:cNvPr id="116" name="رابط كسهم مستقيم 463"/>
            <p:cNvCxnSpPr/>
            <p:nvPr/>
          </p:nvCxnSpPr>
          <p:spPr bwMode="auto">
            <a:xfrm>
              <a:off x="3181052" y="8204661"/>
              <a:ext cx="611187" cy="0"/>
            </a:xfrm>
            <a:prstGeom prst="straightConnector1">
              <a:avLst/>
            </a:prstGeom>
            <a:ln w="22225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رابط كسهم مستقيم 464"/>
            <p:cNvCxnSpPr/>
            <p:nvPr/>
          </p:nvCxnSpPr>
          <p:spPr bwMode="auto">
            <a:xfrm>
              <a:off x="1898352" y="8195136"/>
              <a:ext cx="436562" cy="0"/>
            </a:xfrm>
            <a:prstGeom prst="straightConnector1">
              <a:avLst/>
            </a:prstGeom>
            <a:ln w="22225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مستطيل 465"/>
            <p:cNvSpPr/>
            <p:nvPr/>
          </p:nvSpPr>
          <p:spPr bwMode="auto">
            <a:xfrm>
              <a:off x="2334914" y="8506286"/>
              <a:ext cx="822325" cy="274637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9" name="مستطيل 251"/>
            <p:cNvSpPr>
              <a:spLocks noChangeArrowheads="1"/>
            </p:cNvSpPr>
            <p:nvPr/>
          </p:nvSpPr>
          <p:spPr bwMode="auto">
            <a:xfrm>
              <a:off x="2303164" y="8449136"/>
              <a:ext cx="757238" cy="37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de-DE" sz="1400" b="1" dirty="0">
                  <a:latin typeface="Times New Roman" pitchFamily="18" charset="0"/>
                  <a:cs typeface="Times New Roman" pitchFamily="18" charset="0"/>
                </a:rPr>
                <a:t>Filter</a:t>
              </a:r>
              <a:endParaRPr lang="en-US" altLang="de-DE" sz="1400" dirty="0"/>
            </a:p>
          </p:txBody>
        </p:sp>
        <p:cxnSp>
          <p:nvCxnSpPr>
            <p:cNvPr id="120" name="رابط كسهم مستقيم 467"/>
            <p:cNvCxnSpPr/>
            <p:nvPr/>
          </p:nvCxnSpPr>
          <p:spPr bwMode="auto">
            <a:xfrm>
              <a:off x="3176289" y="8639636"/>
              <a:ext cx="611188" cy="0"/>
            </a:xfrm>
            <a:prstGeom prst="straightConnector1">
              <a:avLst/>
            </a:prstGeom>
            <a:ln w="22225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رابط كسهم مستقيم 468"/>
            <p:cNvCxnSpPr/>
            <p:nvPr/>
          </p:nvCxnSpPr>
          <p:spPr bwMode="auto">
            <a:xfrm>
              <a:off x="1898352" y="8639636"/>
              <a:ext cx="436562" cy="0"/>
            </a:xfrm>
            <a:prstGeom prst="straightConnector1">
              <a:avLst/>
            </a:prstGeom>
            <a:ln w="22225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مستطيل 469"/>
            <p:cNvSpPr/>
            <p:nvPr/>
          </p:nvSpPr>
          <p:spPr bwMode="auto">
            <a:xfrm>
              <a:off x="2334914" y="8944436"/>
              <a:ext cx="822325" cy="274637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3" name="مستطيل 251"/>
            <p:cNvSpPr>
              <a:spLocks noChangeArrowheads="1"/>
            </p:cNvSpPr>
            <p:nvPr/>
          </p:nvSpPr>
          <p:spPr bwMode="auto">
            <a:xfrm>
              <a:off x="2303164" y="8887286"/>
              <a:ext cx="757238" cy="37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de-DE" sz="1400" b="1" dirty="0">
                  <a:latin typeface="Times New Roman" pitchFamily="18" charset="0"/>
                  <a:cs typeface="Times New Roman" pitchFamily="18" charset="0"/>
                </a:rPr>
                <a:t>Filter</a:t>
              </a:r>
              <a:endParaRPr lang="en-US" altLang="de-DE" sz="1400" dirty="0"/>
            </a:p>
          </p:txBody>
        </p:sp>
        <p:cxnSp>
          <p:nvCxnSpPr>
            <p:cNvPr id="124" name="رابط كسهم مستقيم 471"/>
            <p:cNvCxnSpPr/>
            <p:nvPr/>
          </p:nvCxnSpPr>
          <p:spPr bwMode="auto">
            <a:xfrm>
              <a:off x="3176289" y="9077786"/>
              <a:ext cx="611188" cy="0"/>
            </a:xfrm>
            <a:prstGeom prst="straightConnector1">
              <a:avLst/>
            </a:prstGeom>
            <a:ln w="22225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رابط كسهم مستقيم 472"/>
            <p:cNvCxnSpPr/>
            <p:nvPr/>
          </p:nvCxnSpPr>
          <p:spPr bwMode="auto">
            <a:xfrm>
              <a:off x="1831677" y="9082548"/>
              <a:ext cx="503237" cy="0"/>
            </a:xfrm>
            <a:prstGeom prst="straightConnector1">
              <a:avLst/>
            </a:prstGeom>
            <a:ln w="22225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مربع نص 216"/>
            <p:cNvSpPr txBox="1">
              <a:spLocks noChangeArrowheads="1"/>
            </p:cNvSpPr>
            <p:nvPr/>
          </p:nvSpPr>
          <p:spPr bwMode="auto">
            <a:xfrm>
              <a:off x="539452" y="8911098"/>
              <a:ext cx="2006600" cy="340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de-DE" sz="1200" b="1" dirty="0">
                  <a:latin typeface="Times New Roman" pitchFamily="18" charset="0"/>
                  <a:cs typeface="Times New Roman" pitchFamily="18" charset="0"/>
                </a:rPr>
                <a:t>reference input</a:t>
              </a:r>
            </a:p>
          </p:txBody>
        </p:sp>
        <p:cxnSp>
          <p:nvCxnSpPr>
            <p:cNvPr id="127" name="رابط كسهم مستقيم 474"/>
            <p:cNvCxnSpPr/>
            <p:nvPr/>
          </p:nvCxnSpPr>
          <p:spPr bwMode="auto">
            <a:xfrm>
              <a:off x="1834852" y="9074611"/>
              <a:ext cx="0" cy="777875"/>
            </a:xfrm>
            <a:prstGeom prst="straightConnector1">
              <a:avLst/>
            </a:prstGeom>
            <a:ln w="22225">
              <a:solidFill>
                <a:srgbClr val="0000CC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رابط كسهم مستقيم 475"/>
            <p:cNvCxnSpPr/>
            <p:nvPr/>
          </p:nvCxnSpPr>
          <p:spPr bwMode="auto">
            <a:xfrm>
              <a:off x="5055889" y="8185611"/>
              <a:ext cx="549275" cy="0"/>
            </a:xfrm>
            <a:prstGeom prst="straightConnector1">
              <a:avLst/>
            </a:prstGeom>
            <a:ln w="22225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رابط كسهم مستقيم 476"/>
            <p:cNvCxnSpPr/>
            <p:nvPr/>
          </p:nvCxnSpPr>
          <p:spPr bwMode="auto">
            <a:xfrm>
              <a:off x="5046364" y="7766511"/>
              <a:ext cx="549275" cy="0"/>
            </a:xfrm>
            <a:prstGeom prst="straightConnector1">
              <a:avLst/>
            </a:prstGeom>
            <a:ln w="22225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رابط كسهم مستقيم 477"/>
            <p:cNvCxnSpPr/>
            <p:nvPr/>
          </p:nvCxnSpPr>
          <p:spPr bwMode="auto">
            <a:xfrm>
              <a:off x="5051127" y="7337886"/>
              <a:ext cx="549275" cy="0"/>
            </a:xfrm>
            <a:prstGeom prst="straightConnector1">
              <a:avLst/>
            </a:prstGeom>
            <a:ln w="22225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رابط كسهم مستقيم 480"/>
            <p:cNvCxnSpPr/>
            <p:nvPr/>
          </p:nvCxnSpPr>
          <p:spPr bwMode="auto">
            <a:xfrm>
              <a:off x="5036839" y="9061911"/>
              <a:ext cx="549275" cy="0"/>
            </a:xfrm>
            <a:prstGeom prst="straightConnector1">
              <a:avLst/>
            </a:prstGeom>
            <a:ln w="22225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مستطيل 483"/>
            <p:cNvSpPr/>
            <p:nvPr/>
          </p:nvSpPr>
          <p:spPr bwMode="auto">
            <a:xfrm>
              <a:off x="3800177" y="7623636"/>
              <a:ext cx="1236662" cy="28575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3" name="مستطيل 227"/>
            <p:cNvSpPr>
              <a:spLocks noChangeArrowheads="1"/>
            </p:cNvSpPr>
            <p:nvPr/>
          </p:nvSpPr>
          <p:spPr bwMode="auto">
            <a:xfrm>
              <a:off x="3854152" y="7623636"/>
              <a:ext cx="1282468" cy="378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de-DE" sz="1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16 bit ADC</a:t>
              </a:r>
              <a:endParaRPr lang="en-US" altLang="de-DE" sz="1400" dirty="0"/>
            </a:p>
          </p:txBody>
        </p:sp>
        <p:sp>
          <p:nvSpPr>
            <p:cNvPr id="134" name="مستطيل 485"/>
            <p:cNvSpPr/>
            <p:nvPr/>
          </p:nvSpPr>
          <p:spPr bwMode="auto">
            <a:xfrm>
              <a:off x="3800177" y="8061786"/>
              <a:ext cx="1236662" cy="28575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5" name="مستطيل 227"/>
            <p:cNvSpPr>
              <a:spLocks noChangeArrowheads="1"/>
            </p:cNvSpPr>
            <p:nvPr/>
          </p:nvSpPr>
          <p:spPr bwMode="auto">
            <a:xfrm>
              <a:off x="3854152" y="8061787"/>
              <a:ext cx="1282468" cy="378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de-DE" sz="1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16 bit ADC</a:t>
              </a:r>
              <a:endParaRPr lang="en-US" altLang="de-DE" sz="1400" dirty="0"/>
            </a:p>
          </p:txBody>
        </p:sp>
        <p:sp>
          <p:nvSpPr>
            <p:cNvPr id="136" name="مستطيل 487"/>
            <p:cNvSpPr/>
            <p:nvPr/>
          </p:nvSpPr>
          <p:spPr bwMode="auto">
            <a:xfrm>
              <a:off x="3804939" y="8499936"/>
              <a:ext cx="1236663" cy="28575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7" name="مستطيل 227"/>
            <p:cNvSpPr>
              <a:spLocks noChangeArrowheads="1"/>
            </p:cNvSpPr>
            <p:nvPr/>
          </p:nvSpPr>
          <p:spPr bwMode="auto">
            <a:xfrm>
              <a:off x="3858915" y="8499936"/>
              <a:ext cx="1282468" cy="378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de-DE" sz="1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16 bit ADC</a:t>
              </a:r>
              <a:endParaRPr lang="en-US" altLang="de-DE" sz="1400" dirty="0"/>
            </a:p>
          </p:txBody>
        </p:sp>
        <p:sp>
          <p:nvSpPr>
            <p:cNvPr id="138" name="مستطيل 489"/>
            <p:cNvSpPr/>
            <p:nvPr/>
          </p:nvSpPr>
          <p:spPr bwMode="auto">
            <a:xfrm>
              <a:off x="3804939" y="8938086"/>
              <a:ext cx="1236663" cy="28575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9" name="مستطيل 227"/>
            <p:cNvSpPr>
              <a:spLocks noChangeArrowheads="1"/>
            </p:cNvSpPr>
            <p:nvPr/>
          </p:nvSpPr>
          <p:spPr bwMode="auto">
            <a:xfrm>
              <a:off x="3858915" y="8938086"/>
              <a:ext cx="1282468" cy="378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de-DE" sz="1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16 bit ADC</a:t>
              </a:r>
              <a:endParaRPr lang="en-US" altLang="de-DE" sz="1400" dirty="0"/>
            </a:p>
          </p:txBody>
        </p:sp>
        <p:cxnSp>
          <p:nvCxnSpPr>
            <p:cNvPr id="140" name="رابط كسهم مستقيم 491"/>
            <p:cNvCxnSpPr/>
            <p:nvPr/>
          </p:nvCxnSpPr>
          <p:spPr bwMode="auto">
            <a:xfrm>
              <a:off x="4387552" y="8765048"/>
              <a:ext cx="0" cy="173038"/>
            </a:xfrm>
            <a:prstGeom prst="straightConnector1">
              <a:avLst/>
            </a:prstGeom>
            <a:ln w="22225">
              <a:solidFill>
                <a:srgbClr val="0000CC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رابط كسهم مستقيم 492"/>
            <p:cNvCxnSpPr/>
            <p:nvPr/>
          </p:nvCxnSpPr>
          <p:spPr bwMode="auto">
            <a:xfrm>
              <a:off x="4397077" y="8317373"/>
              <a:ext cx="0" cy="173038"/>
            </a:xfrm>
            <a:prstGeom prst="straightConnector1">
              <a:avLst/>
            </a:prstGeom>
            <a:ln w="22225">
              <a:solidFill>
                <a:srgbClr val="0000CC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رابط كسهم مستقيم 493"/>
            <p:cNvCxnSpPr/>
            <p:nvPr/>
          </p:nvCxnSpPr>
          <p:spPr bwMode="auto">
            <a:xfrm>
              <a:off x="4397077" y="7888748"/>
              <a:ext cx="0" cy="173038"/>
            </a:xfrm>
            <a:prstGeom prst="straightConnector1">
              <a:avLst/>
            </a:prstGeom>
            <a:ln w="22225">
              <a:solidFill>
                <a:srgbClr val="0000CC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رابط كسهم مستقيم 495"/>
            <p:cNvCxnSpPr/>
            <p:nvPr/>
          </p:nvCxnSpPr>
          <p:spPr bwMode="auto">
            <a:xfrm>
              <a:off x="4397077" y="7450598"/>
              <a:ext cx="0" cy="173038"/>
            </a:xfrm>
            <a:prstGeom prst="straightConnector1">
              <a:avLst/>
            </a:prstGeom>
            <a:ln w="22225">
              <a:solidFill>
                <a:srgbClr val="0000CC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5" name="Text Box 30"/>
          <p:cNvSpPr txBox="1">
            <a:spLocks noChangeArrowheads="1"/>
          </p:cNvSpPr>
          <p:nvPr/>
        </p:nvSpPr>
        <p:spPr bwMode="auto">
          <a:xfrm>
            <a:off x="6781864" y="3673751"/>
            <a:ext cx="2614672" cy="102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ts val="4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LIBERA from I-Tech 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Slovenian 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in-kind contribution</a:t>
            </a:r>
          </a:p>
        </p:txBody>
      </p:sp>
      <p:sp>
        <p:nvSpPr>
          <p:cNvPr id="74" name="مستطيل 222"/>
          <p:cNvSpPr>
            <a:spLocks noChangeArrowheads="1"/>
          </p:cNvSpPr>
          <p:nvPr/>
        </p:nvSpPr>
        <p:spPr bwMode="auto">
          <a:xfrm>
            <a:off x="2327816" y="4514889"/>
            <a:ext cx="6926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de-DE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 4/11</a:t>
            </a:r>
            <a:endParaRPr lang="en-US" altLang="de-DE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 Box 30"/>
          <p:cNvSpPr txBox="1">
            <a:spLocks noChangeArrowheads="1"/>
          </p:cNvSpPr>
          <p:nvPr/>
        </p:nvSpPr>
        <p:spPr bwMode="auto">
          <a:xfrm>
            <a:off x="6931669" y="2275465"/>
            <a:ext cx="2614672" cy="102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ts val="4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Additionally: 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 signal to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GSa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 scope</a:t>
            </a:r>
          </a:p>
        </p:txBody>
      </p:sp>
    </p:spTree>
    <p:extLst>
      <p:ext uri="{BB962C8B-B14F-4D97-AF65-F5344CB8AC3E}">
        <p14:creationId xmlns:p14="http://schemas.microsoft.com/office/powerpoint/2010/main" val="166144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86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138113" y="361950"/>
            <a:ext cx="8426450" cy="4616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2400" b="1" dirty="0">
                <a:solidFill>
                  <a:srgbClr val="000000"/>
                </a:solidFill>
                <a:latin typeface="+mj-lt"/>
              </a:rPr>
              <a:t>Bunch Structure using secondary </a:t>
            </a:r>
            <a:r>
              <a:rPr lang="en-US" altLang="de-DE" sz="2400" b="1" dirty="0" smtClean="0">
                <a:solidFill>
                  <a:srgbClr val="000000"/>
                </a:solidFill>
                <a:latin typeface="+mj-lt"/>
              </a:rPr>
              <a:t>Electrons: ‘</a:t>
            </a:r>
            <a:r>
              <a:rPr lang="en-US" altLang="de-DE" sz="2400" b="1" dirty="0" err="1" smtClean="0">
                <a:solidFill>
                  <a:srgbClr val="000000"/>
                </a:solidFill>
                <a:latin typeface="+mj-lt"/>
              </a:rPr>
              <a:t>Feschenko</a:t>
            </a:r>
            <a:r>
              <a:rPr lang="en-US" altLang="de-DE" sz="2400" b="1" dirty="0" smtClean="0">
                <a:solidFill>
                  <a:srgbClr val="000000"/>
                </a:solidFill>
                <a:latin typeface="+mj-lt"/>
              </a:rPr>
              <a:t> Type’ </a:t>
            </a:r>
            <a:endParaRPr lang="en-US" altLang="de-DE" sz="2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227013" y="2679700"/>
            <a:ext cx="8729662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endParaRPr lang="en-US" altLang="de-DE" sz="1600">
              <a:solidFill>
                <a:srgbClr val="006600"/>
              </a:solidFill>
              <a:latin typeface="Comic Sans MS" pitchFamily="66" charset="0"/>
            </a:endParaRPr>
          </a:p>
          <a:p>
            <a:pPr algn="l"/>
            <a:endParaRPr lang="en-US" altLang="de-DE" sz="1600">
              <a:solidFill>
                <a:srgbClr val="006600"/>
              </a:solidFill>
              <a:latin typeface="Comic Sans MS" pitchFamily="66" charset="0"/>
            </a:endParaRPr>
          </a:p>
          <a:p>
            <a:pPr algn="l"/>
            <a:endParaRPr lang="en-US" altLang="de-DE" sz="1600">
              <a:solidFill>
                <a:srgbClr val="006600"/>
              </a:solidFill>
              <a:latin typeface="Comic Sans MS" pitchFamily="66" charset="0"/>
            </a:endParaRPr>
          </a:p>
          <a:p>
            <a:pPr algn="l"/>
            <a:endParaRPr lang="en-US" altLang="de-DE" sz="1600">
              <a:solidFill>
                <a:srgbClr val="006600"/>
              </a:solidFill>
              <a:latin typeface="Comic Sans MS" pitchFamily="66" charset="0"/>
            </a:endParaRPr>
          </a:p>
          <a:p>
            <a:pPr algn="l"/>
            <a:endParaRPr lang="en-US" altLang="de-DE" sz="160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207963" y="1116013"/>
            <a:ext cx="85074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e</a:t>
            </a:r>
            <a:r>
              <a:rPr lang="en-US" altLang="de-DE" sz="2400" baseline="30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lang="en-US" alt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liberated from a wire carrying the time information</a:t>
            </a:r>
            <a:r>
              <a:rPr lang="en-US" altLang="de-DE" sz="2000" dirty="0" smtClean="0">
                <a:solidFill>
                  <a:schemeClr val="accent2"/>
                </a:solidFill>
              </a:rPr>
              <a:t>.</a:t>
            </a:r>
            <a:endParaRPr lang="en-US" altLang="de-DE" sz="2000" dirty="0">
              <a:solidFill>
                <a:schemeClr val="accent2"/>
              </a:solidFill>
            </a:endParaRPr>
          </a:p>
        </p:txBody>
      </p:sp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227013" y="1834908"/>
            <a:ext cx="4364831" cy="394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ts val="600"/>
              </a:spcBef>
              <a:buFont typeface="Wingdings" pitchFamily="2" charset="2"/>
              <a:buNone/>
            </a:pPr>
            <a:r>
              <a:rPr lang="en-US" altLang="de-DE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Working principle:</a:t>
            </a:r>
          </a:p>
          <a:p>
            <a:pPr algn="l"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de-D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insertion of a 0.1 mm wire at </a:t>
            </a:r>
            <a:r>
              <a:rPr lang="en-US" altLang="de-DE" sz="17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</a:t>
            </a:r>
            <a:r>
              <a:rPr lang="en-US" altLang="de-D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10 kV</a:t>
            </a:r>
          </a:p>
          <a:p>
            <a:pPr algn="l"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de-D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emission of secondary e</a:t>
            </a:r>
            <a:r>
              <a:rPr lang="en-US" altLang="de-DE" sz="17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lang="en-US" altLang="de-D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within less 1 </a:t>
            </a:r>
            <a:r>
              <a:rPr lang="en-US" altLang="de-DE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endParaRPr lang="en-US" altLang="de-DE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de-D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rf</a:t>
            </a:r>
            <a:r>
              <a:rPr lang="en-US" altLang="de-D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-deflector as ’time-to-space’ converter</a:t>
            </a:r>
          </a:p>
          <a:p>
            <a:pPr algn="l"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de-D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detector with a thin slit</a:t>
            </a:r>
          </a:p>
          <a:p>
            <a:pPr algn="l"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de-D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slow shift of the phase</a:t>
            </a:r>
          </a:p>
          <a:p>
            <a:pPr algn="l"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de-D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resolution </a:t>
            </a:r>
            <a:r>
              <a:rPr lang="en-US" altLang="de-DE" sz="17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</a:t>
            </a:r>
            <a:r>
              <a:rPr lang="en-US" altLang="de-D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de-DE" sz="17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de-D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&lt; 10 </a:t>
            </a:r>
            <a:r>
              <a:rPr lang="en-US" altLang="de-DE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endParaRPr lang="en-US" altLang="de-DE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endParaRPr lang="en-US" altLang="de-D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r>
              <a:rPr lang="en-US" altLang="de-DE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Status: </a:t>
            </a:r>
          </a:p>
          <a:p>
            <a:pPr algn="l">
              <a:spcBef>
                <a:spcPts val="600"/>
              </a:spcBef>
            </a:pPr>
            <a:r>
              <a:rPr lang="en-US" altLang="de-D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INR Moscow can produce such monitor </a:t>
            </a:r>
          </a:p>
          <a:p>
            <a:pPr algn="l">
              <a:spcBef>
                <a:spcPts val="600"/>
              </a:spcBef>
            </a:pPr>
            <a:r>
              <a:rPr lang="en-US" altLang="de-D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Status: Place of order nearly done </a:t>
            </a:r>
          </a:p>
          <a:p>
            <a:pPr algn="l">
              <a:lnSpc>
                <a:spcPct val="80000"/>
              </a:lnSpc>
            </a:pPr>
            <a:endParaRPr lang="en-US" altLang="de-DE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83" name="Picture 10" descr="ostroumov-mo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978" y="1519322"/>
            <a:ext cx="512445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 Box 11"/>
          <p:cNvSpPr txBox="1">
            <a:spLocks noChangeArrowheads="1"/>
          </p:cNvSpPr>
          <p:nvPr/>
        </p:nvSpPr>
        <p:spPr bwMode="auto">
          <a:xfrm>
            <a:off x="4833621" y="5874881"/>
            <a:ext cx="410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de-DE" sz="1600" dirty="0"/>
              <a:t>SEM: secondary electron multiplier</a:t>
            </a:r>
          </a:p>
        </p:txBody>
      </p:sp>
    </p:spTree>
    <p:extLst>
      <p:ext uri="{BB962C8B-B14F-4D97-AF65-F5344CB8AC3E}">
        <p14:creationId xmlns:p14="http://schemas.microsoft.com/office/powerpoint/2010/main" val="2720672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">
  <a:themeElements>
    <a:clrScheme name="Le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1083</Words>
  <Application>Microsoft Office PowerPoint</Application>
  <PresentationFormat>Bildschirmpräsentation (4:3)</PresentationFormat>
  <Paragraphs>291</Paragraphs>
  <Slides>12</Slides>
  <Notes>11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Leer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Digital BPM Electronics: Under-sampling using LIBERA 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Peter Forck</dc:creator>
  <cp:lastModifiedBy>Forck</cp:lastModifiedBy>
  <cp:revision>41</cp:revision>
  <cp:lastPrinted>2013-11-18T17:22:07Z</cp:lastPrinted>
  <dcterms:modified xsi:type="dcterms:W3CDTF">2013-11-20T08:14:00Z</dcterms:modified>
</cp:coreProperties>
</file>