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4" r:id="rId3"/>
    <p:sldId id="286" r:id="rId4"/>
    <p:sldId id="285" r:id="rId5"/>
    <p:sldId id="301" r:id="rId6"/>
    <p:sldId id="297" r:id="rId7"/>
    <p:sldId id="283" r:id="rId8"/>
    <p:sldId id="298" r:id="rId9"/>
    <p:sldId id="299" r:id="rId10"/>
    <p:sldId id="300" r:id="rId11"/>
    <p:sldId id="302" r:id="rId12"/>
    <p:sldId id="303" r:id="rId13"/>
    <p:sldId id="304" r:id="rId14"/>
    <p:sldId id="305" r:id="rId15"/>
    <p:sldId id="306" r:id="rId16"/>
    <p:sldId id="312" r:id="rId17"/>
    <p:sldId id="307" r:id="rId18"/>
    <p:sldId id="308" r:id="rId19"/>
    <p:sldId id="309" r:id="rId20"/>
    <p:sldId id="310" r:id="rId21"/>
    <p:sldId id="311" r:id="rId22"/>
    <p:sldId id="313" r:id="rId23"/>
    <p:sldId id="314" r:id="rId24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B301B821-A1FF-4177-AEE7-76D212191A09}">
  <a:tblStyle styleId="{B301B821-A1FF-4177-AEE7-76D212191A09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9DCAF9ED-07DC-4A11-8D7F-57B35C25682E}" styleName="Medium Style 10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793D81CF-94F2-401A-BA57-92F5A7B2D0C5}" styleName="Medium Style 8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5FD0F851-EC5A-4D38-B0AD-8093EC10F338}" styleName="Light Style 6">
    <a:wholeTbl>
      <a:tcTxStyle>
        <a:fontRef idx="minor">
          <a:scrgbClr r="0" g="0" b="0"/>
        </a:fontRef>
        <a:schemeClr val="accent5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1FECB4D8-DB02-4DC6-A0A2-4F2EBAE1DC90}" styleName="Medium Style 1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  <a:neCell>
      <a:tcStyle>
        <a:tcBdr/>
      </a:tcStyle>
    </a:neCell>
    <a:nwCell>
      <a:tcStyle>
        <a:tcBdr/>
      </a:tcStyle>
    </a:nwCell>
  </a:tblStyle>
  <a:tblStyle styleId="{3B4B98B0-60AC-42C2-AFA5-B58CD77FA1E5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  <a:tblStyle styleId="{0E3FDE45-AF77-4B5C-9715-49D594BDF05E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band2V>
      <a:tcStyle>
        <a:tcBdr/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seCell>
      <a:tcStyle>
        <a:tcBdr/>
      </a:tcStyle>
    </a:seCell>
    <a:swCell>
      <a:tcStyle>
        <a:tcBdr/>
      </a:tcStyle>
    </a:swCell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28" autoAdjust="0"/>
    <p:restoredTop sz="97985" autoAdjust="0"/>
  </p:normalViewPr>
  <p:slideViewPr>
    <p:cSldViewPr>
      <p:cViewPr>
        <p:scale>
          <a:sx n="218" d="100"/>
          <a:sy n="218" d="100"/>
        </p:scale>
        <p:origin x="528" y="5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836DC7-B57F-1F41-B9B4-037113606266}" type="doc">
      <dgm:prSet loTypeId="urn:microsoft.com/office/officeart/2005/8/layout/cycle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32CEDE-183C-C347-960B-282C66F5635D}">
      <dgm:prSet phldrT="[Text]"/>
      <dgm:spPr/>
      <dgm:t>
        <a:bodyPr/>
        <a:lstStyle/>
        <a:p>
          <a:r>
            <a:rPr lang="en-US" dirty="0" smtClean="0"/>
            <a:t>Beam Dynamics</a:t>
          </a:r>
          <a:endParaRPr lang="en-US" dirty="0"/>
        </a:p>
      </dgm:t>
    </dgm:pt>
    <dgm:pt modelId="{7FA9C59B-97BC-5748-87A0-6D55CC29ADAA}" type="parTrans" cxnId="{2D341795-D477-6D4B-A529-BDB69D0DF199}">
      <dgm:prSet/>
      <dgm:spPr/>
      <dgm:t>
        <a:bodyPr/>
        <a:lstStyle/>
        <a:p>
          <a:endParaRPr lang="en-US"/>
        </a:p>
      </dgm:t>
    </dgm:pt>
    <dgm:pt modelId="{53C6E180-69B4-5745-BF88-B2091DD7EDEF}" type="sibTrans" cxnId="{2D341795-D477-6D4B-A529-BDB69D0DF199}">
      <dgm:prSet/>
      <dgm:spPr/>
      <dgm:t>
        <a:bodyPr/>
        <a:lstStyle/>
        <a:p>
          <a:endParaRPr lang="en-US"/>
        </a:p>
      </dgm:t>
    </dgm:pt>
    <dgm:pt modelId="{E15DCA50-F9FE-5B42-8586-8A081599A61D}">
      <dgm:prSet phldrT="[Text]"/>
      <dgm:spPr/>
      <dgm:t>
        <a:bodyPr/>
        <a:lstStyle/>
        <a:p>
          <a:r>
            <a:rPr lang="en-US" dirty="0" smtClean="0"/>
            <a:t>RF Design &amp; Tuning</a:t>
          </a:r>
          <a:endParaRPr lang="en-US" dirty="0"/>
        </a:p>
      </dgm:t>
    </dgm:pt>
    <dgm:pt modelId="{75B4DC80-860D-7543-8C92-60EFA6ECD443}" type="parTrans" cxnId="{FE557B5B-F8C0-8645-85C2-AD982D29B97A}">
      <dgm:prSet/>
      <dgm:spPr/>
      <dgm:t>
        <a:bodyPr/>
        <a:lstStyle/>
        <a:p>
          <a:endParaRPr lang="en-US"/>
        </a:p>
      </dgm:t>
    </dgm:pt>
    <dgm:pt modelId="{463D8CA5-4E2A-8D49-8E15-2DB12E5683E5}" type="sibTrans" cxnId="{FE557B5B-F8C0-8645-85C2-AD982D29B97A}">
      <dgm:prSet/>
      <dgm:spPr/>
      <dgm:t>
        <a:bodyPr/>
        <a:lstStyle/>
        <a:p>
          <a:endParaRPr lang="en-US"/>
        </a:p>
      </dgm:t>
    </dgm:pt>
    <dgm:pt modelId="{28903F5A-8967-BD47-A124-A6BAA4A842D9}">
      <dgm:prSet phldrT="[Text]"/>
      <dgm:spPr/>
      <dgm:t>
        <a:bodyPr/>
        <a:lstStyle/>
        <a:p>
          <a:r>
            <a:rPr lang="en-US" dirty="0" smtClean="0"/>
            <a:t>Mechanical Design</a:t>
          </a:r>
          <a:endParaRPr lang="en-US" dirty="0"/>
        </a:p>
      </dgm:t>
    </dgm:pt>
    <dgm:pt modelId="{FD5CB472-913D-8D47-8596-8846EEDE4013}" type="parTrans" cxnId="{3E560317-F3BC-B84E-AF98-5FD25F06C3A2}">
      <dgm:prSet/>
      <dgm:spPr/>
      <dgm:t>
        <a:bodyPr/>
        <a:lstStyle/>
        <a:p>
          <a:endParaRPr lang="en-US"/>
        </a:p>
      </dgm:t>
    </dgm:pt>
    <dgm:pt modelId="{5CF37FBE-A4EF-7441-8553-ECEC0ACAD1E0}" type="sibTrans" cxnId="{3E560317-F3BC-B84E-AF98-5FD25F06C3A2}">
      <dgm:prSet/>
      <dgm:spPr/>
      <dgm:t>
        <a:bodyPr/>
        <a:lstStyle/>
        <a:p>
          <a:endParaRPr lang="en-US"/>
        </a:p>
      </dgm:t>
    </dgm:pt>
    <dgm:pt modelId="{10471663-E4C2-104D-8DC9-463CF4F3D725}" type="pres">
      <dgm:prSet presAssocID="{77836DC7-B57F-1F41-B9B4-03711360626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0093393-CBCC-9444-8723-93909209F39C}" type="pres">
      <dgm:prSet presAssocID="{9A32CEDE-183C-C347-960B-282C66F5635D}" presName="dummy" presStyleCnt="0"/>
      <dgm:spPr/>
    </dgm:pt>
    <dgm:pt modelId="{3C47278C-1B56-4640-B2CE-39DEE96909AC}" type="pres">
      <dgm:prSet presAssocID="{9A32CEDE-183C-C347-960B-282C66F5635D}" presName="node" presStyleLbl="revTx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F9584-D0FB-B442-8ECA-F23C583D2337}" type="pres">
      <dgm:prSet presAssocID="{53C6E180-69B4-5745-BF88-B2091DD7EDEF}" presName="sibTrans" presStyleLbl="node1" presStyleIdx="0" presStyleCnt="3"/>
      <dgm:spPr/>
      <dgm:t>
        <a:bodyPr/>
        <a:lstStyle/>
        <a:p>
          <a:endParaRPr lang="en-US"/>
        </a:p>
      </dgm:t>
    </dgm:pt>
    <dgm:pt modelId="{A857626E-53B4-2D43-9278-BEDE02AEAF18}" type="pres">
      <dgm:prSet presAssocID="{E15DCA50-F9FE-5B42-8586-8A081599A61D}" presName="dummy" presStyleCnt="0"/>
      <dgm:spPr/>
    </dgm:pt>
    <dgm:pt modelId="{4BB4B2F3-25E0-6249-BA8C-227FD202ECFF}" type="pres">
      <dgm:prSet presAssocID="{E15DCA50-F9FE-5B42-8586-8A081599A61D}" presName="node" presStyleLbl="revTx" presStyleIdx="1" presStyleCnt="3" custRadScaleRad="104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C3E4F6-1651-9346-BDCA-14092C2B3003}" type="pres">
      <dgm:prSet presAssocID="{463D8CA5-4E2A-8D49-8E15-2DB12E5683E5}" presName="sibTrans" presStyleLbl="node1" presStyleIdx="1" presStyleCnt="3" custLinFactNeighborY="4519"/>
      <dgm:spPr/>
      <dgm:t>
        <a:bodyPr/>
        <a:lstStyle/>
        <a:p>
          <a:endParaRPr lang="en-US"/>
        </a:p>
      </dgm:t>
    </dgm:pt>
    <dgm:pt modelId="{671A9C46-8CFF-A243-9E9D-579497AB2CA0}" type="pres">
      <dgm:prSet presAssocID="{28903F5A-8967-BD47-A124-A6BAA4A842D9}" presName="dummy" presStyleCnt="0"/>
      <dgm:spPr/>
    </dgm:pt>
    <dgm:pt modelId="{463D12E8-E473-AD47-A0BC-03154D724BB6}" type="pres">
      <dgm:prSet presAssocID="{28903F5A-8967-BD47-A124-A6BAA4A842D9}" presName="node" presStyleLbl="revTx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D1B7C6-FC25-924A-BC58-F78373ECD8F6}" type="pres">
      <dgm:prSet presAssocID="{5CF37FBE-A4EF-7441-8553-ECEC0ACAD1E0}" presName="sibTrans" presStyleLbl="node1" presStyleIdx="2" presStyleCnt="3"/>
      <dgm:spPr/>
      <dgm:t>
        <a:bodyPr/>
        <a:lstStyle/>
        <a:p>
          <a:endParaRPr lang="en-US"/>
        </a:p>
      </dgm:t>
    </dgm:pt>
  </dgm:ptLst>
  <dgm:cxnLst>
    <dgm:cxn modelId="{2D341795-D477-6D4B-A529-BDB69D0DF199}" srcId="{77836DC7-B57F-1F41-B9B4-037113606266}" destId="{9A32CEDE-183C-C347-960B-282C66F5635D}" srcOrd="0" destOrd="0" parTransId="{7FA9C59B-97BC-5748-87A0-6D55CC29ADAA}" sibTransId="{53C6E180-69B4-5745-BF88-B2091DD7EDEF}"/>
    <dgm:cxn modelId="{3E560317-F3BC-B84E-AF98-5FD25F06C3A2}" srcId="{77836DC7-B57F-1F41-B9B4-037113606266}" destId="{28903F5A-8967-BD47-A124-A6BAA4A842D9}" srcOrd="2" destOrd="0" parTransId="{FD5CB472-913D-8D47-8596-8846EEDE4013}" sibTransId="{5CF37FBE-A4EF-7441-8553-ECEC0ACAD1E0}"/>
    <dgm:cxn modelId="{A2E6B358-64B5-D94A-85F9-28CE3B4A4993}" type="presOf" srcId="{463D8CA5-4E2A-8D49-8E15-2DB12E5683E5}" destId="{8AC3E4F6-1651-9346-BDCA-14092C2B3003}" srcOrd="0" destOrd="0" presId="urn:microsoft.com/office/officeart/2005/8/layout/cycle1"/>
    <dgm:cxn modelId="{1D813045-6C29-B84B-9602-1AC687D9E384}" type="presOf" srcId="{9A32CEDE-183C-C347-960B-282C66F5635D}" destId="{3C47278C-1B56-4640-B2CE-39DEE96909AC}" srcOrd="0" destOrd="0" presId="urn:microsoft.com/office/officeart/2005/8/layout/cycle1"/>
    <dgm:cxn modelId="{5BA0A916-39E5-C741-8015-9348367A7A3E}" type="presOf" srcId="{53C6E180-69B4-5745-BF88-B2091DD7EDEF}" destId="{1E9F9584-D0FB-B442-8ECA-F23C583D2337}" srcOrd="0" destOrd="0" presId="urn:microsoft.com/office/officeart/2005/8/layout/cycle1"/>
    <dgm:cxn modelId="{FE557B5B-F8C0-8645-85C2-AD982D29B97A}" srcId="{77836DC7-B57F-1F41-B9B4-037113606266}" destId="{E15DCA50-F9FE-5B42-8586-8A081599A61D}" srcOrd="1" destOrd="0" parTransId="{75B4DC80-860D-7543-8C92-60EFA6ECD443}" sibTransId="{463D8CA5-4E2A-8D49-8E15-2DB12E5683E5}"/>
    <dgm:cxn modelId="{C8E5778D-62EB-1C4B-BA54-16DBD442C5C1}" type="presOf" srcId="{77836DC7-B57F-1F41-B9B4-037113606266}" destId="{10471663-E4C2-104D-8DC9-463CF4F3D725}" srcOrd="0" destOrd="0" presId="urn:microsoft.com/office/officeart/2005/8/layout/cycle1"/>
    <dgm:cxn modelId="{AD728AAC-4E91-6049-BDB1-589E37D50037}" type="presOf" srcId="{28903F5A-8967-BD47-A124-A6BAA4A842D9}" destId="{463D12E8-E473-AD47-A0BC-03154D724BB6}" srcOrd="0" destOrd="0" presId="urn:microsoft.com/office/officeart/2005/8/layout/cycle1"/>
    <dgm:cxn modelId="{AA11B5ED-2071-AC4D-8175-8407B88D54FF}" type="presOf" srcId="{E15DCA50-F9FE-5B42-8586-8A081599A61D}" destId="{4BB4B2F3-25E0-6249-BA8C-227FD202ECFF}" srcOrd="0" destOrd="0" presId="urn:microsoft.com/office/officeart/2005/8/layout/cycle1"/>
    <dgm:cxn modelId="{A50A615E-59F1-554C-9996-6DAD1671F7D0}" type="presOf" srcId="{5CF37FBE-A4EF-7441-8553-ECEC0ACAD1E0}" destId="{08D1B7C6-FC25-924A-BC58-F78373ECD8F6}" srcOrd="0" destOrd="0" presId="urn:microsoft.com/office/officeart/2005/8/layout/cycle1"/>
    <dgm:cxn modelId="{403C9C15-CB77-7E48-A8E3-B1786998C535}" type="presParOf" srcId="{10471663-E4C2-104D-8DC9-463CF4F3D725}" destId="{20093393-CBCC-9444-8723-93909209F39C}" srcOrd="0" destOrd="0" presId="urn:microsoft.com/office/officeart/2005/8/layout/cycle1"/>
    <dgm:cxn modelId="{08CD0D04-B599-0042-91E0-9B02CCD633B1}" type="presParOf" srcId="{10471663-E4C2-104D-8DC9-463CF4F3D725}" destId="{3C47278C-1B56-4640-B2CE-39DEE96909AC}" srcOrd="1" destOrd="0" presId="urn:microsoft.com/office/officeart/2005/8/layout/cycle1"/>
    <dgm:cxn modelId="{C171D8B5-25B2-5A4E-B5DE-090927D9AD72}" type="presParOf" srcId="{10471663-E4C2-104D-8DC9-463CF4F3D725}" destId="{1E9F9584-D0FB-B442-8ECA-F23C583D2337}" srcOrd="2" destOrd="0" presId="urn:microsoft.com/office/officeart/2005/8/layout/cycle1"/>
    <dgm:cxn modelId="{818FFF4E-3F1B-2F42-B3BD-E4B06EAF98E7}" type="presParOf" srcId="{10471663-E4C2-104D-8DC9-463CF4F3D725}" destId="{A857626E-53B4-2D43-9278-BEDE02AEAF18}" srcOrd="3" destOrd="0" presId="urn:microsoft.com/office/officeart/2005/8/layout/cycle1"/>
    <dgm:cxn modelId="{DE4A8DEE-26E5-0E42-980E-E59F01253C17}" type="presParOf" srcId="{10471663-E4C2-104D-8DC9-463CF4F3D725}" destId="{4BB4B2F3-25E0-6249-BA8C-227FD202ECFF}" srcOrd="4" destOrd="0" presId="urn:microsoft.com/office/officeart/2005/8/layout/cycle1"/>
    <dgm:cxn modelId="{5ABEF617-9396-054C-A1A5-C0CEEDA67705}" type="presParOf" srcId="{10471663-E4C2-104D-8DC9-463CF4F3D725}" destId="{8AC3E4F6-1651-9346-BDCA-14092C2B3003}" srcOrd="5" destOrd="0" presId="urn:microsoft.com/office/officeart/2005/8/layout/cycle1"/>
    <dgm:cxn modelId="{3623F1DD-19A8-6045-B1D6-10DC1005995F}" type="presParOf" srcId="{10471663-E4C2-104D-8DC9-463CF4F3D725}" destId="{671A9C46-8CFF-A243-9E9D-579497AB2CA0}" srcOrd="6" destOrd="0" presId="urn:microsoft.com/office/officeart/2005/8/layout/cycle1"/>
    <dgm:cxn modelId="{30BB230B-5E3B-FE4A-9D77-FA3CEEC12D26}" type="presParOf" srcId="{10471663-E4C2-104D-8DC9-463CF4F3D725}" destId="{463D12E8-E473-AD47-A0BC-03154D724BB6}" srcOrd="7" destOrd="0" presId="urn:microsoft.com/office/officeart/2005/8/layout/cycle1"/>
    <dgm:cxn modelId="{10A23418-42F0-674D-9568-B89E01E1AB07}" type="presParOf" srcId="{10471663-E4C2-104D-8DC9-463CF4F3D725}" destId="{08D1B7C6-FC25-924A-BC58-F78373ECD8F6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47278C-1B56-4640-B2CE-39DEE96909AC}">
      <dsp:nvSpPr>
        <dsp:cNvPr id="0" name=""/>
        <dsp:cNvSpPr/>
      </dsp:nvSpPr>
      <dsp:spPr>
        <a:xfrm>
          <a:off x="4226051" y="382459"/>
          <a:ext cx="1941202" cy="194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Beam Dynamics</a:t>
          </a:r>
          <a:endParaRPr lang="en-US" sz="3100" kern="1200" dirty="0"/>
        </a:p>
      </dsp:txBody>
      <dsp:txXfrm>
        <a:off x="4226051" y="382459"/>
        <a:ext cx="1941202" cy="1941202"/>
      </dsp:txXfrm>
    </dsp:sp>
    <dsp:sp modelId="{1E9F9584-D0FB-B442-8ECA-F23C583D2337}">
      <dsp:nvSpPr>
        <dsp:cNvPr id="0" name=""/>
        <dsp:cNvSpPr/>
      </dsp:nvSpPr>
      <dsp:spPr>
        <a:xfrm>
          <a:off x="1265111" y="1583"/>
          <a:ext cx="4594417" cy="4594417"/>
        </a:xfrm>
        <a:prstGeom prst="circularArrow">
          <a:avLst>
            <a:gd name="adj1" fmla="val 8239"/>
            <a:gd name="adj2" fmla="val 575312"/>
            <a:gd name="adj3" fmla="val 2967478"/>
            <a:gd name="adj4" fmla="val 45306"/>
            <a:gd name="adj5" fmla="val 961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BB4B2F3-25E0-6249-BA8C-227FD202ECFF}">
      <dsp:nvSpPr>
        <dsp:cNvPr id="0" name=""/>
        <dsp:cNvSpPr/>
      </dsp:nvSpPr>
      <dsp:spPr>
        <a:xfrm>
          <a:off x="2591748" y="3214997"/>
          <a:ext cx="1941202" cy="194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RF Design &amp; Tuning</a:t>
          </a:r>
          <a:endParaRPr lang="en-US" sz="3100" kern="1200" dirty="0"/>
        </a:p>
      </dsp:txBody>
      <dsp:txXfrm>
        <a:off x="2591748" y="3214997"/>
        <a:ext cx="1941202" cy="1941202"/>
      </dsp:txXfrm>
    </dsp:sp>
    <dsp:sp modelId="{8AC3E4F6-1651-9346-BDCA-14092C2B3003}">
      <dsp:nvSpPr>
        <dsp:cNvPr id="0" name=""/>
        <dsp:cNvSpPr/>
      </dsp:nvSpPr>
      <dsp:spPr>
        <a:xfrm>
          <a:off x="1265170" y="209205"/>
          <a:ext cx="4594417" cy="4594417"/>
        </a:xfrm>
        <a:prstGeom prst="circularArrow">
          <a:avLst>
            <a:gd name="adj1" fmla="val 8239"/>
            <a:gd name="adj2" fmla="val 575312"/>
            <a:gd name="adj3" fmla="val 10179383"/>
            <a:gd name="adj4" fmla="val 7257211"/>
            <a:gd name="adj5" fmla="val 961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3D12E8-E473-AD47-A0BC-03154D724BB6}">
      <dsp:nvSpPr>
        <dsp:cNvPr id="0" name=""/>
        <dsp:cNvSpPr/>
      </dsp:nvSpPr>
      <dsp:spPr>
        <a:xfrm>
          <a:off x="957446" y="382459"/>
          <a:ext cx="1941202" cy="19412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Mechanical Design</a:t>
          </a:r>
          <a:endParaRPr lang="en-US" sz="3100" kern="1200" dirty="0"/>
        </a:p>
      </dsp:txBody>
      <dsp:txXfrm>
        <a:off x="957446" y="382459"/>
        <a:ext cx="1941202" cy="1941202"/>
      </dsp:txXfrm>
    </dsp:sp>
    <dsp:sp modelId="{08D1B7C6-FC25-924A-BC58-F78373ECD8F6}">
      <dsp:nvSpPr>
        <dsp:cNvPr id="0" name=""/>
        <dsp:cNvSpPr/>
      </dsp:nvSpPr>
      <dsp:spPr>
        <a:xfrm>
          <a:off x="1265141" y="-583"/>
          <a:ext cx="4594417" cy="4594417"/>
        </a:xfrm>
        <a:prstGeom prst="circularArrow">
          <a:avLst>
            <a:gd name="adj1" fmla="val 8239"/>
            <a:gd name="adj2" fmla="val 575312"/>
            <a:gd name="adj3" fmla="val 16860164"/>
            <a:gd name="adj4" fmla="val 14964525"/>
            <a:gd name="adj5" fmla="val 9612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45000"/>
                <a:satMod val="155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shade val="95000"/>
                <a:satMod val="1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87000"/>
                <a:satMod val="250000"/>
              </a:schemeClr>
            </a:gs>
          </a:gsLst>
          <a:lin ang="16200000" scaled="0"/>
        </a:gradFill>
        <a:ln>
          <a:noFill/>
        </a:ln>
        <a:effectLst>
          <a:outerShdw blurRad="65500" dist="381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31555DB1-8736-42A3-B48D-2B08FB93332A}" type="datetimeFigureOut">
              <a:rPr lang="en-US" smtClean="0"/>
              <a:pPr/>
              <a:t>11/19/13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5400D380-E0D7-4EB1-B91E-BFCC7DA7F2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05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0BDB199F-A56C-4049-BA04-1447030960FF}" type="datetimeFigureOut">
              <a:rPr lang="en-US" smtClean="0"/>
              <a:pPr/>
              <a:t>11/19/13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anchor="ctr"/>
          <a:lstStyle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/>
          <a:lstStyle>
            <a:extLst/>
          </a:lstStyle>
          <a:p>
            <a:fld id="{B3A019F3-8596-4028-9847-CBD3A185B0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89390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3A019F3-8596-4028-9847-CBD3A185B07A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0"/>
          <p:cNvSpPr/>
          <p:nvPr userDrawn="1"/>
        </p:nvSpPr>
        <p:spPr>
          <a:xfrm>
            <a:off x="0" y="3505200"/>
            <a:ext cx="9144000" cy="1143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 hasCustomPrompt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100" b="1">
                <a:solidFill>
                  <a:schemeClr val="accent4">
                    <a:shade val="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add author information</a:t>
            </a:r>
            <a:endParaRPr lang="en-US" dirty="0"/>
          </a:p>
        </p:txBody>
      </p:sp>
      <p:sp>
        <p:nvSpPr>
          <p:cNvPr id="15" name="Rectangle 15"/>
          <p:cNvSpPr>
            <a:spLocks noGrp="1"/>
          </p:cNvSpPr>
          <p:nvPr>
            <p:ph type="sldNum" sz="quarter" idx="11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8" name="Rectangle 10"/>
          <p:cNvSpPr/>
          <p:nvPr userDrawn="1"/>
        </p:nvSpPr>
        <p:spPr>
          <a:xfrm>
            <a:off x="0" y="0"/>
            <a:ext cx="9144000" cy="40386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1DD418EC-8AF5-9D42-8257-900E65673CB0}" type="datetime1">
              <a:rPr lang="en-US" smtClean="0"/>
              <a:t>11/19/13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Top,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5"/>
          </p:nvPr>
        </p:nvSpPr>
        <p:spPr>
          <a:xfrm>
            <a:off x="301752" y="609600"/>
            <a:ext cx="8074152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3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5AC22B71-38EF-AF4F-84C2-43AC61975A63}" type="datetime1">
              <a:rPr lang="en-US" smtClean="0"/>
              <a:t>11/19/13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9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20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21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3" name="Rectangle 23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extLst/>
          </a:lstStyle>
          <a:p>
            <a:pPr algn="r"/>
            <a:fld id="{A4E2DA78-B9D8-F74A-985D-876A10D046A0}" type="datetime1">
              <a:rPr lang="en-US" smtClean="0"/>
              <a:t>11/19/13</a:t>
            </a:fld>
            <a:endParaRPr lang="en-US"/>
          </a:p>
        </p:txBody>
      </p:sp>
      <p:sp>
        <p:nvSpPr>
          <p:cNvPr id="27" name="Rectangle 27"/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8" name="Rectangle 28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1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8" name="Rectangle 11"/>
          <p:cNvSpPr>
            <a:spLocks noGrp="1"/>
          </p:cNvSpPr>
          <p:nvPr>
            <p:ph sz="quarter" idx="16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0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3" name="Rectangle 11"/>
          <p:cNvSpPr>
            <a:spLocks noGrp="1"/>
          </p:cNvSpPr>
          <p:nvPr>
            <p:ph sz="quarter" idx="18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20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6898DDA7-A7F7-3643-8590-E48B23BC838B}" type="datetime1">
              <a:rPr lang="en-US" smtClean="0"/>
              <a:t>11/19/13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1" name="Rectangle 21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Up: 3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4416552" y="381000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5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0" name="Rectangle 11"/>
          <p:cNvSpPr>
            <a:spLocks noGrp="1"/>
          </p:cNvSpPr>
          <p:nvPr>
            <p:ph sz="quarter" idx="16"/>
          </p:nvPr>
        </p:nvSpPr>
        <p:spPr>
          <a:xfrm>
            <a:off x="3048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17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8"/>
          </p:nvPr>
        </p:nvSpPr>
        <p:spPr>
          <a:xfrm>
            <a:off x="3017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6" name="Rectangle 11"/>
          <p:cNvSpPr>
            <a:spLocks noGrp="1"/>
          </p:cNvSpPr>
          <p:nvPr>
            <p:ph sz="quarter" idx="20"/>
          </p:nvPr>
        </p:nvSpPr>
        <p:spPr>
          <a:xfrm>
            <a:off x="3048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extLst/>
          </a:lstStyle>
          <a:p>
            <a:pPr algn="r"/>
            <a:fld id="{D0089EBA-1965-1D45-8EBA-A7C21D35E301}" type="datetime1">
              <a:rPr lang="en-US" smtClean="0"/>
              <a:t>11/19/13</a:t>
            </a:fld>
            <a:endParaRPr lang="en-US" dirty="0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0" name="Rectangle 20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2 Left, 3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6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8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9" name="Rectangle 11"/>
          <p:cNvSpPr>
            <a:spLocks noGrp="1"/>
          </p:cNvSpPr>
          <p:nvPr>
            <p:ph sz="quarter" idx="18"/>
          </p:nvPr>
        </p:nvSpPr>
        <p:spPr>
          <a:xfrm>
            <a:off x="4419600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4416552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2" name="Rectangle 11"/>
          <p:cNvSpPr>
            <a:spLocks noGrp="1"/>
          </p:cNvSpPr>
          <p:nvPr>
            <p:ph sz="quarter" idx="20"/>
          </p:nvPr>
        </p:nvSpPr>
        <p:spPr>
          <a:xfrm>
            <a:off x="4416552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3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sz="quarter" idx="22"/>
          </p:nvPr>
        </p:nvSpPr>
        <p:spPr>
          <a:xfrm>
            <a:off x="4419600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Rectangle 1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extLst/>
          </a:lstStyle>
          <a:p>
            <a:pPr algn="r"/>
            <a:fld id="{18AB69EF-4C96-3E41-878F-255C4883B1D0}" type="datetime1">
              <a:rPr lang="en-US" smtClean="0"/>
              <a:t>11/19/13</a:t>
            </a:fld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25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Up: 3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1" name="Rectangle 8"/>
          <p:cNvSpPr>
            <a:spLocks noGrp="1"/>
          </p:cNvSpPr>
          <p:nvPr>
            <p:ph type="body" sz="quarter" idx="14" hasCustomPrompt="1"/>
          </p:nvPr>
        </p:nvSpPr>
        <p:spPr>
          <a:xfrm>
            <a:off x="307848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2" name="Rectangle 11"/>
          <p:cNvSpPr>
            <a:spLocks noGrp="1"/>
          </p:cNvSpPr>
          <p:nvPr>
            <p:ph sz="quarter" idx="16"/>
          </p:nvPr>
        </p:nvSpPr>
        <p:spPr>
          <a:xfrm>
            <a:off x="307848" y="609600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5" name="Rectangle 8"/>
          <p:cNvSpPr>
            <a:spLocks noGrp="1"/>
          </p:cNvSpPr>
          <p:nvPr>
            <p:ph type="body" sz="quarter" idx="17" hasCustomPrompt="1"/>
          </p:nvPr>
        </p:nvSpPr>
        <p:spPr>
          <a:xfrm>
            <a:off x="304800" y="234086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6" name="Rectangle 11"/>
          <p:cNvSpPr>
            <a:spLocks noGrp="1"/>
          </p:cNvSpPr>
          <p:nvPr>
            <p:ph sz="quarter" idx="18"/>
          </p:nvPr>
        </p:nvSpPr>
        <p:spPr>
          <a:xfrm>
            <a:off x="304800" y="256946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7" name="Rectangle 8"/>
          <p:cNvSpPr>
            <a:spLocks noGrp="1"/>
          </p:cNvSpPr>
          <p:nvPr>
            <p:ph type="body" sz="quarter" idx="19" hasCustomPrompt="1"/>
          </p:nvPr>
        </p:nvSpPr>
        <p:spPr>
          <a:xfrm>
            <a:off x="307848" y="4291584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8" name="Rectangle 11"/>
          <p:cNvSpPr>
            <a:spLocks noGrp="1"/>
          </p:cNvSpPr>
          <p:nvPr>
            <p:ph sz="quarter" idx="20"/>
          </p:nvPr>
        </p:nvSpPr>
        <p:spPr>
          <a:xfrm>
            <a:off x="307848" y="4520184"/>
            <a:ext cx="3962400" cy="1728216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Rectangle 8"/>
          <p:cNvSpPr>
            <a:spLocks noGrp="1"/>
          </p:cNvSpPr>
          <p:nvPr>
            <p:ph type="body" sz="quarter" idx="21" hasCustomPrompt="1"/>
          </p:nvPr>
        </p:nvSpPr>
        <p:spPr>
          <a:xfrm>
            <a:off x="4419600" y="381000"/>
            <a:ext cx="3962400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3" name="Rectangle 11"/>
          <p:cNvSpPr>
            <a:spLocks noGrp="1"/>
          </p:cNvSpPr>
          <p:nvPr>
            <p:ph sz="quarter" idx="22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23" hasCustomPrompt="1"/>
          </p:nvPr>
        </p:nvSpPr>
        <p:spPr>
          <a:xfrm>
            <a:off x="4416552" y="3319272"/>
            <a:ext cx="3965448" cy="228600"/>
          </a:xfrm>
          <a:solidFill>
            <a:schemeClr val="accent6">
              <a:shade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6" name="Rectangle 11"/>
          <p:cNvSpPr>
            <a:spLocks noGrp="1"/>
          </p:cNvSpPr>
          <p:nvPr>
            <p:ph sz="quarter" idx="24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Rectangle 17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AACFB68E-776D-3943-9BC3-3A97CD30816C}" type="datetime1">
              <a:rPr lang="en-US" smtClean="0"/>
              <a:t>11/19/13</a:t>
            </a:fld>
            <a:endParaRPr lang="en-US"/>
          </a:p>
        </p:txBody>
      </p:sp>
      <p:sp>
        <p:nvSpPr>
          <p:cNvPr id="18" name="Rectangle 18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mbst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6"/>
          <p:cNvSpPr/>
          <p:nvPr/>
        </p:nvSpPr>
        <p:spPr>
          <a:xfrm>
            <a:off x="13716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8" name="Rectangle 6"/>
          <p:cNvSpPr/>
          <p:nvPr/>
        </p:nvSpPr>
        <p:spPr>
          <a:xfrm>
            <a:off x="13716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6" name="Rectangle 6"/>
          <p:cNvSpPr/>
          <p:nvPr/>
        </p:nvSpPr>
        <p:spPr>
          <a:xfrm>
            <a:off x="35052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5" name="Rectangle 6"/>
          <p:cNvSpPr/>
          <p:nvPr/>
        </p:nvSpPr>
        <p:spPr>
          <a:xfrm>
            <a:off x="35052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1" name="Rectangle 6"/>
          <p:cNvSpPr/>
          <p:nvPr/>
        </p:nvSpPr>
        <p:spPr>
          <a:xfrm>
            <a:off x="5638800" y="14478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3" name="Rectangle 6"/>
          <p:cNvSpPr/>
          <p:nvPr/>
        </p:nvSpPr>
        <p:spPr>
          <a:xfrm>
            <a:off x="5638800" y="3886200"/>
            <a:ext cx="1676400" cy="2057400"/>
          </a:xfrm>
          <a:prstGeom prst="rect">
            <a:avLst/>
          </a:prstGeom>
          <a:ln w="76200" cap="sq" cmpd="thickThin" algn="ctr">
            <a:solidFill>
              <a:schemeClr val="accent6"/>
            </a:solidFill>
            <a:prstDash val="solid"/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4" name="Rectangle 10"/>
          <p:cNvSpPr>
            <a:spLocks noGrp="1"/>
          </p:cNvSpPr>
          <p:nvPr>
            <p:ph type="pic" sz="quarter" idx="13" hasCustomPrompt="1"/>
          </p:nvPr>
        </p:nvSpPr>
        <p:spPr>
          <a:xfrm>
            <a:off x="15240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9" name="Rectangle 10"/>
          <p:cNvSpPr>
            <a:spLocks noGrp="1"/>
          </p:cNvSpPr>
          <p:nvPr>
            <p:ph type="pic" sz="quarter" idx="29" hasCustomPrompt="1"/>
          </p:nvPr>
        </p:nvSpPr>
        <p:spPr>
          <a:xfrm>
            <a:off x="15240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27" name="Rectangle 10"/>
          <p:cNvSpPr>
            <a:spLocks noGrp="1"/>
          </p:cNvSpPr>
          <p:nvPr>
            <p:ph type="pic" sz="quarter" idx="17" hasCustomPrompt="1"/>
          </p:nvPr>
        </p:nvSpPr>
        <p:spPr>
          <a:xfrm>
            <a:off x="36576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1" name="Rectangle 10"/>
          <p:cNvSpPr>
            <a:spLocks noGrp="1"/>
          </p:cNvSpPr>
          <p:nvPr>
            <p:ph type="pic" sz="quarter" idx="30" hasCustomPrompt="1"/>
          </p:nvPr>
        </p:nvSpPr>
        <p:spPr>
          <a:xfrm>
            <a:off x="36576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4" name="Rectangle 10"/>
          <p:cNvSpPr>
            <a:spLocks noGrp="1"/>
          </p:cNvSpPr>
          <p:nvPr>
            <p:ph type="pic" sz="quarter" idx="21" hasCustomPrompt="1"/>
          </p:nvPr>
        </p:nvSpPr>
        <p:spPr>
          <a:xfrm>
            <a:off x="5791200" y="16002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15" name="Rectangle 10"/>
          <p:cNvSpPr>
            <a:spLocks noGrp="1"/>
          </p:cNvSpPr>
          <p:nvPr>
            <p:ph type="pic" sz="quarter" idx="31" hasCustomPrompt="1"/>
          </p:nvPr>
        </p:nvSpPr>
        <p:spPr>
          <a:xfrm>
            <a:off x="5791200" y="4038600"/>
            <a:ext cx="1371600" cy="685800"/>
          </a:xfrm>
        </p:spPr>
        <p:txBody>
          <a:bodyPr/>
          <a:lstStyle>
            <a:extLst/>
          </a:lstStyle>
          <a:p>
            <a:r>
              <a:rPr lang="en-US" dirty="0" smtClean="0"/>
              <a:t>Company</a:t>
            </a:r>
            <a:r>
              <a:rPr lang="en-US" baseline="0" dirty="0" smtClean="0"/>
              <a:t> Logo</a:t>
            </a:r>
            <a:endParaRPr lang="en-US" dirty="0"/>
          </a:p>
        </p:txBody>
      </p:sp>
      <p:sp>
        <p:nvSpPr>
          <p:cNvPr id="7" name="Rectangle 12"/>
          <p:cNvSpPr>
            <a:spLocks noGrp="1"/>
          </p:cNvSpPr>
          <p:nvPr>
            <p:ph type="body" sz="quarter" idx="14" hasCustomPrompt="1"/>
          </p:nvPr>
        </p:nvSpPr>
        <p:spPr>
          <a:xfrm>
            <a:off x="15240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8" name="Rectangle 12"/>
          <p:cNvSpPr>
            <a:spLocks noGrp="1"/>
          </p:cNvSpPr>
          <p:nvPr>
            <p:ph type="body" sz="quarter" idx="33" hasCustomPrompt="1"/>
          </p:nvPr>
        </p:nvSpPr>
        <p:spPr>
          <a:xfrm>
            <a:off x="15240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30" name="Rectangle 12"/>
          <p:cNvSpPr>
            <a:spLocks noGrp="1"/>
          </p:cNvSpPr>
          <p:nvPr>
            <p:ph type="body" sz="quarter" idx="18" hasCustomPrompt="1"/>
          </p:nvPr>
        </p:nvSpPr>
        <p:spPr>
          <a:xfrm>
            <a:off x="36576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3" name="Rectangle 12"/>
          <p:cNvSpPr>
            <a:spLocks noGrp="1"/>
          </p:cNvSpPr>
          <p:nvPr>
            <p:ph type="body" sz="quarter" idx="34" hasCustomPrompt="1"/>
          </p:nvPr>
        </p:nvSpPr>
        <p:spPr>
          <a:xfrm>
            <a:off x="36576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14" name="Rectangle 12"/>
          <p:cNvSpPr>
            <a:spLocks noGrp="1"/>
          </p:cNvSpPr>
          <p:nvPr>
            <p:ph type="body" sz="quarter" idx="22" hasCustomPrompt="1"/>
          </p:nvPr>
        </p:nvSpPr>
        <p:spPr>
          <a:xfrm>
            <a:off x="5791200" y="28956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2" name="Rectangle 12"/>
          <p:cNvSpPr>
            <a:spLocks noGrp="1"/>
          </p:cNvSpPr>
          <p:nvPr>
            <p:ph type="body" sz="quarter" idx="35" hasCustomPrompt="1"/>
          </p:nvPr>
        </p:nvSpPr>
        <p:spPr>
          <a:xfrm>
            <a:off x="5791200" y="5334000"/>
            <a:ext cx="1371600" cy="304800"/>
          </a:xfrm>
        </p:spPr>
        <p:txBody>
          <a:bodyPr anchor="ctr"/>
          <a:lstStyle>
            <a:lvl1pPr algn="ctr">
              <a:defRPr b="1"/>
            </a:lvl1pPr>
            <a:extLst/>
          </a:lstStyle>
          <a:p>
            <a:pPr lvl="0"/>
            <a:r>
              <a:rPr lang="en-US" dirty="0" smtClean="0"/>
              <a:t>Amount</a:t>
            </a:r>
            <a:endParaRPr lang="en-US" dirty="0"/>
          </a:p>
        </p:txBody>
      </p:sp>
      <p:sp>
        <p:nvSpPr>
          <p:cNvPr id="44" name="Rectangle 11"/>
          <p:cNvSpPr>
            <a:spLocks noGrp="1"/>
          </p:cNvSpPr>
          <p:nvPr>
            <p:ph type="body" sz="quarter" idx="15" hasCustomPrompt="1"/>
          </p:nvPr>
        </p:nvSpPr>
        <p:spPr>
          <a:xfrm>
            <a:off x="15240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5" name="Rectangle 11"/>
          <p:cNvSpPr>
            <a:spLocks noGrp="1"/>
          </p:cNvSpPr>
          <p:nvPr>
            <p:ph type="body" sz="quarter" idx="37" hasCustomPrompt="1"/>
          </p:nvPr>
        </p:nvSpPr>
        <p:spPr>
          <a:xfrm>
            <a:off x="15240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4" name="Rectangle 11"/>
          <p:cNvSpPr>
            <a:spLocks noGrp="1"/>
          </p:cNvSpPr>
          <p:nvPr>
            <p:ph type="body" sz="quarter" idx="19" hasCustomPrompt="1"/>
          </p:nvPr>
        </p:nvSpPr>
        <p:spPr>
          <a:xfrm>
            <a:off x="36576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40" name="Rectangle 11"/>
          <p:cNvSpPr>
            <a:spLocks noGrp="1"/>
          </p:cNvSpPr>
          <p:nvPr>
            <p:ph type="body" sz="quarter" idx="38" hasCustomPrompt="1"/>
          </p:nvPr>
        </p:nvSpPr>
        <p:spPr>
          <a:xfrm>
            <a:off x="36576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8" name="Rectangle 11"/>
          <p:cNvSpPr>
            <a:spLocks noGrp="1"/>
          </p:cNvSpPr>
          <p:nvPr>
            <p:ph type="body" sz="quarter" idx="23" hasCustomPrompt="1"/>
          </p:nvPr>
        </p:nvSpPr>
        <p:spPr>
          <a:xfrm>
            <a:off x="5791200" y="32004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33" name="Rectangle 11"/>
          <p:cNvSpPr>
            <a:spLocks noGrp="1"/>
          </p:cNvSpPr>
          <p:nvPr>
            <p:ph type="body" sz="quarter" idx="39" hasCustomPrompt="1"/>
          </p:nvPr>
        </p:nvSpPr>
        <p:spPr>
          <a:xfrm>
            <a:off x="5791200" y="5638800"/>
            <a:ext cx="1371600" cy="152400"/>
          </a:xfrm>
        </p:spPr>
        <p:txBody>
          <a:bodyPr anchor="ctr">
            <a:noAutofit/>
          </a:bodyPr>
          <a:lstStyle>
            <a:lvl1pPr algn="ctr">
              <a:defRPr sz="800" i="1"/>
            </a:lvl1pPr>
            <a:extLst/>
          </a:lstStyle>
          <a:p>
            <a:pPr lvl="0"/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5" name="Rectangle 14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6" name="Rectangle 14"/>
          <p:cNvSpPr>
            <a:spLocks noGrp="1"/>
          </p:cNvSpPr>
          <p:nvPr>
            <p:ph type="body" sz="quarter" idx="41" hasCustomPrompt="1"/>
          </p:nvPr>
        </p:nvSpPr>
        <p:spPr>
          <a:xfrm>
            <a:off x="15240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62" name="Rectangle 14"/>
          <p:cNvSpPr>
            <a:spLocks noGrp="1"/>
          </p:cNvSpPr>
          <p:nvPr>
            <p:ph type="body" sz="quarter" idx="20" hasCustomPrompt="1"/>
          </p:nvPr>
        </p:nvSpPr>
        <p:spPr>
          <a:xfrm>
            <a:off x="36576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7" name="Rectangle 14"/>
          <p:cNvSpPr>
            <a:spLocks noGrp="1"/>
          </p:cNvSpPr>
          <p:nvPr>
            <p:ph type="body" sz="quarter" idx="42" hasCustomPrompt="1"/>
          </p:nvPr>
        </p:nvSpPr>
        <p:spPr>
          <a:xfrm>
            <a:off x="36576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41" name="Rectangle 14"/>
          <p:cNvSpPr>
            <a:spLocks noGrp="1"/>
          </p:cNvSpPr>
          <p:nvPr>
            <p:ph type="body" sz="quarter" idx="24" hasCustomPrompt="1"/>
          </p:nvPr>
        </p:nvSpPr>
        <p:spPr>
          <a:xfrm>
            <a:off x="5791200" y="22860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52" name="Rectangle 14"/>
          <p:cNvSpPr>
            <a:spLocks noGrp="1"/>
          </p:cNvSpPr>
          <p:nvPr>
            <p:ph type="body" sz="quarter" idx="43" hasCustomPrompt="1"/>
          </p:nvPr>
        </p:nvSpPr>
        <p:spPr>
          <a:xfrm>
            <a:off x="5791200" y="4724400"/>
            <a:ext cx="1371600" cy="609600"/>
          </a:xfrm>
        </p:spPr>
        <p:txBody>
          <a:bodyPr anchor="ctr"/>
          <a:lstStyle>
            <a:lvl1pPr algn="ctr">
              <a:defRPr sz="800"/>
            </a:lvl1pPr>
            <a:extLst/>
          </a:lstStyle>
          <a:p>
            <a:pPr lvl="0"/>
            <a:r>
              <a:rPr lang="en-US" dirty="0" smtClean="0"/>
              <a:t>Description</a:t>
            </a:r>
            <a:endParaRPr lang="en-US" dirty="0"/>
          </a:p>
        </p:txBody>
      </p:sp>
      <p:sp>
        <p:nvSpPr>
          <p:cNvPr id="39" name="Rectangle 51"/>
          <p:cNvSpPr>
            <a:spLocks noGrp="1"/>
          </p:cNvSpPr>
          <p:nvPr>
            <p:ph type="body" sz="quarter" idx="46"/>
          </p:nvPr>
        </p:nvSpPr>
        <p:spPr>
          <a:xfrm>
            <a:off x="304800" y="381000"/>
            <a:ext cx="8077200" cy="838200"/>
          </a:xfrm>
        </p:spPr>
        <p:txBody>
          <a:bodyPr/>
          <a:lstStyle>
            <a:lvl1pPr>
              <a:defRPr sz="1200"/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2" name="Rectangle 42"/>
          <p:cNvSpPr>
            <a:spLocks noGrp="1"/>
          </p:cNvSpPr>
          <p:nvPr>
            <p:ph type="dt" sz="half" idx="47"/>
          </p:nvPr>
        </p:nvSpPr>
        <p:spPr/>
        <p:txBody>
          <a:bodyPr/>
          <a:lstStyle>
            <a:extLst/>
          </a:lstStyle>
          <a:p>
            <a:pPr algn="r"/>
            <a:fld id="{44BD71DF-0245-E442-810D-6BF9B5127838}" type="datetime1">
              <a:rPr lang="en-US" smtClean="0"/>
              <a:t>11/19/13</a:t>
            </a:fld>
            <a:endParaRPr lang="en-US"/>
          </a:p>
        </p:txBody>
      </p:sp>
      <p:sp>
        <p:nvSpPr>
          <p:cNvPr id="43" name="Rectangle 43"/>
          <p:cNvSpPr>
            <a:spLocks noGrp="1"/>
          </p:cNvSpPr>
          <p:nvPr>
            <p:ph type="sldNum" sz="quarter" idx="48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45" name="Rectangle 45"/>
          <p:cNvSpPr>
            <a:spLocks noGrp="1"/>
          </p:cNvSpPr>
          <p:nvPr>
            <p:ph type="ftr" sz="quarter" idx="49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7" name="Rectangle 37"/>
          <p:cNvSpPr>
            <a:spLocks noGrp="1"/>
          </p:cNvSpPr>
          <p:nvPr>
            <p:ph type="body" sz="quarter" idx="13" hasCustomPrompt="1"/>
          </p:nvPr>
        </p:nvSpPr>
        <p:spPr>
          <a:xfrm>
            <a:off x="310896" y="381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838200"/>
            <a:ext cx="7391400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 hasCustomPrompt="1"/>
          </p:nvPr>
        </p:nvSpPr>
        <p:spPr>
          <a:xfrm>
            <a:off x="310896" y="1295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 hasCustomPrompt="1"/>
          </p:nvPr>
        </p:nvSpPr>
        <p:spPr>
          <a:xfrm>
            <a:off x="310896" y="1752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 hasCustomPrompt="1"/>
          </p:nvPr>
        </p:nvSpPr>
        <p:spPr>
          <a:xfrm>
            <a:off x="310896" y="2209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 hasCustomPrompt="1"/>
          </p:nvPr>
        </p:nvSpPr>
        <p:spPr>
          <a:xfrm>
            <a:off x="310896" y="2667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 hasCustomPrompt="1"/>
          </p:nvPr>
        </p:nvSpPr>
        <p:spPr>
          <a:xfrm>
            <a:off x="310896" y="3124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 hasCustomPrompt="1"/>
          </p:nvPr>
        </p:nvSpPr>
        <p:spPr>
          <a:xfrm>
            <a:off x="310896" y="3581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 hasCustomPrompt="1"/>
          </p:nvPr>
        </p:nvSpPr>
        <p:spPr>
          <a:xfrm>
            <a:off x="310896" y="40386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 baseline="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 hasCustomPrompt="1"/>
          </p:nvPr>
        </p:nvSpPr>
        <p:spPr>
          <a:xfrm>
            <a:off x="310896" y="44958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 hasCustomPrompt="1"/>
          </p:nvPr>
        </p:nvSpPr>
        <p:spPr>
          <a:xfrm>
            <a:off x="310896" y="49530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 hasCustomPrompt="1"/>
          </p:nvPr>
        </p:nvSpPr>
        <p:spPr>
          <a:xfrm>
            <a:off x="310896" y="54102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/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 hasCustomPrompt="1"/>
          </p:nvPr>
        </p:nvSpPr>
        <p:spPr>
          <a:xfrm>
            <a:off x="7696200" y="381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 dirty="0"/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 hasCustomPrompt="1"/>
          </p:nvPr>
        </p:nvSpPr>
        <p:spPr>
          <a:xfrm>
            <a:off x="7696200" y="838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 hasCustomPrompt="1"/>
          </p:nvPr>
        </p:nvSpPr>
        <p:spPr>
          <a:xfrm>
            <a:off x="7696200" y="1295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 hasCustomPrompt="1"/>
          </p:nvPr>
        </p:nvSpPr>
        <p:spPr>
          <a:xfrm>
            <a:off x="7696200" y="1752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 hasCustomPrompt="1"/>
          </p:nvPr>
        </p:nvSpPr>
        <p:spPr>
          <a:xfrm>
            <a:off x="7696200" y="2209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 hasCustomPrompt="1"/>
          </p:nvPr>
        </p:nvSpPr>
        <p:spPr>
          <a:xfrm>
            <a:off x="7696200" y="2667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 hasCustomPrompt="1"/>
          </p:nvPr>
        </p:nvSpPr>
        <p:spPr>
          <a:xfrm>
            <a:off x="7696200" y="3124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 hasCustomPrompt="1"/>
          </p:nvPr>
        </p:nvSpPr>
        <p:spPr>
          <a:xfrm>
            <a:off x="7696200" y="3581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 hasCustomPrompt="1"/>
          </p:nvPr>
        </p:nvSpPr>
        <p:spPr>
          <a:xfrm>
            <a:off x="7696200" y="40386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 hasCustomPrompt="1"/>
          </p:nvPr>
        </p:nvSpPr>
        <p:spPr>
          <a:xfrm>
            <a:off x="7696200" y="44958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 hasCustomPrompt="1"/>
          </p:nvPr>
        </p:nvSpPr>
        <p:spPr>
          <a:xfrm>
            <a:off x="7696200" y="49530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 hasCustomPrompt="1"/>
          </p:nvPr>
        </p:nvSpPr>
        <p:spPr>
          <a:xfrm>
            <a:off x="7696200" y="54102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 hasCustomPrompt="1"/>
          </p:nvPr>
        </p:nvSpPr>
        <p:spPr>
          <a:xfrm>
            <a:off x="310896" y="5867400"/>
            <a:ext cx="7385304" cy="228600"/>
          </a:xfrm>
          <a:solidFill>
            <a:schemeClr val="tx2">
              <a:tint val="40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/>
            </a:lvl1pPr>
            <a:extLst/>
          </a:lstStyle>
          <a:p>
            <a:pPr lvl="0"/>
            <a:r>
              <a:rPr lang="en-US" dirty="0" smtClean="0"/>
              <a:t>Click to add agenda item</a:t>
            </a:r>
            <a:endParaRPr lang="en-US" dirty="0"/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 hasCustomPrompt="1"/>
          </p:nvPr>
        </p:nvSpPr>
        <p:spPr>
          <a:xfrm>
            <a:off x="7696200" y="5867400"/>
            <a:ext cx="685800" cy="228600"/>
          </a:xfrm>
          <a:solidFill>
            <a:schemeClr val="accent6">
              <a:shade val="75000"/>
            </a:schemeClr>
          </a:solidFill>
        </p:spPr>
        <p:txBody>
          <a:bodyPr anchor="ctr"/>
          <a:lstStyle>
            <a:lvl1pPr algn="r">
              <a:buFontTx/>
              <a:buNone/>
              <a:defRPr sz="110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Page #</a:t>
            </a:r>
            <a:endParaRPr lang="en-US"/>
          </a:p>
        </p:txBody>
      </p:sp>
      <p:sp>
        <p:nvSpPr>
          <p:cNvPr id="32" name="Rectangle 32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 sz="1100"/>
            </a:lvl1pPr>
            <a:extLst/>
          </a:lstStyle>
          <a:p>
            <a:pPr algn="r"/>
            <a:fld id="{FAD4AAD7-9726-744E-BC71-187821B16C34}" type="datetime1">
              <a:rPr lang="en-US" sz="1100" smtClean="0"/>
              <a:t>11/19/13</a:t>
            </a:fld>
            <a:endParaRPr lang="en-US" sz="1100"/>
          </a:p>
        </p:txBody>
      </p:sp>
      <p:sp>
        <p:nvSpPr>
          <p:cNvPr id="33" name="Rectangle 33"/>
          <p:cNvSpPr>
            <a:spLocks noGrp="1"/>
          </p:cNvSpPr>
          <p:nvPr>
            <p:ph type="sldNum" sz="quarter" idx="40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34" name="Rectangle 34"/>
          <p:cNvSpPr>
            <a:spLocks noGrp="1"/>
          </p:cNvSpPr>
          <p:nvPr>
            <p:ph type="ftr" sz="quarter" idx="4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7239000" cy="533400"/>
          </a:xfrm>
          <a:noFill/>
        </p:spPr>
        <p:txBody>
          <a:bodyPr vert="horz"/>
          <a:lstStyle>
            <a:lvl1pPr algn="l">
              <a:defRPr sz="2000" b="0" cap="all" spc="15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>
          <a:xfrm>
            <a:off x="228600" y="6477000"/>
            <a:ext cx="1600200" cy="304800"/>
          </a:xfrm>
        </p:spPr>
        <p:txBody>
          <a:bodyPr anchor="ctr"/>
          <a:lstStyle>
            <a:lvl1pPr algn="l">
              <a:defRPr>
                <a:solidFill>
                  <a:srgbClr val="A0A0A0"/>
                </a:solidFill>
              </a:defRPr>
            </a:lvl1pPr>
            <a:extLst/>
          </a:lstStyle>
          <a:p>
            <a:fld id="{AE9DE4DF-824E-5041-9657-023CF111E714}" type="datetime1">
              <a:rPr lang="en-US" smtClean="0"/>
              <a:t>11/19/13</a:t>
            </a:fld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2705100" y="6477000"/>
            <a:ext cx="3733800" cy="3048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extLst/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477000" y="6477000"/>
            <a:ext cx="1021080" cy="304800"/>
          </a:xfrm>
        </p:spPr>
        <p:txBody>
          <a:bodyPr anchor="ctr"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4645880"/>
            <a:ext cx="9144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ing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C6AB34A5-54C2-3C4A-825D-778DA93042B9}" type="datetime1">
              <a:rPr lang="en-US" smtClean="0"/>
              <a:t>11/19/13</a:t>
            </a:fld>
            <a:endParaRPr lang="en-US"/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algn="r"/>
            <a:fld id="{1317B2B8-A5F5-B748-8483-73A44E605B72}" type="datetime1">
              <a:rPr lang="en-US" smtClean="0"/>
              <a:t>11/19/13</a:t>
            </a:fld>
            <a:endParaRPr lang="en-US"/>
          </a:p>
        </p:txBody>
      </p:sp>
      <p:sp>
        <p:nvSpPr>
          <p:cNvPr id="8" name="Rectangle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9" name="Rectangle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8077200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1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80772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Rectangle 9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5F8989DA-F10C-4A44-AEB0-A94B6725B08E}" type="datetime1">
              <a:rPr lang="en-US" smtClean="0"/>
              <a:t>11/19/13</a:t>
            </a:fld>
            <a:endParaRPr lang="en-US"/>
          </a:p>
        </p:txBody>
      </p:sp>
      <p:sp>
        <p:nvSpPr>
          <p:cNvPr id="10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9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4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6552" y="381000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5" name="Rectangle 11"/>
          <p:cNvSpPr>
            <a:spLocks noGrp="1"/>
          </p:cNvSpPr>
          <p:nvPr>
            <p:ph sz="quarter" idx="17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C85619AA-5814-1A44-A7B4-7FB9B4E57869}" type="datetime1">
              <a:rPr lang="en-US" smtClean="0"/>
              <a:t>11/19/13</a:t>
            </a:fld>
            <a:endParaRPr lang="en-US"/>
          </a:p>
        </p:txBody>
      </p:sp>
      <p:sp>
        <p:nvSpPr>
          <p:cNvPr id="16" name="Rectangle 1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17" name="Rectangle 17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2 left, 1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2400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8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301752" y="3319272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3017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81000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21" name="Rectangle 11"/>
          <p:cNvSpPr>
            <a:spLocks noGrp="1"/>
          </p:cNvSpPr>
          <p:nvPr>
            <p:ph sz="quarter" idx="19"/>
          </p:nvPr>
        </p:nvSpPr>
        <p:spPr>
          <a:xfrm>
            <a:off x="4416552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Rectangle 13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5A41763-C93C-DE4E-B5C5-3935B30BC533}" type="datetime1">
              <a:rPr lang="en-US" smtClean="0"/>
              <a:t>11/19/13</a:t>
            </a:fld>
            <a:endParaRPr lang="en-US"/>
          </a:p>
        </p:txBody>
      </p:sp>
      <p:sp>
        <p:nvSpPr>
          <p:cNvPr id="19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: 1 Left, 2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Rectangle 8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381000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 dirty="0"/>
          </a:p>
        </p:txBody>
      </p:sp>
      <p:sp>
        <p:nvSpPr>
          <p:cNvPr id="14" name="Rectangle 11"/>
          <p:cNvSpPr>
            <a:spLocks noGrp="1"/>
          </p:cNvSpPr>
          <p:nvPr>
            <p:ph sz="quarter" idx="15"/>
          </p:nvPr>
        </p:nvSpPr>
        <p:spPr>
          <a:xfrm>
            <a:off x="304800" y="609600"/>
            <a:ext cx="3962400" cy="5638800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Rectangle 8"/>
          <p:cNvSpPr>
            <a:spLocks noGrp="1"/>
          </p:cNvSpPr>
          <p:nvPr>
            <p:ph type="body" sz="quarter" idx="16" hasCustomPrompt="1"/>
          </p:nvPr>
        </p:nvSpPr>
        <p:spPr>
          <a:xfrm>
            <a:off x="4419600" y="381000"/>
            <a:ext cx="3962400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17" name="Rectangle 11"/>
          <p:cNvSpPr>
            <a:spLocks noGrp="1"/>
          </p:cNvSpPr>
          <p:nvPr>
            <p:ph sz="quarter" idx="17"/>
          </p:nvPr>
        </p:nvSpPr>
        <p:spPr>
          <a:xfrm>
            <a:off x="4419600" y="609600"/>
            <a:ext cx="3962400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9" name="Rectangle 8"/>
          <p:cNvSpPr>
            <a:spLocks noGrp="1"/>
          </p:cNvSpPr>
          <p:nvPr>
            <p:ph type="body" sz="quarter" idx="18" hasCustomPrompt="1"/>
          </p:nvPr>
        </p:nvSpPr>
        <p:spPr>
          <a:xfrm>
            <a:off x="4416552" y="3319272"/>
            <a:ext cx="3965448" cy="228600"/>
          </a:xfrm>
          <a:solidFill>
            <a:schemeClr val="accent2">
              <a:lumMod val="75000"/>
            </a:schemeClr>
          </a:solidFill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add heading</a:t>
            </a:r>
            <a:endParaRPr lang="en-US"/>
          </a:p>
        </p:txBody>
      </p:sp>
      <p:sp>
        <p:nvSpPr>
          <p:cNvPr id="20" name="Rectangle 11"/>
          <p:cNvSpPr>
            <a:spLocks noGrp="1"/>
          </p:cNvSpPr>
          <p:nvPr>
            <p:ph sz="quarter" idx="19"/>
          </p:nvPr>
        </p:nvSpPr>
        <p:spPr>
          <a:xfrm>
            <a:off x="4416552" y="3547872"/>
            <a:ext cx="3965448" cy="2706624"/>
          </a:xfrm>
        </p:spPr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1" name="Rectangle 21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BC18EB06-9A7D-FD47-9478-CCC43DB57488}" type="datetime1">
              <a:rPr lang="en-US" smtClean="0"/>
              <a:t>11/19/13</a:t>
            </a:fld>
            <a:endParaRPr lang="en-US"/>
          </a:p>
        </p:txBody>
      </p:sp>
      <p:sp>
        <p:nvSpPr>
          <p:cNvPr id="22" name="Rectangle 2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/>
          </a:p>
        </p:txBody>
      </p:sp>
      <p:sp>
        <p:nvSpPr>
          <p:cNvPr id="23" name="Rectangle 23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"/>
          <p:cNvSpPr/>
          <p:nvPr/>
        </p:nvSpPr>
        <p:spPr>
          <a:xfrm>
            <a:off x="8610600" y="0"/>
            <a:ext cx="5334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  <a:prstGeom prst="rect">
            <a:avLst/>
          </a:prstGeom>
        </p:spPr>
        <p:txBody>
          <a:bodyPr vert="vert" anchor="ctr">
            <a:norm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077200" cy="58674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2"/>
          </p:nvPr>
        </p:nvSpPr>
        <p:spPr>
          <a:xfrm>
            <a:off x="7010400" y="76200"/>
            <a:ext cx="1371600" cy="228600"/>
          </a:xfrm>
          <a:prstGeom prst="rect">
            <a:avLst/>
          </a:prstGeom>
        </p:spPr>
        <p:txBody>
          <a:bodyPr vert="horz"/>
          <a:lstStyle>
            <a:lvl1pPr algn="ctr">
              <a:defRPr sz="1000">
                <a:solidFill>
                  <a:schemeClr val="tx1">
                    <a:tint val="65000"/>
                  </a:schemeClr>
                </a:solidFill>
              </a:defRPr>
            </a:lvl1pPr>
            <a:extLst/>
          </a:lstStyle>
          <a:p>
            <a:pPr algn="r"/>
            <a:fld id="{582AC8DF-4A63-374F-98A4-2BC49FD3F6BE}" type="datetime1">
              <a:rPr lang="en-US" smtClean="0"/>
              <a:t>11/19/13</a:t>
            </a:fld>
            <a:endParaRPr lang="en-US" sz="1000" dirty="0">
              <a:solidFill>
                <a:schemeClr val="tx1">
                  <a:tint val="65000"/>
                </a:schemeClr>
              </a:solidFill>
            </a:endParaRPr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4"/>
          </p:nvPr>
        </p:nvSpPr>
        <p:spPr>
          <a:xfrm>
            <a:off x="6504432" y="6473952"/>
            <a:ext cx="990600" cy="304800"/>
          </a:xfrm>
          <a:prstGeom prst="rect">
            <a:avLst/>
          </a:prstGeom>
        </p:spPr>
        <p:txBody>
          <a:bodyPr vert="horz" anchor="ctr"/>
          <a:lstStyle>
            <a:lvl1pPr algn="r">
              <a:defRPr sz="1000"/>
            </a:lvl1pPr>
            <a:extLst/>
          </a:lstStyle>
          <a:p>
            <a:pPr algn="r"/>
            <a:fld id="{256D3EEF-DE4E-429D-8EC4-DDC531AFF587}" type="slidenum">
              <a:rPr lang="en-US" sz="1000" smtClean="0"/>
              <a:pPr algn="r"/>
              <a:t>‹#›</a:t>
            </a:fld>
            <a:endParaRPr lang="en-US" sz="10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76200" cy="6858000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 dirty="0"/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2705100" y="6477000"/>
            <a:ext cx="3733800" cy="304800"/>
          </a:xfrm>
          <a:prstGeom prst="rect">
            <a:avLst/>
          </a:prstGeom>
        </p:spPr>
        <p:txBody>
          <a:bodyPr vert="horz" anchor="ctr"/>
          <a:lstStyle>
            <a:lvl1pPr algn="ctr">
              <a:defRPr sz="1000">
                <a:solidFill>
                  <a:sysClr val="windowText" lastClr="000000"/>
                </a:solidFill>
              </a:defRPr>
            </a:lvl1pPr>
            <a:extLst/>
          </a:lstStyle>
          <a:p>
            <a:endParaRPr lang="en-US" sz="1000" dirty="0">
              <a:solidFill>
                <a:sysClr val="windowText" lastClr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3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4" r:id="rId16"/>
  </p:sldLayoutIdLst>
  <p:hf hdr="0" ftr="0" dt="0"/>
  <p:txStyles>
    <p:titleStyle>
      <a:lvl1pPr algn="l" rtl="0" eaLnBrk="1" latinLnBrk="0" hangingPunct="1">
        <a:spcBef>
          <a:spcPct val="0"/>
        </a:spcBef>
        <a:buNone/>
        <a:defRPr sz="2400" cap="small" spc="0" baseline="0">
          <a:solidFill>
            <a:schemeClr val="bg1"/>
          </a:solidFill>
          <a:latin typeface="+mj-lt"/>
          <a:ea typeface="+mj-ea"/>
          <a:cs typeface="+mj-cs"/>
        </a:defRPr>
      </a:lvl1pPr>
      <a:extLst/>
    </p:titleStyle>
    <p:bodyStyle>
      <a:lvl1pPr marL="0" marR="0" indent="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Tx/>
        <a:buNone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emf"/><Relationship Id="rId6" Type="http://schemas.openxmlformats.org/officeDocument/2006/relationships/image" Target="../media/image13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emf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jpe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emf"/><Relationship Id="rId5" Type="http://schemas.openxmlformats.org/officeDocument/2006/relationships/image" Target="../media/image32.png"/><Relationship Id="rId6" Type="http://schemas.openxmlformats.org/officeDocument/2006/relationships/image" Target="../media/image33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eg"/><Relationship Id="rId8" Type="http://schemas.openxmlformats.org/officeDocument/2006/relationships/image" Target="../media/image41.jpg"/><Relationship Id="rId9" Type="http://schemas.openxmlformats.org/officeDocument/2006/relationships/image" Target="../media/image42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jpg"/><Relationship Id="rId5" Type="http://schemas.openxmlformats.org/officeDocument/2006/relationships/image" Target="../media/image45.jpeg"/><Relationship Id="rId6" Type="http://schemas.openxmlformats.org/officeDocument/2006/relationships/image" Target="../media/image46.emf"/><Relationship Id="rId7" Type="http://schemas.openxmlformats.org/officeDocument/2006/relationships/image" Target="../media/image47.png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4" Type="http://schemas.openxmlformats.org/officeDocument/2006/relationships/image" Target="../media/image51.jpeg"/><Relationship Id="rId5" Type="http://schemas.openxmlformats.org/officeDocument/2006/relationships/image" Target="../media/image52.jpg"/><Relationship Id="rId6" Type="http://schemas.openxmlformats.org/officeDocument/2006/relationships/image" Target="../media/image53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jp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jp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emf"/><Relationship Id="rId8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wmf"/><Relationship Id="rId5" Type="http://schemas.openxmlformats.org/officeDocument/2006/relationships/image" Target="../media/image9.emf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114800"/>
            <a:ext cx="8763000" cy="533400"/>
          </a:xfrm>
        </p:spPr>
        <p:txBody>
          <a:bodyPr>
            <a:normAutofit/>
          </a:bodyPr>
          <a:lstStyle>
            <a:extLst/>
          </a:lstStyle>
          <a:p>
            <a:r>
              <a:rPr lang="en-US" dirty="0" smtClean="0"/>
              <a:t>THE LINAC4 RFQ – E</a:t>
            </a:r>
            <a:r>
              <a:rPr lang="en-US" cap="none" dirty="0" smtClean="0"/>
              <a:t>xperience with Design, Fabrication and Tuning</a:t>
            </a:r>
            <a:endParaRPr lang="en-US" cap="none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>
            <a:extLst/>
          </a:lstStyle>
          <a:p>
            <a:r>
              <a:rPr lang="en-US" dirty="0" smtClean="0"/>
              <a:t>C. Rossi and the RFQ Project Team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" y="3505200"/>
            <a:ext cx="3240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GSI Review – 20 November 2013</a:t>
            </a:r>
            <a:endParaRPr lang="en-US" dirty="0"/>
          </a:p>
        </p:txBody>
      </p:sp>
      <p:pic>
        <p:nvPicPr>
          <p:cNvPr id="5" name="Picture 4" descr="LogoLin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638800"/>
            <a:ext cx="1066800" cy="106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RF DESIGN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927100"/>
            <a:ext cx="4458709" cy="2806700"/>
          </a:xfrm>
          <a:prstGeom prst="rect">
            <a:avLst/>
          </a:prstGeom>
        </p:spPr>
      </p:pic>
      <p:sp>
        <p:nvSpPr>
          <p:cNvPr id="5" name="Rectangle 4"/>
          <p:cNvSpPr>
            <a:spLocks noGrp="1"/>
          </p:cNvSpPr>
          <p:nvPr>
            <p:ph sz="quarter" idx="15"/>
          </p:nvPr>
        </p:nvSpPr>
        <p:spPr>
          <a:xfrm>
            <a:off x="2895600" y="838200"/>
            <a:ext cx="5410200" cy="1600200"/>
          </a:xfrm>
          <a:solidFill>
            <a:schemeClr val="bg1"/>
          </a:solidFill>
        </p:spPr>
        <p:txBody>
          <a:bodyPr>
            <a:normAutofit lnSpcReduction="10000"/>
          </a:bodyPr>
          <a:lstStyle>
            <a:extLst/>
          </a:lstStyle>
          <a:p>
            <a:pPr algn="just"/>
            <a:r>
              <a:rPr lang="en-US" sz="1800" dirty="0" smtClean="0"/>
              <a:t>Maintain a constant profile for the cavity transverse section;</a:t>
            </a:r>
          </a:p>
          <a:p>
            <a:pPr algn="just"/>
            <a:r>
              <a:rPr lang="en-US" sz="1800" dirty="0" smtClean="0"/>
              <a:t>0.1 mm gap between 1 m modules;</a:t>
            </a:r>
          </a:p>
          <a:p>
            <a:pPr algn="just"/>
            <a:r>
              <a:rPr lang="en-US" sz="1800" dirty="0" smtClean="0"/>
              <a:t>Provide at least 1 </a:t>
            </a:r>
            <a:r>
              <a:rPr lang="en-US" sz="1800" dirty="0" err="1" smtClean="0"/>
              <a:t>Mhz</a:t>
            </a:r>
            <a:r>
              <a:rPr lang="en-US" sz="1800" dirty="0" smtClean="0"/>
              <a:t> separation between Q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and </a:t>
            </a:r>
            <a:r>
              <a:rPr lang="en-US" sz="1800" dirty="0" smtClean="0"/>
              <a:t>D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;</a:t>
            </a:r>
            <a:endParaRPr lang="en-US" sz="1800" dirty="0" smtClean="0"/>
          </a:p>
          <a:p>
            <a:pPr algn="just"/>
            <a:r>
              <a:rPr lang="en-US" sz="1800" dirty="0" smtClean="0"/>
              <a:t>End-cell tuning performed by </a:t>
            </a:r>
            <a:r>
              <a:rPr lang="en-US" sz="1800" dirty="0" err="1" smtClean="0"/>
              <a:t>quadrupole</a:t>
            </a:r>
            <a:r>
              <a:rPr lang="en-US" sz="1800" dirty="0" smtClean="0"/>
              <a:t> rods.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4648200"/>
            <a:ext cx="5422900" cy="184150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4267200"/>
            <a:ext cx="4038600" cy="2407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35780" y="2354580"/>
            <a:ext cx="4884420" cy="2065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4"/>
          <p:cNvSpPr>
            <a:spLocks noGrp="1"/>
          </p:cNvSpPr>
          <p:nvPr>
            <p:ph sz="quarter" idx="15"/>
          </p:nvPr>
        </p:nvSpPr>
        <p:spPr>
          <a:xfrm>
            <a:off x="762000" y="4114800"/>
            <a:ext cx="2895600" cy="4572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3 Tuners/quadrant/module.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605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Timmins_Emaxpole_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3285225" cy="246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RF DESIGN – Peak Field and RF Coupling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sz="quarter" idx="15"/>
          </p:nvPr>
        </p:nvSpPr>
        <p:spPr>
          <a:xfrm>
            <a:off x="228600" y="6294120"/>
            <a:ext cx="8229600" cy="56388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Limit peak surface field at vane ends and module transitions.</a:t>
            </a:r>
            <a:endParaRPr lang="en-US" sz="1800" dirty="0"/>
          </a:p>
        </p:txBody>
      </p:sp>
      <p:pic>
        <p:nvPicPr>
          <p:cNvPr id="11" name="Picture 2" descr="Emaxpole_3D_a_4mm_b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064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Timmins_pole_lin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914400"/>
            <a:ext cx="2590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5562600" y="1905000"/>
            <a:ext cx="1219200" cy="381000"/>
          </a:xfrm>
          <a:prstGeom prst="straightConnector1">
            <a:avLst/>
          </a:prstGeom>
          <a:ln w="317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5334000" y="2590800"/>
            <a:ext cx="1066800" cy="762000"/>
          </a:xfrm>
          <a:prstGeom prst="straightConnector1">
            <a:avLst/>
          </a:prstGeom>
          <a:ln w="317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Picture 8" descr="3D_1quad_geometry_zoo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038600"/>
            <a:ext cx="2946746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Efield_sur_lines_a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00"/>
            <a:ext cx="3355218" cy="25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Efield_lines_a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962400"/>
            <a:ext cx="2997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/>
          <p:cNvCxnSpPr/>
          <p:nvPr/>
        </p:nvCxnSpPr>
        <p:spPr>
          <a:xfrm flipH="1" flipV="1">
            <a:off x="1828800" y="4114800"/>
            <a:ext cx="2438400" cy="1295400"/>
          </a:xfrm>
          <a:prstGeom prst="straightConnector1">
            <a:avLst/>
          </a:prstGeom>
          <a:ln w="317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 flipV="1">
            <a:off x="1752600" y="4495800"/>
            <a:ext cx="2286000" cy="1219200"/>
          </a:xfrm>
          <a:prstGeom prst="straightConnector1">
            <a:avLst/>
          </a:prstGeom>
          <a:ln w="31750">
            <a:tailEnd type="stealt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49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RF DESIGN – Peak Field and RF Coupling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917700"/>
            <a:ext cx="6311900" cy="3721100"/>
          </a:xfrm>
          <a:prstGeom prst="rect">
            <a:avLst/>
          </a:prstGeom>
        </p:spPr>
      </p:pic>
      <p:pic>
        <p:nvPicPr>
          <p:cNvPr id="17" name="Image 3" descr="Pwall_3D_Dtrou_14mm_enf_1.66mm_650k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914400"/>
            <a:ext cx="3462528" cy="2596896"/>
          </a:xfrm>
          <a:prstGeom prst="rect">
            <a:avLst/>
          </a:prstGeom>
        </p:spPr>
      </p:pic>
      <p:sp>
        <p:nvSpPr>
          <p:cNvPr id="24" name="Rectangle 4"/>
          <p:cNvSpPr>
            <a:spLocks noGrp="1"/>
          </p:cNvSpPr>
          <p:nvPr>
            <p:ph sz="quarter" idx="15"/>
          </p:nvPr>
        </p:nvSpPr>
        <p:spPr>
          <a:xfrm>
            <a:off x="3886200" y="1066800"/>
            <a:ext cx="4495800" cy="7620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Power density in W/cm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for 640 kW coupled power.</a:t>
            </a:r>
            <a:endParaRPr lang="en-US" sz="1800" dirty="0"/>
          </a:p>
        </p:txBody>
      </p:sp>
      <p:sp>
        <p:nvSpPr>
          <p:cNvPr id="26" name="Rectangle 4"/>
          <p:cNvSpPr>
            <a:spLocks noGrp="1"/>
          </p:cNvSpPr>
          <p:nvPr>
            <p:ph sz="quarter" idx="15"/>
          </p:nvPr>
        </p:nvSpPr>
        <p:spPr>
          <a:xfrm>
            <a:off x="3581400" y="5638800"/>
            <a:ext cx="4495800" cy="10668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With coupling hole diameter 12.42 mm critical coupling is obtained for </a:t>
            </a:r>
            <a:r>
              <a:rPr lang="en-US" sz="1800" dirty="0" err="1" smtClean="0"/>
              <a:t>I</a:t>
            </a:r>
            <a:r>
              <a:rPr lang="en-US" sz="1800" baseline="-25000" dirty="0" err="1" smtClean="0"/>
              <a:t>beam</a:t>
            </a:r>
            <a:r>
              <a:rPr lang="en-US" sz="1800" dirty="0" smtClean="0"/>
              <a:t> = 70 mA</a:t>
            </a:r>
          </a:p>
          <a:p>
            <a:pPr algn="just"/>
            <a:r>
              <a:rPr lang="en-US" sz="1800" dirty="0" smtClean="0"/>
              <a:t>(S</a:t>
            </a:r>
            <a:r>
              <a:rPr lang="en-US" sz="1800" baseline="-25000" dirty="0" smtClean="0"/>
              <a:t>11</a:t>
            </a:r>
            <a:r>
              <a:rPr lang="en-US" sz="1800" dirty="0" smtClean="0"/>
              <a:t> = 0.02, </a:t>
            </a:r>
            <a:r>
              <a:rPr lang="en-US" sz="1800" dirty="0" smtClean="0">
                <a:latin typeface="Symbol" charset="2"/>
                <a:cs typeface="Symbol" charset="2"/>
              </a:rPr>
              <a:t>b</a:t>
            </a:r>
            <a:r>
              <a:rPr lang="en-US" sz="1800" dirty="0" smtClean="0"/>
              <a:t> = 1.59)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6962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RF DESIGN – Peak Field and RF Coupling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IMG_0009.JPG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33450"/>
            <a:ext cx="5562600" cy="4171950"/>
          </a:xfrm>
          <a:prstGeom prst="rect">
            <a:avLst/>
          </a:prstGeom>
        </p:spPr>
      </p:pic>
      <p:pic>
        <p:nvPicPr>
          <p:cNvPr id="4" name="Picture 3" descr="IMAG011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657600"/>
            <a:ext cx="5257800" cy="296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5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5029200"/>
            <a:ext cx="6273800" cy="1676400"/>
          </a:xfrm>
          <a:prstGeom prst="rect">
            <a:avLst/>
          </a:prstGeom>
        </p:spPr>
      </p:pic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DESIGN – Machining and Assembly </a:t>
            </a:r>
            <a:r>
              <a:rPr lang="en-US" sz="1800" dirty="0"/>
              <a:t>T</a:t>
            </a:r>
            <a:r>
              <a:rPr lang="en-US" sz="1800" dirty="0" smtClean="0"/>
              <a:t>olerances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sz="quarter" idx="15"/>
          </p:nvPr>
        </p:nvSpPr>
        <p:spPr>
          <a:xfrm>
            <a:off x="304800" y="1066800"/>
            <a:ext cx="8001000" cy="7620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Inter-vane capacitance errors can be compensated by slug tuners up to ±2.3% and ±3.5% respectively for </a:t>
            </a:r>
            <a:r>
              <a:rPr lang="en-US" sz="1800" dirty="0" err="1" smtClean="0"/>
              <a:t>quadrupole</a:t>
            </a:r>
            <a:r>
              <a:rPr lang="en-US" sz="1800" dirty="0" smtClean="0"/>
              <a:t> and dipole modes.</a:t>
            </a:r>
            <a:endParaRPr lang="en-US" sz="1800" dirty="0"/>
          </a:p>
        </p:txBody>
      </p:sp>
      <p:pic>
        <p:nvPicPr>
          <p:cNvPr id="8" name="Picture 7"/>
          <p:cNvPicPr/>
          <p:nvPr/>
        </p:nvPicPr>
        <p:blipFill>
          <a:blip r:embed="rId4"/>
          <a:srcRect l="11960" t="10497" r="11960" b="5247"/>
          <a:stretch>
            <a:fillRect/>
          </a:stretch>
        </p:blipFill>
        <p:spPr bwMode="auto">
          <a:xfrm>
            <a:off x="121920" y="1981200"/>
            <a:ext cx="4373880" cy="2766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4"/>
          <p:cNvSpPr>
            <a:spLocks noGrp="1"/>
          </p:cNvSpPr>
          <p:nvPr>
            <p:ph sz="quarter" idx="15"/>
          </p:nvPr>
        </p:nvSpPr>
        <p:spPr>
          <a:xfrm>
            <a:off x="304800" y="4953000"/>
            <a:ext cx="2514600" cy="1752600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>
            <a:extLst/>
          </a:lstStyle>
          <a:p>
            <a:pPr algn="just"/>
            <a:r>
              <a:rPr lang="en-US" sz="1800" dirty="0" smtClean="0"/>
              <a:t>Beam dynamics studies have provided the tolerances to be respected in order to avoid additional losses by 2% and </a:t>
            </a:r>
            <a:r>
              <a:rPr lang="en-US" sz="1800" dirty="0" err="1" smtClean="0"/>
              <a:t>emittance</a:t>
            </a:r>
            <a:r>
              <a:rPr lang="en-US" sz="1800" dirty="0" smtClean="0"/>
              <a:t> increase in all planes by 4%.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200" y="2057400"/>
            <a:ext cx="2903706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58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DESIGN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sz="quarter" idx="15"/>
          </p:nvPr>
        </p:nvSpPr>
        <p:spPr>
          <a:xfrm>
            <a:off x="304800" y="1066800"/>
            <a:ext cx="8001000" cy="14478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The mechanical design was based on the following assumptions: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Individual modules of 1 m length;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Pole tip machining with cutting wheel;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Assembly with two-step brazing.</a:t>
            </a:r>
            <a:endParaRPr lang="en-US" sz="1800" dirty="0"/>
          </a:p>
        </p:txBody>
      </p:sp>
      <p:sp>
        <p:nvSpPr>
          <p:cNvPr id="6" name="Rectangle 4"/>
          <p:cNvSpPr>
            <a:spLocks noGrp="1"/>
          </p:cNvSpPr>
          <p:nvPr>
            <p:ph sz="quarter" idx="15"/>
          </p:nvPr>
        </p:nvSpPr>
        <p:spPr>
          <a:xfrm>
            <a:off x="228600" y="5867400"/>
            <a:ext cx="4572000" cy="990600"/>
          </a:xfrm>
          <a:noFill/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800" dirty="0" smtClean="0"/>
              <a:t>Vacuum ports assembled at second brazing, allowing excellent compensation for field penetration.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4114800"/>
            <a:ext cx="3581400" cy="2704772"/>
          </a:xfrm>
          <a:prstGeom prst="rect">
            <a:avLst/>
          </a:prstGeom>
        </p:spPr>
      </p:pic>
      <p:pic>
        <p:nvPicPr>
          <p:cNvPr id="11" name="Picture 10" descr="G:\Departments\TS\Groups\MME\AS\Brasage\Photos\RFQ_CERN\TR1\TR1_BR1\IMG_1948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l="7753" t="6028" r="6595" b="14499"/>
          <a:stretch>
            <a:fillRect/>
          </a:stretch>
        </p:blipFill>
        <p:spPr bwMode="auto">
          <a:xfrm>
            <a:off x="5105400" y="1447800"/>
            <a:ext cx="3196963" cy="2224914"/>
          </a:xfrm>
          <a:prstGeom prst="rect">
            <a:avLst/>
          </a:prstGeom>
          <a:noFill/>
        </p:spPr>
      </p:pic>
      <p:pic>
        <p:nvPicPr>
          <p:cNvPr id="4" name="Picture 3" descr="whee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2590800"/>
            <a:ext cx="42732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9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DESIGN – Thermal Stabilization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sz="quarter" idx="15"/>
          </p:nvPr>
        </p:nvSpPr>
        <p:spPr>
          <a:xfrm>
            <a:off x="304800" y="838200"/>
            <a:ext cx="8001000" cy="990600"/>
          </a:xfrm>
          <a:solidFill>
            <a:schemeClr val="bg1"/>
          </a:solidFill>
        </p:spPr>
        <p:txBody>
          <a:bodyPr>
            <a:normAutofit/>
          </a:bodyPr>
          <a:lstStyle>
            <a:extLst/>
          </a:lstStyle>
          <a:p>
            <a:pPr algn="just"/>
            <a:r>
              <a:rPr lang="en-US" sz="1600" dirty="0" smtClean="0"/>
              <a:t>The Thermo-mechanical Study performed at CEA showed that:</a:t>
            </a:r>
          </a:p>
          <a:p>
            <a:pPr algn="just"/>
            <a:r>
              <a:rPr lang="en-US" sz="1600" dirty="0" smtClean="0"/>
              <a:t>A total of 8 water channels in the cavity are enough to stabilize the RFQ operation;</a:t>
            </a:r>
          </a:p>
          <a:p>
            <a:pPr algn="just"/>
            <a:r>
              <a:rPr lang="en-US" sz="1600" dirty="0" smtClean="0"/>
              <a:t>The water temperature can be effectively used to fine tune the RFQ frequency.</a:t>
            </a:r>
          </a:p>
        </p:txBody>
      </p:sp>
      <p:pic>
        <p:nvPicPr>
          <p:cNvPr id="10" name="Picture 9"/>
          <p:cNvPicPr/>
          <p:nvPr/>
        </p:nvPicPr>
        <p:blipFill>
          <a:blip r:embed="rId3" cstate="print"/>
          <a:srcRect l="14542" t="11981" r="4710" b="9171"/>
          <a:stretch>
            <a:fillRect/>
          </a:stretch>
        </p:blipFill>
        <p:spPr bwMode="auto">
          <a:xfrm>
            <a:off x="304800" y="1828800"/>
            <a:ext cx="3451860" cy="172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0" y="4419600"/>
            <a:ext cx="2743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752600"/>
            <a:ext cx="3784600" cy="2326598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6" cstate="print"/>
          <a:srcRect l="1764" r="2286"/>
          <a:stretch>
            <a:fillRect/>
          </a:stretch>
        </p:blipFill>
        <p:spPr bwMode="auto">
          <a:xfrm>
            <a:off x="304800" y="3657600"/>
            <a:ext cx="5219700" cy="304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Connector 14"/>
          <p:cNvCxnSpPr/>
          <p:nvPr/>
        </p:nvCxnSpPr>
        <p:spPr>
          <a:xfrm flipV="1">
            <a:off x="2365375" y="4705350"/>
            <a:ext cx="1825625" cy="7016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2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Fabrication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FABRICATION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4"/>
          <p:cNvSpPr>
            <a:spLocks noGrp="1"/>
          </p:cNvSpPr>
          <p:nvPr>
            <p:ph sz="quarter" idx="15"/>
          </p:nvPr>
        </p:nvSpPr>
        <p:spPr>
          <a:xfrm>
            <a:off x="228600" y="914400"/>
            <a:ext cx="3886200" cy="5791200"/>
          </a:xfrm>
          <a:solidFill>
            <a:schemeClr val="bg1"/>
          </a:solidFill>
          <a:ln w="25400" cap="rnd">
            <a:solidFill>
              <a:srgbClr val="3366FF"/>
            </a:solidFill>
          </a:ln>
          <a:effectLst>
            <a:outerShdw blurRad="152400" dist="165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>
            <a:extLst/>
          </a:lstStyle>
          <a:p>
            <a:pPr marL="182563" indent="-182563" algn="ctr"/>
            <a:r>
              <a:rPr lang="en-US" sz="1400" b="1" dirty="0"/>
              <a:t>Manufacturing procedure</a:t>
            </a:r>
          </a:p>
          <a:p>
            <a:pPr marL="182563" indent="-182563" algn="just"/>
            <a:r>
              <a:rPr lang="en-US" sz="1400" dirty="0" smtClean="0"/>
              <a:t>Rough </a:t>
            </a:r>
            <a:r>
              <a:rPr lang="en-US" sz="1400" dirty="0"/>
              <a:t>Machining, Over thickness </a:t>
            </a:r>
            <a:r>
              <a:rPr lang="en-US" sz="1400" dirty="0">
                <a:solidFill>
                  <a:srgbClr val="FF0000"/>
                </a:solidFill>
              </a:rPr>
              <a:t>3 mm</a:t>
            </a:r>
          </a:p>
          <a:p>
            <a:pPr marL="182563" indent="-182563" algn="just"/>
            <a:r>
              <a:rPr lang="en-US" sz="1400" dirty="0" smtClean="0"/>
              <a:t>Deep </a:t>
            </a:r>
            <a:r>
              <a:rPr lang="en-US" sz="1400" dirty="0"/>
              <a:t>drilling for the cooling channels and US control</a:t>
            </a:r>
          </a:p>
          <a:p>
            <a:pPr marL="182563" indent="-182563" algn="just"/>
            <a:r>
              <a:rPr lang="en-US" sz="1400" dirty="0" smtClean="0"/>
              <a:t>Rough </a:t>
            </a:r>
            <a:r>
              <a:rPr lang="en-US" sz="1400" dirty="0"/>
              <a:t>Machining, Over thickness </a:t>
            </a:r>
            <a:r>
              <a:rPr lang="en-US" sz="1400" dirty="0">
                <a:solidFill>
                  <a:srgbClr val="FF0000"/>
                </a:solidFill>
              </a:rPr>
              <a:t>1 mm</a:t>
            </a:r>
          </a:p>
          <a:p>
            <a:pPr marL="182563" indent="-182563" algn="just"/>
            <a:r>
              <a:rPr lang="en-US" sz="1400" dirty="0" smtClean="0"/>
              <a:t>Heat </a:t>
            </a:r>
            <a:r>
              <a:rPr lang="en-US" sz="1400" dirty="0"/>
              <a:t>treatment at </a:t>
            </a:r>
            <a:r>
              <a:rPr lang="en-US" sz="1400" dirty="0">
                <a:solidFill>
                  <a:srgbClr val="3366FF"/>
                </a:solidFill>
              </a:rPr>
              <a:t>600 ºC</a:t>
            </a:r>
          </a:p>
          <a:p>
            <a:pPr marL="182563" indent="-182563" algn="just"/>
            <a:r>
              <a:rPr lang="en-US" sz="1400" dirty="0" smtClean="0"/>
              <a:t>Partial </a:t>
            </a:r>
            <a:r>
              <a:rPr lang="en-US" sz="1400" dirty="0"/>
              <a:t>Finishing, Over Thickness </a:t>
            </a:r>
            <a:r>
              <a:rPr lang="en-US" sz="1400" dirty="0">
                <a:solidFill>
                  <a:srgbClr val="FF0000"/>
                </a:solidFill>
              </a:rPr>
              <a:t>0.15 mm </a:t>
            </a:r>
            <a:r>
              <a:rPr lang="en-US" sz="1400" dirty="0"/>
              <a:t>only for the vane tip and the brazing </a:t>
            </a:r>
            <a:r>
              <a:rPr lang="en-US" sz="1400" dirty="0" smtClean="0"/>
              <a:t>surfaces</a:t>
            </a:r>
            <a:endParaRPr lang="en-US" sz="1400" dirty="0"/>
          </a:p>
          <a:p>
            <a:pPr marL="182563" indent="-182563" algn="just"/>
            <a:r>
              <a:rPr lang="en-US" sz="1400" dirty="0" smtClean="0"/>
              <a:t>Heat </a:t>
            </a:r>
            <a:r>
              <a:rPr lang="en-US" sz="1400" dirty="0"/>
              <a:t>Treatment at </a:t>
            </a:r>
            <a:r>
              <a:rPr lang="en-US" sz="1400" dirty="0">
                <a:solidFill>
                  <a:srgbClr val="3366FF"/>
                </a:solidFill>
              </a:rPr>
              <a:t>800 </a:t>
            </a:r>
            <a:r>
              <a:rPr lang="en-US" sz="1400" dirty="0" smtClean="0">
                <a:solidFill>
                  <a:srgbClr val="3366FF"/>
                </a:solidFill>
              </a:rPr>
              <a:t>ºC</a:t>
            </a:r>
          </a:p>
          <a:p>
            <a:pPr marL="182563" indent="-182563" algn="just"/>
            <a:r>
              <a:rPr lang="en-US" sz="1400" dirty="0" smtClean="0"/>
              <a:t>Finishing to nominal sizes</a:t>
            </a:r>
          </a:p>
          <a:p>
            <a:pPr marL="182563" indent="-182563" algn="just"/>
            <a:r>
              <a:rPr lang="en-US" sz="1400" dirty="0" smtClean="0">
                <a:solidFill>
                  <a:srgbClr val="008000"/>
                </a:solidFill>
              </a:rPr>
              <a:t>RF Bead-pull Measurement</a:t>
            </a:r>
            <a:endParaRPr lang="en-US" sz="1400" dirty="0">
              <a:solidFill>
                <a:srgbClr val="008000"/>
              </a:solidFill>
            </a:endParaRPr>
          </a:p>
          <a:p>
            <a:pPr marL="182563" indent="-182563" algn="just"/>
            <a:r>
              <a:rPr lang="en-US" sz="1400" dirty="0" smtClean="0"/>
              <a:t>First </a:t>
            </a:r>
            <a:r>
              <a:rPr lang="en-US" sz="1400" dirty="0"/>
              <a:t>Brazing step: 4 vanes in horizontal position, vane over length </a:t>
            </a:r>
            <a:r>
              <a:rPr lang="en-US" sz="1400" dirty="0">
                <a:solidFill>
                  <a:srgbClr val="FF0000"/>
                </a:solidFill>
              </a:rPr>
              <a:t>0.5 mm</a:t>
            </a:r>
            <a:r>
              <a:rPr lang="en-US" sz="1400" dirty="0"/>
              <a:t>, brazing temperature </a:t>
            </a:r>
            <a:r>
              <a:rPr lang="en-US" sz="1400" dirty="0">
                <a:solidFill>
                  <a:srgbClr val="3366FF"/>
                </a:solidFill>
              </a:rPr>
              <a:t>815 </a:t>
            </a:r>
            <a:r>
              <a:rPr lang="en-US" sz="1400" dirty="0" smtClean="0">
                <a:solidFill>
                  <a:srgbClr val="3366FF"/>
                </a:solidFill>
              </a:rPr>
              <a:t>ºC</a:t>
            </a:r>
          </a:p>
          <a:p>
            <a:pPr marL="182563" indent="-182563" algn="just"/>
            <a:r>
              <a:rPr lang="en-US" sz="1400" dirty="0" smtClean="0">
                <a:solidFill>
                  <a:srgbClr val="008000"/>
                </a:solidFill>
              </a:rPr>
              <a:t>RF Bead-pull Measurement</a:t>
            </a:r>
            <a:endParaRPr lang="en-US" sz="1400" dirty="0">
              <a:solidFill>
                <a:srgbClr val="008000"/>
              </a:solidFill>
            </a:endParaRPr>
          </a:p>
          <a:p>
            <a:pPr marL="182563" indent="-182563" algn="just"/>
            <a:r>
              <a:rPr lang="en-US" sz="1400" dirty="0" smtClean="0"/>
              <a:t>Re</a:t>
            </a:r>
            <a:r>
              <a:rPr lang="en-US" sz="1400" dirty="0"/>
              <a:t>-machining for the end and lateral flanges</a:t>
            </a:r>
          </a:p>
          <a:p>
            <a:pPr marL="182563" indent="-182563" algn="just"/>
            <a:r>
              <a:rPr lang="en-US" sz="1400" dirty="0" smtClean="0"/>
              <a:t>Second </a:t>
            </a:r>
            <a:r>
              <a:rPr lang="en-US" sz="1400" dirty="0"/>
              <a:t>brazing step: flanges on the module in vertical position, module over length </a:t>
            </a:r>
            <a:r>
              <a:rPr lang="en-US" sz="1400" dirty="0">
                <a:solidFill>
                  <a:srgbClr val="FF0000"/>
                </a:solidFill>
              </a:rPr>
              <a:t>0.1 mm</a:t>
            </a:r>
            <a:r>
              <a:rPr lang="en-US" sz="1400" dirty="0"/>
              <a:t>, brazing temperature </a:t>
            </a:r>
            <a:r>
              <a:rPr lang="en-US" sz="1400" dirty="0">
                <a:solidFill>
                  <a:srgbClr val="3366FF"/>
                </a:solidFill>
              </a:rPr>
              <a:t>785 ºC</a:t>
            </a:r>
          </a:p>
          <a:p>
            <a:pPr marL="182563" indent="-182563" algn="just"/>
            <a:r>
              <a:rPr lang="en-US" sz="1400" dirty="0" smtClean="0">
                <a:solidFill>
                  <a:srgbClr val="008000"/>
                </a:solidFill>
              </a:rPr>
              <a:t>RF Bead-pull Measurement</a:t>
            </a:r>
          </a:p>
          <a:p>
            <a:pPr marL="182563" indent="-182563" algn="just"/>
            <a:r>
              <a:rPr lang="en-US" sz="1400" dirty="0" smtClean="0"/>
              <a:t>Final </a:t>
            </a:r>
            <a:r>
              <a:rPr lang="en-US" sz="1400" dirty="0"/>
              <a:t>machining: length and </a:t>
            </a:r>
            <a:r>
              <a:rPr lang="en-US" sz="1400" dirty="0" smtClean="0"/>
              <a:t>centering rings</a:t>
            </a:r>
            <a:endParaRPr lang="en-US" sz="1400" dirty="0"/>
          </a:p>
        </p:txBody>
      </p:sp>
      <p:pic>
        <p:nvPicPr>
          <p:cNvPr id="8" name="Picture 7" descr="meco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0" y="914400"/>
            <a:ext cx="2794000" cy="3730595"/>
          </a:xfrm>
          <a:prstGeom prst="rect">
            <a:avLst/>
          </a:prstGeom>
        </p:spPr>
      </p:pic>
      <p:pic>
        <p:nvPicPr>
          <p:cNvPr id="10" name="Picture 9" descr="fore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505200"/>
            <a:ext cx="427322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6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Fabrication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FABRICATION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8795" y="1835785"/>
            <a:ext cx="5566410" cy="3803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3429000" y="403860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429000" y="447153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22515" y="403860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34000" y="4471530"/>
            <a:ext cx="381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rough_minorT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14400"/>
            <a:ext cx="2641600" cy="3527108"/>
          </a:xfrm>
          <a:prstGeom prst="rect">
            <a:avLst/>
          </a:prstGeom>
        </p:spPr>
      </p:pic>
      <p:pic>
        <p:nvPicPr>
          <p:cNvPr id="15" name="Picture 14" descr="finish_majorT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5295900" cy="1783080"/>
          </a:xfrm>
          <a:prstGeom prst="rect">
            <a:avLst/>
          </a:prstGeom>
        </p:spPr>
      </p:pic>
      <p:pic>
        <p:nvPicPr>
          <p:cNvPr id="16" name="Picture 15" descr="assemblyT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641" y="2438400"/>
            <a:ext cx="3429000" cy="2568123"/>
          </a:xfrm>
          <a:prstGeom prst="rect">
            <a:avLst/>
          </a:prstGeom>
        </p:spPr>
      </p:pic>
      <p:pic>
        <p:nvPicPr>
          <p:cNvPr id="19" name="Picture 18" descr="G:\Departments\TS\Groups\MME\AS\Brasage\Photos\RFQ_CERN\TR1\TR1_BR1\P1000571.JPG"/>
          <p:cNvPicPr>
            <a:picLocks noChangeAspect="1" noChangeArrowheads="1"/>
          </p:cNvPicPr>
          <p:nvPr/>
        </p:nvPicPr>
        <p:blipFill>
          <a:blip r:embed="rId7" cstate="print"/>
          <a:srcRect l="3528"/>
          <a:stretch>
            <a:fillRect/>
          </a:stretch>
        </p:blipFill>
        <p:spPr bwMode="auto">
          <a:xfrm>
            <a:off x="304800" y="4267200"/>
            <a:ext cx="3276600" cy="2547168"/>
          </a:xfrm>
          <a:prstGeom prst="rect">
            <a:avLst/>
          </a:prstGeom>
          <a:noFill/>
        </p:spPr>
      </p:pic>
      <p:pic>
        <p:nvPicPr>
          <p:cNvPr id="17" name="Picture 16" descr="brazing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90330"/>
            <a:ext cx="2057400" cy="4315670"/>
          </a:xfrm>
          <a:prstGeom prst="rect">
            <a:avLst/>
          </a:prstGeom>
        </p:spPr>
      </p:pic>
      <p:pic>
        <p:nvPicPr>
          <p:cNvPr id="20" name="Picture 19" descr="finishT3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88" y="4461578"/>
            <a:ext cx="3528061" cy="234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2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0600"/>
            <a:ext cx="3343733" cy="1828800"/>
          </a:xfrm>
          <a:prstGeom prst="rect">
            <a:avLst/>
          </a:prstGeom>
        </p:spPr>
      </p:pic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Fabrication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FABRICATION – </a:t>
            </a:r>
            <a:r>
              <a:rPr lang="en-US" sz="1800" dirty="0"/>
              <a:t>F</a:t>
            </a:r>
            <a:r>
              <a:rPr lang="en-US" sz="1800" dirty="0" smtClean="0"/>
              <a:t>abrication Control by Metrology and Bead-pulls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bead-p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895600"/>
            <a:ext cx="4953000" cy="1816333"/>
          </a:xfrm>
          <a:prstGeom prst="rect">
            <a:avLst/>
          </a:prstGeom>
        </p:spPr>
      </p:pic>
      <p:pic>
        <p:nvPicPr>
          <p:cNvPr id="18" name="Picture 17" descr="Metrology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04801" y="910317"/>
            <a:ext cx="3124200" cy="194766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429000" y="922489"/>
            <a:ext cx="1823583" cy="1925067"/>
            <a:chOff x="1240062" y="36307537"/>
            <a:chExt cx="7848872" cy="5688632"/>
          </a:xfrm>
        </p:grpSpPr>
        <p:sp>
          <p:nvSpPr>
            <p:cNvPr id="22" name="Rectangle 21"/>
            <p:cNvSpPr/>
            <p:nvPr/>
          </p:nvSpPr>
          <p:spPr bwMode="auto">
            <a:xfrm>
              <a:off x="1240062" y="36307537"/>
              <a:ext cx="7848872" cy="5688632"/>
            </a:xfrm>
            <a:prstGeom prst="rect">
              <a:avLst/>
            </a:prstGeom>
            <a:solidFill>
              <a:srgbClr val="00487B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kern="1200" cap="none" normalizeH="0" baseline="0" smtClean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pic>
          <p:nvPicPr>
            <p:cNvPr id="23" name="Picture 2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56086" y="36379545"/>
              <a:ext cx="7475538" cy="541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Group 23"/>
          <p:cNvGrpSpPr/>
          <p:nvPr/>
        </p:nvGrpSpPr>
        <p:grpSpPr>
          <a:xfrm>
            <a:off x="1229581" y="4800599"/>
            <a:ext cx="2580419" cy="1857181"/>
            <a:chOff x="22778677" y="31266977"/>
            <a:chExt cx="4968552" cy="3456384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2778677" y="31266977"/>
              <a:ext cx="4968552" cy="3456384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kern="1200" cap="none" normalizeH="0" baseline="0" smtClean="0">
                <a:ln>
                  <a:noFill/>
                </a:ln>
                <a:effectLst/>
                <a:latin typeface="Times New Roman" pitchFamily="18" charset="0"/>
              </a:endParaRPr>
            </a:p>
          </p:txBody>
        </p:sp>
        <p:pic>
          <p:nvPicPr>
            <p:cNvPr id="26" name="Image 7" descr="Image1.png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922693" y="31483001"/>
              <a:ext cx="4680520" cy="3024336"/>
            </a:xfrm>
            <a:prstGeom prst="rect">
              <a:avLst/>
            </a:prstGeom>
          </p:spPr>
        </p:pic>
      </p:grpSp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7"/>
          <a:stretch>
            <a:fillRect/>
          </a:stretch>
        </p:blipFill>
        <p:spPr bwMode="auto">
          <a:xfrm>
            <a:off x="3810000" y="4724400"/>
            <a:ext cx="3962400" cy="1989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19735" y="3200400"/>
            <a:ext cx="461665" cy="1361911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dirty="0" smtClean="0"/>
              <a:t>RF Bead-pulls</a:t>
            </a:r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8600" y="2959708"/>
            <a:ext cx="2971800" cy="1732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6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PRESENTATION OUTLINE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993157"/>
            <a:ext cx="3962400" cy="1731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Design of the Linac4 RFQ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Beam dynamics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RF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Mechanics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447800"/>
            <a:ext cx="3962400" cy="1315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The Linac4 RFQ Project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Organization structure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Initial milestones and achieved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4876800"/>
            <a:ext cx="396240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Fabrication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Tuning and commissioning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xfrm>
            <a:off x="8646668" y="6477000"/>
            <a:ext cx="484632" cy="307848"/>
          </a:xfrm>
        </p:spPr>
        <p:txBody>
          <a:bodyPr/>
          <a:lstStyle/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1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Fabrication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MECHANICAL FABRICATION – What went wrong …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Acc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990600"/>
            <a:ext cx="2057400" cy="27470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3810000"/>
            <a:ext cx="1561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T3 Major Vane</a:t>
            </a:r>
            <a:endParaRPr lang="en-US" dirty="0"/>
          </a:p>
        </p:txBody>
      </p:sp>
      <p:pic>
        <p:nvPicPr>
          <p:cNvPr id="19" name="Picture 18" descr="G:\Departments\TS\Groups\MME\AS\Brasage\Photos\RFQ_CERN\TR2\TR2_BR2\IMG_26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696" y="990601"/>
            <a:ext cx="3657304" cy="2743199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5857244" y="3733800"/>
            <a:ext cx="15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Ports on T2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667000" y="11430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Vacuum leaks on the collar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038600" y="1600200"/>
            <a:ext cx="22098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PortMachining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4161821"/>
            <a:ext cx="3505200" cy="2625192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2667000" y="1792069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Required difficult machining …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1905000" y="2438400"/>
            <a:ext cx="990600" cy="3048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RFport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838" y="4166720"/>
            <a:ext cx="4536162" cy="2623169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2590800" y="31636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 and new assembly technique</a:t>
            </a:r>
            <a:endParaRPr lang="en-US" dirty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4038600" y="3733800"/>
            <a:ext cx="1447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75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  <p:bldP spid="31" grpId="0"/>
      <p:bldP spid="32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Tuning and Commissioning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ASSEMBLY AND TUNING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RFQ_tu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990600"/>
            <a:ext cx="5402580" cy="3048000"/>
          </a:xfrm>
          <a:prstGeom prst="rect">
            <a:avLst/>
          </a:prstGeom>
        </p:spPr>
      </p:pic>
      <p:sp>
        <p:nvSpPr>
          <p:cNvPr id="18" name="Rectangle 4"/>
          <p:cNvSpPr>
            <a:spLocks noGrp="1"/>
          </p:cNvSpPr>
          <p:nvPr>
            <p:ph sz="quarter" idx="15"/>
          </p:nvPr>
        </p:nvSpPr>
        <p:spPr>
          <a:xfrm>
            <a:off x="152400" y="990600"/>
            <a:ext cx="2743200" cy="1219200"/>
          </a:xfrm>
          <a:solidFill>
            <a:schemeClr val="bg1"/>
          </a:solidFill>
          <a:ln w="25400" cap="rnd">
            <a:solidFill>
              <a:srgbClr val="3366FF"/>
            </a:solidFill>
          </a:ln>
          <a:effectLst>
            <a:outerShdw blurRad="152400" dist="165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>
            <a:extLst/>
          </a:lstStyle>
          <a:p>
            <a:pPr marL="182563" indent="-182563" algn="ctr"/>
            <a:r>
              <a:rPr lang="en-US" sz="1400" b="1" dirty="0" smtClean="0"/>
              <a:t>Final Tuning Sequence</a:t>
            </a:r>
            <a:endParaRPr lang="en-US" sz="1400" b="1" dirty="0"/>
          </a:p>
          <a:p>
            <a:pPr marL="182563" indent="-182563" algn="just"/>
            <a:r>
              <a:rPr lang="en-US" sz="1400" dirty="0" smtClean="0"/>
              <a:t>End Plates</a:t>
            </a:r>
          </a:p>
          <a:p>
            <a:pPr marL="182563" indent="-182563" algn="just"/>
            <a:r>
              <a:rPr lang="en-US" sz="1400" dirty="0" smtClean="0"/>
              <a:t>RF Power Coupler</a:t>
            </a:r>
          </a:p>
          <a:p>
            <a:pPr marL="182563" indent="-182563" algn="just"/>
            <a:r>
              <a:rPr lang="en-US" sz="1400" dirty="0" smtClean="0"/>
              <a:t>Piston Tuners and Dummy RF Ports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0" y="4928342"/>
            <a:ext cx="3352800" cy="18534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0" y="4267200"/>
            <a:ext cx="1371600" cy="2475412"/>
          </a:xfrm>
          <a:prstGeom prst="rect">
            <a:avLst/>
          </a:prstGeom>
        </p:spPr>
      </p:pic>
      <p:pic>
        <p:nvPicPr>
          <p:cNvPr id="11" name="Picture 10" descr="endplat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2428942"/>
            <a:ext cx="3479413" cy="16096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419600" y="4343400"/>
            <a:ext cx="1905000" cy="369332"/>
          </a:xfrm>
          <a:prstGeom prst="rect">
            <a:avLst/>
          </a:prstGeom>
          <a:solidFill>
            <a:schemeClr val="bg1"/>
          </a:solidFill>
          <a:ln w="25400" cap="rnd">
            <a:solidFill>
              <a:srgbClr val="3366FF"/>
            </a:solidFill>
          </a:ln>
          <a:effectLst>
            <a:outerShdw blurRad="152400" dist="165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/>
              <a:t>Final Tuning result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" y="5611506"/>
            <a:ext cx="3758786" cy="109409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729843" y="5606061"/>
            <a:ext cx="612475" cy="313396"/>
            <a:chOff x="729843" y="5606061"/>
            <a:chExt cx="612475" cy="313396"/>
          </a:xfrm>
        </p:grpSpPr>
        <p:sp>
          <p:nvSpPr>
            <p:cNvPr id="15" name="TextBox 14"/>
            <p:cNvSpPr txBox="1"/>
            <p:nvPr/>
          </p:nvSpPr>
          <p:spPr>
            <a:xfrm>
              <a:off x="729843" y="569709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3366FF"/>
                  </a:solidFill>
                </a:rPr>
                <a:t>D</a:t>
              </a:r>
              <a:r>
                <a:rPr lang="en-US" sz="800" baseline="-25000" dirty="0" smtClean="0">
                  <a:solidFill>
                    <a:srgbClr val="3366FF"/>
                  </a:solidFill>
                </a:rPr>
                <a:t>0</a:t>
              </a:r>
              <a:endParaRPr lang="en-US" sz="800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53270" y="569709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3366FF"/>
                  </a:solidFill>
                </a:rPr>
                <a:t>D</a:t>
              </a:r>
              <a:r>
                <a:rPr lang="en-US" sz="800" baseline="-25000" dirty="0">
                  <a:solidFill>
                    <a:srgbClr val="3366FF"/>
                  </a:solidFill>
                </a:rPr>
                <a:t>1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19573" y="5704013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3366FF"/>
                  </a:solidFill>
                </a:rPr>
                <a:t>D</a:t>
              </a:r>
              <a:r>
                <a:rPr lang="en-US" sz="800" baseline="-25000" dirty="0" smtClean="0">
                  <a:solidFill>
                    <a:srgbClr val="3366FF"/>
                  </a:solidFill>
                </a:rPr>
                <a:t>2</a:t>
              </a:r>
              <a:endParaRPr lang="en-US" sz="800" baseline="-25000" dirty="0">
                <a:solidFill>
                  <a:srgbClr val="3366FF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54675" y="5608174"/>
              <a:ext cx="288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Q</a:t>
              </a:r>
              <a:r>
                <a:rPr lang="en-US" sz="800" baseline="-25000" dirty="0" smtClean="0">
                  <a:solidFill>
                    <a:srgbClr val="FF0000"/>
                  </a:solidFill>
                </a:rPr>
                <a:t>0</a:t>
              </a:r>
              <a:endParaRPr lang="en-US" sz="800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53958" y="5606061"/>
              <a:ext cx="28836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smtClean="0">
                  <a:solidFill>
                    <a:srgbClr val="FF0000"/>
                  </a:solidFill>
                </a:rPr>
                <a:t>Q</a:t>
              </a:r>
              <a:r>
                <a:rPr lang="en-US" sz="800" baseline="-25000" dirty="0">
                  <a:solidFill>
                    <a:srgbClr val="FF0000"/>
                  </a:solidFill>
                </a:rPr>
                <a:t>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39" y="5047975"/>
            <a:ext cx="3581400" cy="485753"/>
          </a:xfrm>
          <a:prstGeom prst="rect">
            <a:avLst/>
          </a:prstGeom>
        </p:spPr>
      </p:pic>
      <p:pic>
        <p:nvPicPr>
          <p:cNvPr id="17" name="Picture 16" descr="iris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60799"/>
            <a:ext cx="3467100" cy="792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16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 Tuning and Commissioning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RF COMMISSIONING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4"/>
          <p:cNvSpPr>
            <a:spLocks noGrp="1"/>
          </p:cNvSpPr>
          <p:nvPr>
            <p:ph sz="quarter" idx="15"/>
          </p:nvPr>
        </p:nvSpPr>
        <p:spPr>
          <a:xfrm>
            <a:off x="304800" y="990600"/>
            <a:ext cx="3810000" cy="2209800"/>
          </a:xfrm>
          <a:solidFill>
            <a:schemeClr val="bg1"/>
          </a:solidFill>
          <a:ln w="25400" cap="rnd">
            <a:solidFill>
              <a:srgbClr val="3366FF"/>
            </a:solidFill>
          </a:ln>
          <a:effectLst>
            <a:outerShdw blurRad="152400" dist="165100" dir="2700000" algn="tl" rotWithShape="0">
              <a:srgbClr val="000000">
                <a:alpha val="43000"/>
              </a:srgbClr>
            </a:outerShdw>
          </a:effectLst>
        </p:spPr>
        <p:txBody>
          <a:bodyPr>
            <a:noAutofit/>
          </a:bodyPr>
          <a:lstStyle>
            <a:extLst/>
          </a:lstStyle>
          <a:p>
            <a:pPr marL="182563" indent="-182563" algn="ctr"/>
            <a:r>
              <a:rPr lang="en-US" sz="1400" b="1" dirty="0" smtClean="0"/>
              <a:t>RF Commissioning</a:t>
            </a:r>
            <a:endParaRPr lang="en-US" sz="1400" b="1" dirty="0"/>
          </a:p>
          <a:p>
            <a:pPr marL="182563" indent="-182563" algn="just"/>
            <a:r>
              <a:rPr lang="en-US" sz="1400" dirty="0" smtClean="0"/>
              <a:t>28 February 2013 RF Commissioning started</a:t>
            </a:r>
          </a:p>
          <a:p>
            <a:pPr marL="182563" indent="-182563" algn="just"/>
            <a:r>
              <a:rPr lang="en-US" sz="1400" dirty="0" smtClean="0"/>
              <a:t>(few shots already the week before);</a:t>
            </a:r>
          </a:p>
          <a:p>
            <a:pPr marL="182563" indent="-182563" algn="just"/>
            <a:r>
              <a:rPr lang="en-US" sz="1400" dirty="0" smtClean="0">
                <a:solidFill>
                  <a:srgbClr val="3366FF"/>
                </a:solidFill>
              </a:rPr>
              <a:t>13 March first beam accelerated.</a:t>
            </a:r>
          </a:p>
          <a:p>
            <a:pPr marL="182563" indent="-182563" algn="just"/>
            <a:endParaRPr lang="en-US" sz="1400" dirty="0">
              <a:solidFill>
                <a:srgbClr val="3366FF"/>
              </a:solidFill>
            </a:endParaRPr>
          </a:p>
          <a:p>
            <a:pPr marL="182563" indent="-182563" algn="just"/>
            <a:r>
              <a:rPr lang="en-US" sz="1400" dirty="0" smtClean="0"/>
              <a:t>RF Commissioning target at the 3 MeV Test Stand:</a:t>
            </a:r>
          </a:p>
          <a:p>
            <a:pPr marL="182563" indent="-182563" algn="just"/>
            <a:r>
              <a:rPr lang="en-US" sz="1400" dirty="0" smtClean="0"/>
              <a:t>480 kW, 250 </a:t>
            </a:r>
            <a:r>
              <a:rPr lang="en-US" sz="1400" dirty="0" err="1" smtClean="0">
                <a:latin typeface="Symbol" charset="2"/>
                <a:cs typeface="Symbol" charset="2"/>
              </a:rPr>
              <a:t>m</a:t>
            </a:r>
            <a:r>
              <a:rPr lang="en-US" sz="1400" dirty="0" err="1" smtClean="0"/>
              <a:t>sec</a:t>
            </a:r>
            <a:r>
              <a:rPr lang="en-US" sz="1400" dirty="0" smtClean="0"/>
              <a:t>, 1Hz;</a:t>
            </a:r>
          </a:p>
          <a:p>
            <a:pPr marL="182563" indent="-182563" algn="just"/>
            <a:r>
              <a:rPr lang="en-US" sz="1400" dirty="0" smtClean="0"/>
              <a:t>with 1E-6 gas load in the LEBT.</a:t>
            </a:r>
            <a:endParaRPr lang="en-US" sz="1400" dirty="0"/>
          </a:p>
        </p:txBody>
      </p:sp>
      <p:pic>
        <p:nvPicPr>
          <p:cNvPr id="3" name="Picture 2" descr="RFQ_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990600"/>
            <a:ext cx="4191000" cy="2911777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02" y="3429000"/>
            <a:ext cx="4095398" cy="320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tek0003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4038600"/>
            <a:ext cx="4191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CONCLUDING REMARKS</a:t>
            </a:r>
            <a:endParaRPr lang="en-US" sz="1800" dirty="0"/>
          </a:p>
        </p:txBody>
      </p:sp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066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importance of relying on benchmarked design and tuning tools translated into the possibility to avoid prototyping;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1792069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Simplifying the mechanical design allowed keeping the whole fabrication process in house;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554069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simple logistics made possible to have full control of the fabrication process;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30480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It was very important to have a Quality Assurance Plan, with explicit procedures for validation of drawings and fabrication steps</a:t>
            </a:r>
            <a:r>
              <a:rPr lang="en-US" dirty="0" smtClean="0"/>
              <a:t>;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8216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Test Stand was ready much before needed;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35506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strong engagement of all Groups involved was essential for the final result;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4867870"/>
            <a:ext cx="807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Keeping the design group involved during the fabrication process has been very important for fast reacting to difficulties met in the process and for rapid decisions when needed.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ORGANIZATION STRUCTURE</a:t>
            </a:r>
            <a:endParaRPr lang="en-US" sz="2400" dirty="0"/>
          </a:p>
        </p:txBody>
      </p:sp>
      <p:sp>
        <p:nvSpPr>
          <p:cNvPr id="6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n-US" cap="none" dirty="0" smtClean="0"/>
              <a:t>The LINAC4 RFQ Project</a:t>
            </a:r>
            <a:endParaRPr lang="en-US" cap="none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359800131"/>
              </p:ext>
            </p:extLst>
          </p:nvPr>
        </p:nvGraphicFramePr>
        <p:xfrm>
          <a:off x="723900" y="1092200"/>
          <a:ext cx="7124700" cy="5156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iamond 6"/>
          <p:cNvSpPr/>
          <p:nvPr/>
        </p:nvSpPr>
        <p:spPr>
          <a:xfrm>
            <a:off x="3276600" y="2438400"/>
            <a:ext cx="2057400" cy="2209800"/>
          </a:xfrm>
          <a:prstGeom prst="diamon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</a:rPr>
              <a:t>RFQ</a:t>
            </a:r>
            <a:endParaRPr lang="en-US" sz="3600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45" y="1600200"/>
            <a:ext cx="719455" cy="7194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9" name="Picture 8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667000"/>
            <a:ext cx="719455" cy="7194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10" name="Picture 9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45" y="5943600"/>
            <a:ext cx="719455" cy="7194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3400" y="5943600"/>
            <a:ext cx="1219200" cy="718056"/>
          </a:xfrm>
          <a:prstGeom prst="rect">
            <a:avLst/>
          </a:prstGeom>
        </p:spPr>
      </p:pic>
      <p:sp>
        <p:nvSpPr>
          <p:cNvPr id="11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256D3EEF-DE4E-429D-8EC4-DDC531AFF587}" type="slidenum">
              <a:rPr lang="en-US" smtClean="0">
                <a:solidFill>
                  <a:schemeClr val="bg1"/>
                </a:solidFill>
              </a:rPr>
              <a:pPr/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6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PROJECT SCHEDULE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066800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Engineering specification of the Linac4 RFQ was delivered in May 2007, with a very optimistic preliminary schedule (delivery in 2 years)</a:t>
            </a:r>
            <a:endParaRPr 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n-US" cap="none" dirty="0" smtClean="0"/>
              <a:t>The LINAC4 RFQ Project</a:t>
            </a:r>
            <a:endParaRPr lang="en-US" cap="none" dirty="0"/>
          </a:p>
        </p:txBody>
      </p:sp>
      <p:sp>
        <p:nvSpPr>
          <p:cNvPr id="9" name="TextBox 8"/>
          <p:cNvSpPr txBox="1"/>
          <p:nvPr/>
        </p:nvSpPr>
        <p:spPr>
          <a:xfrm>
            <a:off x="297719" y="2030104"/>
            <a:ext cx="7779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collaboration with CEA was formalized in early 2008 and signed in early 2009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800" y="2411104"/>
            <a:ext cx="5480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RFQ detailed design work started at the end of 2007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4800" y="2792104"/>
            <a:ext cx="7250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3D forged OFE copper was bought at the end of 2007 and delivered in 2008 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" y="3173104"/>
            <a:ext cx="5238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Machining of the first module started in January 2009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4800" y="3526556"/>
            <a:ext cx="5446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Fabrication of the Test Vane completed in October 2009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3897868"/>
            <a:ext cx="4592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brazing of first module in November 2010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4278868"/>
            <a:ext cx="3498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Last module delivered in April 2012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04800" y="4659868"/>
            <a:ext cx="6281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RFQ assembled at the Test Stand at beginning of September 2012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04800" y="5040868"/>
            <a:ext cx="6383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RFQ equipped with tuners and RF power coupler in January 2013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04800" y="5421868"/>
            <a:ext cx="4793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RFQ RF conditioning started on 28 February 2013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04800" y="5802868"/>
            <a:ext cx="599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beam accelerated by the Linac4 RFQ on 13 March 2013</a:t>
            </a:r>
            <a:endParaRPr lang="en-US" dirty="0"/>
          </a:p>
        </p:txBody>
      </p:sp>
      <p:sp>
        <p:nvSpPr>
          <p:cNvPr id="22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256D3EEF-DE4E-429D-8EC4-DDC531AFF587}" type="slidenum">
              <a:rPr lang="en-US" smtClean="0">
                <a:solidFill>
                  <a:schemeClr val="bg1"/>
                </a:solidFill>
              </a:rPr>
              <a:pPr/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981200" y="2423801"/>
            <a:ext cx="3733800" cy="3810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4800" y="3182596"/>
            <a:ext cx="5181600" cy="3810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304800" y="4267200"/>
            <a:ext cx="3505200" cy="3810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304800" y="5410200"/>
            <a:ext cx="4800600" cy="3810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304800" y="5820398"/>
            <a:ext cx="5791200" cy="381000"/>
          </a:xfrm>
          <a:prstGeom prst="round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8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3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RFQ FABRICATION – The initial Schedule</a:t>
            </a:r>
            <a:endParaRPr lang="en-US" sz="2400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n-US" cap="none" dirty="0" smtClean="0"/>
              <a:t>The LINAC4 RFQ Project</a:t>
            </a:r>
            <a:endParaRPr lang="en-US" cap="none" dirty="0"/>
          </a:p>
        </p:txBody>
      </p:sp>
      <p:sp>
        <p:nvSpPr>
          <p:cNvPr id="24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256D3EEF-DE4E-429D-8EC4-DDC531AFF587}" type="slidenum">
              <a:rPr lang="en-US" smtClean="0">
                <a:solidFill>
                  <a:schemeClr val="bg1"/>
                </a:solidFill>
              </a:rPr>
              <a:pPr/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RFQ_GeneralPlanning_v4.g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133600"/>
            <a:ext cx="80772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 txBox="1">
            <a:spLocks/>
          </p:cNvSpPr>
          <p:nvPr/>
        </p:nvSpPr>
        <p:spPr>
          <a:xfrm>
            <a:off x="301752" y="914400"/>
            <a:ext cx="8074152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marL="0" algn="r" rtl="0" latinLnBrk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just">
              <a:spcBef>
                <a:spcPct val="20000"/>
              </a:spcBef>
            </a:pPr>
            <a:r>
              <a:rPr lang="en-US" sz="1800" dirty="0" smtClean="0"/>
              <a:t>From </a:t>
            </a:r>
            <a:r>
              <a:rPr lang="en-US" sz="1800" i="1" dirty="0" smtClean="0"/>
              <a:t>C. Rossi, A.M. Lombardi, A. France</a:t>
            </a:r>
            <a:r>
              <a:rPr lang="en-US" sz="1800" dirty="0" smtClean="0"/>
              <a:t>: the </a:t>
            </a:r>
            <a:r>
              <a:rPr lang="en-US" sz="1800" dirty="0"/>
              <a:t>Engineering Specification </a:t>
            </a:r>
            <a:r>
              <a:rPr lang="en-US" sz="1800" dirty="0" smtClean="0"/>
              <a:t>for </a:t>
            </a:r>
            <a:r>
              <a:rPr lang="en-US" sz="1800" dirty="0" smtClean="0">
                <a:solidFill>
                  <a:srgbClr val="3366FF"/>
                </a:solidFill>
              </a:rPr>
              <a:t>THE </a:t>
            </a:r>
            <a:r>
              <a:rPr lang="en-US" sz="1800" dirty="0">
                <a:solidFill>
                  <a:srgbClr val="3366FF"/>
                </a:solidFill>
              </a:rPr>
              <a:t>RADIOFREQUENCY QUADRUPOLE ACCELERATOR FOR THE </a:t>
            </a:r>
            <a:r>
              <a:rPr lang="en-US" sz="1800" dirty="0" smtClean="0">
                <a:solidFill>
                  <a:srgbClr val="3366FF"/>
                </a:solidFill>
              </a:rPr>
              <a:t>LINAC4</a:t>
            </a:r>
            <a:r>
              <a:rPr lang="en-US" sz="1800" dirty="0" smtClean="0"/>
              <a:t> – CERN EDMS 1020166.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172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5232400"/>
            <a:ext cx="8039340" cy="1397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533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RFQ FABRICATION – Detailed Schedule</a:t>
            </a:r>
            <a:endParaRPr lang="en-US" sz="2400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>
          <a:xfrm>
            <a:off x="8610600" y="381000"/>
            <a:ext cx="533400" cy="5867400"/>
          </a:xfrm>
        </p:spPr>
        <p:txBody>
          <a:bodyPr>
            <a:normAutofit fontScale="90000"/>
          </a:bodyPr>
          <a:lstStyle>
            <a:extLst/>
          </a:lstStyle>
          <a:p>
            <a:r>
              <a:rPr lang="en-US" cap="none" dirty="0" smtClean="0"/>
              <a:t>The LINAC4 RFQ Project</a:t>
            </a:r>
            <a:endParaRPr lang="en-US" cap="none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99060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44900" algn="l"/>
              </a:tabLst>
            </a:pPr>
            <a:r>
              <a:rPr lang="en-US" dirty="0" smtClean="0"/>
              <a:t>T1 rough machining completed in 	July 2009</a:t>
            </a:r>
          </a:p>
          <a:p>
            <a:pPr marL="266700" lvl="1"/>
            <a:r>
              <a:rPr lang="en-US" dirty="0" smtClean="0"/>
              <a:t>Semi-finishing 			February 2010</a:t>
            </a:r>
          </a:p>
          <a:p>
            <a:pPr marL="266700" lvl="1"/>
            <a:r>
              <a:rPr lang="en-US" dirty="0" smtClean="0"/>
              <a:t>Finishing + Assembly		March 2010 (date of the RF measurement)</a:t>
            </a:r>
          </a:p>
          <a:p>
            <a:pPr marL="266700" lvl="1"/>
            <a:r>
              <a:rPr lang="en-US" dirty="0" smtClean="0"/>
              <a:t>Brazing 1 			</a:t>
            </a:r>
            <a:r>
              <a:rPr lang="en-US" dirty="0" smtClean="0">
                <a:solidFill>
                  <a:srgbClr val="FF0000"/>
                </a:solidFill>
              </a:rPr>
              <a:t>May 2010</a:t>
            </a:r>
          </a:p>
          <a:p>
            <a:pPr marL="266700" lvl="1"/>
            <a:r>
              <a:rPr lang="en-US" dirty="0" smtClean="0"/>
              <a:t>Brazing 2 			November 2010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04800" y="2408872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644900" algn="l"/>
              </a:tabLst>
            </a:pPr>
            <a:r>
              <a:rPr lang="en-US" dirty="0" smtClean="0"/>
              <a:t>T3 rough machining completed in 	June 2010</a:t>
            </a:r>
          </a:p>
          <a:p>
            <a:pPr marL="266700" lvl="1"/>
            <a:r>
              <a:rPr lang="en-US" dirty="0" smtClean="0"/>
              <a:t>Semi-finishing 			October 2010</a:t>
            </a:r>
          </a:p>
          <a:p>
            <a:pPr marL="266700" lvl="1"/>
            <a:r>
              <a:rPr lang="en-US" dirty="0" smtClean="0"/>
              <a:t>Finishing + Assembly		December 2010</a:t>
            </a:r>
          </a:p>
          <a:p>
            <a:pPr marL="266700" lvl="1"/>
            <a:r>
              <a:rPr lang="en-US" dirty="0" smtClean="0"/>
              <a:t>Brazing 1 			</a:t>
            </a:r>
            <a:r>
              <a:rPr lang="en-US" dirty="0" smtClean="0">
                <a:solidFill>
                  <a:srgbClr val="FF0000"/>
                </a:solidFill>
              </a:rPr>
              <a:t>February 2011</a:t>
            </a:r>
          </a:p>
          <a:p>
            <a:pPr marL="266700" lvl="1"/>
            <a:r>
              <a:rPr lang="en-US" dirty="0" smtClean="0"/>
              <a:t>Brazing 2 			May 2011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3810000"/>
            <a:ext cx="807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T2 rough machining completed in 	October 2010</a:t>
            </a:r>
          </a:p>
          <a:p>
            <a:pPr marL="266700" lvl="1"/>
            <a:r>
              <a:rPr lang="en-US" dirty="0" smtClean="0"/>
              <a:t>Semi-finishing 			April 2011</a:t>
            </a:r>
          </a:p>
          <a:p>
            <a:pPr marL="266700" lvl="1"/>
            <a:r>
              <a:rPr lang="en-US" dirty="0" smtClean="0"/>
              <a:t>Finishing + Assembly		June 2011</a:t>
            </a:r>
          </a:p>
          <a:p>
            <a:pPr marL="266700" lvl="1"/>
            <a:r>
              <a:rPr lang="en-US" dirty="0" smtClean="0"/>
              <a:t>Brazing 1 			</a:t>
            </a:r>
            <a:r>
              <a:rPr lang="en-US" dirty="0" smtClean="0">
                <a:solidFill>
                  <a:srgbClr val="FF0000"/>
                </a:solidFill>
              </a:rPr>
              <a:t>July 2011</a:t>
            </a:r>
          </a:p>
          <a:p>
            <a:pPr marL="266700" lvl="1"/>
            <a:r>
              <a:rPr lang="en-US" dirty="0" smtClean="0"/>
              <a:t>Brazing 2 			April 2012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3810000" y="5588000"/>
            <a:ext cx="0" cy="228600"/>
          </a:xfrm>
          <a:prstGeom prst="line">
            <a:avLst/>
          </a:prstGeom>
          <a:ln w="5842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91200" y="5791200"/>
            <a:ext cx="0" cy="228600"/>
          </a:xfrm>
          <a:prstGeom prst="line">
            <a:avLst/>
          </a:prstGeom>
          <a:ln w="5842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029200" y="6019800"/>
            <a:ext cx="0" cy="228600"/>
          </a:xfrm>
          <a:prstGeom prst="line">
            <a:avLst/>
          </a:prstGeom>
          <a:ln w="5842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 anchor="ctr"/>
          <a:lstStyle>
            <a:lvl1pPr marL="0" algn="r" rtl="0" latinLnBrk="0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rtl="0" latinLnBrk="0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fld id="{256D3EEF-DE4E-429D-8EC4-DDC531AFF587}" type="slidenum">
              <a:rPr lang="en-US" smtClean="0">
                <a:solidFill>
                  <a:schemeClr val="bg1"/>
                </a:solidFill>
              </a:rPr>
              <a:pPr/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390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ENGINEERING SPECIFICATION and preliminary constraints</a:t>
            </a:r>
            <a:endParaRPr lang="en-US" sz="1800" dirty="0"/>
          </a:p>
        </p:txBody>
      </p:sp>
      <p:sp>
        <p:nvSpPr>
          <p:cNvPr id="31" name="Rectangle 4"/>
          <p:cNvSpPr>
            <a:spLocks noGrp="1"/>
          </p:cNvSpPr>
          <p:nvPr>
            <p:ph sz="quarter" idx="15"/>
          </p:nvPr>
        </p:nvSpPr>
        <p:spPr>
          <a:xfrm>
            <a:off x="301752" y="838200"/>
            <a:ext cx="8074152" cy="1295400"/>
          </a:xfrm>
        </p:spPr>
        <p:txBody>
          <a:bodyPr>
            <a:normAutofit/>
          </a:bodyPr>
          <a:lstStyle>
            <a:extLst/>
          </a:lstStyle>
          <a:p>
            <a:pPr marL="0" marR="0" indent="0" algn="just" rtl="0" latinLnBrk="0">
              <a:spcBef>
                <a:spcPct val="20000"/>
              </a:spcBef>
              <a:buFontTx/>
              <a:buNone/>
            </a:pPr>
            <a:r>
              <a:rPr lang="en-US" sz="1800" dirty="0" smtClean="0"/>
              <a:t>An Engineering Specification was issued to provide a first estimate for the project and define the boundary conditions.</a:t>
            </a:r>
          </a:p>
          <a:p>
            <a:pPr algn="just"/>
            <a:r>
              <a:rPr lang="en-US" sz="1800" i="1" dirty="0" smtClean="0"/>
              <a:t>A.M. Lombardi, C. Rossi, M. </a:t>
            </a:r>
            <a:r>
              <a:rPr lang="en-US" sz="1800" i="1" dirty="0" err="1" smtClean="0"/>
              <a:t>Vretenar</a:t>
            </a:r>
            <a:r>
              <a:rPr lang="en-US" sz="1800" i="1" dirty="0" smtClean="0"/>
              <a:t> </a:t>
            </a:r>
            <a:r>
              <a:rPr lang="en-US" sz="1800" dirty="0" smtClean="0"/>
              <a:t>- </a:t>
            </a:r>
            <a:r>
              <a:rPr lang="en-US" sz="1800" dirty="0" smtClean="0">
                <a:solidFill>
                  <a:srgbClr val="3366FF"/>
                </a:solidFill>
              </a:rPr>
              <a:t>Design </a:t>
            </a:r>
            <a:r>
              <a:rPr lang="en-US" sz="1800" dirty="0">
                <a:solidFill>
                  <a:srgbClr val="3366FF"/>
                </a:solidFill>
              </a:rPr>
              <a:t>of an RFQ Accelerator </a:t>
            </a:r>
            <a:r>
              <a:rPr lang="en-US" sz="1800" dirty="0" smtClean="0">
                <a:solidFill>
                  <a:srgbClr val="3366FF"/>
                </a:solidFill>
              </a:rPr>
              <a:t>optimized </a:t>
            </a:r>
            <a:r>
              <a:rPr lang="en-US" sz="1800" dirty="0">
                <a:solidFill>
                  <a:srgbClr val="3366FF"/>
                </a:solidFill>
              </a:rPr>
              <a:t>for Linac4 and </a:t>
            </a:r>
            <a:r>
              <a:rPr lang="en-US" sz="1800" dirty="0" smtClean="0">
                <a:solidFill>
                  <a:srgbClr val="3366FF"/>
                </a:solidFill>
              </a:rPr>
              <a:t>SPL</a:t>
            </a:r>
            <a:r>
              <a:rPr lang="en-US" sz="1800" dirty="0" smtClean="0"/>
              <a:t>, CERN</a:t>
            </a:r>
            <a:r>
              <a:rPr lang="en-US" sz="1800" dirty="0"/>
              <a:t>-AB-Note-2007-</a:t>
            </a:r>
            <a:r>
              <a:rPr lang="en-US" sz="1800" dirty="0" smtClean="0"/>
              <a:t>027.</a:t>
            </a:r>
            <a:endParaRPr lang="en-US" sz="1800" dirty="0"/>
          </a:p>
        </p:txBody>
      </p:sp>
      <p:sp>
        <p:nvSpPr>
          <p:cNvPr id="15" name="Rectangle 4"/>
          <p:cNvSpPr>
            <a:spLocks noGrp="1"/>
          </p:cNvSpPr>
          <p:nvPr>
            <p:ph sz="quarter" idx="15"/>
          </p:nvPr>
        </p:nvSpPr>
        <p:spPr>
          <a:xfrm>
            <a:off x="304800" y="2286000"/>
            <a:ext cx="8074152" cy="4419600"/>
          </a:xfrm>
        </p:spPr>
        <p:txBody>
          <a:bodyPr>
            <a:normAutofit lnSpcReduction="10000"/>
          </a:bodyPr>
          <a:lstStyle>
            <a:extLst/>
          </a:lstStyle>
          <a:p>
            <a:pPr algn="just"/>
            <a:r>
              <a:rPr lang="en-US" sz="1800" i="1" dirty="0" smtClean="0"/>
              <a:t>The initial Linac4/SPL design was foreseeing the use of the IPHI RFQ as low energy injector (CERN – CEA – CNRS agreement signed in 2001).</a:t>
            </a:r>
          </a:p>
          <a:p>
            <a:pPr algn="just"/>
            <a:endParaRPr lang="en-US" sz="1800" dirty="0" smtClean="0"/>
          </a:p>
          <a:p>
            <a:pPr algn="just">
              <a:spcAft>
                <a:spcPts val="600"/>
              </a:spcAft>
            </a:pPr>
            <a:r>
              <a:rPr lang="en-US" sz="1800" dirty="0" smtClean="0"/>
              <a:t>The RFQ design started with the following constraints: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Output </a:t>
            </a:r>
            <a:r>
              <a:rPr lang="en-US" sz="1800" dirty="0"/>
              <a:t>beam characteristics equal or compatible with the IPHI </a:t>
            </a:r>
            <a:r>
              <a:rPr lang="en-US" sz="1800" dirty="0" smtClean="0"/>
              <a:t>parameter set </a:t>
            </a:r>
            <a:r>
              <a:rPr lang="en-US" sz="1800" dirty="0"/>
              <a:t>(to avoid redesigning the chopper line and/or the following accelerators);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Mechanical </a:t>
            </a:r>
            <a:r>
              <a:rPr lang="en-US" sz="1800" dirty="0"/>
              <a:t>and RF design compatible with the RFQ projects </a:t>
            </a:r>
            <a:r>
              <a:rPr lang="en-US" sz="1800" dirty="0" smtClean="0"/>
              <a:t>at the time under </a:t>
            </a:r>
            <a:r>
              <a:rPr lang="en-US" sz="1800" dirty="0"/>
              <a:t>realization with the participation of CERN (IPHI and TRASCO), to avoid starting a completely new RF and mechanical design;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Elementary </a:t>
            </a:r>
            <a:r>
              <a:rPr lang="en-US" sz="1800" dirty="0"/>
              <a:t>modules of 1 m;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Maximum </a:t>
            </a:r>
            <a:r>
              <a:rPr lang="en-US" sz="1800" dirty="0"/>
              <a:t>RF Power required: 0.8 MW to allow the use of one single LEP klystron</a:t>
            </a:r>
            <a:r>
              <a:rPr lang="en-US" sz="1800" dirty="0" smtClean="0"/>
              <a:t>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7.5% maximum RF duty cycle, to make it compatible with the SPL operation;</a:t>
            </a:r>
            <a:endParaRPr lang="en-US" sz="1800" dirty="0"/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Maximum </a:t>
            </a:r>
            <a:r>
              <a:rPr lang="en-US" sz="1800" dirty="0"/>
              <a:t>beam current: 70 mA;</a:t>
            </a:r>
          </a:p>
          <a:p>
            <a:pPr marL="285750" indent="-285750" algn="just">
              <a:buFont typeface="Arial"/>
              <a:buChar char="•"/>
            </a:pPr>
            <a:r>
              <a:rPr lang="en-US" sz="1800" dirty="0" smtClean="0"/>
              <a:t>Minimum </a:t>
            </a:r>
            <a:r>
              <a:rPr lang="en-US" sz="1800" dirty="0"/>
              <a:t>extraction energy from the H-ion source: 45kV.</a:t>
            </a:r>
          </a:p>
        </p:txBody>
      </p:sp>
      <p:sp>
        <p:nvSpPr>
          <p:cNvPr id="17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PARAMETER TABLE</a:t>
            </a:r>
            <a:endParaRPr lang="en-US" sz="18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6026888"/>
              </p:ext>
            </p:extLst>
          </p:nvPr>
        </p:nvGraphicFramePr>
        <p:xfrm>
          <a:off x="1219200" y="1092200"/>
          <a:ext cx="6248400" cy="552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3" name="Document" r:id="rId4" imgW="6261100" imgH="5524500" progId="Word.Document.12">
                  <p:embed/>
                </p:oleObj>
              </mc:Choice>
              <mc:Fallback>
                <p:oleObj name="Document" r:id="rId4" imgW="6261100" imgH="55245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19200" y="1092200"/>
                        <a:ext cx="6248400" cy="552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extLst/>
          </a:lstStyle>
          <a:p>
            <a:r>
              <a:rPr lang="en-US" sz="2200" cap="none" dirty="0" smtClean="0"/>
              <a:t>Design of the LINAC4 RFQ</a:t>
            </a:r>
            <a:endParaRPr lang="en-US" sz="2200" cap="none" dirty="0"/>
          </a:p>
        </p:txBody>
      </p:sp>
      <p:sp>
        <p:nvSpPr>
          <p:cNvPr id="2" name="Rectangle 3"/>
          <p:cNvSpPr>
            <a:spLocks noGrp="1"/>
          </p:cNvSpPr>
          <p:nvPr>
            <p:ph type="body" sz="quarter" idx="13"/>
          </p:nvPr>
        </p:nvSpPr>
        <p:spPr>
          <a:xfrm>
            <a:off x="304800" y="381000"/>
            <a:ext cx="8077200" cy="457200"/>
          </a:xfrm>
        </p:spPr>
        <p:txBody>
          <a:bodyPr>
            <a:noAutofit/>
          </a:bodyPr>
          <a:lstStyle>
            <a:extLst/>
          </a:lstStyle>
          <a:p>
            <a:r>
              <a:rPr lang="en-US" sz="1800" dirty="0" smtClean="0"/>
              <a:t>BEAM DYNAMICS</a:t>
            </a: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371600"/>
            <a:ext cx="3709115" cy="205740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3400" y="1447800"/>
            <a:ext cx="3733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lide Number Placeholder 1"/>
          <p:cNvSpPr txBox="1">
            <a:spLocks/>
          </p:cNvSpPr>
          <p:nvPr/>
        </p:nvSpPr>
        <p:spPr>
          <a:xfrm>
            <a:off x="8646668" y="6477000"/>
            <a:ext cx="484632" cy="30784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Tx/>
              <a:buNone/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r"/>
            <a:fld id="{256D3EEF-DE4E-429D-8EC4-DDC531AFF587}" type="slidenum">
              <a:rPr lang="en-US" sz="1000" smtClean="0">
                <a:solidFill>
                  <a:schemeClr val="bg1"/>
                </a:solidFill>
              </a:rPr>
              <a:pPr algn="r"/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Rectangle 4"/>
          <p:cNvSpPr>
            <a:spLocks noGrp="1"/>
          </p:cNvSpPr>
          <p:nvPr>
            <p:ph sz="quarter" idx="15"/>
          </p:nvPr>
        </p:nvSpPr>
        <p:spPr>
          <a:xfrm>
            <a:off x="4419600" y="3581400"/>
            <a:ext cx="4041648" cy="3048000"/>
          </a:xfrm>
        </p:spPr>
        <p:txBody>
          <a:bodyPr>
            <a:normAutofit lnSpcReduction="10000"/>
          </a:bodyPr>
          <a:lstStyle>
            <a:extLst/>
          </a:lstStyle>
          <a:p>
            <a:pPr algn="just"/>
            <a:r>
              <a:rPr lang="en-US" sz="1800" dirty="0"/>
              <a:t>Sacrifice beam </a:t>
            </a:r>
            <a:r>
              <a:rPr lang="en-US" sz="1800" dirty="0" smtClean="0"/>
              <a:t>transmission with acceleration gradient;</a:t>
            </a:r>
          </a:p>
          <a:p>
            <a:pPr marL="0" marR="0" indent="0" algn="just" rtl="0" latinLnBrk="0">
              <a:spcBef>
                <a:spcPct val="20000"/>
              </a:spcBef>
              <a:buFontTx/>
              <a:buNone/>
            </a:pPr>
            <a:r>
              <a:rPr lang="en-US" sz="1800" dirty="0" smtClean="0"/>
              <a:t>Keep surface electric field as low as possible;</a:t>
            </a:r>
          </a:p>
          <a:p>
            <a:pPr marL="0" marR="0" indent="0" algn="just" rtl="0" latinLnBrk="0">
              <a:spcBef>
                <a:spcPct val="20000"/>
              </a:spcBef>
              <a:buFontTx/>
              <a:buNone/>
            </a:pPr>
            <a:r>
              <a:rPr lang="en-US" sz="1800" dirty="0" smtClean="0"/>
              <a:t>Match to the existing MEBT;</a:t>
            </a:r>
          </a:p>
          <a:p>
            <a:pPr marL="0" marR="0" indent="0" algn="just" rtl="0" latinLnBrk="0">
              <a:spcBef>
                <a:spcPct val="20000"/>
              </a:spcBef>
              <a:buFontTx/>
              <a:buNone/>
            </a:pPr>
            <a:r>
              <a:rPr lang="en-US" sz="1800" dirty="0" smtClean="0"/>
              <a:t>Pole tip profile compatible with machining by milling wheel (constant radius);</a:t>
            </a:r>
          </a:p>
          <a:p>
            <a:pPr marL="0" marR="0" indent="0" algn="just" rtl="0" latinLnBrk="0">
              <a:spcBef>
                <a:spcPct val="20000"/>
              </a:spcBef>
              <a:buFontTx/>
              <a:buNone/>
            </a:pPr>
            <a:r>
              <a:rPr lang="en-US" sz="1800" dirty="0" smtClean="0">
                <a:latin typeface="Symbol" charset="2"/>
                <a:cs typeface="Symbol" charset="2"/>
              </a:rPr>
              <a:t>r</a:t>
            </a:r>
            <a:r>
              <a:rPr lang="en-US" sz="1800" dirty="0" smtClean="0"/>
              <a:t>/R</a:t>
            </a:r>
            <a:r>
              <a:rPr lang="en-US" sz="1800" baseline="-25000" dirty="0" smtClean="0"/>
              <a:t>0</a:t>
            </a:r>
            <a:r>
              <a:rPr lang="en-US" sz="1800" dirty="0" smtClean="0"/>
              <a:t> = 0.85 (keep Kilpatrick under control).</a:t>
            </a:r>
            <a:endParaRPr lang="en-US" sz="1800" dirty="0"/>
          </a:p>
        </p:txBody>
      </p:sp>
      <p:pic>
        <p:nvPicPr>
          <p:cNvPr id="10" name="Picture 9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" y="3886200"/>
            <a:ext cx="41910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94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itch Boo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Pitch Book.potx</Template>
  <TotalTime>0</TotalTime>
  <Words>1303</Words>
  <Application>Microsoft Macintosh PowerPoint</Application>
  <PresentationFormat>On-screen Show (4:3)</PresentationFormat>
  <Paragraphs>209</Paragraphs>
  <Slides>23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Pitch Book</vt:lpstr>
      <vt:lpstr>Document</vt:lpstr>
      <vt:lpstr>THE LINAC4 RFQ – Experience with Design, Fabrication and Tuning</vt:lpstr>
      <vt:lpstr>PowerPoint Presentation</vt:lpstr>
      <vt:lpstr>The LINAC4 RFQ Project</vt:lpstr>
      <vt:lpstr>The LINAC4 RFQ Project</vt:lpstr>
      <vt:lpstr>The LINAC4 RFQ Project</vt:lpstr>
      <vt:lpstr>The LINAC4 RFQ Project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Design of the LINAC4 RFQ</vt:lpstr>
      <vt:lpstr>LINAC4 RFQ Fabrication</vt:lpstr>
      <vt:lpstr>LINAC4 RFQ Fabrication</vt:lpstr>
      <vt:lpstr>LINAC4 RFQ Fabrication</vt:lpstr>
      <vt:lpstr>LINAC4 RFQ Fabrication</vt:lpstr>
      <vt:lpstr>LINAC4 RFQ Tuning and Commissioning</vt:lpstr>
      <vt:lpstr>LINAC4 RFQ Tuning and Commissioning</vt:lpstr>
      <vt:lpstr>LINAC4 RFQ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2010-04-19T20:44:32Z</dcterms:created>
  <dcterms:modified xsi:type="dcterms:W3CDTF">2013-11-19T21:18:51Z</dcterms:modified>
</cp:coreProperties>
</file>