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8" r:id="rId2"/>
    <p:sldId id="264" r:id="rId3"/>
    <p:sldId id="277" r:id="rId4"/>
    <p:sldId id="354" r:id="rId5"/>
    <p:sldId id="275" r:id="rId6"/>
    <p:sldId id="283" r:id="rId7"/>
    <p:sldId id="284" r:id="rId8"/>
    <p:sldId id="302" r:id="rId9"/>
    <p:sldId id="335" r:id="rId10"/>
    <p:sldId id="301" r:id="rId11"/>
    <p:sldId id="304" r:id="rId12"/>
    <p:sldId id="311" r:id="rId13"/>
    <p:sldId id="285" r:id="rId14"/>
    <p:sldId id="305" r:id="rId15"/>
    <p:sldId id="306" r:id="rId16"/>
    <p:sldId id="307" r:id="rId17"/>
    <p:sldId id="313" r:id="rId18"/>
    <p:sldId id="286" r:id="rId19"/>
    <p:sldId id="314" r:id="rId20"/>
    <p:sldId id="315" r:id="rId21"/>
    <p:sldId id="318" r:id="rId22"/>
    <p:sldId id="316" r:id="rId23"/>
    <p:sldId id="317" r:id="rId24"/>
    <p:sldId id="320" r:id="rId25"/>
    <p:sldId id="321" r:id="rId26"/>
    <p:sldId id="322" r:id="rId27"/>
    <p:sldId id="324" r:id="rId28"/>
    <p:sldId id="325" r:id="rId29"/>
    <p:sldId id="326" r:id="rId30"/>
    <p:sldId id="323" r:id="rId31"/>
    <p:sldId id="312" r:id="rId32"/>
    <p:sldId id="319" r:id="rId33"/>
    <p:sldId id="337" r:id="rId34"/>
    <p:sldId id="338" r:id="rId35"/>
    <p:sldId id="327" r:id="rId36"/>
    <p:sldId id="328" r:id="rId37"/>
    <p:sldId id="330" r:id="rId38"/>
    <p:sldId id="331" r:id="rId39"/>
    <p:sldId id="333" r:id="rId40"/>
    <p:sldId id="334" r:id="rId41"/>
    <p:sldId id="336" r:id="rId42"/>
    <p:sldId id="345" r:id="rId43"/>
    <p:sldId id="344" r:id="rId44"/>
    <p:sldId id="343" r:id="rId45"/>
    <p:sldId id="342" r:id="rId46"/>
    <p:sldId id="346" r:id="rId47"/>
    <p:sldId id="347" r:id="rId48"/>
    <p:sldId id="349" r:id="rId49"/>
    <p:sldId id="350" r:id="rId50"/>
    <p:sldId id="353" r:id="rId51"/>
    <p:sldId id="352" r:id="rId52"/>
    <p:sldId id="340" r:id="rId53"/>
    <p:sldId id="339" r:id="rId54"/>
    <p:sldId id="355" r:id="rId55"/>
    <p:sldId id="359" r:id="rId56"/>
    <p:sldId id="358" r:id="rId57"/>
    <p:sldId id="357" r:id="rId58"/>
    <p:sldId id="361" r:id="rId59"/>
    <p:sldId id="364" r:id="rId60"/>
    <p:sldId id="360" r:id="rId61"/>
    <p:sldId id="363" r:id="rId62"/>
    <p:sldId id="362" r:id="rId63"/>
    <p:sldId id="365" r:id="rId64"/>
    <p:sldId id="366" r:id="rId65"/>
    <p:sldId id="273" r:id="rId66"/>
  </p:sldIdLst>
  <p:sldSz cx="9144000" cy="6858000" type="screen4x3"/>
  <p:notesSz cx="7102475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5pPr>
    <a:lvl6pPr marL="2286000" algn="l" defTabSz="914400" rtl="0" eaLnBrk="1" latinLnBrk="0" hangingPunct="1"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6pPr>
    <a:lvl7pPr marL="2743200" algn="l" defTabSz="914400" rtl="0" eaLnBrk="1" latinLnBrk="0" hangingPunct="1"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7pPr>
    <a:lvl8pPr marL="3200400" algn="l" defTabSz="914400" rtl="0" eaLnBrk="1" latinLnBrk="0" hangingPunct="1"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8pPr>
    <a:lvl9pPr marL="3657600" algn="l" defTabSz="914400" rtl="0" eaLnBrk="1" latinLnBrk="0" hangingPunct="1">
      <a:defRPr sz="1600" b="1" kern="1200">
        <a:solidFill>
          <a:srgbClr val="777777"/>
        </a:solidFill>
        <a:latin typeface="Brink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  <a:srgbClr val="FF9900"/>
    <a:srgbClr val="0066FF"/>
    <a:srgbClr val="EAEAEA"/>
    <a:srgbClr val="FFCC00"/>
    <a:srgbClr val="0000FF"/>
    <a:srgbClr val="0033CC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2473" autoAdjust="0"/>
    <p:restoredTop sz="94634" autoAdjust="0"/>
  </p:normalViewPr>
  <p:slideViewPr>
    <p:cSldViewPr snapToObjects="1">
      <p:cViewPr>
        <p:scale>
          <a:sx n="125" d="100"/>
          <a:sy n="125" d="100"/>
        </p:scale>
        <p:origin x="-93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6" y="3"/>
            <a:ext cx="3077952" cy="511175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0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2941" y="3"/>
            <a:ext cx="3077952" cy="511175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000"/>
            </a:lvl1pPr>
          </a:lstStyle>
          <a:p>
            <a:fld id="{AEA0D8E1-B8F8-42DF-B459-5835C98CF2A3}" type="datetimeFigureOut">
              <a:rPr lang="es-ES" smtClean="0"/>
              <a:pPr/>
              <a:t>20/11/2013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9938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1" rIns="91421" bIns="45711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5" y="4860928"/>
            <a:ext cx="5682614" cy="4605337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6" y="9721852"/>
            <a:ext cx="3077952" cy="511175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0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2941" y="9721852"/>
            <a:ext cx="3077952" cy="511175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000"/>
            </a:lvl1pPr>
          </a:lstStyle>
          <a:p>
            <a:fld id="{492600B5-F4F1-4301-AE57-E7C3CC1DD1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" Type="http://schemas.openxmlformats.org/officeDocument/2006/relationships/image" Target="../media/image3.png"/><Relationship Id="rId16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AVS\Presentations\2013\Nueva imagen (1)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2" y="-11112"/>
            <a:ext cx="9144032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1714480" y="285728"/>
            <a:ext cx="7072362" cy="21431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lang="es-ES" sz="24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s-ES" dirty="0" smtClean="0"/>
              <a:t>PROBANDO TÍTULO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2386042" y="571478"/>
            <a:ext cx="6400800" cy="21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PROBANDO SUBTÍTULO</a:t>
            </a:r>
            <a:endParaRPr lang="es-ES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286380" y="785796"/>
            <a:ext cx="35004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s-ES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5pPr>
              <a:defRPr/>
            </a:lvl5pPr>
          </a:lstStyle>
          <a:p>
            <a:pPr lvl="0"/>
            <a:r>
              <a:rPr lang="es-ES" dirty="0" smtClean="0"/>
              <a:t>PROBANDO SUB-SUBTÍTULO</a:t>
            </a:r>
            <a:endParaRPr lang="es-ES" dirty="0"/>
          </a:p>
        </p:txBody>
      </p:sp>
      <p:sp>
        <p:nvSpPr>
          <p:cNvPr id="30" name="29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285720" y="6143644"/>
            <a:ext cx="3857652" cy="3079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b="1">
                <a:solidFill>
                  <a:srgbClr val="FF6600"/>
                </a:solidFill>
                <a:latin typeface="Calibri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dirty="0" smtClean="0"/>
              <a:t>Probando fecha</a:t>
            </a:r>
            <a:endParaRPr lang="es-ES" dirty="0"/>
          </a:p>
        </p:txBody>
      </p:sp>
      <p:sp>
        <p:nvSpPr>
          <p:cNvPr id="33" name="29 Marcador de texto"/>
          <p:cNvSpPr>
            <a:spLocks noGrp="1"/>
          </p:cNvSpPr>
          <p:nvPr>
            <p:ph type="body" sz="quarter" idx="14" hasCustomPrompt="1"/>
          </p:nvPr>
        </p:nvSpPr>
        <p:spPr>
          <a:xfrm>
            <a:off x="4286249" y="6143644"/>
            <a:ext cx="4572032" cy="30797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1400" b="1" baseline="0">
                <a:solidFill>
                  <a:srgbClr val="FF6600"/>
                </a:solidFill>
                <a:latin typeface="Calibri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dirty="0" smtClean="0"/>
              <a:t>Probando AUTOR</a:t>
            </a:r>
          </a:p>
        </p:txBody>
      </p:sp>
      <p:sp>
        <p:nvSpPr>
          <p:cNvPr id="35" name="29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5500694" y="6357958"/>
            <a:ext cx="3357563" cy="30797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1200" b="1" u="sng" baseline="0">
                <a:solidFill>
                  <a:srgbClr val="0066FF"/>
                </a:solidFill>
                <a:latin typeface="Calibri" pitchFamily="34" charset="0"/>
              </a:defRPr>
            </a:lvl1pPr>
            <a:lvl5pPr>
              <a:defRPr/>
            </a:lvl5pPr>
          </a:lstStyle>
          <a:p>
            <a:pPr lvl="0"/>
            <a:r>
              <a:rPr lang="es-ES" dirty="0" smtClean="0"/>
              <a:t>x.yyyyy@a-v-s.es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000100" y="274638"/>
            <a:ext cx="7072362" cy="439718"/>
          </a:xfrm>
          <a:prstGeom prst="flowChartAlternateProcess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</a:ln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17635" tIns="0" rIns="417635" bIns="0" anchor="ctr"/>
          <a:lstStyle>
            <a:lvl1pPr algn="ctr" defTabSz="2952750" rtl="0" fontAlgn="base">
              <a:spcBef>
                <a:spcPct val="0"/>
              </a:spcBef>
              <a:spcAft>
                <a:spcPct val="0"/>
              </a:spcAft>
              <a:defRPr lang="es-ES" sz="2000" b="1" kern="1200">
                <a:ln>
                  <a:noFill/>
                </a:ln>
                <a:solidFill>
                  <a:srgbClr val="FF9933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PROBANDO TÍTULO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57200" y="1189053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s-ES" sz="1800" b="1" kern="1200" dirty="0" smtClean="0">
                <a:solidFill>
                  <a:srgbClr val="4D4D4D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s-ES" sz="1600" b="1" kern="1200" dirty="0" smtClean="0">
                <a:solidFill>
                  <a:srgbClr val="4D4D4D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314450" indent="-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PROBANDO PATRÓN PRIMER NIVEL</a:t>
            </a:r>
          </a:p>
          <a:p>
            <a:pPr marL="800100" lvl="1" indent="-342900" algn="l" rtl="0" fontAlgn="base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S" dirty="0" smtClean="0"/>
              <a:t>PROBANDO Segundo nivel</a:t>
            </a:r>
          </a:p>
          <a:p>
            <a:pPr lvl="2"/>
            <a:r>
              <a:rPr lang="es-ES" dirty="0" smtClean="0"/>
              <a:t>PROBANDO Tercer nivel</a:t>
            </a:r>
          </a:p>
          <a:p>
            <a:pPr lvl="3"/>
            <a:r>
              <a:rPr lang="es-ES" dirty="0" smtClean="0"/>
              <a:t>PROBANDO Cuarto nivel</a:t>
            </a:r>
          </a:p>
          <a:p>
            <a:pPr lvl="4"/>
            <a:r>
              <a:rPr lang="es-ES" dirty="0" smtClean="0"/>
              <a:t>PROBANDO 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+ ESCR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000100" y="274638"/>
            <a:ext cx="7072362" cy="439718"/>
          </a:xfrm>
          <a:prstGeom prst="flowChartAlternateProcess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</a:ln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17635" tIns="0" rIns="417635" bIns="0" anchor="ctr"/>
          <a:lstStyle>
            <a:lvl1pPr algn="ctr" defTabSz="2952750" rtl="0" fontAlgn="base">
              <a:spcBef>
                <a:spcPct val="0"/>
              </a:spcBef>
              <a:spcAft>
                <a:spcPct val="0"/>
              </a:spcAft>
              <a:defRPr lang="es-ES" sz="2000" b="1" kern="1200">
                <a:ln>
                  <a:noFill/>
                </a:ln>
                <a:solidFill>
                  <a:srgbClr val="FF9933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PROBANDO TÍTULO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57200" y="1189053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14000"/>
              </a:lnSpc>
              <a:spcBef>
                <a:spcPts val="0"/>
              </a:spcBef>
              <a:buFontTx/>
              <a:buNone/>
              <a:defRPr sz="1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 marL="800100" indent="-342900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v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 marL="1314450" indent="-400050">
              <a:lnSpc>
                <a:spcPct val="114000"/>
              </a:lnSpc>
              <a:spcBef>
                <a:spcPts val="0"/>
              </a:spcBef>
              <a:buFont typeface="+mj-lt"/>
              <a:buAutoNum type="alphaL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>
              <a:lnSpc>
                <a:spcPct val="114000"/>
              </a:lnSpc>
              <a:spcBef>
                <a:spcPts val="0"/>
              </a:spcBef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>
              <a:lnSpc>
                <a:spcPct val="114000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PROBANDO PATRÓN PRIMER NIVEL</a:t>
            </a:r>
          </a:p>
          <a:p>
            <a:pPr lvl="1"/>
            <a:r>
              <a:rPr lang="es-ES" dirty="0" smtClean="0"/>
              <a:t>PROBANDO Segundo nivel</a:t>
            </a:r>
          </a:p>
          <a:p>
            <a:pPr lvl="2"/>
            <a:r>
              <a:rPr lang="es-ES" dirty="0" smtClean="0"/>
              <a:t>PROBANDO Tercer nivel</a:t>
            </a:r>
          </a:p>
          <a:p>
            <a:pPr lvl="3"/>
            <a:r>
              <a:rPr lang="es-ES" dirty="0" smtClean="0"/>
              <a:t>PROBANDO Cuarto nivel</a:t>
            </a:r>
          </a:p>
          <a:p>
            <a:pPr lvl="4"/>
            <a:r>
              <a:rPr lang="es-ES" dirty="0" smtClean="0"/>
              <a:t>PROBANDO 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RITO SOLO (SIN TÍTU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57200" y="785794"/>
            <a:ext cx="8229600" cy="521497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14000"/>
              </a:lnSpc>
              <a:spcBef>
                <a:spcPts val="0"/>
              </a:spcBef>
              <a:buFontTx/>
              <a:buNone/>
              <a:defRPr sz="1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 marL="800100" indent="-342900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v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 marL="1314450" indent="-400050">
              <a:lnSpc>
                <a:spcPct val="114000"/>
              </a:lnSpc>
              <a:spcBef>
                <a:spcPts val="0"/>
              </a:spcBef>
              <a:buFont typeface="+mj-lt"/>
              <a:buAutoNum type="alphaL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>
              <a:lnSpc>
                <a:spcPct val="114000"/>
              </a:lnSpc>
              <a:spcBef>
                <a:spcPts val="0"/>
              </a:spcBef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>
              <a:lnSpc>
                <a:spcPct val="114000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s-ES" dirty="0" smtClean="0"/>
              <a:t>PROBANDO PATRÓN PRIMER NIVEL</a:t>
            </a:r>
          </a:p>
          <a:p>
            <a:pPr lvl="1"/>
            <a:r>
              <a:rPr lang="es-ES" dirty="0" smtClean="0"/>
              <a:t>PROBANDO Segundo nivel</a:t>
            </a:r>
          </a:p>
          <a:p>
            <a:pPr lvl="2"/>
            <a:r>
              <a:rPr lang="es-ES" dirty="0" smtClean="0"/>
              <a:t>PROBANDO Tercer nivel</a:t>
            </a:r>
          </a:p>
          <a:p>
            <a:pPr lvl="3"/>
            <a:r>
              <a:rPr lang="es-ES" dirty="0" smtClean="0"/>
              <a:t>PROBANDO Cuarto nivel</a:t>
            </a:r>
          </a:p>
          <a:p>
            <a:pPr lvl="4"/>
            <a:r>
              <a:rPr lang="es-ES" dirty="0" smtClean="0"/>
              <a:t>PROBANDO 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722313" y="5429264"/>
            <a:ext cx="7772400" cy="864000"/>
          </a:xfrm>
          <a:prstGeom prst="roundRect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31750"/>
          </a:effectLst>
        </p:spPr>
        <p:txBody>
          <a:bodyPr vert="horz" wrap="square" lIns="417635" tIns="0" rIns="417635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2952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PROBANDO TÍTULO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4" name="13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1357290" y="928670"/>
            <a:ext cx="6500858" cy="300037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0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000101" y="274639"/>
            <a:ext cx="7072362" cy="439717"/>
          </a:xfrm>
          <a:prstGeom prst="roundRect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417635" tIns="0" rIns="417635" bIns="0" numCol="1" anchor="ctr" anchorCtr="0" compatLnSpc="1">
            <a:prstTxWarp prst="textNoShape">
              <a:avLst/>
            </a:prstTxWarp>
          </a:bodyPr>
          <a:lstStyle>
            <a:lvl1pPr algn="ctr" defTabSz="2952750" rtl="0" eaLnBrk="1" fontAlgn="base" hangingPunct="1">
              <a:spcBef>
                <a:spcPct val="0"/>
              </a:spcBef>
              <a:spcAft>
                <a:spcPct val="0"/>
              </a:spcAft>
              <a:defRPr lang="es-ES" sz="2000" b="1" kern="1200">
                <a:ln>
                  <a:noFill/>
                </a:ln>
                <a:solidFill>
                  <a:srgbClr val="FF9933"/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PROBANDO TÍTULO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2149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2149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9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s-ES" dirty="0"/>
          </a:p>
        </p:txBody>
      </p:sp>
      <p:sp>
        <p:nvSpPr>
          <p:cNvPr id="12" name="11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71528" y="714396"/>
            <a:ext cx="8001000" cy="5643562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13 Título"/>
          <p:cNvSpPr>
            <a:spLocks noGrp="1"/>
          </p:cNvSpPr>
          <p:nvPr>
            <p:ph type="title"/>
          </p:nvPr>
        </p:nvSpPr>
        <p:spPr>
          <a:xfrm>
            <a:off x="1000100" y="274639"/>
            <a:ext cx="7072362" cy="439758"/>
          </a:xfrm>
        </p:spPr>
        <p:txBody>
          <a:bodyPr/>
          <a:lstStyle>
            <a:lvl1pPr algn="ctr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defRPr lang="es-ES" sz="14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AVS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3286116" y="5500702"/>
            <a:ext cx="2571768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 defTabSz="2952750" rtl="0" fontAlgn="base">
              <a:spcBef>
                <a:spcPct val="0"/>
              </a:spcBef>
              <a:spcAft>
                <a:spcPct val="0"/>
              </a:spcAft>
              <a:buNone/>
              <a:defRPr lang="es-ES" sz="2800" b="1" kern="1200" dirty="0" smtClean="0">
                <a:solidFill>
                  <a:srgbClr val="FF9933"/>
                </a:solidFill>
                <a:latin typeface="Bauhaus 93" pitchFamily="82" charset="0"/>
                <a:ea typeface="+mn-ea"/>
                <a:cs typeface="+mn-cs"/>
              </a:defRPr>
            </a:lvl1pPr>
          </a:lstStyle>
          <a:p>
            <a:pPr lvl="0"/>
            <a:r>
              <a:rPr lang="es-ES" dirty="0" smtClean="0"/>
              <a:t>THANKS!!</a:t>
            </a:r>
          </a:p>
          <a:p>
            <a:pPr lvl="0"/>
            <a:r>
              <a:rPr lang="es-ES" dirty="0" smtClean="0"/>
              <a:t>GRACIAS!!</a:t>
            </a:r>
          </a:p>
        </p:txBody>
      </p:sp>
      <p:sp>
        <p:nvSpPr>
          <p:cNvPr id="33" name="32 Rectángulo"/>
          <p:cNvSpPr/>
          <p:nvPr userDrawn="1"/>
        </p:nvSpPr>
        <p:spPr bwMode="auto">
          <a:xfrm>
            <a:off x="7858148" y="0"/>
            <a:ext cx="1285884" cy="10715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1600" b="1" i="0" u="none" strike="noStrike" cap="none" normalizeH="0" baseline="0" smtClean="0">
              <a:ln>
                <a:noFill/>
              </a:ln>
              <a:solidFill>
                <a:srgbClr val="777777"/>
              </a:solidFill>
              <a:effectLst/>
              <a:latin typeface="Brink" pitchFamily="2" charset="0"/>
            </a:endParaRPr>
          </a:p>
        </p:txBody>
      </p:sp>
      <p:sp>
        <p:nvSpPr>
          <p:cNvPr id="6" name="4 Rectángulo redondeado"/>
          <p:cNvSpPr>
            <a:spLocks noChangeArrowheads="1"/>
          </p:cNvSpPr>
          <p:nvPr userDrawn="1"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  <p:pic>
        <p:nvPicPr>
          <p:cNvPr id="34" name="Picture 29" descr="D:\AVS\Presentations\2013\Nueva imagen (2)_cr_cr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560381"/>
            <a:ext cx="2657475" cy="2011363"/>
          </a:xfrm>
          <a:prstGeom prst="rect">
            <a:avLst/>
          </a:prstGeom>
          <a:noFill/>
        </p:spPr>
      </p:pic>
      <p:sp>
        <p:nvSpPr>
          <p:cNvPr id="36" name="Text Box 4"/>
          <p:cNvSpPr txBox="1">
            <a:spLocks noChangeArrowheads="1"/>
          </p:cNvSpPr>
          <p:nvPr userDrawn="1"/>
        </p:nvSpPr>
        <p:spPr bwMode="auto">
          <a:xfrm>
            <a:off x="1104900" y="268288"/>
            <a:ext cx="97313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2952750">
              <a:defRPr/>
            </a:pPr>
            <a:r>
              <a:rPr lang="es-ES" sz="1400" dirty="0">
                <a:solidFill>
                  <a:srgbClr val="FF9933"/>
                </a:solidFill>
                <a:latin typeface="+mn-lt"/>
                <a:cs typeface="+mn-cs"/>
              </a:rPr>
              <a:t>DESIGN</a:t>
            </a:r>
          </a:p>
        </p:txBody>
      </p:sp>
      <p:pic>
        <p:nvPicPr>
          <p:cNvPr id="37" name="Picture 12" descr="DSCN359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57" y="3857628"/>
            <a:ext cx="1844675" cy="1381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9" name="Text Box 32"/>
          <p:cNvSpPr txBox="1">
            <a:spLocks noChangeArrowheads="1"/>
          </p:cNvSpPr>
          <p:nvPr userDrawn="1"/>
        </p:nvSpPr>
        <p:spPr bwMode="auto">
          <a:xfrm>
            <a:off x="404812" y="3143248"/>
            <a:ext cx="409575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400" dirty="0">
                <a:solidFill>
                  <a:srgbClr val="FF9933"/>
                </a:solidFill>
                <a:latin typeface="+mn-lt"/>
                <a:cs typeface="+mn-cs"/>
              </a:rPr>
              <a:t>HIGH PRECISION </a:t>
            </a:r>
          </a:p>
          <a:p>
            <a:pPr>
              <a:spcBef>
                <a:spcPts val="0"/>
              </a:spcBef>
              <a:defRPr/>
            </a:pPr>
            <a:r>
              <a:rPr lang="es-ES" sz="1400" dirty="0">
                <a:solidFill>
                  <a:srgbClr val="FF9933"/>
                </a:solidFill>
                <a:latin typeface="+mn-lt"/>
                <a:cs typeface="+mn-cs"/>
              </a:rPr>
              <a:t>MANUFACTURING </a:t>
            </a:r>
          </a:p>
          <a:p>
            <a:pPr>
              <a:spcBef>
                <a:spcPts val="0"/>
              </a:spcBef>
              <a:defRPr/>
            </a:pPr>
            <a:r>
              <a:rPr lang="es-ES" sz="1400" dirty="0">
                <a:solidFill>
                  <a:srgbClr val="FF9933"/>
                </a:solidFill>
                <a:latin typeface="+mn-lt"/>
                <a:cs typeface="+mn-cs"/>
              </a:rPr>
              <a:t>WORKSHOP</a:t>
            </a:r>
          </a:p>
        </p:txBody>
      </p:sp>
      <p:pic>
        <p:nvPicPr>
          <p:cNvPr id="41" name="Picture 1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975" y="735954"/>
            <a:ext cx="1231937" cy="1010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1801" y="649729"/>
            <a:ext cx="1069974" cy="1072268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43" name="Picture 10" descr="XMS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497" y="1857364"/>
            <a:ext cx="1423767" cy="1143008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1" descr="9105064923_32884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396768"/>
            <a:ext cx="1971672" cy="96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31 Rectángulo"/>
          <p:cNvSpPr>
            <a:spLocks noChangeArrowheads="1"/>
          </p:cNvSpPr>
          <p:nvPr userDrawn="1"/>
        </p:nvSpPr>
        <p:spPr bwMode="auto">
          <a:xfrm>
            <a:off x="6535751" y="3143248"/>
            <a:ext cx="2286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1400" dirty="0">
                <a:solidFill>
                  <a:srgbClr val="FF9933"/>
                </a:solidFill>
                <a:latin typeface="Arial" pitchFamily="34" charset="0"/>
              </a:rPr>
              <a:t>CLEAN ROOM ASSEMBLY, INTEGRATION &amp; TEST </a:t>
            </a:r>
          </a:p>
        </p:txBody>
      </p:sp>
      <p:pic>
        <p:nvPicPr>
          <p:cNvPr id="47" name="Picture 30" descr="D:\Projects\RFQ Huelva\Presentations\20130416_AVS - ANL\Blisi + polaris + FEM\Tensiones_1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62533" y="642918"/>
            <a:ext cx="1509665" cy="10800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48" name="Picture 31" descr="D:\Projects\RFQ Huelva\Presentations\20130416_AVS - ANL\Blisi + polaris + FEM\Deformaciones_1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642918"/>
            <a:ext cx="1509665" cy="1080000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49" name="Picture 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2478867" y="2090250"/>
            <a:ext cx="3736207" cy="23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"/>
          <p:cNvSpPr txBox="1">
            <a:spLocks noChangeArrowheads="1"/>
          </p:cNvSpPr>
          <p:nvPr userDrawn="1"/>
        </p:nvSpPr>
        <p:spPr bwMode="auto">
          <a:xfrm>
            <a:off x="3786182" y="268288"/>
            <a:ext cx="13573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952750">
              <a:defRPr/>
            </a:pPr>
            <a:r>
              <a:rPr lang="es-ES" sz="1400" dirty="0" smtClean="0">
                <a:solidFill>
                  <a:srgbClr val="FF9933"/>
                </a:solidFill>
                <a:latin typeface="+mn-lt"/>
                <a:cs typeface="+mn-cs"/>
              </a:rPr>
              <a:t>FEM / FEA</a:t>
            </a:r>
            <a:endParaRPr lang="es-ES" sz="1400" dirty="0">
              <a:solidFill>
                <a:srgbClr val="FF9933"/>
              </a:solidFill>
              <a:latin typeface="+mn-lt"/>
              <a:cs typeface="+mn-cs"/>
            </a:endParaRPr>
          </a:p>
        </p:txBody>
      </p:sp>
      <p:pic>
        <p:nvPicPr>
          <p:cNvPr id="51" name="Picture 34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46" y="5288742"/>
            <a:ext cx="2122487" cy="1164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2" name="Picture 3" descr="C:\Users\larman\AppData\Local\Microsoft\Windows\Temporary Internet Files\Content.Outlook\1TWPXUYM\DSCN6569.JP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21619" y="4238626"/>
            <a:ext cx="972109" cy="1535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Picture 32" descr="D:\AVS\Logos\logo nuevo avs (2)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206218" y="3848197"/>
            <a:ext cx="1223170" cy="509497"/>
          </a:xfrm>
          <a:prstGeom prst="rect">
            <a:avLst/>
          </a:prstGeom>
          <a:noFill/>
        </p:spPr>
      </p:pic>
      <p:sp>
        <p:nvSpPr>
          <p:cNvPr id="54" name="53 Rectángulo"/>
          <p:cNvSpPr/>
          <p:nvPr userDrawn="1"/>
        </p:nvSpPr>
        <p:spPr bwMode="auto">
          <a:xfrm>
            <a:off x="3786182" y="2268270"/>
            <a:ext cx="2378885" cy="446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1600" b="1" i="0" u="none" strike="noStrike" cap="none" normalizeH="0" baseline="0" smtClean="0">
              <a:ln>
                <a:noFill/>
              </a:ln>
              <a:solidFill>
                <a:srgbClr val="777777"/>
              </a:solidFill>
              <a:effectLst/>
              <a:latin typeface="Brink" pitchFamily="2" charset="0"/>
            </a:endParaRPr>
          </a:p>
        </p:txBody>
      </p:sp>
      <p:sp>
        <p:nvSpPr>
          <p:cNvPr id="55" name="Text Box 6"/>
          <p:cNvSpPr txBox="1">
            <a:spLocks noChangeArrowheads="1"/>
          </p:cNvSpPr>
          <p:nvPr userDrawn="1"/>
        </p:nvSpPr>
        <p:spPr bwMode="auto">
          <a:xfrm>
            <a:off x="6886575" y="260350"/>
            <a:ext cx="16033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r>
              <a:rPr lang="es-ES" sz="1400" dirty="0" smtClean="0">
                <a:solidFill>
                  <a:srgbClr val="FF9933"/>
                </a:solidFill>
                <a:latin typeface="+mn-lt"/>
                <a:cs typeface="+mn-cs"/>
              </a:rPr>
              <a:t>FACILITIES</a:t>
            </a:r>
            <a:endParaRPr lang="es-ES" sz="1400" dirty="0">
              <a:solidFill>
                <a:srgbClr val="FF9933"/>
              </a:solidFill>
              <a:latin typeface="+mn-lt"/>
              <a:cs typeface="+mn-cs"/>
            </a:endParaRPr>
          </a:p>
        </p:txBody>
      </p:sp>
      <p:pic>
        <p:nvPicPr>
          <p:cNvPr id="56" name="Picture 28" descr="Detector 016 (3)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32" y="3897321"/>
            <a:ext cx="1533525" cy="148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Picture 17" descr="P101000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10441" y="4500570"/>
            <a:ext cx="1075675" cy="1435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0" name="Picture 1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22343" y="5290662"/>
            <a:ext cx="1256523" cy="939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5" name="Picture 13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230" y="4714884"/>
            <a:ext cx="1365250" cy="1023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274638"/>
            <a:ext cx="56991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lang="es-ES" sz="1100" b="0" kern="1200">
                <a:solidFill>
                  <a:srgbClr val="FF6600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Wednesday, 21st November 2013</a:t>
            </a:r>
            <a:endParaRPr lang="es-E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5160" y="6597650"/>
            <a:ext cx="2895600" cy="26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lang="en-GB" sz="1200" b="0" kern="1200" dirty="0" smtClean="0">
                <a:solidFill>
                  <a:srgbClr val="FF6600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b-NO" smtClean="0"/>
              <a:t>4 VANES RFQ EXPERTISE AT AVS</a:t>
            </a:r>
            <a:endParaRPr lang="es-E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2" y="63817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100" b="0">
                <a:solidFill>
                  <a:srgbClr val="FF66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‹Nº›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95288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GB" sz="200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ink" pitchFamily="2" charset="0"/>
              <a:cs typeface="+mn-cs"/>
            </a:endParaRPr>
          </a:p>
        </p:txBody>
      </p:sp>
      <p:pic>
        <p:nvPicPr>
          <p:cNvPr id="8" name="Picture 16" descr="D:\AVS\Logos\logo nuevo avs (2).jp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072462" y="214290"/>
            <a:ext cx="923920" cy="38484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4" r:id="rId7"/>
    <p:sldLayoutId id="2147483655" r:id="rId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Brink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gif"/><Relationship Id="rId26" Type="http://schemas.openxmlformats.org/officeDocument/2006/relationships/image" Target="../media/image42.gif"/><Relationship Id="rId3" Type="http://schemas.openxmlformats.org/officeDocument/2006/relationships/image" Target="../media/image19.gif"/><Relationship Id="rId21" Type="http://schemas.openxmlformats.org/officeDocument/2006/relationships/image" Target="../media/image37.gif"/><Relationship Id="rId7" Type="http://schemas.openxmlformats.org/officeDocument/2006/relationships/image" Target="../media/image23.gif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24" Type="http://schemas.openxmlformats.org/officeDocument/2006/relationships/image" Target="../media/image40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18" Type="http://schemas.openxmlformats.org/officeDocument/2006/relationships/image" Target="../media/image59.jpeg"/><Relationship Id="rId3" Type="http://schemas.openxmlformats.org/officeDocument/2006/relationships/image" Target="../media/image44.png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wmf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w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jpeg"/><Relationship Id="rId7" Type="http://schemas.openxmlformats.org/officeDocument/2006/relationships/image" Target="../media/image216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jpeg"/><Relationship Id="rId11" Type="http://schemas.openxmlformats.org/officeDocument/2006/relationships/image" Target="../media/image220.png"/><Relationship Id="rId5" Type="http://schemas.openxmlformats.org/officeDocument/2006/relationships/image" Target="../media/image214.jpeg"/><Relationship Id="rId10" Type="http://schemas.openxmlformats.org/officeDocument/2006/relationships/image" Target="../media/image219.emf"/><Relationship Id="rId4" Type="http://schemas.openxmlformats.org/officeDocument/2006/relationships/image" Target="../media/image213.jpeg"/><Relationship Id="rId9" Type="http://schemas.openxmlformats.org/officeDocument/2006/relationships/image" Target="../media/image2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Relationship Id="rId9" Type="http://schemas.openxmlformats.org/officeDocument/2006/relationships/image" Target="../media/image2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8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4.jpeg"/><Relationship Id="rId5" Type="http://schemas.openxmlformats.org/officeDocument/2006/relationships/image" Target="../media/image253.png"/><Relationship Id="rId4" Type="http://schemas.openxmlformats.org/officeDocument/2006/relationships/image" Target="../media/image2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7" Type="http://schemas.openxmlformats.org/officeDocument/2006/relationships/image" Target="../media/image265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mtClean="0"/>
              <a:t>4 VANES RFQ EXPERTISE AT AVS</a:t>
            </a:r>
            <a:endParaRPr lang="nb-NO" dirty="0"/>
          </a:p>
        </p:txBody>
      </p:sp>
      <p:sp>
        <p:nvSpPr>
          <p:cNvPr id="34" name="3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FAIR PROTON LINAC RFQ MEETING</a:t>
            </a:r>
            <a:endParaRPr lang="en-US" dirty="0"/>
          </a:p>
        </p:txBody>
      </p:sp>
      <p:sp>
        <p:nvSpPr>
          <p:cNvPr id="35" name="34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smtClean="0"/>
              <a:t>AT GSI, DARMSTADT, GERMANY</a:t>
            </a:r>
            <a:endParaRPr lang="es-ES" dirty="0"/>
          </a:p>
        </p:txBody>
      </p:sp>
      <p:sp>
        <p:nvSpPr>
          <p:cNvPr id="29" name="28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mtClean="0"/>
              <a:t>Wednesday, 21st November 2013</a:t>
            </a:r>
            <a:endParaRPr lang="en-GB" dirty="0"/>
          </a:p>
        </p:txBody>
      </p:sp>
      <p:sp>
        <p:nvSpPr>
          <p:cNvPr id="30" name="29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By Alberto Garbayo :: Accelerator Physics Engineer</a:t>
            </a:r>
            <a:endParaRPr lang="en-GB"/>
          </a:p>
        </p:txBody>
      </p:sp>
      <p:sp>
        <p:nvSpPr>
          <p:cNvPr id="36" name="35 Marcador de texto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smtClean="0"/>
              <a:t>agarbayo@a-v-s.es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BEAD PULL MEASUREMENTS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10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83" y="1215894"/>
            <a:ext cx="1603787" cy="185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85720" y="787266"/>
            <a:ext cx="13796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</a:rPr>
              <a:t>Conceptual design </a:t>
            </a:r>
            <a:r>
              <a:rPr lang="en-GB" sz="1600" dirty="0">
                <a:solidFill>
                  <a:srgbClr val="0066FF"/>
                </a:solidFill>
              </a:rPr>
              <a:t>of the bead pull measurement system</a:t>
            </a:r>
            <a:r>
              <a:rPr lang="en-GB" sz="1600" dirty="0"/>
              <a:t>.</a:t>
            </a:r>
            <a:endParaRPr lang="en-GB" sz="1600" dirty="0">
              <a:solidFill>
                <a:srgbClr val="0066FF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944816"/>
            <a:ext cx="3214710" cy="241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9475" y="3517558"/>
            <a:ext cx="2897272" cy="169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3441511"/>
            <a:ext cx="2566991" cy="273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14 Grupo"/>
          <p:cNvGrpSpPr/>
          <p:nvPr/>
        </p:nvGrpSpPr>
        <p:grpSpPr>
          <a:xfrm>
            <a:off x="285720" y="3517558"/>
            <a:ext cx="3082737" cy="2656556"/>
            <a:chOff x="0" y="627306"/>
            <a:chExt cx="5572164" cy="4944834"/>
          </a:xfrm>
        </p:grpSpPr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627306"/>
              <a:ext cx="5572164" cy="4944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686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29124" y="5072074"/>
              <a:ext cx="928694" cy="419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16 Pentágono"/>
          <p:cNvSpPr/>
          <p:nvPr/>
        </p:nvSpPr>
        <p:spPr>
          <a:xfrm>
            <a:off x="2205006" y="1930274"/>
            <a:ext cx="509606" cy="285752"/>
          </a:xfrm>
          <a:prstGeom prst="homePlate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71688" name="Picture 8" descr="D:\Projects\RFQ\Pictures\20110331_RFQ RHUL\20110331_RFQ RHUL (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1214422"/>
            <a:ext cx="1200000" cy="1800000"/>
          </a:xfrm>
          <a:prstGeom prst="rect">
            <a:avLst/>
          </a:prstGeom>
          <a:noFill/>
        </p:spPr>
      </p:pic>
      <p:pic>
        <p:nvPicPr>
          <p:cNvPr id="71689" name="Picture 9" descr="D:\Projects\RFQ\Pictures\20110331_RFQ RHUL\20110331_RFQ RHUL (9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72462" y="1214422"/>
            <a:ext cx="1200000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785786" y="1030004"/>
            <a:ext cx="7643866" cy="5542268"/>
            <a:chOff x="857224" y="958566"/>
            <a:chExt cx="7643866" cy="5542268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24" y="958566"/>
              <a:ext cx="7643866" cy="554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1000100" y="1142984"/>
              <a:ext cx="1785950" cy="28575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 anchor="ctr">
              <a:spAutoFit/>
            </a:bodyPr>
            <a:lstStyle/>
            <a:p>
              <a:pPr algn="r"/>
              <a:endParaRPr lang="en-GB" sz="1200" u="sng" dirty="0" smtClean="0">
                <a:solidFill>
                  <a:srgbClr val="0066FF"/>
                </a:solidFill>
                <a:latin typeface="Calibri" pitchFamily="34" charset="0"/>
              </a:endParaRPr>
            </a:p>
          </p:txBody>
        </p:sp>
      </p:grp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 TEST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11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85786" y="865985"/>
            <a:ext cx="4286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BOLT-ON DESIGN – 3D O-RING TESTS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 TEST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85786" y="865985"/>
            <a:ext cx="4286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BOLT-ON DESIGN – 3D O-RING TESTS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 l="24861" t="25441" r="28889" b="12869"/>
          <a:stretch>
            <a:fillRect/>
          </a:stretch>
        </p:blipFill>
        <p:spPr bwMode="auto">
          <a:xfrm>
            <a:off x="785786" y="1428736"/>
            <a:ext cx="3786214" cy="315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080299"/>
            <a:ext cx="3571900" cy="511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 TEST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80299"/>
            <a:ext cx="4214842" cy="542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85786" y="865985"/>
            <a:ext cx="4286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BOLT-ON DESIGN – 3D O-RING TESTS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43264"/>
            <a:ext cx="3643338" cy="294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857628"/>
            <a:ext cx="4143404" cy="26597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 TEST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85786" y="857232"/>
            <a:ext cx="4286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3D METROLOGY INSPECTION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 l="6598" t="19934" r="7144" b="15939"/>
          <a:stretch>
            <a:fillRect/>
          </a:stretch>
        </p:blipFill>
        <p:spPr bwMode="auto">
          <a:xfrm>
            <a:off x="428596" y="1285860"/>
            <a:ext cx="5214974" cy="309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/>
          <a:srcRect l="19612" t="27391" r="14986" b="8632"/>
          <a:stretch>
            <a:fillRect/>
          </a:stretch>
        </p:blipFill>
        <p:spPr bwMode="auto">
          <a:xfrm>
            <a:off x="5172076" y="3571876"/>
            <a:ext cx="3614733" cy="280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81926"/>
            <a:ext cx="7286676" cy="559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 TEST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15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85786" y="857232"/>
            <a:ext cx="4286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BRAZING TEST – 3D METROLOGY INSPECTION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85720" y="1161295"/>
            <a:ext cx="4429156" cy="2710262"/>
            <a:chOff x="285720" y="1161295"/>
            <a:chExt cx="4429156" cy="2710262"/>
          </a:xfrm>
        </p:grpSpPr>
        <p:sp>
          <p:nvSpPr>
            <p:cNvPr id="10" name="9 Rectángulo"/>
            <p:cNvSpPr/>
            <p:nvPr/>
          </p:nvSpPr>
          <p:spPr>
            <a:xfrm>
              <a:off x="1000100" y="2647557"/>
              <a:ext cx="3700800" cy="12240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r"/>
              <a:endParaRPr lang="en-GB" sz="1200" u="sng" dirty="0" smtClean="0">
                <a:solidFill>
                  <a:srgbClr val="0066FF"/>
                </a:solidFill>
                <a:latin typeface="Calibri" pitchFamily="34" charset="0"/>
              </a:endParaRPr>
            </a:p>
          </p:txBody>
        </p:sp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/>
            <a:srcRect l="1587"/>
            <a:stretch>
              <a:fillRect/>
            </a:stretch>
          </p:blipFill>
          <p:spPr bwMode="auto">
            <a:xfrm>
              <a:off x="285720" y="1161295"/>
              <a:ext cx="4429156" cy="1624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 TEST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16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85786" y="857232"/>
            <a:ext cx="4286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BRAZING TEST – 3D METROLOGY INSPECTION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71810"/>
            <a:ext cx="8608151" cy="30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 r="3538" b="25532"/>
          <a:stretch>
            <a:fillRect/>
          </a:stretch>
        </p:blipFill>
        <p:spPr bwMode="auto">
          <a:xfrm>
            <a:off x="2643174" y="1214422"/>
            <a:ext cx="235745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357298"/>
            <a:ext cx="2825957" cy="240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BRAZING VS BOLT-ON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17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85786" y="1071546"/>
            <a:ext cx="7715304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Default method is vacuum brazing. This technique offers a number of advantages including: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Results in one solid part.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Good vacuum seal.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Good RF seal.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High Q value.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Many joints made in one operation</a:t>
            </a:r>
          </a:p>
          <a:p>
            <a:pPr>
              <a:spcBef>
                <a:spcPts val="600"/>
              </a:spcBef>
            </a:pPr>
            <a:r>
              <a:rPr lang="en-GB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Disavantages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: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RFQ cannot be dismantled if required.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Distortion and annealing of the material due to high temperatures used.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Precise stress relieving cycles required during manufacture.</a:t>
            </a:r>
          </a:p>
          <a:p>
            <a:pPr>
              <a:buFontTx/>
              <a:buChar char="-"/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FETS team decided to pursue an RFQ design that allowed the assembled parts to be dismantled and some reasons are: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Realignment.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Cleaning.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Removing surface irregularities caused by sparking.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Re-machining to change operating frequency.</a:t>
            </a:r>
          </a:p>
          <a:p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The price to pay for this flexibility of design includes: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Challenging vacuum seal.</a:t>
            </a:r>
          </a:p>
          <a:p>
            <a:pPr marL="180975" indent="-180975">
              <a:buFontTx/>
              <a:buChar char="-"/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Potentially lower Q value.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000519"/>
            <a:ext cx="2251987" cy="238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18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6715172" cy="505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RFQ DESIGN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19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000100" y="928670"/>
            <a:ext cx="55007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RFQ PARAMETERS (IPAC 10´) WITH RFQSIM (written by A. Letchford)</a:t>
            </a:r>
          </a:p>
        </p:txBody>
      </p:sp>
      <p:pic>
        <p:nvPicPr>
          <p:cNvPr id="11" name="Content Placeholder 7" descr="RFQparams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6782" r="-16782"/>
          <a:stretch>
            <a:fillRect/>
          </a:stretch>
        </p:blipFill>
        <p:spPr>
          <a:xfrm>
            <a:off x="439178" y="1152472"/>
            <a:ext cx="8265646" cy="4919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4 Rectángulo redondeado"/>
          <p:cNvSpPr>
            <a:spLocks noChangeArrowheads="1"/>
          </p:cNvSpPr>
          <p:nvPr/>
        </p:nvSpPr>
        <p:spPr bwMode="auto">
          <a:xfrm>
            <a:off x="215900" y="119063"/>
            <a:ext cx="8766175" cy="6478587"/>
          </a:xfrm>
          <a:prstGeom prst="roundRect">
            <a:avLst>
              <a:gd name="adj" fmla="val 7148"/>
            </a:avLst>
          </a:prstGeom>
          <a:noFill/>
          <a:ln w="50800" cmpd="dbl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en-GB"/>
          </a:p>
        </p:txBody>
      </p:sp>
      <p:sp>
        <p:nvSpPr>
          <p:cNvPr id="20" name="1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INDEX</a:t>
            </a:r>
            <a:endParaRPr lang="es-ES" dirty="0"/>
          </a:p>
        </p:txBody>
      </p:sp>
      <p:sp>
        <p:nvSpPr>
          <p:cNvPr id="12" name="11 Marcador de contenido"/>
          <p:cNvSpPr>
            <a:spLocks noGrp="1"/>
          </p:cNvSpPr>
          <p:nvPr>
            <p:ph idx="1"/>
          </p:nvPr>
        </p:nvSpPr>
        <p:spPr>
          <a:xfrm>
            <a:off x="2000232" y="903292"/>
            <a:ext cx="5429288" cy="5526104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CLIENTS</a:t>
            </a:r>
          </a:p>
          <a:p>
            <a:pPr>
              <a:lnSpc>
                <a:spcPct val="114000"/>
              </a:lnSpc>
            </a:pP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WHAT WE DO... </a:t>
            </a:r>
            <a:r>
              <a:rPr lang="en-GB" sz="14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(1 slide)</a:t>
            </a:r>
            <a:endParaRPr lang="en-GB" sz="1600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MACHINE TOOL TO HIGH PRECISION </a:t>
            </a:r>
            <a:r>
              <a:rPr lang="en-GB" sz="14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(1 slide)</a:t>
            </a:r>
            <a:endParaRPr lang="en-GB" sz="1600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 VANES RFQ EXPERTISE</a:t>
            </a:r>
          </a:p>
          <a:p>
            <a:pPr lvl="1">
              <a:lnSpc>
                <a:spcPct val="114000"/>
              </a:lnSpc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FETS – ISIS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WELD TEST MODELS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RFQ DESIGN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COOLING POCKETS (CFD / FEA)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3D DESIGN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ALIGNMENT JIG &amp; ALIGNMENT PROCEDURE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MANUFACTURING</a:t>
            </a:r>
          </a:p>
          <a:p>
            <a:pPr lvl="1">
              <a:lnSpc>
                <a:spcPct val="114000"/>
              </a:lnSpc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ESS-BILBAO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DESIGN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COPPER TEST MODELS </a:t>
            </a:r>
          </a:p>
          <a:p>
            <a:pPr lvl="3">
              <a:lnSpc>
                <a:spcPct val="114000"/>
              </a:lnSpc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MACHINING</a:t>
            </a:r>
          </a:p>
          <a:p>
            <a:pPr lvl="3">
              <a:lnSpc>
                <a:spcPct val="114000"/>
              </a:lnSpc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METROLOGY</a:t>
            </a:r>
            <a:endParaRPr lang="en-GB" sz="1200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COLD MODEL</a:t>
            </a:r>
          </a:p>
          <a:p>
            <a:pPr lvl="3">
              <a:lnSpc>
                <a:spcPct val="114000"/>
              </a:lnSpc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MACHINING</a:t>
            </a:r>
          </a:p>
          <a:p>
            <a:pPr lvl="3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METROLOGY</a:t>
            </a:r>
          </a:p>
          <a:p>
            <a:pPr lvl="1">
              <a:lnSpc>
                <a:spcPct val="114000"/>
              </a:lnSpc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LINCE – HUELVA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RFQ, EM &amp; RF DESIGN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ENGINEERING &amp; DESIGN</a:t>
            </a:r>
          </a:p>
          <a:p>
            <a:pPr lvl="2">
              <a:lnSpc>
                <a:spcPct val="114000"/>
              </a:lnSpc>
            </a:pPr>
            <a:r>
              <a:rPr lang="en-GB" sz="12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FEM / FEA / CFD CALCULATIONS</a:t>
            </a:r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26" name="2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RFQ DESIGN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20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749333" y="927100"/>
            <a:ext cx="8537575" cy="2501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RFQSIM (written by A. Letchford for ISIS RFQ) generates </a:t>
            </a:r>
            <a:r>
              <a:rPr kumimoji="0" lang="en-GB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t>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t>, a, m and L parameters (and accompanying field map) that describe RFQ vane modulation for every cell.</a:t>
            </a: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t>Integrated design takes these parameters and creates:</a:t>
            </a:r>
          </a:p>
          <a:p>
            <a:pPr marL="800100" marR="0" lvl="1" indent="-3429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Full CAD model of RFQ vane tips (Autodesk Inventor)</a:t>
            </a:r>
            <a:endParaRPr lang="en-US" sz="1400" kern="0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marL="1257300" lvl="2" indent="-342900">
              <a:lnSpc>
                <a:spcPct val="114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The 3D design is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parametrised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 in a Macro within CAD software.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Electrostatic field map from CAD model (CST/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Comsol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</a:rPr>
              <a:t>).</a:t>
            </a: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t>Compare beam dynamics simulations using both types of field map.</a:t>
            </a:r>
          </a:p>
        </p:txBody>
      </p:sp>
      <p:pic>
        <p:nvPicPr>
          <p:cNvPr id="10" name="Picture 9" descr="FR5REP067f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49" y="4714884"/>
            <a:ext cx="235426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14348" y="4979997"/>
            <a:ext cx="1076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ill Sans" charset="0"/>
                <a:cs typeface="Times New Roman" pitchFamily="18" charset="0"/>
              </a:rPr>
              <a:t>RFQSIM</a:t>
            </a:r>
            <a:endParaRPr lang="en-US" dirty="0">
              <a:latin typeface="Gill Sans" charset="0"/>
            </a:endParaRPr>
          </a:p>
        </p:txBody>
      </p:sp>
      <p:pic>
        <p:nvPicPr>
          <p:cNvPr id="12" name="Content Placeholder 9" descr="FETSRFQ_4Vanes_Trans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7467" b="-27467"/>
          <a:stretch>
            <a:fillRect/>
          </a:stretch>
        </p:blipFill>
        <p:spPr bwMode="auto">
          <a:xfrm>
            <a:off x="1214414" y="2789854"/>
            <a:ext cx="299919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1568134" y="4330923"/>
            <a:ext cx="593440" cy="537432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430264" y="3259723"/>
            <a:ext cx="11382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" charset="0"/>
                <a:cs typeface="Times New Roman" pitchFamily="18" charset="0"/>
              </a:rPr>
              <a:t>CAD</a:t>
            </a:r>
            <a:endParaRPr lang="en-US" dirty="0">
              <a:latin typeface="Gill Sans" charset="0"/>
            </a:endParaRPr>
          </a:p>
        </p:txBody>
      </p:sp>
      <p:pic>
        <p:nvPicPr>
          <p:cNvPr id="18" name="Picture 14" descr="FETSRFQCell2+4Clos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9552" y="4286256"/>
            <a:ext cx="2233637" cy="224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3480189" y="4006468"/>
            <a:ext cx="611986" cy="42862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857620" y="5227346"/>
            <a:ext cx="1081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Gill Sans" charset="0"/>
                <a:cs typeface="Times New Roman" pitchFamily="18" charset="0"/>
              </a:rPr>
              <a:t>Comsol</a:t>
            </a:r>
            <a:endParaRPr lang="en-US" dirty="0">
              <a:latin typeface="Gill Sans" charset="0"/>
            </a:endParaRPr>
          </a:p>
        </p:txBody>
      </p:sp>
      <p:pic>
        <p:nvPicPr>
          <p:cNvPr id="23" name="Content Placeholder 19" descr="rfqlosses 0.5 0.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6065" y="3088481"/>
            <a:ext cx="26257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14"/>
          <p:cNvCxnSpPr>
            <a:cxnSpLocks noChangeShapeType="1"/>
          </p:cNvCxnSpPr>
          <p:nvPr/>
        </p:nvCxnSpPr>
        <p:spPr bwMode="auto">
          <a:xfrm flipV="1">
            <a:off x="5925368" y="3914789"/>
            <a:ext cx="741393" cy="611986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8043903" y="3015456"/>
            <a:ext cx="752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ill Sans" charset="0"/>
                <a:cs typeface="Times New Roman" pitchFamily="18" charset="0"/>
              </a:rPr>
              <a:t>GPT</a:t>
            </a:r>
            <a:endParaRPr lang="en-US">
              <a:latin typeface="Gill Sans" charset="0"/>
            </a:endParaRPr>
          </a:p>
        </p:txBody>
      </p:sp>
      <p:pic>
        <p:nvPicPr>
          <p:cNvPr id="27" name="Content Placeholder 14" descr="rfq_rfqfull_beamEhist_4m_60mA_3MeV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4749821"/>
            <a:ext cx="22860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6889764" y="5067321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ill Sans" charset="0"/>
                <a:cs typeface="Times New Roman" pitchFamily="18" charset="0"/>
              </a:rPr>
              <a:t>Matlab</a:t>
            </a:r>
            <a:endParaRPr lang="en-US">
              <a:latin typeface="Gill Sans" charset="0"/>
            </a:endParaRPr>
          </a:p>
        </p:txBody>
      </p:sp>
      <p:cxnSp>
        <p:nvCxnSpPr>
          <p:cNvPr id="29" name="Straight Arrow Connector 14"/>
          <p:cNvCxnSpPr>
            <a:cxnSpLocks noChangeShapeType="1"/>
          </p:cNvCxnSpPr>
          <p:nvPr/>
        </p:nvCxnSpPr>
        <p:spPr bwMode="auto">
          <a:xfrm rot="5400000">
            <a:off x="6983831" y="4445421"/>
            <a:ext cx="607213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RFQSIM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21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Content Placeholder 12" descr="rfq_rfqfull_beamcur_screen_4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-31120" b="-31120"/>
          <a:stretch>
            <a:fillRect/>
          </a:stretch>
        </p:blipFill>
        <p:spPr>
          <a:xfrm>
            <a:off x="303213" y="1319213"/>
            <a:ext cx="4192587" cy="5100637"/>
          </a:xfrm>
        </p:spPr>
      </p:pic>
      <p:pic>
        <p:nvPicPr>
          <p:cNvPr id="8" name="Content Placeholder 14" descr="rfq_rfqfull_beamEhist_4m_60mA_3MeV.jpg"/>
          <p:cNvPicPr>
            <a:picLocks noChangeAspect="1"/>
          </p:cNvPicPr>
          <p:nvPr/>
        </p:nvPicPr>
        <p:blipFill>
          <a:blip r:embed="rId3" cstate="print"/>
          <a:srcRect t="-36044" b="-36044"/>
          <a:stretch>
            <a:fillRect/>
          </a:stretch>
        </p:blipFill>
        <p:spPr>
          <a:xfrm>
            <a:off x="4648200" y="1319213"/>
            <a:ext cx="4192588" cy="5100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CST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Content Placeholder 13" descr="rfq_cst_beamcur_screen_4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-31120" b="-31120"/>
          <a:stretch>
            <a:fillRect/>
          </a:stretch>
        </p:blipFill>
        <p:spPr>
          <a:xfrm>
            <a:off x="303213" y="1319213"/>
            <a:ext cx="4192587" cy="5100637"/>
          </a:xfrm>
        </p:spPr>
      </p:pic>
      <p:pic>
        <p:nvPicPr>
          <p:cNvPr id="8" name="Content Placeholder 16" descr="rfq_cst_beamEhist_4m_60mA_3MeV.jpg"/>
          <p:cNvPicPr>
            <a:picLocks noChangeAspect="1"/>
          </p:cNvPicPr>
          <p:nvPr/>
        </p:nvPicPr>
        <p:blipFill>
          <a:blip r:embed="rId3" cstate="print"/>
          <a:srcRect t="-36044" b="-36044"/>
          <a:stretch>
            <a:fillRect/>
          </a:stretch>
        </p:blipFill>
        <p:spPr>
          <a:xfrm>
            <a:off x="4648200" y="1319213"/>
            <a:ext cx="4192588" cy="5100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COMSOL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Content Placeholder 14" descr="rfq_comsol_beamcur_screen_4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-31120" b="-31120"/>
          <a:stretch>
            <a:fillRect/>
          </a:stretch>
        </p:blipFill>
        <p:spPr>
          <a:xfrm>
            <a:off x="303213" y="1319213"/>
            <a:ext cx="4192587" cy="5100637"/>
          </a:xfrm>
        </p:spPr>
      </p:pic>
      <p:pic>
        <p:nvPicPr>
          <p:cNvPr id="8" name="Content Placeholder 15" descr="rfq_comsol_beamEhist_4m_60mA_3MeV.jpg"/>
          <p:cNvPicPr>
            <a:picLocks noChangeAspect="1"/>
          </p:cNvPicPr>
          <p:nvPr/>
        </p:nvPicPr>
        <p:blipFill>
          <a:blip r:embed="rId3" cstate="print"/>
          <a:srcRect t="-36044" b="-36044"/>
          <a:stretch>
            <a:fillRect/>
          </a:stretch>
        </p:blipFill>
        <p:spPr>
          <a:xfrm>
            <a:off x="4648200" y="1319213"/>
            <a:ext cx="4192588" cy="5100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POCKETS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929090"/>
            <a:ext cx="318381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929090"/>
            <a:ext cx="3528549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 r="13516"/>
          <a:stretch>
            <a:fillRect/>
          </a:stretch>
        </p:blipFill>
        <p:spPr bwMode="auto">
          <a:xfrm>
            <a:off x="5143504" y="1178582"/>
            <a:ext cx="3258072" cy="275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24700" y="5572164"/>
            <a:ext cx="201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Indian SNS: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Six per quadrant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57818" y="2643182"/>
            <a:ext cx="2019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American SNS: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Four per quadrant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00232" y="5786478"/>
            <a:ext cx="2020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Chinese SNS: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Five per quadrant 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69" y="1303342"/>
            <a:ext cx="3341379" cy="255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8435" y="3334408"/>
            <a:ext cx="2201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HINS (FNAL):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itchFamily="34" charset="0"/>
              </a:rPr>
              <a:t>Three per quadrant 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571604" y="814312"/>
            <a:ext cx="57864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OTHER RFQs USE MANY CHANNELS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POCKETS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25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85720" y="814312"/>
            <a:ext cx="86439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REPLACE DISTRIBUTED WATER CHANNELS WITH ONE LARGE WATER BATH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7" name="Picture 5" descr="VaneSlic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0588" y="1439863"/>
            <a:ext cx="46894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7"/>
          <p:cNvSpPr/>
          <p:nvPr/>
        </p:nvSpPr>
        <p:spPr>
          <a:xfrm>
            <a:off x="3475038" y="2138363"/>
            <a:ext cx="293687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Oval 8"/>
          <p:cNvSpPr/>
          <p:nvPr/>
        </p:nvSpPr>
        <p:spPr>
          <a:xfrm>
            <a:off x="5153025" y="2155825"/>
            <a:ext cx="295275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9"/>
          <p:cNvSpPr/>
          <p:nvPr/>
        </p:nvSpPr>
        <p:spPr>
          <a:xfrm>
            <a:off x="4367213" y="3802063"/>
            <a:ext cx="293687" cy="277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POCKETS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26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85720" y="814312"/>
            <a:ext cx="86439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REPLACE DISTRIBUTED WATER CHANNELS WITH ONE LARGE WATER BATH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Isosceles Triangle 9"/>
          <p:cNvSpPr/>
          <p:nvPr/>
        </p:nvSpPr>
        <p:spPr>
          <a:xfrm flipV="1">
            <a:off x="3036888" y="1820863"/>
            <a:ext cx="2959100" cy="2362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" name="Picture 8" descr="VaneBathSlic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0588" y="1439863"/>
            <a:ext cx="46894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7"/>
          <p:cNvCxnSpPr/>
          <p:nvPr/>
        </p:nvCxnSpPr>
        <p:spPr>
          <a:xfrm rot="5400000">
            <a:off x="2953544" y="1674019"/>
            <a:ext cx="406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"/>
          <p:cNvCxnSpPr/>
          <p:nvPr/>
        </p:nvCxnSpPr>
        <p:spPr>
          <a:xfrm>
            <a:off x="3140075" y="1892300"/>
            <a:ext cx="280828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"/>
          <p:cNvCxnSpPr/>
          <p:nvPr/>
        </p:nvCxnSpPr>
        <p:spPr>
          <a:xfrm rot="5400000">
            <a:off x="5730876" y="1682750"/>
            <a:ext cx="404812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1431925" y="2854325"/>
            <a:ext cx="20431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Bath milled into vane from air side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6137307" y="2608264"/>
            <a:ext cx="3006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Plate bolted on to cover the bath and allow water in/out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5303838" y="4169639"/>
            <a:ext cx="3625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Baffle shaped to leave 2-3mm gap around edges of bath so the water flow is properly directed</a:t>
            </a:r>
          </a:p>
        </p:txBody>
      </p:sp>
      <p:cxnSp>
        <p:nvCxnSpPr>
          <p:cNvPr id="24" name="Straight Arrow Connector 17"/>
          <p:cNvCxnSpPr/>
          <p:nvPr/>
        </p:nvCxnSpPr>
        <p:spPr>
          <a:xfrm flipV="1">
            <a:off x="3195638" y="2592388"/>
            <a:ext cx="715962" cy="476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9"/>
          <p:cNvCxnSpPr/>
          <p:nvPr/>
        </p:nvCxnSpPr>
        <p:spPr>
          <a:xfrm rot="16200000" flipV="1">
            <a:off x="4407263" y="2915877"/>
            <a:ext cx="1561375" cy="9461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"/>
          <p:cNvCxnSpPr/>
          <p:nvPr/>
        </p:nvCxnSpPr>
        <p:spPr>
          <a:xfrm rot="10800000">
            <a:off x="5184776" y="1693864"/>
            <a:ext cx="1458927" cy="9144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POCKETS DESIGN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27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Picture 2" descr="GeomBaffleVanePostSqui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2857520" cy="199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001" y="4071942"/>
            <a:ext cx="3134986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853014"/>
            <a:ext cx="2449354" cy="171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744736"/>
            <a:ext cx="3500462" cy="282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5" y="3043255"/>
            <a:ext cx="3237265" cy="21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576" y="428604"/>
            <a:ext cx="5581704" cy="279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CALCS. CFD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28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5"/>
            <a:ext cx="3929090" cy="244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643050"/>
            <a:ext cx="4714908" cy="36433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4000528" cy="263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CALCS. FEA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29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5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952762"/>
            <a:ext cx="4572016" cy="34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5122" name="AutoShape 2" descr="data:image/jpeg;base64,/9j/4AAQSkZJRgABAQAAAQABAAD/2wCEAAkGBhQNDxQUDBQUFBQUFBQVFBQXFRQdHBQcFBQVFSIkFBQXJyYfHBwqGhUbHy8gJCgtLCwsFSQ9Nzc2NSYrLCkBCQoKDgwNFw8PFCkcFB0pLykxKSkpNSkpNS8pKSkwKSkpKTU1NSkpLykpKSkpLCkpLSkpKikpKSkpLCkpKSkpKf/AABEIALcBEwMBIgACEQEDEQH/xAAcAAEBAAMBAQEBAAAAAAAAAAAAAQUGBwQDAgj/xABDEAACAQIDBgIFBgoLAAAAAAAAAQIDEQQFQQYSITFR8CJhB3GBkbETFDKhwdEVM0JTVFViktPhF0NScnOCk6KjsuP/xAAYAQEBAQEBAAAAAAAAAAAAAAAAAQIDBf/EACERAQEAAgEEAgMAAAAAAAAAAAABAhESAyExURNBcaHw/9oADAMBAAIRAxEAPwDQQAem8wAAAAAAAAAAAAAAAAAAAAAAAAAAAAAAAAAAAAAAAAAAE70Be9QAAAAAACFAAAAAAAAAAAAAAAAAAAAAAAAAAAAAAAAAAAAAABO9CjvUAAAAIUACFAAhQAABQABAAAAAAAQAUhQAAAAAAAAAAAAAFAAEAAATvQo71AAAFAAEAhQAAAAAAAAAAAAgZ9sJg3WfDhFc393mB8qdNy5cuoqQsZeWGUVZLgeSrSEV4kwWpTsRMIoAAAAAAAAAAAAAAAAAAnehR3qABCgAAAAIUAAAAAAAAAQGRyTI54yfDhCP059PJdZfAW6WTb5ZZlcsTLhwivpS+xeZsawapxUYKyRmIYCNGChTVorkvv8AM8uK3YK82orq2l8Tly26cdMRVpHjq0j6YzPaa4U7z9XBe9/cYqvmk58rRXl97NxmvpWpHikrPgSTcvpNv1hI0ypSFCAAAAAAACgACAAAAAAnegL3qAAAAAAAQFAAAAAABCmY2c2beNcp1ZKlh6dnWrSslHyi3wc30/knLdLJtNmtmZ5hU4XjSi/HU6eUesvhzeiN/wAVPD5dRjGTjTgl4Y6y9S5yfVmv5tt7DD01QyaChTirKrJc/OMXq+e9Li+hpVevKrNzqylOT5yk22/aznq5efDpuY+PLY8122lO6wsN1f25Wb9keS9tzXK9eVV3qycn1b+HQ/NgdJjIxcrU3T2YOlQl+PqVYPrGlGa/7xf1HlIVGy4XZvB1voZhBPpOjKD/AN0rfWe6Xo44XjiVJdVTuvepGl2Pph8TOi70Zyg/2ZNfAxZfbUs9NjrbEOP9df8AyfzMdjtnpUo3jLftzVre7ifuhtdXjwq7tReas/fH7UeuO0FOr9K8H58v3l9th3Xs1xMp78ywab36evNLXzRj0zcYUABAAAAAAAAAAATvQF71AAgKABCgAAAABQIDZNidiambVuF4UINfK1emu7C/ObXu5vRPNsk3Vktuo12lKO8t+9tUmrv1X5euz9T5HrzDN54iMYO0KVP8XRjwhC+ttZPWbu31OsRzvKMTN5VGEFSSUKdZbtnUV14KnPfvym+Endcb+Lm212yNXKa+5W8UJXdKqlwqJfCS1j9jRjHOZXvNV0ywsna7jB2FwdW9BdNSWM3knxoc1/ilzy4zbOGPK6cpKWs/HL+8/iz83NsKRsGb2HV80wif5+BLdTaybumD3xveo/oXaWpmNOslleGwtSluJuVXhLevK6SUo8LW01MV87zz9CwHv/8AQ4zq7+v27Xpf2nD95DdP6FyzCV8Xh68doMNhoQt4fk+N42e83xlutcGmnf3Xf893WnLQ3hny2xnhx0tOo4/Rdu+hJTvxfA/dGjKrOMKUXKUmoxjFXcm+CSS5s6plmVYbZfDLEZmo1cZUVqdJOL3eqhfhw/KqexftXLLj+Uxx5fhyhMp0zazZCjmmH/CGRWldN1qEUr3XO0FyqLWP5XNcX4uZJlxymSZY8VABpkAAAAAAABO9AXvUAAQoAAAAAAAAHuyTCUa1eMcbW+Qpc5z3ZydlpCMU/E+r4L3I6FmXpVo4CMMPkdGnOhCNnKamlJvpF2k9bylzb9r5cLGMsJl5bxzuPhvf9L1X9Dwf7kvvMvg/SZhs1o1MPn9ONKEleFSCqNJrpbelGa5prhzT8+W2FifFivy5PTmWGhSqyjh6qrU0/BUUZx3l5xmk0+q68tDcvRTtjQyypXjjW4QqqDU1GUknT3+ElFN8VLnbQ0Swsayx5TVZxy43cb3PIskbb/COI4tv8TLXj+aJ+AMk/WOI/wBGX8I0SxbGeF91rnPUZbaXB4WjVissrTr03BOU5xcWpb0lazjHhZRfLU/OymNhh8fhqtd7sKdWMpys3ZLyV2/YYuwsb120zvvt1rafOMrzKsqssyxNFqChuUo11F2cndrc5+L6kYj5rlX64x3/ADfwzndhY5zp6+271N/Tr+SbYZdlFCt8hjMTjJTs4wqKrzSaSi5RjGN78XfRdDkLd2314iwNY4cWcs+ToWx+cZfk+HliJT+cY1x8NNQqpU97huxnKKS/an04Lz/Fb0zV6jvUwuEk7WvKM38WaBYWJ8ct3e6/JZNR0PB+mqtSkrYXDKN1vKCnFteTva9tWjwbfVcvxb+c5bV3as7Orh3TqLecubT3d1T4+JXs+LTve+l2FhOnJdwvUtmqFAOjmAAAAAAAAnehR3qABCgAAAAAAAAAAAAAKAAIAAAAAAAAAAAAAAACgACAAAAAAAACd6FHeoAEKAAIUAAAAIUAAAAAAAAAAAAAAAAoAAgAAAAAAAAAAAAAAAAnegL3qABCgAAAAAAAAAAAAAAAAAAAAAAAAoAAgAAAAAAAAAAAAAAAAnegL3qAAAAAAAAAAAAAAAAAAAAAAAAAAAAhQAAAAAAAAAAAAAAAAAFu+AALpN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4" name="AutoShape 4" descr="data:image/jpeg;base64,/9j/4AAQSkZJRgABAQAAAQABAAD/2wCEAAkGBhQNDxQUDBQUFBQUFBQVFBQXFRQdHBQcFBQVFSIkFBQXJyYfHBwqGhUbHy8gJCgtLCwsFSQ9Nzc2NSYrLCkBCQoKDgwNFw8PFCkcFB0pLykxKSkpNSkpNS8pKSkwKSkpKTU1NSkpLykpKSkpLCkpLSkpKikpKSkpLCkpKSkpKf/AABEIALcBEwMBIgACEQEDEQH/xAAcAAEBAAMBAQEBAAAAAAAAAAAAAQUGBwQDAgj/xABDEAACAQIDBgIFBgoLAAAAAAAAAQIDEQQFQQYSITFR8CJhB3GBkbETFDKhwdEVM0JTVFViktPhF0NScnOCk6KjsuP/xAAYAQEBAQEBAAAAAAAAAAAAAAAAAQIDBf/EACERAQEAAgEEAgMAAAAAAAAAAAABAhESAyExURNBcaHw/9oADAMBAAIRAxEAPwDQQAem8wAAAAAAAAAAAAAAAAAAAAAAAAAAAAAAAAAAAAAAAAAAE70Be9QAAAAAACFAAAAAAAAAAAAAAAAAAAAAAAAAAAAAAAAAAAAAABO9CjvUAAAAIUACFAAhQAABQABAAAAAAAQAUhQAAAAAAAAAAAAAFAAEAAATvQo71AAAFAAEAhQAAAAAAAAAAAAgZ9sJg3WfDhFc393mB8qdNy5cuoqQsZeWGUVZLgeSrSEV4kwWpTsRMIoAAAAAAAAAAAAAAAAAAnehR3qABCgAAAAIUAAAAAAAAAQGRyTI54yfDhCP059PJdZfAW6WTb5ZZlcsTLhwivpS+xeZsawapxUYKyRmIYCNGChTVorkvv8AM8uK3YK82orq2l8Tly26cdMRVpHjq0j6YzPaa4U7z9XBe9/cYqvmk58rRXl97NxmvpWpHikrPgSTcvpNv1hI0ypSFCAAAAAAACgACAAAAAAnegL3qAAAAAAAQFAAAAAABCmY2c2beNcp1ZKlh6dnWrSslHyi3wc30/knLdLJtNmtmZ5hU4XjSi/HU6eUesvhzeiN/wAVPD5dRjGTjTgl4Y6y9S5yfVmv5tt7DD01QyaChTirKrJc/OMXq+e9Li+hpVevKrNzqylOT5yk22/aznq5efDpuY+PLY8122lO6wsN1f25Wb9keS9tzXK9eVV3qycn1b+HQ/NgdJjIxcrU3T2YOlQl+PqVYPrGlGa/7xf1HlIVGy4XZvB1voZhBPpOjKD/AN0rfWe6Xo44XjiVJdVTuvepGl2Pph8TOi70Zyg/2ZNfAxZfbUs9NjrbEOP9df8AyfzMdjtnpUo3jLftzVre7ifuhtdXjwq7tReas/fH7UeuO0FOr9K8H58v3l9th3Xs1xMp78ywab36evNLXzRj0zcYUABAAAAAAAAAAATvQF71AAgKABCgAAAABQIDZNidiambVuF4UINfK1emu7C/ObXu5vRPNsk3Vktuo12lKO8t+9tUmrv1X5euz9T5HrzDN54iMYO0KVP8XRjwhC+ttZPWbu31OsRzvKMTN5VGEFSSUKdZbtnUV14KnPfvym+Endcb+Lm212yNXKa+5W8UJXdKqlwqJfCS1j9jRjHOZXvNV0ywsna7jB2FwdW9BdNSWM3knxoc1/ilzy4zbOGPK6cpKWs/HL+8/iz83NsKRsGb2HV80wif5+BLdTaybumD3xveo/oXaWpmNOslleGwtSluJuVXhLevK6SUo8LW01MV87zz9CwHv/8AQ4zq7+v27Xpf2nD95DdP6FyzCV8Xh68doMNhoQt4fk+N42e83xlutcGmnf3Xf893WnLQ3hny2xnhx0tOo4/Rdu+hJTvxfA/dGjKrOMKUXKUmoxjFXcm+CSS5s6plmVYbZfDLEZmo1cZUVqdJOL3eqhfhw/KqexftXLLj+Uxx5fhyhMp0zazZCjmmH/CGRWldN1qEUr3XO0FyqLWP5XNcX4uZJlxymSZY8VABpkAAAAAAABO9AXvUAAQoAAAAAAAAHuyTCUa1eMcbW+Qpc5z3ZydlpCMU/E+r4L3I6FmXpVo4CMMPkdGnOhCNnKamlJvpF2k9bylzb9r5cLGMsJl5bxzuPhvf9L1X9Dwf7kvvMvg/SZhs1o1MPn9ONKEleFSCqNJrpbelGa5prhzT8+W2FifFivy5PTmWGhSqyjh6qrU0/BUUZx3l5xmk0+q68tDcvRTtjQyypXjjW4QqqDU1GUknT3+ElFN8VLnbQ0Swsayx5TVZxy43cb3PIskbb/COI4tv8TLXj+aJ+AMk/WOI/wBGX8I0SxbGeF91rnPUZbaXB4WjVissrTr03BOU5xcWpb0lazjHhZRfLU/OymNhh8fhqtd7sKdWMpys3ZLyV2/YYuwsb120zvvt1rafOMrzKsqssyxNFqChuUo11F2cndrc5+L6kYj5rlX64x3/ADfwzndhY5zp6+271N/Tr+SbYZdlFCt8hjMTjJTs4wqKrzSaSi5RjGN78XfRdDkLd2314iwNY4cWcs+ToWx+cZfk+HliJT+cY1x8NNQqpU97huxnKKS/an04Lz/Fb0zV6jvUwuEk7WvKM38WaBYWJ8ct3e6/JZNR0PB+mqtSkrYXDKN1vKCnFteTva9tWjwbfVcvxb+c5bV3as7Orh3TqLecubT3d1T4+JXs+LTve+l2FhOnJdwvUtmqFAOjmAAAAAAAAnehR3qABCgAAAAAAAAAAAAAKAAIAAAAAAAAAAAAAAACgACAAAAAAAACd6FHeoAEKAAIUAAAAIUAAAAAAAAAAAAAAAAoAAgAAAAAAAAAAAAAAAAnegL3qABCgAAAAAAAAAAAAAAAAAAAAAAAAoAAgAAAAAAAAAAAAAAAAnegL3qAAAAAAAAAAAAAAAAAAAAAAAAAAAAhQAAAAAAAAAAAAAAAAAFu+AALpN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 descr="http://frederictort.com/wp-content/uploads/2012/03/IMG_logo_alb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350812"/>
            <a:ext cx="794247" cy="435246"/>
          </a:xfrm>
          <a:prstGeom prst="rect">
            <a:avLst/>
          </a:prstGeom>
          <a:noFill/>
        </p:spPr>
      </p:pic>
      <p:pic>
        <p:nvPicPr>
          <p:cNvPr id="5128" name="Picture 8" descr="http://www.faircloth.info/logos/stfc_isi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4942" y="3714751"/>
            <a:ext cx="1714512" cy="390565"/>
          </a:xfrm>
          <a:prstGeom prst="rect">
            <a:avLst/>
          </a:prstGeom>
          <a:noFill/>
        </p:spPr>
      </p:pic>
      <p:sp>
        <p:nvSpPr>
          <p:cNvPr id="5132" name="AutoShape 12" descr="http://cosmology.berkeley.edu/Education/ISTATPage/logo-full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4" name="Picture 14" descr="http://proyectodeciencias.files.wordpress.com/2010/01/ess-bilbao-log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8037" y="3031876"/>
            <a:ext cx="1341416" cy="536567"/>
          </a:xfrm>
          <a:prstGeom prst="rect">
            <a:avLst/>
          </a:prstGeom>
          <a:noFill/>
        </p:spPr>
      </p:pic>
      <p:pic>
        <p:nvPicPr>
          <p:cNvPr id="5136" name="Picture 16" descr="http://ung.in.ua/upload/user_files/Infrastructure/Energy/IFMI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2197" y="1677354"/>
            <a:ext cx="1000132" cy="537200"/>
          </a:xfrm>
          <a:prstGeom prst="rect">
            <a:avLst/>
          </a:prstGeom>
          <a:noFill/>
        </p:spPr>
      </p:pic>
      <p:pic>
        <p:nvPicPr>
          <p:cNvPr id="5138" name="Picture 18" descr="http://www.katrin.kit.edu/img/logo_lbnl_rdax_562x13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7027" y="960174"/>
            <a:ext cx="2299089" cy="540000"/>
          </a:xfrm>
          <a:prstGeom prst="rect">
            <a:avLst/>
          </a:prstGeom>
          <a:noFill/>
        </p:spPr>
      </p:pic>
      <p:pic>
        <p:nvPicPr>
          <p:cNvPr id="5140" name="Picture 20" descr="http://cosmology.berkeley.edu/Education/ISTATPage/logo-full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9643" y="1646858"/>
            <a:ext cx="1504083" cy="540000"/>
          </a:xfrm>
          <a:prstGeom prst="rect">
            <a:avLst/>
          </a:prstGeom>
          <a:noFill/>
        </p:spPr>
      </p:pic>
      <p:pic>
        <p:nvPicPr>
          <p:cNvPr id="5142" name="Picture 22" descr="http://psi2008.ciemat.es/images/ciema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5376" y="4506190"/>
            <a:ext cx="2165339" cy="360000"/>
          </a:xfrm>
          <a:prstGeom prst="rect">
            <a:avLst/>
          </a:prstGeom>
          <a:noFill/>
        </p:spPr>
      </p:pic>
      <p:pic>
        <p:nvPicPr>
          <p:cNvPr id="5144" name="Picture 24" descr="http://www.delegacion.galicia.csic.es/userfiles/image/Unidade%20de%20Cultura%20Cientifica/LOGO_CSI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2617" y="4069132"/>
            <a:ext cx="900000" cy="360000"/>
          </a:xfrm>
          <a:prstGeom prst="rect">
            <a:avLst/>
          </a:prstGeom>
          <a:noFill/>
        </p:spPr>
      </p:pic>
      <p:pic>
        <p:nvPicPr>
          <p:cNvPr id="5146" name="Picture 26" descr="http://upload.wikimedia.org/wikipedia/en/0/09/Institute_of_Astrophysics_of_Andalusia_(CSIC)_-_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47125" y="2428868"/>
            <a:ext cx="702617" cy="540000"/>
          </a:xfrm>
          <a:prstGeom prst="rect">
            <a:avLst/>
          </a:prstGeom>
          <a:noFill/>
        </p:spPr>
      </p:pic>
      <p:pic>
        <p:nvPicPr>
          <p:cNvPr id="5148" name="Picture 28" descr="http://www.lyon-spiral.org/campagne_2003/b_grenoble/img/log_ill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00071" y="4352074"/>
            <a:ext cx="952258" cy="720000"/>
          </a:xfrm>
          <a:prstGeom prst="rect">
            <a:avLst/>
          </a:prstGeom>
          <a:noFill/>
        </p:spPr>
      </p:pic>
      <p:pic>
        <p:nvPicPr>
          <p:cNvPr id="5150" name="Picture 30" descr="http://www.cosy-net.eu/Images/ESRF%20Log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09901" y="4272206"/>
            <a:ext cx="600000" cy="720000"/>
          </a:xfrm>
          <a:prstGeom prst="rect">
            <a:avLst/>
          </a:prstGeom>
          <a:noFill/>
        </p:spPr>
      </p:pic>
      <p:pic>
        <p:nvPicPr>
          <p:cNvPr id="5152" name="Picture 32" descr="http://www.ceda.ac.uk/static/media/uploads/logos/stfc_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5376" y="4000504"/>
            <a:ext cx="1659660" cy="360000"/>
          </a:xfrm>
          <a:prstGeom prst="rect">
            <a:avLst/>
          </a:prstGeom>
          <a:noFill/>
        </p:spPr>
      </p:pic>
      <p:pic>
        <p:nvPicPr>
          <p:cNvPr id="5154" name="Picture 34" descr="http://www.ukssdc.ac.uk/common/RALSpace_logo_rgb_72dpi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99848" y="1740372"/>
            <a:ext cx="1157838" cy="360000"/>
          </a:xfrm>
          <a:prstGeom prst="rect">
            <a:avLst/>
          </a:prstGeom>
          <a:noFill/>
        </p:spPr>
      </p:pic>
      <p:pic>
        <p:nvPicPr>
          <p:cNvPr id="5156" name="Picture 36" descr="http://www.ises-spaceweather.org/pic/flag/es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94810" y="2608245"/>
            <a:ext cx="720000" cy="392127"/>
          </a:xfrm>
          <a:prstGeom prst="rect">
            <a:avLst/>
          </a:prstGeom>
          <a:noFill/>
        </p:spPr>
      </p:pic>
      <p:pic>
        <p:nvPicPr>
          <p:cNvPr id="5158" name="Picture 38" descr="http://www.fysik.dtu.dk/english/~/media/Institutter/Fysik/Research/NEXMAP/research/methods/ess%20instrumentation%20projects/ess_logo.ashx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29256" y="3031876"/>
            <a:ext cx="1016173" cy="540000"/>
          </a:xfrm>
          <a:prstGeom prst="rect">
            <a:avLst/>
          </a:prstGeom>
          <a:noFill/>
        </p:spPr>
      </p:pic>
      <p:pic>
        <p:nvPicPr>
          <p:cNvPr id="5160" name="Picture 40" descr="http://ictr-phe14.web.cern.ch/ictr-phe14/images/logos/cern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94483" y="2285992"/>
            <a:ext cx="672028" cy="584525"/>
          </a:xfrm>
          <a:prstGeom prst="rect">
            <a:avLst/>
          </a:prstGeom>
          <a:noFill/>
        </p:spPr>
      </p:pic>
      <p:pic>
        <p:nvPicPr>
          <p:cNvPr id="5164" name="Picture 44" descr="http://www.xfel.eu/sites/site_xfel-gmbh/content/e63415/e63438/e162890/e162904/european-xfel-logo_rgb_eng.g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559453" y="1050174"/>
            <a:ext cx="450000" cy="450000"/>
          </a:xfrm>
          <a:prstGeom prst="rect">
            <a:avLst/>
          </a:prstGeom>
          <a:noFill/>
        </p:spPr>
      </p:pic>
      <p:pic>
        <p:nvPicPr>
          <p:cNvPr id="5166" name="Picture 46" descr="http://www.prisma.uni-mainz.de/Illustrationen/logo_hzb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37751" y="1639116"/>
            <a:ext cx="992371" cy="504000"/>
          </a:xfrm>
          <a:prstGeom prst="rect">
            <a:avLst/>
          </a:prstGeom>
          <a:noFill/>
        </p:spPr>
      </p:pic>
      <p:pic>
        <p:nvPicPr>
          <p:cNvPr id="5168" name="Picture 48" descr="http://www.ikerjimenez.com/noticias/inauguracion-gran-telescopio-canarias/logo-gtc.gif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87179" y="2280372"/>
            <a:ext cx="959999" cy="720000"/>
          </a:xfrm>
          <a:prstGeom prst="rect">
            <a:avLst/>
          </a:prstGeom>
          <a:noFill/>
        </p:spPr>
      </p:pic>
      <p:pic>
        <p:nvPicPr>
          <p:cNvPr id="5170" name="Picture 50" descr="http://belenperezcmc.files.wordpress.com/2012/06/logointa.gif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739902" y="2388934"/>
            <a:ext cx="540000" cy="540000"/>
          </a:xfrm>
          <a:prstGeom prst="rect">
            <a:avLst/>
          </a:prstGeom>
          <a:noFill/>
        </p:spPr>
      </p:pic>
      <p:pic>
        <p:nvPicPr>
          <p:cNvPr id="5172" name="Picture 52" descr="http://innovationenergy.org/energos/images/stories/energos/Logos/logo_cdt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92617" y="4506190"/>
            <a:ext cx="732000" cy="360000"/>
          </a:xfrm>
          <a:prstGeom prst="rect">
            <a:avLst/>
          </a:prstGeom>
          <a:noFill/>
        </p:spPr>
      </p:pic>
      <p:pic>
        <p:nvPicPr>
          <p:cNvPr id="2" name="Picture 2" descr="http://www.unmannedsystemstechnology.com/wp-content/uploads/2013/01/NASA-Logo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565296" y="925860"/>
            <a:ext cx="649038" cy="540000"/>
          </a:xfrm>
          <a:prstGeom prst="rect">
            <a:avLst/>
          </a:prstGeom>
          <a:noFill/>
        </p:spPr>
      </p:pic>
      <p:pic>
        <p:nvPicPr>
          <p:cNvPr id="7" name="Picture 4" descr="http://www.nntconf.org/files/istdm/Image/psi_logo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52065" y="1068174"/>
            <a:ext cx="1148698" cy="432000"/>
          </a:xfrm>
          <a:prstGeom prst="rect">
            <a:avLst/>
          </a:prstGeom>
          <a:noFill/>
        </p:spPr>
      </p:pic>
      <p:sp>
        <p:nvSpPr>
          <p:cNvPr id="34" name="19 Título"/>
          <p:cNvSpPr txBox="1">
            <a:spLocks/>
          </p:cNvSpPr>
          <p:nvPr/>
        </p:nvSpPr>
        <p:spPr bwMode="auto">
          <a:xfrm>
            <a:off x="928662" y="571480"/>
            <a:ext cx="2160000" cy="245818"/>
          </a:xfrm>
          <a:prstGeom prst="roundRect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31750"/>
          </a:effectLst>
        </p:spPr>
        <p:txBody>
          <a:bodyPr vert="horz" wrap="square" lIns="144000" tIns="0" rIns="144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srgbClr val="FF9933"/>
                </a:solidFill>
                <a:latin typeface="Calibri" pitchFamily="34" charset="0"/>
                <a:cs typeface="+mn-cs"/>
              </a:rPr>
              <a:t>ASTROPHYSICS &amp; SPACE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" name="19 Título"/>
          <p:cNvSpPr txBox="1">
            <a:spLocks/>
          </p:cNvSpPr>
          <p:nvPr/>
        </p:nvSpPr>
        <p:spPr bwMode="auto">
          <a:xfrm>
            <a:off x="989643" y="3611810"/>
            <a:ext cx="2160000" cy="245818"/>
          </a:xfrm>
          <a:prstGeom prst="roundRect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31750"/>
          </a:effectLst>
        </p:spPr>
        <p:txBody>
          <a:bodyPr vert="horz" wrap="square" lIns="144000" tIns="0" rIns="144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srgbClr val="FF9933"/>
                </a:solidFill>
                <a:latin typeface="Calibri" pitchFamily="34" charset="0"/>
                <a:cs typeface="+mn-cs"/>
              </a:rPr>
              <a:t>INSTITUTIONS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6" name="19 Título"/>
          <p:cNvSpPr txBox="1">
            <a:spLocks/>
          </p:cNvSpPr>
          <p:nvPr/>
        </p:nvSpPr>
        <p:spPr bwMode="auto">
          <a:xfrm>
            <a:off x="5866313" y="571480"/>
            <a:ext cx="2160000" cy="245818"/>
          </a:xfrm>
          <a:prstGeom prst="roundRect">
            <a:avLst/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25400" cap="rnd" cmpd="sng" algn="ctr">
            <a:noFill/>
            <a:prstDash val="solid"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31750"/>
          </a:effectLst>
        </p:spPr>
        <p:txBody>
          <a:bodyPr vert="horz" wrap="square" lIns="144000" tIns="0" rIns="14400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olidFill>
                  <a:srgbClr val="FF9933"/>
                </a:solidFill>
                <a:latin typeface="Calibri" pitchFamily="34" charset="0"/>
                <a:cs typeface="+mn-cs"/>
              </a:rPr>
              <a:t>PARTICLE ACCELERATORS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9" name="5 Título"/>
          <p:cNvSpPr>
            <a:spLocks noGrp="1"/>
          </p:cNvSpPr>
          <p:nvPr>
            <p:ph type="title"/>
          </p:nvPr>
        </p:nvSpPr>
        <p:spPr>
          <a:xfrm>
            <a:off x="722313" y="5429264"/>
            <a:ext cx="7772400" cy="864000"/>
          </a:xfrm>
        </p:spPr>
        <p:txBody>
          <a:bodyPr/>
          <a:lstStyle/>
          <a:p>
            <a:pPr algn="ctr"/>
            <a:r>
              <a:rPr lang="en-GB" dirty="0" smtClean="0"/>
              <a:t>OUR CLIENTS</a:t>
            </a:r>
            <a:endParaRPr lang="en-GB" dirty="0"/>
          </a:p>
        </p:txBody>
      </p:sp>
      <p:pic>
        <p:nvPicPr>
          <p:cNvPr id="8" name="Picture 6" descr="http://web.www3.unicordoba.edu.co/sites/default/files/image%20convenio%20usa%20floridaotro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603240" y="1639116"/>
            <a:ext cx="540000" cy="540000"/>
          </a:xfrm>
          <a:prstGeom prst="rect">
            <a:avLst/>
          </a:prstGeom>
          <a:noFill/>
        </p:spPr>
      </p:pic>
      <p:pic>
        <p:nvPicPr>
          <p:cNvPr id="6" name="Picture 2" descr="http://hie-isolde.web.cern.ch/hie-isolde/images/HIE.gif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559452" y="2370886"/>
            <a:ext cx="408365" cy="415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/>
          <a:srcRect b="15441"/>
          <a:stretch>
            <a:fillRect/>
          </a:stretch>
        </p:blipFill>
        <p:spPr bwMode="auto">
          <a:xfrm>
            <a:off x="3667149" y="3548086"/>
            <a:ext cx="4333875" cy="273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DESIGN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30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502859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000108"/>
            <a:ext cx="4000528" cy="301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28596" y="4812581"/>
            <a:ext cx="4286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Datums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used for the engineering Drawings will be used:</a:t>
            </a:r>
          </a:p>
          <a:p>
            <a:pPr marL="180975" indent="-180975">
              <a:buFontTx/>
              <a:buChar char="-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During manufacture of individual parts.</a:t>
            </a:r>
          </a:p>
          <a:p>
            <a:pPr marL="180975" indent="-180975">
              <a:buFontTx/>
              <a:buChar char="-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During assembly of each section</a:t>
            </a:r>
          </a:p>
          <a:p>
            <a:pPr marL="180975" indent="-180975">
              <a:buFontTx/>
              <a:buChar char="-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Section to section alignment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/>
          <a:srcRect l="34066" r="41209" b="84559"/>
          <a:stretch>
            <a:fillRect/>
          </a:stretch>
        </p:blipFill>
        <p:spPr bwMode="auto">
          <a:xfrm>
            <a:off x="5214942" y="3643314"/>
            <a:ext cx="107157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3" y="2994599"/>
            <a:ext cx="5000660" cy="343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DESIGN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31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014" y="785794"/>
            <a:ext cx="4445614" cy="327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DESIGN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32"/>
            <a:ext cx="6786610" cy="558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RFQ ALIGNMENT PLAN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67870"/>
            <a:ext cx="5961278" cy="500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JIG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525963"/>
          </a:xfrm>
        </p:spPr>
        <p:txBody>
          <a:bodyPr/>
          <a:lstStyle/>
          <a:p>
            <a:r>
              <a:rPr lang="en-GB" dirty="0" smtClean="0"/>
              <a:t>DESIGN, DRAFTING, MANUFACTURING &amp; METROLOGY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562844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3765" y="2285992"/>
            <a:ext cx="317595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VANE TO VANE ALIGNMENT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35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71612"/>
            <a:ext cx="335758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206578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1472" y="1071546"/>
            <a:ext cx="18514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1. ATTACH JIG &amp; DOWEL PIN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934845" y="1071546"/>
            <a:ext cx="18514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2. ALIGN JIG TRANSVERSALLY WITH CMM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928670"/>
            <a:ext cx="3071834" cy="222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06613" y="1212163"/>
            <a:ext cx="19229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3. ALIGN JIG TRANSVERSALLY WITH DOWEL PINS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9281"/>
            <a:ext cx="2643206" cy="143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71471" y="3714752"/>
            <a:ext cx="20657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4. BRING MINOR VANE DOWN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723049"/>
            <a:ext cx="3143272" cy="236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934845" y="3500438"/>
            <a:ext cx="20657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5. ATTACH JACKS &amp; PULLERS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220993" y="3643314"/>
            <a:ext cx="20657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6. ALIGN HORIZONTALLY AND DOWEL IT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37" name="Picture 3" descr="V:\Projects\RFQ\Final Assembly\20120113_Vane to Vane alignment_JPEGs\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049142"/>
            <a:ext cx="2647700" cy="1951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VANE TO VANE ALIGNMENT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36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1472" y="928670"/>
            <a:ext cx="18514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7. FIT DOWEL PINS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075289" y="1024250"/>
            <a:ext cx="19973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8. CHECK VANE TIPS POSITION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28596" y="2786058"/>
            <a:ext cx="24348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9. BOLT THEM ON TOGETHER TIGHTLY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142984"/>
            <a:ext cx="2649124" cy="148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3611" y="928670"/>
            <a:ext cx="5234298" cy="23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 descr="V:\Projects\RFQ\Final Assembly\20120113_Vane to Vane alignment_JPEG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089" y="3000372"/>
            <a:ext cx="2617275" cy="1312104"/>
          </a:xfrm>
          <a:prstGeom prst="rect">
            <a:avLst/>
          </a:prstGeom>
          <a:noFill/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72008"/>
            <a:ext cx="2676564" cy="16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28596" y="4429132"/>
            <a:ext cx="24348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10. BRING TOP MAJOR VANE DOWN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7113" y="3571876"/>
            <a:ext cx="4847294" cy="266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5793026" y="3714322"/>
            <a:ext cx="24348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srgbClr val="FF6600"/>
                </a:solidFill>
                <a:latin typeface="Calibri" pitchFamily="34" charset="0"/>
              </a:rPr>
              <a:t>11. REPEAT THE PROCESS WITH JIG</a:t>
            </a:r>
            <a:endParaRPr lang="en-GB" sz="1100" dirty="0">
              <a:solidFill>
                <a:srgbClr val="FF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SECTION TO SECTION ALIGNMENT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37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Picture 2" descr="D:\Projects\RFQ\3D\20111005_Final Assy_SE\FINAL ASSY\Procedure\JPEGs\52_aligning minor vane sectio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41" y="4143380"/>
            <a:ext cx="2987665" cy="219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Projects\RFQ\3D\20111005_Final Assy_SE\FINAL ASSY\Procedure\JPEGs\55_alignment jig section to s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96757"/>
            <a:ext cx="3571900" cy="24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850755"/>
            <a:ext cx="6000792" cy="314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MANUFACTURING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38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 l="60524" t="5292" r="781" b="24593"/>
          <a:stretch>
            <a:fillRect/>
          </a:stretch>
        </p:blipFill>
        <p:spPr bwMode="auto">
          <a:xfrm>
            <a:off x="928662" y="1142984"/>
            <a:ext cx="7429552" cy="504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63143" y="835207"/>
            <a:ext cx="6147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6600"/>
                </a:solidFill>
                <a:latin typeface="Calibri" pitchFamily="34" charset="0"/>
              </a:rPr>
              <a:t>ROUGH MACHINING &amp; STRESS RELEIVING</a:t>
            </a:r>
            <a:endParaRPr lang="en-GB" sz="1400" dirty="0">
              <a:solidFill>
                <a:srgbClr val="FF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MANUFACTURING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39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21725"/>
            <a:ext cx="7858180" cy="529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" descr="let-64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6404" y="2636548"/>
            <a:ext cx="1328736" cy="207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4714884"/>
            <a:ext cx="603346" cy="15970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3" y="4722230"/>
            <a:ext cx="1143007" cy="158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240" y="778580"/>
            <a:ext cx="1181788" cy="149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929198"/>
            <a:ext cx="1928826" cy="15816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DO...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35" name="34 Imagen" descr="Scraper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714356"/>
            <a:ext cx="1847848" cy="2460152"/>
          </a:xfrm>
          <a:prstGeom prst="rect">
            <a:avLst/>
          </a:prstGeom>
        </p:spPr>
      </p:pic>
      <p:pic>
        <p:nvPicPr>
          <p:cNvPr id="24577" name="Picture 1" descr="D:\Projects\GSI RFQ pLinac\Presentations\Beam scrapers\Scraper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143248"/>
            <a:ext cx="1847848" cy="1601107"/>
          </a:xfrm>
          <a:prstGeom prst="rect">
            <a:avLst/>
          </a:prstGeom>
          <a:noFill/>
        </p:spPr>
      </p:pic>
      <p:pic>
        <p:nvPicPr>
          <p:cNvPr id="40" name="Picture 1" descr="D:\Projects\GSI RFQ pLinac\Presentations\BLISI\jpegs\IMG_10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3148083"/>
            <a:ext cx="1480735" cy="2002651"/>
          </a:xfrm>
          <a:prstGeom prst="rect">
            <a:avLst/>
          </a:prstGeom>
          <a:noFill/>
        </p:spPr>
      </p:pic>
      <p:pic>
        <p:nvPicPr>
          <p:cNvPr id="41" name="Picture 3" descr="D:\Projects\GSI RFQ pLinac\Presentations\BLISI\Columna Foto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5984" y="5184066"/>
            <a:ext cx="1480735" cy="1290100"/>
          </a:xfrm>
          <a:prstGeom prst="rect">
            <a:avLst/>
          </a:prstGeom>
          <a:noFill/>
        </p:spPr>
      </p:pic>
      <p:pic>
        <p:nvPicPr>
          <p:cNvPr id="42" name="Picture 5" descr="D:\Projects\GSI RFQ pLinac\Presentations\Beam halo monitor\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29076" y="714356"/>
            <a:ext cx="1699982" cy="1857388"/>
          </a:xfrm>
          <a:prstGeom prst="round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45" name="Picture 5" descr="vacuum-testing-with-all-detectors-installed1254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7160" y="714356"/>
            <a:ext cx="207255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60" y="714356"/>
            <a:ext cx="1119165" cy="81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1" descr="Imagen002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67028" y="1500174"/>
            <a:ext cx="1390988" cy="108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" descr="D:\Projects\GSI RFQ pLinac\Presentations\Blisi + polaris + FEM\Deformaciones_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1811" y="1357298"/>
            <a:ext cx="783263" cy="500066"/>
          </a:xfrm>
          <a:prstGeom prst="rect">
            <a:avLst/>
          </a:prstGeom>
          <a:noFill/>
        </p:spPr>
      </p:pic>
      <p:sp>
        <p:nvSpPr>
          <p:cNvPr id="37" name="35 Marcador de contenido"/>
          <p:cNvSpPr txBox="1">
            <a:spLocks/>
          </p:cNvSpPr>
          <p:nvPr/>
        </p:nvSpPr>
        <p:spPr>
          <a:xfrm>
            <a:off x="2028836" y="3000372"/>
            <a:ext cx="1900222" cy="311121"/>
          </a:xfrm>
          <a:prstGeom prst="rect">
            <a:avLst/>
          </a:prstGeom>
        </p:spPr>
        <p:txBody>
          <a:bodyPr/>
          <a:lstStyle/>
          <a:p>
            <a:pPr marL="457200" marR="0" lvl="0" indent="-457200" algn="ct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ECR ION SOURCES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6" name="35 Marcador de contenido"/>
          <p:cNvSpPr>
            <a:spLocks noGrp="1"/>
          </p:cNvSpPr>
          <p:nvPr>
            <p:ph idx="1"/>
          </p:nvPr>
        </p:nvSpPr>
        <p:spPr>
          <a:xfrm>
            <a:off x="-32" y="4689515"/>
            <a:ext cx="2571768" cy="311121"/>
          </a:xfrm>
        </p:spPr>
        <p:txBody>
          <a:bodyPr/>
          <a:lstStyle/>
          <a:p>
            <a:pPr algn="ctr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INSTRUMENTATION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35 Marcador de contenido"/>
          <p:cNvSpPr txBox="1">
            <a:spLocks/>
          </p:cNvSpPr>
          <p:nvPr/>
        </p:nvSpPr>
        <p:spPr>
          <a:xfrm rot="16200000">
            <a:off x="3134508" y="1180320"/>
            <a:ext cx="1900222" cy="311121"/>
          </a:xfrm>
          <a:prstGeom prst="rect">
            <a:avLst/>
          </a:prstGeom>
        </p:spPr>
        <p:txBody>
          <a:bodyPr/>
          <a:lstStyle/>
          <a:p>
            <a:pPr marL="457200" marR="0" lvl="0" indent="-457200" algn="ct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NEUTRONICS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9" name="35 Marcador de contenido"/>
          <p:cNvSpPr txBox="1">
            <a:spLocks/>
          </p:cNvSpPr>
          <p:nvPr/>
        </p:nvSpPr>
        <p:spPr>
          <a:xfrm>
            <a:off x="4193393" y="6261151"/>
            <a:ext cx="2450309" cy="311121"/>
          </a:xfrm>
          <a:prstGeom prst="rect">
            <a:avLst/>
          </a:prstGeom>
        </p:spPr>
        <p:txBody>
          <a:bodyPr/>
          <a:lstStyle/>
          <a:p>
            <a:pPr marL="457200" marR="0" lvl="0" indent="-457200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SPACE &amp; ASTROPHYSICS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0" name="Picture 3" descr="D:\My Pictures\20110627_PEARL Photos_Stephen Kill\11EC2545 ISIS PEARL beamlin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5240" y="2285992"/>
            <a:ext cx="1072578" cy="1615277"/>
          </a:xfrm>
          <a:prstGeom prst="rect">
            <a:avLst/>
          </a:prstGeom>
          <a:noFill/>
        </p:spPr>
      </p:pic>
      <p:pic>
        <p:nvPicPr>
          <p:cNvPr id="52" name="Picture 5" descr="Detector 016 (3)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23513" y="714356"/>
            <a:ext cx="677247" cy="65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3" descr="BigBoss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82294" y="5071223"/>
            <a:ext cx="2214197" cy="121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715273" y="2556362"/>
            <a:ext cx="1214444" cy="151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 descr="pearl-upgrade-schematic-drawing1238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85240" y="3845831"/>
            <a:ext cx="1072578" cy="86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7" name="Picture 1" descr="D:\Projects\GSI RFQ pLinac\Presentations\Thales &amp; Saxs\P107063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6578" y="2500305"/>
            <a:ext cx="878175" cy="1571637"/>
          </a:xfrm>
          <a:prstGeom prst="rect">
            <a:avLst/>
          </a:prstGeom>
          <a:noFill/>
        </p:spPr>
      </p:pic>
      <p:sp>
        <p:nvSpPr>
          <p:cNvPr id="57" name="35 Marcador de contenido"/>
          <p:cNvSpPr txBox="1">
            <a:spLocks/>
          </p:cNvSpPr>
          <p:nvPr/>
        </p:nvSpPr>
        <p:spPr>
          <a:xfrm>
            <a:off x="6836599" y="6261151"/>
            <a:ext cx="2450309" cy="311121"/>
          </a:xfrm>
          <a:prstGeom prst="rect">
            <a:avLst/>
          </a:prstGeom>
        </p:spPr>
        <p:txBody>
          <a:bodyPr/>
          <a:lstStyle/>
          <a:p>
            <a:pPr marL="457200" marR="0" lvl="0" indent="-457200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COMPOSITE MATERIALS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96492" y="4029974"/>
            <a:ext cx="933028" cy="68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 build="p"/>
      <p:bldP spid="38" grpId="0"/>
      <p:bldP spid="39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MANUFACTURING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40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63143" y="835207"/>
            <a:ext cx="6147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6600"/>
                </a:solidFill>
                <a:latin typeface="Calibri" pitchFamily="34" charset="0"/>
              </a:rPr>
              <a:t>FINAL MACHINING</a:t>
            </a:r>
            <a:endParaRPr lang="en-GB" sz="14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 l="60276" t="3310" b="22609"/>
          <a:stretch>
            <a:fillRect/>
          </a:stretch>
        </p:blipFill>
        <p:spPr bwMode="auto">
          <a:xfrm>
            <a:off x="857224" y="1183732"/>
            <a:ext cx="7500990" cy="524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RFQ 352.2 MHz ESS-BILBAO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41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857232"/>
            <a:ext cx="3871093" cy="387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4" descr="http://proyectodeciencias.files.wordpress.com/2010/01/ess-bilbao-log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428868"/>
            <a:ext cx="1341416" cy="536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DESIGN</a:t>
            </a:r>
            <a:endParaRPr lang="en-GB" dirty="0"/>
          </a:p>
        </p:txBody>
      </p:sp>
      <p:sp>
        <p:nvSpPr>
          <p:cNvPr id="12" name="11 Marcador de contenido"/>
          <p:cNvSpPr>
            <a:spLocks noGrp="1"/>
          </p:cNvSpPr>
          <p:nvPr>
            <p:ph idx="1"/>
          </p:nvPr>
        </p:nvSpPr>
        <p:spPr>
          <a:xfrm>
            <a:off x="457200" y="974739"/>
            <a:ext cx="8229600" cy="4525963"/>
          </a:xfrm>
        </p:spPr>
        <p:txBody>
          <a:bodyPr/>
          <a:lstStyle/>
          <a:p>
            <a:r>
              <a:rPr lang="en-GB" dirty="0" smtClean="0"/>
              <a:t>RFQ CAVITY DESIGN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32B149-9B38-48EE-AEDC-1F217BD21871}" type="slidenum">
              <a:rPr lang="es-ES" smtClean="0"/>
              <a:pPr/>
              <a:t>42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429156" cy="212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412479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80502"/>
            <a:ext cx="2900354" cy="235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214818"/>
            <a:ext cx="3964404" cy="207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000108"/>
            <a:ext cx="1651599" cy="86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052040"/>
            <a:ext cx="2819425" cy="18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10502"/>
          <a:stretch>
            <a:fillRect/>
          </a:stretch>
        </p:blipFill>
        <p:spPr bwMode="auto">
          <a:xfrm>
            <a:off x="571472" y="1021774"/>
            <a:ext cx="4286280" cy="34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4558" y="3071810"/>
            <a:ext cx="5020846" cy="309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 TEST MODELS</a:t>
            </a:r>
            <a:endParaRPr lang="en-GB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525963"/>
          </a:xfrm>
        </p:spPr>
        <p:txBody>
          <a:bodyPr/>
          <a:lstStyle/>
          <a:p>
            <a:r>
              <a:rPr lang="en-GB" dirty="0" smtClean="0"/>
              <a:t>MODIFICATIONS TO ISIS MODEL:</a:t>
            </a:r>
          </a:p>
          <a:p>
            <a:pPr lvl="1"/>
            <a:r>
              <a:rPr lang="en-GB" dirty="0" smtClean="0"/>
              <a:t>VANE TIP PROFILE</a:t>
            </a:r>
          </a:p>
          <a:p>
            <a:pPr lvl="1"/>
            <a:r>
              <a:rPr lang="en-GB" dirty="0" smtClean="0"/>
              <a:t>INPUT RADIAL MATCHER</a:t>
            </a:r>
          </a:p>
          <a:p>
            <a:pPr lvl="1"/>
            <a:r>
              <a:rPr lang="en-GB" dirty="0" smtClean="0"/>
              <a:t>ELLIPTICAL SHAPE GAP SECTION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2515" y="714356"/>
            <a:ext cx="1907203" cy="28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56674"/>
            <a:ext cx="2366994" cy="213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 descr="D:\Projects\GSI RFQ pLinac\Presentations\INFO ESS-B\WeldTest_MajorVAne\fotos\Mayor_va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708977"/>
            <a:ext cx="2689639" cy="1934469"/>
          </a:xfrm>
          <a:prstGeom prst="rect">
            <a:avLst/>
          </a:prstGeom>
          <a:noFill/>
        </p:spPr>
      </p:pic>
      <p:pic>
        <p:nvPicPr>
          <p:cNvPr id="20485" name="Picture 5" descr="D:\Projects\GSI RFQ pLinac\Presentations\INFO ESS-B\WeldTest_MajorVAne\fotos\Mayor_vane_modula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910533"/>
            <a:ext cx="3446825" cy="2469205"/>
          </a:xfrm>
          <a:prstGeom prst="rect">
            <a:avLst/>
          </a:prstGeom>
          <a:noFill/>
        </p:spPr>
      </p:pic>
      <p:sp>
        <p:nvSpPr>
          <p:cNvPr id="13" name="12 Pentágono"/>
          <p:cNvSpPr/>
          <p:nvPr/>
        </p:nvSpPr>
        <p:spPr>
          <a:xfrm rot="900000">
            <a:off x="3397402" y="3811149"/>
            <a:ext cx="359050" cy="276999"/>
          </a:xfrm>
          <a:prstGeom prst="homePlate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929322" y="3786190"/>
            <a:ext cx="500066" cy="5000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357950" y="3643314"/>
            <a:ext cx="178595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2"/>
                </a:solidFill>
              </a:rPr>
              <a:t>MODULATION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16" name="Picture 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2937" t="24472" r="36672" b="18322"/>
          <a:stretch/>
        </p:blipFill>
        <p:spPr bwMode="auto">
          <a:xfrm>
            <a:off x="1928794" y="4643446"/>
            <a:ext cx="1704975" cy="1781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7" name="Picture 4"/>
          <p:cNvPicPr/>
          <p:nvPr/>
        </p:nvPicPr>
        <p:blipFill rotWithShape="1">
          <a:blip r:embed="rId7" cstate="print"/>
          <a:srcRect r="23769"/>
          <a:stretch/>
        </p:blipFill>
        <p:spPr bwMode="auto">
          <a:xfrm>
            <a:off x="7215206" y="5295922"/>
            <a:ext cx="1655013" cy="1204912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 TEST MODELS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525963"/>
          </a:xfrm>
        </p:spPr>
        <p:txBody>
          <a:bodyPr/>
          <a:lstStyle/>
          <a:p>
            <a:r>
              <a:rPr lang="en-GB" dirty="0" smtClean="0"/>
              <a:t>MACHINING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45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2531" name="Picture 3" descr="D:\Projects\GSI RFQ pLinac\Presentations\INFO ESS-B\WeldTest_MajorVAne\fotos\2012-10-26 16.41.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794" y="2071678"/>
            <a:ext cx="2842446" cy="2131835"/>
          </a:xfrm>
          <a:prstGeom prst="rect">
            <a:avLst/>
          </a:prstGeom>
          <a:noFill/>
        </p:spPr>
      </p:pic>
      <p:pic>
        <p:nvPicPr>
          <p:cNvPr id="22533" name="Picture 5" descr="D:\Projects\GSI RFQ pLinac\Presentations\INFO ESS-B\WeldTest_MajorVAne\fotos\2012-10-26 17.34.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43428"/>
            <a:ext cx="2757478" cy="2068108"/>
          </a:xfrm>
          <a:prstGeom prst="rect">
            <a:avLst/>
          </a:prstGeom>
          <a:noFill/>
        </p:spPr>
      </p:pic>
      <p:sp>
        <p:nvSpPr>
          <p:cNvPr id="11" name="10 Pentágono"/>
          <p:cNvSpPr/>
          <p:nvPr/>
        </p:nvSpPr>
        <p:spPr>
          <a:xfrm rot="5400000">
            <a:off x="1642469" y="4224144"/>
            <a:ext cx="295650" cy="276999"/>
          </a:xfrm>
          <a:prstGeom prst="homePlate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22534" name="Picture 6" descr="D:\Projects\GSI RFQ pLinac\Presentations\INFO ESS-B\WeldTest_MajorVAne\fotos\2012-10-27 09.27.04.jpg"/>
          <p:cNvPicPr>
            <a:picLocks noChangeAspect="1" noChangeArrowheads="1"/>
          </p:cNvPicPr>
          <p:nvPr/>
        </p:nvPicPr>
        <p:blipFill>
          <a:blip r:embed="rId4" cstate="print"/>
          <a:srcRect r="7537"/>
          <a:stretch>
            <a:fillRect/>
          </a:stretch>
        </p:blipFill>
        <p:spPr bwMode="auto">
          <a:xfrm>
            <a:off x="5281301" y="1000108"/>
            <a:ext cx="3505541" cy="2843470"/>
          </a:xfrm>
          <a:prstGeom prst="round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2532" name="Picture 4" descr="D:\Projects\GSI RFQ pLinac\Presentations\INFO ESS-B\WeldTest_MajorVAne\fotos\2012-10-27 08.05.58.jpg"/>
          <p:cNvPicPr>
            <a:picLocks noChangeAspect="1" noChangeArrowheads="1"/>
          </p:cNvPicPr>
          <p:nvPr/>
        </p:nvPicPr>
        <p:blipFill>
          <a:blip r:embed="rId5" cstate="print"/>
          <a:srcRect l="16751" t="14719" r="9650"/>
          <a:stretch>
            <a:fillRect/>
          </a:stretch>
        </p:blipFill>
        <p:spPr bwMode="auto">
          <a:xfrm>
            <a:off x="3296599" y="4214818"/>
            <a:ext cx="2561285" cy="2225883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6610" y="1067811"/>
            <a:ext cx="2222580" cy="178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Pentágono"/>
          <p:cNvSpPr/>
          <p:nvPr/>
        </p:nvSpPr>
        <p:spPr>
          <a:xfrm>
            <a:off x="3071802" y="5214950"/>
            <a:ext cx="295650" cy="276999"/>
          </a:xfrm>
          <a:prstGeom prst="homePlate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14" name="13 Pentágono"/>
          <p:cNvSpPr/>
          <p:nvPr/>
        </p:nvSpPr>
        <p:spPr>
          <a:xfrm rot="18900000">
            <a:off x="5710058" y="4065014"/>
            <a:ext cx="295650" cy="276999"/>
          </a:xfrm>
          <a:prstGeom prst="homePlate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 TEST MODELS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00108"/>
            <a:ext cx="8401080" cy="4525963"/>
          </a:xfrm>
        </p:spPr>
        <p:txBody>
          <a:bodyPr/>
          <a:lstStyle/>
          <a:p>
            <a:r>
              <a:rPr lang="en-GB" dirty="0" smtClean="0"/>
              <a:t>METROLOGY</a:t>
            </a:r>
          </a:p>
          <a:p>
            <a:pPr marL="0" lvl="2" indent="3175">
              <a:buNone/>
            </a:pPr>
            <a:r>
              <a:rPr lang="en-GB" dirty="0" smtClean="0"/>
              <a:t>METROLOGY STUDY HAS SHOWN VERY GOOD PERFORMANCE OF THE MACHINING PROCESS AND TOLERANCES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46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t="5565"/>
          <a:stretch>
            <a:fillRect/>
          </a:stretch>
        </p:blipFill>
        <p:spPr bwMode="auto">
          <a:xfrm>
            <a:off x="285753" y="1785926"/>
            <a:ext cx="857252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05249" y="3905902"/>
            <a:ext cx="2166487" cy="14519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8638" y="1000108"/>
            <a:ext cx="5543560" cy="4525963"/>
          </a:xfrm>
        </p:spPr>
        <p:txBody>
          <a:bodyPr/>
          <a:lstStyle/>
          <a:p>
            <a:r>
              <a:rPr lang="en-GB" dirty="0" smtClean="0"/>
              <a:t>MACHINING</a:t>
            </a:r>
          </a:p>
          <a:p>
            <a:pPr marL="0" lvl="2" indent="3175">
              <a:buNone/>
            </a:pPr>
            <a:r>
              <a:rPr lang="en-GB" sz="1600" dirty="0" smtClean="0"/>
              <a:t>2 DIFFERENT MACHINES HAVE BEEN USED:</a:t>
            </a:r>
          </a:p>
          <a:p>
            <a:pPr marL="285750" lvl="3" indent="3175" defTabSz="685800">
              <a:buFont typeface="+mj-lt"/>
              <a:buAutoNum type="romanLcPeriod"/>
              <a:tabLst>
                <a:tab pos="2514600" algn="l"/>
              </a:tabLst>
            </a:pPr>
            <a:r>
              <a:rPr lang="en-GB" dirty="0" smtClean="0"/>
              <a:t>  </a:t>
            </a:r>
            <a:r>
              <a:rPr lang="en-GB" sz="1400" dirty="0" smtClean="0"/>
              <a:t>BORING DRILLING CNC MACHINE:	</a:t>
            </a:r>
          </a:p>
          <a:p>
            <a:pPr marL="285750" lvl="3" indent="3175" defTabSz="685800">
              <a:tabLst>
                <a:tab pos="449263" algn="l"/>
              </a:tabLst>
            </a:pPr>
            <a:r>
              <a:rPr lang="en-GB" sz="1400" dirty="0" smtClean="0"/>
              <a:t>	for the main </a:t>
            </a:r>
            <a:r>
              <a:rPr lang="en-GB" sz="1400" dirty="0" err="1" smtClean="0"/>
              <a:t>datums</a:t>
            </a:r>
            <a:r>
              <a:rPr lang="en-GB" sz="1400" dirty="0" smtClean="0"/>
              <a:t> / references – base plane &amp; side plane</a:t>
            </a:r>
          </a:p>
          <a:p>
            <a:pPr marL="285750" lvl="3" indent="3175" defTabSz="685800">
              <a:buFont typeface="+mj-lt"/>
              <a:buAutoNum type="romanLcPeriod"/>
              <a:tabLst>
                <a:tab pos="2514600" algn="l"/>
              </a:tabLst>
            </a:pPr>
            <a:endParaRPr lang="en-GB" sz="1400" dirty="0" smtClean="0"/>
          </a:p>
          <a:p>
            <a:pPr marL="285750" lvl="3" indent="3175" defTabSz="685800">
              <a:buFont typeface="+mj-lt"/>
              <a:buAutoNum type="romanLcPeriod"/>
              <a:tabLst>
                <a:tab pos="2514600" algn="l"/>
              </a:tabLst>
            </a:pPr>
            <a:endParaRPr lang="en-GB" sz="1400" dirty="0" smtClean="0"/>
          </a:p>
          <a:p>
            <a:pPr marL="285750" lvl="3" indent="3175" defTabSz="685800">
              <a:buFont typeface="+mj-lt"/>
              <a:buAutoNum type="romanLcPeriod"/>
              <a:tabLst>
                <a:tab pos="2514600" algn="l"/>
              </a:tabLst>
            </a:pPr>
            <a:endParaRPr lang="en-GB" sz="1400" dirty="0" smtClean="0"/>
          </a:p>
          <a:p>
            <a:pPr marL="285750" lvl="3" indent="3175">
              <a:buFont typeface="+mj-lt"/>
              <a:buAutoNum type="romanLcPeriod" startAt="2"/>
              <a:tabLst>
                <a:tab pos="2514600" algn="l"/>
              </a:tabLst>
            </a:pPr>
            <a:r>
              <a:rPr lang="en-GB" sz="1400" dirty="0" smtClean="0"/>
              <a:t> 3D CNC MILLING MACHINE: 	</a:t>
            </a:r>
          </a:p>
          <a:p>
            <a:pPr marL="285750" lvl="3" indent="3175">
              <a:tabLst>
                <a:tab pos="449263" algn="l"/>
              </a:tabLst>
            </a:pPr>
            <a:r>
              <a:rPr lang="en-GB" sz="1400" dirty="0" smtClean="0"/>
              <a:t>	for the CAVITY form &amp; vane tip modulation</a:t>
            </a:r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47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217762"/>
            <a:ext cx="1785950" cy="135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665" y="2571744"/>
            <a:ext cx="190048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500034" y="3714752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3175">
              <a:buNone/>
              <a:tabLst>
                <a:tab pos="449263" algn="l"/>
              </a:tabLst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PROCESS:</a:t>
            </a:r>
          </a:p>
          <a:p>
            <a:pPr marL="266700" lvl="2" indent="-266700">
              <a:buAutoNum type="arabicPeriod"/>
              <a:tabLst>
                <a:tab pos="449263" algn="l"/>
              </a:tabLst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Rough machining		+5 mm.</a:t>
            </a:r>
          </a:p>
          <a:p>
            <a:pPr marL="266700" lvl="2" indent="-266700">
              <a:buAutoNum type="arabicPeriod"/>
              <a:tabLst>
                <a:tab pos="449263" algn="l"/>
              </a:tabLst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Annealing		Heat treatment: stress relieving</a:t>
            </a:r>
          </a:p>
          <a:p>
            <a:pPr marL="266700" lvl="2" indent="-266700">
              <a:buAutoNum type="arabicPeriod"/>
              <a:tabLst>
                <a:tab pos="449263" algn="l"/>
              </a:tabLst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Pre-finish operation	Final machining of </a:t>
            </a:r>
            <a:r>
              <a:rPr lang="en-GB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datums</a:t>
            </a: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&amp; references</a:t>
            </a:r>
          </a:p>
          <a:p>
            <a:pPr marL="266700" lvl="2" indent="-266700">
              <a:buAutoNum type="arabicPeriod"/>
              <a:tabLst>
                <a:tab pos="449263" algn="l"/>
              </a:tabLst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Finish operation		Final machining for the cavity form &amp; vane tip modulation</a:t>
            </a:r>
          </a:p>
          <a:p>
            <a:pPr marL="266700" lvl="2" indent="-266700">
              <a:buAutoNum type="arabicPeriod"/>
              <a:tabLst>
                <a:tab pos="449263" algn="l"/>
              </a:tabLst>
            </a:pPr>
            <a:endParaRPr lang="en-GB" b="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266700" lvl="2" indent="-266700">
              <a:tabLst>
                <a:tab pos="449263" algn="l"/>
              </a:tabLst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REQUIREMENTS</a:t>
            </a:r>
          </a:p>
          <a:p>
            <a:pPr marL="266700" lvl="2" indent="-266700">
              <a:tabLst>
                <a:tab pos="449263" algn="l"/>
              </a:tabLst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Do not introduce linear nor </a:t>
            </a:r>
            <a:r>
              <a:rPr lang="en-GB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torsional</a:t>
            </a: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deformation with clamping forces</a:t>
            </a:r>
          </a:p>
          <a:p>
            <a:pPr marL="266700" lvl="2" indent="-266700">
              <a:tabLst>
                <a:tab pos="449263" algn="l"/>
              </a:tabLst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Control </a:t>
            </a:r>
            <a:r>
              <a:rPr lang="en-GB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feedrate</a:t>
            </a: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during final machining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8638" y="1000108"/>
            <a:ext cx="5543560" cy="4525963"/>
          </a:xfrm>
        </p:spPr>
        <p:txBody>
          <a:bodyPr/>
          <a:lstStyle/>
          <a:p>
            <a:r>
              <a:rPr lang="en-GB" dirty="0" smtClean="0"/>
              <a:t>MACHINING</a:t>
            </a:r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48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000108"/>
            <a:ext cx="2890878" cy="226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748" y="3714751"/>
            <a:ext cx="4099996" cy="248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443148"/>
            <a:ext cx="3286148" cy="277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721" y="1596885"/>
            <a:ext cx="1723701" cy="14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9378" y="1602334"/>
            <a:ext cx="3105160" cy="139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8638" y="1000108"/>
            <a:ext cx="5686436" cy="4525963"/>
          </a:xfrm>
        </p:spPr>
        <p:txBody>
          <a:bodyPr/>
          <a:lstStyle/>
          <a:p>
            <a:r>
              <a:rPr lang="en-GB" dirty="0" smtClean="0"/>
              <a:t>METROLOGY</a:t>
            </a:r>
          </a:p>
          <a:p>
            <a:pPr marL="7938" indent="-7938"/>
            <a:r>
              <a:rPr lang="en-GB" sz="1600" b="0" dirty="0" smtClean="0"/>
              <a:t>REPORTS HAS BEEN PERFORMED AND HAVE SHOWN VERY GOOD RESULTS, SPECIALLY FOR THE DATUMS AND REFERENCE PLANES.</a:t>
            </a:r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49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t="45514"/>
          <a:stretch>
            <a:fillRect/>
          </a:stretch>
        </p:blipFill>
        <p:spPr bwMode="auto">
          <a:xfrm>
            <a:off x="374744" y="4143380"/>
            <a:ext cx="85549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2"/>
          <p:cNvGrpSpPr/>
          <p:nvPr/>
        </p:nvGrpSpPr>
        <p:grpSpPr>
          <a:xfrm>
            <a:off x="357158" y="2588524"/>
            <a:ext cx="4043362" cy="1054790"/>
            <a:chOff x="2553668" y="4430850"/>
            <a:chExt cx="5544616" cy="1446422"/>
          </a:xfrm>
        </p:grpSpPr>
        <p:grpSp>
          <p:nvGrpSpPr>
            <p:cNvPr id="13" name="Group 1"/>
            <p:cNvGrpSpPr/>
            <p:nvPr/>
          </p:nvGrpSpPr>
          <p:grpSpPr>
            <a:xfrm rot="5400000">
              <a:off x="4602765" y="2381753"/>
              <a:ext cx="1446422" cy="5544616"/>
              <a:chOff x="380976" y="332656"/>
              <a:chExt cx="1446422" cy="5544616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6990" t="16015" r="32739" b="14376"/>
              <a:stretch/>
            </p:blipFill>
            <p:spPr bwMode="auto">
              <a:xfrm>
                <a:off x="380976" y="332656"/>
                <a:ext cx="1446422" cy="55446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6" name="Straight Connector 4"/>
              <p:cNvCxnSpPr>
                <a:endCxn id="15" idx="2"/>
              </p:cNvCxnSpPr>
              <p:nvPr/>
            </p:nvCxnSpPr>
            <p:spPr>
              <a:xfrm rot="16200000" flipH="1">
                <a:off x="-1633171" y="3139914"/>
                <a:ext cx="5474716" cy="0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1"/>
            <p:cNvCxnSpPr/>
            <p:nvPr/>
          </p:nvCxnSpPr>
          <p:spPr>
            <a:xfrm flipH="1">
              <a:off x="2553668" y="5805264"/>
              <a:ext cx="547471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9" t="59999" r="54722" b="34322"/>
          <a:stretch/>
        </p:blipFill>
        <p:spPr bwMode="auto">
          <a:xfrm>
            <a:off x="451792" y="2132856"/>
            <a:ext cx="4120208" cy="3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8"/>
          <p:cNvCxnSpPr/>
          <p:nvPr/>
        </p:nvCxnSpPr>
        <p:spPr>
          <a:xfrm>
            <a:off x="589052" y="3589372"/>
            <a:ext cx="1196866" cy="267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/>
          <p:nvPr/>
        </p:nvSpPr>
        <p:spPr>
          <a:xfrm>
            <a:off x="1857356" y="3754283"/>
            <a:ext cx="122413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/>
              <a:t>Face B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" t="65309" r="57570" b="28642"/>
          <a:stretch/>
        </p:blipFill>
        <p:spPr bwMode="auto">
          <a:xfrm>
            <a:off x="4859544" y="2118217"/>
            <a:ext cx="3641546" cy="38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944" t="44815" r="13194" b="41605"/>
          <a:stretch/>
        </p:blipFill>
        <p:spPr bwMode="auto">
          <a:xfrm>
            <a:off x="4830938" y="2938798"/>
            <a:ext cx="3665978" cy="5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4"/>
          <p:cNvCxnSpPr/>
          <p:nvPr/>
        </p:nvCxnSpPr>
        <p:spPr>
          <a:xfrm rot="16200000" flipH="1">
            <a:off x="4414641" y="3158988"/>
            <a:ext cx="822165" cy="36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5"/>
          <p:cNvCxnSpPr/>
          <p:nvPr/>
        </p:nvCxnSpPr>
        <p:spPr>
          <a:xfrm rot="10800000" flipV="1">
            <a:off x="4830938" y="2938797"/>
            <a:ext cx="3917527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8"/>
          <p:cNvCxnSpPr/>
          <p:nvPr/>
        </p:nvCxnSpPr>
        <p:spPr>
          <a:xfrm rot="16200000" flipH="1">
            <a:off x="4688055" y="3598632"/>
            <a:ext cx="493906" cy="222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9"/>
          <p:cNvSpPr txBox="1"/>
          <p:nvPr/>
        </p:nvSpPr>
        <p:spPr>
          <a:xfrm>
            <a:off x="5046098" y="3787398"/>
            <a:ext cx="629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 A</a:t>
            </a: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 cstate="print"/>
          <a:srcRect r="10492" b="10702"/>
          <a:stretch>
            <a:fillRect/>
          </a:stretch>
        </p:blipFill>
        <p:spPr bwMode="auto">
          <a:xfrm>
            <a:off x="6253451" y="714356"/>
            <a:ext cx="253339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14752"/>
            <a:ext cx="3786214" cy="2189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12"/>
          <p:cNvGraphicFramePr>
            <a:graphicFrameLocks noChangeAspect="1"/>
          </p:cNvGraphicFramePr>
          <p:nvPr/>
        </p:nvGraphicFramePr>
        <p:xfrm>
          <a:off x="357158" y="714356"/>
          <a:ext cx="2357454" cy="2347944"/>
        </p:xfrm>
        <a:graphic>
          <a:graphicData uri="http://schemas.openxmlformats.org/presentationml/2006/ole">
            <p:oleObj spid="_x0000_s4097" name="Imagen de mapa de bits" r:id="rId4" imgW="5010150" imgH="4991100" progId="PBrush">
              <p:embed/>
            </p:oleObj>
          </a:graphicData>
        </a:graphic>
      </p:graphicFrame>
      <p:sp>
        <p:nvSpPr>
          <p:cNvPr id="13" name="5 Título"/>
          <p:cNvSpPr>
            <a:spLocks noGrp="1"/>
          </p:cNvSpPr>
          <p:nvPr>
            <p:ph type="title"/>
          </p:nvPr>
        </p:nvSpPr>
        <p:spPr>
          <a:xfrm>
            <a:off x="428596" y="6017840"/>
            <a:ext cx="6143668" cy="363934"/>
          </a:xfrm>
        </p:spPr>
        <p:txBody>
          <a:bodyPr/>
          <a:lstStyle/>
          <a:p>
            <a:pPr algn="l"/>
            <a:r>
              <a:rPr lang="en-GB" sz="1600" dirty="0" smtClean="0">
                <a:effectLst/>
              </a:rPr>
              <a:t>FROM MACHINE TOOL TO HIGH-PRECISION</a:t>
            </a:r>
            <a:endParaRPr lang="en-GB" dirty="0"/>
          </a:p>
        </p:txBody>
      </p:sp>
      <p:pic>
        <p:nvPicPr>
          <p:cNvPr id="11" name="Picture 5" descr="Ro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7166"/>
            <a:ext cx="2219035" cy="15185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pic>
        <p:nvPicPr>
          <p:cNvPr id="12" name="Picture 4" descr="dantip_foto_maquina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3380" y="785794"/>
            <a:ext cx="2128006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211" y="2500306"/>
            <a:ext cx="2596175" cy="1643074"/>
          </a:xfrm>
          <a:prstGeom prst="round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7" descr="15-02-2012 060 (2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4855" y="2071678"/>
            <a:ext cx="209597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6786578" y="428604"/>
            <a:ext cx="1674892" cy="561856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92% of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the</a:t>
            </a: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turbines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have</a:t>
            </a: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been</a:t>
            </a: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grinded</a:t>
            </a: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with</a:t>
            </a: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this</a:t>
            </a:r>
            <a:r>
              <a:rPr lang="es-ES" sz="1100" b="0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machine </a:t>
            </a:r>
            <a:r>
              <a:rPr lang="es-ES" sz="1100" b="0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world-wide</a:t>
            </a:r>
            <a:endParaRPr lang="es-ES" sz="1100" b="0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 l="5160"/>
          <a:stretch>
            <a:fillRect/>
          </a:stretch>
        </p:blipFill>
        <p:spPr bwMode="auto">
          <a:xfrm>
            <a:off x="4357686" y="4007311"/>
            <a:ext cx="2286016" cy="18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0" cstate="print"/>
          <a:srcRect l="4115" t="6349" r="5362"/>
          <a:stretch>
            <a:fillRect/>
          </a:stretch>
        </p:blipFill>
        <p:spPr bwMode="auto">
          <a:xfrm>
            <a:off x="7286644" y="5208381"/>
            <a:ext cx="1579665" cy="12924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Flecha derecha"/>
          <p:cNvSpPr/>
          <p:nvPr/>
        </p:nvSpPr>
        <p:spPr>
          <a:xfrm rot="21208463">
            <a:off x="6714034" y="4913231"/>
            <a:ext cx="686442" cy="550247"/>
          </a:xfrm>
          <a:prstGeom prst="rightArrow">
            <a:avLst/>
          </a:prstGeom>
          <a:solidFill>
            <a:srgbClr val="FF9900"/>
          </a:solidFill>
          <a:ln w="38100">
            <a:solidFill>
              <a:srgbClr val="FF66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BottomDown"/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25" name="Picture 7" descr="imagen chipi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5272" y="4143380"/>
            <a:ext cx="1111852" cy="11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T9000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3240" y="2285992"/>
            <a:ext cx="115027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0" contourW="12700" prstMaterial="plastic">
            <a:extrusionClr>
              <a:schemeClr val="tx1"/>
            </a:extrusionClr>
            <a:contourClr>
              <a:srgbClr val="FF6600"/>
            </a:contourClr>
          </a:sp3d>
        </p:spPr>
      </p:pic>
      <p:pic>
        <p:nvPicPr>
          <p:cNvPr id="27" name="Picture 6" descr="Tricept 90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8255" y="2714620"/>
            <a:ext cx="956905" cy="143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000" contourW="12700" prstMaterial="plastic">
            <a:extrusionClr>
              <a:schemeClr val="tx1"/>
            </a:extrusionClr>
            <a:contourClr>
              <a:srgbClr val="FF6600"/>
            </a:contourClr>
          </a:sp3d>
        </p:spPr>
      </p:pic>
      <p:pic>
        <p:nvPicPr>
          <p:cNvPr id="29" name="Picture 14" descr="IMG_020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18603" y="1022356"/>
            <a:ext cx="1439083" cy="119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Flecha derecha"/>
          <p:cNvSpPr/>
          <p:nvPr/>
        </p:nvSpPr>
        <p:spPr>
          <a:xfrm rot="14058742">
            <a:off x="3065449" y="1939430"/>
            <a:ext cx="417323" cy="550247"/>
          </a:xfrm>
          <a:prstGeom prst="rightArrow">
            <a:avLst/>
          </a:prstGeom>
          <a:solidFill>
            <a:srgbClr val="FF9900"/>
          </a:solidFill>
          <a:ln w="38100">
            <a:solidFill>
              <a:srgbClr val="FF66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BottomDown"/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" t="21037" r="72653" b="2844"/>
          <a:stretch>
            <a:fillRect/>
          </a:stretch>
        </p:blipFill>
        <p:spPr bwMode="auto">
          <a:xfrm>
            <a:off x="3286116" y="163075"/>
            <a:ext cx="1153193" cy="81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12 Imagen" descr="DSCN8094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19693" y="164724"/>
            <a:ext cx="1209299" cy="90682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8638" y="1000108"/>
            <a:ext cx="8115328" cy="4525963"/>
          </a:xfrm>
        </p:spPr>
        <p:txBody>
          <a:bodyPr/>
          <a:lstStyle/>
          <a:p>
            <a:r>
              <a:rPr lang="en-GB" dirty="0" smtClean="0"/>
              <a:t>METROLOGY</a:t>
            </a:r>
          </a:p>
          <a:p>
            <a:r>
              <a:rPr lang="en-GB" sz="1400" b="0" i="1" dirty="0" smtClean="0"/>
              <a:t>(FEW DETAILS TO BE CONSIDERED AND STUDIED IN DETAIL THOUGH)</a:t>
            </a:r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sz="1400" b="0" i="1" dirty="0" smtClean="0"/>
          </a:p>
          <a:p>
            <a:endParaRPr lang="en-GB" dirty="0" smtClean="0"/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  <a:p>
            <a:pPr marL="0" lvl="2" indent="3175">
              <a:buNone/>
              <a:tabLst>
                <a:tab pos="449263" algn="l"/>
              </a:tabLst>
            </a:pPr>
            <a:endParaRPr lang="en-GB" sz="160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50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96863"/>
            <a:ext cx="8072494" cy="418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428596" y="5783065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THAT SHOWS THAT CONTROLLING POSITION OF THE VANE TIPS IS COMPLICATED. IT SHOULD BE MEASURED AND CORRECTED BEFORE PROCEEDING WITH ASSEMBLY</a:t>
            </a:r>
            <a:endParaRPr lang="en-GB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51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28638" y="1000108"/>
            <a:ext cx="8115328" cy="4525963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METROLOGY</a:t>
            </a: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(FEW DETAILS TO BE CONSIDERED AND STUDIED IN DETAIL THOUGH)</a:t>
            </a: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2" indent="3175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+mj-lt"/>
              <a:buNone/>
              <a:tabLst>
                <a:tab pos="449263" algn="l"/>
              </a:tabLst>
              <a:defRPr/>
            </a:pP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2" indent="3175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+mj-lt"/>
              <a:buNone/>
              <a:tabLst>
                <a:tab pos="449263" algn="l"/>
              </a:tabLst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9700" name="Picture 4" descr="D:\Projects\GSI RFQ pLinac\Presentations\INFO ESS-B\ColdModel_MajorVane\Mayor Vane Cresta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3655509" cy="2066526"/>
          </a:xfrm>
          <a:prstGeom prst="rect">
            <a:avLst/>
          </a:prstGeom>
          <a:noFill/>
        </p:spPr>
      </p:pic>
      <p:pic>
        <p:nvPicPr>
          <p:cNvPr id="29701" name="Picture 5" descr="D:\Projects\GSI RFQ pLinac\Presentations\INFO ESS-B\ColdModel_MajorVane\Mayor Vane Cresta2.bmp"/>
          <p:cNvPicPr>
            <a:picLocks noChangeAspect="1" noChangeArrowheads="1"/>
          </p:cNvPicPr>
          <p:nvPr/>
        </p:nvPicPr>
        <p:blipFill>
          <a:blip r:embed="rId3"/>
          <a:srcRect l="3030" r="15152"/>
          <a:stretch>
            <a:fillRect/>
          </a:stretch>
        </p:blipFill>
        <p:spPr bwMode="auto">
          <a:xfrm>
            <a:off x="714348" y="3835410"/>
            <a:ext cx="3857652" cy="2665424"/>
          </a:xfrm>
          <a:prstGeom prst="rect">
            <a:avLst/>
          </a:prstGeom>
          <a:noFill/>
        </p:spPr>
      </p:pic>
      <p:pic>
        <p:nvPicPr>
          <p:cNvPr id="29702" name="Picture 6" descr="D:\Projects\GSI RFQ pLinac\Presentations\INFO ESS-B\ColdModel_MajorVane\Mayor Vane Cresta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050" y="1714488"/>
            <a:ext cx="4263230" cy="2410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Projects\RFQ Huelva\3D\RFQ v20\Renders\1.jpg"/>
          <p:cNvPicPr>
            <a:picLocks noChangeAspect="1" noChangeArrowheads="1"/>
          </p:cNvPicPr>
          <p:nvPr/>
        </p:nvPicPr>
        <p:blipFill>
          <a:blip r:embed="rId2" cstate="print"/>
          <a:srcRect l="8828" t="9260" b="10041"/>
          <a:stretch>
            <a:fillRect/>
          </a:stretch>
        </p:blipFill>
        <p:spPr bwMode="auto">
          <a:xfrm>
            <a:off x="714348" y="857232"/>
            <a:ext cx="6564331" cy="4357718"/>
          </a:xfrm>
          <a:prstGeom prst="rect">
            <a:avLst/>
          </a:prstGeom>
          <a:noFill/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LINCE – HUELVA :: HEAVY-ION RFQ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5059" y="2285992"/>
            <a:ext cx="1490658" cy="5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uhu.es/vic.investigacion/ucc/images/hl/lr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8698" y="2921817"/>
            <a:ext cx="665500" cy="327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D:\Projects\RFQ Huelva\3D\RFQ v1\20121016_images\rfq lrf s1-4.jpg"/>
          <p:cNvPicPr>
            <a:picLocks noChangeAspect="1" noChangeArrowheads="1"/>
          </p:cNvPicPr>
          <p:nvPr/>
        </p:nvPicPr>
        <p:blipFill>
          <a:blip r:embed="rId2" cstate="print"/>
          <a:srcRect l="10099" r="9100" b="10243"/>
          <a:stretch>
            <a:fillRect/>
          </a:stretch>
        </p:blipFill>
        <p:spPr bwMode="auto">
          <a:xfrm>
            <a:off x="6500826" y="4501628"/>
            <a:ext cx="2357455" cy="1999206"/>
          </a:xfrm>
          <a:prstGeom prst="roundRect">
            <a:avLst/>
          </a:prstGeom>
          <a:noFill/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80 MHz</a:t>
            </a:r>
            <a:endParaRPr lang="en-GB" dirty="0"/>
          </a:p>
        </p:txBody>
      </p:sp>
      <p:sp>
        <p:nvSpPr>
          <p:cNvPr id="11" name="10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STARTED AS 80 MHz RFQ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32B149-9B38-48EE-AEDC-1F217BD21871}" type="slidenum">
              <a:rPr lang="es-ES" smtClean="0"/>
              <a:pPr/>
              <a:t>53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18434" name="Picture 2" descr="D:\Projects\RFQ Huelva\3D\RFQ v1\20121003_images\rfq lrf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857232"/>
            <a:ext cx="1143087" cy="799868"/>
          </a:xfrm>
          <a:prstGeom prst="rect">
            <a:avLst/>
          </a:prstGeom>
          <a:noFill/>
        </p:spPr>
      </p:pic>
      <p:pic>
        <p:nvPicPr>
          <p:cNvPr id="18435" name="Picture 3" descr="D:\Projects\RFQ Huelva\3D\RFQ v1\20121003_images\rfq lrf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1785926"/>
            <a:ext cx="1143087" cy="799868"/>
          </a:xfrm>
          <a:prstGeom prst="rect">
            <a:avLst/>
          </a:prstGeom>
          <a:noFill/>
        </p:spPr>
      </p:pic>
      <p:pic>
        <p:nvPicPr>
          <p:cNvPr id="18436" name="Picture 4" descr="D:\Projects\RFQ Huelva\3D\RFQ v1\20121016_images\front.jpg"/>
          <p:cNvPicPr>
            <a:picLocks noChangeAspect="1" noChangeArrowheads="1"/>
          </p:cNvPicPr>
          <p:nvPr/>
        </p:nvPicPr>
        <p:blipFill>
          <a:blip r:embed="rId5" cstate="print"/>
          <a:srcRect l="10099" r="9100"/>
          <a:stretch>
            <a:fillRect/>
          </a:stretch>
        </p:blipFill>
        <p:spPr bwMode="auto">
          <a:xfrm>
            <a:off x="7643834" y="3500438"/>
            <a:ext cx="1214525" cy="1147495"/>
          </a:xfrm>
          <a:prstGeom prst="rect">
            <a:avLst/>
          </a:prstGeom>
          <a:noFill/>
        </p:spPr>
      </p:pic>
      <p:pic>
        <p:nvPicPr>
          <p:cNvPr id="18438" name="Picture 6" descr="D:\Projects\RFQ Huelva\3D\RFQ v1\20121016_images\section to sec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2585794"/>
            <a:ext cx="1407450" cy="1074463"/>
          </a:xfrm>
          <a:prstGeom prst="rect">
            <a:avLst/>
          </a:prstGeom>
          <a:noFill/>
        </p:spPr>
      </p:pic>
      <p:pic>
        <p:nvPicPr>
          <p:cNvPr id="18440" name="Picture 8" descr="RFQ_3C1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214422"/>
            <a:ext cx="2230361" cy="138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RFQ_2A3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794" y="1214422"/>
            <a:ext cx="2487509" cy="15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RFQ_6A7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3436" y="959769"/>
            <a:ext cx="4211836" cy="27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65624" y="4071942"/>
            <a:ext cx="4649516" cy="2417399"/>
          </a:xfrm>
          <a:prstGeom prst="rect">
            <a:avLst/>
          </a:prstGeom>
          <a:noFill/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1" cstate="print"/>
          <a:srcRect l="2306" t="3542" r="50360" b="2031"/>
          <a:stretch>
            <a:fillRect/>
          </a:stretch>
        </p:blipFill>
        <p:spPr bwMode="auto">
          <a:xfrm>
            <a:off x="254658" y="2843446"/>
            <a:ext cx="2679184" cy="158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D:\Projects\RFQ Huelva\3D\RFQ v5\jpegs brazing info\bottom plate 1.jpg"/>
          <p:cNvPicPr>
            <a:picLocks noChangeAspect="1" noChangeArrowheads="1"/>
          </p:cNvPicPr>
          <p:nvPr/>
        </p:nvPicPr>
        <p:blipFill>
          <a:blip r:embed="rId2" cstate="print"/>
          <a:srcRect l="13326" t="9922" b="15663"/>
          <a:stretch>
            <a:fillRect/>
          </a:stretch>
        </p:blipFill>
        <p:spPr bwMode="auto">
          <a:xfrm>
            <a:off x="5553854" y="857232"/>
            <a:ext cx="3256288" cy="2000264"/>
          </a:xfrm>
          <a:prstGeom prst="rect">
            <a:avLst/>
          </a:prstGeom>
          <a:noFill/>
        </p:spPr>
      </p:pic>
      <p:pic>
        <p:nvPicPr>
          <p:cNvPr id="19461" name="Picture 5" descr="D:\Projects\RFQ Huelva\3D\RFQ v5\jpegs\s1.jpg"/>
          <p:cNvPicPr>
            <a:picLocks noChangeAspect="1" noChangeArrowheads="1"/>
          </p:cNvPicPr>
          <p:nvPr/>
        </p:nvPicPr>
        <p:blipFill>
          <a:blip r:embed="rId3" cstate="print"/>
          <a:srcRect l="21085" r="18376" b="23423"/>
          <a:stretch>
            <a:fillRect/>
          </a:stretch>
        </p:blipFill>
        <p:spPr bwMode="auto">
          <a:xfrm>
            <a:off x="6465606" y="4417892"/>
            <a:ext cx="2392674" cy="2154380"/>
          </a:xfrm>
          <a:prstGeom prst="roundRect">
            <a:avLst/>
          </a:prstGeom>
          <a:noFill/>
        </p:spPr>
      </p:pic>
      <p:pic>
        <p:nvPicPr>
          <p:cNvPr id="19465" name="Picture 9" descr="D:\Projects\RFQ Huelva\3D\RFQ v5\jpegs brazing info\ass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857760"/>
            <a:ext cx="2002359" cy="1440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80 MHz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DESIGN OPTIONS</a:t>
            </a:r>
          </a:p>
          <a:p>
            <a:r>
              <a:rPr lang="en-GB" sz="1400" b="0" dirty="0" smtClean="0"/>
              <a:t>FULL BRAZING MODEL</a:t>
            </a:r>
          </a:p>
          <a:p>
            <a:r>
              <a:rPr lang="en-GB" sz="1400" b="0" dirty="0" smtClean="0"/>
              <a:t>STEEL BRAZED JOINTS + 3D O-RING</a:t>
            </a:r>
          </a:p>
          <a:p>
            <a:r>
              <a:rPr lang="en-GB" sz="1400" b="0" dirty="0" smtClean="0"/>
              <a:t>STEEL BRAZED JOINTS + FULL BRAZING</a:t>
            </a:r>
          </a:p>
          <a:p>
            <a:r>
              <a:rPr lang="en-GB" sz="1400" b="0" dirty="0" smtClean="0"/>
              <a:t>BRAZED VANE TO BASE PLATE</a:t>
            </a:r>
          </a:p>
          <a:p>
            <a:r>
              <a:rPr lang="en-GB" sz="1400" b="0" dirty="0" smtClean="0"/>
              <a:t>BOLT-ON VANE TO BASE PLATE</a:t>
            </a:r>
          </a:p>
          <a:p>
            <a:r>
              <a:rPr lang="en-GB" sz="1400" b="0" dirty="0" smtClean="0"/>
              <a:t>ETC.</a:t>
            </a:r>
          </a:p>
          <a:p>
            <a:endParaRPr lang="en-GB" sz="1400" b="0" dirty="0" smtClean="0"/>
          </a:p>
          <a:p>
            <a:endParaRPr lang="en-GB" sz="1400" b="0" dirty="0" smtClean="0"/>
          </a:p>
          <a:p>
            <a:endParaRPr lang="en-GB" sz="1400" b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19458" name="Picture 2" descr="D:\Projects\RFQ Huelva\3D\RFQ v5\jpegs brazing info\assy3_2.jpg"/>
          <p:cNvPicPr>
            <a:picLocks noChangeAspect="1" noChangeArrowheads="1"/>
          </p:cNvPicPr>
          <p:nvPr/>
        </p:nvPicPr>
        <p:blipFill>
          <a:blip r:embed="rId5" cstate="print"/>
          <a:srcRect l="21987"/>
          <a:stretch>
            <a:fillRect/>
          </a:stretch>
        </p:blipFill>
        <p:spPr bwMode="auto">
          <a:xfrm>
            <a:off x="714348" y="3143248"/>
            <a:ext cx="1562096" cy="1440000"/>
          </a:xfrm>
          <a:prstGeom prst="roundRect">
            <a:avLst/>
          </a:prstGeom>
          <a:noFill/>
        </p:spPr>
      </p:pic>
      <p:pic>
        <p:nvPicPr>
          <p:cNvPr id="19459" name="Picture 3" descr="D:\Projects\RFQ Huelva\3D\RFQ v5\jpegs\1.jpg"/>
          <p:cNvPicPr>
            <a:picLocks noChangeAspect="1" noChangeArrowheads="1"/>
          </p:cNvPicPr>
          <p:nvPr/>
        </p:nvPicPr>
        <p:blipFill>
          <a:blip r:embed="rId6" cstate="print"/>
          <a:srcRect l="17132" b="21075"/>
          <a:stretch>
            <a:fillRect/>
          </a:stretch>
        </p:blipFill>
        <p:spPr bwMode="auto">
          <a:xfrm>
            <a:off x="3011236" y="2428868"/>
            <a:ext cx="3846780" cy="2607997"/>
          </a:xfrm>
          <a:prstGeom prst="roundRect">
            <a:avLst/>
          </a:prstGeom>
          <a:noFill/>
        </p:spPr>
      </p:pic>
      <p:pic>
        <p:nvPicPr>
          <p:cNvPr id="19460" name="Picture 4" descr="D:\Projects\RFQ Huelva\3D\RFQ v5\jpegs\3.jpg"/>
          <p:cNvPicPr>
            <a:picLocks noChangeAspect="1" noChangeArrowheads="1"/>
          </p:cNvPicPr>
          <p:nvPr/>
        </p:nvPicPr>
        <p:blipFill>
          <a:blip r:embed="rId7" cstate="print"/>
          <a:srcRect l="14022" t="9922" r="15350" b="5742"/>
          <a:stretch>
            <a:fillRect/>
          </a:stretch>
        </p:blipFill>
        <p:spPr bwMode="auto">
          <a:xfrm>
            <a:off x="3105160" y="785794"/>
            <a:ext cx="2446430" cy="2079466"/>
          </a:xfrm>
          <a:prstGeom prst="rect">
            <a:avLst/>
          </a:prstGeom>
          <a:noFill/>
        </p:spPr>
      </p:pic>
      <p:pic>
        <p:nvPicPr>
          <p:cNvPr id="19463" name="Picture 7" descr="D:\Projects\RFQ Huelva\3D\RFQ v5\jpegs brazing info\side plate 1.jpg"/>
          <p:cNvPicPr>
            <a:picLocks noChangeAspect="1" noChangeArrowheads="1"/>
          </p:cNvPicPr>
          <p:nvPr/>
        </p:nvPicPr>
        <p:blipFill>
          <a:blip r:embed="rId8" cstate="print"/>
          <a:srcRect l="32733" t="14883"/>
          <a:stretch>
            <a:fillRect/>
          </a:stretch>
        </p:blipFill>
        <p:spPr bwMode="auto">
          <a:xfrm>
            <a:off x="6775706" y="2714620"/>
            <a:ext cx="1911094" cy="1725752"/>
          </a:xfrm>
          <a:prstGeom prst="rect">
            <a:avLst/>
          </a:prstGeom>
          <a:noFill/>
        </p:spPr>
      </p:pic>
      <p:pic>
        <p:nvPicPr>
          <p:cNvPr id="19464" name="Picture 8" descr="D:\Projects\RFQ Huelva\3D\RFQ v5\jpegs brazing info\side plate 2.jpg"/>
          <p:cNvPicPr>
            <a:picLocks noChangeAspect="1" noChangeArrowheads="1"/>
          </p:cNvPicPr>
          <p:nvPr/>
        </p:nvPicPr>
        <p:blipFill>
          <a:blip r:embed="rId9" cstate="print"/>
          <a:srcRect l="9873" t="28423" b="30314"/>
          <a:stretch>
            <a:fillRect/>
          </a:stretch>
        </p:blipFill>
        <p:spPr bwMode="auto">
          <a:xfrm>
            <a:off x="3643306" y="5643578"/>
            <a:ext cx="2787068" cy="910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785926"/>
            <a:ext cx="462782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785794"/>
            <a:ext cx="8229600" cy="4525963"/>
          </a:xfrm>
        </p:spPr>
        <p:txBody>
          <a:bodyPr/>
          <a:lstStyle/>
          <a:p>
            <a:r>
              <a:rPr lang="en-GB" dirty="0" smtClean="0"/>
              <a:t>NEW DESIGN BASED ON ARGONNE NATIONAL LABS (ANL)</a:t>
            </a:r>
          </a:p>
          <a:p>
            <a:r>
              <a:rPr lang="en-GB" sz="1400" b="0" dirty="0" smtClean="0"/>
              <a:t>“</a:t>
            </a:r>
            <a:r>
              <a:rPr lang="en-GB" sz="1400" dirty="0" smtClean="0"/>
              <a:t>WITH WINDOWS”</a:t>
            </a:r>
          </a:p>
          <a:p>
            <a:r>
              <a:rPr lang="en-GB" sz="1400" dirty="0" smtClean="0"/>
              <a:t>NEW FUNDAMENTAL FREQUENCY: 18.1875 MHz</a:t>
            </a:r>
          </a:p>
          <a:p>
            <a:r>
              <a:rPr lang="en-GB" sz="1400" dirty="0" smtClean="0"/>
              <a:t>NEW BUNCHING SET-UP: 1 MHB &amp; 1 SHB (MULTI-ION)</a:t>
            </a:r>
          </a:p>
          <a:p>
            <a:r>
              <a:rPr lang="en-GB" sz="1400" b="0" dirty="0" smtClean="0"/>
              <a:t>A. Villari (now FRIB – MSU) – Technical director LINCE HUELVA</a:t>
            </a:r>
          </a:p>
          <a:p>
            <a:r>
              <a:rPr lang="en-GB" sz="1400" b="0" dirty="0" smtClean="0"/>
              <a:t>Peter </a:t>
            </a:r>
            <a:r>
              <a:rPr lang="en-GB" sz="1400" b="0" dirty="0" err="1" smtClean="0"/>
              <a:t>Ostromouv</a:t>
            </a:r>
            <a:r>
              <a:rPr lang="en-GB" sz="1400" b="0" dirty="0" smtClean="0"/>
              <a:t> (ANL) – visit and support letter to AVS</a:t>
            </a:r>
          </a:p>
          <a:p>
            <a:pPr>
              <a:spcBef>
                <a:spcPts val="600"/>
              </a:spcBef>
            </a:pPr>
            <a:r>
              <a:rPr lang="en-GB" sz="1400" b="0" dirty="0" smtClean="0"/>
              <a:t>SOFTWARE:</a:t>
            </a:r>
          </a:p>
          <a:p>
            <a:pPr marL="190500" indent="-190500">
              <a:buFont typeface="Arial" pitchFamily="34" charset="0"/>
              <a:buChar char="•"/>
            </a:pPr>
            <a:r>
              <a:rPr lang="en-GB" sz="1400" b="0" dirty="0" smtClean="0"/>
              <a:t>DESRFQ &amp; TRACK (RFQ PARAMETERS)</a:t>
            </a:r>
          </a:p>
          <a:p>
            <a:pPr marL="190500" indent="-190500">
              <a:buFont typeface="Arial" pitchFamily="34" charset="0"/>
              <a:buChar char="•"/>
            </a:pPr>
            <a:r>
              <a:rPr lang="en-GB" sz="1400" b="0" dirty="0" smtClean="0"/>
              <a:t>COMSOL (RF, EM, CFD, FEM)</a:t>
            </a:r>
          </a:p>
          <a:p>
            <a:pPr marL="190500" indent="-190500">
              <a:buFont typeface="Arial" pitchFamily="34" charset="0"/>
              <a:buChar char="•"/>
            </a:pPr>
            <a:r>
              <a:rPr lang="en-GB" sz="1400" b="0" dirty="0" smtClean="0"/>
              <a:t>SOLIDWORKS (3D CAD/CAE)</a:t>
            </a:r>
          </a:p>
          <a:p>
            <a:pPr marL="190500" indent="-190500">
              <a:buFont typeface="Arial" pitchFamily="34" charset="0"/>
              <a:buChar char="•"/>
            </a:pPr>
            <a:r>
              <a:rPr lang="en-GB" sz="1400" b="0" dirty="0" smtClean="0"/>
              <a:t>GPT (BEAM TRACKING)</a:t>
            </a:r>
          </a:p>
          <a:p>
            <a:endParaRPr lang="en-GB" sz="1600" b="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55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 l="8434" r="3262"/>
          <a:stretch>
            <a:fillRect/>
          </a:stretch>
        </p:blipFill>
        <p:spPr bwMode="auto">
          <a:xfrm>
            <a:off x="485804" y="3870330"/>
            <a:ext cx="3514692" cy="24876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1699" y="1643050"/>
            <a:ext cx="2105533" cy="123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91" y="4643446"/>
            <a:ext cx="2838357" cy="18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56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457200" y="857232"/>
            <a:ext cx="8229600" cy="4525963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ITERATIONS / OPTIMIZATION AVS-UHU</a:t>
            </a:r>
          </a:p>
          <a:p>
            <a:pPr marL="457200" marR="0" lvl="0" indent="-4572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279" y="1214422"/>
            <a:ext cx="2525771" cy="180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1" y="1214422"/>
            <a:ext cx="2928958" cy="195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143248"/>
            <a:ext cx="280058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857496"/>
            <a:ext cx="4143665" cy="364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0013" y="714356"/>
            <a:ext cx="181950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:\Projects\RFQ Huelva\3D\RFQ v17\JPEG\rfq_s1-2_input matcher_modulated_quarter_negative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857496"/>
            <a:ext cx="2609688" cy="192882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57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10" name="Picture 2" descr="D:\Projects\RFQ Huelva\3D\F08_vane_dimensions.jpg"/>
          <p:cNvPicPr>
            <a:picLocks noChangeAspect="1" noChangeArrowheads="1"/>
          </p:cNvPicPr>
          <p:nvPr/>
        </p:nvPicPr>
        <p:blipFill>
          <a:blip r:embed="rId3" cstate="print"/>
          <a:srcRect l="36074" t="8019" r="22779" b="7336"/>
          <a:stretch>
            <a:fillRect/>
          </a:stretch>
        </p:blipFill>
        <p:spPr bwMode="auto">
          <a:xfrm>
            <a:off x="3644314" y="3357562"/>
            <a:ext cx="2499322" cy="3213361"/>
          </a:xfrm>
          <a:prstGeom prst="rect">
            <a:avLst/>
          </a:prstGeom>
          <a:noFill/>
        </p:spPr>
      </p:pic>
      <p:pic>
        <p:nvPicPr>
          <p:cNvPr id="11" name="Picture 2" descr="c03_ag_vane"/>
          <p:cNvPicPr>
            <a:picLocks noChangeAspect="1" noChangeArrowheads="1"/>
          </p:cNvPicPr>
          <p:nvPr/>
        </p:nvPicPr>
        <p:blipFill>
          <a:blip r:embed="rId4" cstate="print"/>
          <a:srcRect l="20377" t="21046" r="11491" b="20282"/>
          <a:stretch>
            <a:fillRect/>
          </a:stretch>
        </p:blipFill>
        <p:spPr bwMode="auto">
          <a:xfrm>
            <a:off x="385762" y="4786322"/>
            <a:ext cx="1471594" cy="8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05_ag_vane"/>
          <p:cNvPicPr>
            <a:picLocks noChangeAspect="1" noChangeArrowheads="1"/>
          </p:cNvPicPr>
          <p:nvPr/>
        </p:nvPicPr>
        <p:blipFill>
          <a:blip r:embed="rId5" cstate="print"/>
          <a:srcRect l="20708" t="21046" r="10895" b="20282"/>
          <a:stretch>
            <a:fillRect/>
          </a:stretch>
        </p:blipFill>
        <p:spPr bwMode="auto">
          <a:xfrm>
            <a:off x="930208" y="5446331"/>
            <a:ext cx="1570090" cy="93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NEW DESIGN</a:t>
            </a:r>
          </a:p>
          <a:p>
            <a:endParaRPr lang="en-GB" sz="1600" b="0" dirty="0" smtClean="0"/>
          </a:p>
        </p:txBody>
      </p:sp>
      <p:pic>
        <p:nvPicPr>
          <p:cNvPr id="9" name="Picture 10" descr="D:\Projects\RFQ Huelva\3D\RFQ v17\E03_AG_vane_dimensions.jpg"/>
          <p:cNvPicPr>
            <a:picLocks noChangeAspect="1" noChangeArrowheads="1"/>
          </p:cNvPicPr>
          <p:nvPr/>
        </p:nvPicPr>
        <p:blipFill>
          <a:blip r:embed="rId6"/>
          <a:srcRect l="2382" t="9091" b="9091"/>
          <a:stretch>
            <a:fillRect/>
          </a:stretch>
        </p:blipFill>
        <p:spPr bwMode="auto">
          <a:xfrm rot="5400000">
            <a:off x="4358360" y="2356756"/>
            <a:ext cx="5856566" cy="2571767"/>
          </a:xfrm>
          <a:prstGeom prst="rect">
            <a:avLst/>
          </a:prstGeom>
          <a:noFill/>
        </p:spPr>
      </p:pic>
      <p:pic>
        <p:nvPicPr>
          <p:cNvPr id="21506" name="Picture 2" descr="Vane v13 window dimensions"/>
          <p:cNvPicPr>
            <a:picLocks noChangeAspect="1" noChangeArrowheads="1"/>
          </p:cNvPicPr>
          <p:nvPr/>
        </p:nvPicPr>
        <p:blipFill>
          <a:blip r:embed="rId7" cstate="print"/>
          <a:srcRect l="8950" t="4026"/>
          <a:stretch>
            <a:fillRect/>
          </a:stretch>
        </p:blipFill>
        <p:spPr bwMode="auto">
          <a:xfrm>
            <a:off x="528638" y="1142985"/>
            <a:ext cx="24309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:\Projects\RFQ Huelva\3D\RFQ v17\JPEG\e03_rfq_assy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3562" y="1142984"/>
            <a:ext cx="2824322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Projects\GSI RFQ pLinac\Presentations\INFO CRISTIAN\8-sections-layout.png"/>
          <p:cNvPicPr>
            <a:picLocks noChangeAspect="1" noChangeArrowheads="1"/>
          </p:cNvPicPr>
          <p:nvPr/>
        </p:nvPicPr>
        <p:blipFill>
          <a:blip r:embed="rId2"/>
          <a:srcRect l="2032" t="2562" b="4146"/>
          <a:stretch>
            <a:fillRect/>
          </a:stretch>
        </p:blipFill>
        <p:spPr bwMode="auto">
          <a:xfrm>
            <a:off x="1754550" y="3219456"/>
            <a:ext cx="7032292" cy="3281378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58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557242" y="857232"/>
            <a:ext cx="8229600" cy="4525963"/>
          </a:xfrm>
        </p:spPr>
        <p:txBody>
          <a:bodyPr/>
          <a:lstStyle/>
          <a:p>
            <a:r>
              <a:rPr lang="en-GB" dirty="0" smtClean="0"/>
              <a:t>TUNERS</a:t>
            </a:r>
          </a:p>
          <a:p>
            <a:endParaRPr lang="en-GB" sz="1600" b="0" dirty="0" smtClean="0"/>
          </a:p>
        </p:txBody>
      </p:sp>
      <p:pic>
        <p:nvPicPr>
          <p:cNvPr id="25602" name="Picture 2" descr="D:\Projects\GSI RFQ pLinac\Presentations\INFO CRISTIAN\tune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94056"/>
            <a:ext cx="5543560" cy="2663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59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INPUT MATCHER</a:t>
            </a:r>
          </a:p>
          <a:p>
            <a:r>
              <a:rPr lang="en-GB" sz="1600" b="0" dirty="0" smtClean="0"/>
              <a:t>V4</a:t>
            </a:r>
            <a:endParaRPr lang="en-GB" b="0" dirty="0" smtClean="0"/>
          </a:p>
          <a:p>
            <a:endParaRPr lang="en-GB" sz="1600" b="0" dirty="0" smtClean="0"/>
          </a:p>
        </p:txBody>
      </p:sp>
      <p:pic>
        <p:nvPicPr>
          <p:cNvPr id="24580" name="Picture 4" descr="D:\Projects\GSI RFQ pLinac\Presentations\INFO CRISTIAN\imatch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8016" y="2714620"/>
            <a:ext cx="6514512" cy="3492684"/>
          </a:xfrm>
          <a:prstGeom prst="rect">
            <a:avLst/>
          </a:prstGeom>
          <a:noFill/>
        </p:spPr>
      </p:pic>
      <p:pic>
        <p:nvPicPr>
          <p:cNvPr id="28674" name="Picture 2" descr="D:\Projects\RFQ Huelva\3D\RFQ v17\JPEG\rfq_s1-2_input matcher_modulated_04.jpg"/>
          <p:cNvPicPr>
            <a:picLocks noChangeAspect="1" noChangeArrowheads="1"/>
          </p:cNvPicPr>
          <p:nvPr/>
        </p:nvPicPr>
        <p:blipFill>
          <a:blip r:embed="rId3" cstate="print"/>
          <a:srcRect l="29545" t="7880" b="19059"/>
          <a:stretch>
            <a:fillRect/>
          </a:stretch>
        </p:blipFill>
        <p:spPr bwMode="auto">
          <a:xfrm>
            <a:off x="428596" y="1537045"/>
            <a:ext cx="2646312" cy="1963393"/>
          </a:xfrm>
          <a:prstGeom prst="rect">
            <a:avLst/>
          </a:prstGeom>
          <a:noFill/>
        </p:spPr>
      </p:pic>
      <p:pic>
        <p:nvPicPr>
          <p:cNvPr id="28675" name="Picture 3" descr="Input_Matcher_v3"/>
          <p:cNvPicPr>
            <a:picLocks noChangeAspect="1" noChangeArrowheads="1"/>
          </p:cNvPicPr>
          <p:nvPr/>
        </p:nvPicPr>
        <p:blipFill>
          <a:blip r:embed="rId4" cstate="print"/>
          <a:srcRect l="2834" t="11523" r="3595" b="7281"/>
          <a:stretch>
            <a:fillRect/>
          </a:stretch>
        </p:blipFill>
        <p:spPr bwMode="auto">
          <a:xfrm>
            <a:off x="3304557" y="928670"/>
            <a:ext cx="555372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 VANE RFQ EXPERTISE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6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" name="Picture 11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/>
          <a:srcRect r="-426" b="-1148"/>
          <a:stretch>
            <a:fillRect/>
          </a:stretch>
        </p:blipFill>
        <p:spPr bwMode="auto">
          <a:xfrm>
            <a:off x="2882275" y="2000240"/>
            <a:ext cx="3475675" cy="3143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965773"/>
            <a:ext cx="1490658" cy="5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www.uhu.es/vic.investigacion/ucc/images/hl/lr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0217" y="1601598"/>
            <a:ext cx="665500" cy="327204"/>
          </a:xfrm>
          <a:prstGeom prst="rect">
            <a:avLst/>
          </a:prstGeom>
          <a:noFill/>
        </p:spPr>
      </p:pic>
      <p:pic>
        <p:nvPicPr>
          <p:cNvPr id="12" name="Picture 8" descr="http://www.faircloth.info/logos/stfc_isis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928670"/>
            <a:ext cx="2038344" cy="464334"/>
          </a:xfrm>
          <a:prstGeom prst="rect">
            <a:avLst/>
          </a:prstGeom>
          <a:noFill/>
        </p:spPr>
      </p:pic>
      <p:pic>
        <p:nvPicPr>
          <p:cNvPr id="13" name="Picture 14" descr="http://proyectodeciencias.files.wordpress.com/2010/01/ess-bilbao-log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3526" y="900733"/>
            <a:ext cx="1341416" cy="536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60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MESHING</a:t>
            </a:r>
          </a:p>
          <a:p>
            <a:r>
              <a:rPr lang="en-GB" sz="1600" b="0" dirty="0" smtClean="0"/>
              <a:t>LOCAL REFINEMENT FOR BETTER RESOLUTION</a:t>
            </a:r>
          </a:p>
          <a:p>
            <a:r>
              <a:rPr lang="en-GB" sz="1600" b="0" dirty="0" smtClean="0"/>
              <a:t>TO EXPORT DATA TO GPT</a:t>
            </a:r>
          </a:p>
        </p:txBody>
      </p:sp>
      <p:pic>
        <p:nvPicPr>
          <p:cNvPr id="23554" name="Picture 2" descr="D:\Projects\GSI RFQ pLinac\Presentations\INFO CRISTIAN\mesh-prototype-end-fiel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915" y="1214422"/>
            <a:ext cx="4534803" cy="2859633"/>
          </a:xfrm>
          <a:prstGeom prst="rect">
            <a:avLst/>
          </a:prstGeom>
          <a:noFill/>
        </p:spPr>
      </p:pic>
      <p:pic>
        <p:nvPicPr>
          <p:cNvPr id="23555" name="Picture 3" descr="D:\Projects\GSI RFQ pLinac\Presentations\INFO CRISTIAN\me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103" y="4500570"/>
            <a:ext cx="3345739" cy="1857388"/>
          </a:xfrm>
          <a:prstGeom prst="rect">
            <a:avLst/>
          </a:prstGeom>
          <a:noFill/>
        </p:spPr>
      </p:pic>
      <p:pic>
        <p:nvPicPr>
          <p:cNvPr id="23556" name="Picture 4" descr="D:\Projects\GSI RFQ pLinac\Presentations\INFO CRISTIAN\mesh-prototyp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71876"/>
            <a:ext cx="3324555" cy="1800000"/>
          </a:xfrm>
          <a:prstGeom prst="rect">
            <a:avLst/>
          </a:prstGeom>
          <a:noFill/>
        </p:spPr>
      </p:pic>
      <p:pic>
        <p:nvPicPr>
          <p:cNvPr id="23557" name="Picture 5" descr="D:\Projects\GSI RFQ pLinac\Presentations\INFO CRISTIAN\mesh-prototype-en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568" y="4265652"/>
            <a:ext cx="3214710" cy="2092306"/>
          </a:xfrm>
          <a:prstGeom prst="rect">
            <a:avLst/>
          </a:prstGeom>
          <a:noFill/>
        </p:spPr>
      </p:pic>
      <p:pic>
        <p:nvPicPr>
          <p:cNvPr id="23558" name="Picture 6" descr="D:\Projects\RFQ Huelva\3D\RFQ v18\JPEG\im2_beam_air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876"/>
            <a:ext cx="1917426" cy="14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61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ELECTROSTATIC SOLUTION &amp; POWER LOSS MAP</a:t>
            </a:r>
          </a:p>
          <a:p>
            <a:endParaRPr lang="en-GB" sz="1600" b="0" dirty="0" smtClean="0"/>
          </a:p>
        </p:txBody>
      </p:sp>
      <p:pic>
        <p:nvPicPr>
          <p:cNvPr id="26626" name="Picture 2" descr="D:\Projects\GSI RFQ pLinac\Presentations\INFO CRISTIAN\power-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6607" y="2071678"/>
            <a:ext cx="4494024" cy="3929090"/>
          </a:xfrm>
          <a:prstGeom prst="rect">
            <a:avLst/>
          </a:prstGeom>
          <a:noFill/>
        </p:spPr>
      </p:pic>
      <p:pic>
        <p:nvPicPr>
          <p:cNvPr id="26627" name="Picture 3" descr="D:\Projects\GSI RFQ pLinac\Presentations\INFO CRISTIAN\potent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28736"/>
            <a:ext cx="3753079" cy="306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62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en-GB" dirty="0" smtClean="0"/>
              <a:t>COOLING &amp; CFD</a:t>
            </a:r>
          </a:p>
          <a:p>
            <a:endParaRPr lang="en-GB" sz="1600" b="0" dirty="0" smtClean="0"/>
          </a:p>
          <a:p>
            <a:r>
              <a:rPr lang="en-GB" sz="1600" b="0" dirty="0" smtClean="0"/>
              <a:t>1</a:t>
            </a:r>
            <a:r>
              <a:rPr lang="en-GB" sz="1600" b="0" baseline="30000" dirty="0" smtClean="0"/>
              <a:t>ST</a:t>
            </a:r>
            <a:r>
              <a:rPr lang="en-GB" sz="1600" b="0" dirty="0" smtClean="0"/>
              <a:t> CALCS OF VANE´S COOLING</a:t>
            </a:r>
          </a:p>
          <a:p>
            <a:endParaRPr lang="en-GB" sz="1600" b="0" dirty="0" smtClean="0"/>
          </a:p>
        </p:txBody>
      </p:sp>
      <p:pic>
        <p:nvPicPr>
          <p:cNvPr id="27650" name="Picture 2" descr="D:\Projects\GSI RFQ pLinac\Presentations\INFO CRISTIAN\veloci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785794"/>
            <a:ext cx="3500462" cy="3087464"/>
          </a:xfrm>
          <a:prstGeom prst="rect">
            <a:avLst/>
          </a:prstGeom>
          <a:noFill/>
        </p:spPr>
      </p:pic>
      <p:pic>
        <p:nvPicPr>
          <p:cNvPr id="27651" name="Picture 3" descr="D:\Projects\GSI RFQ pLinac\Presentations\INFO CRISTIAN\rfq-tempera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75768"/>
            <a:ext cx="4114801" cy="3182058"/>
          </a:xfrm>
          <a:prstGeom prst="rect">
            <a:avLst/>
          </a:prstGeom>
          <a:noFill/>
        </p:spPr>
      </p:pic>
      <p:pic>
        <p:nvPicPr>
          <p:cNvPr id="27652" name="Picture 4" descr="D:\Projects\GSI RFQ pLinac\Presentations\INFO CRISTIAN\temperatu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2466" y="3928162"/>
            <a:ext cx="2802938" cy="2501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D:\Projects\RFQ Huelva\3D\RFQ v20\Detailed design\JPEG\s1.jpg"/>
          <p:cNvPicPr>
            <a:picLocks noChangeAspect="1" noChangeArrowheads="1"/>
          </p:cNvPicPr>
          <p:nvPr/>
        </p:nvPicPr>
        <p:blipFill>
          <a:blip r:embed="rId2" cstate="print"/>
          <a:srcRect l="19040" r="12089"/>
          <a:stretch>
            <a:fillRect/>
          </a:stretch>
        </p:blipFill>
        <p:spPr bwMode="auto">
          <a:xfrm>
            <a:off x="6082046" y="714356"/>
            <a:ext cx="2604754" cy="292278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1863"/>
            <a:ext cx="8229600" cy="4525963"/>
          </a:xfrm>
        </p:spPr>
        <p:txBody>
          <a:bodyPr/>
          <a:lstStyle/>
          <a:p>
            <a:r>
              <a:rPr lang="en-GB" sz="1600" dirty="0" smtClean="0"/>
              <a:t>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SECTION PROTOTYPE</a:t>
            </a:r>
          </a:p>
          <a:p>
            <a:r>
              <a:rPr lang="en-GB" sz="1600" dirty="0" smtClean="0"/>
              <a:t>3D DETAILED DESIGN</a:t>
            </a:r>
          </a:p>
          <a:p>
            <a:r>
              <a:rPr lang="en-GB" sz="1600" dirty="0" smtClean="0"/>
              <a:t>DRAWINGS</a:t>
            </a:r>
          </a:p>
          <a:p>
            <a:r>
              <a:rPr lang="en-GB" sz="1600" dirty="0" smtClean="0"/>
              <a:t>BRAZING PROCEDURE</a:t>
            </a:r>
          </a:p>
          <a:p>
            <a:r>
              <a:rPr lang="en-GB" sz="1600" dirty="0" smtClean="0"/>
              <a:t>ETC.</a:t>
            </a:r>
          </a:p>
          <a:p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63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29698" name="Picture 2" descr="D:\Projects\RFQ Huelva\3D\RFQ v20\Detailed design\JPEG\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125" y="5072074"/>
            <a:ext cx="1717421" cy="1327206"/>
          </a:xfrm>
          <a:prstGeom prst="rect">
            <a:avLst/>
          </a:prstGeom>
          <a:noFill/>
        </p:spPr>
      </p:pic>
      <p:pic>
        <p:nvPicPr>
          <p:cNvPr id="29699" name="Picture 3" descr="D:\Projects\RFQ Huelva\3D\RFQ v20\F09.2 detailed design\JPEG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110773"/>
            <a:ext cx="3153120" cy="2318227"/>
          </a:xfrm>
          <a:prstGeom prst="rect">
            <a:avLst/>
          </a:prstGeom>
          <a:noFill/>
        </p:spPr>
      </p:pic>
      <p:pic>
        <p:nvPicPr>
          <p:cNvPr id="29700" name="Picture 4" descr="D:\Projects\RFQ Huelva\3D\RFQ v20\F09.2 detailed design\JPEG\4.jpg"/>
          <p:cNvPicPr>
            <a:picLocks noChangeAspect="1" noChangeArrowheads="1"/>
          </p:cNvPicPr>
          <p:nvPr/>
        </p:nvPicPr>
        <p:blipFill>
          <a:blip r:embed="rId5" cstate="print"/>
          <a:srcRect l="20425"/>
          <a:stretch>
            <a:fillRect/>
          </a:stretch>
        </p:blipFill>
        <p:spPr bwMode="auto">
          <a:xfrm>
            <a:off x="285720" y="2643182"/>
            <a:ext cx="2143140" cy="1980120"/>
          </a:xfrm>
          <a:prstGeom prst="rect">
            <a:avLst/>
          </a:prstGeom>
          <a:noFill/>
        </p:spPr>
      </p:pic>
      <p:pic>
        <p:nvPicPr>
          <p:cNvPr id="29701" name="Picture 5" descr="D:\Projects\RFQ Huelva\3D\RFQ v20\Detailed design\JPEG\process7.1.jpg"/>
          <p:cNvPicPr>
            <a:picLocks noChangeAspect="1" noChangeArrowheads="1"/>
          </p:cNvPicPr>
          <p:nvPr/>
        </p:nvPicPr>
        <p:blipFill>
          <a:blip r:embed="rId6" cstate="print"/>
          <a:srcRect l="34091" t="17633" r="25000" b="7914"/>
          <a:stretch>
            <a:fillRect/>
          </a:stretch>
        </p:blipFill>
        <p:spPr bwMode="auto">
          <a:xfrm>
            <a:off x="2643174" y="3857628"/>
            <a:ext cx="1785950" cy="2513564"/>
          </a:xfrm>
          <a:prstGeom prst="rect">
            <a:avLst/>
          </a:prstGeom>
          <a:noFill/>
        </p:spPr>
      </p:pic>
      <p:pic>
        <p:nvPicPr>
          <p:cNvPr id="29702" name="Picture 6" descr="D:\Projects\RFQ Huelva\3D\RFQ v20\Detailed design\JPEG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500438"/>
            <a:ext cx="3971924" cy="2897382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72.75 MHz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1863"/>
            <a:ext cx="8229600" cy="4525963"/>
          </a:xfrm>
        </p:spPr>
        <p:txBody>
          <a:bodyPr/>
          <a:lstStyle/>
          <a:p>
            <a:r>
              <a:rPr lang="en-GB" sz="1600" dirty="0" smtClean="0"/>
              <a:t>FINAL DESIGN</a:t>
            </a:r>
          </a:p>
          <a:p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64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30722" name="Picture 2" descr="D:\Projects\RFQ Huelva\3D\RFQ v20\F09.3\JPEG coupler\2.jpg"/>
          <p:cNvPicPr>
            <a:picLocks noChangeAspect="1" noChangeArrowheads="1"/>
          </p:cNvPicPr>
          <p:nvPr/>
        </p:nvPicPr>
        <p:blipFill>
          <a:blip r:embed="rId2"/>
          <a:srcRect l="35406" r="15551"/>
          <a:stretch>
            <a:fillRect/>
          </a:stretch>
        </p:blipFill>
        <p:spPr bwMode="auto">
          <a:xfrm>
            <a:off x="357158" y="1431088"/>
            <a:ext cx="2571769" cy="4141052"/>
          </a:xfrm>
          <a:prstGeom prst="rect">
            <a:avLst/>
          </a:prstGeom>
          <a:noFill/>
        </p:spPr>
      </p:pic>
      <p:pic>
        <p:nvPicPr>
          <p:cNvPr id="30723" name="Picture 3" descr="D:\Projects\RFQ Huelva\3D\RFQ v20\F09.3\JPEG\sta3.jpg"/>
          <p:cNvPicPr>
            <a:picLocks noChangeAspect="1" noChangeArrowheads="1"/>
          </p:cNvPicPr>
          <p:nvPr/>
        </p:nvPicPr>
        <p:blipFill>
          <a:blip r:embed="rId3" cstate="print"/>
          <a:srcRect l="13379" r="14686"/>
          <a:stretch>
            <a:fillRect/>
          </a:stretch>
        </p:blipFill>
        <p:spPr bwMode="auto">
          <a:xfrm>
            <a:off x="2857488" y="1428736"/>
            <a:ext cx="2677598" cy="2786082"/>
          </a:xfrm>
          <a:prstGeom prst="rect">
            <a:avLst/>
          </a:prstGeom>
          <a:noFill/>
        </p:spPr>
      </p:pic>
      <p:pic>
        <p:nvPicPr>
          <p:cNvPr id="30724" name="Picture 4" descr="D:\Projects\RFQ Huelva\3D\RFQ v20\F09.3\JPEG\sta5.jpg"/>
          <p:cNvPicPr>
            <a:picLocks noChangeAspect="1" noChangeArrowheads="1"/>
          </p:cNvPicPr>
          <p:nvPr/>
        </p:nvPicPr>
        <p:blipFill>
          <a:blip r:embed="rId4" cstate="print"/>
          <a:srcRect l="10872" r="10284"/>
          <a:stretch>
            <a:fillRect/>
          </a:stretch>
        </p:blipFill>
        <p:spPr bwMode="auto">
          <a:xfrm>
            <a:off x="5643570" y="1095150"/>
            <a:ext cx="3286148" cy="3119668"/>
          </a:xfrm>
          <a:prstGeom prst="rect">
            <a:avLst/>
          </a:prstGeom>
          <a:noFill/>
        </p:spPr>
      </p:pic>
      <p:pic>
        <p:nvPicPr>
          <p:cNvPr id="30726" name="Picture 6" descr="D:\Projects\RFQ Huelva\3D\RFQ v20\F09.3\Assembly procedure\6.jpg"/>
          <p:cNvPicPr>
            <a:picLocks noChangeAspect="1" noChangeArrowheads="1"/>
          </p:cNvPicPr>
          <p:nvPr/>
        </p:nvPicPr>
        <p:blipFill>
          <a:blip r:embed="rId5" cstate="print"/>
          <a:srcRect l="19300" r="20512" b="9084"/>
          <a:stretch>
            <a:fillRect/>
          </a:stretch>
        </p:blipFill>
        <p:spPr bwMode="auto">
          <a:xfrm>
            <a:off x="2428860" y="4286256"/>
            <a:ext cx="1676857" cy="2000264"/>
          </a:xfrm>
          <a:prstGeom prst="rect">
            <a:avLst/>
          </a:prstGeom>
          <a:noFill/>
        </p:spPr>
      </p:pic>
      <p:pic>
        <p:nvPicPr>
          <p:cNvPr id="30727" name="Picture 7" descr="D:\Projects\RFQ Huelva\3D\RFQ v20\F09.3\Assembly procedure\13.jpg"/>
          <p:cNvPicPr>
            <a:picLocks noChangeAspect="1" noChangeArrowheads="1"/>
          </p:cNvPicPr>
          <p:nvPr/>
        </p:nvPicPr>
        <p:blipFill>
          <a:blip r:embed="rId6" cstate="print"/>
          <a:srcRect l="18169" t="16927" r="22175" b="13620"/>
          <a:stretch>
            <a:fillRect/>
          </a:stretch>
        </p:blipFill>
        <p:spPr bwMode="auto">
          <a:xfrm>
            <a:off x="7172372" y="4572008"/>
            <a:ext cx="1614470" cy="1500198"/>
          </a:xfrm>
          <a:prstGeom prst="rect">
            <a:avLst/>
          </a:prstGeom>
          <a:noFill/>
        </p:spPr>
      </p:pic>
      <p:pic>
        <p:nvPicPr>
          <p:cNvPr id="30728" name="Picture 8" descr="D:\Projects\RFQ Huelva\3D\RFQ v20\F09.3\Assembly procedure\11.jpg"/>
          <p:cNvPicPr>
            <a:picLocks noChangeAspect="1" noChangeArrowheads="1"/>
          </p:cNvPicPr>
          <p:nvPr/>
        </p:nvPicPr>
        <p:blipFill>
          <a:blip r:embed="rId7" cstate="print"/>
          <a:srcRect l="20975" t="23541" r="21566" b="20234"/>
          <a:stretch>
            <a:fillRect/>
          </a:stretch>
        </p:blipFill>
        <p:spPr bwMode="auto">
          <a:xfrm>
            <a:off x="4071934" y="4786322"/>
            <a:ext cx="1571636" cy="1214446"/>
          </a:xfrm>
          <a:prstGeom prst="rect">
            <a:avLst/>
          </a:prstGeom>
          <a:noFill/>
        </p:spPr>
      </p:pic>
      <p:pic>
        <p:nvPicPr>
          <p:cNvPr id="30729" name="Picture 9" descr="D:\Projects\RFQ Huelva\3D\RFQ v20\F09.3\Assembly procedure\12.jpg"/>
          <p:cNvPicPr>
            <a:picLocks noChangeAspect="1" noChangeArrowheads="1"/>
          </p:cNvPicPr>
          <p:nvPr/>
        </p:nvPicPr>
        <p:blipFill>
          <a:blip r:embed="rId8" cstate="print"/>
          <a:srcRect l="21199" t="23541" r="20727" b="20234"/>
          <a:stretch>
            <a:fillRect/>
          </a:stretch>
        </p:blipFill>
        <p:spPr bwMode="auto">
          <a:xfrm>
            <a:off x="5643570" y="4786322"/>
            <a:ext cx="1571636" cy="1214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2"/>
          </p:nvPr>
        </p:nvSpPr>
        <p:spPr>
          <a:xfrm>
            <a:off x="3286116" y="5641319"/>
            <a:ext cx="2571768" cy="430887"/>
          </a:xfrm>
        </p:spPr>
        <p:txBody>
          <a:bodyPr lIns="0" tIns="0" rIns="0" bIns="0"/>
          <a:lstStyle/>
          <a:p>
            <a:r>
              <a:rPr lang="en-GB" dirty="0" smtClean="0"/>
              <a:t>THANKS!!!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FETS – ISIS RFQ :: 324 MHz</a:t>
            </a:r>
            <a:endParaRPr lang="en-GB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525963"/>
          </a:xfrm>
        </p:spPr>
        <p:txBody>
          <a:bodyPr/>
          <a:lstStyle/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 OF THE FETS MODEL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7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1469" y="1403208"/>
            <a:ext cx="5745175" cy="20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2214546" y="3826720"/>
            <a:ext cx="4572000" cy="2816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COLD MODELS</a:t>
            </a:r>
          </a:p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BEAD PULL</a:t>
            </a:r>
          </a:p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WELD TEST PROCEDURE &amp; MODELS</a:t>
            </a:r>
          </a:p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BRAZING </a:t>
            </a:r>
            <a:r>
              <a:rPr lang="en-GB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vs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BOLT-ON</a:t>
            </a:r>
          </a:p>
          <a:p>
            <a:pPr marL="1657350" lvl="3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METROLOGY &amp; TESTS</a:t>
            </a:r>
          </a:p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DESIGN</a:t>
            </a:r>
          </a:p>
          <a:p>
            <a:pPr marL="1657350" lvl="3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RFQ DESIGN</a:t>
            </a:r>
          </a:p>
          <a:p>
            <a:pPr marL="1657350" lvl="3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RFQ BEAM DYNAMICS &amp; EM CALCS.</a:t>
            </a:r>
          </a:p>
          <a:p>
            <a:pPr marL="1657350" lvl="3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COOLING</a:t>
            </a:r>
          </a:p>
          <a:p>
            <a:pPr marL="1657350" lvl="3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3D DESIGN</a:t>
            </a:r>
          </a:p>
          <a:p>
            <a:pPr marL="1657350" lvl="3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ALIGNMENT PROCEDURE</a:t>
            </a:r>
          </a:p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MANUFACTURING</a:t>
            </a:r>
          </a:p>
          <a:p>
            <a:pPr marL="1200150" lvl="2" indent="-285750">
              <a:lnSpc>
                <a:spcPct val="114000"/>
              </a:lnSpc>
              <a:buFont typeface="+mj-lt"/>
              <a:buAutoNum type="romanUcPeriod"/>
            </a:pPr>
            <a:endParaRPr lang="en-GB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7" name="Picture 8" descr="http://www.faircloth.info/logos/stfc_isi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643314"/>
            <a:ext cx="2038344" cy="464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Imagen 7"/>
          <p:cNvPicPr>
            <a:picLocks noChangeAspect="1" noChangeArrowheads="1"/>
          </p:cNvPicPr>
          <p:nvPr/>
        </p:nvPicPr>
        <p:blipFill>
          <a:blip r:embed="rId2"/>
          <a:srcRect l="17516" t="9239" r="18126" b="14131"/>
          <a:stretch>
            <a:fillRect/>
          </a:stretch>
        </p:blipFill>
        <p:spPr bwMode="auto">
          <a:xfrm>
            <a:off x="2056969" y="4634719"/>
            <a:ext cx="2086403" cy="186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MODELS</a:t>
            </a:r>
            <a:endParaRPr lang="en-GB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8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" name="Picture 8" descr="DSCN10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02559"/>
            <a:ext cx="2214578" cy="1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3204" y="3786190"/>
            <a:ext cx="3054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  <a:latin typeface="Calibri" pitchFamily="34" charset="0"/>
              </a:rPr>
              <a:t>Aluminium machining model </a:t>
            </a:r>
          </a:p>
        </p:txBody>
      </p:sp>
      <p:pic>
        <p:nvPicPr>
          <p:cNvPr id="11" name="Picture 12" descr="DSCN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983" y="1500174"/>
            <a:ext cx="2832817" cy="212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71472" y="928670"/>
            <a:ext cx="87487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A 0.5 m, 324 MHz 4-vane RFQ cold model design has been carried out to learn about difficulties in the manufacturing process. The cold model contains all the significant features of the final 4 m long design. </a:t>
            </a: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1</a:t>
            </a:r>
            <a:r>
              <a:rPr lang="en-GB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ST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ALUMINIUM COLD MODEL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2</a:t>
            </a:r>
            <a:r>
              <a:rPr lang="en-GB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ND</a:t>
            </a: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COPPER COLD MODELS</a:t>
            </a:r>
          </a:p>
          <a:p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(INCL. WELD TEST MODELS)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214950"/>
            <a:ext cx="123482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07961" y="4610409"/>
            <a:ext cx="2263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FF6600"/>
                </a:solidFill>
                <a:latin typeface="Calibri" pitchFamily="34" charset="0"/>
              </a:rPr>
              <a:t>Design of the 4 vane</a:t>
            </a:r>
          </a:p>
          <a:p>
            <a:r>
              <a:rPr lang="en-GB" sz="1200" dirty="0">
                <a:solidFill>
                  <a:srgbClr val="FF6600"/>
                </a:solidFill>
                <a:latin typeface="Calibri" pitchFamily="34" charset="0"/>
              </a:rPr>
              <a:t>Cold model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2381" y="1500174"/>
            <a:ext cx="2676941" cy="284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Pentágono"/>
          <p:cNvSpPr/>
          <p:nvPr/>
        </p:nvSpPr>
        <p:spPr>
          <a:xfrm>
            <a:off x="1752137" y="5715016"/>
            <a:ext cx="304832" cy="276999"/>
          </a:xfrm>
          <a:prstGeom prst="homePlate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200" u="sng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983" y="3714752"/>
            <a:ext cx="28572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071934" y="4341009"/>
            <a:ext cx="2071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6600"/>
                </a:solidFill>
                <a:latin typeface="Calibri" pitchFamily="34" charset="0"/>
              </a:rPr>
              <a:t>C10100 Free oxygen copper Weld test models machining</a:t>
            </a:r>
            <a:endParaRPr lang="en-GB" sz="1200" dirty="0">
              <a:solidFill>
                <a:srgbClr val="FF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MODELS</a:t>
            </a:r>
            <a:endParaRPr lang="en-GB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Wednesday, 21st November 2013</a:t>
            </a:r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4 VANES RFQ EXPERTISE AT AVS</a:t>
            </a: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F32B149-9B38-48EE-AEDC-1F217BD21871}" type="slidenum">
              <a:rPr lang="es-ES" smtClean="0"/>
              <a:pPr>
                <a:defRPr/>
              </a:pPr>
              <a:t>9</a:t>
            </a:fld>
            <a:r>
              <a:rPr lang="es-ES" dirty="0" smtClean="0"/>
              <a:t> of </a:t>
            </a:r>
            <a:r>
              <a:rPr lang="es-ES" dirty="0" smtClean="0"/>
              <a:t>65</a:t>
            </a:r>
            <a:endParaRPr lang="es-ES" dirty="0"/>
          </a:p>
        </p:txBody>
      </p:sp>
      <p:pic>
        <p:nvPicPr>
          <p:cNvPr id="98306" name="Picture 2" descr="D:\Projects\GSI RFQ pLinac\Presentations\Nueva imagen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469" y="869044"/>
            <a:ext cx="3571779" cy="3845840"/>
          </a:xfrm>
          <a:prstGeom prst="rect">
            <a:avLst/>
          </a:prstGeom>
          <a:noFill/>
        </p:spPr>
      </p:pic>
      <p:pic>
        <p:nvPicPr>
          <p:cNvPr id="98307" name="Picture 3" descr="DSCN55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650" y="1812934"/>
            <a:ext cx="3867192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 descr="DSCN55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685" y="4878411"/>
            <a:ext cx="203517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DSCN55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4878411"/>
            <a:ext cx="2003425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 descr="DSCN55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878408"/>
            <a:ext cx="19558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 descr="DSCN55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5167" y="4878408"/>
            <a:ext cx="19716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jemplo_201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Brin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r">
          <a:defRPr sz="1200" u="sng" dirty="0" smtClean="0">
            <a:solidFill>
              <a:srgbClr val="0066FF"/>
            </a:solidFill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s-ES" sz="1600" b="1" i="0" u="none" strike="noStrike" cap="none" normalizeH="0" baseline="0" smtClean="0">
            <a:ln>
              <a:noFill/>
            </a:ln>
            <a:solidFill>
              <a:srgbClr val="777777"/>
            </a:solidFill>
            <a:effectLst/>
            <a:latin typeface="Brink" pitchFamily="2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3480</TotalTime>
  <Words>2062</Words>
  <Application>Microsoft Office PowerPoint</Application>
  <PresentationFormat>Presentación en pantalla (4:3)</PresentationFormat>
  <Paragraphs>497</Paragraphs>
  <Slides>65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7" baseType="lpstr">
      <vt:lpstr>ejemplo_2013</vt:lpstr>
      <vt:lpstr>Imagen de mapa de bits</vt:lpstr>
      <vt:lpstr>4 VANES RFQ EXPERTISE AT AVS</vt:lpstr>
      <vt:lpstr>INDEX</vt:lpstr>
      <vt:lpstr>OUR CLIENTS</vt:lpstr>
      <vt:lpstr>WHAT WE DO...</vt:lpstr>
      <vt:lpstr>FROM MACHINE TOOL TO HIGH-PRECISION</vt:lpstr>
      <vt:lpstr>4 VANE RFQ EXPERTISE</vt:lpstr>
      <vt:lpstr>FETS – ISIS RFQ :: 324 MHz</vt:lpstr>
      <vt:lpstr>COLD MODELS</vt:lpstr>
      <vt:lpstr>COLD MODELS</vt:lpstr>
      <vt:lpstr>BEAD PULL MEASUREMENTS</vt:lpstr>
      <vt:lpstr>WELD TEST MODELS</vt:lpstr>
      <vt:lpstr>WELD TEST MODELS</vt:lpstr>
      <vt:lpstr>WELD TEST MODELS</vt:lpstr>
      <vt:lpstr>WELD TEST MODELS</vt:lpstr>
      <vt:lpstr>WELD TEST MODELS</vt:lpstr>
      <vt:lpstr>WELD TEST MODELS</vt:lpstr>
      <vt:lpstr>BRAZING VS BOLT-ON</vt:lpstr>
      <vt:lpstr>DESIGN</vt:lpstr>
      <vt:lpstr>RFQ DESIGN</vt:lpstr>
      <vt:lpstr>RFQ DESIGN</vt:lpstr>
      <vt:lpstr>RFQSIM</vt:lpstr>
      <vt:lpstr>CST</vt:lpstr>
      <vt:lpstr>COMSOL</vt:lpstr>
      <vt:lpstr>COOLING POCKETS</vt:lpstr>
      <vt:lpstr>COOLING POCKETS</vt:lpstr>
      <vt:lpstr>COOLING POCKETS</vt:lpstr>
      <vt:lpstr>COOLING POCKETS DESIGN</vt:lpstr>
      <vt:lpstr>COOLING CALCS. CFD</vt:lpstr>
      <vt:lpstr>COOLING CALCS. FEA</vt:lpstr>
      <vt:lpstr>3D DESIGN</vt:lpstr>
      <vt:lpstr>3D DESIGN</vt:lpstr>
      <vt:lpstr>3D DESIGN</vt:lpstr>
      <vt:lpstr>RFQ ALIGNMENT PLAN</vt:lpstr>
      <vt:lpstr>ALIGNMENT JIG</vt:lpstr>
      <vt:lpstr>VANE TO VANE ALIGNMENT</vt:lpstr>
      <vt:lpstr>VANE TO VANE ALIGNMENT</vt:lpstr>
      <vt:lpstr>SECTION TO SECTION ALIGNMENT</vt:lpstr>
      <vt:lpstr>MANUFACTURING</vt:lpstr>
      <vt:lpstr>MANUFACTURING</vt:lpstr>
      <vt:lpstr>MANUFACTURING</vt:lpstr>
      <vt:lpstr>RFQ 352.2 MHz ESS-BILBAO</vt:lpstr>
      <vt:lpstr>DESIGN</vt:lpstr>
      <vt:lpstr>DESIGN</vt:lpstr>
      <vt:lpstr>COPPER TEST MODELS</vt:lpstr>
      <vt:lpstr>COPPER TEST MODELS</vt:lpstr>
      <vt:lpstr>COPPER TEST MODELS</vt:lpstr>
      <vt:lpstr>COLD MODEL</vt:lpstr>
      <vt:lpstr>COLD MODEL</vt:lpstr>
      <vt:lpstr>COLD MODEL</vt:lpstr>
      <vt:lpstr>COLD MODEL</vt:lpstr>
      <vt:lpstr>COLD MODEL</vt:lpstr>
      <vt:lpstr>LINCE – HUELVA :: HEAVY-ION RFQ 72.75 MHz</vt:lpstr>
      <vt:lpstr>DESIGN 80 MHz</vt:lpstr>
      <vt:lpstr>DESIGN 80 MHz</vt:lpstr>
      <vt:lpstr>DESIGN 72.75 MHz</vt:lpstr>
      <vt:lpstr>DESIGN 72.75 MHz</vt:lpstr>
      <vt:lpstr>DESIGN 72.75 MHz</vt:lpstr>
      <vt:lpstr>DESIGN 72.75 MHz</vt:lpstr>
      <vt:lpstr>DESIGN 72.75 MHz</vt:lpstr>
      <vt:lpstr>DESIGN 72.75 MHz</vt:lpstr>
      <vt:lpstr>DESIGN 72.75 MHz</vt:lpstr>
      <vt:lpstr>DESIGN 72.75 MHz</vt:lpstr>
      <vt:lpstr>DESIGN 72.75 MHz</vt:lpstr>
      <vt:lpstr>DESIGN 72.75 MHz</vt:lpstr>
      <vt:lpstr>Diapositiva 65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ENCUENTROS ASTROFÍSICA-EMPRESA 15 de Julio 2013, Aula EspaZio Gela  Escuela Técnica Superior de Ingeniería, UPV/EHU, Bilbao</dc:title>
  <dc:creator>Alberto</dc:creator>
  <cp:lastModifiedBy>Alberto</cp:lastModifiedBy>
  <cp:revision>153</cp:revision>
  <dcterms:created xsi:type="dcterms:W3CDTF">2013-11-08T17:37:32Z</dcterms:created>
  <dcterms:modified xsi:type="dcterms:W3CDTF">2013-11-20T11:31:24Z</dcterms:modified>
</cp:coreProperties>
</file>