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791" r:id="rId3"/>
  </p:sldMasterIdLst>
  <p:notesMasterIdLst>
    <p:notesMasterId r:id="rId56"/>
  </p:notesMasterIdLst>
  <p:handoutMasterIdLst>
    <p:handoutMasterId r:id="rId57"/>
  </p:handoutMasterIdLst>
  <p:sldIdLst>
    <p:sldId id="270" r:id="rId4"/>
    <p:sldId id="301" r:id="rId5"/>
    <p:sldId id="302" r:id="rId6"/>
    <p:sldId id="303" r:id="rId7"/>
    <p:sldId id="304" r:id="rId8"/>
    <p:sldId id="291" r:id="rId9"/>
    <p:sldId id="322" r:id="rId10"/>
    <p:sldId id="307" r:id="rId11"/>
    <p:sldId id="308" r:id="rId12"/>
    <p:sldId id="309" r:id="rId13"/>
    <p:sldId id="310" r:id="rId14"/>
    <p:sldId id="311" r:id="rId15"/>
    <p:sldId id="323" r:id="rId16"/>
    <p:sldId id="344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4" r:id="rId26"/>
    <p:sldId id="325" r:id="rId27"/>
    <p:sldId id="326" r:id="rId28"/>
    <p:sldId id="327" r:id="rId29"/>
    <p:sldId id="328" r:id="rId30"/>
    <p:sldId id="300" r:id="rId31"/>
    <p:sldId id="329" r:id="rId32"/>
    <p:sldId id="330" r:id="rId33"/>
    <p:sldId id="312" r:id="rId34"/>
    <p:sldId id="331" r:id="rId35"/>
    <p:sldId id="332" r:id="rId36"/>
    <p:sldId id="293" r:id="rId37"/>
    <p:sldId id="294" r:id="rId38"/>
    <p:sldId id="333" r:id="rId39"/>
    <p:sldId id="296" r:id="rId40"/>
    <p:sldId id="271" r:id="rId41"/>
    <p:sldId id="334" r:id="rId42"/>
    <p:sldId id="335" r:id="rId43"/>
    <p:sldId id="336" r:id="rId44"/>
    <p:sldId id="338" r:id="rId45"/>
    <p:sldId id="337" r:id="rId46"/>
    <p:sldId id="298" r:id="rId47"/>
    <p:sldId id="339" r:id="rId48"/>
    <p:sldId id="340" r:id="rId49"/>
    <p:sldId id="341" r:id="rId50"/>
    <p:sldId id="342" r:id="rId51"/>
    <p:sldId id="343" r:id="rId52"/>
    <p:sldId id="346" r:id="rId53"/>
    <p:sldId id="348" r:id="rId54"/>
    <p:sldId id="345" r:id="rId55"/>
  </p:sldIdLst>
  <p:sldSz cx="9144000" cy="6858000" type="screen4x3"/>
  <p:notesSz cx="7772400" cy="10058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08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204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400" d="100"/>
          <a:sy n="400" d="100"/>
        </p:scale>
        <p:origin x="-3228" y="-899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91A4A-E122-43BE-9D1E-457DB96879DE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C5BC9-1969-462D-AAA0-6D8FEA29D2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945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413EE-56DC-4F4B-BB37-744EDCA6640E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876E0-F5BD-4477-A437-768772B305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98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Titelmasterformat durch Klicken bearbeiten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Titelmasterformat durch Klicken bearbeiten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Titelmasterformat durch Klicken bearbeiten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4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4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Titelmasterformat durch Klicken bearbeiten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3200" b="0" strike="noStrike" spc="-1">
                <a:latin typeface="Arial"/>
              </a:rPr>
              <a:t>Formatvorlage des Untertitelmasters durch Klicken bearbeiten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2DAF-BD45-4B4A-A6C8-07E3903547A0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629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2DAF-BD45-4B4A-A6C8-07E3903547A0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949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2DAF-BD45-4B4A-A6C8-07E3903547A0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992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2DAF-BD45-4B4A-A6C8-07E3903547A0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976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2DAF-BD45-4B4A-A6C8-07E3903547A0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201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Titelmasterformat durch Klicken bearbeiten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2DAF-BD45-4B4A-A6C8-07E3903547A0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37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2DAF-BD45-4B4A-A6C8-07E3903547A0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927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2DAF-BD45-4B4A-A6C8-07E3903547A0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2898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2DAF-BD45-4B4A-A6C8-07E3903547A0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537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2DAF-BD45-4B4A-A6C8-07E3903547A0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888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2DAF-BD45-4B4A-A6C8-07E3903547A0}" type="datetimeFigureOut">
              <a:rPr lang="de-DE" smtClean="0"/>
              <a:t>16.06.2026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5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Titelmasterformat durch Klicken bearbeiten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Titelmasterformat durch Klicken bearbeiten</a:t>
            </a: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3200" b="0" strike="noStrike" spc="-1">
                <a:latin typeface="Arial"/>
              </a:rPr>
              <a:t>Formatvorlage des Untertitelmasters durch Klicken bearbeiten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el, zwei Inhalt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Titelmasterformat durch Klicken bearbeiten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Titelmasterformat durch Klicken bearbeiten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Titelmasterformat durch Klicken bearbeiten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de-DE" sz="3200" b="0" strike="noStrike" spc="-1">
                <a:latin typeface="Arial"/>
              </a:rPr>
              <a:t>Formatvorlagen des Textmasters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/>
          <p:nvPr/>
        </p:nvPicPr>
        <p:blipFill>
          <a:blip r:embed="rId14"/>
          <a:srcRect t="9618" b="11101"/>
          <a:stretch/>
        </p:blipFill>
        <p:spPr>
          <a:xfrm>
            <a:off x="0" y="1156680"/>
            <a:ext cx="9142920" cy="5461200"/>
          </a:xfrm>
          <a:prstGeom prst="rect">
            <a:avLst/>
          </a:prstGeom>
          <a:ln w="0">
            <a:noFill/>
          </a:ln>
        </p:spPr>
      </p:pic>
      <p:pic>
        <p:nvPicPr>
          <p:cNvPr id="2" name="Bild 6"/>
          <p:cNvPicPr/>
          <p:nvPr/>
        </p:nvPicPr>
        <p:blipFill>
          <a:blip r:embed="rId15"/>
          <a:stretch/>
        </p:blipFill>
        <p:spPr>
          <a:xfrm>
            <a:off x="7518240" y="583560"/>
            <a:ext cx="1127880" cy="375120"/>
          </a:xfrm>
          <a:prstGeom prst="rect">
            <a:avLst/>
          </a:prstGeom>
          <a:ln w="0">
            <a:noFill/>
          </a:ln>
        </p:spPr>
      </p:pic>
      <p:sp>
        <p:nvSpPr>
          <p:cNvPr id="3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4"/>
          <p:cNvSpPr/>
          <p:nvPr/>
        </p:nvSpPr>
        <p:spPr>
          <a:xfrm>
            <a:off x="0" y="93960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5"/>
          <p:cNvSpPr/>
          <p:nvPr/>
        </p:nvSpPr>
        <p:spPr>
          <a:xfrm>
            <a:off x="0" y="660996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Siebte Gliederungsebene</a:t>
            </a:r>
          </a:p>
        </p:txBody>
      </p:sp>
      <p:sp>
        <p:nvSpPr>
          <p:cNvPr id="12" name="CustomShape 6"/>
          <p:cNvSpPr/>
          <p:nvPr userDrawn="1"/>
        </p:nvSpPr>
        <p:spPr>
          <a:xfrm>
            <a:off x="6638760" y="6630120"/>
            <a:ext cx="1379160" cy="25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15.06.2026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3" name="CustomShape 7"/>
          <p:cNvSpPr/>
          <p:nvPr userDrawn="1"/>
        </p:nvSpPr>
        <p:spPr>
          <a:xfrm>
            <a:off x="3617640" y="6629400"/>
            <a:ext cx="2954880" cy="25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		Stefan Koch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4" name="CustomShape 8"/>
          <p:cNvSpPr/>
          <p:nvPr userDrawn="1"/>
        </p:nvSpPr>
        <p:spPr>
          <a:xfrm>
            <a:off x="8018640" y="6630120"/>
            <a:ext cx="613440" cy="25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30E977C-CAF1-4D4E-8F84-EC34DA764B1A}" type="slidenum">
              <a:rPr lang="en-US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‹Nr.›</a:t>
            </a:fld>
            <a:endParaRPr lang="en-US" sz="1000" b="0" strike="noStrike" spc="-1" dirty="0">
              <a:latin typeface="Arial"/>
            </a:endParaRPr>
          </a:p>
        </p:txBody>
      </p:sp>
      <p:sp>
        <p:nvSpPr>
          <p:cNvPr id="15" name="CustomShape 3"/>
          <p:cNvSpPr/>
          <p:nvPr userDrawn="1"/>
        </p:nvSpPr>
        <p:spPr>
          <a:xfrm>
            <a:off x="255240" y="6629400"/>
            <a:ext cx="35262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GSI </a:t>
            </a:r>
            <a:r>
              <a:rPr lang="en-US" sz="1000" b="0" strike="noStrike" spc="-1" dirty="0" err="1">
                <a:solidFill>
                  <a:srgbClr val="333333"/>
                </a:solidFill>
                <a:latin typeface="Arial"/>
                <a:ea typeface="DejaVu Sans"/>
              </a:rPr>
              <a:t>Helmholtzzentrum</a:t>
            </a: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r>
              <a:rPr lang="en-US" sz="1000" b="0" strike="noStrike" spc="-1" dirty="0" err="1">
                <a:solidFill>
                  <a:srgbClr val="333333"/>
                </a:solidFill>
                <a:latin typeface="Arial"/>
                <a:ea typeface="DejaVu Sans"/>
              </a:rPr>
              <a:t>für</a:t>
            </a: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r>
              <a:rPr lang="en-US" sz="1000" b="0" strike="noStrike" spc="-1" dirty="0" err="1">
                <a:solidFill>
                  <a:srgbClr val="333333"/>
                </a:solidFill>
                <a:latin typeface="Arial"/>
                <a:ea typeface="DejaVu Sans"/>
              </a:rPr>
              <a:t>Schwerionenforschung</a:t>
            </a: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GmbH</a:t>
            </a:r>
            <a:endParaRPr lang="en-US" sz="1000" b="0" strike="noStrike" spc="-1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360" y="6609960"/>
            <a:ext cx="9142920" cy="25452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4" name="Bild 6"/>
          <p:cNvPicPr/>
          <p:nvPr/>
        </p:nvPicPr>
        <p:blipFill>
          <a:blip r:embed="rId14"/>
          <a:stretch/>
        </p:blipFill>
        <p:spPr>
          <a:xfrm>
            <a:off x="7518240" y="583560"/>
            <a:ext cx="1127880" cy="375120"/>
          </a:xfrm>
          <a:prstGeom prst="rect">
            <a:avLst/>
          </a:prstGeom>
          <a:ln w="0">
            <a:noFill/>
          </a:ln>
        </p:spPr>
      </p:pic>
      <p:sp>
        <p:nvSpPr>
          <p:cNvPr id="95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3"/>
          <p:cNvSpPr/>
          <p:nvPr/>
        </p:nvSpPr>
        <p:spPr>
          <a:xfrm>
            <a:off x="255240" y="6629400"/>
            <a:ext cx="35262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GSI </a:t>
            </a:r>
            <a:r>
              <a:rPr lang="en-US" sz="1000" b="0" strike="noStrike" spc="-1" dirty="0" err="1">
                <a:solidFill>
                  <a:srgbClr val="333333"/>
                </a:solidFill>
                <a:latin typeface="Arial"/>
                <a:ea typeface="DejaVu Sans"/>
              </a:rPr>
              <a:t>Helmholtzzentrum</a:t>
            </a: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r>
              <a:rPr lang="en-US" sz="1000" b="0" strike="noStrike" spc="-1" dirty="0" err="1">
                <a:solidFill>
                  <a:srgbClr val="333333"/>
                </a:solidFill>
                <a:latin typeface="Arial"/>
                <a:ea typeface="DejaVu Sans"/>
              </a:rPr>
              <a:t>für</a:t>
            </a: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r>
              <a:rPr lang="en-US" sz="1000" b="0" strike="noStrike" spc="-1" dirty="0" err="1">
                <a:solidFill>
                  <a:srgbClr val="333333"/>
                </a:solidFill>
                <a:latin typeface="Arial"/>
                <a:ea typeface="DejaVu Sans"/>
              </a:rPr>
              <a:t>Schwerionenforschung</a:t>
            </a:r>
            <a:r>
              <a:rPr lang="en-US" sz="10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GmbH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0" y="93960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5"/>
          <p:cNvSpPr/>
          <p:nvPr/>
        </p:nvSpPr>
        <p:spPr>
          <a:xfrm>
            <a:off x="0" y="6609960"/>
            <a:ext cx="254520" cy="25452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6"/>
          <p:cNvSpPr/>
          <p:nvPr/>
        </p:nvSpPr>
        <p:spPr>
          <a:xfrm>
            <a:off x="6638760" y="6630120"/>
            <a:ext cx="1379160" cy="25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15.06.2026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00" name="CustomShape 7"/>
          <p:cNvSpPr/>
          <p:nvPr/>
        </p:nvSpPr>
        <p:spPr>
          <a:xfrm>
            <a:off x="3617640" y="6629400"/>
            <a:ext cx="2954880" cy="25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Stefan Koch (s.koch@gsi.de)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01" name="CustomShape 8"/>
          <p:cNvSpPr/>
          <p:nvPr/>
        </p:nvSpPr>
        <p:spPr>
          <a:xfrm>
            <a:off x="8018640" y="6630120"/>
            <a:ext cx="613440" cy="25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B2F7B6A8-30FB-4D0B-94E8-5E365EC991A2}" type="slidenum">
              <a:rPr lang="en-US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‹Nr.›</a:t>
            </a:fld>
            <a:endParaRPr lang="en-US" sz="1000" b="0" strike="noStrike" spc="-1" dirty="0">
              <a:latin typeface="Arial"/>
            </a:endParaRPr>
          </a:p>
        </p:txBody>
      </p:sp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latin typeface="Arial"/>
              </a:rPr>
              <a:t>Format des </a:t>
            </a:r>
            <a:r>
              <a:rPr lang="en-US" sz="3200" b="0" strike="noStrike" spc="-1" dirty="0" err="1">
                <a:latin typeface="Arial"/>
              </a:rPr>
              <a:t>Gliederungstextes</a:t>
            </a:r>
            <a:r>
              <a:rPr lang="en-US" sz="3200" b="0" strike="noStrike" spc="-1" dirty="0">
                <a:latin typeface="Arial"/>
              </a:rPr>
              <a:t> </a:t>
            </a:r>
            <a:r>
              <a:rPr lang="en-US" sz="3200" b="0" strike="noStrike" spc="-1" dirty="0" err="1">
                <a:latin typeface="Arial"/>
              </a:rPr>
              <a:t>durch</a:t>
            </a:r>
            <a:r>
              <a:rPr lang="en-US" sz="3200" b="0" strike="noStrike" spc="-1" dirty="0">
                <a:latin typeface="Arial"/>
              </a:rPr>
              <a:t> </a:t>
            </a:r>
            <a:r>
              <a:rPr lang="en-US" sz="3200" b="0" strike="noStrike" spc="-1" dirty="0" err="1">
                <a:latin typeface="Arial"/>
              </a:rPr>
              <a:t>Klicken</a:t>
            </a:r>
            <a:r>
              <a:rPr lang="en-US" sz="3200" b="0" strike="noStrike" spc="-1" dirty="0">
                <a:latin typeface="Arial"/>
              </a:rPr>
              <a:t> </a:t>
            </a:r>
            <a:r>
              <a:rPr lang="en-US" sz="3200" b="0" strike="noStrike" spc="-1" dirty="0" err="1">
                <a:latin typeface="Arial"/>
              </a:rPr>
              <a:t>bearbeiten</a:t>
            </a:r>
            <a:endParaRPr lang="en-US" sz="3200" b="0" strike="noStrike" spc="-1" dirty="0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 err="1">
                <a:latin typeface="Arial"/>
              </a:rPr>
              <a:t>Zweite</a:t>
            </a:r>
            <a:r>
              <a:rPr lang="en-US" sz="2800" b="0" strike="noStrike" spc="-1" dirty="0">
                <a:latin typeface="Arial"/>
              </a:rPr>
              <a:t> </a:t>
            </a:r>
            <a:r>
              <a:rPr lang="en-US" sz="2800" b="0" strike="noStrike" spc="-1" dirty="0" err="1">
                <a:latin typeface="Arial"/>
              </a:rPr>
              <a:t>Gliederungsebene</a:t>
            </a:r>
            <a:endParaRPr lang="en-US" sz="2800" b="0" strike="noStrike" spc="-1" dirty="0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latin typeface="Arial"/>
              </a:rPr>
              <a:t>Dritte</a:t>
            </a:r>
            <a:r>
              <a:rPr lang="en-US" sz="2400" b="0" strike="noStrike" spc="-1" dirty="0">
                <a:latin typeface="Arial"/>
              </a:rPr>
              <a:t> </a:t>
            </a:r>
            <a:r>
              <a:rPr lang="en-US" sz="2400" b="0" strike="noStrike" spc="-1" dirty="0" err="1">
                <a:latin typeface="Arial"/>
              </a:rPr>
              <a:t>Gliederungsebene</a:t>
            </a:r>
            <a:endParaRPr lang="en-US" sz="2400" b="0" strike="noStrike" spc="-1" dirty="0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 err="1">
                <a:latin typeface="Arial"/>
              </a:rPr>
              <a:t>Vierte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Gliederungsebene</a:t>
            </a:r>
            <a:endParaRPr lang="en-US" sz="2000" b="0" strike="noStrike" spc="-1" dirty="0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 err="1">
                <a:latin typeface="Arial"/>
              </a:rPr>
              <a:t>Fünfte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Gliederungsebene</a:t>
            </a:r>
            <a:endParaRPr lang="en-US" sz="2000" b="0" strike="noStrike" spc="-1" dirty="0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 err="1">
                <a:latin typeface="Arial"/>
              </a:rPr>
              <a:t>Sechste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Gliederungsebene</a:t>
            </a:r>
            <a:endParaRPr lang="en-US" sz="2000" b="0" strike="noStrike" spc="-1" dirty="0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 err="1">
                <a:latin typeface="Arial"/>
              </a:rPr>
              <a:t>Siebte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Gliederungsebene</a:t>
            </a:r>
            <a:endParaRPr lang="en-US" sz="2000" b="0" strike="noStrike" spc="-1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E2DAF-BD45-4B4A-A6C8-07E3903547A0}" type="datetimeFigureOut">
              <a:rPr lang="de-DE" smtClean="0"/>
              <a:t>16.06.2026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BA23F-2949-4188-9E6D-E2451663E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040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6" name="CustomShape 1"/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MUST </a:t>
            </a:r>
            <a:r>
              <a:rPr lang="en-US" sz="14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Support Structure and transport to the CBM cave</a:t>
            </a:r>
            <a:endParaRPr lang="en-US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DAB73D-F9AA-4026-A7E5-3DD24D420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11" y="1247457"/>
            <a:ext cx="5761611" cy="533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40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3AECE9-698B-4526-BF7F-DC61A827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2268000"/>
            <a:ext cx="6203535" cy="4320000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1FC63CB9-802F-4F82-9579-2097121B33A6}"/>
              </a:ext>
            </a:extLst>
          </p:cNvPr>
          <p:cNvSpPr/>
          <p:nvPr/>
        </p:nvSpPr>
        <p:spPr>
          <a:xfrm>
            <a:off x="-374672" y="102408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  </a:t>
            </a:r>
            <a:r>
              <a:rPr lang="en-US" sz="1200" spc="-1" dirty="0">
                <a:solidFill>
                  <a:srgbClr val="333333"/>
                </a:solidFill>
                <a:latin typeface="Arial"/>
                <a:ea typeface="DejaVu Sans"/>
              </a:rPr>
              <a:t>Proposal and first design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: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E47C0F38-61C4-41F7-9D80-832AC81C8716}"/>
              </a:ext>
            </a:extLst>
          </p:cNvPr>
          <p:cNvSpPr/>
          <p:nvPr/>
        </p:nvSpPr>
        <p:spPr>
          <a:xfrm>
            <a:off x="353229" y="1917060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support frame is divided in two similar structures, left and right of the beam axis.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left part carries the left frames of station 3 and 4, the other part the right frames of station 3 and 4. 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8C8C57B7-CD2F-4829-BBEC-C673D6E77694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03528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ACA60E-79CC-4A51-9AFE-25D0FD675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2268000"/>
            <a:ext cx="6199967" cy="4320000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BBC574DC-513F-45F1-B44C-F7E67D6C963A}"/>
              </a:ext>
            </a:extLst>
          </p:cNvPr>
          <p:cNvSpPr/>
          <p:nvPr/>
        </p:nvSpPr>
        <p:spPr>
          <a:xfrm>
            <a:off x="-374672" y="102408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  </a:t>
            </a:r>
            <a:r>
              <a:rPr lang="en-US" sz="1200" spc="-1" dirty="0">
                <a:solidFill>
                  <a:srgbClr val="333333"/>
                </a:solidFill>
                <a:latin typeface="Arial"/>
                <a:ea typeface="DejaVu Sans"/>
              </a:rPr>
              <a:t>Proposal and first design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: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5E60F5C3-743E-43E6-8DC5-8FEC07E449F7}"/>
              </a:ext>
            </a:extLst>
          </p:cNvPr>
          <p:cNvSpPr/>
          <p:nvPr/>
        </p:nvSpPr>
        <p:spPr>
          <a:xfrm>
            <a:off x="353229" y="1917060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support frame is divided in two similar structures, left and right of the beam axis.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left part carries the left frames of station 3 and 4, the other part the right frames of station 3 and 4. 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F2654F56-F14C-473C-9BAC-FE2EA87ECB4A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8913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4EEBD174-FE17-42DF-8E32-E7D9CAE7BA3C}"/>
              </a:ext>
            </a:extLst>
          </p:cNvPr>
          <p:cNvSpPr/>
          <p:nvPr/>
        </p:nvSpPr>
        <p:spPr>
          <a:xfrm>
            <a:off x="-374672" y="102408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  </a:t>
            </a:r>
            <a:r>
              <a:rPr lang="en-US" sz="1200" spc="-1" dirty="0">
                <a:solidFill>
                  <a:srgbClr val="333333"/>
                </a:solidFill>
                <a:latin typeface="Arial"/>
                <a:ea typeface="DejaVu Sans"/>
              </a:rPr>
              <a:t>Proposal and first design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: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A165907-C526-47BB-AFCC-EC86423FC13A}"/>
              </a:ext>
            </a:extLst>
          </p:cNvPr>
          <p:cNvSpPr/>
          <p:nvPr/>
        </p:nvSpPr>
        <p:spPr>
          <a:xfrm>
            <a:off x="353229" y="1917060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support frame is divided in two similar structures, left and right of the beam axis.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left part carries the left frames of station 3 and 4, the other part the right frames of station 3 and 4. 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C7AA83-AF40-41CC-95FC-CF6B98B1E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2268000"/>
            <a:ext cx="6194852" cy="4320000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FC8DE724-F9FC-4FF6-9D86-8810472631DF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775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A165907-C526-47BB-AFCC-EC86423FC13A}"/>
              </a:ext>
            </a:extLst>
          </p:cNvPr>
          <p:cNvSpPr/>
          <p:nvPr/>
        </p:nvSpPr>
        <p:spPr>
          <a:xfrm>
            <a:off x="353229" y="1917060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For guiding the C frames we used the same profiles and roller as at </a:t>
            </a:r>
            <a:r>
              <a:rPr lang="en-US" sz="1200" dirty="0" err="1"/>
              <a:t>LHCb</a:t>
            </a:r>
            <a:r>
              <a:rPr lang="en-US" sz="12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Roller are already attached to the C frames.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4EF93C-A378-436F-86F7-782EB2E9E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29" y="2315925"/>
            <a:ext cx="2453364" cy="415290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59F17704-A1C0-4141-A42E-AEAD49487B02}"/>
              </a:ext>
            </a:extLst>
          </p:cNvPr>
          <p:cNvSpPr/>
          <p:nvPr/>
        </p:nvSpPr>
        <p:spPr>
          <a:xfrm>
            <a:off x="2085975" y="2573384"/>
            <a:ext cx="611618" cy="62571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09C8752-5D85-46F1-B011-A88C482D9F49}"/>
              </a:ext>
            </a:extLst>
          </p:cNvPr>
          <p:cNvCxnSpPr>
            <a:cxnSpLocks/>
          </p:cNvCxnSpPr>
          <p:nvPr/>
        </p:nvCxnSpPr>
        <p:spPr>
          <a:xfrm>
            <a:off x="2697593" y="2981112"/>
            <a:ext cx="1686682" cy="75166"/>
          </a:xfrm>
          <a:prstGeom prst="line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9BBCD402-B988-4AE7-943C-89BD6B7AF242}"/>
              </a:ext>
            </a:extLst>
          </p:cNvPr>
          <p:cNvSpPr/>
          <p:nvPr/>
        </p:nvSpPr>
        <p:spPr>
          <a:xfrm>
            <a:off x="2194975" y="5900264"/>
            <a:ext cx="611618" cy="62571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C79BEE9-76E7-403C-AE5A-9A8296FC498A}"/>
              </a:ext>
            </a:extLst>
          </p:cNvPr>
          <p:cNvCxnSpPr>
            <a:cxnSpLocks/>
          </p:cNvCxnSpPr>
          <p:nvPr/>
        </p:nvCxnSpPr>
        <p:spPr>
          <a:xfrm flipV="1">
            <a:off x="2806593" y="5843114"/>
            <a:ext cx="1673907" cy="464878"/>
          </a:xfrm>
          <a:prstGeom prst="line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>
            <a:extLst>
              <a:ext uri="{FF2B5EF4-FFF2-40B4-BE49-F238E27FC236}">
                <a16:creationId xmlns:a16="http://schemas.microsoft.com/office/drawing/2014/main" id="{AD26D525-C15B-4589-8A3A-B2F41551C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832" y="2338005"/>
            <a:ext cx="3276095" cy="2007402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652A1003-B556-4FFE-9344-23816D11ADBB}"/>
              </a:ext>
            </a:extLst>
          </p:cNvPr>
          <p:cNvSpPr txBox="1"/>
          <p:nvPr/>
        </p:nvSpPr>
        <p:spPr>
          <a:xfrm>
            <a:off x="7631280" y="3203870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Standard IPE beam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BD39327-4675-4885-A34D-C457591F6743}"/>
              </a:ext>
            </a:extLst>
          </p:cNvPr>
          <p:cNvSpPr txBox="1"/>
          <p:nvPr/>
        </p:nvSpPr>
        <p:spPr>
          <a:xfrm>
            <a:off x="3826292" y="3685518"/>
            <a:ext cx="881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LHCb</a:t>
            </a:r>
            <a:r>
              <a:rPr lang="de-DE" sz="1000" dirty="0"/>
              <a:t> Roller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6C0B7C05-02AF-4A30-8E4B-12DB2CF0EBB6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4708265" y="3474345"/>
            <a:ext cx="475564" cy="334284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3C774F57-C56E-45B6-8982-9E4A82D17750}"/>
              </a:ext>
            </a:extLst>
          </p:cNvPr>
          <p:cNvCxnSpPr>
            <a:cxnSpLocks/>
          </p:cNvCxnSpPr>
          <p:nvPr/>
        </p:nvCxnSpPr>
        <p:spPr>
          <a:xfrm flipH="1" flipV="1">
            <a:off x="7631281" y="2831662"/>
            <a:ext cx="458646" cy="367433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9B65C10E-A3DA-4C6A-A4BB-777EF3CB35D1}"/>
              </a:ext>
            </a:extLst>
          </p:cNvPr>
          <p:cNvSpPr txBox="1"/>
          <p:nvPr/>
        </p:nvSpPr>
        <p:spPr>
          <a:xfrm>
            <a:off x="5235103" y="4051614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C frame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4D862BC6-5CCB-46E2-BFC5-E2CADC2E5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331" y="4670478"/>
            <a:ext cx="3112155" cy="1900552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784DBB1F-7036-4F3E-85BC-E98689FB914F}"/>
              </a:ext>
            </a:extLst>
          </p:cNvPr>
          <p:cNvSpPr txBox="1"/>
          <p:nvPr/>
        </p:nvSpPr>
        <p:spPr>
          <a:xfrm>
            <a:off x="7359786" y="5952442"/>
            <a:ext cx="1481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Standard </a:t>
            </a:r>
            <a:r>
              <a:rPr lang="de-DE" sz="1000" dirty="0" err="1"/>
              <a:t>hollow</a:t>
            </a:r>
            <a:r>
              <a:rPr lang="de-DE" sz="1000" dirty="0"/>
              <a:t> </a:t>
            </a:r>
            <a:r>
              <a:rPr lang="de-DE" sz="1000" dirty="0" err="1"/>
              <a:t>profile</a:t>
            </a:r>
            <a:endParaRPr lang="de-DE" sz="1000" dirty="0"/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109B6820-BB9D-4F31-81A0-472A17631A3C}"/>
              </a:ext>
            </a:extLst>
          </p:cNvPr>
          <p:cNvCxnSpPr>
            <a:cxnSpLocks/>
          </p:cNvCxnSpPr>
          <p:nvPr/>
        </p:nvCxnSpPr>
        <p:spPr>
          <a:xfrm flipH="1" flipV="1">
            <a:off x="7400060" y="5586889"/>
            <a:ext cx="458646" cy="367433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65DD5CE5-15A8-452F-AA39-F96CF91D4A2A}"/>
              </a:ext>
            </a:extLst>
          </p:cNvPr>
          <p:cNvSpPr txBox="1"/>
          <p:nvPr/>
        </p:nvSpPr>
        <p:spPr>
          <a:xfrm>
            <a:off x="5591769" y="4762256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C frame</a:t>
            </a: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A4538794-EE19-473A-BE4F-5AEBD662647A}"/>
              </a:ext>
            </a:extLst>
          </p:cNvPr>
          <p:cNvCxnSpPr>
            <a:cxnSpLocks/>
          </p:cNvCxnSpPr>
          <p:nvPr/>
        </p:nvCxnSpPr>
        <p:spPr>
          <a:xfrm flipH="1" flipV="1">
            <a:off x="6408990" y="5586889"/>
            <a:ext cx="524875" cy="721103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68731274-A20A-4EC2-9390-82B2A31FF6FE}"/>
              </a:ext>
            </a:extLst>
          </p:cNvPr>
          <p:cNvSpPr txBox="1"/>
          <p:nvPr/>
        </p:nvSpPr>
        <p:spPr>
          <a:xfrm>
            <a:off x="6887281" y="6247954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LHCb</a:t>
            </a:r>
            <a:r>
              <a:rPr lang="de-DE" sz="1000" dirty="0"/>
              <a:t> </a:t>
            </a:r>
            <a:r>
              <a:rPr lang="de-DE" sz="1000" dirty="0" err="1"/>
              <a:t>guiding</a:t>
            </a:r>
            <a:r>
              <a:rPr lang="de-DE" sz="1000" dirty="0"/>
              <a:t> Roller</a:t>
            </a:r>
          </a:p>
        </p:txBody>
      </p:sp>
      <p:sp>
        <p:nvSpPr>
          <p:cNvPr id="51" name="CustomShape 1">
            <a:extLst>
              <a:ext uri="{FF2B5EF4-FFF2-40B4-BE49-F238E27FC236}">
                <a16:creationId xmlns:a16="http://schemas.microsoft.com/office/drawing/2014/main" id="{1481B304-B85A-4F7E-B39D-5F3273780E3C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24" name="CustomShape 1">
            <a:extLst>
              <a:ext uri="{FF2B5EF4-FFF2-40B4-BE49-F238E27FC236}">
                <a16:creationId xmlns:a16="http://schemas.microsoft.com/office/drawing/2014/main" id="{FE851C41-BDAC-4438-9461-E6254FB0BDD9}"/>
              </a:ext>
            </a:extLst>
          </p:cNvPr>
          <p:cNvSpPr/>
          <p:nvPr/>
        </p:nvSpPr>
        <p:spPr>
          <a:xfrm>
            <a:off x="-374672" y="102408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  </a:t>
            </a:r>
            <a:r>
              <a:rPr lang="en-US" sz="1200" spc="-1" dirty="0">
                <a:solidFill>
                  <a:srgbClr val="333333"/>
                </a:solidFill>
                <a:latin typeface="Arial"/>
                <a:ea typeface="DejaVu Sans"/>
              </a:rPr>
              <a:t>Proposal and first design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: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32524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A165907-C526-47BB-AFCC-EC86423FC13A}"/>
              </a:ext>
            </a:extLst>
          </p:cNvPr>
          <p:cNvSpPr/>
          <p:nvPr/>
        </p:nvSpPr>
        <p:spPr>
          <a:xfrm>
            <a:off x="353229" y="1771723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design is configured so that the C-frames can be removed laterally at any time.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51" name="CustomShape 1">
            <a:extLst>
              <a:ext uri="{FF2B5EF4-FFF2-40B4-BE49-F238E27FC236}">
                <a16:creationId xmlns:a16="http://schemas.microsoft.com/office/drawing/2014/main" id="{1481B304-B85A-4F7E-B39D-5F3273780E3C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BC12C1-352C-4422-A84C-820346157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89" y="2326332"/>
            <a:ext cx="1004277" cy="4088115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196A5843-120F-42A1-90E9-F599F4AEBA0F}"/>
              </a:ext>
            </a:extLst>
          </p:cNvPr>
          <p:cNvSpPr/>
          <p:nvPr/>
        </p:nvSpPr>
        <p:spPr>
          <a:xfrm>
            <a:off x="605564" y="5922408"/>
            <a:ext cx="1235348" cy="626997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0A8DE1C7-D7EA-4F83-B381-472C27B13F4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1840912" y="5946653"/>
            <a:ext cx="1610797" cy="289254"/>
          </a:xfrm>
          <a:prstGeom prst="line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8FD108A0-B25C-48D7-A5F4-4A45FAA55BB3}"/>
              </a:ext>
            </a:extLst>
          </p:cNvPr>
          <p:cNvSpPr/>
          <p:nvPr/>
        </p:nvSpPr>
        <p:spPr>
          <a:xfrm>
            <a:off x="605564" y="2163879"/>
            <a:ext cx="1235348" cy="776675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D620F0DF-932D-4B7B-9758-D271FCF1B6B3}"/>
              </a:ext>
            </a:extLst>
          </p:cNvPr>
          <p:cNvCxnSpPr>
            <a:cxnSpLocks/>
            <a:stCxn id="38" idx="6"/>
          </p:cNvCxnSpPr>
          <p:nvPr/>
        </p:nvCxnSpPr>
        <p:spPr>
          <a:xfrm>
            <a:off x="1840912" y="2552217"/>
            <a:ext cx="1610797" cy="197040"/>
          </a:xfrm>
          <a:prstGeom prst="line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ED3492BF-92D0-472E-BA23-BB97BCDA8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324" y="4703055"/>
            <a:ext cx="3409318" cy="1803959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A9817C16-12A9-40D5-87DA-7C3990B5F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269" y="2242865"/>
            <a:ext cx="3409318" cy="1823940"/>
          </a:xfrm>
          <a:prstGeom prst="rect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0427E843-A2F7-49C8-9C75-86251AA409BB}"/>
              </a:ext>
            </a:extLst>
          </p:cNvPr>
          <p:cNvSpPr txBox="1"/>
          <p:nvPr/>
        </p:nvSpPr>
        <p:spPr>
          <a:xfrm>
            <a:off x="4419745" y="4247278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Station 4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114B13A4-63FF-4B67-B843-28602DBA0FCF}"/>
              </a:ext>
            </a:extLst>
          </p:cNvPr>
          <p:cNvSpPr txBox="1"/>
          <p:nvPr/>
        </p:nvSpPr>
        <p:spPr>
          <a:xfrm>
            <a:off x="5888485" y="4260689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Station 3</a:t>
            </a: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4A157282-856F-48D1-841A-8DADD31460DB}"/>
              </a:ext>
            </a:extLst>
          </p:cNvPr>
          <p:cNvSpPr/>
          <p:nvPr/>
        </p:nvSpPr>
        <p:spPr>
          <a:xfrm>
            <a:off x="-374672" y="102408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  </a:t>
            </a:r>
            <a:r>
              <a:rPr lang="en-US" sz="1200" spc="-1" dirty="0">
                <a:solidFill>
                  <a:srgbClr val="333333"/>
                </a:solidFill>
                <a:latin typeface="Arial"/>
                <a:ea typeface="DejaVu Sans"/>
              </a:rPr>
              <a:t>Proposal and first design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: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031213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6CE6D73-735F-457A-9FE0-D7D15F0DA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800000"/>
            <a:ext cx="2832733" cy="46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B2B82C1-7BFE-49F3-85DB-4F5752525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50" y="4855735"/>
            <a:ext cx="5838825" cy="13892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76D63C3-F7EB-4F35-9672-D852400B9345}"/>
              </a:ext>
            </a:extLst>
          </p:cNvPr>
          <p:cNvSpPr txBox="1"/>
          <p:nvPr/>
        </p:nvSpPr>
        <p:spPr>
          <a:xfrm>
            <a:off x="5176384" y="4326980"/>
            <a:ext cx="169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 x </a:t>
            </a:r>
            <a:r>
              <a:rPr lang="de-DE" sz="1200" dirty="0" err="1"/>
              <a:t>base</a:t>
            </a:r>
            <a:r>
              <a:rPr lang="de-DE" sz="1200" dirty="0"/>
              <a:t> </a:t>
            </a:r>
            <a:r>
              <a:rPr lang="de-DE" sz="1200" dirty="0" err="1"/>
              <a:t>platform</a:t>
            </a:r>
            <a:r>
              <a:rPr lang="de-DE" sz="1200" dirty="0"/>
              <a:t> </a:t>
            </a:r>
            <a:r>
              <a:rPr lang="de-DE" sz="1200" dirty="0" err="1"/>
              <a:t>bottom</a:t>
            </a:r>
            <a:endParaRPr lang="de-DE" sz="120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1CCB910-8C0C-4417-9B32-FA04EAB4AD23}"/>
              </a:ext>
            </a:extLst>
          </p:cNvPr>
          <p:cNvCxnSpPr>
            <a:cxnSpLocks/>
          </p:cNvCxnSpPr>
          <p:nvPr/>
        </p:nvCxnSpPr>
        <p:spPr>
          <a:xfrm flipV="1">
            <a:off x="1980090" y="5460715"/>
            <a:ext cx="1076325" cy="276225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stomShape 1">
            <a:extLst>
              <a:ext uri="{FF2B5EF4-FFF2-40B4-BE49-F238E27FC236}">
                <a16:creationId xmlns:a16="http://schemas.microsoft.com/office/drawing/2014/main" id="{F8043F08-40C9-4CAF-83FE-78D4F4DE3FB5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7906B751-2F91-4AD3-998B-2324E0192688}"/>
              </a:ext>
            </a:extLst>
          </p:cNvPr>
          <p:cNvSpPr/>
          <p:nvPr/>
        </p:nvSpPr>
        <p:spPr>
          <a:xfrm>
            <a:off x="353229" y="1735067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two similar structures themselves consist of various welded assemblies.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828F7B81-7289-4532-ABE2-91D30A2E3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50" y="1830939"/>
            <a:ext cx="3743619" cy="2604163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C47C847-C76B-4F9D-9CB6-FECD7E22B12C}"/>
              </a:ext>
            </a:extLst>
          </p:cNvPr>
          <p:cNvCxnSpPr>
            <a:cxnSpLocks/>
          </p:cNvCxnSpPr>
          <p:nvPr/>
        </p:nvCxnSpPr>
        <p:spPr>
          <a:xfrm flipV="1">
            <a:off x="1177320" y="4500035"/>
            <a:ext cx="221530" cy="981704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785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552599-332C-48B7-8084-E771EB700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800000"/>
            <a:ext cx="2840462" cy="468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5626D49-A9E3-4EFD-8EA7-18FB92953689}"/>
              </a:ext>
            </a:extLst>
          </p:cNvPr>
          <p:cNvSpPr txBox="1"/>
          <p:nvPr/>
        </p:nvSpPr>
        <p:spPr>
          <a:xfrm>
            <a:off x="5848994" y="6251452"/>
            <a:ext cx="169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3 x </a:t>
            </a:r>
            <a:r>
              <a:rPr lang="de-DE" sz="1200" dirty="0" err="1"/>
              <a:t>pillar</a:t>
            </a:r>
            <a:r>
              <a:rPr lang="de-DE" sz="1200" dirty="0"/>
              <a:t> frame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5E97535-059F-4DF6-8ACA-B95E70347604}"/>
              </a:ext>
            </a:extLst>
          </p:cNvPr>
          <p:cNvCxnSpPr>
            <a:cxnSpLocks/>
          </p:cNvCxnSpPr>
          <p:nvPr/>
        </p:nvCxnSpPr>
        <p:spPr>
          <a:xfrm flipV="1">
            <a:off x="1630398" y="3845368"/>
            <a:ext cx="3192675" cy="377921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54AAED7-C499-4BAA-84DA-E8330C79C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729" y="1838012"/>
            <a:ext cx="3055132" cy="4418247"/>
          </a:xfrm>
          <a:prstGeom prst="rect">
            <a:avLst/>
          </a:prstGeom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165277F2-80A9-48DB-ADC0-7F9932E54892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19" name="CustomShape 1">
            <a:extLst>
              <a:ext uri="{FF2B5EF4-FFF2-40B4-BE49-F238E27FC236}">
                <a16:creationId xmlns:a16="http://schemas.microsoft.com/office/drawing/2014/main" id="{A6EA335F-B68C-479A-975B-3995C2ADF57D}"/>
              </a:ext>
            </a:extLst>
          </p:cNvPr>
          <p:cNvSpPr/>
          <p:nvPr/>
        </p:nvSpPr>
        <p:spPr>
          <a:xfrm>
            <a:off x="353229" y="1735067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two similar structures themselves consist of various welded assemblies.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7518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E8DD72-747E-466D-92B3-6408D85A8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800000"/>
            <a:ext cx="2834257" cy="4680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76A3F1D-A4C5-4C15-A0DB-32050BC36390}"/>
              </a:ext>
            </a:extLst>
          </p:cNvPr>
          <p:cNvSpPr txBox="1"/>
          <p:nvPr/>
        </p:nvSpPr>
        <p:spPr>
          <a:xfrm>
            <a:off x="5848994" y="6251452"/>
            <a:ext cx="169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3 x </a:t>
            </a:r>
            <a:r>
              <a:rPr lang="de-DE" sz="1200" dirty="0" err="1"/>
              <a:t>pillar</a:t>
            </a:r>
            <a:r>
              <a:rPr lang="de-DE" sz="1200" dirty="0"/>
              <a:t> frame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9CC077D-B357-4293-8BA9-BF54497780B4}"/>
              </a:ext>
            </a:extLst>
          </p:cNvPr>
          <p:cNvCxnSpPr>
            <a:cxnSpLocks/>
          </p:cNvCxnSpPr>
          <p:nvPr/>
        </p:nvCxnSpPr>
        <p:spPr>
          <a:xfrm flipV="1">
            <a:off x="1630398" y="3845368"/>
            <a:ext cx="3192675" cy="377921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BD8364CF-ABE4-4A90-B651-14CFC16B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729" y="1838012"/>
            <a:ext cx="3055132" cy="4418247"/>
          </a:xfrm>
          <a:prstGeom prst="rect">
            <a:avLst/>
          </a:prstGeom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298AE381-CAEB-4DA1-8687-4361C665FB44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19" name="CustomShape 1">
            <a:extLst>
              <a:ext uri="{FF2B5EF4-FFF2-40B4-BE49-F238E27FC236}">
                <a16:creationId xmlns:a16="http://schemas.microsoft.com/office/drawing/2014/main" id="{2D4BE3B3-498E-459A-A29E-99BA49BB9C22}"/>
              </a:ext>
            </a:extLst>
          </p:cNvPr>
          <p:cNvSpPr/>
          <p:nvPr/>
        </p:nvSpPr>
        <p:spPr>
          <a:xfrm>
            <a:off x="353229" y="1735067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two similar structures themselves consist of various welded assemblies.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9469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A999FB-02E6-4E68-97FD-8C1BC2CBC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800000"/>
            <a:ext cx="2834257" cy="4680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E8E8D05-71DA-40EB-88E7-A42E4C05328E}"/>
              </a:ext>
            </a:extLst>
          </p:cNvPr>
          <p:cNvSpPr txBox="1"/>
          <p:nvPr/>
        </p:nvSpPr>
        <p:spPr>
          <a:xfrm>
            <a:off x="5848994" y="6251452"/>
            <a:ext cx="169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3 x </a:t>
            </a:r>
            <a:r>
              <a:rPr lang="de-DE" sz="1200" dirty="0" err="1"/>
              <a:t>pillar</a:t>
            </a:r>
            <a:r>
              <a:rPr lang="de-DE" sz="1200" dirty="0"/>
              <a:t> frame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5E522EF-B1B4-4D09-9B1A-4BBE4DC8C623}"/>
              </a:ext>
            </a:extLst>
          </p:cNvPr>
          <p:cNvCxnSpPr>
            <a:cxnSpLocks/>
          </p:cNvCxnSpPr>
          <p:nvPr/>
        </p:nvCxnSpPr>
        <p:spPr>
          <a:xfrm flipV="1">
            <a:off x="1754223" y="3845368"/>
            <a:ext cx="3192675" cy="377921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83FE5ADC-761E-40F6-B861-3F822EE1A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729" y="1838012"/>
            <a:ext cx="3055132" cy="4418247"/>
          </a:xfrm>
          <a:prstGeom prst="rect">
            <a:avLst/>
          </a:prstGeom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20064AF8-CCD4-4526-8003-3B15436D926F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19" name="CustomShape 1">
            <a:extLst>
              <a:ext uri="{FF2B5EF4-FFF2-40B4-BE49-F238E27FC236}">
                <a16:creationId xmlns:a16="http://schemas.microsoft.com/office/drawing/2014/main" id="{6A735D83-1F98-4C69-9636-BE192CA4FFFA}"/>
              </a:ext>
            </a:extLst>
          </p:cNvPr>
          <p:cNvSpPr/>
          <p:nvPr/>
        </p:nvSpPr>
        <p:spPr>
          <a:xfrm>
            <a:off x="353229" y="1735067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two similar structures themselves consist of various welded assemblies.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4485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9AC2A1-182E-4C0B-BB05-D0D6A80BD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800000"/>
            <a:ext cx="2826534" cy="468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46F3E5E-B7D1-4886-A7A3-07917413C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838" y="3310832"/>
            <a:ext cx="6258788" cy="1603910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F5574248-8FBF-48BE-988D-864962211C1C}"/>
              </a:ext>
            </a:extLst>
          </p:cNvPr>
          <p:cNvCxnSpPr>
            <a:cxnSpLocks/>
          </p:cNvCxnSpPr>
          <p:nvPr/>
        </p:nvCxnSpPr>
        <p:spPr>
          <a:xfrm>
            <a:off x="2466975" y="2543175"/>
            <a:ext cx="800100" cy="885825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A5AE9750-BDE2-497A-8D66-E0FDB9971CE8}"/>
              </a:ext>
            </a:extLst>
          </p:cNvPr>
          <p:cNvSpPr txBox="1"/>
          <p:nvPr/>
        </p:nvSpPr>
        <p:spPr>
          <a:xfrm>
            <a:off x="4650330" y="4776242"/>
            <a:ext cx="169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 x </a:t>
            </a:r>
            <a:r>
              <a:rPr lang="de-DE" sz="1200" dirty="0" err="1"/>
              <a:t>base</a:t>
            </a:r>
            <a:r>
              <a:rPr lang="de-DE" sz="1200" dirty="0"/>
              <a:t> </a:t>
            </a:r>
            <a:r>
              <a:rPr lang="de-DE" sz="1200" dirty="0" err="1"/>
              <a:t>platform</a:t>
            </a:r>
            <a:r>
              <a:rPr lang="de-DE" sz="1200" dirty="0"/>
              <a:t> top</a:t>
            </a: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48BCA73B-2C13-4B7D-B112-321AB5D62BF9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17" name="CustomShape 1">
            <a:extLst>
              <a:ext uri="{FF2B5EF4-FFF2-40B4-BE49-F238E27FC236}">
                <a16:creationId xmlns:a16="http://schemas.microsoft.com/office/drawing/2014/main" id="{23FF8113-032D-4B54-9356-E12E05C60A43}"/>
              </a:ext>
            </a:extLst>
          </p:cNvPr>
          <p:cNvSpPr/>
          <p:nvPr/>
        </p:nvSpPr>
        <p:spPr>
          <a:xfrm>
            <a:off x="353229" y="1735067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two similar structures themselves consist of various welded assemblies.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3985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4EEBD174-FE17-42DF-8E32-E7D9CAE7BA3C}"/>
              </a:ext>
            </a:extLst>
          </p:cNvPr>
          <p:cNvSpPr/>
          <p:nvPr/>
        </p:nvSpPr>
        <p:spPr>
          <a:xfrm>
            <a:off x="-374672" y="152065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Contents</a:t>
            </a:r>
            <a:r>
              <a:rPr lang="en-US" sz="14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:</a:t>
            </a:r>
          </a:p>
          <a:p>
            <a:r>
              <a:rPr lang="en-US" sz="14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A165907-C526-47BB-AFCC-EC86423FC13A}"/>
              </a:ext>
            </a:extLst>
          </p:cNvPr>
          <p:cNvSpPr/>
          <p:nvPr/>
        </p:nvSpPr>
        <p:spPr>
          <a:xfrm>
            <a:off x="373399" y="4902777"/>
            <a:ext cx="7422393" cy="10695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/>
              <a:t>General overview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12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/>
              <a:t>First design of MUST support frame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12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/>
              <a:t>MUST transport from GSI to FAIR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       possible solutions: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200" dirty="0"/>
              <a:t>Transport via </a:t>
            </a:r>
            <a:r>
              <a:rPr lang="en-US" sz="1200" dirty="0" err="1"/>
              <a:t>LHCb</a:t>
            </a:r>
            <a:r>
              <a:rPr lang="en-US" sz="1200" dirty="0"/>
              <a:t> transport frame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200" dirty="0"/>
              <a:t>Transport of individual C-frames via trolleys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200" dirty="0"/>
              <a:t>Transport by MUST support frame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200" dirty="0"/>
              <a:t>…</a:t>
            </a:r>
          </a:p>
          <a:p>
            <a:endParaRPr lang="en-US" sz="1200" dirty="0"/>
          </a:p>
          <a:p>
            <a:pPr marL="228600" indent="-228600">
              <a:buAutoNum type="arabicPeriod" startAt="4"/>
            </a:pPr>
            <a:r>
              <a:rPr lang="en-US" sz="1200" dirty="0"/>
              <a:t>Advanced design of MUST support frame including absorber 5</a:t>
            </a:r>
          </a:p>
          <a:p>
            <a:pPr marL="228600" indent="-228600">
              <a:buAutoNum type="arabicPeriod" startAt="4"/>
            </a:pPr>
            <a:endParaRPr lang="en-US" sz="1200" dirty="0"/>
          </a:p>
          <a:p>
            <a:pPr marL="228600" indent="-228600">
              <a:buAutoNum type="arabicPeriod" startAt="4"/>
            </a:pPr>
            <a:r>
              <a:rPr lang="en-US" sz="1200" dirty="0"/>
              <a:t>Open items and next steps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A05E71C8-79F3-4AC9-A693-4E30B478DD6F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Support frame for the MUST Detector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790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60632E-BCB5-4640-B446-A18A30063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800000"/>
            <a:ext cx="2826534" cy="468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83FE927-2EF2-499E-AEE8-D8506C18F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81" y="2198777"/>
            <a:ext cx="2485779" cy="375285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79D6D79-45BD-4E5C-88EE-45BD1E0E8966}"/>
              </a:ext>
            </a:extLst>
          </p:cNvPr>
          <p:cNvSpPr txBox="1"/>
          <p:nvPr/>
        </p:nvSpPr>
        <p:spPr>
          <a:xfrm>
            <a:off x="5032950" y="6073264"/>
            <a:ext cx="169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3 x </a:t>
            </a:r>
            <a:r>
              <a:rPr lang="de-DE" sz="1200" dirty="0" err="1"/>
              <a:t>standard</a:t>
            </a:r>
            <a:r>
              <a:rPr lang="de-DE" sz="1200" dirty="0"/>
              <a:t> U </a:t>
            </a:r>
            <a:r>
              <a:rPr lang="de-DE" sz="1200" dirty="0" err="1"/>
              <a:t>profile</a:t>
            </a:r>
            <a:endParaRPr lang="de-DE" sz="1200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2102056-35FE-44E9-B3E9-9A1911975355}"/>
              </a:ext>
            </a:extLst>
          </p:cNvPr>
          <p:cNvCxnSpPr>
            <a:cxnSpLocks/>
          </p:cNvCxnSpPr>
          <p:nvPr/>
        </p:nvCxnSpPr>
        <p:spPr>
          <a:xfrm>
            <a:off x="1895475" y="4241309"/>
            <a:ext cx="2676525" cy="425941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stomShape 1">
            <a:extLst>
              <a:ext uri="{FF2B5EF4-FFF2-40B4-BE49-F238E27FC236}">
                <a16:creationId xmlns:a16="http://schemas.microsoft.com/office/drawing/2014/main" id="{1DD956C9-16F6-456D-AD3D-77B70591F4B9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75B5E236-6AD3-41DE-B75D-7DB85025E303}"/>
              </a:ext>
            </a:extLst>
          </p:cNvPr>
          <p:cNvSpPr/>
          <p:nvPr/>
        </p:nvSpPr>
        <p:spPr>
          <a:xfrm>
            <a:off x="353229" y="1735067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two similar structures themselves consist of various welded assemblies.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9344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D5E109-F254-413C-A884-40ABA4662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800000"/>
            <a:ext cx="2828063" cy="46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991B800-B47C-48C3-98FF-B766CC54E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81" y="2198777"/>
            <a:ext cx="2485779" cy="375285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DCF93D8-9AD1-4F9F-A9F2-D9C34F7897B4}"/>
              </a:ext>
            </a:extLst>
          </p:cNvPr>
          <p:cNvSpPr txBox="1"/>
          <p:nvPr/>
        </p:nvSpPr>
        <p:spPr>
          <a:xfrm>
            <a:off x="5032950" y="6073264"/>
            <a:ext cx="169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3 x </a:t>
            </a:r>
            <a:r>
              <a:rPr lang="de-DE" sz="1200" dirty="0" err="1"/>
              <a:t>standard</a:t>
            </a:r>
            <a:r>
              <a:rPr lang="de-DE" sz="1200" dirty="0"/>
              <a:t> U </a:t>
            </a:r>
            <a:r>
              <a:rPr lang="de-DE" sz="1200" dirty="0" err="1"/>
              <a:t>profile</a:t>
            </a:r>
            <a:endParaRPr lang="de-DE" sz="1200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179F1F2-6256-4A89-8FB8-AFC827CE476C}"/>
              </a:ext>
            </a:extLst>
          </p:cNvPr>
          <p:cNvCxnSpPr>
            <a:cxnSpLocks/>
          </p:cNvCxnSpPr>
          <p:nvPr/>
        </p:nvCxnSpPr>
        <p:spPr>
          <a:xfrm>
            <a:off x="1895475" y="4241309"/>
            <a:ext cx="2676525" cy="425941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stomShape 1">
            <a:extLst>
              <a:ext uri="{FF2B5EF4-FFF2-40B4-BE49-F238E27FC236}">
                <a16:creationId xmlns:a16="http://schemas.microsoft.com/office/drawing/2014/main" id="{117265F0-17DC-458B-804B-DAAFBB7FB799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5BC854B8-7AA0-4415-A965-4535F0F96C9C}"/>
              </a:ext>
            </a:extLst>
          </p:cNvPr>
          <p:cNvSpPr/>
          <p:nvPr/>
        </p:nvSpPr>
        <p:spPr>
          <a:xfrm>
            <a:off x="353229" y="1735067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two similar structures themselves consist of various welded assemblies.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4114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7A7153-443D-4264-856E-0F8120DFE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800000"/>
            <a:ext cx="2828063" cy="4680000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7489D92C-6598-4884-9188-0EA51A43418B}"/>
              </a:ext>
            </a:extLst>
          </p:cNvPr>
          <p:cNvSpPr/>
          <p:nvPr/>
        </p:nvSpPr>
        <p:spPr>
          <a:xfrm>
            <a:off x="353229" y="1735067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two similar structures themselves consist of various welded assemblies.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B84BA5E-E8C0-4AA9-87FB-9FBF68865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81" y="2198777"/>
            <a:ext cx="2485779" cy="375285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47F1658-AEC8-4104-BBC8-C0C95435AB1A}"/>
              </a:ext>
            </a:extLst>
          </p:cNvPr>
          <p:cNvSpPr txBox="1"/>
          <p:nvPr/>
        </p:nvSpPr>
        <p:spPr>
          <a:xfrm>
            <a:off x="5032950" y="6073264"/>
            <a:ext cx="169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3 x </a:t>
            </a:r>
            <a:r>
              <a:rPr lang="de-DE" sz="1200" dirty="0" err="1"/>
              <a:t>standard</a:t>
            </a:r>
            <a:r>
              <a:rPr lang="de-DE" sz="1200" dirty="0"/>
              <a:t> U </a:t>
            </a:r>
            <a:r>
              <a:rPr lang="de-DE" sz="1200" dirty="0" err="1"/>
              <a:t>profile</a:t>
            </a:r>
            <a:endParaRPr lang="de-DE" sz="1200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58922DA-819E-43AA-ADC8-F6A5DDA5242A}"/>
              </a:ext>
            </a:extLst>
          </p:cNvPr>
          <p:cNvCxnSpPr>
            <a:cxnSpLocks/>
          </p:cNvCxnSpPr>
          <p:nvPr/>
        </p:nvCxnSpPr>
        <p:spPr>
          <a:xfrm>
            <a:off x="1895475" y="4241309"/>
            <a:ext cx="2676525" cy="425941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stomShape 1">
            <a:extLst>
              <a:ext uri="{FF2B5EF4-FFF2-40B4-BE49-F238E27FC236}">
                <a16:creationId xmlns:a16="http://schemas.microsoft.com/office/drawing/2014/main" id="{9E0B8818-06CA-472A-B37A-753F6F15F21A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4312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A165907-C526-47BB-AFCC-EC86423FC13A}"/>
              </a:ext>
            </a:extLst>
          </p:cNvPr>
          <p:cNvSpPr/>
          <p:nvPr/>
        </p:nvSpPr>
        <p:spPr>
          <a:xfrm>
            <a:off x="353229" y="2001525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standard U-profiles serve to guide and horizontally secure the absorbers via Roller.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This allows the absorbers to be installed and removed independently, without endangering the C-frames.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geometry of the absorbers corresponds to the original MUCH layout.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7B5F165-CB2E-4D6F-830D-041265F0C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958" y="4886238"/>
            <a:ext cx="2903474" cy="1541133"/>
          </a:xfrm>
          <a:prstGeom prst="rect">
            <a:avLst/>
          </a:prstGeom>
        </p:spPr>
      </p:pic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DEF368B0-D377-4281-8797-502CEE3A2B82}"/>
              </a:ext>
            </a:extLst>
          </p:cNvPr>
          <p:cNvCxnSpPr>
            <a:cxnSpLocks/>
          </p:cNvCxnSpPr>
          <p:nvPr/>
        </p:nvCxnSpPr>
        <p:spPr>
          <a:xfrm flipV="1">
            <a:off x="7278851" y="4476592"/>
            <a:ext cx="0" cy="409646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F71B5F89-FFEA-4B28-BD33-1ED2F8ED2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232000"/>
            <a:ext cx="4480528" cy="43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F7668B-E2C8-4C19-884C-770D145F9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725" y="2616345"/>
            <a:ext cx="2422252" cy="1775655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9D12C7E-2A3B-4D6E-9BE2-9FCB77561EA3}"/>
              </a:ext>
            </a:extLst>
          </p:cNvPr>
          <p:cNvCxnSpPr>
            <a:cxnSpLocks/>
          </p:cNvCxnSpPr>
          <p:nvPr/>
        </p:nvCxnSpPr>
        <p:spPr>
          <a:xfrm>
            <a:off x="5080670" y="3708537"/>
            <a:ext cx="794282" cy="0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stomShape 1">
            <a:extLst>
              <a:ext uri="{FF2B5EF4-FFF2-40B4-BE49-F238E27FC236}">
                <a16:creationId xmlns:a16="http://schemas.microsoft.com/office/drawing/2014/main" id="{64122D58-2CBA-4432-9833-EC2EE33829B9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AD007F-F7FF-461D-8B29-1FCAB4258788}"/>
              </a:ext>
            </a:extLst>
          </p:cNvPr>
          <p:cNvSpPr txBox="1"/>
          <p:nvPr/>
        </p:nvSpPr>
        <p:spPr>
          <a:xfrm rot="16200000">
            <a:off x="7336247" y="5524598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U </a:t>
            </a:r>
            <a:r>
              <a:rPr lang="de-DE" sz="1000" dirty="0" err="1"/>
              <a:t>profile</a:t>
            </a:r>
            <a:endParaRPr lang="de-DE" sz="1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28CC7DC-32AC-47E4-826A-3D50B59C56BF}"/>
              </a:ext>
            </a:extLst>
          </p:cNvPr>
          <p:cNvSpPr txBox="1"/>
          <p:nvPr/>
        </p:nvSpPr>
        <p:spPr>
          <a:xfrm rot="16200000">
            <a:off x="8341820" y="5529954"/>
            <a:ext cx="5196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Roller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BB17B9-F395-4CC5-B46D-C680F51F6DCB}"/>
              </a:ext>
            </a:extLst>
          </p:cNvPr>
          <p:cNvSpPr txBox="1"/>
          <p:nvPr/>
        </p:nvSpPr>
        <p:spPr>
          <a:xfrm>
            <a:off x="6639070" y="6338786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Axial </a:t>
            </a:r>
            <a:r>
              <a:rPr lang="de-DE" sz="1000" dirty="0" err="1"/>
              <a:t>roller</a:t>
            </a:r>
            <a:endParaRPr lang="de-DE" sz="1000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90DE594-2F07-41BD-A2B1-C212B58725B7}"/>
              </a:ext>
            </a:extLst>
          </p:cNvPr>
          <p:cNvCxnSpPr>
            <a:cxnSpLocks/>
          </p:cNvCxnSpPr>
          <p:nvPr/>
        </p:nvCxnSpPr>
        <p:spPr>
          <a:xfrm flipH="1" flipV="1">
            <a:off x="6665108" y="5762734"/>
            <a:ext cx="276386" cy="576052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2EE723FE-5CCF-445E-9984-4F14A999BA9C}"/>
              </a:ext>
            </a:extLst>
          </p:cNvPr>
          <p:cNvCxnSpPr>
            <a:cxnSpLocks/>
          </p:cNvCxnSpPr>
          <p:nvPr/>
        </p:nvCxnSpPr>
        <p:spPr>
          <a:xfrm>
            <a:off x="5874952" y="4886238"/>
            <a:ext cx="478699" cy="343755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C0DC5A3E-62B7-442F-BD7A-92A201647894}"/>
              </a:ext>
            </a:extLst>
          </p:cNvPr>
          <p:cNvSpPr txBox="1"/>
          <p:nvPr/>
        </p:nvSpPr>
        <p:spPr>
          <a:xfrm>
            <a:off x="5331955" y="4621357"/>
            <a:ext cx="867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Radial </a:t>
            </a:r>
            <a:r>
              <a:rPr lang="de-DE" sz="1000" dirty="0" err="1"/>
              <a:t>roller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689663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AB2175-6557-4856-85B6-9486DD349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2232000"/>
            <a:ext cx="4469703" cy="432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F76AA55-CD1D-4DE2-AB38-BF6DE57C3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958" y="4886238"/>
            <a:ext cx="2903474" cy="1541133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7D136565-DD53-49D0-9E9B-7CC70193CC5F}"/>
              </a:ext>
            </a:extLst>
          </p:cNvPr>
          <p:cNvCxnSpPr>
            <a:cxnSpLocks/>
          </p:cNvCxnSpPr>
          <p:nvPr/>
        </p:nvCxnSpPr>
        <p:spPr>
          <a:xfrm flipV="1">
            <a:off x="7278851" y="4476592"/>
            <a:ext cx="0" cy="409646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9B47A86E-8A8C-44EB-AF4B-562508494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725" y="2616345"/>
            <a:ext cx="2422252" cy="1775655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E58023D-24FC-4040-98A5-28FB829D84F9}"/>
              </a:ext>
            </a:extLst>
          </p:cNvPr>
          <p:cNvCxnSpPr>
            <a:cxnSpLocks/>
          </p:cNvCxnSpPr>
          <p:nvPr/>
        </p:nvCxnSpPr>
        <p:spPr>
          <a:xfrm>
            <a:off x="5080670" y="3708537"/>
            <a:ext cx="794282" cy="0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stomShape 1">
            <a:extLst>
              <a:ext uri="{FF2B5EF4-FFF2-40B4-BE49-F238E27FC236}">
                <a16:creationId xmlns:a16="http://schemas.microsoft.com/office/drawing/2014/main" id="{D07EC66B-8963-44C8-9585-ED0BB2B12C4E}"/>
              </a:ext>
            </a:extLst>
          </p:cNvPr>
          <p:cNvSpPr/>
          <p:nvPr/>
        </p:nvSpPr>
        <p:spPr>
          <a:xfrm>
            <a:off x="353229" y="2001525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standard U-profiles serve to guide and horizontally secure the absorbers via Roller.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This allows the absorbers to be installed and removed independently, without endangering the C-frames.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geometry of the absorbers corresponds to the original MUCH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48B8A771-2CB2-4CA2-87EB-E21677A06816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F7801E4-D8D0-4691-8CA6-9293ECABA14B}"/>
              </a:ext>
            </a:extLst>
          </p:cNvPr>
          <p:cNvSpPr txBox="1"/>
          <p:nvPr/>
        </p:nvSpPr>
        <p:spPr>
          <a:xfrm rot="16200000">
            <a:off x="7336247" y="5524598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U </a:t>
            </a:r>
            <a:r>
              <a:rPr lang="de-DE" sz="1000" dirty="0" err="1"/>
              <a:t>profile</a:t>
            </a:r>
            <a:endParaRPr lang="de-DE" sz="1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EF2A1-3301-4270-BFF7-7FFEDA151C93}"/>
              </a:ext>
            </a:extLst>
          </p:cNvPr>
          <p:cNvSpPr txBox="1"/>
          <p:nvPr/>
        </p:nvSpPr>
        <p:spPr>
          <a:xfrm rot="16200000">
            <a:off x="8341820" y="5529954"/>
            <a:ext cx="5196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Roller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DADC301-8FCA-46EF-B800-279C88FC5612}"/>
              </a:ext>
            </a:extLst>
          </p:cNvPr>
          <p:cNvSpPr txBox="1"/>
          <p:nvPr/>
        </p:nvSpPr>
        <p:spPr>
          <a:xfrm>
            <a:off x="6639070" y="6338786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Axial </a:t>
            </a:r>
            <a:r>
              <a:rPr lang="de-DE" sz="1000" dirty="0" err="1"/>
              <a:t>roller</a:t>
            </a:r>
            <a:endParaRPr lang="de-DE" sz="1000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6F98E79D-CC3F-48F3-875F-140A1686D16C}"/>
              </a:ext>
            </a:extLst>
          </p:cNvPr>
          <p:cNvCxnSpPr>
            <a:cxnSpLocks/>
          </p:cNvCxnSpPr>
          <p:nvPr/>
        </p:nvCxnSpPr>
        <p:spPr>
          <a:xfrm flipH="1" flipV="1">
            <a:off x="6665108" y="5762734"/>
            <a:ext cx="276386" cy="576052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F72DB1B8-5933-4825-BE1A-D21BD3CF11FE}"/>
              </a:ext>
            </a:extLst>
          </p:cNvPr>
          <p:cNvCxnSpPr>
            <a:cxnSpLocks/>
          </p:cNvCxnSpPr>
          <p:nvPr/>
        </p:nvCxnSpPr>
        <p:spPr>
          <a:xfrm>
            <a:off x="5874952" y="4886238"/>
            <a:ext cx="478699" cy="343755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E40CEE49-3848-4CCC-B38D-97EEB27615E7}"/>
              </a:ext>
            </a:extLst>
          </p:cNvPr>
          <p:cNvSpPr txBox="1"/>
          <p:nvPr/>
        </p:nvSpPr>
        <p:spPr>
          <a:xfrm>
            <a:off x="5331955" y="4621357"/>
            <a:ext cx="867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Radial </a:t>
            </a:r>
            <a:r>
              <a:rPr lang="de-DE" sz="1000" dirty="0" err="1"/>
              <a:t>roller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445272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95CD8C-E488-454F-8A04-E2F823831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2232000"/>
            <a:ext cx="4480529" cy="432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1C2D9C-3883-4139-AE89-829C48B50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958" y="4886238"/>
            <a:ext cx="2903474" cy="1541133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34B265D-C94D-470B-AC13-244429D7AB9E}"/>
              </a:ext>
            </a:extLst>
          </p:cNvPr>
          <p:cNvCxnSpPr>
            <a:cxnSpLocks/>
          </p:cNvCxnSpPr>
          <p:nvPr/>
        </p:nvCxnSpPr>
        <p:spPr>
          <a:xfrm flipV="1">
            <a:off x="7278851" y="4476592"/>
            <a:ext cx="0" cy="409646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02B6E97F-FE2A-4BC6-BB25-1975C7633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725" y="2616345"/>
            <a:ext cx="2422252" cy="1775655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88E7EEAC-A811-470D-9E78-E49FDE9D2EB8}"/>
              </a:ext>
            </a:extLst>
          </p:cNvPr>
          <p:cNvCxnSpPr>
            <a:cxnSpLocks/>
          </p:cNvCxnSpPr>
          <p:nvPr/>
        </p:nvCxnSpPr>
        <p:spPr>
          <a:xfrm>
            <a:off x="5080670" y="3708537"/>
            <a:ext cx="794282" cy="0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stomShape 1">
            <a:extLst>
              <a:ext uri="{FF2B5EF4-FFF2-40B4-BE49-F238E27FC236}">
                <a16:creationId xmlns:a16="http://schemas.microsoft.com/office/drawing/2014/main" id="{BC714995-5A1D-40AE-8C85-56902F97E1DC}"/>
              </a:ext>
            </a:extLst>
          </p:cNvPr>
          <p:cNvSpPr/>
          <p:nvPr/>
        </p:nvSpPr>
        <p:spPr>
          <a:xfrm>
            <a:off x="353229" y="2001525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standard U-profiles serve to guide and horizontally secure the absorbers via Roller.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This allows the absorbers to be installed and removed independently, without endangering the C-frames.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geometry of the absorbers corresponds to the original MUCH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E5102D15-E309-40F5-AE46-5C20CE5FEC09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5CBC4D-4F15-4636-94E9-D903412D1FE1}"/>
              </a:ext>
            </a:extLst>
          </p:cNvPr>
          <p:cNvSpPr txBox="1"/>
          <p:nvPr/>
        </p:nvSpPr>
        <p:spPr>
          <a:xfrm rot="16200000">
            <a:off x="7336247" y="5524598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U </a:t>
            </a:r>
            <a:r>
              <a:rPr lang="de-DE" sz="1000" dirty="0" err="1"/>
              <a:t>profile</a:t>
            </a:r>
            <a:endParaRPr lang="de-DE" sz="1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1F9627D-5C3E-44E2-B41E-03F4E68F15CD}"/>
              </a:ext>
            </a:extLst>
          </p:cNvPr>
          <p:cNvSpPr txBox="1"/>
          <p:nvPr/>
        </p:nvSpPr>
        <p:spPr>
          <a:xfrm rot="16200000">
            <a:off x="8341820" y="5529954"/>
            <a:ext cx="5196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Roller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2053470-D85D-440D-BBC3-30225BDE8891}"/>
              </a:ext>
            </a:extLst>
          </p:cNvPr>
          <p:cNvSpPr txBox="1"/>
          <p:nvPr/>
        </p:nvSpPr>
        <p:spPr>
          <a:xfrm>
            <a:off x="6639070" y="6338786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Axial </a:t>
            </a:r>
            <a:r>
              <a:rPr lang="de-DE" sz="1000" dirty="0" err="1"/>
              <a:t>roller</a:t>
            </a:r>
            <a:endParaRPr lang="de-DE" sz="1000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24BA800-B13F-41EB-BDBA-8E7AED3CA71D}"/>
              </a:ext>
            </a:extLst>
          </p:cNvPr>
          <p:cNvCxnSpPr>
            <a:cxnSpLocks/>
          </p:cNvCxnSpPr>
          <p:nvPr/>
        </p:nvCxnSpPr>
        <p:spPr>
          <a:xfrm flipH="1" flipV="1">
            <a:off x="6665108" y="5762734"/>
            <a:ext cx="276386" cy="576052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AB2C3D28-F1B5-4A3D-83B2-D473D00353D2}"/>
              </a:ext>
            </a:extLst>
          </p:cNvPr>
          <p:cNvCxnSpPr>
            <a:cxnSpLocks/>
          </p:cNvCxnSpPr>
          <p:nvPr/>
        </p:nvCxnSpPr>
        <p:spPr>
          <a:xfrm>
            <a:off x="5874952" y="4886238"/>
            <a:ext cx="478699" cy="343755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98FB59B0-7758-45E6-99C4-708AC685406E}"/>
              </a:ext>
            </a:extLst>
          </p:cNvPr>
          <p:cNvSpPr txBox="1"/>
          <p:nvPr/>
        </p:nvSpPr>
        <p:spPr>
          <a:xfrm>
            <a:off x="5331955" y="4621357"/>
            <a:ext cx="867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Radial </a:t>
            </a:r>
            <a:r>
              <a:rPr lang="de-DE" sz="1000" dirty="0" err="1"/>
              <a:t>roller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25249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5D256B-BDA9-49C7-9C87-283F7A6E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2232000"/>
            <a:ext cx="4476702" cy="432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3A49063-CBF2-4E61-B326-F3B286C32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958" y="4886238"/>
            <a:ext cx="2903474" cy="1541133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E54D962-51E9-4921-9779-CD42E693A1F7}"/>
              </a:ext>
            </a:extLst>
          </p:cNvPr>
          <p:cNvCxnSpPr>
            <a:cxnSpLocks/>
          </p:cNvCxnSpPr>
          <p:nvPr/>
        </p:nvCxnSpPr>
        <p:spPr>
          <a:xfrm flipV="1">
            <a:off x="7278851" y="4476592"/>
            <a:ext cx="0" cy="409646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FF8F8C99-3492-4A25-9074-71F69F6B5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725" y="2616345"/>
            <a:ext cx="2422252" cy="1775655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D867A6C-DE2E-4DAD-974E-44A611C061B9}"/>
              </a:ext>
            </a:extLst>
          </p:cNvPr>
          <p:cNvCxnSpPr>
            <a:cxnSpLocks/>
          </p:cNvCxnSpPr>
          <p:nvPr/>
        </p:nvCxnSpPr>
        <p:spPr>
          <a:xfrm>
            <a:off x="5080670" y="3708537"/>
            <a:ext cx="794282" cy="0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stomShape 1">
            <a:extLst>
              <a:ext uri="{FF2B5EF4-FFF2-40B4-BE49-F238E27FC236}">
                <a16:creationId xmlns:a16="http://schemas.microsoft.com/office/drawing/2014/main" id="{055FEBCC-DB36-4E9A-8942-EB2FEA612DB5}"/>
              </a:ext>
            </a:extLst>
          </p:cNvPr>
          <p:cNvSpPr/>
          <p:nvPr/>
        </p:nvSpPr>
        <p:spPr>
          <a:xfrm>
            <a:off x="353229" y="2001525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standard U-profiles serve to guide and horizontally secure the absorbers via Roller.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This allows the absorbers to be installed and removed independently, without endangering the C-frames.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geometry of the absorbers corresponds to the original MUCH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B731FFD0-B6F6-4A02-AF84-E0EF9C4316F7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55E7A8C-1F5B-4302-8CCE-D9A923484E85}"/>
              </a:ext>
            </a:extLst>
          </p:cNvPr>
          <p:cNvSpPr txBox="1"/>
          <p:nvPr/>
        </p:nvSpPr>
        <p:spPr>
          <a:xfrm rot="16200000">
            <a:off x="7336247" y="5524598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U </a:t>
            </a:r>
            <a:r>
              <a:rPr lang="de-DE" sz="1000" dirty="0" err="1"/>
              <a:t>profile</a:t>
            </a:r>
            <a:endParaRPr lang="de-DE" sz="1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0712AE5-7012-4590-8F8C-76D12C000831}"/>
              </a:ext>
            </a:extLst>
          </p:cNvPr>
          <p:cNvSpPr txBox="1"/>
          <p:nvPr/>
        </p:nvSpPr>
        <p:spPr>
          <a:xfrm rot="16200000">
            <a:off x="8341820" y="5529954"/>
            <a:ext cx="5196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Roller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876FCDE-BDC2-4F8B-863A-5504CF4FA7E7}"/>
              </a:ext>
            </a:extLst>
          </p:cNvPr>
          <p:cNvSpPr txBox="1"/>
          <p:nvPr/>
        </p:nvSpPr>
        <p:spPr>
          <a:xfrm>
            <a:off x="6639070" y="6338786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Axial </a:t>
            </a:r>
            <a:r>
              <a:rPr lang="de-DE" sz="1000" dirty="0" err="1"/>
              <a:t>roller</a:t>
            </a:r>
            <a:endParaRPr lang="de-DE" sz="1000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09B6949-FCA8-4D11-9AEA-BFCD87D64046}"/>
              </a:ext>
            </a:extLst>
          </p:cNvPr>
          <p:cNvCxnSpPr>
            <a:cxnSpLocks/>
          </p:cNvCxnSpPr>
          <p:nvPr/>
        </p:nvCxnSpPr>
        <p:spPr>
          <a:xfrm flipH="1" flipV="1">
            <a:off x="6665108" y="5762734"/>
            <a:ext cx="276386" cy="576052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A125AC02-B443-4F41-8EE4-9E72A20DC921}"/>
              </a:ext>
            </a:extLst>
          </p:cNvPr>
          <p:cNvCxnSpPr>
            <a:cxnSpLocks/>
          </p:cNvCxnSpPr>
          <p:nvPr/>
        </p:nvCxnSpPr>
        <p:spPr>
          <a:xfrm>
            <a:off x="5874952" y="4886238"/>
            <a:ext cx="478699" cy="343755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A6499639-B232-4452-AE2C-87B23AE3433C}"/>
              </a:ext>
            </a:extLst>
          </p:cNvPr>
          <p:cNvSpPr txBox="1"/>
          <p:nvPr/>
        </p:nvSpPr>
        <p:spPr>
          <a:xfrm>
            <a:off x="5331955" y="4621357"/>
            <a:ext cx="867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Radial </a:t>
            </a:r>
            <a:r>
              <a:rPr lang="de-DE" sz="1000" dirty="0" err="1"/>
              <a:t>roller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375963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A165907-C526-47BB-AFCC-EC86423FC13A}"/>
              </a:ext>
            </a:extLst>
          </p:cNvPr>
          <p:cNvSpPr/>
          <p:nvPr/>
        </p:nvSpPr>
        <p:spPr>
          <a:xfrm>
            <a:off x="353229" y="1517063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While the horizontal forces are absorbed by the support frame, the main load is transferred to the lower CBM infrastructure via supports on the lower absorber.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B878EB3-98D6-4C7A-A474-7B52C21B8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2232000"/>
            <a:ext cx="4476702" cy="4320000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5276EB8-C465-4250-AA1B-B172ADC74BCA}"/>
              </a:ext>
            </a:extLst>
          </p:cNvPr>
          <p:cNvCxnSpPr>
            <a:cxnSpLocks/>
          </p:cNvCxnSpPr>
          <p:nvPr/>
        </p:nvCxnSpPr>
        <p:spPr>
          <a:xfrm flipV="1">
            <a:off x="3074097" y="5262342"/>
            <a:ext cx="2527360" cy="797262"/>
          </a:xfrm>
          <a:prstGeom prst="line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191F84ED-5B50-40DE-B93C-B68F7BCB6EA2}"/>
              </a:ext>
            </a:extLst>
          </p:cNvPr>
          <p:cNvSpPr/>
          <p:nvPr/>
        </p:nvSpPr>
        <p:spPr>
          <a:xfrm>
            <a:off x="2614879" y="5910638"/>
            <a:ext cx="611618" cy="62571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F963C0-44CA-45A6-82DB-302DD4242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802" y="1997240"/>
            <a:ext cx="2552752" cy="417343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AC2ABAFC-07D0-4E8E-912D-90AABB10850B}"/>
              </a:ext>
            </a:extLst>
          </p:cNvPr>
          <p:cNvSpPr txBox="1"/>
          <p:nvPr/>
        </p:nvSpPr>
        <p:spPr>
          <a:xfrm>
            <a:off x="6445156" y="1751019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Absorber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D96DA72-7F6E-4393-897E-A16414BAEA46}"/>
              </a:ext>
            </a:extLst>
          </p:cNvPr>
          <p:cNvSpPr txBox="1"/>
          <p:nvPr/>
        </p:nvSpPr>
        <p:spPr>
          <a:xfrm>
            <a:off x="5814855" y="2970415"/>
            <a:ext cx="630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Support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6D204DAE-0304-4D43-B3A7-D86FD8C9FBEC}"/>
              </a:ext>
            </a:extLst>
          </p:cNvPr>
          <p:cNvSpPr/>
          <p:nvPr/>
        </p:nvSpPr>
        <p:spPr>
          <a:xfrm rot="412892">
            <a:off x="5755172" y="6063348"/>
            <a:ext cx="1615410" cy="320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1DF53A89-506F-4033-9592-82AF5A1C2C96}"/>
              </a:ext>
            </a:extLst>
          </p:cNvPr>
          <p:cNvSpPr txBox="1"/>
          <p:nvPr/>
        </p:nvSpPr>
        <p:spPr>
          <a:xfrm rot="391818">
            <a:off x="5846198" y="6100382"/>
            <a:ext cx="1433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CBM Infrastructure</a:t>
            </a: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366560B7-A881-4592-9E44-522372C9C964}"/>
              </a:ext>
            </a:extLst>
          </p:cNvPr>
          <p:cNvCxnSpPr>
            <a:cxnSpLocks/>
          </p:cNvCxnSpPr>
          <p:nvPr/>
        </p:nvCxnSpPr>
        <p:spPr>
          <a:xfrm>
            <a:off x="6605704" y="4653778"/>
            <a:ext cx="0" cy="1095099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stomShape 1">
            <a:extLst>
              <a:ext uri="{FF2B5EF4-FFF2-40B4-BE49-F238E27FC236}">
                <a16:creationId xmlns:a16="http://schemas.microsoft.com/office/drawing/2014/main" id="{F8A758C3-7111-4C35-A067-63DFB378A303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4787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17" name="CustomShape 1">
            <a:extLst>
              <a:ext uri="{FF2B5EF4-FFF2-40B4-BE49-F238E27FC236}">
                <a16:creationId xmlns:a16="http://schemas.microsoft.com/office/drawing/2014/main" id="{A5BE74C8-13D7-4F07-9174-24C6B0209F2B}"/>
              </a:ext>
            </a:extLst>
          </p:cNvPr>
          <p:cNvSpPr/>
          <p:nvPr/>
        </p:nvSpPr>
        <p:spPr>
          <a:xfrm>
            <a:off x="285103" y="1299363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following table shows a rough cost estimate.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628BDC1-237D-47B2-ACB9-ABBFDA824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720" y="283074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8BBC2DFF-4E25-431E-B0FD-920A42A59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89173"/>
              </p:ext>
            </p:extLst>
          </p:nvPr>
        </p:nvGraphicFramePr>
        <p:xfrm>
          <a:off x="587490" y="2439887"/>
          <a:ext cx="7107790" cy="33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1441">
                  <a:extLst>
                    <a:ext uri="{9D8B030D-6E8A-4147-A177-3AD203B41FA5}">
                      <a16:colId xmlns:a16="http://schemas.microsoft.com/office/drawing/2014/main" val="1311813324"/>
                    </a:ext>
                  </a:extLst>
                </a:gridCol>
                <a:gridCol w="1277738">
                  <a:extLst>
                    <a:ext uri="{9D8B030D-6E8A-4147-A177-3AD203B41FA5}">
                      <a16:colId xmlns:a16="http://schemas.microsoft.com/office/drawing/2014/main" val="4065481668"/>
                    </a:ext>
                  </a:extLst>
                </a:gridCol>
                <a:gridCol w="2408611">
                  <a:extLst>
                    <a:ext uri="{9D8B030D-6E8A-4147-A177-3AD203B41FA5}">
                      <a16:colId xmlns:a16="http://schemas.microsoft.com/office/drawing/2014/main" val="389719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351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Support frame MUST (Weight approx. 20 tons)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498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Steel </a:t>
                      </a:r>
                      <a:r>
                        <a:rPr lang="de-DE" sz="1200" dirty="0" err="1"/>
                        <a:t>construction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manufacturing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</a:rPr>
                        <a:t>70.000 EUR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Made of structural steel S235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581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Guide elements and heavy-duty rollers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</a:rPr>
                        <a:t>38.000 EUR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92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Static </a:t>
                      </a:r>
                      <a:r>
                        <a:rPr lang="de-DE" sz="1200" dirty="0" err="1"/>
                        <a:t>calculation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</a:rPr>
                        <a:t>4.000 EUR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69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Transport and </a:t>
                      </a:r>
                      <a:r>
                        <a:rPr lang="de-DE" sz="1200" dirty="0" err="1"/>
                        <a:t>assembly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</a:rPr>
                        <a:t>20.000 EUR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Screw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connections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no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welding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36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u="sng" dirty="0"/>
                        <a:t>Total </a:t>
                      </a:r>
                      <a:r>
                        <a:rPr lang="de-DE" sz="1200" u="sng" dirty="0" err="1"/>
                        <a:t>costs</a:t>
                      </a:r>
                      <a:endParaRPr lang="de-DE" sz="12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u="sng" dirty="0">
                          <a:effectLst/>
                        </a:rPr>
                        <a:t>132.000 EUR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623858"/>
                  </a:ext>
                </a:extLst>
              </a:tr>
            </a:tbl>
          </a:graphicData>
        </a:graphic>
      </p:graphicFrame>
      <p:sp>
        <p:nvSpPr>
          <p:cNvPr id="7" name="CustomShape 1">
            <a:extLst>
              <a:ext uri="{FF2B5EF4-FFF2-40B4-BE49-F238E27FC236}">
                <a16:creationId xmlns:a16="http://schemas.microsoft.com/office/drawing/2014/main" id="{9CFCF3FC-E201-43B2-B7B6-354D26D5F7F2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376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C19EE3FF-110F-4A26-BAF0-83AED5723ED3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F9D2DAD1-03FF-4234-B670-26A58B566391}"/>
              </a:ext>
            </a:extLst>
          </p:cNvPr>
          <p:cNvSpPr/>
          <p:nvPr/>
        </p:nvSpPr>
        <p:spPr>
          <a:xfrm>
            <a:off x="361287" y="1606481"/>
            <a:ext cx="7422393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200" dirty="0"/>
              <a:t>Transport via </a:t>
            </a:r>
            <a:r>
              <a:rPr lang="en-US" sz="1200" dirty="0" err="1"/>
              <a:t>LHCb</a:t>
            </a:r>
            <a:r>
              <a:rPr lang="en-US" sz="1200" dirty="0"/>
              <a:t> OT transport frame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 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0B5B9F76-D4F7-4AF5-92A4-6951F44AA395}"/>
              </a:ext>
            </a:extLst>
          </p:cNvPr>
          <p:cNvSpPr/>
          <p:nvPr/>
        </p:nvSpPr>
        <p:spPr>
          <a:xfrm>
            <a:off x="409732" y="2546522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The C frames are currently located within the </a:t>
            </a:r>
            <a:r>
              <a:rPr lang="en-US" sz="1200" b="0" strike="noStrike" spc="-1" dirty="0" err="1">
                <a:solidFill>
                  <a:srgbClr val="333333"/>
                </a:solidFill>
                <a:latin typeface="Arial"/>
                <a:ea typeface="DejaVu Sans"/>
              </a:rPr>
              <a:t>LHCb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OT transport frame in the BE42 hall at GSI</a:t>
            </a:r>
            <a:r>
              <a:rPr lang="en-US" sz="14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.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The easiest thing would be to transport the entire frame to the CBM Cave.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However, the transport frame is relatively tall at 5.152 m and likely won't fit through the truck entrance.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So the question is, can we somehow get the frame into the CBM cave?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996651-5AD7-4B59-BA4C-9B4743648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292" y="3751166"/>
            <a:ext cx="2733298" cy="23402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F321D8C-C060-4141-AFE6-C383C33C3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099" y="3912021"/>
            <a:ext cx="1681180" cy="20184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D2ECD96-A5DC-46AF-A301-0040664BD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55" y="3071517"/>
            <a:ext cx="4331064" cy="324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69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4EEBD174-FE17-42DF-8E32-E7D9CAE7BA3C}"/>
              </a:ext>
            </a:extLst>
          </p:cNvPr>
          <p:cNvSpPr/>
          <p:nvPr/>
        </p:nvSpPr>
        <p:spPr>
          <a:xfrm>
            <a:off x="-374672" y="102408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A165907-C526-47BB-AFCC-EC86423FC13A}"/>
              </a:ext>
            </a:extLst>
          </p:cNvPr>
          <p:cNvSpPr/>
          <p:nvPr/>
        </p:nvSpPr>
        <p:spPr>
          <a:xfrm>
            <a:off x="361287" y="1558222"/>
            <a:ext cx="7422393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MUST detector will consist of 12 C frames and will be divided in two stations.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A05E71C8-79F3-4AC9-A693-4E30B478DD6F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1.   General overview</a:t>
            </a:r>
            <a:endParaRPr lang="en-US" sz="1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45C1E65-7EED-470F-A49F-C9E41AC40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1" y="2268000"/>
            <a:ext cx="6269006" cy="4320000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306F5E4-8388-405C-A90F-20AAA5037A91}"/>
              </a:ext>
            </a:extLst>
          </p:cNvPr>
          <p:cNvCxnSpPr>
            <a:cxnSpLocks/>
          </p:cNvCxnSpPr>
          <p:nvPr/>
        </p:nvCxnSpPr>
        <p:spPr>
          <a:xfrm>
            <a:off x="109843" y="2089192"/>
            <a:ext cx="0" cy="363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96D42EC3-D48B-4E3E-809C-882576C3EC15}"/>
              </a:ext>
            </a:extLst>
          </p:cNvPr>
          <p:cNvCxnSpPr>
            <a:cxnSpLocks/>
          </p:cNvCxnSpPr>
          <p:nvPr/>
        </p:nvCxnSpPr>
        <p:spPr>
          <a:xfrm>
            <a:off x="2926494" y="2089192"/>
            <a:ext cx="0" cy="346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B939F3B0-78F1-46D1-AC11-D787A857E925}"/>
              </a:ext>
            </a:extLst>
          </p:cNvPr>
          <p:cNvCxnSpPr>
            <a:cxnSpLocks/>
          </p:cNvCxnSpPr>
          <p:nvPr/>
        </p:nvCxnSpPr>
        <p:spPr>
          <a:xfrm flipV="1">
            <a:off x="112772" y="2213222"/>
            <a:ext cx="2812134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4DA31584-F19D-4654-A4C6-DF0169796658}"/>
              </a:ext>
            </a:extLst>
          </p:cNvPr>
          <p:cNvSpPr txBox="1"/>
          <p:nvPr/>
        </p:nvSpPr>
        <p:spPr>
          <a:xfrm>
            <a:off x="1196737" y="1996289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4170 mm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7EE287A1-16FC-4959-86F2-92D54AF8E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967" y="2396784"/>
            <a:ext cx="791603" cy="4186160"/>
          </a:xfrm>
          <a:prstGeom prst="rect">
            <a:avLst/>
          </a:prstGeom>
        </p:spPr>
      </p:pic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170D0ACB-032F-4A6D-8F92-7837879DD796}"/>
              </a:ext>
            </a:extLst>
          </p:cNvPr>
          <p:cNvCxnSpPr>
            <a:cxnSpLocks/>
          </p:cNvCxnSpPr>
          <p:nvPr/>
        </p:nvCxnSpPr>
        <p:spPr>
          <a:xfrm>
            <a:off x="3638859" y="2108236"/>
            <a:ext cx="0" cy="363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336E146E-0825-4EE6-9303-E9E7CA1F0CFC}"/>
              </a:ext>
            </a:extLst>
          </p:cNvPr>
          <p:cNvCxnSpPr>
            <a:cxnSpLocks/>
          </p:cNvCxnSpPr>
          <p:nvPr/>
        </p:nvCxnSpPr>
        <p:spPr>
          <a:xfrm>
            <a:off x="6345971" y="2108236"/>
            <a:ext cx="0" cy="346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034CA68E-30DD-4EF0-853F-935CE9AC8BDC}"/>
              </a:ext>
            </a:extLst>
          </p:cNvPr>
          <p:cNvCxnSpPr>
            <a:cxnSpLocks/>
          </p:cNvCxnSpPr>
          <p:nvPr/>
        </p:nvCxnSpPr>
        <p:spPr>
          <a:xfrm flipV="1">
            <a:off x="3641788" y="2217979"/>
            <a:ext cx="2698757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0D12F74C-1EC0-4C86-AE3C-CFDFD7F32209}"/>
              </a:ext>
            </a:extLst>
          </p:cNvPr>
          <p:cNvSpPr txBox="1"/>
          <p:nvPr/>
        </p:nvSpPr>
        <p:spPr>
          <a:xfrm>
            <a:off x="4725753" y="2001044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4000 mm</a:t>
            </a: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4DF0BA08-6240-4F06-A015-0D938788C452}"/>
              </a:ext>
            </a:extLst>
          </p:cNvPr>
          <p:cNvCxnSpPr>
            <a:cxnSpLocks/>
          </p:cNvCxnSpPr>
          <p:nvPr/>
        </p:nvCxnSpPr>
        <p:spPr>
          <a:xfrm flipH="1">
            <a:off x="6340546" y="6515964"/>
            <a:ext cx="312667" cy="2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4E27326E-4BA6-4A69-90BE-61C5679A5CE1}"/>
              </a:ext>
            </a:extLst>
          </p:cNvPr>
          <p:cNvCxnSpPr>
            <a:cxnSpLocks/>
          </p:cNvCxnSpPr>
          <p:nvPr/>
        </p:nvCxnSpPr>
        <p:spPr>
          <a:xfrm flipH="1">
            <a:off x="6342927" y="2440777"/>
            <a:ext cx="310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D8C6345-AA0C-4FEB-800F-B63CE2516DF6}"/>
              </a:ext>
            </a:extLst>
          </p:cNvPr>
          <p:cNvCxnSpPr>
            <a:cxnSpLocks/>
          </p:cNvCxnSpPr>
          <p:nvPr/>
        </p:nvCxnSpPr>
        <p:spPr>
          <a:xfrm>
            <a:off x="6591950" y="2445526"/>
            <a:ext cx="0" cy="407043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938C3066-6819-4B95-82A9-BCF79C8622E2}"/>
              </a:ext>
            </a:extLst>
          </p:cNvPr>
          <p:cNvSpPr txBox="1"/>
          <p:nvPr/>
        </p:nvSpPr>
        <p:spPr>
          <a:xfrm rot="16200000">
            <a:off x="6144858" y="4366753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6050 mm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E3B4CE75-FC1B-47FB-8A84-E4E410475328}"/>
              </a:ext>
            </a:extLst>
          </p:cNvPr>
          <p:cNvSpPr txBox="1"/>
          <p:nvPr/>
        </p:nvSpPr>
        <p:spPr>
          <a:xfrm>
            <a:off x="1196737" y="2463453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 frame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6145231-B24C-417F-863C-660C1FE1E5F0}"/>
              </a:ext>
            </a:extLst>
          </p:cNvPr>
          <p:cNvSpPr txBox="1"/>
          <p:nvPr/>
        </p:nvSpPr>
        <p:spPr>
          <a:xfrm>
            <a:off x="4444738" y="2466754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 frame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3AED418-E01D-4858-B7AE-EAEBB4281452}"/>
              </a:ext>
            </a:extLst>
          </p:cNvPr>
          <p:cNvSpPr txBox="1"/>
          <p:nvPr/>
        </p:nvSpPr>
        <p:spPr>
          <a:xfrm>
            <a:off x="7098078" y="2199305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Station 4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66A1244-B6C3-4BDB-B5CB-6A6F6FD9B127}"/>
              </a:ext>
            </a:extLst>
          </p:cNvPr>
          <p:cNvSpPr txBox="1"/>
          <p:nvPr/>
        </p:nvSpPr>
        <p:spPr>
          <a:xfrm>
            <a:off x="7861947" y="2201110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Station 3</a:t>
            </a:r>
          </a:p>
        </p:txBody>
      </p:sp>
    </p:spTree>
    <p:extLst>
      <p:ext uri="{BB962C8B-B14F-4D97-AF65-F5344CB8AC3E}">
        <p14:creationId xmlns:p14="http://schemas.microsoft.com/office/powerpoint/2010/main" val="2894637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C19EE3FF-110F-4A26-BAF0-83AED5723ED3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F9D2DAD1-03FF-4234-B670-26A58B566391}"/>
              </a:ext>
            </a:extLst>
          </p:cNvPr>
          <p:cNvSpPr/>
          <p:nvPr/>
        </p:nvSpPr>
        <p:spPr>
          <a:xfrm>
            <a:off x="361287" y="1606481"/>
            <a:ext cx="7422393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b)   Transport of individual C-frames via trolleys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 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0B5B9F76-D4F7-4AF5-92A4-6951F44AA395}"/>
              </a:ext>
            </a:extLst>
          </p:cNvPr>
          <p:cNvSpPr/>
          <p:nvPr/>
        </p:nvSpPr>
        <p:spPr>
          <a:xfrm>
            <a:off x="409732" y="2546522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50000"/>
              </a:lnSpc>
            </a:pP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D7BBCAA5-44CA-4391-ADD7-DC5CB8085514}"/>
              </a:ext>
            </a:extLst>
          </p:cNvPr>
          <p:cNvSpPr/>
          <p:nvPr/>
        </p:nvSpPr>
        <p:spPr>
          <a:xfrm>
            <a:off x="492025" y="5347780"/>
            <a:ext cx="6606360" cy="3427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This short presentation shows two possible designs of trolleys for transporting and storing the C-frames of the </a:t>
            </a:r>
            <a:r>
              <a:rPr lang="en-US" sz="1200" dirty="0" err="1"/>
              <a:t>LHCb</a:t>
            </a:r>
            <a:r>
              <a:rPr lang="en-US" sz="1200" dirty="0"/>
              <a:t> Outer Tracker.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For the main frame of the car we choose aluminum profiles from ITEM.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These profiles allow a high degree of flexibility for later adjustments thanks to their groove system.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Since the ITEM profile is very common at GSI, they can be dismantled and </a:t>
            </a:r>
            <a:r>
              <a:rPr lang="en-US" sz="1200" dirty="0" err="1"/>
              <a:t>storaged</a:t>
            </a:r>
            <a:r>
              <a:rPr lang="en-US" sz="1200" dirty="0"/>
              <a:t> when they are no longer needed and reused later.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An assembly of welded profiles would be tailor-made for this purpose and would have to be disposed of afterwards.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For this reason, the use of ITEM profiles for this purpose, even if standard steel profiles. would be somewhat cheaper, has a financial and economic added value.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3757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000" y="1620000"/>
            <a:ext cx="4104000" cy="4824484"/>
          </a:xfrm>
          <a:prstGeom prst="rect">
            <a:avLst/>
          </a:prstGeom>
        </p:spPr>
      </p:pic>
      <p:sp>
        <p:nvSpPr>
          <p:cNvPr id="7" name="CustomShape 1"/>
          <p:cNvSpPr/>
          <p:nvPr/>
        </p:nvSpPr>
        <p:spPr>
          <a:xfrm>
            <a:off x="402285" y="1202154"/>
            <a:ext cx="6606360" cy="3427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200" dirty="0"/>
              <a:t>1.	The transport frame must be moved out of hall BE42.	</a:t>
            </a: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EE82B855-FFB9-40E6-AC31-B94D894343D0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98788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/>
          <p:cNvSpPr/>
          <p:nvPr/>
        </p:nvSpPr>
        <p:spPr>
          <a:xfrm>
            <a:off x="402285" y="1208504"/>
            <a:ext cx="6606360" cy="3427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200" dirty="0"/>
              <a:t>2.	A mobile crane and a suitable traverse are required.	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000" y="1620000"/>
            <a:ext cx="4609239" cy="4824000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27AF057E-FAA0-4386-827D-D303908D2BE6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04600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000" y="1620000"/>
            <a:ext cx="4612527" cy="4824000"/>
          </a:xfrm>
          <a:prstGeom prst="rect">
            <a:avLst/>
          </a:prstGeom>
        </p:spPr>
      </p:pic>
      <p:sp>
        <p:nvSpPr>
          <p:cNvPr id="6" name="CustomShape 1"/>
          <p:cNvSpPr/>
          <p:nvPr/>
        </p:nvSpPr>
        <p:spPr>
          <a:xfrm>
            <a:off x="402285" y="1277624"/>
            <a:ext cx="6606360" cy="5352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3.	The traverse is attached to existing holes in the C-frame and the C-frame is lifted 	out of the transport frame.	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7B0AED93-65F7-4C16-9F3A-FBCE4EC17BF4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0627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/>
          <p:cNvSpPr/>
          <p:nvPr/>
        </p:nvSpPr>
        <p:spPr>
          <a:xfrm>
            <a:off x="402285" y="1350205"/>
            <a:ext cx="6606360" cy="3427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200" dirty="0"/>
              <a:t>4.	The C-frame is lifted from the transport frame.	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000" y="1620000"/>
            <a:ext cx="4624496" cy="4824000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2B087333-FBE5-4D72-9A89-C9FBDF70048D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2052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/>
          <p:cNvSpPr/>
          <p:nvPr/>
        </p:nvSpPr>
        <p:spPr>
          <a:xfrm>
            <a:off x="402284" y="1208859"/>
            <a:ext cx="8100366" cy="4717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200" dirty="0"/>
              <a:t>5.	The C-frame is lowered to just below the ground and special trolleys are brought into position.	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000" y="1620000"/>
            <a:ext cx="4613223" cy="4824000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6134EFED-3765-44AC-BCFA-676C72AF4EA2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1342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/>
          <p:cNvSpPr/>
          <p:nvPr/>
        </p:nvSpPr>
        <p:spPr>
          <a:xfrm>
            <a:off x="402284" y="1156605"/>
            <a:ext cx="7579665" cy="484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200" dirty="0"/>
              <a:t>6.	The two trolleys are attached to the existing threaded holes of the C-frame.	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000" y="1620000"/>
            <a:ext cx="4609069" cy="4824000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13A62A4F-E72D-495E-AC68-5D875993E89C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3205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000" y="1620000"/>
            <a:ext cx="4616689" cy="4824000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23BE5B60-6F8A-4D8E-A659-5AEBBDEE8106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D5A49058-5CD7-4FE4-A4FB-67927189A975}"/>
              </a:ext>
            </a:extLst>
          </p:cNvPr>
          <p:cNvSpPr/>
          <p:nvPr/>
        </p:nvSpPr>
        <p:spPr>
          <a:xfrm>
            <a:off x="402285" y="1391743"/>
            <a:ext cx="6606360" cy="4780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7.	When both trolleys are connected to the C-frame, the crane and transport 	frame can be removed.	</a:t>
            </a:r>
          </a:p>
        </p:txBody>
      </p:sp>
    </p:spTree>
    <p:extLst>
      <p:ext uri="{BB962C8B-B14F-4D97-AF65-F5344CB8AC3E}">
        <p14:creationId xmlns:p14="http://schemas.microsoft.com/office/powerpoint/2010/main" val="1162997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20" y="1840694"/>
            <a:ext cx="2886680" cy="4706967"/>
          </a:xfrm>
          <a:prstGeom prst="rect">
            <a:avLst/>
          </a:prstGeom>
        </p:spPr>
      </p:pic>
      <p:sp>
        <p:nvSpPr>
          <p:cNvPr id="8" name="CustomShape 1"/>
          <p:cNvSpPr/>
          <p:nvPr/>
        </p:nvSpPr>
        <p:spPr>
          <a:xfrm>
            <a:off x="402285" y="1304657"/>
            <a:ext cx="6606360" cy="4780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trolley V1 consists mainly of profiles from ITEM. Additionally, various adapters for attaching the C-frame and roller for transport are included.</a:t>
            </a:r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2772015" y="5344163"/>
            <a:ext cx="2079385" cy="482600"/>
          </a:xfrm>
          <a:prstGeom prst="line">
            <a:avLst/>
          </a:prstGeom>
          <a:ln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0" y="1961698"/>
            <a:ext cx="2311400" cy="2478863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 flipV="1">
            <a:off x="2032000" y="3674113"/>
            <a:ext cx="1219200" cy="965200"/>
          </a:xfrm>
          <a:prstGeom prst="line">
            <a:avLst/>
          </a:prstGeom>
          <a:ln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279" y="4440962"/>
            <a:ext cx="1988365" cy="2113227"/>
          </a:xfrm>
          <a:prstGeom prst="rect">
            <a:avLst/>
          </a:prstGeom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F8041DEE-C799-49D3-99CA-8B41E656C060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87948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8" name="CustomShape 1"/>
          <p:cNvSpPr/>
          <p:nvPr/>
        </p:nvSpPr>
        <p:spPr>
          <a:xfrm>
            <a:off x="402285" y="1261113"/>
            <a:ext cx="6606360" cy="4780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small roller are used exclusively for the safe movement of the individual trolleys and can be folded away after being attached to the C-frame.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61" y="1763863"/>
            <a:ext cx="2064804" cy="47711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273" y="1763863"/>
            <a:ext cx="3110424" cy="4779724"/>
          </a:xfrm>
          <a:prstGeom prst="rect">
            <a:avLst/>
          </a:prstGeom>
        </p:spPr>
      </p:pic>
      <p:sp>
        <p:nvSpPr>
          <p:cNvPr id="11" name="Pfeil nach links und rechts 10"/>
          <p:cNvSpPr/>
          <p:nvPr/>
        </p:nvSpPr>
        <p:spPr>
          <a:xfrm>
            <a:off x="2903225" y="3969162"/>
            <a:ext cx="637674" cy="10226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D0F89295-2EE6-4F39-8E1F-362F0DA34581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760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1DBC2A6-7D61-42E1-BA4C-96E45990C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2268000"/>
            <a:ext cx="6251502" cy="4320000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C72283C0-29B3-4743-8BE2-4330E38AEF0A}"/>
              </a:ext>
            </a:extLst>
          </p:cNvPr>
          <p:cNvSpPr/>
          <p:nvPr/>
        </p:nvSpPr>
        <p:spPr>
          <a:xfrm>
            <a:off x="361287" y="1872547"/>
            <a:ext cx="7422393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Each station consists of 6 C frames, 3 to the left and right of the beam axis. The position of modules are well defined via pin holes in the C frame.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812E18E-ECCB-4CB9-A7CD-601FCB66272E}"/>
              </a:ext>
            </a:extLst>
          </p:cNvPr>
          <p:cNvCxnSpPr>
            <a:cxnSpLocks/>
          </p:cNvCxnSpPr>
          <p:nvPr/>
        </p:nvCxnSpPr>
        <p:spPr>
          <a:xfrm>
            <a:off x="388406" y="2089192"/>
            <a:ext cx="0" cy="363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A2CB89E-BA93-44C4-847D-373406F03942}"/>
              </a:ext>
            </a:extLst>
          </p:cNvPr>
          <p:cNvCxnSpPr>
            <a:cxnSpLocks/>
          </p:cNvCxnSpPr>
          <p:nvPr/>
        </p:nvCxnSpPr>
        <p:spPr>
          <a:xfrm>
            <a:off x="5899816" y="2089192"/>
            <a:ext cx="0" cy="346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B0FFFA50-5A44-4CD2-A734-2720238234AF}"/>
              </a:ext>
            </a:extLst>
          </p:cNvPr>
          <p:cNvCxnSpPr>
            <a:cxnSpLocks/>
          </p:cNvCxnSpPr>
          <p:nvPr/>
        </p:nvCxnSpPr>
        <p:spPr>
          <a:xfrm>
            <a:off x="391335" y="2213224"/>
            <a:ext cx="550847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241AF7E7-6414-447E-A76B-3EF9C2BA3945}"/>
              </a:ext>
            </a:extLst>
          </p:cNvPr>
          <p:cNvSpPr txBox="1"/>
          <p:nvPr/>
        </p:nvSpPr>
        <p:spPr>
          <a:xfrm>
            <a:off x="2904424" y="1996289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8170 mm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0A266F40-672F-4E84-A3B1-4339F09E0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96166" y="2929587"/>
            <a:ext cx="292969" cy="337052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77D31DE-19C6-430D-B43D-14AC0BCE5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10135" y="2929587"/>
            <a:ext cx="303626" cy="3370528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892E678B-87C3-4DC7-874C-0A268BEA6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77130" y="2929587"/>
            <a:ext cx="171193" cy="3370528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BAC8848F-C4D7-43E5-8AC7-6851298DDF70}"/>
              </a:ext>
            </a:extLst>
          </p:cNvPr>
          <p:cNvSpPr txBox="1"/>
          <p:nvPr/>
        </p:nvSpPr>
        <p:spPr>
          <a:xfrm>
            <a:off x="5971162" y="2643713"/>
            <a:ext cx="992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Module type F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208BE53-F537-4FB2-A7D5-EE8D1A89B5C3}"/>
              </a:ext>
            </a:extLst>
          </p:cNvPr>
          <p:cNvSpPr txBox="1"/>
          <p:nvPr/>
        </p:nvSpPr>
        <p:spPr>
          <a:xfrm>
            <a:off x="6965658" y="2641702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Module type S1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DA005EF-C319-4E23-9670-AFB7773D316E}"/>
              </a:ext>
            </a:extLst>
          </p:cNvPr>
          <p:cNvSpPr txBox="1"/>
          <p:nvPr/>
        </p:nvSpPr>
        <p:spPr>
          <a:xfrm>
            <a:off x="8013561" y="2662534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Module type S3</a:t>
            </a:r>
          </a:p>
        </p:txBody>
      </p:sp>
      <p:sp>
        <p:nvSpPr>
          <p:cNvPr id="41" name="CustomShape 1">
            <a:extLst>
              <a:ext uri="{FF2B5EF4-FFF2-40B4-BE49-F238E27FC236}">
                <a16:creationId xmlns:a16="http://schemas.microsoft.com/office/drawing/2014/main" id="{1EAEB42A-842D-4C87-B48E-131BEEDCC8F1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1.   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General overview</a:t>
            </a:r>
            <a:endParaRPr lang="en-US" sz="14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32F2AE8-7D50-4882-BFF7-8557F18DA0C3}"/>
              </a:ext>
            </a:extLst>
          </p:cNvPr>
          <p:cNvSpPr/>
          <p:nvPr/>
        </p:nvSpPr>
        <p:spPr>
          <a:xfrm>
            <a:off x="7357265" y="4498181"/>
            <a:ext cx="81760" cy="238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2A3F82D-CC53-480D-BC57-4273919CA280}"/>
              </a:ext>
            </a:extLst>
          </p:cNvPr>
          <p:cNvSpPr/>
          <p:nvPr/>
        </p:nvSpPr>
        <p:spPr>
          <a:xfrm flipH="1">
            <a:off x="8464550" y="4500564"/>
            <a:ext cx="60562" cy="23096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F4A0C5C7-821B-4E96-AE27-B2D3BF363826}"/>
              </a:ext>
            </a:extLst>
          </p:cNvPr>
          <p:cNvCxnSpPr>
            <a:cxnSpLocks/>
          </p:cNvCxnSpPr>
          <p:nvPr/>
        </p:nvCxnSpPr>
        <p:spPr>
          <a:xfrm>
            <a:off x="7345360" y="4481499"/>
            <a:ext cx="0" cy="25241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E895CD33-5E80-44B3-B3F7-DC43D2DA9A7F}"/>
              </a:ext>
            </a:extLst>
          </p:cNvPr>
          <p:cNvCxnSpPr>
            <a:cxnSpLocks/>
          </p:cNvCxnSpPr>
          <p:nvPr/>
        </p:nvCxnSpPr>
        <p:spPr>
          <a:xfrm>
            <a:off x="8525112" y="4481499"/>
            <a:ext cx="0" cy="25241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E91E8A5B-117D-400F-9D2A-14F6AE5D8A8E}"/>
              </a:ext>
            </a:extLst>
          </p:cNvPr>
          <p:cNvCxnSpPr>
            <a:cxnSpLocks/>
          </p:cNvCxnSpPr>
          <p:nvPr/>
        </p:nvCxnSpPr>
        <p:spPr>
          <a:xfrm>
            <a:off x="7446168" y="4495788"/>
            <a:ext cx="0" cy="2381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08084CE-4011-42F3-9E87-84C9F72DFA57}"/>
              </a:ext>
            </a:extLst>
          </p:cNvPr>
          <p:cNvCxnSpPr>
            <a:cxnSpLocks/>
          </p:cNvCxnSpPr>
          <p:nvPr/>
        </p:nvCxnSpPr>
        <p:spPr>
          <a:xfrm flipH="1">
            <a:off x="8464549" y="4495788"/>
            <a:ext cx="2619" cy="2381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932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8" name="CustomShape 1"/>
          <p:cNvSpPr/>
          <p:nvPr/>
        </p:nvSpPr>
        <p:spPr>
          <a:xfrm>
            <a:off x="393552" y="1848382"/>
            <a:ext cx="7655865" cy="4780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position of the adapters, and thus the distance of the C-frame from the floor, can be adjusted as needed.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maximum height adjustment is 500 mm. However, this requires the C-frame to be decoupled from the trolley, as the adapters can only be moved without force.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044" y="2376657"/>
            <a:ext cx="3602494" cy="409050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" y="2356846"/>
            <a:ext cx="3602494" cy="4110319"/>
          </a:xfrm>
          <a:prstGeom prst="rect">
            <a:avLst/>
          </a:prstGeom>
        </p:spPr>
      </p:pic>
      <p:sp>
        <p:nvSpPr>
          <p:cNvPr id="12" name="Pfeil nach links und rechts 11"/>
          <p:cNvSpPr/>
          <p:nvPr/>
        </p:nvSpPr>
        <p:spPr>
          <a:xfrm>
            <a:off x="4221485" y="4030125"/>
            <a:ext cx="637674" cy="10226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E544C577-AD3E-41B5-A678-DE847ED9D264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8658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8" name="CustomShape 1"/>
          <p:cNvSpPr/>
          <p:nvPr/>
        </p:nvSpPr>
        <p:spPr>
          <a:xfrm>
            <a:off x="402285" y="1200957"/>
            <a:ext cx="6606360" cy="4780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trolleys are identical on both sides of the C-frame.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1" y="1802570"/>
            <a:ext cx="7328223" cy="3997213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41F4C2FD-9CAC-452F-A2F5-9EB587C94097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2319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A165907-C526-47BB-AFCC-EC86423FC13A}"/>
              </a:ext>
            </a:extLst>
          </p:cNvPr>
          <p:cNvSpPr/>
          <p:nvPr/>
        </p:nvSpPr>
        <p:spPr>
          <a:xfrm>
            <a:off x="361287" y="1896926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endParaRPr lang="en-US" sz="1400" dirty="0"/>
          </a:p>
          <a:p>
            <a:pPr marL="171450" indent="-1714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MUST mounting frame can be used as a transport frame in a horizontal position.</a:t>
            </a:r>
          </a:p>
          <a:p>
            <a:pPr rtl="0"/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0" strike="noStrike" spc="-1" dirty="0">
              <a:latin typeface="Arial"/>
              <a:ea typeface="DejaVu Sans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C19EE3FF-110F-4A26-BAF0-83AED5723ED3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4F2D7B6B-B42F-44CF-9B5D-622523C11D8D}"/>
              </a:ext>
            </a:extLst>
          </p:cNvPr>
          <p:cNvSpPr/>
          <p:nvPr/>
        </p:nvSpPr>
        <p:spPr>
          <a:xfrm>
            <a:off x="361287" y="1606481"/>
            <a:ext cx="7422393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c)   Transport by MUST support frame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 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05BB6C-DD40-4E84-8E6C-DF2B99573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83" y="2286266"/>
            <a:ext cx="2541864" cy="436005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A86D48C-9DB9-4B5E-842A-D017B6D40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829" y="3098158"/>
            <a:ext cx="4526425" cy="3375309"/>
          </a:xfrm>
          <a:prstGeom prst="rect">
            <a:avLst/>
          </a:prstGeom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775E4D1-78D9-4383-9150-749304017FB5}"/>
              </a:ext>
            </a:extLst>
          </p:cNvPr>
          <p:cNvCxnSpPr>
            <a:cxnSpLocks/>
          </p:cNvCxnSpPr>
          <p:nvPr/>
        </p:nvCxnSpPr>
        <p:spPr>
          <a:xfrm>
            <a:off x="2867617" y="4610316"/>
            <a:ext cx="780660" cy="0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190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79D30CF-FE7F-4B71-9634-F7C7FE52C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144" y="2010469"/>
            <a:ext cx="1806904" cy="327609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058D970-298C-4849-8EBC-85C72FB4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99" y="1904494"/>
            <a:ext cx="6628195" cy="4672334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073EF8EE-9B48-43E7-B75F-843180026B38}"/>
              </a:ext>
            </a:extLst>
          </p:cNvPr>
          <p:cNvSpPr/>
          <p:nvPr/>
        </p:nvSpPr>
        <p:spPr>
          <a:xfrm>
            <a:off x="6122240" y="4989842"/>
            <a:ext cx="890177" cy="130196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734E04C-DAA5-49C2-BAC2-A6527F79CC90}"/>
              </a:ext>
            </a:extLst>
          </p:cNvPr>
          <p:cNvCxnSpPr>
            <a:cxnSpLocks/>
          </p:cNvCxnSpPr>
          <p:nvPr/>
        </p:nvCxnSpPr>
        <p:spPr>
          <a:xfrm flipV="1">
            <a:off x="6801481" y="4414557"/>
            <a:ext cx="338105" cy="667357"/>
          </a:xfrm>
          <a:prstGeom prst="line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stomShape 1">
            <a:extLst>
              <a:ext uri="{FF2B5EF4-FFF2-40B4-BE49-F238E27FC236}">
                <a16:creationId xmlns:a16="http://schemas.microsoft.com/office/drawing/2014/main" id="{C19EE3FF-110F-4A26-BAF0-83AED5723ED3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A4A77C57-E729-4CB8-A252-BCF8AAEC17BA}"/>
              </a:ext>
            </a:extLst>
          </p:cNvPr>
          <p:cNvSpPr/>
          <p:nvPr/>
        </p:nvSpPr>
        <p:spPr>
          <a:xfrm>
            <a:off x="353229" y="1105274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To use the support frame as a transport device for the C frames, Roller and appropriate stopper can be attached.</a:t>
            </a:r>
            <a:endParaRPr lang="en-US" sz="1200" b="0" strike="noStrike" spc="-1" dirty="0">
              <a:latin typeface="Arial"/>
              <a:ea typeface="DejaVu Sans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4063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F0A6E7D3-B5A2-480C-9888-3D25C1AF81F1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Support frame for the MUST Detector</a:t>
            </a:r>
            <a:endParaRPr lang="en-US" sz="1400" dirty="0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2DA3E1DD-EDDF-4800-83E9-86F91E45B981}"/>
              </a:ext>
            </a:extLst>
          </p:cNvPr>
          <p:cNvSpPr/>
          <p:nvPr/>
        </p:nvSpPr>
        <p:spPr>
          <a:xfrm>
            <a:off x="353229" y="1054355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This would mean that no additional transport devices are needed.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1F6094-E88E-46F0-8F75-91429C8B1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29" y="1616854"/>
            <a:ext cx="7377157" cy="498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99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F0A6E7D3-B5A2-480C-9888-3D25C1AF81F1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Support frame for the MUST Detector</a:t>
            </a:r>
            <a:endParaRPr lang="en-US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42C169-334F-4FF6-A998-F81466FDB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50" y="1912761"/>
            <a:ext cx="8113191" cy="4568630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4A8C141-D3E8-4816-A086-D32DAD864314}"/>
              </a:ext>
            </a:extLst>
          </p:cNvPr>
          <p:cNvCxnSpPr>
            <a:cxnSpLocks/>
          </p:cNvCxnSpPr>
          <p:nvPr/>
        </p:nvCxnSpPr>
        <p:spPr>
          <a:xfrm>
            <a:off x="248281" y="1937798"/>
            <a:ext cx="1913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221690B-E2FD-4ACE-8E89-B33595FBD3A3}"/>
              </a:ext>
            </a:extLst>
          </p:cNvPr>
          <p:cNvCxnSpPr>
            <a:cxnSpLocks/>
          </p:cNvCxnSpPr>
          <p:nvPr/>
        </p:nvCxnSpPr>
        <p:spPr>
          <a:xfrm>
            <a:off x="248281" y="6432086"/>
            <a:ext cx="4602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8185F9D8-5ED7-4C92-8A8C-A44AE3773391}"/>
              </a:ext>
            </a:extLst>
          </p:cNvPr>
          <p:cNvCxnSpPr>
            <a:cxnSpLocks/>
          </p:cNvCxnSpPr>
          <p:nvPr/>
        </p:nvCxnSpPr>
        <p:spPr>
          <a:xfrm>
            <a:off x="371397" y="1937798"/>
            <a:ext cx="2247" cy="44942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7E0DD3B8-34B7-44D4-A502-359990F4EA26}"/>
              </a:ext>
            </a:extLst>
          </p:cNvPr>
          <p:cNvSpPr txBox="1"/>
          <p:nvPr/>
        </p:nvSpPr>
        <p:spPr>
          <a:xfrm rot="16200000">
            <a:off x="-628131" y="3584919"/>
            <a:ext cx="169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4500 mm</a:t>
            </a: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3625438-2761-45C4-8737-AA94A9732FF9}"/>
              </a:ext>
            </a:extLst>
          </p:cNvPr>
          <p:cNvSpPr/>
          <p:nvPr/>
        </p:nvSpPr>
        <p:spPr>
          <a:xfrm>
            <a:off x="285103" y="1184305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Since the height of 4,5 meters is still quite high, the question is can we get this into CBM cave? </a:t>
            </a:r>
            <a:endParaRPr lang="en-US" sz="1200" b="0" strike="noStrike" spc="-1" dirty="0">
              <a:latin typeface="Arial"/>
              <a:ea typeface="DejaVu Sans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6688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A165907-C526-47BB-AFCC-EC86423FC13A}"/>
              </a:ext>
            </a:extLst>
          </p:cNvPr>
          <p:cNvSpPr/>
          <p:nvPr/>
        </p:nvSpPr>
        <p:spPr>
          <a:xfrm>
            <a:off x="361287" y="2209545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endParaRPr lang="en-US" sz="1400" dirty="0"/>
          </a:p>
          <a:p>
            <a:pPr marL="171450" indent="-1714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transport options we have presented are not the final design. </a:t>
            </a:r>
          </a:p>
          <a:p>
            <a:pPr marL="171450" indent="-1714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Other ideas and proposals are welcome and can be discussed further.</a:t>
            </a:r>
          </a:p>
          <a:p>
            <a:pPr rtl="0">
              <a:lnSpc>
                <a:spcPct val="150000"/>
              </a:lnSpc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0" strike="noStrike" spc="-1" dirty="0">
              <a:latin typeface="Arial"/>
              <a:ea typeface="DejaVu Sans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C19EE3FF-110F-4A26-BAF0-83AED5723ED3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3.   MUST transport from GSI to FAIR</a:t>
            </a:r>
          </a:p>
          <a:p>
            <a:endParaRPr lang="en-US" sz="1400" dirty="0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4F2D7B6B-B42F-44CF-9B5D-622523C11D8D}"/>
              </a:ext>
            </a:extLst>
          </p:cNvPr>
          <p:cNvSpPr/>
          <p:nvPr/>
        </p:nvSpPr>
        <p:spPr>
          <a:xfrm>
            <a:off x="361287" y="1606481"/>
            <a:ext cx="7422393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d)   …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 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453189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8976198-6F01-446A-9AC4-DD714F598710}"/>
              </a:ext>
            </a:extLst>
          </p:cNvPr>
          <p:cNvSpPr/>
          <p:nvPr/>
        </p:nvSpPr>
        <p:spPr>
          <a:xfrm>
            <a:off x="353229" y="1305428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By extending the initial design of the MUST support frame, it can also secure the absorber 5.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C9C6C492-F340-44FE-BA16-0EFE81C3EC9C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r>
              <a:rPr lang="en-US" sz="1400" dirty="0"/>
              <a:t>4.   Advanced design of MUST support frame including absorber 5</a:t>
            </a:r>
          </a:p>
          <a:p>
            <a:endParaRPr lang="en-US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E9DB1E-0F24-41CA-B5FB-DDC163B51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47600"/>
            <a:ext cx="2609976" cy="429669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6C1551-516C-42C6-9A38-172B1960B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15" y="2095248"/>
            <a:ext cx="2447839" cy="4220774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E61DE24-B1D1-4287-8867-547D87EABA80}"/>
              </a:ext>
            </a:extLst>
          </p:cNvPr>
          <p:cNvCxnSpPr>
            <a:cxnSpLocks/>
          </p:cNvCxnSpPr>
          <p:nvPr/>
        </p:nvCxnSpPr>
        <p:spPr>
          <a:xfrm>
            <a:off x="3791340" y="4307534"/>
            <a:ext cx="780660" cy="0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7687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8976198-6F01-446A-9AC4-DD714F598710}"/>
              </a:ext>
            </a:extLst>
          </p:cNvPr>
          <p:cNvSpPr/>
          <p:nvPr/>
        </p:nvSpPr>
        <p:spPr>
          <a:xfrm>
            <a:off x="353229" y="923917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This could eliminate the need for an additional horizontal support structure for absorber 5.</a:t>
            </a:r>
          </a:p>
          <a:p>
            <a:endParaRPr lang="en-US" sz="1400" dirty="0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C9C6C492-F340-44FE-BA16-0EFE81C3EC9C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r>
              <a:rPr lang="en-US" sz="1400" dirty="0"/>
              <a:t>4.   Advanced design of MUST support frame including absorber 5</a:t>
            </a:r>
          </a:p>
          <a:p>
            <a:endParaRPr lang="en-US" sz="1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49E8901-0E18-4423-AF03-7D520F81A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0" y="1512000"/>
            <a:ext cx="491389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1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C9C6C492-F340-44FE-BA16-0EFE81C3EC9C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r>
              <a:rPr lang="en-US" sz="1400" dirty="0"/>
              <a:t>4.   Advanced design of MUST support frame including absorber 5</a:t>
            </a:r>
          </a:p>
          <a:p>
            <a:endParaRPr lang="en-US" sz="1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21D998-37CB-486A-B23A-873FA7CE1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0" y="1512000"/>
            <a:ext cx="4905600" cy="5040000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F6EBEF07-DB43-4220-8433-E56BE2042EC7}"/>
              </a:ext>
            </a:extLst>
          </p:cNvPr>
          <p:cNvSpPr/>
          <p:nvPr/>
        </p:nvSpPr>
        <p:spPr>
          <a:xfrm>
            <a:off x="353229" y="923917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This could eliminate the need for an additional horizontal support structure for absorber 5.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588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C72283C0-29B3-4743-8BE2-4330E38AEF0A}"/>
              </a:ext>
            </a:extLst>
          </p:cNvPr>
          <p:cNvSpPr/>
          <p:nvPr/>
        </p:nvSpPr>
        <p:spPr>
          <a:xfrm>
            <a:off x="361287" y="1606481"/>
            <a:ext cx="7422393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gap between the C frames is 20 mm, the distance between C frames and absorber are 30 mm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 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8EB80A5-C90E-48E0-9C53-77582FD22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39" y="2390732"/>
            <a:ext cx="791603" cy="418616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A1CFE45-1A30-4221-B28E-1D72002F4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144" y="2934689"/>
            <a:ext cx="3133742" cy="3588490"/>
          </a:xfrm>
          <a:prstGeom prst="rect">
            <a:avLst/>
          </a:prstGeom>
        </p:spPr>
      </p:pic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06E2BA23-E22D-489E-B4FC-8D02745CE296}"/>
              </a:ext>
            </a:extLst>
          </p:cNvPr>
          <p:cNvCxnSpPr>
            <a:cxnSpLocks/>
          </p:cNvCxnSpPr>
          <p:nvPr/>
        </p:nvCxnSpPr>
        <p:spPr>
          <a:xfrm>
            <a:off x="4989086" y="2494919"/>
            <a:ext cx="0" cy="1205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E4EC5643-3A77-4C2E-988F-8EB57FEA8C23}"/>
              </a:ext>
            </a:extLst>
          </p:cNvPr>
          <p:cNvCxnSpPr>
            <a:cxnSpLocks/>
          </p:cNvCxnSpPr>
          <p:nvPr/>
        </p:nvCxnSpPr>
        <p:spPr>
          <a:xfrm>
            <a:off x="1972836" y="1786411"/>
            <a:ext cx="0" cy="19782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512B670D-81FE-4141-BB6F-85BC5F1C3269}"/>
              </a:ext>
            </a:extLst>
          </p:cNvPr>
          <p:cNvCxnSpPr>
            <a:cxnSpLocks/>
          </p:cNvCxnSpPr>
          <p:nvPr/>
        </p:nvCxnSpPr>
        <p:spPr>
          <a:xfrm>
            <a:off x="7539515" y="1786411"/>
            <a:ext cx="0" cy="191396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1BE89FD7-1BDF-402F-ABB4-E0560E12DA24}"/>
              </a:ext>
            </a:extLst>
          </p:cNvPr>
          <p:cNvSpPr txBox="1"/>
          <p:nvPr/>
        </p:nvSpPr>
        <p:spPr>
          <a:xfrm>
            <a:off x="7387069" y="3812632"/>
            <a:ext cx="3048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IP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E30D59F5-70A0-4ED5-BE21-7F62D3C3E0DC}"/>
              </a:ext>
            </a:extLst>
          </p:cNvPr>
          <p:cNvCxnSpPr>
            <a:cxnSpLocks/>
          </p:cNvCxnSpPr>
          <p:nvPr/>
        </p:nvCxnSpPr>
        <p:spPr>
          <a:xfrm>
            <a:off x="1972836" y="1898326"/>
            <a:ext cx="556667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E627A1D3-CB0D-4A8C-8F2C-833FD74056A9}"/>
              </a:ext>
            </a:extLst>
          </p:cNvPr>
          <p:cNvCxnSpPr>
            <a:cxnSpLocks/>
          </p:cNvCxnSpPr>
          <p:nvPr/>
        </p:nvCxnSpPr>
        <p:spPr>
          <a:xfrm>
            <a:off x="4977727" y="2613747"/>
            <a:ext cx="256178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349760EA-1ABD-4C2A-AE4C-D1C8802E6DB9}"/>
              </a:ext>
            </a:extLst>
          </p:cNvPr>
          <p:cNvSpPr txBox="1"/>
          <p:nvPr/>
        </p:nvSpPr>
        <p:spPr>
          <a:xfrm>
            <a:off x="5225068" y="4875186"/>
            <a:ext cx="37417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Apart from minor adjustments,</a:t>
            </a:r>
          </a:p>
          <a:p>
            <a:r>
              <a:rPr lang="en-US" sz="1200" dirty="0"/>
              <a:t>the layout corresponds to the original MUCH layout.</a:t>
            </a:r>
          </a:p>
          <a:p>
            <a:endParaRPr lang="en-US" sz="1200" dirty="0"/>
          </a:p>
          <a:p>
            <a:r>
              <a:rPr lang="en-US" sz="1200" dirty="0"/>
              <a:t>The layout is not yet final and is subject to change.</a:t>
            </a:r>
          </a:p>
          <a:p>
            <a:r>
              <a:rPr lang="en-US" sz="1200" dirty="0"/>
              <a:t>Simulations need to be done.</a:t>
            </a:r>
            <a:endParaRPr lang="de-DE" sz="1200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3D8F913-292A-444B-8CB5-C3D7D09ADC11}"/>
              </a:ext>
            </a:extLst>
          </p:cNvPr>
          <p:cNvSpPr txBox="1"/>
          <p:nvPr/>
        </p:nvSpPr>
        <p:spPr>
          <a:xfrm>
            <a:off x="5937269" y="2397856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2920 mm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F8229CD-972A-4D28-98CA-A35FD4243264}"/>
              </a:ext>
            </a:extLst>
          </p:cNvPr>
          <p:cNvSpPr txBox="1"/>
          <p:nvPr/>
        </p:nvSpPr>
        <p:spPr>
          <a:xfrm>
            <a:off x="4479630" y="1662638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3960 mm</a:t>
            </a:r>
          </a:p>
        </p:txBody>
      </p:sp>
      <p:sp>
        <p:nvSpPr>
          <p:cNvPr id="43" name="CustomShape 1">
            <a:extLst>
              <a:ext uri="{FF2B5EF4-FFF2-40B4-BE49-F238E27FC236}">
                <a16:creationId xmlns:a16="http://schemas.microsoft.com/office/drawing/2014/main" id="{06C51DCB-15C4-4A9D-951D-008BD5095E84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1.   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General overview</a:t>
            </a:r>
            <a:endParaRPr lang="en-US" sz="140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371C777-862F-4A52-908B-DDEF703FA8C4}"/>
              </a:ext>
            </a:extLst>
          </p:cNvPr>
          <p:cNvSpPr txBox="1"/>
          <p:nvPr/>
        </p:nvSpPr>
        <p:spPr>
          <a:xfrm>
            <a:off x="3074697" y="3194848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Mechanical</a:t>
            </a:r>
            <a:endParaRPr lang="de-DE" sz="1000" dirty="0"/>
          </a:p>
          <a:p>
            <a:r>
              <a:rPr lang="de-DE" sz="1000" dirty="0" err="1"/>
              <a:t>guides</a:t>
            </a:r>
            <a:endParaRPr lang="de-DE" sz="1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B9AE0E0-DD9B-45BE-AFD8-FDDD9E6ABBDF}"/>
              </a:ext>
            </a:extLst>
          </p:cNvPr>
          <p:cNvSpPr txBox="1"/>
          <p:nvPr/>
        </p:nvSpPr>
        <p:spPr>
          <a:xfrm rot="16200000">
            <a:off x="2756193" y="4255249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Station 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E55805D-88A3-47EA-8CF4-E748A8D7E0B8}"/>
              </a:ext>
            </a:extLst>
          </p:cNvPr>
          <p:cNvSpPr txBox="1"/>
          <p:nvPr/>
        </p:nvSpPr>
        <p:spPr>
          <a:xfrm rot="16200000">
            <a:off x="4763691" y="4231565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Station 3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B12C8F7-FC04-4818-99F9-8962E335D8CD}"/>
              </a:ext>
            </a:extLst>
          </p:cNvPr>
          <p:cNvSpPr txBox="1"/>
          <p:nvPr/>
        </p:nvSpPr>
        <p:spPr>
          <a:xfrm>
            <a:off x="915881" y="2179167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Station 3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3FA0072-DF66-4F7C-B601-1F5D24328B17}"/>
              </a:ext>
            </a:extLst>
          </p:cNvPr>
          <p:cNvSpPr txBox="1"/>
          <p:nvPr/>
        </p:nvSpPr>
        <p:spPr>
          <a:xfrm>
            <a:off x="229475" y="2177791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Station 4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A0A8627-78D0-4D2B-A14D-0C94D0CEBD07}"/>
              </a:ext>
            </a:extLst>
          </p:cNvPr>
          <p:cNvCxnSpPr>
            <a:cxnSpLocks/>
          </p:cNvCxnSpPr>
          <p:nvPr/>
        </p:nvCxnSpPr>
        <p:spPr>
          <a:xfrm>
            <a:off x="4713785" y="2795741"/>
            <a:ext cx="0" cy="926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1D065EDE-6530-4175-9C44-F0DDB68C0019}"/>
              </a:ext>
            </a:extLst>
          </p:cNvPr>
          <p:cNvSpPr txBox="1"/>
          <p:nvPr/>
        </p:nvSpPr>
        <p:spPr>
          <a:xfrm>
            <a:off x="5080383" y="2672630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100 mm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4922AE4C-E137-4619-B25A-E83537788F5D}"/>
              </a:ext>
            </a:extLst>
          </p:cNvPr>
          <p:cNvCxnSpPr>
            <a:cxnSpLocks/>
          </p:cNvCxnSpPr>
          <p:nvPr/>
        </p:nvCxnSpPr>
        <p:spPr>
          <a:xfrm>
            <a:off x="4378220" y="2881488"/>
            <a:ext cx="335565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2E0D1696-E096-4403-ADA7-803997543724}"/>
              </a:ext>
            </a:extLst>
          </p:cNvPr>
          <p:cNvCxnSpPr>
            <a:cxnSpLocks/>
          </p:cNvCxnSpPr>
          <p:nvPr/>
        </p:nvCxnSpPr>
        <p:spPr>
          <a:xfrm flipH="1">
            <a:off x="4977728" y="2881488"/>
            <a:ext cx="708508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B3E00C11-6823-4342-8B9C-D3B51C7D83C4}"/>
              </a:ext>
            </a:extLst>
          </p:cNvPr>
          <p:cNvCxnSpPr>
            <a:cxnSpLocks/>
          </p:cNvCxnSpPr>
          <p:nvPr/>
        </p:nvCxnSpPr>
        <p:spPr>
          <a:xfrm>
            <a:off x="4699038" y="2881488"/>
            <a:ext cx="290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D0134AE0-F082-44DE-8A9A-A87B94F3BE19}"/>
              </a:ext>
            </a:extLst>
          </p:cNvPr>
          <p:cNvCxnSpPr>
            <a:cxnSpLocks/>
          </p:cNvCxnSpPr>
          <p:nvPr/>
        </p:nvCxnSpPr>
        <p:spPr>
          <a:xfrm>
            <a:off x="4009083" y="2494919"/>
            <a:ext cx="0" cy="12059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B7AD9262-7290-409D-9D85-D36A3B62FD3A}"/>
              </a:ext>
            </a:extLst>
          </p:cNvPr>
          <p:cNvCxnSpPr>
            <a:cxnSpLocks/>
          </p:cNvCxnSpPr>
          <p:nvPr/>
        </p:nvCxnSpPr>
        <p:spPr>
          <a:xfrm>
            <a:off x="3994174" y="2607691"/>
            <a:ext cx="988856" cy="759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43240CA0-6569-4CAB-8119-F9E52F80BB41}"/>
              </a:ext>
            </a:extLst>
          </p:cNvPr>
          <p:cNvSpPr txBox="1"/>
          <p:nvPr/>
        </p:nvSpPr>
        <p:spPr>
          <a:xfrm>
            <a:off x="4265490" y="2409764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340 mm</a:t>
            </a:r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5E596B50-9467-464F-9521-0B78FD650E50}"/>
              </a:ext>
            </a:extLst>
          </p:cNvPr>
          <p:cNvCxnSpPr>
            <a:cxnSpLocks/>
          </p:cNvCxnSpPr>
          <p:nvPr/>
        </p:nvCxnSpPr>
        <p:spPr>
          <a:xfrm>
            <a:off x="2956414" y="2494919"/>
            <a:ext cx="0" cy="12372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13C00352-824A-4B38-AF76-F415A9711068}"/>
              </a:ext>
            </a:extLst>
          </p:cNvPr>
          <p:cNvCxnSpPr>
            <a:cxnSpLocks/>
          </p:cNvCxnSpPr>
          <p:nvPr/>
        </p:nvCxnSpPr>
        <p:spPr>
          <a:xfrm flipV="1">
            <a:off x="2950359" y="2609231"/>
            <a:ext cx="1058096" cy="605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0263C752-7B8A-4E7B-B482-52D8B76D84D9}"/>
              </a:ext>
            </a:extLst>
          </p:cNvPr>
          <p:cNvSpPr txBox="1"/>
          <p:nvPr/>
        </p:nvSpPr>
        <p:spPr>
          <a:xfrm>
            <a:off x="3237038" y="2410771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360 mm</a:t>
            </a:r>
          </a:p>
        </p:txBody>
      </p: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C0AD3263-EC1A-42EB-BDD1-718FEF4D51E0}"/>
              </a:ext>
            </a:extLst>
          </p:cNvPr>
          <p:cNvCxnSpPr>
            <a:cxnSpLocks/>
          </p:cNvCxnSpPr>
          <p:nvPr/>
        </p:nvCxnSpPr>
        <p:spPr>
          <a:xfrm>
            <a:off x="1972600" y="2602643"/>
            <a:ext cx="988856" cy="759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AA5DF856-555B-43B2-AC78-7830C61AB1CB}"/>
              </a:ext>
            </a:extLst>
          </p:cNvPr>
          <p:cNvSpPr txBox="1"/>
          <p:nvPr/>
        </p:nvSpPr>
        <p:spPr>
          <a:xfrm>
            <a:off x="2171487" y="2406773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340 mm</a:t>
            </a:r>
          </a:p>
        </p:txBody>
      </p: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79423BF1-DE96-4F93-8783-E2EEBF8A8C67}"/>
              </a:ext>
            </a:extLst>
          </p:cNvPr>
          <p:cNvCxnSpPr>
            <a:cxnSpLocks/>
          </p:cNvCxnSpPr>
          <p:nvPr/>
        </p:nvCxnSpPr>
        <p:spPr>
          <a:xfrm flipV="1">
            <a:off x="2487670" y="2214233"/>
            <a:ext cx="5040739" cy="1207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>
            <a:extLst>
              <a:ext uri="{FF2B5EF4-FFF2-40B4-BE49-F238E27FC236}">
                <a16:creationId xmlns:a16="http://schemas.microsoft.com/office/drawing/2014/main" id="{B07AB518-545F-4AC8-AB55-E20DB538B3D5}"/>
              </a:ext>
            </a:extLst>
          </p:cNvPr>
          <p:cNvSpPr txBox="1"/>
          <p:nvPr/>
        </p:nvSpPr>
        <p:spPr>
          <a:xfrm>
            <a:off x="4753140" y="2002768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accent6">
                    <a:lumMod val="75000"/>
                  </a:schemeClr>
                </a:solidFill>
              </a:rPr>
              <a:t>3785 mm</a:t>
            </a:r>
          </a:p>
        </p:txBody>
      </p: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CB73BD29-D5F4-4913-B7B9-8340A65EFE77}"/>
              </a:ext>
            </a:extLst>
          </p:cNvPr>
          <p:cNvCxnSpPr>
            <a:cxnSpLocks/>
          </p:cNvCxnSpPr>
          <p:nvPr/>
        </p:nvCxnSpPr>
        <p:spPr>
          <a:xfrm>
            <a:off x="2481325" y="2089192"/>
            <a:ext cx="0" cy="2639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>
            <a:extLst>
              <a:ext uri="{FF2B5EF4-FFF2-40B4-BE49-F238E27FC236}">
                <a16:creationId xmlns:a16="http://schemas.microsoft.com/office/drawing/2014/main" id="{A8B14390-9503-4FB8-8F28-EDDFC4D6ACC4}"/>
              </a:ext>
            </a:extLst>
          </p:cNvPr>
          <p:cNvSpPr txBox="1"/>
          <p:nvPr/>
        </p:nvSpPr>
        <p:spPr>
          <a:xfrm>
            <a:off x="2609068" y="200996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End of the original MUCH detector</a:t>
            </a:r>
            <a:endParaRPr lang="de-DE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54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C9C6C492-F340-44FE-BA16-0EFE81C3EC9C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r>
              <a:rPr lang="en-US" sz="1400" dirty="0"/>
              <a:t>4.   Advanced design of MUST support frame including absorber 5</a:t>
            </a:r>
          </a:p>
          <a:p>
            <a:endParaRPr lang="en-US" sz="1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3C04217-6E97-4FCB-85D6-5D17FD2C3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0" y="2160000"/>
            <a:ext cx="8814365" cy="4320000"/>
          </a:xfrm>
          <a:prstGeom prst="rect">
            <a:avLst/>
          </a:prstGeom>
        </p:spPr>
      </p:pic>
      <p:sp>
        <p:nvSpPr>
          <p:cNvPr id="15" name="CustomShape 1">
            <a:extLst>
              <a:ext uri="{FF2B5EF4-FFF2-40B4-BE49-F238E27FC236}">
                <a16:creationId xmlns:a16="http://schemas.microsoft.com/office/drawing/2014/main" id="{B5DC9C4C-8F1A-4A93-BBE5-842F1497F876}"/>
              </a:ext>
            </a:extLst>
          </p:cNvPr>
          <p:cNvSpPr/>
          <p:nvPr/>
        </p:nvSpPr>
        <p:spPr>
          <a:xfrm>
            <a:off x="353229" y="1244870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Finally, here is an image showing what the setup in CBM would look like. The first picture shows the RICH setup, and the other the setup with MUST.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7512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C9C6C492-F340-44FE-BA16-0EFE81C3EC9C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</a:t>
            </a:r>
            <a:r>
              <a:rPr lang="en-US" sz="1400" dirty="0"/>
              <a:t>4.   Advanced design of MUST support frame including absorber 5</a:t>
            </a:r>
          </a:p>
          <a:p>
            <a:endParaRPr lang="en-US" sz="1400" dirty="0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F6EBEF07-DB43-4220-8433-E56BE2042EC7}"/>
              </a:ext>
            </a:extLst>
          </p:cNvPr>
          <p:cNvSpPr/>
          <p:nvPr/>
        </p:nvSpPr>
        <p:spPr>
          <a:xfrm>
            <a:off x="353229" y="1244870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Finally, here is an image showing what the setup in CBM would look like. The first picture shows the RICH setup, and the other the setup with MUST.</a:t>
            </a:r>
          </a:p>
          <a:p>
            <a:endParaRPr lang="en-US" sz="1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F2E5C0-9B3F-452C-AB15-EFDE35D77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0" y="2160000"/>
            <a:ext cx="882148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824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C9C6C492-F340-44FE-BA16-0EFE81C3EC9C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5</a:t>
            </a:r>
            <a:r>
              <a:rPr lang="en-US" sz="1400" dirty="0"/>
              <a:t>. Open items and next steps</a:t>
            </a:r>
          </a:p>
          <a:p>
            <a:endParaRPr lang="en-US" sz="1400" dirty="0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8412218-77E4-418C-BDC1-9F2D25A81259}"/>
              </a:ext>
            </a:extLst>
          </p:cNvPr>
          <p:cNvSpPr/>
          <p:nvPr/>
        </p:nvSpPr>
        <p:spPr>
          <a:xfrm>
            <a:off x="476344" y="3553081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Review of the concepts regarding potential conflicts with other CBM components.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Review the absorber layout for MUST.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First calculation and structural verification of the concept.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Integration of services and their components, such as electrical, gas, readout etc., into the concept.</a:t>
            </a:r>
          </a:p>
          <a:p>
            <a:pPr>
              <a:lnSpc>
                <a:spcPct val="150000"/>
              </a:lnSpc>
            </a:pP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spc="-1" dirty="0">
                <a:solidFill>
                  <a:srgbClr val="333333"/>
                </a:solidFill>
                <a:latin typeface="Arial"/>
                <a:ea typeface="DejaVu Sans"/>
              </a:rPr>
              <a:t>Check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 how the detector can be transported to CBM.</a:t>
            </a:r>
          </a:p>
          <a:p>
            <a:endParaRPr lang="en-US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0A3C0E6-277E-4161-A393-F6E47202CC9A}"/>
              </a:ext>
            </a:extLst>
          </p:cNvPr>
          <p:cNvSpPr txBox="1"/>
          <p:nvPr/>
        </p:nvSpPr>
        <p:spPr>
          <a:xfrm>
            <a:off x="476344" y="4729452"/>
            <a:ext cx="2799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Thank</a:t>
            </a:r>
            <a:r>
              <a:rPr lang="de-DE" sz="1600" dirty="0"/>
              <a:t> </a:t>
            </a:r>
            <a:r>
              <a:rPr lang="de-DE" sz="1600" dirty="0" err="1"/>
              <a:t>you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your</a:t>
            </a:r>
            <a:r>
              <a:rPr lang="de-DE" sz="1600" dirty="0"/>
              <a:t> </a:t>
            </a:r>
            <a:r>
              <a:rPr lang="de-DE" sz="1600" dirty="0" err="1"/>
              <a:t>attention</a:t>
            </a:r>
            <a:r>
              <a:rPr lang="de-DE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2026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4EEBD174-FE17-42DF-8E32-E7D9CAE7BA3C}"/>
              </a:ext>
            </a:extLst>
          </p:cNvPr>
          <p:cNvSpPr/>
          <p:nvPr/>
        </p:nvSpPr>
        <p:spPr>
          <a:xfrm>
            <a:off x="-374672" y="102408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200" spc="-1" dirty="0">
                <a:solidFill>
                  <a:srgbClr val="333333"/>
                </a:solidFill>
                <a:latin typeface="Arial"/>
                <a:ea typeface="DejaVu Sans"/>
              </a:rPr>
              <a:t>	  Requirements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: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A165907-C526-47BB-AFCC-EC86423FC13A}"/>
              </a:ext>
            </a:extLst>
          </p:cNvPr>
          <p:cNvSpPr/>
          <p:nvPr/>
        </p:nvSpPr>
        <p:spPr>
          <a:xfrm>
            <a:off x="361287" y="3239120"/>
            <a:ext cx="8086027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support frame must carry the C frames.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design must prevent the absorbers from tipping over, even in the event of seismic activity.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frame must be compatible with the existing C-frame guides.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200" dirty="0"/>
          </a:p>
          <a:p>
            <a:pPr rtl="0"/>
            <a:endParaRPr lang="en-US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F0"/>
                </a:solidFill>
              </a:rPr>
              <a:t>Because the outer tracker transport frame is probably too large for the gate of the CBM hall, optionally, the holding structure could also serve as a transport device for the C-frames.</a:t>
            </a:r>
            <a:r>
              <a:rPr lang="en-US" sz="12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77C6001-F086-4C9E-9A0B-3E109C0C0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27" y="4018814"/>
            <a:ext cx="1690215" cy="2530438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C0F0C02-0BE7-4896-8E4A-79D1A33E1A8D}"/>
              </a:ext>
            </a:extLst>
          </p:cNvPr>
          <p:cNvCxnSpPr>
            <a:cxnSpLocks/>
          </p:cNvCxnSpPr>
          <p:nvPr/>
        </p:nvCxnSpPr>
        <p:spPr>
          <a:xfrm>
            <a:off x="2613613" y="5621285"/>
            <a:ext cx="780660" cy="0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F92FC8B9-DC8C-4E57-A049-61D8542181C5}"/>
              </a:ext>
            </a:extLst>
          </p:cNvPr>
          <p:cNvSpPr/>
          <p:nvPr/>
        </p:nvSpPr>
        <p:spPr>
          <a:xfrm>
            <a:off x="3603095" y="5252591"/>
            <a:ext cx="1720238" cy="7327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039B560-9D08-4CA0-BAF2-632DE2FEC018}"/>
              </a:ext>
            </a:extLst>
          </p:cNvPr>
          <p:cNvSpPr txBox="1"/>
          <p:nvPr/>
        </p:nvSpPr>
        <p:spPr>
          <a:xfrm>
            <a:off x="3633118" y="5434289"/>
            <a:ext cx="169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Support frame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3C4A3EC-40D1-4E9C-B170-8EE83DDF2CC8}"/>
              </a:ext>
            </a:extLst>
          </p:cNvPr>
          <p:cNvSpPr/>
          <p:nvPr/>
        </p:nvSpPr>
        <p:spPr>
          <a:xfrm>
            <a:off x="6268584" y="4972303"/>
            <a:ext cx="2234217" cy="12979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852254F-2976-4A59-8118-3EB68966D5F9}"/>
              </a:ext>
            </a:extLst>
          </p:cNvPr>
          <p:cNvSpPr txBox="1"/>
          <p:nvPr/>
        </p:nvSpPr>
        <p:spPr>
          <a:xfrm>
            <a:off x="6849420" y="5434289"/>
            <a:ext cx="169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CBM hall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637DDAF8-0474-4A6E-B3A5-A4D088EF6E20}"/>
              </a:ext>
            </a:extLst>
          </p:cNvPr>
          <p:cNvCxnSpPr>
            <a:cxnSpLocks/>
          </p:cNvCxnSpPr>
          <p:nvPr/>
        </p:nvCxnSpPr>
        <p:spPr>
          <a:xfrm>
            <a:off x="5402580" y="5627671"/>
            <a:ext cx="780660" cy="0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stomShape 1">
            <a:extLst>
              <a:ext uri="{FF2B5EF4-FFF2-40B4-BE49-F238E27FC236}">
                <a16:creationId xmlns:a16="http://schemas.microsoft.com/office/drawing/2014/main" id="{F4281BAF-6DB3-4E1C-BAA9-79E28B1D912F}"/>
              </a:ext>
            </a:extLst>
          </p:cNvPr>
          <p:cNvSpPr/>
          <p:nvPr/>
        </p:nvSpPr>
        <p:spPr>
          <a:xfrm>
            <a:off x="-385778" y="2793342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  </a:t>
            </a:r>
            <a:r>
              <a:rPr lang="en-US" sz="1200" spc="-1" dirty="0">
                <a:solidFill>
                  <a:srgbClr val="00B0F0"/>
                </a:solidFill>
                <a:latin typeface="Arial"/>
                <a:ea typeface="DejaVu Sans"/>
              </a:rPr>
              <a:t>Supplementary</a:t>
            </a:r>
            <a:r>
              <a:rPr lang="en-US" sz="1200" b="0" strike="noStrike" spc="-1" dirty="0">
                <a:solidFill>
                  <a:srgbClr val="00B0F0"/>
                </a:solidFill>
                <a:latin typeface="Arial"/>
                <a:ea typeface="DejaVu Sans"/>
              </a:rPr>
              <a:t>: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B2C1087E-E93C-4921-A904-6B4CB44D49E7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DFA1D4F-9D32-4A85-BD06-C81188C5EA01}"/>
              </a:ext>
            </a:extLst>
          </p:cNvPr>
          <p:cNvSpPr txBox="1"/>
          <p:nvPr/>
        </p:nvSpPr>
        <p:spPr>
          <a:xfrm>
            <a:off x="2716442" y="5243066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GSI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66D99F5-E80F-4DA5-90C1-756D06898B05}"/>
              </a:ext>
            </a:extLst>
          </p:cNvPr>
          <p:cNvSpPr txBox="1"/>
          <p:nvPr/>
        </p:nvSpPr>
        <p:spPr>
          <a:xfrm>
            <a:off x="5501038" y="5229518"/>
            <a:ext cx="583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3393120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A03EAEE-DDDC-4B40-A1FC-8FE0C04BD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2268000"/>
            <a:ext cx="6210222" cy="4320000"/>
          </a:xfrm>
          <a:prstGeom prst="rect">
            <a:avLst/>
          </a:prstGeom>
        </p:spPr>
      </p:pic>
      <p:sp>
        <p:nvSpPr>
          <p:cNvPr id="15" name="CustomShape 1">
            <a:extLst>
              <a:ext uri="{FF2B5EF4-FFF2-40B4-BE49-F238E27FC236}">
                <a16:creationId xmlns:a16="http://schemas.microsoft.com/office/drawing/2014/main" id="{8AE7FC42-643A-4D7A-AE6B-45D88864367A}"/>
              </a:ext>
            </a:extLst>
          </p:cNvPr>
          <p:cNvSpPr/>
          <p:nvPr/>
        </p:nvSpPr>
        <p:spPr>
          <a:xfrm>
            <a:off x="-374672" y="102408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  </a:t>
            </a:r>
            <a:r>
              <a:rPr lang="en-US" sz="1200" spc="-1" dirty="0">
                <a:solidFill>
                  <a:srgbClr val="333333"/>
                </a:solidFill>
                <a:latin typeface="Arial"/>
                <a:ea typeface="DejaVu Sans"/>
              </a:rPr>
              <a:t>Proposal and first design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: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8976198-6F01-446A-9AC4-DD714F598710}"/>
              </a:ext>
            </a:extLst>
          </p:cNvPr>
          <p:cNvSpPr/>
          <p:nvPr/>
        </p:nvSpPr>
        <p:spPr>
          <a:xfrm>
            <a:off x="353229" y="1917060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support frame is divided in two similar structures, left and right of the beam axis.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left part carries the left frames of station 3 and 4, the other part the right frames of station 3 and 4. 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C9C6C492-F340-44FE-BA16-0EFE81C3EC9C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7680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514C123-834E-4406-823F-83D977B3B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2268000"/>
            <a:ext cx="6206651" cy="4320000"/>
          </a:xfrm>
          <a:prstGeom prst="rect">
            <a:avLst/>
          </a:prstGeom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D544709F-0F1A-4033-816A-582EC29B5C55}"/>
              </a:ext>
            </a:extLst>
          </p:cNvPr>
          <p:cNvSpPr/>
          <p:nvPr/>
        </p:nvSpPr>
        <p:spPr>
          <a:xfrm>
            <a:off x="353229" y="1917060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support frame is divided in two similar structures, left and right of the beam axis.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left part carries the left frames of station 3 and 4, the other part the right frames of station 3 and 4. 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ECF1DE0C-FD64-41A2-830A-BF99D5FDDC70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018838C7-0701-4BD4-955B-8B09E8354341}"/>
              </a:ext>
            </a:extLst>
          </p:cNvPr>
          <p:cNvSpPr/>
          <p:nvPr/>
        </p:nvSpPr>
        <p:spPr>
          <a:xfrm>
            <a:off x="-374672" y="102408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  </a:t>
            </a:r>
            <a:r>
              <a:rPr lang="en-US" sz="1200" spc="-1" dirty="0">
                <a:solidFill>
                  <a:srgbClr val="333333"/>
                </a:solidFill>
                <a:latin typeface="Arial"/>
                <a:ea typeface="DejaVu Sans"/>
              </a:rPr>
              <a:t>Proposal and first design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: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552947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1024920" y="-594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AFEF0AD-090D-4120-8561-958550223D00}"/>
              </a:ext>
            </a:extLst>
          </p:cNvPr>
          <p:cNvSpPr/>
          <p:nvPr/>
        </p:nvSpPr>
        <p:spPr>
          <a:xfrm>
            <a:off x="-265815" y="156582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914432-B4A8-435A-A175-37A94E4D1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2268000"/>
            <a:ext cx="6205092" cy="4320000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87292A5-431D-4D4C-9E89-F541937557CB}"/>
              </a:ext>
            </a:extLst>
          </p:cNvPr>
          <p:cNvSpPr/>
          <p:nvPr/>
        </p:nvSpPr>
        <p:spPr>
          <a:xfrm>
            <a:off x="-374672" y="102408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  </a:t>
            </a:r>
            <a:r>
              <a:rPr lang="en-US" sz="1200" spc="-1" dirty="0">
                <a:solidFill>
                  <a:srgbClr val="333333"/>
                </a:solidFill>
                <a:latin typeface="Arial"/>
                <a:ea typeface="DejaVu Sans"/>
              </a:rPr>
              <a:t>Proposal and first design</a:t>
            </a:r>
            <a:r>
              <a:rPr lang="en-US" sz="1200" b="0" strike="noStrike" spc="-1" dirty="0">
                <a:solidFill>
                  <a:srgbClr val="333333"/>
                </a:solidFill>
                <a:latin typeface="Arial"/>
                <a:ea typeface="DejaVu Sans"/>
              </a:rPr>
              <a:t>: </a:t>
            </a:r>
          </a:p>
          <a:p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E550C761-5760-4863-860A-7860953F8C37}"/>
              </a:ext>
            </a:extLst>
          </p:cNvPr>
          <p:cNvSpPr/>
          <p:nvPr/>
        </p:nvSpPr>
        <p:spPr>
          <a:xfrm>
            <a:off x="353229" y="1917060"/>
            <a:ext cx="8437542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support frame is divided in two similar structures, left and right of the beam axis.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left part carries the left frames of station 3 and 4, the other part the right frames of station 3 and 4. </a:t>
            </a:r>
            <a:endParaRPr lang="en-US" sz="12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strike="noStrike" spc="-1" dirty="0">
              <a:solidFill>
                <a:srgbClr val="333333"/>
              </a:solidFill>
              <a:latin typeface="Arial"/>
              <a:ea typeface="DejaVu Sans"/>
            </a:endParaRPr>
          </a:p>
          <a:p>
            <a:endParaRPr lang="en-US" sz="1400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A67DB46E-A524-4A7B-B0B8-5EE2B0822C84}"/>
              </a:ext>
            </a:extLst>
          </p:cNvPr>
          <p:cNvSpPr/>
          <p:nvPr/>
        </p:nvSpPr>
        <p:spPr>
          <a:xfrm>
            <a:off x="1177320" y="93000"/>
            <a:ext cx="6606360" cy="77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r>
              <a:rPr lang="en-US" sz="1600" spc="-1" dirty="0">
                <a:solidFill>
                  <a:srgbClr val="333333"/>
                </a:solidFill>
                <a:latin typeface="Arial"/>
                <a:ea typeface="DejaVu Sans"/>
              </a:rPr>
              <a:t>	</a:t>
            </a:r>
            <a:r>
              <a:rPr lang="en-US" sz="1400" spc="-1" dirty="0">
                <a:solidFill>
                  <a:srgbClr val="333333"/>
                </a:solidFill>
                <a:latin typeface="Arial"/>
                <a:ea typeface="DejaVu Sans"/>
              </a:rPr>
              <a:t> 2.   </a:t>
            </a:r>
            <a:r>
              <a:rPr lang="en-US" sz="1400" dirty="0"/>
              <a:t>First design of MUST support frame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6467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Extended design of the mounting device</Template>
  <TotalTime>0</TotalTime>
  <Words>2464</Words>
  <Application>Microsoft Office PowerPoint</Application>
  <PresentationFormat>Bildschirmpräsentation (4:3)</PresentationFormat>
  <Paragraphs>400</Paragraphs>
  <Slides>52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Symbol</vt:lpstr>
      <vt:lpstr>Wingdings</vt:lpstr>
      <vt:lpstr>Office</vt:lpstr>
      <vt:lpstr>Office Theme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Koch, Stefan</dc:creator>
  <dc:description/>
  <cp:lastModifiedBy>Koch, Stefan</cp:lastModifiedBy>
  <cp:revision>444</cp:revision>
  <cp:lastPrinted>2020-02-21T14:34:40Z</cp:lastPrinted>
  <dcterms:created xsi:type="dcterms:W3CDTF">2022-05-17T12:40:23Z</dcterms:created>
  <dcterms:modified xsi:type="dcterms:W3CDTF">2026-06-16T08:38:51Z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r8>0</vt:r8>
  </property>
  <property fmtid="{D5CDD505-2E9C-101B-9397-08002B2CF9AE}" pid="6" name="Notes">
    <vt:r8>0</vt:r8>
  </property>
  <property fmtid="{D5CDD505-2E9C-101B-9397-08002B2CF9AE}" pid="7" name="PresentationFormat">
    <vt:lpwstr>Bildschirmpräsentation (4:3)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r8>2</vt:r8>
  </property>
</Properties>
</file>