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617" r:id="rId3"/>
    <p:sldId id="618" r:id="rId4"/>
    <p:sldId id="260" r:id="rId5"/>
    <p:sldId id="619" r:id="rId6"/>
    <p:sldId id="620" r:id="rId7"/>
    <p:sldId id="623" r:id="rId8"/>
    <p:sldId id="621" r:id="rId9"/>
    <p:sldId id="622" r:id="rId10"/>
  </p:sldIdLst>
  <p:sldSz cx="12192000" cy="6858000"/>
  <p:notesSz cx="12192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98" userDrawn="1">
          <p15:clr>
            <a:srgbClr val="A4A3A4"/>
          </p15:clr>
        </p15:guide>
        <p15:guide id="2" orient="horz" pos="340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32"/>
    <p:restoredTop sz="91744"/>
  </p:normalViewPr>
  <p:slideViewPr>
    <p:cSldViewPr snapToGrid="0">
      <p:cViewPr varScale="1">
        <p:scale>
          <a:sx n="146" d="100"/>
          <a:sy n="146" d="100"/>
        </p:scale>
        <p:origin x="200" y="400"/>
      </p:cViewPr>
      <p:guideLst>
        <p:guide pos="98"/>
        <p:guide orient="horz" pos="340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42" d="100"/>
          <a:sy n="142" d="100"/>
        </p:scale>
        <p:origin x="176" y="528"/>
      </p:cViewPr>
      <p:guideLst>
        <p:guide orient="horz" pos="2160"/>
        <p:guide pos="38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112214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164135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23D7B1E-408C-3D4A-B259-D4CFE41B7A24}" type="datetimeFigureOut">
              <a:rPr lang="en-US"/>
              <a:t>8/31/26</a:t>
            </a:fld>
            <a:endParaRPr lang="en-US"/>
          </a:p>
        </p:txBody>
      </p:sp>
      <p:sp>
        <p:nvSpPr>
          <p:cNvPr id="736264723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88274670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250964265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7056664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202951F-5E4D-1640-919F-03D86C713CB5}" type="slidenum">
              <a:rPr lang="en-US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02951F-5E4D-1640-919F-03D86C713C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91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B6D1BA0-654A-3A08-B5AD-0C837A0ED3C9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02951F-5E4D-1640-919F-03D86C713CB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07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710457111" name="Gruppieren 9"/>
          <p:cNvGrpSpPr/>
          <p:nvPr userDrawn="1"/>
        </p:nvGrpSpPr>
        <p:grpSpPr bwMode="auto">
          <a:xfrm>
            <a:off x="2003438" y="1301599"/>
            <a:ext cx="9901692" cy="5170248"/>
            <a:chOff x="1502578" y="976199"/>
            <a:chExt cx="7426269" cy="3877686"/>
          </a:xfrm>
        </p:grpSpPr>
        <p:sp>
          <p:nvSpPr>
            <p:cNvPr id="4" name="Rechteck 3"/>
            <p:cNvSpPr/>
            <p:nvPr userDrawn="1"/>
          </p:nvSpPr>
          <p:spPr bwMode="auto">
            <a:xfrm>
              <a:off x="7781365" y="3854824"/>
              <a:ext cx="1147482" cy="9990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de-DE" sz="2400"/>
            </a:p>
          </p:txBody>
        </p:sp>
        <p:pic>
          <p:nvPicPr>
            <p:cNvPr id="8" name="Grafik 7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1502578" y="976199"/>
              <a:ext cx="6099496" cy="3877686"/>
            </a:xfrm>
            <a:prstGeom prst="rect">
              <a:avLst/>
            </a:prstGeom>
          </p:spPr>
        </p:pic>
      </p:grpSp>
      <p:sp>
        <p:nvSpPr>
          <p:cNvPr id="1004052783" name="Titel 1"/>
          <p:cNvSpPr>
            <a:spLocks noGrp="1"/>
          </p:cNvSpPr>
          <p:nvPr>
            <p:ph type="ctrTitle"/>
          </p:nvPr>
        </p:nvSpPr>
        <p:spPr bwMode="auto">
          <a:xfrm>
            <a:off x="2868706" y="3650765"/>
            <a:ext cx="5737412" cy="779867"/>
          </a:xfrm>
        </p:spPr>
        <p:txBody>
          <a:bodyPr anchor="b" anchorCtr="0">
            <a:noAutofit/>
          </a:bodyPr>
          <a:lstStyle>
            <a:lvl1pPr algn="ctr">
              <a:defRPr sz="3200">
                <a:solidFill>
                  <a:srgbClr val="666666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724061914" name="Untertitel 2"/>
          <p:cNvSpPr>
            <a:spLocks noGrp="1"/>
          </p:cNvSpPr>
          <p:nvPr>
            <p:ph type="subTitle" idx="1"/>
          </p:nvPr>
        </p:nvSpPr>
        <p:spPr bwMode="auto">
          <a:xfrm>
            <a:off x="2868705" y="4430631"/>
            <a:ext cx="5737413" cy="70913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  <p:sp>
        <p:nvSpPr>
          <p:cNvPr id="40554519" name="Rechteck 12"/>
          <p:cNvSpPr/>
          <p:nvPr userDrawn="1"/>
        </p:nvSpPr>
        <p:spPr bwMode="auto">
          <a:xfrm>
            <a:off x="538788" y="6650181"/>
            <a:ext cx="4495031" cy="207819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0498593" name="Titel 1"/>
          <p:cNvSpPr>
            <a:spLocks noGrp="1"/>
          </p:cNvSpPr>
          <p:nvPr>
            <p:ph type="title"/>
          </p:nvPr>
        </p:nvSpPr>
        <p:spPr bwMode="auto">
          <a:xfrm>
            <a:off x="563425" y="307195"/>
            <a:ext cx="8934639" cy="787557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0228983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21681554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11126329" y="6552643"/>
            <a:ext cx="554591" cy="365125"/>
          </a:xfrm>
        </p:spPr>
        <p:txBody>
          <a:bodyPr/>
          <a:lstStyle/>
          <a:p>
            <a:pPr>
              <a:defRPr/>
            </a:pPr>
            <a:fld id="{125CBDDA-5CCF-8748-8988-9DC6C8981774}" type="slidenum">
              <a:rPr lang="de-DE"/>
              <a:t>‹Nr.›</a:t>
            </a:fld>
            <a:endParaRPr lang="de-DE"/>
          </a:p>
        </p:txBody>
      </p:sp>
      <p:sp>
        <p:nvSpPr>
          <p:cNvPr id="637715293" name="Datumsplatzhalter 4"/>
          <p:cNvSpPr>
            <a:spLocks noGrp="1"/>
          </p:cNvSpPr>
          <p:nvPr>
            <p:ph type="dt" sz="half" idx="2"/>
          </p:nvPr>
        </p:nvSpPr>
        <p:spPr bwMode="auto">
          <a:xfrm>
            <a:off x="9498063" y="6552644"/>
            <a:ext cx="15469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S. Appel - APH</a:t>
            </a:r>
            <a:endParaRPr/>
          </a:p>
        </p:txBody>
      </p:sp>
      <p:sp>
        <p:nvSpPr>
          <p:cNvPr id="1731310599" name="Fußzeilenplatzhalter 7"/>
          <p:cNvSpPr>
            <a:spLocks noGrp="1"/>
          </p:cNvSpPr>
          <p:nvPr>
            <p:ph type="ftr" sz="quarter" idx="3"/>
          </p:nvPr>
        </p:nvSpPr>
        <p:spPr bwMode="auto">
          <a:xfrm>
            <a:off x="5283202" y="6560612"/>
            <a:ext cx="4182132" cy="357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333333"/>
                </a:solidFill>
              </a:defRPr>
            </a:lvl1pPr>
          </a:lstStyle>
          <a:p>
            <a:pPr algn="l">
              <a:defRPr/>
            </a:pPr>
            <a:r>
              <a:rPr lang="en-US" dirty="0"/>
              <a:t>Accelerator Seminar </a:t>
            </a:r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611668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055709559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609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706722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949063565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25CBDDA-5CCF-8748-8988-9DC6C8981774}" type="slidenum">
              <a:rPr lang="de-DE"/>
              <a:t>‹Nr.›</a:t>
            </a:fld>
            <a:endParaRPr lang="de-DE"/>
          </a:p>
        </p:txBody>
      </p:sp>
      <p:sp>
        <p:nvSpPr>
          <p:cNvPr id="646122591" name="Datumsplatzhalter 4"/>
          <p:cNvSpPr>
            <a:spLocks noGrp="1"/>
          </p:cNvSpPr>
          <p:nvPr>
            <p:ph type="dt" sz="half" idx="13"/>
          </p:nvPr>
        </p:nvSpPr>
        <p:spPr bwMode="auto">
          <a:xfrm>
            <a:off x="9465335" y="6552644"/>
            <a:ext cx="11331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Author - OrgUnit</a:t>
            </a:r>
            <a:endParaRPr/>
          </a:p>
        </p:txBody>
      </p:sp>
      <p:sp>
        <p:nvSpPr>
          <p:cNvPr id="1230199051" name="Fußzeilenplatzhalter 7"/>
          <p:cNvSpPr>
            <a:spLocks noGrp="1"/>
          </p:cNvSpPr>
          <p:nvPr>
            <p:ph type="ftr" sz="quarter" idx="3"/>
          </p:nvPr>
        </p:nvSpPr>
        <p:spPr bwMode="auto">
          <a:xfrm>
            <a:off x="5283202" y="6560612"/>
            <a:ext cx="4182132" cy="357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333333"/>
                </a:solidFill>
              </a:defRPr>
            </a:lvl1pPr>
          </a:lstStyle>
          <a:p>
            <a:pPr algn="l">
              <a:defRPr/>
            </a:pPr>
            <a:r>
              <a:rPr lang="en-US"/>
              <a:t>FAIR MAC Review on Controls</a:t>
            </a:r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2278546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146051490" name="Foliennummernplatzhalter 4"/>
          <p:cNvSpPr>
            <a:spLocks noGrp="1"/>
          </p:cNvSpPr>
          <p:nvPr>
            <p:ph type="sldNum" sz="quarter" idx="12"/>
          </p:nvPr>
        </p:nvSpPr>
        <p:spPr bwMode="auto">
          <a:xfrm>
            <a:off x="11180515" y="6552643"/>
            <a:ext cx="500404" cy="365125"/>
          </a:xfrm>
        </p:spPr>
        <p:txBody>
          <a:bodyPr/>
          <a:lstStyle/>
          <a:p>
            <a:pPr>
              <a:defRPr/>
            </a:pPr>
            <a:fld id="{125CBDDA-5CCF-8748-8988-9DC6C8981774}" type="slidenum">
              <a:rPr lang="de-DE"/>
              <a:t>‹Nr.›</a:t>
            </a:fld>
            <a:endParaRPr lang="de-DE"/>
          </a:p>
        </p:txBody>
      </p:sp>
      <p:sp>
        <p:nvSpPr>
          <p:cNvPr id="1478988867" name="Datumsplatzhalter 4"/>
          <p:cNvSpPr>
            <a:spLocks noGrp="1"/>
          </p:cNvSpPr>
          <p:nvPr>
            <p:ph type="dt" sz="half" idx="2"/>
          </p:nvPr>
        </p:nvSpPr>
        <p:spPr bwMode="auto">
          <a:xfrm>
            <a:off x="9465335" y="6552644"/>
            <a:ext cx="15977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Author - OrgUnit</a:t>
            </a:r>
            <a:endParaRPr/>
          </a:p>
        </p:txBody>
      </p:sp>
      <p:sp>
        <p:nvSpPr>
          <p:cNvPr id="4463715" name="Fußzeilenplatzhalter 7"/>
          <p:cNvSpPr>
            <a:spLocks noGrp="1"/>
          </p:cNvSpPr>
          <p:nvPr>
            <p:ph type="ftr" sz="quarter" idx="3"/>
          </p:nvPr>
        </p:nvSpPr>
        <p:spPr bwMode="auto">
          <a:xfrm>
            <a:off x="5283202" y="6560612"/>
            <a:ext cx="4182132" cy="357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333333"/>
                </a:solidFill>
              </a:defRPr>
            </a:lvl1pPr>
          </a:lstStyle>
          <a:p>
            <a:pPr algn="l">
              <a:defRPr/>
            </a:pPr>
            <a:r>
              <a:rPr lang="en-US"/>
              <a:t>FAIR MAC Review on Controls</a:t>
            </a:r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340945170" name="Gerade Verbindung 26"/>
          <p:cNvCxnSpPr/>
          <p:nvPr userDrawn="1"/>
        </p:nvCxnSpPr>
        <p:spPr bwMode="auto">
          <a:xfrm>
            <a:off x="0" y="6732777"/>
            <a:ext cx="12192000" cy="0"/>
          </a:xfrm>
          <a:prstGeom prst="line">
            <a:avLst/>
          </a:prstGeom>
          <a:ln w="203200">
            <a:solidFill>
              <a:srgbClr val="EAEAE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94573079" name="Bild 6" descr="GSI_Logo_rgb.png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10146453" y="485167"/>
            <a:ext cx="1505441" cy="501815"/>
          </a:xfrm>
          <a:prstGeom prst="rect">
            <a:avLst/>
          </a:prstGeom>
        </p:spPr>
      </p:pic>
      <p:cxnSp>
        <p:nvCxnSpPr>
          <p:cNvPr id="1188988194" name="Gerade Verbindung 22"/>
          <p:cNvCxnSpPr/>
          <p:nvPr userDrawn="1"/>
        </p:nvCxnSpPr>
        <p:spPr bwMode="auto">
          <a:xfrm>
            <a:off x="0" y="1101632"/>
            <a:ext cx="12192000" cy="0"/>
          </a:xfrm>
          <a:prstGeom prst="line">
            <a:avLst/>
          </a:prstGeom>
          <a:ln w="203200">
            <a:solidFill>
              <a:srgbClr val="EAEAE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02669383" name="Rechteck 23"/>
          <p:cNvSpPr/>
          <p:nvPr userDrawn="1"/>
        </p:nvSpPr>
        <p:spPr bwMode="auto">
          <a:xfrm>
            <a:off x="-1" y="969432"/>
            <a:ext cx="268800" cy="268800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768060523" name="Rechteck 24"/>
          <p:cNvSpPr/>
          <p:nvPr userDrawn="1"/>
        </p:nvSpPr>
        <p:spPr bwMode="auto">
          <a:xfrm>
            <a:off x="-1" y="6599766"/>
            <a:ext cx="271036" cy="271036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21076572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23513" y="1450688"/>
            <a:ext cx="11226901" cy="49035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444235322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10687722" y="6552643"/>
            <a:ext cx="9931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125CBDDA-5CCF-8748-8988-9DC6C8981774}" type="slidenum">
              <a:rPr lang="de-DE"/>
              <a:t>‹Nr.›</a:t>
            </a:fld>
            <a:endParaRPr lang="de-DE"/>
          </a:p>
        </p:txBody>
      </p:sp>
      <p:sp>
        <p:nvSpPr>
          <p:cNvPr id="596406912" name="Textfeld 10"/>
          <p:cNvSpPr txBox="1"/>
          <p:nvPr/>
        </p:nvSpPr>
        <p:spPr bwMode="auto">
          <a:xfrm>
            <a:off x="580361" y="6616079"/>
            <a:ext cx="4702844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l" defTabSz="45718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sz="1000">
                <a:solidFill>
                  <a:srgbClr val="333333"/>
                </a:solidFill>
                <a:latin typeface="Arial"/>
                <a:cs typeface="Arial"/>
              </a:rPr>
              <a:t>GSI Helmholtzzentrum für Schwerionenforschung GmbH</a:t>
            </a:r>
            <a:endParaRPr/>
          </a:p>
        </p:txBody>
      </p:sp>
      <p:sp>
        <p:nvSpPr>
          <p:cNvPr id="566199750" name="Titelplatzhalter 1"/>
          <p:cNvSpPr>
            <a:spLocks noGrp="1"/>
          </p:cNvSpPr>
          <p:nvPr>
            <p:ph type="title"/>
          </p:nvPr>
        </p:nvSpPr>
        <p:spPr bwMode="auto">
          <a:xfrm>
            <a:off x="423518" y="308100"/>
            <a:ext cx="9109549" cy="7875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05471711" name="Datumsplatzhalter 4"/>
          <p:cNvSpPr>
            <a:spLocks noGrp="1"/>
          </p:cNvSpPr>
          <p:nvPr>
            <p:ph type="dt" sz="half" idx="2"/>
          </p:nvPr>
        </p:nvSpPr>
        <p:spPr bwMode="auto">
          <a:xfrm>
            <a:off x="9535008" y="6552643"/>
            <a:ext cx="11311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pPr>
              <a:defRPr/>
            </a:pPr>
            <a:r>
              <a:rPr lang="de-DE"/>
              <a:t>Author - OrgUnit</a:t>
            </a:r>
            <a:endParaRPr/>
          </a:p>
        </p:txBody>
      </p:sp>
      <p:sp>
        <p:nvSpPr>
          <p:cNvPr id="1414308872" name="Fußzeilenplatzhalter 7"/>
          <p:cNvSpPr>
            <a:spLocks noGrp="1"/>
          </p:cNvSpPr>
          <p:nvPr>
            <p:ph type="ftr" sz="quarter" idx="3"/>
          </p:nvPr>
        </p:nvSpPr>
        <p:spPr bwMode="auto">
          <a:xfrm>
            <a:off x="5350935" y="6560611"/>
            <a:ext cx="4182132" cy="357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333333"/>
                </a:solidFill>
              </a:defRPr>
            </a:lvl1pPr>
          </a:lstStyle>
          <a:p>
            <a:pPr algn="l">
              <a:defRPr/>
            </a:pPr>
            <a:r>
              <a:rPr lang="en-US"/>
              <a:t>FAIR MAC Review on Controls</a:t>
            </a:r>
            <a:endParaRPr lang="de-DE"/>
          </a:p>
        </p:txBody>
      </p:sp>
      <p:pic>
        <p:nvPicPr>
          <p:cNvPr id="944433228" name="Bild 12" descr="FAIR_Logo_rgb.png"/>
          <p:cNvPicPr>
            <a:picLocks noChangeAspect="1"/>
          </p:cNvPicPr>
          <p:nvPr userDrawn="1"/>
        </p:nvPicPr>
        <p:blipFill>
          <a:blip r:embed="rId7"/>
          <a:stretch/>
        </p:blipFill>
        <p:spPr bwMode="auto">
          <a:xfrm>
            <a:off x="8855086" y="297502"/>
            <a:ext cx="1033406" cy="8611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/>
  <p:txStyles>
    <p:titleStyle>
      <a:lvl1pPr algn="l" defTabSz="457189">
        <a:spcBef>
          <a:spcPts val="0"/>
        </a:spcBef>
        <a:buNone/>
        <a:defRPr sz="2400" b="1">
          <a:solidFill>
            <a:srgbClr val="333333"/>
          </a:solidFill>
          <a:latin typeface="Arial"/>
          <a:ea typeface="+mj-ea"/>
          <a:cs typeface="Arial"/>
        </a:defRPr>
      </a:lvl1pPr>
    </p:titleStyle>
    <p:bodyStyle>
      <a:lvl1pPr marL="342890" indent="-342890" algn="l" defTabSz="457189">
        <a:spcBef>
          <a:spcPts val="0"/>
        </a:spcBef>
        <a:buClr>
          <a:srgbClr val="FDBB63"/>
        </a:buClr>
        <a:buFont typeface="Wingdings"/>
        <a:buChar char="§"/>
        <a:defRPr sz="2400">
          <a:solidFill>
            <a:srgbClr val="333333"/>
          </a:solidFill>
          <a:latin typeface="Arial"/>
          <a:ea typeface="+mn-ea"/>
          <a:cs typeface="Arial"/>
        </a:defRPr>
      </a:lvl1pPr>
      <a:lvl2pPr marL="742932" indent="-285744" algn="l" defTabSz="457189">
        <a:spcBef>
          <a:spcPts val="0"/>
        </a:spcBef>
        <a:buClr>
          <a:srgbClr val="FDBB63"/>
        </a:buClr>
        <a:buFont typeface="Wingdings"/>
        <a:buChar char="§"/>
        <a:defRPr sz="2000">
          <a:solidFill>
            <a:srgbClr val="333333"/>
          </a:solidFill>
          <a:latin typeface="Arial"/>
          <a:ea typeface="+mn-ea"/>
          <a:cs typeface="Arial"/>
        </a:defRPr>
      </a:lvl2pPr>
      <a:lvl3pPr marL="1142971" indent="-228594" algn="l" defTabSz="457189">
        <a:spcBef>
          <a:spcPts val="0"/>
        </a:spcBef>
        <a:buClr>
          <a:srgbClr val="FDBB63"/>
        </a:buClr>
        <a:buFont typeface="Wingdings"/>
        <a:buChar char="§"/>
        <a:defRPr sz="1800">
          <a:solidFill>
            <a:srgbClr val="333333"/>
          </a:solidFill>
          <a:latin typeface="Arial"/>
          <a:ea typeface="+mn-ea"/>
          <a:cs typeface="Arial"/>
        </a:defRPr>
      </a:lvl3pPr>
      <a:lvl4pPr marL="1600160" indent="-228594" algn="l" defTabSz="457189">
        <a:spcBef>
          <a:spcPts val="0"/>
        </a:spcBef>
        <a:buClr>
          <a:srgbClr val="FDBB63"/>
        </a:buClr>
        <a:buFont typeface="Wingdings"/>
        <a:buChar char="§"/>
        <a:defRPr sz="1600">
          <a:solidFill>
            <a:srgbClr val="333333"/>
          </a:solidFill>
          <a:latin typeface="Arial"/>
          <a:ea typeface="+mn-ea"/>
          <a:cs typeface="Arial"/>
        </a:defRPr>
      </a:lvl4pPr>
      <a:lvl5pPr marL="2057349" indent="-228594" algn="l" defTabSz="457189">
        <a:spcBef>
          <a:spcPts val="0"/>
        </a:spcBef>
        <a:buClr>
          <a:srgbClr val="FDBB63"/>
        </a:buClr>
        <a:buFont typeface="Wingdings"/>
        <a:buChar char="§"/>
        <a:defRPr sz="1400">
          <a:solidFill>
            <a:srgbClr val="333333"/>
          </a:solidFill>
          <a:latin typeface="Arial"/>
          <a:ea typeface="+mn-ea"/>
          <a:cs typeface="Arial"/>
        </a:defRPr>
      </a:lvl5pPr>
      <a:lvl6pPr marL="2514536" indent="-228594" algn="l" defTabSz="457189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hyperlink" Target="https://meow.elettra.eu/83/pdf/FRCAA01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hyperlink" Target="https://www.ipac26.org/prepress/pdf/THP4068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nk.springer.com/article/10.1007/s41781-026-00175-6?utm_medium=organic_social&amp;utm_source=partner&amp;utm_content=null&amp;utm_term=null&amp;utm_campaign=CONR_JRNLS_LYLT_GL_PJNL_06PJ3_ARTPROMTK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57E4CE8-B8DE-4B41-BE33-5C73437E6004}"/>
              </a:ext>
            </a:extLst>
          </p:cNvPr>
          <p:cNvSpPr/>
          <p:nvPr/>
        </p:nvSpPr>
        <p:spPr>
          <a:xfrm>
            <a:off x="2778142" y="3739145"/>
            <a:ext cx="64375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Automating Accelerator Tuning at GSI/FAIR</a:t>
            </a:r>
            <a:endParaRPr lang="en-GB" sz="1600" dirty="0">
              <a:latin typeface="Arial"/>
              <a:cs typeface="Arial"/>
            </a:endParaRPr>
          </a:p>
          <a:p>
            <a:r>
              <a:rPr lang="en-GB" sz="1600" dirty="0">
                <a:latin typeface="Arial"/>
                <a:cs typeface="Arial"/>
              </a:rPr>
              <a:t>Sabrina Appel (APH)</a:t>
            </a:r>
          </a:p>
          <a:p>
            <a:r>
              <a:rPr lang="en-GB" sz="1600" dirty="0">
                <a:latin typeface="Arial"/>
                <a:cs typeface="Arial"/>
              </a:rPr>
              <a:t>(Team: APH, Super-FRS, </a:t>
            </a:r>
            <a:r>
              <a:rPr lang="en-US" sz="1600" dirty="0"/>
              <a:t>CERN, </a:t>
            </a:r>
            <a:r>
              <a:rPr lang="en-US" sz="1600" dirty="0" err="1"/>
              <a:t>TUDa</a:t>
            </a:r>
            <a:r>
              <a:rPr lang="en-US" sz="1600" dirty="0"/>
              <a:t>, PLUS Salzburg</a:t>
            </a:r>
            <a:r>
              <a:rPr lang="en-GB" sz="1600" dirty="0">
                <a:latin typeface="Arial"/>
                <a:cs typeface="Arial"/>
              </a:rPr>
              <a:t>)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64E91CB-C8B3-6E4D-B9A8-952FC46B9E29}"/>
              </a:ext>
            </a:extLst>
          </p:cNvPr>
          <p:cNvSpPr txBox="1"/>
          <p:nvPr/>
        </p:nvSpPr>
        <p:spPr bwMode="auto">
          <a:xfrm>
            <a:off x="9863727" y="5797324"/>
            <a:ext cx="2556873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err="1"/>
              <a:t>iRIS</a:t>
            </a:r>
            <a:r>
              <a:rPr lang="en-US" sz="1200" dirty="0"/>
              <a:t> (</a:t>
            </a:r>
            <a:r>
              <a:rPr lang="de-DE" sz="1200" dirty="0"/>
              <a:t>Intelligent, </a:t>
            </a:r>
            <a:r>
              <a:rPr lang="de-DE" sz="1200" dirty="0" err="1"/>
              <a:t>Resilient</a:t>
            </a:r>
            <a:r>
              <a:rPr lang="de-DE" sz="1200" dirty="0"/>
              <a:t> &amp; </a:t>
            </a:r>
            <a:r>
              <a:rPr lang="de-DE" sz="1200" dirty="0" err="1"/>
              <a:t>Sustainable</a:t>
            </a:r>
            <a:r>
              <a:rPr lang="de-DE" sz="1200" dirty="0"/>
              <a:t> Research </a:t>
            </a:r>
            <a:r>
              <a:rPr lang="de-DE" sz="1200" dirty="0" err="1"/>
              <a:t>Infrastructures</a:t>
            </a:r>
            <a:r>
              <a:rPr lang="de-DE" sz="1200" dirty="0"/>
              <a:t>)</a:t>
            </a:r>
            <a:endParaRPr lang="en-US" sz="1200" dirty="0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4E942C56-7AA1-B54B-AF79-3AFFF5F4FB4D}"/>
              </a:ext>
            </a:extLst>
          </p:cNvPr>
          <p:cNvGrpSpPr/>
          <p:nvPr/>
        </p:nvGrpSpPr>
        <p:grpSpPr>
          <a:xfrm>
            <a:off x="155575" y="4835355"/>
            <a:ext cx="3566117" cy="1608300"/>
            <a:chOff x="155575" y="4835355"/>
            <a:chExt cx="3566117" cy="1608300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CFF809EF-AE4F-0E41-A887-00D039A619F5}"/>
                </a:ext>
              </a:extLst>
            </p:cNvPr>
            <p:cNvSpPr/>
            <p:nvPr/>
          </p:nvSpPr>
          <p:spPr>
            <a:xfrm>
              <a:off x="3536961" y="4835355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dirty="0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568C4A1F-1E09-4E43-9A31-68D4EEF12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575" y="4927781"/>
              <a:ext cx="1530626" cy="1147969"/>
            </a:xfrm>
            <a:prstGeom prst="rect">
              <a:avLst/>
            </a:prstGeom>
          </p:spPr>
        </p:pic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CBDCE2A0-0CAA-2046-BC79-499E2998BDD2}"/>
                </a:ext>
              </a:extLst>
            </p:cNvPr>
            <p:cNvSpPr/>
            <p:nvPr/>
          </p:nvSpPr>
          <p:spPr>
            <a:xfrm>
              <a:off x="155575" y="5797324"/>
              <a:ext cx="338138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1200" dirty="0" err="1"/>
                <a:t>TwinRISE</a:t>
              </a:r>
              <a:r>
                <a:rPr lang="de-DE" sz="1200" dirty="0"/>
                <a:t> (</a:t>
              </a:r>
              <a:r>
                <a:rPr lang="de-DE" sz="1200" dirty="0" err="1"/>
                <a:t>Trusted</a:t>
              </a:r>
              <a:r>
                <a:rPr lang="de-DE" sz="1200" dirty="0"/>
                <a:t> AI-</a:t>
              </a:r>
              <a:r>
                <a:rPr lang="de-DE" sz="1200" dirty="0" err="1"/>
                <a:t>Generated</a:t>
              </a:r>
              <a:r>
                <a:rPr lang="de-DE" sz="1200" dirty="0"/>
                <a:t> Digital </a:t>
              </a:r>
              <a:r>
                <a:rPr lang="de-DE" sz="1200" dirty="0" err="1"/>
                <a:t>Twins</a:t>
              </a:r>
              <a:r>
                <a:rPr lang="de-DE" sz="1200" dirty="0"/>
                <a:t> </a:t>
              </a:r>
              <a:r>
                <a:rPr lang="de-DE" sz="1200" dirty="0" err="1"/>
                <a:t>for</a:t>
              </a:r>
              <a:r>
                <a:rPr lang="de-DE" sz="1200" dirty="0"/>
                <a:t> Research </a:t>
              </a:r>
              <a:r>
                <a:rPr lang="de-DE" sz="1200" dirty="0" err="1"/>
                <a:t>Infrastructures</a:t>
              </a:r>
              <a:r>
                <a:rPr lang="de-DE" sz="1200" dirty="0"/>
                <a:t> &amp; Scientific Excellence)</a:t>
              </a:r>
              <a:endParaRPr lang="en-US" sz="1200" dirty="0"/>
            </a:p>
          </p:txBody>
        </p: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E39F8DAC-5D18-FD48-AEEF-8F3F05A7FA0A}"/>
              </a:ext>
            </a:extLst>
          </p:cNvPr>
          <p:cNvSpPr/>
          <p:nvPr/>
        </p:nvSpPr>
        <p:spPr>
          <a:xfrm>
            <a:off x="9251940" y="2691819"/>
            <a:ext cx="29400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b="1" dirty="0"/>
              <a:t>HADRON-2030</a:t>
            </a:r>
            <a:r>
              <a:rPr lang="de-DE" dirty="0"/>
              <a:t> </a:t>
            </a:r>
          </a:p>
          <a:p>
            <a:pPr lvl="0" algn="ctr">
              <a:defRPr/>
            </a:pPr>
            <a:r>
              <a:rPr lang="en-GB" sz="1200" dirty="0"/>
              <a:t>Access to Physics with Hadrons at the Frontier of Knowledge: Fundamental Research and Applications</a:t>
            </a:r>
            <a:endParaRPr lang="de-DE" sz="1200" dirty="0"/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A0D45E0D-829F-0540-9A6C-2C1310B6E8F8}"/>
              </a:ext>
            </a:extLst>
          </p:cNvPr>
          <p:cNvGrpSpPr/>
          <p:nvPr/>
        </p:nvGrpSpPr>
        <p:grpSpPr>
          <a:xfrm>
            <a:off x="9939130" y="4835355"/>
            <a:ext cx="1941175" cy="1646542"/>
            <a:chOff x="9939130" y="4835355"/>
            <a:chExt cx="1941175" cy="1646542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A8D0AEB0-1C48-1242-887F-5E8FD89E1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83877" y="4835355"/>
              <a:ext cx="1796428" cy="898214"/>
            </a:xfrm>
            <a:prstGeom prst="rect">
              <a:avLst/>
            </a:prstGeom>
          </p:spPr>
        </p:pic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68D76403-AA35-F343-8BA9-D4D1AE89F4F2}"/>
                </a:ext>
              </a:extLst>
            </p:cNvPr>
            <p:cNvSpPr txBox="1"/>
            <p:nvPr/>
          </p:nvSpPr>
          <p:spPr bwMode="auto">
            <a:xfrm>
              <a:off x="9939130" y="6112565"/>
              <a:ext cx="184731" cy="369332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endParaRPr lang="en-US"/>
            </a:p>
          </p:txBody>
        </p:sp>
      </p:grpSp>
      <p:pic>
        <p:nvPicPr>
          <p:cNvPr id="18" name="Google Shape;61;p1">
            <a:extLst>
              <a:ext uri="{FF2B5EF4-FFF2-40B4-BE49-F238E27FC236}">
                <a16:creationId xmlns:a16="http://schemas.microsoft.com/office/drawing/2014/main" id="{78EAD723-D6BC-1D4F-AB94-A27F3E4108B8}"/>
              </a:ext>
            </a:extLst>
          </p:cNvPr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155574" y="1330859"/>
            <a:ext cx="2080631" cy="1213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33FFD2-23A6-8D44-A2C7-909DF2890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Generic Optimization Frontend &amp; Framework (</a:t>
            </a:r>
            <a:r>
              <a:rPr lang="en-US" dirty="0" err="1">
                <a:solidFill>
                  <a:srgbClr val="000000"/>
                </a:solidFill>
              </a:rPr>
              <a:t>GeOFF</a:t>
            </a:r>
            <a:r>
              <a:rPr lang="en-US" dirty="0">
                <a:solidFill>
                  <a:srgbClr val="000000"/>
                </a:solidFill>
              </a:rPr>
              <a:t>) </a:t>
            </a:r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7C3A055-FBB6-B745-8E3F-1859BD7B6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CBDDA-5CCF-8748-8988-9DC6C8981774}" type="slidenum">
              <a:rPr lang="de-DE" smtClean="0"/>
              <a:t>2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0A28575-A4BF-7D4C-A2CD-84CD6D6E521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S. Appel - APH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D837BE3-CF8D-4341-B8E3-902486EFF5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defRPr/>
            </a:pPr>
            <a:r>
              <a:rPr lang="en-US"/>
              <a:t>Accelerator Seminar </a:t>
            </a:r>
            <a:endParaRPr lang="de-DE" dirty="0"/>
          </a:p>
        </p:txBody>
      </p:sp>
      <p:pic>
        <p:nvPicPr>
          <p:cNvPr id="7" name="Grafik 13">
            <a:extLst>
              <a:ext uri="{FF2B5EF4-FFF2-40B4-BE49-F238E27FC236}">
                <a16:creationId xmlns:a16="http://schemas.microsoft.com/office/drawing/2014/main" id="{09A8246A-8F82-BC43-8453-4D56F4F1CB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92" b="8427"/>
          <a:stretch/>
        </p:blipFill>
        <p:spPr bwMode="auto">
          <a:xfrm>
            <a:off x="6497728" y="2202068"/>
            <a:ext cx="5600160" cy="3327401"/>
          </a:xfrm>
          <a:prstGeom prst="rect">
            <a:avLst/>
          </a:prstGeom>
        </p:spPr>
      </p:pic>
      <p:sp>
        <p:nvSpPr>
          <p:cNvPr id="8" name="Google Shape;85;p7">
            <a:extLst>
              <a:ext uri="{FF2B5EF4-FFF2-40B4-BE49-F238E27FC236}">
                <a16:creationId xmlns:a16="http://schemas.microsoft.com/office/drawing/2014/main" id="{F5E911E6-0E3D-044D-AFB8-036780BEF84B}"/>
              </a:ext>
            </a:extLst>
          </p:cNvPr>
          <p:cNvSpPr/>
          <p:nvPr/>
        </p:nvSpPr>
        <p:spPr bwMode="auto">
          <a:xfrm>
            <a:off x="563424" y="1958536"/>
            <a:ext cx="6080169" cy="4278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P</a:t>
            </a: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ython</a:t>
            </a: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-based framework (</a:t>
            </a:r>
            <a:r>
              <a:rPr lang="de-DE" sz="1600" dirty="0"/>
              <a:t>modern ML: </a:t>
            </a:r>
            <a:r>
              <a:rPr lang="de-DE" sz="1600" dirty="0" err="1"/>
              <a:t>TensorFlow</a:t>
            </a:r>
            <a:r>
              <a:rPr lang="de-DE" sz="1600" dirty="0"/>
              <a:t>, </a:t>
            </a:r>
            <a:r>
              <a:rPr lang="de-DE" sz="1600" dirty="0" err="1"/>
              <a:t>PyTorch</a:t>
            </a: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endParaRPr dirty="0"/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lists, </a:t>
            </a:r>
            <a:r>
              <a:rPr lang="en-US" sz="1600" u="sng" dirty="0">
                <a:solidFill>
                  <a:srgbClr val="000000"/>
                </a:solidFill>
                <a:latin typeface="Arial"/>
                <a:cs typeface="Arial"/>
              </a:rPr>
              <a:t>configures</a:t>
            </a: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 and runs optimization problems</a:t>
            </a:r>
            <a:endParaRPr dirty="0"/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standardized interfaces and adapters for various packages </a:t>
            </a:r>
            <a:b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via Common Optimization Interfaces </a:t>
            </a:r>
            <a:endParaRPr dirty="0"/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Optimization problems formulated as </a:t>
            </a:r>
            <a:r>
              <a:rPr lang="en-US" sz="1600" dirty="0">
                <a:solidFill>
                  <a:srgbClr val="FF0000"/>
                </a:solidFill>
              </a:rPr>
              <a:t>environment (classes)</a:t>
            </a:r>
            <a:br>
              <a:rPr lang="en-US" sz="1600" dirty="0">
                <a:latin typeface="Arial"/>
                <a:cs typeface="Arial"/>
              </a:rPr>
            </a:br>
            <a:r>
              <a:rPr lang="en-US" sz="1600" dirty="0">
                <a:latin typeface="Arial"/>
                <a:cs typeface="Arial"/>
              </a:rPr>
              <a:t>(allow optimization of very complex problems)</a:t>
            </a:r>
            <a:endParaRPr dirty="0">
              <a:solidFill>
                <a:srgbClr val="FF0000"/>
              </a:solidFill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Class contains logic for live plotting, data logging, </a:t>
            </a:r>
            <a:b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and communication with LSA, FESA + </a:t>
            </a:r>
            <a:r>
              <a:rPr lang="en-US" sz="1600" dirty="0">
                <a:solidFill>
                  <a:srgbClr val="FF0000"/>
                </a:solidFill>
              </a:rPr>
              <a:t>EPCIS</a:t>
            </a:r>
            <a:b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</a:b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Quick adaptation of code and on-the-fly during shifts:</a:t>
            </a:r>
            <a:b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This is made easy due to flexibility of the framework.</a:t>
            </a: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endParaRPr lang="en-US" sz="16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FF0000"/>
                </a:solidFill>
              </a:rPr>
              <a:t>Geoff GUI: </a:t>
            </a:r>
            <a:r>
              <a:rPr lang="en-US" sz="1600" dirty="0"/>
              <a:t>Operators don’t need to juggle Python scripts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B5AB80C-545C-104C-BD7B-BA3CB1431244}"/>
              </a:ext>
            </a:extLst>
          </p:cNvPr>
          <p:cNvSpPr/>
          <p:nvPr/>
        </p:nvSpPr>
        <p:spPr>
          <a:xfrm>
            <a:off x="563424" y="1265183"/>
            <a:ext cx="10159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Individual Python-based efforts led to </a:t>
            </a:r>
            <a:r>
              <a:rPr lang="en-US" dirty="0">
                <a:solidFill>
                  <a:srgbClr val="FF0000"/>
                </a:solidFill>
              </a:rPr>
              <a:t>duplicated</a:t>
            </a:r>
            <a:r>
              <a:rPr lang="en-US" dirty="0"/>
              <a:t> work, </a:t>
            </a:r>
            <a:r>
              <a:rPr lang="en-US" dirty="0">
                <a:solidFill>
                  <a:srgbClr val="FF0000"/>
                </a:solidFill>
              </a:rPr>
              <a:t>incompatibilities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poor usability</a:t>
            </a:r>
            <a:r>
              <a:rPr lang="en-US" dirty="0"/>
              <a:t>.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75D72B3-FF81-8D4F-9840-6D5BF9DA310E}"/>
              </a:ext>
            </a:extLst>
          </p:cNvPr>
          <p:cNvSpPr/>
          <p:nvPr/>
        </p:nvSpPr>
        <p:spPr>
          <a:xfrm>
            <a:off x="7479847" y="6291811"/>
            <a:ext cx="4557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doi.org</a:t>
            </a:r>
            <a:r>
              <a:rPr lang="en-US" dirty="0"/>
              <a:t>/10.1016/j.softx.2025.102335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A161896-1545-2A48-A9ED-816AF5214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4414" y="5201729"/>
            <a:ext cx="2150518" cy="1057553"/>
          </a:xfrm>
          <a:prstGeom prst="rect">
            <a:avLst/>
          </a:prstGeom>
        </p:spPr>
      </p:pic>
      <p:pic>
        <p:nvPicPr>
          <p:cNvPr id="13" name="Google Shape;61;p1">
            <a:extLst>
              <a:ext uri="{FF2B5EF4-FFF2-40B4-BE49-F238E27FC236}">
                <a16:creationId xmlns:a16="http://schemas.microsoft.com/office/drawing/2014/main" id="{5507A3A3-C140-CC48-BFD2-D0F89E955162}"/>
              </a:ext>
            </a:extLst>
          </p:cNvPr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23285" y="82452"/>
            <a:ext cx="1038986" cy="5834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6104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EC566C-6812-E147-BDB5-F5D26DEF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Accessibility &amp; Professional Release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0D7CFB1-6CE7-AC4B-9EAC-43269472E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CBDDA-5CCF-8748-8988-9DC6C8981774}" type="slidenum">
              <a:rPr lang="de-DE" smtClean="0"/>
              <a:t>3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BFBFD8-F88B-5548-B6F2-2C87F193375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S. Appel - APH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E7911BC-0680-4C4C-9782-1589F576DF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defRPr/>
            </a:pPr>
            <a:r>
              <a:rPr lang="en-US"/>
              <a:t>Accelerator Seminar </a:t>
            </a:r>
            <a:endParaRPr lang="de-DE" dirty="0"/>
          </a:p>
        </p:txBody>
      </p:sp>
      <p:pic>
        <p:nvPicPr>
          <p:cNvPr id="7" name="Grafik 7">
            <a:extLst>
              <a:ext uri="{FF2B5EF4-FFF2-40B4-BE49-F238E27FC236}">
                <a16:creationId xmlns:a16="http://schemas.microsoft.com/office/drawing/2014/main" id="{4E8481E7-7E1E-6E47-BBF6-5BD375A65339}"/>
              </a:ext>
            </a:extLst>
          </p:cNvPr>
          <p:cNvPicPr/>
          <p:nvPr/>
        </p:nvPicPr>
        <p:blipFill rotWithShape="1">
          <a:blip r:embed="rId2"/>
          <a:stretch/>
        </p:blipFill>
        <p:spPr bwMode="auto">
          <a:xfrm>
            <a:off x="4268776" y="1674481"/>
            <a:ext cx="2697896" cy="1690823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12E09C9-F02A-D84E-BE96-07FEFB597B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264" y="1146087"/>
            <a:ext cx="1343580" cy="420599"/>
          </a:xfrm>
          <a:prstGeom prst="rect">
            <a:avLst/>
          </a:prstGeom>
        </p:spPr>
      </p:pic>
      <p:pic>
        <p:nvPicPr>
          <p:cNvPr id="13" name="Grafik 11">
            <a:extLst>
              <a:ext uri="{FF2B5EF4-FFF2-40B4-BE49-F238E27FC236}">
                <a16:creationId xmlns:a16="http://schemas.microsoft.com/office/drawing/2014/main" id="{3ADF5408-6A8A-F746-A40E-DB9115E8A635}"/>
              </a:ext>
            </a:extLst>
          </p:cNvPr>
          <p:cNvPicPr/>
          <p:nvPr/>
        </p:nvPicPr>
        <p:blipFill rotWithShape="1">
          <a:blip r:embed="rId4"/>
          <a:stretch/>
        </p:blipFill>
        <p:spPr bwMode="auto">
          <a:xfrm>
            <a:off x="7833630" y="1665855"/>
            <a:ext cx="4161849" cy="2927062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sp>
        <p:nvSpPr>
          <p:cNvPr id="14" name="Rechteck 12">
            <a:extLst>
              <a:ext uri="{FF2B5EF4-FFF2-40B4-BE49-F238E27FC236}">
                <a16:creationId xmlns:a16="http://schemas.microsoft.com/office/drawing/2014/main" id="{D48986BE-42B2-4A4C-9B7A-E50E9DD89407}"/>
              </a:ext>
            </a:extLst>
          </p:cNvPr>
          <p:cNvSpPr/>
          <p:nvPr/>
        </p:nvSpPr>
        <p:spPr bwMode="auto">
          <a:xfrm>
            <a:off x="10833031" y="1243460"/>
            <a:ext cx="23594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dirty="0"/>
              <a:t>Core GUI</a:t>
            </a:r>
          </a:p>
        </p:txBody>
      </p:sp>
      <p:sp>
        <p:nvSpPr>
          <p:cNvPr id="15" name="Rechteck 13">
            <a:extLst>
              <a:ext uri="{FF2B5EF4-FFF2-40B4-BE49-F238E27FC236}">
                <a16:creationId xmlns:a16="http://schemas.microsoft.com/office/drawing/2014/main" id="{1335CB1A-FF8B-C040-A0AE-0EFA6EF8169E}"/>
              </a:ext>
            </a:extLst>
          </p:cNvPr>
          <p:cNvSpPr/>
          <p:nvPr/>
        </p:nvSpPr>
        <p:spPr bwMode="auto">
          <a:xfrm>
            <a:off x="563425" y="3485021"/>
            <a:ext cx="6863918" cy="830997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overflow" wrap="square" numCol="1" spcCol="0" anchor="t">
            <a:spAutoFit/>
          </a:bodyPr>
          <a:lstStyle/>
          <a:p>
            <a:pPr algn="l">
              <a:defRPr/>
            </a:pP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Idea: Each facility can add its own control-system-specific features (e.g., context selector).</a:t>
            </a:r>
          </a:p>
          <a:p>
            <a:pPr algn="l">
              <a:defRPr/>
            </a:pP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Control systems: </a:t>
            </a: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LSA (FESA),  legacy GSI systems, EPCIS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78167CE-122D-AA4A-844B-2CD667C8026C}"/>
              </a:ext>
            </a:extLst>
          </p:cNvPr>
          <p:cNvGrpSpPr/>
          <p:nvPr/>
        </p:nvGrpSpPr>
        <p:grpSpPr>
          <a:xfrm>
            <a:off x="439947" y="5142903"/>
            <a:ext cx="7046710" cy="1111248"/>
            <a:chOff x="-921132" y="3388521"/>
            <a:chExt cx="17255683" cy="2861835"/>
          </a:xfrm>
        </p:grpSpPr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60E6533D-B033-3D40-8C07-0C0323326420}"/>
                </a:ext>
              </a:extLst>
            </p:cNvPr>
            <p:cNvSpPr/>
            <p:nvPr/>
          </p:nvSpPr>
          <p:spPr>
            <a:xfrm>
              <a:off x="-921132" y="3388521"/>
              <a:ext cx="9295150" cy="2861835"/>
            </a:xfrm>
            <a:prstGeom prst="rect">
              <a:avLst/>
            </a:prstGeom>
            <a:solidFill>
              <a:schemeClr val="accent1"/>
            </a:solidFill>
            <a:ln w="76200" cap="flat">
              <a:solidFill>
                <a:schemeClr val="tx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  <a:p>
              <a:pPr algn="ctr"/>
              <a:endParaRPr lang="en-US" sz="16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  <a:p>
              <a:pPr algn="ctr"/>
              <a:r>
                <a:rPr lang="en-US" sz="1600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rPr>
                <a:t>    </a:t>
              </a:r>
            </a:p>
            <a:p>
              <a:pPr algn="ctr"/>
              <a:r>
                <a:rPr lang="en-US" sz="1600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rPr>
                <a:t>https://</a:t>
              </a:r>
              <a:r>
                <a:rPr lang="en-US" sz="1600" b="0" dirty="0" err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rPr>
                <a:t>gitlab.cern.ch</a:t>
              </a:r>
              <a:r>
                <a:rPr lang="en-US" sz="1600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rPr>
                <a:t>/</a:t>
              </a:r>
              <a:r>
                <a:rPr lang="en-US" sz="1600" b="0" dirty="0" err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rPr>
                <a:t>geoff</a:t>
              </a:r>
              <a:endParaRPr kumimoji="0" lang="en-US" sz="16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  <a:p>
              <a:pPr algn="ctr"/>
              <a:r>
                <a:rPr lang="en-US" sz="1600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    https://</a:t>
              </a:r>
              <a:r>
                <a:rPr lang="en-US" sz="1600" b="0" dirty="0" err="1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github.com</a:t>
              </a:r>
              <a:r>
                <a:rPr lang="en-US" sz="1600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/</a:t>
              </a:r>
              <a:r>
                <a:rPr lang="en-US" sz="1600" b="0" dirty="0" err="1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geoff</a:t>
              </a:r>
              <a:r>
                <a:rPr lang="en-US" sz="1600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-project</a:t>
              </a:r>
            </a:p>
            <a:p>
              <a:pPr algn="ctr"/>
              <a:endParaRPr lang="en-US" sz="1600" b="0" dirty="0">
                <a:solidFill>
                  <a:srgbClr val="FFFFFF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3B772710-34E4-5449-B00E-8066005CF9A9}"/>
                </a:ext>
              </a:extLst>
            </p:cNvPr>
            <p:cNvSpPr/>
            <p:nvPr/>
          </p:nvSpPr>
          <p:spPr>
            <a:xfrm>
              <a:off x="10320616" y="3577708"/>
              <a:ext cx="6013935" cy="2462213"/>
            </a:xfrm>
            <a:prstGeom prst="rect">
              <a:avLst/>
            </a:prstGeom>
            <a:solidFill>
              <a:schemeClr val="accent1"/>
            </a:solidFill>
            <a:ln w="76200" cap="flat">
              <a:solidFill>
                <a:schemeClr val="tx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  <a:p>
              <a:r>
                <a:rPr lang="en-US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    pip install </a:t>
              </a:r>
              <a:r>
                <a:rPr lang="en-US" dirty="0">
                  <a:solidFill>
                    <a:srgbClr val="FFFFFF"/>
                  </a:solidFill>
                </a:rPr>
                <a:t>Geoff-app</a:t>
              </a:r>
              <a:endParaRPr lang="en-US" b="0" dirty="0">
                <a:solidFill>
                  <a:srgbClr val="FFFFFF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27CA168A-1808-A245-8B48-F880111A1EE3}"/>
                </a:ext>
              </a:extLst>
            </p:cNvPr>
            <p:cNvSpPr txBox="1"/>
            <p:nvPr/>
          </p:nvSpPr>
          <p:spPr>
            <a:xfrm>
              <a:off x="12538583" y="3521128"/>
              <a:ext cx="1577996" cy="10568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err="1"/>
                <a:t>PyPI</a:t>
              </a:r>
              <a:endParaRPr kumimoji="0" lang="en-US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8" name="Rechteck 17">
            <a:extLst>
              <a:ext uri="{FF2B5EF4-FFF2-40B4-BE49-F238E27FC236}">
                <a16:creationId xmlns:a16="http://schemas.microsoft.com/office/drawing/2014/main" id="{D2E0E601-95B6-A445-8F8F-289A9CBE50AE}"/>
              </a:ext>
            </a:extLst>
          </p:cNvPr>
          <p:cNvSpPr/>
          <p:nvPr/>
        </p:nvSpPr>
        <p:spPr>
          <a:xfrm>
            <a:off x="5387885" y="4712720"/>
            <a:ext cx="1874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Easy Installation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42FD85B8-1C99-AE40-AA5F-557BD48A80F9}"/>
              </a:ext>
            </a:extLst>
          </p:cNvPr>
          <p:cNvSpPr/>
          <p:nvPr/>
        </p:nvSpPr>
        <p:spPr>
          <a:xfrm>
            <a:off x="1307084" y="4684364"/>
            <a:ext cx="18070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Code hosting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49899766-E50B-6443-98B3-E7622808EE34}"/>
              </a:ext>
            </a:extLst>
          </p:cNvPr>
          <p:cNvSpPr/>
          <p:nvPr/>
        </p:nvSpPr>
        <p:spPr>
          <a:xfrm>
            <a:off x="9044669" y="4721346"/>
            <a:ext cx="1226887" cy="2151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Documentation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AD85655E-D25B-FF4A-B2DF-79183A60FBD0}"/>
              </a:ext>
            </a:extLst>
          </p:cNvPr>
          <p:cNvSpPr/>
          <p:nvPr/>
        </p:nvSpPr>
        <p:spPr>
          <a:xfrm>
            <a:off x="8420022" y="5199694"/>
            <a:ext cx="2940967" cy="956075"/>
          </a:xfrm>
          <a:prstGeom prst="rect">
            <a:avLst/>
          </a:prstGeom>
          <a:solidFill>
            <a:schemeClr val="accent1"/>
          </a:solidFill>
          <a:ln w="762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  <a:p>
            <a:r>
              <a:rPr lang="en-US" sz="1600" b="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 https://</a:t>
            </a:r>
            <a:r>
              <a:rPr lang="en-US" sz="1600" b="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geoff.docs.cern.ch</a:t>
            </a:r>
            <a:r>
              <a:rPr lang="en-US" sz="1600" b="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/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203AF275-9587-D74C-9E28-A1A3DE259B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135" y="5203337"/>
            <a:ext cx="375158" cy="35671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3" name="Picture 16">
            <a:extLst>
              <a:ext uri="{FF2B5EF4-FFF2-40B4-BE49-F238E27FC236}">
                <a16:creationId xmlns:a16="http://schemas.microsoft.com/office/drawing/2014/main" id="{A0D4D774-BAE4-1C46-971E-04D21051AF6C}"/>
              </a:ext>
            </a:extLst>
          </p:cNvPr>
          <p:cNvPicPr/>
          <p:nvPr/>
        </p:nvPicPr>
        <p:blipFill rotWithShape="1">
          <a:blip r:embed="rId6"/>
          <a:stretch/>
        </p:blipFill>
        <p:spPr bwMode="auto">
          <a:xfrm>
            <a:off x="2395257" y="5249724"/>
            <a:ext cx="371703" cy="302914"/>
          </a:xfrm>
          <a:prstGeom prst="rect">
            <a:avLst/>
          </a:prstGeom>
          <a:ln w="0">
            <a:noFill/>
          </a:ln>
        </p:spPr>
      </p:pic>
      <p:pic>
        <p:nvPicPr>
          <p:cNvPr id="27" name="Picture 16">
            <a:extLst>
              <a:ext uri="{FF2B5EF4-FFF2-40B4-BE49-F238E27FC236}">
                <a16:creationId xmlns:a16="http://schemas.microsoft.com/office/drawing/2014/main" id="{D2EC3DA8-F557-FB41-92BD-96A0C584D966}"/>
              </a:ext>
            </a:extLst>
          </p:cNvPr>
          <p:cNvPicPr/>
          <p:nvPr/>
        </p:nvPicPr>
        <p:blipFill rotWithShape="1">
          <a:blip r:embed="rId6"/>
          <a:stretch/>
        </p:blipFill>
        <p:spPr bwMode="auto">
          <a:xfrm>
            <a:off x="9745955" y="5291347"/>
            <a:ext cx="371703" cy="302914"/>
          </a:xfrm>
          <a:prstGeom prst="rect">
            <a:avLst/>
          </a:prstGeom>
          <a:ln w="0">
            <a:noFill/>
          </a:ln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4606801-B643-A043-BBD9-66755E0C71B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150439" y="1264219"/>
            <a:ext cx="837926" cy="803272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15F181A-6C02-BF46-98AE-E9F95B78B0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39" y="1761750"/>
            <a:ext cx="2522916" cy="157682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29" name="Google Shape;61;p1">
            <a:extLst>
              <a:ext uri="{FF2B5EF4-FFF2-40B4-BE49-F238E27FC236}">
                <a16:creationId xmlns:a16="http://schemas.microsoft.com/office/drawing/2014/main" id="{45087B93-CFB9-5849-B34E-8E7C9BFBF51E}"/>
              </a:ext>
            </a:extLst>
          </p:cNvPr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3285" y="82452"/>
            <a:ext cx="1038986" cy="5834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CDB58926-3D1B-5C46-AD7E-F2BF880A523F}"/>
              </a:ext>
            </a:extLst>
          </p:cNvPr>
          <p:cNvSpPr/>
          <p:nvPr/>
        </p:nvSpPr>
        <p:spPr>
          <a:xfrm>
            <a:off x="7481486" y="6264092"/>
            <a:ext cx="4647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A5A5A5"/>
                </a:solidFill>
                <a:latin typeface="ArialMT"/>
              </a:rPr>
              <a:t>Penny </a:t>
            </a:r>
            <a:r>
              <a:rPr lang="en-US" dirty="0" err="1">
                <a:solidFill>
                  <a:srgbClr val="A5A5A5"/>
                </a:solidFill>
                <a:latin typeface="ArialMT"/>
              </a:rPr>
              <a:t>Madysa</a:t>
            </a:r>
            <a:r>
              <a:rPr lang="en-US" dirty="0">
                <a:solidFill>
                  <a:srgbClr val="A5A5A5"/>
                </a:solidFill>
                <a:latin typeface="ArialMT"/>
              </a:rPr>
              <a:t>, Lisa </a:t>
            </a:r>
            <a:r>
              <a:rPr lang="en-US" dirty="0" err="1">
                <a:solidFill>
                  <a:srgbClr val="A5A5A5"/>
                </a:solidFill>
                <a:latin typeface="ArialMT"/>
              </a:rPr>
              <a:t>Dingeldein</a:t>
            </a:r>
            <a:r>
              <a:rPr lang="en-US" dirty="0">
                <a:solidFill>
                  <a:srgbClr val="A5A5A5"/>
                </a:solidFill>
                <a:latin typeface="ArialMT"/>
              </a:rPr>
              <a:t>, 2023-2026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420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7291799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en-US" dirty="0" err="1"/>
              <a:t>GeOFF</a:t>
            </a:r>
            <a:r>
              <a:rPr lang="en-US" dirty="0"/>
              <a:t>: highlights from operations</a:t>
            </a:r>
          </a:p>
        </p:txBody>
      </p:sp>
      <p:sp>
        <p:nvSpPr>
          <p:cNvPr id="516850019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25CBDDA-5CCF-8748-8988-9DC6C8981774}" type="slidenum">
              <a:rPr lang="en-US"/>
              <a:t>4</a:t>
            </a:fld>
            <a:endParaRPr lang="en-US"/>
          </a:p>
        </p:txBody>
      </p:sp>
      <p:sp>
        <p:nvSpPr>
          <p:cNvPr id="189665208" name="Datumsplatzhalter 4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S. Appel - APH</a:t>
            </a:r>
            <a:endParaRPr/>
          </a:p>
        </p:txBody>
      </p:sp>
      <p:sp>
        <p:nvSpPr>
          <p:cNvPr id="701599605" name="Fußzeilenplatzhalter 5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 algn="l">
              <a:defRPr/>
            </a:pPr>
            <a:r>
              <a:rPr lang="en-US" dirty="0"/>
              <a:t>Accelerator Seminar</a:t>
            </a:r>
            <a:endParaRPr dirty="0"/>
          </a:p>
        </p:txBody>
      </p:sp>
      <p:pic>
        <p:nvPicPr>
          <p:cNvPr id="428468487" name="Inhaltsplatzhalter 7"/>
          <p:cNvPicPr>
            <a:picLocks noGrp="1" noChangeAspect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6365555" y="1646613"/>
            <a:ext cx="5511800" cy="41402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FADAD2CB-9D18-7A4D-893E-4981F4A26F0E}"/>
              </a:ext>
            </a:extLst>
          </p:cNvPr>
          <p:cNvSpPr txBox="1"/>
          <p:nvPr/>
        </p:nvSpPr>
        <p:spPr bwMode="auto">
          <a:xfrm>
            <a:off x="7804025" y="1997830"/>
            <a:ext cx="1197764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/>
              <a:t>May 2024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F6923E0-827A-6649-B294-A289059476FA}"/>
              </a:ext>
            </a:extLst>
          </p:cNvPr>
          <p:cNvSpPr/>
          <p:nvPr/>
        </p:nvSpPr>
        <p:spPr>
          <a:xfrm>
            <a:off x="374507" y="1267821"/>
            <a:ext cx="5686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u="sng" dirty="0"/>
              <a:t>Multi-Turn Injection Optimization in a Synchrotron</a:t>
            </a:r>
            <a:endParaRPr lang="en-US" u="sng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33A5A86-8413-F240-ADA4-B416DF08FECE}"/>
              </a:ext>
            </a:extLst>
          </p:cNvPr>
          <p:cNvSpPr/>
          <p:nvPr/>
        </p:nvSpPr>
        <p:spPr>
          <a:xfrm>
            <a:off x="374507" y="187792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indent="-457200">
              <a:buFont typeface="Wingdings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Reproducible</a:t>
            </a:r>
            <a:r>
              <a:rPr lang="en-US" dirty="0"/>
              <a:t> or improving beam quality and </a:t>
            </a:r>
          </a:p>
          <a:p>
            <a:pPr lvl="1" indent="-457200">
              <a:buFont typeface="Wingdings" pitchFamily="2" charset="2"/>
              <a:buChar char="ü"/>
            </a:pPr>
            <a:endParaRPr lang="en-US" dirty="0"/>
          </a:p>
          <a:p>
            <a:pPr lvl="1" indent="-457200">
              <a:buFont typeface="Wingdings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improving</a:t>
            </a:r>
            <a:r>
              <a:rPr lang="en-US" dirty="0"/>
              <a:t> accelerator availability (less downtime)   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E46A973-B688-8543-94F4-7C52FAB5233E}"/>
              </a:ext>
            </a:extLst>
          </p:cNvPr>
          <p:cNvSpPr/>
          <p:nvPr/>
        </p:nvSpPr>
        <p:spPr>
          <a:xfrm>
            <a:off x="374507" y="5935952"/>
            <a:ext cx="231581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200" dirty="0">
                <a:solidFill>
                  <a:srgbClr val="A5A5A5"/>
                </a:solidFill>
                <a:latin typeface="ArialMT"/>
              </a:rPr>
              <a:t>S. Appel et al.: </a:t>
            </a:r>
            <a:r>
              <a:rPr lang="de-DE" sz="1200" dirty="0">
                <a:solidFill>
                  <a:srgbClr val="A5A5A5"/>
                </a:solidFill>
                <a:latin typeface="ArialM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AUTOMATION OF GSI KEY BEAM MANIPULATIONS WITH AI METHODS </a:t>
            </a:r>
            <a:r>
              <a:rPr lang="de-DE" sz="1200" dirty="0">
                <a:solidFill>
                  <a:srgbClr val="A5A5A5"/>
                </a:solidFill>
                <a:latin typeface="ArialMT"/>
              </a:rPr>
              <a:t>, HB’25 - </a:t>
            </a:r>
            <a:r>
              <a:rPr lang="de-DE" sz="1200" dirty="0" err="1">
                <a:solidFill>
                  <a:srgbClr val="A5A5A5"/>
                </a:solidFill>
                <a:latin typeface="ArialMT"/>
              </a:rPr>
              <a:t>Proceedings</a:t>
            </a:r>
            <a:r>
              <a:rPr lang="de-DE" sz="1200" dirty="0">
                <a:solidFill>
                  <a:srgbClr val="A5A5A5"/>
                </a:solidFill>
                <a:latin typeface="ArialMT"/>
              </a:rPr>
              <a:t> </a:t>
            </a:r>
            <a:r>
              <a:rPr lang="de-DE" sz="1200" dirty="0" err="1">
                <a:solidFill>
                  <a:srgbClr val="A5A5A5"/>
                </a:solidFill>
                <a:latin typeface="ArialMT"/>
              </a:rPr>
              <a:t>Huizhou</a:t>
            </a:r>
            <a:r>
              <a:rPr lang="de-DE" sz="1200" dirty="0">
                <a:solidFill>
                  <a:srgbClr val="A5A5A5"/>
                </a:solidFill>
                <a:latin typeface="ArialMT"/>
              </a:rPr>
              <a:t>, China, (2025)</a:t>
            </a:r>
          </a:p>
        </p:txBody>
      </p:sp>
      <p:sp>
        <p:nvSpPr>
          <p:cNvPr id="17" name="Rechteck 9">
            <a:extLst>
              <a:ext uri="{FF2B5EF4-FFF2-40B4-BE49-F238E27FC236}">
                <a16:creationId xmlns:a16="http://schemas.microsoft.com/office/drawing/2014/main" id="{9F615A8C-7347-B741-8C11-6E36EEDB6214}"/>
              </a:ext>
            </a:extLst>
          </p:cNvPr>
          <p:cNvSpPr/>
          <p:nvPr/>
        </p:nvSpPr>
        <p:spPr bwMode="auto">
          <a:xfrm>
            <a:off x="155274" y="2905755"/>
            <a:ext cx="61671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n-US" b="0" dirty="0"/>
              <a:t>Traditionally tuned manually with inconsistent results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endParaRPr lang="en-US" b="0" dirty="0"/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n-US" b="0" dirty="0"/>
              <a:t>Significant improvement beam quality achieved using numerical optimization (BOBYQA)</a:t>
            </a:r>
          </a:p>
          <a:p>
            <a:pPr algn="l">
              <a:defRPr/>
            </a:pPr>
            <a:endParaRPr lang="en-US" b="0" dirty="0"/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n-US" b="0" dirty="0"/>
              <a:t>Major </a:t>
            </a:r>
            <a:r>
              <a:rPr lang="en-US" b="0" dirty="0">
                <a:solidFill>
                  <a:srgbClr val="FF0000"/>
                </a:solidFill>
              </a:rPr>
              <a:t>reduction</a:t>
            </a:r>
            <a:r>
              <a:rPr lang="en-US" b="0" dirty="0"/>
              <a:t> in setup time (~2 h → ~30 min)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endParaRPr lang="en-US" b="0" dirty="0"/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n-US" b="0" dirty="0"/>
              <a:t>Based on 150 optimization steps using 9 control parameters</a:t>
            </a:r>
          </a:p>
        </p:txBody>
      </p:sp>
      <p:pic>
        <p:nvPicPr>
          <p:cNvPr id="14" name="Google Shape;61;p1">
            <a:extLst>
              <a:ext uri="{FF2B5EF4-FFF2-40B4-BE49-F238E27FC236}">
                <a16:creationId xmlns:a16="http://schemas.microsoft.com/office/drawing/2014/main" id="{625B4ED6-D83F-6B4E-9A53-1D0CAEA96358}"/>
              </a:ext>
            </a:extLst>
          </p:cNvPr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3285" y="82452"/>
            <a:ext cx="1038986" cy="58347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2D972B00-3159-FB42-903E-E14BF86660CF}"/>
              </a:ext>
            </a:extLst>
          </p:cNvPr>
          <p:cNvSpPr/>
          <p:nvPr/>
        </p:nvSpPr>
        <p:spPr>
          <a:xfrm>
            <a:off x="8637000" y="6313791"/>
            <a:ext cx="36666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A5A5A5"/>
                </a:solidFill>
                <a:latin typeface="ArialMT"/>
              </a:rPr>
              <a:t>Sabrina Appel, Penny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Madysa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2023-2025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E0FFE5-ACA8-6F4C-B284-6C09FA2C7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GeOFF</a:t>
            </a:r>
            <a:r>
              <a:rPr lang="en-US" dirty="0"/>
              <a:t>: highlights from operations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3915360-D383-5D4B-B903-A4198ECAF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CBDDA-5CCF-8748-8988-9DC6C8981774}" type="slidenum">
              <a:rPr lang="de-DE" smtClean="0"/>
              <a:t>5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A1A8884-AB74-754D-BE17-E96A826BCA6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S. Appel - APH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D0372C7-53BA-8844-860D-4EFB1E035B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defRPr/>
            </a:pPr>
            <a:r>
              <a:rPr lang="en-US"/>
              <a:t>Accelerator Seminar </a:t>
            </a:r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95F8958-0A1C-324E-A1F4-F8EA3D08E34A}"/>
              </a:ext>
            </a:extLst>
          </p:cNvPr>
          <p:cNvSpPr/>
          <p:nvPr/>
        </p:nvSpPr>
        <p:spPr>
          <a:xfrm>
            <a:off x="227013" y="1323915"/>
            <a:ext cx="4980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/>
              <a:t>New Phase Space Optimization for Super-FRS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B3C92FF-E0AA-4040-A70C-0DF3CD25D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07" y="2407870"/>
            <a:ext cx="4144816" cy="155543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D4AA5A8-11FF-F34A-B3BE-59106E2F7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171" y="2414762"/>
            <a:ext cx="3413627" cy="15328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A6F5CBD-7471-944F-9BFE-5413DC30BA9D}"/>
              </a:ext>
            </a:extLst>
          </p:cNvPr>
          <p:cNvSpPr txBox="1"/>
          <p:nvPr/>
        </p:nvSpPr>
        <p:spPr>
          <a:xfrm>
            <a:off x="1870489" y="1964950"/>
            <a:ext cx="1266372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Simulation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67AC902-6D2F-694B-8C6D-AAB193C45F14}"/>
              </a:ext>
            </a:extLst>
          </p:cNvPr>
          <p:cNvSpPr txBox="1"/>
          <p:nvPr/>
        </p:nvSpPr>
        <p:spPr>
          <a:xfrm>
            <a:off x="8024071" y="1961018"/>
            <a:ext cx="1559721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Measurements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6F43EF4A-4985-1640-AD84-42B0B4DCF74E}"/>
              </a:ext>
            </a:extLst>
          </p:cNvPr>
          <p:cNvSpPr/>
          <p:nvPr/>
        </p:nvSpPr>
        <p:spPr>
          <a:xfrm>
            <a:off x="459083" y="4087011"/>
            <a:ext cx="42078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b="0" dirty="0"/>
              <a:t>Effective quadrupole/</a:t>
            </a:r>
            <a:r>
              <a:rPr lang="en-US" sz="1600" b="0" dirty="0" err="1"/>
              <a:t>sextupole</a:t>
            </a:r>
            <a:r>
              <a:rPr lang="en-US" sz="1600" b="0" dirty="0"/>
              <a:t> optimization, even under severe detuning.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A89FEA2-1B83-4B40-B736-483FE5EAB9A9}"/>
              </a:ext>
            </a:extLst>
          </p:cNvPr>
          <p:cNvSpPr/>
          <p:nvPr/>
        </p:nvSpPr>
        <p:spPr>
          <a:xfrm>
            <a:off x="7301226" y="3957142"/>
            <a:ext cx="35594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b="0" dirty="0"/>
              <a:t>Intentionally detuning was restored </a:t>
            </a:r>
          </a:p>
          <a:p>
            <a:pPr algn="l"/>
            <a:r>
              <a:rPr lang="en-US" sz="1600" b="0" dirty="0"/>
              <a:t>in </a:t>
            </a:r>
            <a:r>
              <a:rPr lang="en-US" sz="1600" b="0" dirty="0">
                <a:solidFill>
                  <a:srgbClr val="FF0000"/>
                </a:solidFill>
              </a:rPr>
              <a:t>30 steps </a:t>
            </a:r>
            <a:r>
              <a:rPr lang="en-US" sz="1600" b="0" dirty="0"/>
              <a:t>(less than 5 minutes)</a:t>
            </a:r>
            <a:endParaRPr lang="en-US" sz="1600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47CB2CF-5E67-C249-B38A-6B260E1B3C62}"/>
              </a:ext>
            </a:extLst>
          </p:cNvPr>
          <p:cNvSpPr/>
          <p:nvPr/>
        </p:nvSpPr>
        <p:spPr>
          <a:xfrm>
            <a:off x="326207" y="4983894"/>
            <a:ext cx="52637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/>
              <a:t>Status: </a:t>
            </a:r>
          </a:p>
          <a:p>
            <a:pPr marL="457200" indent="-457200" algn="l">
              <a:buFont typeface="Wingdings" pitchFamily="2" charset="2"/>
              <a:buChar char="§"/>
            </a:pPr>
            <a:r>
              <a:rPr lang="en-US" dirty="0"/>
              <a:t>Validated via simulations &amp; beam operation 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en-US" dirty="0"/>
              <a:t>ready for </a:t>
            </a:r>
            <a:r>
              <a:rPr lang="en-US" dirty="0">
                <a:solidFill>
                  <a:srgbClr val="FF0000"/>
                </a:solidFill>
              </a:rPr>
              <a:t>integral</a:t>
            </a:r>
            <a:r>
              <a:rPr lang="en-US" dirty="0"/>
              <a:t> Super-FRS deployment.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24929EA-541F-E348-9A9F-6C95154D4A88}"/>
              </a:ext>
            </a:extLst>
          </p:cNvPr>
          <p:cNvSpPr/>
          <p:nvPr/>
        </p:nvSpPr>
        <p:spPr>
          <a:xfrm>
            <a:off x="6305041" y="5126912"/>
            <a:ext cx="7933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buFont typeface="Wingdings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Reproducible</a:t>
            </a:r>
            <a:r>
              <a:rPr lang="en-US" dirty="0"/>
              <a:t> or improving beam quality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 algn="l">
              <a:buFont typeface="Wingdings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USERS beamline: Toolkit with their observable 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20B3E4F-269C-FF4C-BA60-144486C758AF}"/>
              </a:ext>
            </a:extLst>
          </p:cNvPr>
          <p:cNvSpPr/>
          <p:nvPr/>
        </p:nvSpPr>
        <p:spPr>
          <a:xfrm>
            <a:off x="459082" y="6064769"/>
            <a:ext cx="112218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D. </a:t>
            </a:r>
            <a:r>
              <a:rPr lang="de-D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Kallendorf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et al.:  </a:t>
            </a:r>
            <a:r>
              <a:rPr lang="de-DE" sz="1400" i="1" dirty="0">
                <a:solidFill>
                  <a:srgbClr val="0000CD"/>
                </a:solidFill>
                <a:latin typeface="Times New Roman" panose="02020603050405020304" pitchFamily="18" charset="0"/>
                <a:hlinkClick r:id="rId4"/>
              </a:rPr>
              <a:t>Non-linear phase space tuning for in-flight Fragment Separators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de-D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presented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at IPAC'26, </a:t>
            </a:r>
            <a:r>
              <a:rPr lang="de-D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Deauville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France, May 2026, pp. 4028-4031, </a:t>
            </a:r>
            <a:r>
              <a:rPr lang="de-D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paper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THP4068, doi:10.18429/JACoW-IPAC206-THP4068</a:t>
            </a:r>
            <a:endParaRPr lang="de-DE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7" name="Google Shape;61;p1">
            <a:extLst>
              <a:ext uri="{FF2B5EF4-FFF2-40B4-BE49-F238E27FC236}">
                <a16:creationId xmlns:a16="http://schemas.microsoft.com/office/drawing/2014/main" id="{8588D988-E32D-1A44-AB04-943D01106FAE}"/>
              </a:ext>
            </a:extLst>
          </p:cNvPr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3285" y="82452"/>
            <a:ext cx="1038986" cy="58347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F21E60CB-5D39-204D-B9A7-56714AD0DCE3}"/>
              </a:ext>
            </a:extLst>
          </p:cNvPr>
          <p:cNvSpPr/>
          <p:nvPr/>
        </p:nvSpPr>
        <p:spPr>
          <a:xfrm>
            <a:off x="7030712" y="1264682"/>
            <a:ext cx="5106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A5A5A5"/>
                </a:solidFill>
                <a:latin typeface="ArialMT"/>
              </a:rPr>
              <a:t>S. Appel, M.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Bajzek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J. Hetzel, </a:t>
            </a:r>
            <a:r>
              <a:rPr lang="en-US" sz="1400" b="1" dirty="0">
                <a:solidFill>
                  <a:srgbClr val="A5A5A5"/>
                </a:solidFill>
                <a:latin typeface="ArialMT"/>
              </a:rPr>
              <a:t>D. </a:t>
            </a:r>
            <a:r>
              <a:rPr lang="en-US" sz="1400" b="1" dirty="0" err="1">
                <a:solidFill>
                  <a:srgbClr val="A5A5A5"/>
                </a:solidFill>
                <a:latin typeface="ArialMT"/>
              </a:rPr>
              <a:t>Kallendorf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E.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Kazantseva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P.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Madysa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S.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Pietri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H. Weick, 2023-2025 </a:t>
            </a:r>
          </a:p>
        </p:txBody>
      </p:sp>
    </p:spTree>
    <p:extLst>
      <p:ext uri="{BB962C8B-B14F-4D97-AF65-F5344CB8AC3E}">
        <p14:creationId xmlns:p14="http://schemas.microsoft.com/office/powerpoint/2010/main" val="280547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C8E8FB-ADC4-CF46-B5C1-BE33700D4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GeOFF</a:t>
            </a:r>
            <a:r>
              <a:rPr lang="en-US" dirty="0"/>
              <a:t>: highlights from operations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8C290B-B160-8840-86A7-61E48436A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CBDDA-5CCF-8748-8988-9DC6C8981774}" type="slidenum">
              <a:rPr lang="de-DE" smtClean="0"/>
              <a:t>6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CD0D269-4434-7149-AB8D-FD20B1C7B8D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S. Appel - APH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7D7000E-C217-3641-9D34-57299655CB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defRPr/>
            </a:pPr>
            <a:r>
              <a:rPr lang="en-US"/>
              <a:t>Accelerator Seminar 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BC17EB2-A64A-544E-8EF2-1FC835DCD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05" y="1251149"/>
            <a:ext cx="5318169" cy="2580928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CD689EE4-D779-4745-9C6F-B0C22D694C91}"/>
              </a:ext>
            </a:extLst>
          </p:cNvPr>
          <p:cNvSpPr/>
          <p:nvPr/>
        </p:nvSpPr>
        <p:spPr>
          <a:xfrm>
            <a:off x="391493" y="5553917"/>
            <a:ext cx="5584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USERS beamline: Toolkit with their observable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4C170E0-3034-1340-8F59-6F604514EDB2}"/>
              </a:ext>
            </a:extLst>
          </p:cNvPr>
          <p:cNvSpPr txBox="1"/>
          <p:nvPr/>
        </p:nvSpPr>
        <p:spPr>
          <a:xfrm>
            <a:off x="444905" y="4734264"/>
            <a:ext cx="4762522" cy="564257"/>
          </a:xfrm>
          <a:prstGeom prst="rect">
            <a:avLst/>
          </a:prstGeom>
          <a:noFill/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Improved beam quality</a:t>
            </a:r>
            <a:endParaRPr lang="en-US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65DF96F-F7DD-6E49-8919-441E0660C4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941" y="1338037"/>
            <a:ext cx="3341555" cy="2641142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BA6C98D3-8068-8044-9C90-8DF3C10B5049}"/>
              </a:ext>
            </a:extLst>
          </p:cNvPr>
          <p:cNvSpPr txBox="1"/>
          <p:nvPr/>
        </p:nvSpPr>
        <p:spPr>
          <a:xfrm>
            <a:off x="8030535" y="1574066"/>
            <a:ext cx="1354039" cy="379591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dirty="0"/>
              <a:t>unpublished</a:t>
            </a:r>
            <a:endParaRPr kumimoji="0" lang="en-US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08083B2-B0B6-FC4C-A612-504945D07CFD}"/>
              </a:ext>
            </a:extLst>
          </p:cNvPr>
          <p:cNvSpPr/>
          <p:nvPr/>
        </p:nvSpPr>
        <p:spPr>
          <a:xfrm>
            <a:off x="6241355" y="4110709"/>
            <a:ext cx="59187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Geoff framework used to optimize the PUMA offline ion source beamline</a:t>
            </a:r>
          </a:p>
          <a:p>
            <a:pPr algn="l"/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Used knowledge of physics </a:t>
            </a:r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 reduce number of parameters</a:t>
            </a:r>
          </a:p>
          <a:p>
            <a:pPr algn="l"/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l"/>
            <a:r>
              <a:rPr lang="en-US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Efficiency improvement 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from ~20 % to ~50 % in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RFQcb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</a:t>
            </a:r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ion cooling and stacking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18A13F3-9471-7C4E-9239-8F37CBA29C12}"/>
              </a:ext>
            </a:extLst>
          </p:cNvPr>
          <p:cNvSpPr/>
          <p:nvPr/>
        </p:nvSpPr>
        <p:spPr>
          <a:xfrm>
            <a:off x="152937" y="3946220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600" dirty="0">
                <a:solidFill>
                  <a:srgbClr val="A5A5A5"/>
                </a:solidFill>
                <a:latin typeface="ArialMT"/>
              </a:rPr>
              <a:t>M. Schlaich et al., </a:t>
            </a:r>
            <a:r>
              <a:rPr lang="de-DE" sz="1600" dirty="0" err="1">
                <a:solidFill>
                  <a:srgbClr val="A5A5A5"/>
                </a:solidFill>
                <a:latin typeface="ArialMT"/>
              </a:rPr>
              <a:t>Nucl</a:t>
            </a:r>
            <a:r>
              <a:rPr lang="de-DE" sz="1600" dirty="0">
                <a:solidFill>
                  <a:srgbClr val="A5A5A5"/>
                </a:solidFill>
                <a:latin typeface="ArialMT"/>
              </a:rPr>
              <a:t>. </a:t>
            </a:r>
            <a:r>
              <a:rPr lang="de-DE" sz="1600" dirty="0" err="1">
                <a:solidFill>
                  <a:srgbClr val="A5A5A5"/>
                </a:solidFill>
                <a:latin typeface="ArialMT"/>
              </a:rPr>
              <a:t>Instrum</a:t>
            </a:r>
            <a:r>
              <a:rPr lang="de-DE" sz="1600" dirty="0">
                <a:solidFill>
                  <a:srgbClr val="A5A5A5"/>
                </a:solidFill>
                <a:latin typeface="ArialMT"/>
              </a:rPr>
              <a:t>. </a:t>
            </a:r>
            <a:r>
              <a:rPr lang="de-DE" sz="1600" dirty="0" err="1">
                <a:solidFill>
                  <a:srgbClr val="A5A5A5"/>
                </a:solidFill>
                <a:latin typeface="ArialMT"/>
              </a:rPr>
              <a:t>Methods</a:t>
            </a:r>
            <a:r>
              <a:rPr lang="de-DE" sz="1600" dirty="0">
                <a:solidFill>
                  <a:srgbClr val="A5A5A5"/>
                </a:solidFill>
                <a:latin typeface="ArialMT"/>
              </a:rPr>
              <a:t> Phys. Res. A (2025)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335D145-74B7-2F4D-873E-7A904842C8D5}"/>
              </a:ext>
            </a:extLst>
          </p:cNvPr>
          <p:cNvSpPr/>
          <p:nvPr/>
        </p:nvSpPr>
        <p:spPr>
          <a:xfrm>
            <a:off x="150760" y="6056582"/>
            <a:ext cx="37331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A5A5A5"/>
                </a:solidFill>
                <a:latin typeface="ArialMT"/>
              </a:rPr>
              <a:t>S. Appel, </a:t>
            </a:r>
            <a:r>
              <a:rPr lang="en-US" sz="1400" b="1" dirty="0">
                <a:solidFill>
                  <a:srgbClr val="A5A5A5"/>
                </a:solidFill>
                <a:latin typeface="ArialMT"/>
              </a:rPr>
              <a:t>M. </a:t>
            </a:r>
            <a:r>
              <a:rPr lang="en-US" sz="1400" b="1" dirty="0" err="1">
                <a:solidFill>
                  <a:srgbClr val="A5A5A5"/>
                </a:solidFill>
                <a:latin typeface="ArialMT"/>
              </a:rPr>
              <a:t>Kraeft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P.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Madysa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A.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Obertelli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</a:t>
            </a:r>
            <a:r>
              <a:rPr lang="en-US" sz="1400" b="1" dirty="0">
                <a:solidFill>
                  <a:srgbClr val="A5A5A5"/>
                </a:solidFill>
                <a:latin typeface="ArialMT"/>
              </a:rPr>
              <a:t>M. </a:t>
            </a:r>
            <a:r>
              <a:rPr lang="en-US" sz="1400" b="1" dirty="0" err="1">
                <a:solidFill>
                  <a:srgbClr val="A5A5A5"/>
                </a:solidFill>
                <a:latin typeface="ArialMT"/>
              </a:rPr>
              <a:t>Schlaich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F.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Wienholtz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2025-2026</a:t>
            </a:r>
          </a:p>
        </p:txBody>
      </p:sp>
    </p:spTree>
    <p:extLst>
      <p:ext uri="{BB962C8B-B14F-4D97-AF65-F5344CB8AC3E}">
        <p14:creationId xmlns:p14="http://schemas.microsoft.com/office/powerpoint/2010/main" val="1504439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C0855A-C3C2-CD42-B3E4-1AE05043D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TwinRISE</a:t>
            </a:r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56F19D-B33B-C149-BEEF-C7D2395BC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CBDDA-5CCF-8748-8988-9DC6C8981774}" type="slidenum">
              <a:rPr lang="de-DE" smtClean="0"/>
              <a:t>7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FE4FC7-A192-BF47-89ED-DFBA0EAB9CD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S. Appel - APH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0D854A3-F041-304D-B725-8EF01FC821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defRPr/>
            </a:pPr>
            <a:r>
              <a:rPr lang="en-US"/>
              <a:t>Accelerator Seminar 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E6D28BF-0A84-CE40-909B-033B3FAEE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1783" y="1529843"/>
            <a:ext cx="4202900" cy="1764231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D41934D3-2D35-EB49-8563-388D64A6A837}"/>
              </a:ext>
            </a:extLst>
          </p:cNvPr>
          <p:cNvSpPr/>
          <p:nvPr/>
        </p:nvSpPr>
        <p:spPr>
          <a:xfrm>
            <a:off x="6816004" y="3581114"/>
            <a:ext cx="552676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3A8CA"/>
                </a:solidFill>
                <a:latin typeface="Helvetica Neue" panose="02000503000000020004" pitchFamily="2" charset="0"/>
              </a:rPr>
              <a:t> </a:t>
            </a:r>
            <a:r>
              <a:rPr lang="en-US" b="1" dirty="0" err="1">
                <a:solidFill>
                  <a:srgbClr val="33A8CA"/>
                </a:solidFill>
                <a:latin typeface="Helvetica Neue" panose="02000503000000020004" pitchFamily="2" charset="0"/>
              </a:rPr>
              <a:t>FedBioMed</a:t>
            </a:r>
            <a:r>
              <a:rPr lang="en-US" dirty="0">
                <a:solidFill>
                  <a:srgbClr val="17A8CA"/>
                </a:solidFill>
                <a:latin typeface="Helvetica Neue" panose="02000503000000020004" pitchFamily="2" charset="0"/>
              </a:rPr>
              <a:t> federated learning framework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Helvetica Neue" panose="02000503000000020004" pitchFamily="2" charset="0"/>
              </a:rPr>
              <a:t>Each facility trains on local data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Helvetica Neue" panose="02000503000000020004" pitchFamily="2" charset="0"/>
              </a:rPr>
              <a:t>- never leaves the site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Helvetica Neue" panose="02000503000000020004" pitchFamily="2" charset="0"/>
              </a:rPr>
              <a:t>Model updates (gradients) are </a:t>
            </a:r>
            <a:br>
              <a:rPr lang="en-US" dirty="0">
                <a:solidFill>
                  <a:srgbClr val="000000"/>
                </a:solidFill>
                <a:latin typeface="Helvetica Neue" panose="02000503000000020004" pitchFamily="2" charset="0"/>
              </a:rPr>
            </a:br>
            <a:r>
              <a:rPr lang="en-US" dirty="0">
                <a:solidFill>
                  <a:srgbClr val="000000"/>
                </a:solidFill>
                <a:latin typeface="Helvetica Neue" panose="02000503000000020004" pitchFamily="2" charset="0"/>
              </a:rPr>
              <a:t>aggregated centrally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Helvetica Neue" panose="02000503000000020004" pitchFamily="2" charset="0"/>
              </a:rPr>
              <a:t>Global model improves from </a:t>
            </a:r>
            <a:br>
              <a:rPr lang="en-US" dirty="0">
                <a:solidFill>
                  <a:srgbClr val="000000"/>
                </a:solidFill>
                <a:latin typeface="Helvetica Neue" panose="02000503000000020004" pitchFamily="2" charset="0"/>
              </a:rPr>
            </a:br>
            <a:r>
              <a:rPr lang="en-US" dirty="0">
                <a:solidFill>
                  <a:srgbClr val="000000"/>
                </a:solidFill>
                <a:latin typeface="Helvetica Neue" panose="02000503000000020004" pitchFamily="2" charset="0"/>
              </a:rPr>
              <a:t>diverse facility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Helvetica Neue" panose="02000503000000020004" pitchFamily="2" charset="0"/>
              </a:rPr>
              <a:t>Fine-tuning adapts global model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Helvetica Neue" panose="02000503000000020004" pitchFamily="2" charset="0"/>
              </a:rPr>
              <a:t>to local conditions</a:t>
            </a:r>
            <a:endParaRPr lang="en-US" dirty="0">
              <a:solidFill>
                <a:srgbClr val="000000"/>
              </a:solidFill>
              <a:effectLst/>
              <a:latin typeface="Helvetica Neue" panose="02000503000000020004" pitchFamily="2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8EF925E-038B-4945-BB91-58EAE899CCC2}"/>
              </a:ext>
            </a:extLst>
          </p:cNvPr>
          <p:cNvSpPr/>
          <p:nvPr/>
        </p:nvSpPr>
        <p:spPr>
          <a:xfrm>
            <a:off x="322216" y="1461117"/>
            <a:ext cx="644434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7 pilots, 3 clusters</a:t>
            </a:r>
          </a:p>
          <a:p>
            <a:endParaRPr lang="en-US" dirty="0"/>
          </a:p>
          <a:p>
            <a:r>
              <a:rPr lang="en-US" dirty="0"/>
              <a:t>— Medical physics [lead : CFB]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Dose from enhanced scintillation detectors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MRI to CT neural translation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Treatment optimization</a:t>
            </a:r>
          </a:p>
          <a:p>
            <a:pPr lvl="1"/>
            <a:endParaRPr lang="en-US" dirty="0"/>
          </a:p>
          <a:p>
            <a:r>
              <a:rPr lang="en-US" dirty="0"/>
              <a:t> — Beam operation [lead : KIT]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Spectrometer Twin (</a:t>
            </a:r>
            <a:r>
              <a:rPr lang="en-US" b="1" dirty="0" err="1"/>
              <a:t>SuperFRS</a:t>
            </a:r>
            <a:r>
              <a:rPr lang="en-US" dirty="0"/>
              <a:t> - GSI): 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Ion-optic model and </a:t>
            </a:r>
            <a:r>
              <a:rPr lang="de-DE" dirty="0">
                <a:solidFill>
                  <a:srgbClr val="FF0000"/>
                </a:solidFill>
              </a:rPr>
              <a:t>Maxwell-</a:t>
            </a:r>
            <a:r>
              <a:rPr lang="de-DE" dirty="0" err="1">
                <a:solidFill>
                  <a:srgbClr val="FF0000"/>
                </a:solidFill>
              </a:rPr>
              <a:t>Consistent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Magnetic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>
                <a:solidFill>
                  <a:srgbClr val="FF0000"/>
                </a:solidFill>
              </a:rPr>
              <a:t>Field Model</a:t>
            </a:r>
            <a:endParaRPr lang="en-US" dirty="0">
              <a:solidFill>
                <a:srgbClr val="FF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Energy-ware accelerator twin (KIT)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Beam availability &amp; control resilience (</a:t>
            </a:r>
            <a:r>
              <a:rPr lang="en-US" dirty="0" err="1"/>
              <a:t>esDONES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 — Transverse applications [lead : GANIL]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AI enhanced dose cartography —&gt; </a:t>
            </a:r>
            <a:br>
              <a:rPr lang="en-US" dirty="0"/>
            </a:br>
            <a:r>
              <a:rPr lang="en-US" dirty="0"/>
              <a:t>Radiation safety at GANIL/</a:t>
            </a:r>
            <a:r>
              <a:rPr lang="en-US" dirty="0" err="1"/>
              <a:t>esDONES</a:t>
            </a:r>
            <a:r>
              <a:rPr lang="en-US" dirty="0"/>
              <a:t> &amp; clinical dose awareness at ULIV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CA985F2-6E7F-8C42-952F-86DBFE18E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7586" y="126988"/>
            <a:ext cx="1530626" cy="114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67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1EB84-91CD-2740-8C4D-54BCCB119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and Outlook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9F55AF1-EFC9-734C-8E36-2D452781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CBDDA-5CCF-8748-8988-9DC6C8981774}" type="slidenum">
              <a:rPr lang="de-DE" smtClean="0"/>
              <a:t>8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C949A55-E81A-3C46-BC79-5FCD05D8F6D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S. Appel - APH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FF46FBD-D77F-E242-AEB6-4DEF85625D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defRPr/>
            </a:pPr>
            <a:r>
              <a:rPr lang="en-US"/>
              <a:t>Accelerator Seminar </a:t>
            </a:r>
            <a:endParaRPr lang="de-DE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BBABF897-D597-AB47-8D8B-2C0268A9DEB9}"/>
              </a:ext>
            </a:extLst>
          </p:cNvPr>
          <p:cNvSpPr/>
          <p:nvPr/>
        </p:nvSpPr>
        <p:spPr>
          <a:xfrm>
            <a:off x="6007962" y="3601517"/>
            <a:ext cx="2698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u="sng" dirty="0">
                <a:solidFill>
                  <a:srgbClr val="000000"/>
                </a:solidFill>
                <a:latin typeface="ArialMT"/>
              </a:rPr>
              <a:t>PUMA </a:t>
            </a:r>
            <a:r>
              <a:rPr lang="de-DE" b="1" u="sng" dirty="0" err="1">
                <a:solidFill>
                  <a:srgbClr val="000000"/>
                </a:solidFill>
                <a:latin typeface="ArialMT"/>
              </a:rPr>
              <a:t>beamline</a:t>
            </a:r>
            <a:r>
              <a:rPr lang="de-DE" b="1" u="sng" dirty="0">
                <a:solidFill>
                  <a:srgbClr val="000000"/>
                </a:solidFill>
                <a:latin typeface="ArialMT"/>
              </a:rPr>
              <a:t> </a:t>
            </a:r>
            <a:r>
              <a:rPr lang="de-DE" b="1" u="sng" dirty="0" err="1">
                <a:solidFill>
                  <a:srgbClr val="000000"/>
                </a:solidFill>
                <a:latin typeface="ArialMT"/>
              </a:rPr>
              <a:t>tuning</a:t>
            </a:r>
            <a:endParaRPr lang="de-DE" dirty="0">
              <a:effectLst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AB43BFD9-1633-CA4B-9154-2A22C91D9827}"/>
              </a:ext>
            </a:extLst>
          </p:cNvPr>
          <p:cNvSpPr/>
          <p:nvPr/>
        </p:nvSpPr>
        <p:spPr>
          <a:xfrm>
            <a:off x="6149229" y="4643802"/>
            <a:ext cx="304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chemeClr val="dk1"/>
                </a:solidFill>
              </a:rPr>
              <a:t>Efficiency </a:t>
            </a:r>
            <a:r>
              <a:rPr lang="de-DE" sz="1600" dirty="0" err="1">
                <a:solidFill>
                  <a:schemeClr val="dk1"/>
                </a:solidFill>
              </a:rPr>
              <a:t>increased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from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br>
              <a:rPr lang="de-DE" sz="1600" dirty="0">
                <a:solidFill>
                  <a:schemeClr val="dk1"/>
                </a:solidFill>
              </a:rPr>
            </a:br>
            <a:r>
              <a:rPr lang="de-DE" sz="1600" dirty="0">
                <a:solidFill>
                  <a:schemeClr val="dk1"/>
                </a:solidFill>
              </a:rPr>
              <a:t> ~20 % </a:t>
            </a:r>
            <a:r>
              <a:rPr lang="de-DE" sz="1600" dirty="0" err="1">
                <a:solidFill>
                  <a:schemeClr val="dk1"/>
                </a:solidFill>
              </a:rPr>
              <a:t>to</a:t>
            </a:r>
            <a:r>
              <a:rPr lang="de-DE" sz="1600" dirty="0">
                <a:solidFill>
                  <a:schemeClr val="dk1"/>
                </a:solidFill>
              </a:rPr>
              <a:t> ~50 % in </a:t>
            </a:r>
            <a:r>
              <a:rPr lang="de-DE" sz="1600" dirty="0" err="1">
                <a:solidFill>
                  <a:schemeClr val="dk1"/>
                </a:solidFill>
              </a:rPr>
              <a:t>RFQcb</a:t>
            </a:r>
            <a:endParaRPr lang="de-DE" sz="1600" dirty="0">
              <a:solidFill>
                <a:schemeClr val="dk1"/>
              </a:solidFill>
            </a:endParaRPr>
          </a:p>
          <a:p>
            <a:r>
              <a:rPr lang="de-DE" sz="1600" dirty="0">
                <a:solidFill>
                  <a:schemeClr val="dk1"/>
                </a:solidFill>
              </a:rPr>
              <a:t>(</a:t>
            </a:r>
            <a:r>
              <a:rPr lang="de-DE" sz="1600" dirty="0" err="1">
                <a:solidFill>
                  <a:schemeClr val="dk1"/>
                </a:solidFill>
              </a:rPr>
              <a:t>ion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cooling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and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stacking</a:t>
            </a:r>
            <a:r>
              <a:rPr lang="de-DE" sz="1600" dirty="0">
                <a:solidFill>
                  <a:schemeClr val="dk1"/>
                </a:solidFill>
              </a:rPr>
              <a:t>)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8D65270B-A985-F44C-89A4-9B69C521B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342" y="3464228"/>
            <a:ext cx="3113988" cy="2461275"/>
          </a:xfrm>
          <a:prstGeom prst="rect">
            <a:avLst/>
          </a:prstGeom>
        </p:spPr>
      </p:pic>
      <p:sp>
        <p:nvSpPr>
          <p:cNvPr id="27" name="Rechteck 26">
            <a:extLst>
              <a:ext uri="{FF2B5EF4-FFF2-40B4-BE49-F238E27FC236}">
                <a16:creationId xmlns:a16="http://schemas.microsoft.com/office/drawing/2014/main" id="{EBEF12CF-CC0F-6748-A90A-586839FDC859}"/>
              </a:ext>
            </a:extLst>
          </p:cNvPr>
          <p:cNvSpPr/>
          <p:nvPr/>
        </p:nvSpPr>
        <p:spPr>
          <a:xfrm>
            <a:off x="207725" y="1725666"/>
            <a:ext cx="5126976" cy="181588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Geoff enables rapid, automated tuning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Open-source framework for accelerator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Recent papers in </a:t>
            </a:r>
            <a:r>
              <a:rPr lang="en-US" sz="1600" i="1" dirty="0" err="1"/>
              <a:t>SoftwareX</a:t>
            </a:r>
            <a:r>
              <a:rPr lang="en-US" sz="1600" i="1" dirty="0"/>
              <a:t> + </a:t>
            </a:r>
            <a:r>
              <a:rPr lang="de-DE" sz="1600" i="1" dirty="0"/>
              <a:t>EPJ Res. </a:t>
            </a:r>
            <a:r>
              <a:rPr lang="de-DE" sz="1600" i="1" dirty="0" err="1"/>
              <a:t>Infrastruct</a:t>
            </a:r>
            <a:endParaRPr lang="de-DE" sz="1600" i="1" dirty="0"/>
          </a:p>
          <a:p>
            <a:pPr marL="285750" indent="-285750">
              <a:buFont typeface="Wingdings" pitchFamily="2" charset="2"/>
              <a:buChar char="§"/>
            </a:pPr>
            <a:r>
              <a:rPr lang="de-DE" sz="1600" dirty="0"/>
              <a:t>Geoff will </a:t>
            </a:r>
            <a:r>
              <a:rPr lang="de-DE" sz="1600" dirty="0" err="1"/>
              <a:t>participate</a:t>
            </a:r>
            <a:r>
              <a:rPr lang="de-DE" sz="1600" dirty="0"/>
              <a:t> in </a:t>
            </a:r>
            <a:r>
              <a:rPr lang="de-DE" sz="1600" dirty="0" err="1"/>
              <a:t>several</a:t>
            </a:r>
            <a:r>
              <a:rPr lang="de-DE" sz="1600" dirty="0"/>
              <a:t> </a:t>
            </a:r>
            <a:r>
              <a:rPr lang="de-DE" sz="1600" dirty="0" err="1"/>
              <a:t>new</a:t>
            </a:r>
            <a:r>
              <a:rPr lang="de-DE" sz="1600" dirty="0"/>
              <a:t> EU </a:t>
            </a:r>
            <a:r>
              <a:rPr lang="de-DE" sz="1600" dirty="0" err="1"/>
              <a:t>grant</a:t>
            </a:r>
            <a:r>
              <a:rPr lang="de-DE" sz="1600" dirty="0"/>
              <a:t> </a:t>
            </a:r>
            <a:r>
              <a:rPr lang="de-DE" sz="1600" dirty="0" err="1"/>
              <a:t>programs</a:t>
            </a:r>
            <a:r>
              <a:rPr lang="de-DE" sz="1600" dirty="0"/>
              <a:t> (</a:t>
            </a:r>
            <a:r>
              <a:rPr lang="de-DE" sz="1600" dirty="0" err="1"/>
              <a:t>TwinRise</a:t>
            </a:r>
            <a:r>
              <a:rPr lang="de-DE" sz="1600" dirty="0"/>
              <a:t>, </a:t>
            </a:r>
            <a:r>
              <a:rPr lang="de-DE" sz="1600" dirty="0" err="1"/>
              <a:t>iRIS</a:t>
            </a:r>
            <a:r>
              <a:rPr lang="de-DE" sz="1600" dirty="0"/>
              <a:t>, </a:t>
            </a:r>
            <a:r>
              <a:rPr lang="de-DE" sz="1600" dirty="0" err="1"/>
              <a:t>and</a:t>
            </a:r>
            <a:r>
              <a:rPr lang="de-DE" sz="1600" dirty="0"/>
              <a:t> HADRON-2030)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de-DE" sz="1600"/>
              <a:t>Collaboration </a:t>
            </a:r>
            <a:r>
              <a:rPr lang="de-DE" sz="1600" dirty="0" err="1"/>
              <a:t>with</a:t>
            </a:r>
            <a:r>
              <a:rPr lang="de-DE" sz="1600" dirty="0"/>
              <a:t> CERN, KIT + GANIL. </a:t>
            </a:r>
            <a:endParaRPr lang="en-US" sz="16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Super-FRS commissioning methods</a:t>
            </a:r>
          </a:p>
        </p:txBody>
      </p:sp>
      <p:pic>
        <p:nvPicPr>
          <p:cNvPr id="28" name="Inhaltsplatzhalter 7">
            <a:extLst>
              <a:ext uri="{FF2B5EF4-FFF2-40B4-BE49-F238E27FC236}">
                <a16:creationId xmlns:a16="http://schemas.microsoft.com/office/drawing/2014/main" id="{878D4202-16D3-4947-AA95-261E2035A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202156" y="4222520"/>
            <a:ext cx="2953513" cy="22185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CA152491-69A4-2D4C-AB9F-EB3A0996EF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739" y="1374138"/>
            <a:ext cx="3949573" cy="1773452"/>
          </a:xfrm>
          <a:prstGeom prst="rect">
            <a:avLst/>
          </a:prstGeom>
        </p:spPr>
      </p:pic>
      <p:sp>
        <p:nvSpPr>
          <p:cNvPr id="35" name="Rechteck 34">
            <a:extLst>
              <a:ext uri="{FF2B5EF4-FFF2-40B4-BE49-F238E27FC236}">
                <a16:creationId xmlns:a16="http://schemas.microsoft.com/office/drawing/2014/main" id="{CDD93800-4D15-6348-AE04-33592BD77DEB}"/>
              </a:ext>
            </a:extLst>
          </p:cNvPr>
          <p:cNvSpPr/>
          <p:nvPr/>
        </p:nvSpPr>
        <p:spPr bwMode="auto">
          <a:xfrm>
            <a:off x="152582" y="3774560"/>
            <a:ext cx="4567086" cy="2700638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46D37180-07F2-A24B-A0B8-1512EA2235C9}"/>
              </a:ext>
            </a:extLst>
          </p:cNvPr>
          <p:cNvSpPr/>
          <p:nvPr/>
        </p:nvSpPr>
        <p:spPr>
          <a:xfrm>
            <a:off x="1183668" y="3824695"/>
            <a:ext cx="2326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u="sng" dirty="0">
                <a:solidFill>
                  <a:srgbClr val="000000"/>
                </a:solidFill>
                <a:latin typeface="ArialMT"/>
              </a:rPr>
              <a:t>Synchrotron </a:t>
            </a:r>
            <a:r>
              <a:rPr lang="de-DE" b="1" u="sng" dirty="0" err="1">
                <a:solidFill>
                  <a:srgbClr val="000000"/>
                </a:solidFill>
                <a:latin typeface="ArialMT"/>
              </a:rPr>
              <a:t>tuning</a:t>
            </a:r>
            <a:endParaRPr lang="de-DE" dirty="0"/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FB4F45F7-F41F-4A43-AFED-22AF6BC0B6C5}"/>
              </a:ext>
            </a:extLst>
          </p:cNvPr>
          <p:cNvSpPr/>
          <p:nvPr/>
        </p:nvSpPr>
        <p:spPr>
          <a:xfrm>
            <a:off x="3130394" y="5410545"/>
            <a:ext cx="16574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chemeClr val="dk1"/>
                </a:solidFill>
              </a:rPr>
              <a:t>SIS18 </a:t>
            </a:r>
            <a:r>
              <a:rPr lang="de-DE" sz="1600" dirty="0" err="1">
                <a:solidFill>
                  <a:schemeClr val="dk1"/>
                </a:solidFill>
              </a:rPr>
              <a:t>injection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loss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reduced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br>
              <a:rPr lang="de-DE" sz="1600" dirty="0">
                <a:solidFill>
                  <a:schemeClr val="dk1"/>
                </a:solidFill>
              </a:rPr>
            </a:br>
            <a:r>
              <a:rPr lang="de-DE" sz="1600" dirty="0" err="1">
                <a:solidFill>
                  <a:schemeClr val="dk1"/>
                </a:solidFill>
              </a:rPr>
              <a:t>to</a:t>
            </a:r>
            <a:r>
              <a:rPr lang="de-DE" sz="1600" dirty="0">
                <a:solidFill>
                  <a:schemeClr val="dk1"/>
                </a:solidFill>
              </a:rPr>
              <a:t> ~12 %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DED5B0CC-E49F-5D4E-B97D-D0C29A482244}"/>
              </a:ext>
            </a:extLst>
          </p:cNvPr>
          <p:cNvSpPr/>
          <p:nvPr/>
        </p:nvSpPr>
        <p:spPr bwMode="auto">
          <a:xfrm>
            <a:off x="152582" y="1285928"/>
            <a:ext cx="5070784" cy="2369854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61222FEC-5CF2-024E-AC8A-BA9640353445}"/>
              </a:ext>
            </a:extLst>
          </p:cNvPr>
          <p:cNvSpPr/>
          <p:nvPr/>
        </p:nvSpPr>
        <p:spPr>
          <a:xfrm>
            <a:off x="158446" y="1315676"/>
            <a:ext cx="3070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 Development and outlook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A7F8261A-F9CA-F442-BA7E-CCADD749C094}"/>
              </a:ext>
            </a:extLst>
          </p:cNvPr>
          <p:cNvSpPr/>
          <p:nvPr/>
        </p:nvSpPr>
        <p:spPr bwMode="auto">
          <a:xfrm>
            <a:off x="5514155" y="1252797"/>
            <a:ext cx="6563520" cy="197287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3F3E1F50-FAE7-A34C-B9D4-2EB519A69E87}"/>
              </a:ext>
            </a:extLst>
          </p:cNvPr>
          <p:cNvSpPr/>
          <p:nvPr/>
        </p:nvSpPr>
        <p:spPr>
          <a:xfrm>
            <a:off x="5641904" y="1426654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u="sng" dirty="0"/>
              <a:t>Separator </a:t>
            </a:r>
            <a:r>
              <a:rPr lang="de-DE" b="1" u="sng" dirty="0" err="1"/>
              <a:t>tuning</a:t>
            </a:r>
            <a:endParaRPr lang="de-DE" dirty="0"/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DD567471-C3E9-6240-A308-CE8AF1190760}"/>
              </a:ext>
            </a:extLst>
          </p:cNvPr>
          <p:cNvSpPr/>
          <p:nvPr/>
        </p:nvSpPr>
        <p:spPr>
          <a:xfrm>
            <a:off x="5847666" y="2053440"/>
            <a:ext cx="21148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chemeClr val="dk1"/>
                </a:solidFill>
              </a:rPr>
              <a:t>New </a:t>
            </a:r>
            <a:r>
              <a:rPr lang="de-DE" sz="1600" dirty="0" err="1">
                <a:solidFill>
                  <a:schemeClr val="dk1"/>
                </a:solidFill>
              </a:rPr>
              <a:t>method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ready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for</a:t>
            </a:r>
            <a:r>
              <a:rPr lang="de-DE" sz="1600" dirty="0">
                <a:solidFill>
                  <a:schemeClr val="dk1"/>
                </a:solidFill>
              </a:rPr>
              <a:t> integral Super-FRS </a:t>
            </a:r>
            <a:r>
              <a:rPr lang="de-DE" sz="1600" dirty="0" err="1">
                <a:solidFill>
                  <a:schemeClr val="dk1"/>
                </a:solidFill>
              </a:rPr>
              <a:t>deployment</a:t>
            </a:r>
            <a:endParaRPr lang="de-DE" sz="1600" dirty="0">
              <a:solidFill>
                <a:schemeClr val="dk1"/>
              </a:solidFill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1BA67F86-2A91-AB45-A8CD-9B57877E2423}"/>
              </a:ext>
            </a:extLst>
          </p:cNvPr>
          <p:cNvSpPr/>
          <p:nvPr/>
        </p:nvSpPr>
        <p:spPr bwMode="auto">
          <a:xfrm>
            <a:off x="5504264" y="3394044"/>
            <a:ext cx="6563520" cy="247825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Google Shape;61;p1">
            <a:extLst>
              <a:ext uri="{FF2B5EF4-FFF2-40B4-BE49-F238E27FC236}">
                <a16:creationId xmlns:a16="http://schemas.microsoft.com/office/drawing/2014/main" id="{A100A0C4-E6F2-394C-A781-23993AE0CC65}"/>
              </a:ext>
            </a:extLst>
          </p:cNvPr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3285" y="82452"/>
            <a:ext cx="1038986" cy="58347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Rechteck 44">
            <a:extLst>
              <a:ext uri="{FF2B5EF4-FFF2-40B4-BE49-F238E27FC236}">
                <a16:creationId xmlns:a16="http://schemas.microsoft.com/office/drawing/2014/main" id="{F1BB00E9-183B-4C4A-9DEA-A2425B92D77E}"/>
              </a:ext>
            </a:extLst>
          </p:cNvPr>
          <p:cNvSpPr/>
          <p:nvPr/>
        </p:nvSpPr>
        <p:spPr>
          <a:xfrm>
            <a:off x="5130063" y="6270941"/>
            <a:ext cx="74041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S. Appel et al.: </a:t>
            </a:r>
            <a:r>
              <a:rPr lang="de-DE" sz="1400" i="1" dirty="0">
                <a:solidFill>
                  <a:srgbClr val="000000"/>
                </a:solidFill>
                <a:latin typeface="Times New Roman" panose="02020603050405020304" pitchFamily="18" charset="0"/>
                <a:hlinkClick r:id="rId6"/>
              </a:rPr>
              <a:t>Automating accelerator tuning at GSI/FAIR 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EPJ Res. </a:t>
            </a:r>
            <a:r>
              <a:rPr lang="de-D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Infrastruct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10, 23 (2026)</a:t>
            </a:r>
            <a:endParaRPr lang="de-DE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9495F6D6-AD84-7742-B3ED-1007D70FF9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8833" y="91858"/>
            <a:ext cx="1181113" cy="590557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4DBC2A1A-A94D-204A-BBE7-08F5B61532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2593" y="62881"/>
            <a:ext cx="1044214" cy="783160"/>
          </a:xfrm>
          <a:prstGeom prst="rect">
            <a:avLst/>
          </a:prstGeom>
        </p:spPr>
      </p:pic>
      <p:sp>
        <p:nvSpPr>
          <p:cNvPr id="48" name="Rechteck 47">
            <a:extLst>
              <a:ext uri="{FF2B5EF4-FFF2-40B4-BE49-F238E27FC236}">
                <a16:creationId xmlns:a16="http://schemas.microsoft.com/office/drawing/2014/main" id="{C6CCD970-8169-154B-AE99-347B596690EF}"/>
              </a:ext>
            </a:extLst>
          </p:cNvPr>
          <p:cNvSpPr/>
          <p:nvPr/>
        </p:nvSpPr>
        <p:spPr>
          <a:xfrm>
            <a:off x="3517871" y="209152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b="1" dirty="0"/>
              <a:t>HADRON-2030</a:t>
            </a:r>
            <a:r>
              <a:rPr lang="de-DE" dirty="0"/>
              <a:t> 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8F000FB2-C386-6C4C-973B-A894CC6CF17B}"/>
              </a:ext>
            </a:extLst>
          </p:cNvPr>
          <p:cNvSpPr txBox="1"/>
          <p:nvPr/>
        </p:nvSpPr>
        <p:spPr bwMode="auto">
          <a:xfrm>
            <a:off x="4867333" y="5953935"/>
            <a:ext cx="774571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u="sng" dirty="0"/>
              <a:t>More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171724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FF86F4-65FB-E145-927F-0EB42130D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F92B42-8E0E-B948-A741-6F6B6E3A3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CBDDA-5CCF-8748-8988-9DC6C8981774}" type="slidenum">
              <a:rPr lang="de-DE" smtClean="0"/>
              <a:t>9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F8C6C49-5C30-6A47-88D3-08D073F815C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S. Appel - APH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B10CEDA-09B9-114F-BA3C-FC7110D43C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defRPr/>
            </a:pPr>
            <a:r>
              <a:rPr lang="en-US"/>
              <a:t>Accelerator Seminar 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04C2AB4-CF24-0844-81AA-0627A92F9963}"/>
              </a:ext>
            </a:extLst>
          </p:cNvPr>
          <p:cNvSpPr txBox="1"/>
          <p:nvPr/>
        </p:nvSpPr>
        <p:spPr bwMode="auto">
          <a:xfrm>
            <a:off x="2531253" y="2510193"/>
            <a:ext cx="6584467" cy="378045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Team: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Sabrina Appel, Hendrik </a:t>
            </a:r>
            <a:r>
              <a:rPr lang="en-US" dirty="0" err="1"/>
              <a:t>Alsmeier</a:t>
            </a:r>
            <a:r>
              <a:rPr lang="en-US" dirty="0"/>
              <a:t>, Martin </a:t>
            </a:r>
            <a:r>
              <a:rPr lang="en-US" dirty="0" err="1"/>
              <a:t>Bajzek</a:t>
            </a:r>
            <a:r>
              <a:rPr lang="en-US" dirty="0"/>
              <a:t>, </a:t>
            </a:r>
          </a:p>
          <a:p>
            <a:pPr>
              <a:lnSpc>
                <a:spcPct val="150000"/>
              </a:lnSpc>
            </a:pPr>
            <a:r>
              <a:rPr lang="en-US" dirty="0"/>
              <a:t>Oliver </a:t>
            </a:r>
            <a:r>
              <a:rPr lang="en-US" dirty="0" err="1"/>
              <a:t>Boine-Frankenheim</a:t>
            </a:r>
            <a:r>
              <a:rPr lang="en-US" dirty="0"/>
              <a:t>, Lisa </a:t>
            </a:r>
            <a:r>
              <a:rPr lang="en-US" dirty="0" err="1"/>
              <a:t>Dingeldein</a:t>
            </a:r>
            <a:r>
              <a:rPr lang="en-US" dirty="0"/>
              <a:t>, Rolf </a:t>
            </a:r>
            <a:r>
              <a:rPr lang="en-US" dirty="0" err="1"/>
              <a:t>Findeisen</a:t>
            </a:r>
            <a:r>
              <a:rPr lang="en-US" dirty="0"/>
              <a:t>, Benjamin </a:t>
            </a:r>
            <a:r>
              <a:rPr lang="en-US" dirty="0" err="1"/>
              <a:t>Halilovic</a:t>
            </a:r>
            <a:r>
              <a:rPr lang="en-US" dirty="0"/>
              <a:t>, J. Hetzel, Simon </a:t>
            </a:r>
            <a:r>
              <a:rPr lang="en-US" dirty="0" err="1"/>
              <a:t>Hirlaender</a:t>
            </a:r>
            <a:r>
              <a:rPr lang="en-US" dirty="0"/>
              <a:t>, </a:t>
            </a:r>
          </a:p>
          <a:p>
            <a:pPr>
              <a:lnSpc>
                <a:spcPct val="150000"/>
              </a:lnSpc>
            </a:pPr>
            <a:r>
              <a:rPr lang="en-US" dirty="0"/>
              <a:t>Sebastian Hirt, Daniel </a:t>
            </a:r>
            <a:r>
              <a:rPr lang="en-US" dirty="0" err="1"/>
              <a:t>Kallendorf</a:t>
            </a:r>
            <a:r>
              <a:rPr lang="en-US" dirty="0"/>
              <a:t>, Erika </a:t>
            </a:r>
            <a:r>
              <a:rPr lang="en-US" dirty="0" err="1"/>
              <a:t>Kazantseva</a:t>
            </a:r>
            <a:r>
              <a:rPr lang="en-US" dirty="0"/>
              <a:t>,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Olha</a:t>
            </a:r>
            <a:r>
              <a:rPr lang="en-US" dirty="0"/>
              <a:t> </a:t>
            </a:r>
            <a:r>
              <a:rPr lang="en-US" dirty="0" err="1"/>
              <a:t>Kazinova</a:t>
            </a:r>
            <a:r>
              <a:rPr lang="en-US" dirty="0"/>
              <a:t>, Maximilian </a:t>
            </a:r>
            <a:r>
              <a:rPr lang="en-US" dirty="0" err="1"/>
              <a:t>Kraeft</a:t>
            </a:r>
            <a:r>
              <a:rPr lang="en-US" dirty="0"/>
              <a:t>, Eric Lenz, </a:t>
            </a:r>
          </a:p>
          <a:p>
            <a:pPr>
              <a:lnSpc>
                <a:spcPct val="150000"/>
              </a:lnSpc>
            </a:pPr>
            <a:r>
              <a:rPr lang="en-US" dirty="0"/>
              <a:t>Penny </a:t>
            </a:r>
            <a:r>
              <a:rPr lang="en-US" dirty="0" err="1"/>
              <a:t>Madysa</a:t>
            </a:r>
            <a:r>
              <a:rPr lang="en-US" dirty="0"/>
              <a:t>, Alexandre </a:t>
            </a:r>
            <a:r>
              <a:rPr lang="en-US" dirty="0" err="1"/>
              <a:t>Obertelli</a:t>
            </a:r>
            <a:r>
              <a:rPr lang="en-US" dirty="0"/>
              <a:t>, </a:t>
            </a:r>
            <a:r>
              <a:rPr lang="en-US" dirty="0" err="1"/>
              <a:t>Maik</a:t>
            </a:r>
            <a:r>
              <a:rPr lang="en-US" dirty="0"/>
              <a:t> </a:t>
            </a:r>
            <a:r>
              <a:rPr lang="en-US" dirty="0" err="1"/>
              <a:t>Pfefferkorn</a:t>
            </a:r>
            <a:r>
              <a:rPr lang="en-US" dirty="0"/>
              <a:t>, Stephane </a:t>
            </a:r>
            <a:r>
              <a:rPr lang="en-US" dirty="0" err="1"/>
              <a:t>Pietri</a:t>
            </a:r>
            <a:r>
              <a:rPr lang="en-US" dirty="0"/>
              <a:t>, Christoph </a:t>
            </a:r>
            <a:r>
              <a:rPr lang="en-US" dirty="0" err="1"/>
              <a:t>Reinwald</a:t>
            </a:r>
            <a:r>
              <a:rPr lang="en-US" dirty="0"/>
              <a:t>, Moritz </a:t>
            </a:r>
            <a:r>
              <a:rPr lang="en-US" dirty="0" err="1"/>
              <a:t>Schlaich</a:t>
            </a:r>
            <a:r>
              <a:rPr lang="en-US" dirty="0"/>
              <a:t>, </a:t>
            </a:r>
          </a:p>
          <a:p>
            <a:pPr>
              <a:lnSpc>
                <a:spcPct val="150000"/>
              </a:lnSpc>
            </a:pPr>
            <a:r>
              <a:rPr lang="en-US" dirty="0"/>
              <a:t>Stefan Sorge, Helmut Weick &amp; Frank </a:t>
            </a:r>
            <a:r>
              <a:rPr lang="en-US" dirty="0" err="1"/>
              <a:t>Wienholtz</a:t>
            </a:r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DD19A1F-4DB4-6D4C-933D-BE182F53FB40}"/>
              </a:ext>
            </a:extLst>
          </p:cNvPr>
          <p:cNvSpPr txBox="1"/>
          <p:nvPr/>
        </p:nvSpPr>
        <p:spPr bwMode="auto">
          <a:xfrm>
            <a:off x="4776220" y="1655457"/>
            <a:ext cx="2231701" cy="58477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sz="3200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723406200"/>
      </p:ext>
    </p:extLst>
  </p:cSld>
  <p:clrMapOvr>
    <a:masterClrMapping/>
  </p:clrMapOvr>
</p:sld>
</file>

<file path=ppt/theme/theme1.xml><?xml version="1.0" encoding="utf-8"?>
<a:theme xmlns:a="http://schemas.openxmlformats.org/drawingml/2006/main" name="fair-gsi-folienmaster_2017_onering">
  <a:themeElements>
    <a:clrScheme name="Benutzerdefiniert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6666"/>
      </a:hlink>
      <a:folHlink>
        <a:srgbClr val="800080"/>
      </a:folHlink>
    </a:clrScheme>
    <a:fontScheme name="Office Klassisch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FDBB63"/>
        </a:solidFill>
        <a:ln>
          <a:noFill/>
        </a:ln>
      </a:spPr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>
          <a:solidFill>
            <a:schemeClr val="tx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/>
      <a:bodyPr/>
      <a:lstStyle/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773</Words>
  <Application>Microsoft Macintosh PowerPoint</Application>
  <DocSecurity>0</DocSecurity>
  <PresentationFormat>Breitbild</PresentationFormat>
  <Paragraphs>157</Paragraphs>
  <Slides>9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7" baseType="lpstr">
      <vt:lpstr>Arial</vt:lpstr>
      <vt:lpstr>ArialMT</vt:lpstr>
      <vt:lpstr>Calibri</vt:lpstr>
      <vt:lpstr>Helvetica Neue</vt:lpstr>
      <vt:lpstr>Helvetica Neue Medium</vt:lpstr>
      <vt:lpstr>Times New Roman</vt:lpstr>
      <vt:lpstr>Wingdings</vt:lpstr>
      <vt:lpstr>fair-gsi-folienmaster_2017_onering</vt:lpstr>
      <vt:lpstr>PowerPoint-Präsentation</vt:lpstr>
      <vt:lpstr>Generic Optimization Frontend &amp; Framework (GeOFF) </vt:lpstr>
      <vt:lpstr>Accessibility &amp; Professional Release</vt:lpstr>
      <vt:lpstr>GeOFF: highlights from operations</vt:lpstr>
      <vt:lpstr>GeOFF: highlights from operations</vt:lpstr>
      <vt:lpstr>GeOFF: highlights from operations</vt:lpstr>
      <vt:lpstr>TwinRISE</vt:lpstr>
      <vt:lpstr>Summary and Outlook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subject/>
  <dc:creator>Ralph Assmann</dc:creator>
  <cp:keywords/>
  <dc:description/>
  <cp:lastModifiedBy>Sabrina Appel</cp:lastModifiedBy>
  <cp:revision>471</cp:revision>
  <dcterms:created xsi:type="dcterms:W3CDTF">2024-05-28T07:59:48Z</dcterms:created>
  <dcterms:modified xsi:type="dcterms:W3CDTF">2026-08-31T06:38:28Z</dcterms:modified>
  <cp:category/>
  <dc:identifier/>
  <cp:contentStatus/>
  <dc:language/>
  <cp:version/>
</cp:coreProperties>
</file>