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9144000" cy="5143500" type="screen16x9"/>
  <p:notesSz cx="51435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CFF1"/>
    <a:srgbClr val="D1B2E8"/>
    <a:srgbClr val="BA8CDC"/>
    <a:srgbClr val="9E5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90" d="100"/>
          <a:sy n="190" d="100"/>
        </p:scale>
        <p:origin x="138" y="-4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rot="0"/>
          <a:lstStyle/>
          <a:p>
            <a:pPr>
              <a:defRPr sz="1300" b="0" u="none" strike="noStrike">
                <a:solidFill>
                  <a:srgbClr val="000000"/>
                </a:solidFill>
                <a:uFillTx/>
                <a:latin typeface="Arial"/>
              </a:defRPr>
            </a:pPr>
            <a:r>
              <a:rPr lang="en-US" sz="1100" b="0" u="none" strike="noStrike">
                <a:solidFill>
                  <a:srgbClr val="555555"/>
                </a:solidFill>
                <a:uFillTx/>
                <a:latin typeface="Arial"/>
              </a:rPr>
              <a:t>Strict accuracy per question group – baseline run R53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Strict accuracy, run R53</c:v>
                </c:pt>
              </c:strCache>
            </c:strRef>
          </c:tx>
          <c:spPr>
            <a:solidFill>
              <a:srgbClr val="197F7E"/>
            </a:solidFill>
            <a:ln w="0">
              <a:noFill/>
            </a:ln>
          </c:spPr>
          <c:invertIfNegative val="0"/>
          <c:dLbls>
            <c:numFmt formatCode="0.00" sourceLinked="0"/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900" b="0" u="none" strike="noStrike">
                    <a:solidFill>
                      <a:srgbClr val="555555"/>
                    </a:solidFill>
                    <a:uFillTx/>
                    <a:latin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8"/>
                <c:pt idx="0">
                  <c:v>Procedural</c:v>
                </c:pt>
                <c:pt idx="1">
                  <c:v>Deep research</c:v>
                </c:pt>
                <c:pt idx="2">
                  <c:v>Test-stand scoped</c:v>
                </c:pt>
                <c:pt idx="3">
                  <c:v>Exact entry by ID</c:v>
                </c:pt>
                <c:pt idx="4">
                  <c:v>Core retrieval</c:v>
                </c:pt>
                <c:pt idx="5">
                  <c:v>All 99 questions</c:v>
                </c:pt>
                <c:pt idx="6">
                  <c:v>Multi-run / module</c:v>
                </c:pt>
                <c:pt idx="7">
                  <c:v>Author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0.25</c:v>
                </c:pt>
                <c:pt idx="3">
                  <c:v>0.33</c:v>
                </c:pt>
                <c:pt idx="4">
                  <c:v>0.48</c:v>
                </c:pt>
                <c:pt idx="5">
                  <c:v>0.59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89-4190-8AE7-21C133ED8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974303"/>
        <c:axId val="50825319"/>
      </c:barChart>
      <c:catAx>
        <c:axId val="96974303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1000" b="0" u="none" strike="noStrike">
                <a:solidFill>
                  <a:srgbClr val="111111"/>
                </a:solidFill>
                <a:uFillTx/>
                <a:latin typeface="Arial"/>
              </a:defRPr>
            </a:pPr>
            <a:endParaRPr lang="en-US"/>
          </a:p>
        </c:txPr>
        <c:crossAx val="50825319"/>
        <c:crosses val="autoZero"/>
        <c:auto val="1"/>
        <c:lblAlgn val="ctr"/>
        <c:lblOffset val="100"/>
        <c:noMultiLvlLbl val="0"/>
      </c:catAx>
      <c:valAx>
        <c:axId val="50825319"/>
        <c:scaling>
          <c:orientation val="minMax"/>
          <c:max val="1"/>
          <c:min val="0"/>
        </c:scaling>
        <c:delete val="0"/>
        <c:axPos val="t"/>
        <c:majorGridlines>
          <c:spPr>
            <a:ln w="6480">
              <a:solidFill>
                <a:srgbClr val="E5E5E5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rgbClr val="8C8C8C"/>
                </a:solidFill>
                <a:uFillTx/>
                <a:latin typeface="Arial"/>
              </a:defRPr>
            </a:pPr>
            <a:endParaRPr lang="en-US"/>
          </a:p>
        </c:txPr>
        <c:crossAx val="96974303"/>
        <c:crosses val="autoZero"/>
        <c:crossBetween val="between"/>
      </c:valAx>
      <c:spPr>
        <a:noFill/>
        <a:ln w="0">
          <a:noFill/>
        </a:ln>
      </c:spPr>
    </c:plotArea>
    <c:plotVisOnly val="1"/>
    <c:dispBlanksAs val="span"/>
    <c:showDLblsOverMax val="1"/>
  </c:chart>
  <c:spPr>
    <a:noFill/>
    <a:ln w="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title>
      <c:tx>
        <c:rich>
          <a:bodyPr rot="0"/>
          <a:lstStyle/>
          <a:p>
            <a:pPr>
              <a:defRPr sz="1300" b="0" u="none" strike="noStrike">
                <a:solidFill>
                  <a:srgbClr val="000000"/>
                </a:solidFill>
                <a:uFillTx/>
                <a:latin typeface="Arial"/>
              </a:defRPr>
            </a:pPr>
            <a:r>
              <a:rPr lang="en-US" sz="1100" b="0" u="none" strike="noStrike">
                <a:solidFill>
                  <a:srgbClr val="555555"/>
                </a:solidFill>
                <a:uFillTx/>
                <a:latin typeface="Arial"/>
              </a:rPr>
              <a:t>Accuracy on the fixed 99-question set, May – July 2026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strict</c:v>
                </c:pt>
              </c:strCache>
            </c:strRef>
          </c:tx>
          <c:spPr>
            <a:ln w="31680">
              <a:solidFill>
                <a:srgbClr val="197F7E"/>
              </a:solidFill>
              <a:round/>
            </a:ln>
          </c:spPr>
          <c:marker>
            <c:symbol val="circle"/>
            <c:size val="6"/>
            <c:spPr>
              <a:solidFill>
                <a:srgbClr val="197F7E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10"/>
                <c:pt idx="0">
                  <c:v>R53</c:v>
                </c:pt>
                <c:pt idx="1">
                  <c:v>R54</c:v>
                </c:pt>
                <c:pt idx="2">
                  <c:v>R55</c:v>
                </c:pt>
                <c:pt idx="3">
                  <c:v>R56</c:v>
                </c:pt>
                <c:pt idx="4">
                  <c:v>R57</c:v>
                </c:pt>
                <c:pt idx="5">
                  <c:v>R58</c:v>
                </c:pt>
                <c:pt idx="6">
                  <c:v>R59</c:v>
                </c:pt>
                <c:pt idx="7">
                  <c:v>R60</c:v>
                </c:pt>
                <c:pt idx="8">
                  <c:v>R61</c:v>
                </c:pt>
                <c:pt idx="9">
                  <c:v>R62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0"/>
                <c:pt idx="0">
                  <c:v>0.58599999999999997</c:v>
                </c:pt>
                <c:pt idx="1">
                  <c:v>0.63</c:v>
                </c:pt>
                <c:pt idx="2">
                  <c:v>0.79</c:v>
                </c:pt>
                <c:pt idx="3">
                  <c:v>0.68</c:v>
                </c:pt>
                <c:pt idx="4">
                  <c:v>0.82</c:v>
                </c:pt>
                <c:pt idx="5">
                  <c:v>0.85</c:v>
                </c:pt>
                <c:pt idx="6">
                  <c:v>0.86</c:v>
                </c:pt>
                <c:pt idx="7">
                  <c:v>0.83</c:v>
                </c:pt>
                <c:pt idx="8">
                  <c:v>0.92</c:v>
                </c:pt>
                <c:pt idx="9">
                  <c:v>0.98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AE-4026-803A-957B4CD53F55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pass (minor gaps tolerated)</c:v>
                </c:pt>
              </c:strCache>
            </c:strRef>
          </c:tx>
          <c:spPr>
            <a:ln w="31680">
              <a:solidFill>
                <a:srgbClr val="9BC9C8"/>
              </a:solidFill>
              <a:round/>
            </a:ln>
          </c:spPr>
          <c:marker>
            <c:symbol val="circle"/>
            <c:size val="6"/>
            <c:spPr>
              <a:solidFill>
                <a:srgbClr val="9BC9C8"/>
              </a:solidFill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/>
              <a:lstStyle/>
              <a:p>
                <a:pPr>
                  <a:defRPr sz="1200" b="0" u="none" strike="noStrike">
                    <a:solidFill>
                      <a:srgbClr val="000000"/>
                    </a:solidFill>
                    <a:uFillTx/>
                    <a:latin typeface="Arial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0"/>
            <c:showSerName val="0"/>
            <c:showPercent val="0"/>
            <c:showBubbleSize val="1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10"/>
                <c:pt idx="0">
                  <c:v>R53</c:v>
                </c:pt>
                <c:pt idx="1">
                  <c:v>R54</c:v>
                </c:pt>
                <c:pt idx="2">
                  <c:v>R55</c:v>
                </c:pt>
                <c:pt idx="3">
                  <c:v>R56</c:v>
                </c:pt>
                <c:pt idx="4">
                  <c:v>R57</c:v>
                </c:pt>
                <c:pt idx="5">
                  <c:v>R58</c:v>
                </c:pt>
                <c:pt idx="6">
                  <c:v>R59</c:v>
                </c:pt>
                <c:pt idx="7">
                  <c:v>R60</c:v>
                </c:pt>
                <c:pt idx="8">
                  <c:v>R61</c:v>
                </c:pt>
                <c:pt idx="9">
                  <c:v>R62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0"/>
                <c:pt idx="0">
                  <c:v>0.83</c:v>
                </c:pt>
                <c:pt idx="1">
                  <c:v>0.9</c:v>
                </c:pt>
                <c:pt idx="2">
                  <c:v>0.88</c:v>
                </c:pt>
                <c:pt idx="3">
                  <c:v>0.9</c:v>
                </c:pt>
                <c:pt idx="4">
                  <c:v>0.92</c:v>
                </c:pt>
                <c:pt idx="5">
                  <c:v>0.95</c:v>
                </c:pt>
                <c:pt idx="6">
                  <c:v>0.93</c:v>
                </c:pt>
                <c:pt idx="7">
                  <c:v>0.94</c:v>
                </c:pt>
                <c:pt idx="8">
                  <c:v>0.96</c:v>
                </c:pt>
                <c:pt idx="9">
                  <c:v>0.99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AE-4026-803A-957B4CD53F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0">
              <a:noFill/>
            </a:ln>
          </c:spPr>
        </c:hiLowLines>
        <c:marker val="1"/>
        <c:smooth val="0"/>
        <c:axId val="45190165"/>
        <c:axId val="61791100"/>
      </c:lineChart>
      <c:catAx>
        <c:axId val="4519016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rgbClr val="111111"/>
                </a:solidFill>
                <a:uFillTx/>
                <a:latin typeface="Arial"/>
              </a:defRPr>
            </a:pPr>
            <a:endParaRPr lang="en-US"/>
          </a:p>
        </c:txPr>
        <c:crossAx val="61791100"/>
        <c:crosses val="autoZero"/>
        <c:auto val="1"/>
        <c:lblAlgn val="ctr"/>
        <c:lblOffset val="100"/>
        <c:noMultiLvlLbl val="0"/>
      </c:catAx>
      <c:valAx>
        <c:axId val="61791100"/>
        <c:scaling>
          <c:orientation val="minMax"/>
          <c:max val="1"/>
          <c:min val="0.5"/>
        </c:scaling>
        <c:delete val="0"/>
        <c:axPos val="l"/>
        <c:majorGridlines>
          <c:spPr>
            <a:ln w="6480">
              <a:solidFill>
                <a:srgbClr val="E5E5E5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600">
            <a:solidFill>
              <a:srgbClr val="888888"/>
            </a:solidFill>
            <a:round/>
          </a:ln>
        </c:spPr>
        <c:txPr>
          <a:bodyPr/>
          <a:lstStyle/>
          <a:p>
            <a:pPr>
              <a:defRPr sz="900" b="0" u="none" strike="noStrike">
                <a:solidFill>
                  <a:srgbClr val="8C8C8C"/>
                </a:solidFill>
                <a:uFillTx/>
                <a:latin typeface="Arial"/>
              </a:defRPr>
            </a:pPr>
            <a:endParaRPr lang="en-US"/>
          </a:p>
        </c:txPr>
        <c:crossAx val="45190165"/>
        <c:crosses val="autoZero"/>
        <c:crossBetween val="between"/>
        <c:majorUnit val="0.1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sz="900" b="0" u="none" strike="noStrike">
              <a:solidFill>
                <a:srgbClr val="555555"/>
              </a:solidFill>
              <a:uFillTx/>
              <a:latin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 w="0">
      <a:noFill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38A15687-6D35-402A-A13C-610D2A8470B4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Take RAG as given – the previous talk covered it. This talk is about what happens when the questions are precise and the entries are dense.</a:t>
            </a:r>
          </a:p>
        </p:txBody>
      </p:sp>
      <p:sp>
        <p:nvSpPr>
          <p:cNvPr id="226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83557D2-B343-4E44-9506-BCF901D0481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F0A226E-67ED-4A6D-AA98-4B27CBA719E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10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3B956C3-8437-487F-BC25-C616DEABC50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11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38BEFAE-BD09-41A5-B1AB-B7A4E86AC21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12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Real entry, operator names removed. Point: the information is there, it is just not in a form similarity search can use. Structure has to be extracted at ingest.</a:t>
            </a:r>
          </a:p>
        </p:txBody>
      </p:sp>
      <p:sp>
        <p:nvSpPr>
          <p:cNvPr id="229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56B5D9D-8441-4DAF-829B-4B0AD847383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2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Do not compete on volume. Position: different problem class – depth per entry instead of breadth of entries.</a:t>
            </a:r>
          </a:p>
        </p:txBody>
      </p:sp>
      <p:sp>
        <p:nvSpPr>
          <p:cNvPr id="232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67CD44F-6081-496C-9C05-18C6537FA0F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3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The tactful answer to a single-branch RAG: nothing personal, just the measured failure modes. Everyone in the room asks these question types.</a:t>
            </a:r>
          </a:p>
        </p:txBody>
      </p:sp>
      <p:sp>
        <p:nvSpPr>
          <p:cNvPr id="235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9690B13-1B87-4FE4-960C-9C93BBE6308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4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Concept level. Classes exist because each needs a different search strategy. Do not name internal components.</a:t>
            </a:r>
          </a:p>
        </p:txBody>
      </p:sp>
      <p:sp>
        <p:nvSpPr>
          <p:cNvPr id="238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55AB5AB-30A8-41F5-B014-6624E378A91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5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R56 dip = fixture change r45/r46, then recovery. The eval set is the thing that cannot be copied from a slide.</a:t>
            </a:r>
          </a:p>
        </p:txBody>
      </p:sp>
      <p:sp>
        <p:nvSpPr>
          <p:cNvPr id="241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E5B1047-073D-471B-96C8-680BA885910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6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Rendered from the live dashboard on 27.08.2026 (FB1, QDM-040 CD02). If you can, show the real thing instead.</a:t>
            </a:r>
          </a:p>
        </p:txBody>
      </p:sp>
      <p:sp>
        <p:nvSpPr>
          <p:cNvPr id="244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FFA9C96-8314-48E8-B91C-D6A15895AA92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7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Collaboration hook for IT and other departments: shared inference infrastructure, no duplicated cost, portable pipeline.</a:t>
            </a:r>
          </a:p>
        </p:txBody>
      </p:sp>
      <p:sp>
        <p:nvSpPr>
          <p:cNvPr id="247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77FED20-FF36-4DAB-8550-9DC019FD7519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8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90995E7-F027-4D3F-BC01-DE13F47407CD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9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0"/>
          <p:cNvSpPr/>
          <p:nvPr/>
        </p:nvSpPr>
        <p:spPr>
          <a:xfrm>
            <a:off x="548640" y="118872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4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ELOG-RAG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Text 1"/>
          <p:cNvSpPr/>
          <p:nvPr/>
        </p:nvSpPr>
        <p:spPr>
          <a:xfrm>
            <a:off x="548640" y="2011680"/>
            <a:ext cx="804636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200" b="0" i="1" u="none" strike="noStrike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Deep answers from measurement-heavy logbooks.</a:t>
            </a:r>
            <a:endParaRPr lang="en-US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Text 2"/>
          <p:cNvSpPr/>
          <p:nvPr/>
        </p:nvSpPr>
        <p:spPr>
          <a:xfrm>
            <a:off x="548640" y="2606040"/>
            <a:ext cx="768060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Finding a needle in the needle stack.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Text 3"/>
          <p:cNvSpPr/>
          <p:nvPr/>
        </p:nvSpPr>
        <p:spPr>
          <a:xfrm>
            <a:off x="548640" y="3840480"/>
            <a:ext cx="804636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Alexander Warth · SC Magnets &amp; Testing · GSI/FAIR AI Workshop, 31 August 2026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" name="Image 0" descr="if_logo.png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" name="Text 4"/>
          <p:cNvSpPr/>
          <p:nvPr/>
        </p:nvSpPr>
        <p:spPr>
          <a:xfrm>
            <a:off x="548640" y="4160520"/>
            <a:ext cx="5486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Supported by the GSI Innovation Fund  ·  External industry pilot partner  ·  Runs fully on-premise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09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BACKUP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Recovery by question group (R53–R62).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10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5" name="Image 0" descr="pdfimg/img-010.png"/>
          <p:cNvPicPr/>
          <p:nvPr/>
        </p:nvPicPr>
        <p:blipFill>
          <a:blip r:embed="rId3"/>
          <a:stretch/>
        </p:blipFill>
        <p:spPr>
          <a:xfrm>
            <a:off x="548640" y="1463040"/>
            <a:ext cx="4845960" cy="3282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Text 4"/>
          <p:cNvSpPr/>
          <p:nvPr/>
        </p:nvSpPr>
        <p:spPr>
          <a:xfrm>
            <a:off x="5623560" y="1508760"/>
            <a:ext cx="2971440" cy="320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13 groups, </a:t>
            </a:r>
            <a:r>
              <a:rPr lang="en-US" sz="1050" b="1" dirty="0">
                <a:solidFill>
                  <a:srgbClr val="111111"/>
                </a:solidFill>
                <a:latin typeface="Arial"/>
                <a:ea typeface="Arial"/>
              </a:rPr>
              <a:t>99</a:t>
            </a: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 questions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R core retrieval · N numeric/recency · MD module diversity · TQ temporal · DE German-language · MM multi-run · EM exact entry · DR deep research · AG aggregate · EC edge cases · TS test-stand · AU author · PR procedural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Strict = complete answer, every number and ID correct. A single wrong count fails the question. Each record carries expected route, class, entities, source entry IDs and an oracle SQL recipe; a judge rubric scores the rest.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r>
              <a:rPr lang="en-US" sz="1050" b="0" i="1" u="none" strike="noStrike" dirty="0">
                <a:solidFill>
                  <a:srgbClr val="111111"/>
                </a:solidFill>
                <a:effectLst/>
                <a:uFillTx/>
                <a:latin typeface="Georgia"/>
                <a:ea typeface="Georgia"/>
              </a:rPr>
              <a:t>The groups that failed outright at baseline are the ones that need structure and iteration – exactly where the graph and the agent lanes act.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" name="Image 0" descr="if_logo.png">
            <a:extLst>
              <a:ext uri="{FF2B5EF4-FFF2-40B4-BE49-F238E27FC236}">
                <a16:creationId xmlns:a16="http://schemas.microsoft.com/office/drawing/2014/main" id="{3FBE41AA-3B64-4E06-A758-CDA05989E1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10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BACKUP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Hybrid retrieval, one query.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11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4"/>
          <p:cNvSpPr/>
          <p:nvPr/>
        </p:nvSpPr>
        <p:spPr>
          <a:xfrm>
            <a:off x="548640" y="1463040"/>
            <a:ext cx="80463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QUERY   "What is currently done on QDM-040?"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Shape 5"/>
          <p:cNvSpPr/>
          <p:nvPr/>
        </p:nvSpPr>
        <p:spPr>
          <a:xfrm>
            <a:off x="548640" y="1920240"/>
            <a:ext cx="2559960" cy="1462680"/>
          </a:xfrm>
          <a:prstGeom prst="roundRect">
            <a:avLst>
              <a:gd name="adj" fmla="val 5000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Text 6"/>
          <p:cNvSpPr/>
          <p:nvPr/>
        </p:nvSpPr>
        <p:spPr>
          <a:xfrm>
            <a:off x="731520" y="2011680"/>
            <a:ext cx="2194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KNOWLEDGE GRAPH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Text 7"/>
          <p:cNvSpPr/>
          <p:nvPr/>
        </p:nvSpPr>
        <p:spPr>
          <a:xfrm>
            <a:off x="731520" y="2286000"/>
            <a:ext cx="21942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Structural traversal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Exact counts, relations,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current module state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8"/>
          <p:cNvSpPr/>
          <p:nvPr/>
        </p:nvSpPr>
        <p:spPr>
          <a:xfrm>
            <a:off x="731520" y="3017520"/>
            <a:ext cx="2194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i="1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Derived from entry metadata – no LLM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Shape 9"/>
          <p:cNvSpPr/>
          <p:nvPr/>
        </p:nvSpPr>
        <p:spPr>
          <a:xfrm>
            <a:off x="3291840" y="1920240"/>
            <a:ext cx="2559960" cy="1462680"/>
          </a:xfrm>
          <a:prstGeom prst="roundRect">
            <a:avLst>
              <a:gd name="adj" fmla="val 5000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10"/>
          <p:cNvSpPr/>
          <p:nvPr/>
        </p:nvSpPr>
        <p:spPr>
          <a:xfrm>
            <a:off x="3474720" y="2011680"/>
            <a:ext cx="2194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VECTOR SEARCH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Text 11"/>
          <p:cNvSpPr/>
          <p:nvPr/>
        </p:nvSpPr>
        <p:spPr>
          <a:xfrm>
            <a:off x="3474720" y="2286000"/>
            <a:ext cx="21942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Semantic similarity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Embed → cosine → top-k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Text 12"/>
          <p:cNvSpPr/>
          <p:nvPr/>
        </p:nvSpPr>
        <p:spPr>
          <a:xfrm>
            <a:off x="3474720" y="3017520"/>
            <a:ext cx="2194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i="1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Finds cases described differently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Shape 13"/>
          <p:cNvSpPr/>
          <p:nvPr/>
        </p:nvSpPr>
        <p:spPr>
          <a:xfrm>
            <a:off x="6035040" y="1920240"/>
            <a:ext cx="2559960" cy="1462680"/>
          </a:xfrm>
          <a:prstGeom prst="roundRect">
            <a:avLst>
              <a:gd name="adj" fmla="val 5000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14"/>
          <p:cNvSpPr/>
          <p:nvPr/>
        </p:nvSpPr>
        <p:spPr>
          <a:xfrm>
            <a:off x="6217920" y="2011680"/>
            <a:ext cx="2194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KEYWORD SEARCH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15"/>
          <p:cNvSpPr/>
          <p:nvPr/>
        </p:nvSpPr>
        <p:spPr>
          <a:xfrm>
            <a:off x="6217920" y="2286000"/>
            <a:ext cx="2194200" cy="685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BM25 full-text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"QDM-040", IDs, part numbers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16"/>
          <p:cNvSpPr/>
          <p:nvPr/>
        </p:nvSpPr>
        <p:spPr>
          <a:xfrm>
            <a:off x="6217920" y="3017520"/>
            <a:ext cx="219420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0" i="1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Exact identifiers never get lost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Shape 17"/>
          <p:cNvSpPr/>
          <p:nvPr/>
        </p:nvSpPr>
        <p:spPr>
          <a:xfrm>
            <a:off x="548640" y="3611880"/>
            <a:ext cx="8046360" cy="502560"/>
          </a:xfrm>
          <a:prstGeom prst="roundRect">
            <a:avLst>
              <a:gd name="adj" fmla="val 14545"/>
            </a:avLst>
          </a:prstGeom>
          <a:solidFill>
            <a:srgbClr val="197F7E"/>
          </a:solidFill>
          <a:ln w="12700">
            <a:solidFill>
              <a:srgbClr val="197F7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18"/>
          <p:cNvSpPr/>
          <p:nvPr/>
        </p:nvSpPr>
        <p:spPr>
          <a:xfrm>
            <a:off x="731520" y="3611880"/>
            <a:ext cx="768060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FUSION &amp; RERANKING   deduplicate · merge · rerank · top-k → LLM synthesis with citations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19"/>
          <p:cNvSpPr/>
          <p:nvPr/>
        </p:nvSpPr>
        <p:spPr>
          <a:xfrm>
            <a:off x="548640" y="4251960"/>
            <a:ext cx="80463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ANSWER + SOURCES   #8746 · #8747 · …    – structured, semantic and lexical signals fused into one ranked answer.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" name="Image 0" descr="if_logo.png">
            <a:extLst>
              <a:ext uri="{FF2B5EF4-FFF2-40B4-BE49-F238E27FC236}">
                <a16:creationId xmlns:a16="http://schemas.microsoft.com/office/drawing/2014/main" id="{A924228B-13AA-41A1-8D7D-B552F419A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13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BACKUP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Topology.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14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Shape 4"/>
          <p:cNvSpPr/>
          <p:nvPr/>
        </p:nvSpPr>
        <p:spPr>
          <a:xfrm>
            <a:off x="548640" y="1508760"/>
            <a:ext cx="2925720" cy="2834280"/>
          </a:xfrm>
          <a:prstGeom prst="roundRect">
            <a:avLst>
              <a:gd name="adj" fmla="val 3226"/>
            </a:avLst>
          </a:prstGeom>
          <a:solidFill>
            <a:srgbClr val="F7F7F7"/>
          </a:solidFill>
          <a:ln w="9525">
            <a:solidFill>
              <a:srgbClr val="E5E5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5"/>
          <p:cNvSpPr/>
          <p:nvPr/>
        </p:nvSpPr>
        <p:spPr>
          <a:xfrm>
            <a:off x="731520" y="1572840"/>
            <a:ext cx="18284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 spc="201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BACKEND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Shape 6"/>
          <p:cNvSpPr/>
          <p:nvPr/>
        </p:nvSpPr>
        <p:spPr>
          <a:xfrm>
            <a:off x="5669280" y="1508760"/>
            <a:ext cx="2925720" cy="2834280"/>
          </a:xfrm>
          <a:prstGeom prst="roundRect">
            <a:avLst>
              <a:gd name="adj" fmla="val 3226"/>
            </a:avLst>
          </a:prstGeom>
          <a:solidFill>
            <a:srgbClr val="F7F7F7"/>
          </a:solidFill>
          <a:ln w="9525">
            <a:solidFill>
              <a:srgbClr val="E5E5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 7"/>
          <p:cNvSpPr/>
          <p:nvPr/>
        </p:nvSpPr>
        <p:spPr>
          <a:xfrm>
            <a:off x="5852160" y="1572840"/>
            <a:ext cx="18284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 spc="201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WEB UI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Shape 8"/>
          <p:cNvSpPr/>
          <p:nvPr/>
        </p:nvSpPr>
        <p:spPr>
          <a:xfrm>
            <a:off x="731520" y="1874520"/>
            <a:ext cx="2559960" cy="1051200"/>
          </a:xfrm>
          <a:prstGeom prst="roundRect">
            <a:avLst>
              <a:gd name="adj" fmla="val 6957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 9"/>
          <p:cNvSpPr/>
          <p:nvPr/>
        </p:nvSpPr>
        <p:spPr>
          <a:xfrm>
            <a:off x="868680" y="1965960"/>
            <a:ext cx="22856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GSI </a:t>
            </a:r>
            <a:r>
              <a:rPr lang="en-US" sz="1100" b="1" u="none" strike="noStrike" dirty="0" err="1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LLMBot</a:t>
            </a:r>
            <a:r>
              <a:rPr lang="en-US" sz="11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 (on-premise)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10"/>
          <p:cNvSpPr/>
          <p:nvPr/>
        </p:nvSpPr>
        <p:spPr>
          <a:xfrm>
            <a:off x="868680" y="2240280"/>
            <a:ext cx="228564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Open-weight models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Embedding · inference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11"/>
          <p:cNvSpPr/>
          <p:nvPr/>
        </p:nvSpPr>
        <p:spPr>
          <a:xfrm>
            <a:off x="731520" y="3108960"/>
            <a:ext cx="2559960" cy="1051200"/>
          </a:xfrm>
          <a:prstGeom prst="roundRect">
            <a:avLst>
              <a:gd name="adj" fmla="val 6957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12"/>
          <p:cNvSpPr/>
          <p:nvPr/>
        </p:nvSpPr>
        <p:spPr>
          <a:xfrm>
            <a:off x="868680" y="3200400"/>
            <a:ext cx="22856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PostgreSQL + pgvector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Text 13"/>
          <p:cNvSpPr/>
          <p:nvPr/>
        </p:nvSpPr>
        <p:spPr>
          <a:xfrm>
            <a:off x="868680" y="3474720"/>
            <a:ext cx="228564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8,712 entries · 8,979 chunks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157 modules · 229 cooldown runs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Vectors · facts · graph relations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Shape 14"/>
          <p:cNvSpPr/>
          <p:nvPr/>
        </p:nvSpPr>
        <p:spPr>
          <a:xfrm>
            <a:off x="3749040" y="2514600"/>
            <a:ext cx="1645560" cy="868320"/>
          </a:xfrm>
          <a:prstGeom prst="roundRect">
            <a:avLst>
              <a:gd name="adj" fmla="val 8421"/>
            </a:avLst>
          </a:prstGeom>
          <a:solidFill>
            <a:srgbClr val="197F7E"/>
          </a:solidFill>
          <a:ln w="12700">
            <a:solidFill>
              <a:srgbClr val="197F7E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 15"/>
          <p:cNvSpPr/>
          <p:nvPr/>
        </p:nvSpPr>
        <p:spPr>
          <a:xfrm>
            <a:off x="3886200" y="2606040"/>
            <a:ext cx="13712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ELOG-RAG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16"/>
          <p:cNvSpPr/>
          <p:nvPr/>
        </p:nvSpPr>
        <p:spPr>
          <a:xfrm>
            <a:off x="3886200" y="2880360"/>
            <a:ext cx="137124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E6F2F2"/>
                </a:solidFill>
                <a:effectLst/>
                <a:uFillTx/>
                <a:latin typeface="Arial"/>
                <a:ea typeface="Arial"/>
              </a:rPr>
              <a:t>Ingest · hybrid retrieval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E6F2F2"/>
                </a:solidFill>
                <a:effectLst/>
                <a:uFillTx/>
                <a:latin typeface="Arial"/>
                <a:ea typeface="Arial"/>
              </a:rPr>
              <a:t>agent lanes · composer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Shape 17"/>
          <p:cNvSpPr/>
          <p:nvPr/>
        </p:nvSpPr>
        <p:spPr>
          <a:xfrm>
            <a:off x="5852160" y="1874520"/>
            <a:ext cx="2559960" cy="1051200"/>
          </a:xfrm>
          <a:prstGeom prst="roundRect">
            <a:avLst>
              <a:gd name="adj" fmla="val 6957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18"/>
          <p:cNvSpPr/>
          <p:nvPr/>
        </p:nvSpPr>
        <p:spPr>
          <a:xfrm>
            <a:off x="5989320" y="1965960"/>
            <a:ext cx="22856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Dashboard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19"/>
          <p:cNvSpPr/>
          <p:nvPr/>
        </p:nvSpPr>
        <p:spPr>
          <a:xfrm>
            <a:off x="5989320" y="2240280"/>
            <a:ext cx="228564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Feedbox &amp; module state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Activity digest with entry IDs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Shape 20"/>
          <p:cNvSpPr/>
          <p:nvPr/>
        </p:nvSpPr>
        <p:spPr>
          <a:xfrm>
            <a:off x="5852160" y="3108960"/>
            <a:ext cx="2559960" cy="1051200"/>
          </a:xfrm>
          <a:prstGeom prst="roundRect">
            <a:avLst>
              <a:gd name="adj" fmla="val 6957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21"/>
          <p:cNvSpPr/>
          <p:nvPr/>
        </p:nvSpPr>
        <p:spPr>
          <a:xfrm>
            <a:off x="5989320" y="3200400"/>
            <a:ext cx="22856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Ask-AI search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22"/>
          <p:cNvSpPr/>
          <p:nvPr/>
        </p:nvSpPr>
        <p:spPr>
          <a:xfrm>
            <a:off x="5989320" y="3474720"/>
            <a:ext cx="228564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Beyond keywords · depth auto/deep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Structured answers, cited sources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Shape 23"/>
          <p:cNvSpPr/>
          <p:nvPr/>
        </p:nvSpPr>
        <p:spPr>
          <a:xfrm>
            <a:off x="3749040" y="3840480"/>
            <a:ext cx="1645560" cy="685440"/>
          </a:xfrm>
          <a:prstGeom prst="roundRect">
            <a:avLst>
              <a:gd name="adj" fmla="val 10667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Text 24"/>
          <p:cNvSpPr/>
          <p:nvPr/>
        </p:nvSpPr>
        <p:spPr>
          <a:xfrm>
            <a:off x="3886200" y="3931920"/>
            <a:ext cx="13712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STF ELOG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25"/>
          <p:cNvSpPr/>
          <p:nvPr/>
        </p:nvSpPr>
        <p:spPr>
          <a:xfrm>
            <a:off x="3886200" y="4206240"/>
            <a:ext cx="13712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201"/>
              </a:spcAft>
              <a:tabLst>
                <a:tab pos="0" algn="l"/>
              </a:tabLst>
            </a:pPr>
            <a:r>
              <a:rPr lang="en-US" sz="9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Live ingestion daemon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26"/>
          <p:cNvSpPr/>
          <p:nvPr/>
        </p:nvSpPr>
        <p:spPr>
          <a:xfrm>
            <a:off x="3291840" y="2395440"/>
            <a:ext cx="457200" cy="302040"/>
          </a:xfrm>
          <a:prstGeom prst="line">
            <a:avLst/>
          </a:prstGeom>
          <a:ln w="15875">
            <a:solidFill>
              <a:srgbClr val="8C8C8C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Shape 27"/>
          <p:cNvSpPr/>
          <p:nvPr/>
        </p:nvSpPr>
        <p:spPr>
          <a:xfrm flipV="1">
            <a:off x="3291840" y="3200400"/>
            <a:ext cx="457200" cy="429480"/>
          </a:xfrm>
          <a:prstGeom prst="line">
            <a:avLst/>
          </a:prstGeom>
          <a:ln w="15875">
            <a:solidFill>
              <a:srgbClr val="8C8C8C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6" name="Shape 28"/>
          <p:cNvSpPr/>
          <p:nvPr/>
        </p:nvSpPr>
        <p:spPr>
          <a:xfrm flipV="1">
            <a:off x="5394960" y="2395440"/>
            <a:ext cx="457200" cy="302040"/>
          </a:xfrm>
          <a:prstGeom prst="line">
            <a:avLst/>
          </a:prstGeom>
          <a:ln w="15875">
            <a:solidFill>
              <a:srgbClr val="8C8C8C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Shape 29"/>
          <p:cNvSpPr/>
          <p:nvPr/>
        </p:nvSpPr>
        <p:spPr>
          <a:xfrm>
            <a:off x="5394960" y="3200400"/>
            <a:ext cx="457200" cy="429480"/>
          </a:xfrm>
          <a:prstGeom prst="line">
            <a:avLst/>
          </a:prstGeom>
          <a:ln w="15875">
            <a:solidFill>
              <a:srgbClr val="8C8C8C"/>
            </a:solidFill>
            <a:round/>
            <a:headEnd type="triangl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Shape 30"/>
          <p:cNvSpPr/>
          <p:nvPr/>
        </p:nvSpPr>
        <p:spPr>
          <a:xfrm flipV="1">
            <a:off x="4572000" y="3383280"/>
            <a:ext cx="9000" cy="457200"/>
          </a:xfrm>
          <a:prstGeom prst="line">
            <a:avLst/>
          </a:prstGeom>
          <a:ln w="15875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" name="Image 0" descr="if_logo.png">
            <a:extLst>
              <a:ext uri="{FF2B5EF4-FFF2-40B4-BE49-F238E27FC236}">
                <a16:creationId xmlns:a16="http://schemas.microsoft.com/office/drawing/2014/main" id="{BE60AB39-B43D-4ACC-BBBC-075F12F085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01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THE DATA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Can a system </a:t>
            </a:r>
            <a:r>
              <a:rPr lang="en-US" sz="3000" b="1" dirty="0">
                <a:solidFill>
                  <a:srgbClr val="111111"/>
                </a:solidFill>
                <a:latin typeface="Arial"/>
                <a:ea typeface="Arial"/>
              </a:rPr>
              <a:t>understand</a:t>
            </a:r>
            <a:r>
              <a:rPr lang="en-US" sz="30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 this?</a:t>
            </a:r>
            <a:endParaRPr lang="en-US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2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Shape 4"/>
          <p:cNvSpPr/>
          <p:nvPr/>
        </p:nvSpPr>
        <p:spPr>
          <a:xfrm>
            <a:off x="548640" y="1463040"/>
            <a:ext cx="5120280" cy="1965600"/>
          </a:xfrm>
          <a:prstGeom prst="roundRect">
            <a:avLst>
              <a:gd name="adj" fmla="val 3721"/>
            </a:avLst>
          </a:prstGeom>
          <a:solidFill>
            <a:srgbClr val="F7F7F7"/>
          </a:solidFill>
          <a:ln w="9525">
            <a:solidFill>
              <a:srgbClr val="E5E5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Text 5"/>
          <p:cNvSpPr/>
          <p:nvPr/>
        </p:nvSpPr>
        <p:spPr>
          <a:xfrm>
            <a:off x="731520" y="1536120"/>
            <a:ext cx="475452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#8796 · 17.08.2026 · QDM-040 · cooldown run CD02 · "Bipolar Cold Run 2"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 6"/>
          <p:cNvSpPr/>
          <p:nvPr/>
        </p:nvSpPr>
        <p:spPr>
          <a:xfrm>
            <a:off x="731520" y="1828800"/>
            <a:ext cx="4754520" cy="1554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Performed: %</a:t>
            </a:r>
            <a:r>
              <a:rPr lang="en-US" sz="850" b="0" u="none" strike="noStrike" dirty="0" err="1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SH_Bipolar</a:t>
            </a: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%, %</a:t>
            </a:r>
            <a:r>
              <a:rPr lang="en-US" sz="850" b="0" u="none" strike="noStrike" dirty="0" err="1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SV_Bipolar</a:t>
            </a: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%, %</a:t>
            </a:r>
            <a:r>
              <a:rPr lang="en-US" sz="850" b="0" u="none" strike="noStrike" dirty="0" err="1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CS_Bipolar</a:t>
            </a: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%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** CS ** Bipolar Stability (10 minutes)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1. [16:01:37], -250 A -&gt; 0.000 s -&gt; 250 A -&gt; 0 A -&gt; -250 A,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   +1225.0 A/s, -1225.0 A/s --&gt; CS Quench: [No];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** SH + SV ** Bipolar Stability Validation (10 minutes)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Green. [16:14:28], -100 A -&gt; 250 A -&gt; 0 A -&gt; -100 A, +/- 857.5 A/s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B5451B"/>
                </a:solidFill>
                <a:effectLst/>
                <a:uFillTx/>
                <a:latin typeface="Courier New"/>
                <a:ea typeface="Courier New"/>
              </a:rPr>
              <a:t>   --&gt; SH Quench: [Yes @ 16:14:34], SV Quench: [No]; #Mistake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Green. [16:17:07], -100 A -&gt; 250 A -&gt; 0 A -&gt; -100 A, +/- 857.5 A/s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   --&gt; SH Quench: [No], SV Quench: [No];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99"/>
              </a:spcAft>
              <a:tabLst>
                <a:tab pos="0" algn="l"/>
              </a:tabLst>
            </a:pPr>
            <a:r>
              <a:rPr lang="en-US" sz="850" b="0" u="none" strike="noStrike" dirty="0">
                <a:solidFill>
                  <a:srgbClr val="111111"/>
                </a:solidFill>
                <a:effectLst/>
                <a:uFillTx/>
                <a:latin typeface="Courier New"/>
                <a:ea typeface="Courier New"/>
              </a:rPr>
              <a:t>...</a:t>
            </a:r>
            <a:endParaRPr lang="en-US" sz="8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Shape 7"/>
          <p:cNvSpPr/>
          <p:nvPr/>
        </p:nvSpPr>
        <p:spPr>
          <a:xfrm>
            <a:off x="548640" y="3566160"/>
            <a:ext cx="5120280" cy="1096920"/>
          </a:xfrm>
          <a:prstGeom prst="roundRect">
            <a:avLst>
              <a:gd name="adj" fmla="val 6667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Text 8"/>
          <p:cNvSpPr/>
          <p:nvPr/>
        </p:nvSpPr>
        <p:spPr>
          <a:xfrm>
            <a:off x="731520" y="3630240"/>
            <a:ext cx="4754520" cy="100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800" b="1" u="none" strike="noStrike" spc="150" dirty="0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ASK-AI   </a:t>
            </a:r>
            <a:r>
              <a:rPr lang="en-US" sz="950" b="0" i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"Did SH quench above 800 A/s in cooldown 02 of QDM-040?"</a:t>
            </a:r>
            <a:br>
              <a:rPr sz="950" dirty="0"/>
            </a:br>
            <a:endParaRPr lang="en-US" sz="95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950" b="1" i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Answer:</a:t>
            </a:r>
            <a:endParaRPr lang="en-US" sz="950" b="1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900" b="0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….Entry 8796 (Bipolar Stability, 17.08.26): SH + SV Bipolar Stability Validation at 857.5 A/s – one instance showed </a:t>
            </a:r>
            <a:r>
              <a:rPr lang="en-US" sz="850" b="0" u="none" strike="noStrike" dirty="0">
                <a:solidFill>
                  <a:srgbClr val="B5451B"/>
                </a:solidFill>
                <a:effectLst/>
                <a:uFillTx/>
                <a:latin typeface="Courier New"/>
                <a:ea typeface="Courier New"/>
              </a:rPr>
              <a:t>SH Quench: [Yes @ 16:14:34]</a:t>
            </a:r>
            <a:r>
              <a:rPr lang="en-US" sz="900" b="0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, </a:t>
            </a:r>
            <a:r>
              <a:rPr lang="en-US" sz="900" b="1" i="1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but this was flagged as a "#Mistake" and subsequent runs at the same rate were stable</a:t>
            </a:r>
            <a:r>
              <a:rPr lang="en-US" sz="900" b="0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….</a:t>
            </a:r>
            <a:endParaRPr lang="en-US" sz="9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Text 9"/>
          <p:cNvSpPr/>
          <p:nvPr/>
        </p:nvSpPr>
        <p:spPr>
          <a:xfrm>
            <a:off x="5897880" y="1508760"/>
            <a:ext cx="2788920" cy="320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Dense by construction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Timestamped ramp sequences, currents, ramp rates, quench yes/no with time, operator remarks - several facts per line, in a house notation that never appears in any training corpus.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2,702</a:t>
            </a: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  entries carry explicit measurements with units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600" b="1" u="none" strike="noStrike" dirty="0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79</a:t>
            </a: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  authors over twelve years – notation drifts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400" b="1" u="none" strike="noStrike" dirty="0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97 % EN · 3 % DE</a:t>
            </a: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  bilingual, sometimes within one entry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50" b="0" i="1" u="none" strike="noStrike" dirty="0">
                <a:solidFill>
                  <a:srgbClr val="111111"/>
                </a:solidFill>
                <a:effectLst/>
                <a:uFillTx/>
                <a:latin typeface="Georgia"/>
                <a:ea typeface="Georgia"/>
              </a:rPr>
              <a:t>The answer below is the system's, verbatim: it finds the entry, reads the quench, and reads the operator's #Mistake flag right after it.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" name="Image 0" descr="if_logo.png">
            <a:extLst>
              <a:ext uri="{FF2B5EF4-FFF2-40B4-BE49-F238E27FC236}">
                <a16:creationId xmlns:a16="http://schemas.microsoft.com/office/drawing/2014/main" id="{D80B3EC3-0B72-4332-8C5D-9047B531B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02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THE DATA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8,712 of those. Twelve years of them.</a:t>
            </a:r>
            <a:endParaRPr lang="en-US" sz="3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3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Shape 4"/>
          <p:cNvSpPr/>
          <p:nvPr/>
        </p:nvSpPr>
        <p:spPr>
          <a:xfrm>
            <a:off x="548640" y="1554480"/>
            <a:ext cx="2468520" cy="2103120"/>
          </a:xfrm>
          <a:prstGeom prst="roundRect">
            <a:avLst>
              <a:gd name="adj" fmla="val 3810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Text 5"/>
          <p:cNvSpPr/>
          <p:nvPr/>
        </p:nvSpPr>
        <p:spPr>
          <a:xfrm>
            <a:off x="777240" y="1691640"/>
            <a:ext cx="20113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8,712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6"/>
          <p:cNvSpPr/>
          <p:nvPr/>
        </p:nvSpPr>
        <p:spPr>
          <a:xfrm>
            <a:off x="777240" y="2377440"/>
            <a:ext cx="20113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logbook entries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 7"/>
          <p:cNvSpPr/>
          <p:nvPr/>
        </p:nvSpPr>
        <p:spPr>
          <a:xfrm>
            <a:off x="777240" y="2743200"/>
            <a:ext cx="201132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en-US" sz="11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Series Test Facility ELOG, July 2014 to today: 157 modules, every ramp and quench.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8"/>
          <p:cNvSpPr/>
          <p:nvPr/>
        </p:nvSpPr>
        <p:spPr>
          <a:xfrm>
            <a:off x="3200400" y="1554480"/>
            <a:ext cx="2468520" cy="2103120"/>
          </a:xfrm>
          <a:prstGeom prst="roundRect">
            <a:avLst>
              <a:gd name="adj" fmla="val 3810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Text 9"/>
          <p:cNvSpPr/>
          <p:nvPr/>
        </p:nvSpPr>
        <p:spPr>
          <a:xfrm>
            <a:off x="3429000" y="1691640"/>
            <a:ext cx="20113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12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Text 10"/>
          <p:cNvSpPr/>
          <p:nvPr/>
        </p:nvSpPr>
        <p:spPr>
          <a:xfrm>
            <a:off x="3429000" y="2377440"/>
            <a:ext cx="201132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years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11"/>
          <p:cNvSpPr/>
          <p:nvPr/>
        </p:nvSpPr>
        <p:spPr>
          <a:xfrm>
            <a:off x="3429000" y="2743200"/>
            <a:ext cx="201132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en-US" sz="11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Reaches back well before the current campaigns. Vocabulary and authors change.</a:t>
            </a:r>
            <a:endParaRPr lang="en-US" sz="11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Shape 12"/>
          <p:cNvSpPr/>
          <p:nvPr/>
        </p:nvSpPr>
        <p:spPr>
          <a:xfrm>
            <a:off x="5852160" y="1554480"/>
            <a:ext cx="2742840" cy="2103120"/>
          </a:xfrm>
          <a:prstGeom prst="roundRect">
            <a:avLst>
              <a:gd name="adj" fmla="val 3810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 13"/>
          <p:cNvSpPr/>
          <p:nvPr/>
        </p:nvSpPr>
        <p:spPr>
          <a:xfrm>
            <a:off x="6080760" y="1691640"/>
            <a:ext cx="228564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229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Text 14"/>
          <p:cNvSpPr/>
          <p:nvPr/>
        </p:nvSpPr>
        <p:spPr>
          <a:xfrm>
            <a:off x="6080760" y="2377440"/>
            <a:ext cx="228564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cooldown runs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 15"/>
          <p:cNvSpPr/>
          <p:nvPr/>
        </p:nvSpPr>
        <p:spPr>
          <a:xfrm>
            <a:off x="6080760" y="2743200"/>
            <a:ext cx="2285640" cy="594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en-US" sz="110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Ramp rates, quench currents, dwell times, module and feedbox IDs, cross-references to earlier entries – per run, per module.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6"/>
          <p:cNvSpPr/>
          <p:nvPr/>
        </p:nvSpPr>
        <p:spPr>
          <a:xfrm>
            <a:off x="548640" y="3886200"/>
            <a:ext cx="8046360" cy="64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Breadth vs. depth. </a:t>
            </a:r>
            <a:r>
              <a:rPr lang="en-US" sz="12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A shift log spans a whole machine in narrative form. A test-facility log spans one magnet in numbers. The questions people ask it are entity-scoped, numeric and temporal - "which Corrector Magnet of QDM-030 quenched above </a:t>
            </a:r>
            <a:r>
              <a:rPr lang="en-US" sz="1200" dirty="0">
                <a:solidFill>
                  <a:srgbClr val="555555"/>
                </a:solidFill>
                <a:latin typeface="Arial"/>
                <a:ea typeface="Arial"/>
              </a:rPr>
              <a:t>230A</a:t>
            </a:r>
            <a:r>
              <a:rPr lang="en-US" sz="12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 in any cooldown run?" - and similarity search alone does not answer them.</a:t>
            </a:r>
            <a:endParaRPr lang="en-US" sz="1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" name="Image 0" descr="if_logo.png">
            <a:extLst>
              <a:ext uri="{FF2B5EF4-FFF2-40B4-BE49-F238E27FC236}">
                <a16:creationId xmlns:a16="http://schemas.microsoft.com/office/drawing/2014/main" id="{46D24ECA-1BA5-483A-8149-3AB0427A2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03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THE BASELINE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Where plain RAG breaks.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4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47" name="Chart 0"/>
          <p:cNvGraphicFramePr/>
          <p:nvPr/>
        </p:nvGraphicFramePr>
        <p:xfrm>
          <a:off x="543600" y="1231560"/>
          <a:ext cx="4937400" cy="315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Text 4"/>
          <p:cNvSpPr/>
          <p:nvPr/>
        </p:nvSpPr>
        <p:spPr>
          <a:xfrm>
            <a:off x="5760720" y="1508760"/>
            <a:ext cx="2834280" cy="3200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Baseline: vector retrieval, one LLM pass  - naive RAG pipeline.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Similarity search finds look-alikes. It is fine for "what happened to module X" and fails outright on everything that needs structure or iteration: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4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exact counts, totals, most recent entries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4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procedures assembled from many entries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4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analyses across several runs or modules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4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scope limited to one test stand (FB1–FB4)</a:t>
            </a:r>
          </a:p>
          <a:p>
            <a:pPr defTabSz="914400">
              <a:lnSpc>
                <a:spcPct val="100000"/>
              </a:lnSpc>
              <a:spcAft>
                <a:spcPts val="400"/>
              </a:spcAft>
              <a:buClr>
                <a:srgbClr val="555555"/>
              </a:buClr>
              <a:tabLst>
                <a:tab pos="0" algn="l"/>
              </a:tabLst>
            </a:pP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en-US" sz="1050" b="0" i="1" u="none" strike="noStrike" dirty="0">
                <a:solidFill>
                  <a:srgbClr val="111111"/>
                </a:solidFill>
                <a:effectLst/>
                <a:uFillTx/>
                <a:latin typeface="Georgia"/>
                <a:ea typeface="Georgia"/>
              </a:rPr>
              <a:t>Fixed question set (99 questions in 13 groups now), re-run after every change. </a:t>
            </a:r>
          </a:p>
          <a:p>
            <a:pPr defTabSz="9144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en-US" sz="1050" b="0" i="1" u="none" strike="noStrike" dirty="0">
                <a:solidFill>
                  <a:srgbClr val="111111"/>
                </a:solidFill>
                <a:effectLst/>
                <a:uFillTx/>
                <a:latin typeface="Georgia"/>
                <a:ea typeface="Georgia"/>
              </a:rPr>
              <a:t>Ground truth is not hand-labelled - each question carries a SQL recipe that re-derives it from the live database.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" name="Image 0" descr="if_logo.png">
            <a:extLst>
              <a:ext uri="{FF2B5EF4-FFF2-40B4-BE49-F238E27FC236}">
                <a16:creationId xmlns:a16="http://schemas.microsoft.com/office/drawing/2014/main" id="{396468E0-A3D9-4E7A-A328-6D702C348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10">
            <a:extLst>
              <a:ext uri="{FF2B5EF4-FFF2-40B4-BE49-F238E27FC236}">
                <a16:creationId xmlns:a16="http://schemas.microsoft.com/office/drawing/2014/main" id="{31E44F31-2426-4755-AD30-1803F79E74D9}"/>
              </a:ext>
            </a:extLst>
          </p:cNvPr>
          <p:cNvSpPr/>
          <p:nvPr/>
        </p:nvSpPr>
        <p:spPr>
          <a:xfrm>
            <a:off x="4994031" y="1179297"/>
            <a:ext cx="3235569" cy="2749608"/>
          </a:xfrm>
          <a:prstGeom prst="roundRect">
            <a:avLst>
              <a:gd name="adj" fmla="val 11111"/>
            </a:avLst>
          </a:prstGeom>
          <a:solidFill>
            <a:srgbClr val="E2CFF1"/>
          </a:solidFill>
          <a:ln w="12700">
            <a:solidFill>
              <a:srgbClr val="E2CFF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r>
              <a:rPr lang="de-DE" sz="1200" b="0" u="none" strike="noStrike" dirty="0" err="1">
                <a:solidFill>
                  <a:srgbClr val="FFFFFF"/>
                </a:solidFill>
                <a:effectLst/>
                <a:uFillTx/>
                <a:latin typeface="Arial"/>
              </a:rPr>
              <a:t>Supervison</a:t>
            </a:r>
            <a:endParaRPr lang="en-US" sz="1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04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THE APPROACH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Classify, route, escalate.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5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Shape 4"/>
          <p:cNvSpPr/>
          <p:nvPr/>
        </p:nvSpPr>
        <p:spPr>
          <a:xfrm>
            <a:off x="555505" y="2242710"/>
            <a:ext cx="1051200" cy="658080"/>
          </a:xfrm>
          <a:prstGeom prst="roundRect">
            <a:avLst>
              <a:gd name="adj" fmla="val 11111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 5"/>
          <p:cNvSpPr/>
          <p:nvPr/>
        </p:nvSpPr>
        <p:spPr>
          <a:xfrm>
            <a:off x="632222" y="2242710"/>
            <a:ext cx="86832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0.72"/>
                <a:ea typeface="0.72"/>
              </a:rPr>
              <a:t>Question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Shape 6"/>
          <p:cNvSpPr/>
          <p:nvPr/>
        </p:nvSpPr>
        <p:spPr>
          <a:xfrm>
            <a:off x="1795237" y="2242710"/>
            <a:ext cx="1188360" cy="658080"/>
          </a:xfrm>
          <a:prstGeom prst="roundRect">
            <a:avLst>
              <a:gd name="adj" fmla="val 11111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Text 7"/>
          <p:cNvSpPr/>
          <p:nvPr/>
        </p:nvSpPr>
        <p:spPr>
          <a:xfrm>
            <a:off x="1881159" y="2247472"/>
            <a:ext cx="100548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0.72"/>
                <a:ea typeface="0.72"/>
              </a:rPr>
              <a:t>Classify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8 classes · confidence · entities</a:t>
            </a: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Shape 8"/>
          <p:cNvSpPr/>
          <p:nvPr/>
        </p:nvSpPr>
        <p:spPr>
          <a:xfrm>
            <a:off x="3161093" y="2242710"/>
            <a:ext cx="1188360" cy="658080"/>
          </a:xfrm>
          <a:prstGeom prst="roundRect">
            <a:avLst>
              <a:gd name="adj" fmla="val 11111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9"/>
          <p:cNvSpPr/>
          <p:nvPr/>
        </p:nvSpPr>
        <p:spPr>
          <a:xfrm>
            <a:off x="3251738" y="2242710"/>
            <a:ext cx="100548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0.72"/>
                <a:ea typeface="0.72"/>
              </a:rPr>
              <a:t>Resolve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names → canonical IDs</a:t>
            </a: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10"/>
          <p:cNvSpPr/>
          <p:nvPr/>
        </p:nvSpPr>
        <p:spPr>
          <a:xfrm>
            <a:off x="4532333" y="2243808"/>
            <a:ext cx="941760" cy="658080"/>
          </a:xfrm>
          <a:prstGeom prst="roundRect">
            <a:avLst>
              <a:gd name="adj" fmla="val 11111"/>
            </a:avLst>
          </a:prstGeom>
          <a:solidFill>
            <a:srgbClr val="197F7E"/>
          </a:solidFill>
          <a:ln w="12700">
            <a:solidFill>
              <a:srgbClr val="197F7E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11"/>
          <p:cNvSpPr/>
          <p:nvPr/>
        </p:nvSpPr>
        <p:spPr>
          <a:xfrm>
            <a:off x="4631478" y="2231722"/>
            <a:ext cx="73116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FFFFFF"/>
                </a:solidFill>
                <a:effectLst/>
                <a:uFillTx/>
                <a:latin typeface="0.72"/>
                <a:ea typeface="0.72"/>
              </a:rPr>
              <a:t>Route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Shape 12"/>
          <p:cNvSpPr/>
          <p:nvPr/>
        </p:nvSpPr>
        <p:spPr>
          <a:xfrm>
            <a:off x="1611997" y="2571750"/>
            <a:ext cx="177136" cy="0"/>
          </a:xfrm>
          <a:prstGeom prst="line">
            <a:avLst/>
          </a:prstGeom>
          <a:ln w="19050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Shape 13"/>
          <p:cNvSpPr/>
          <p:nvPr/>
        </p:nvSpPr>
        <p:spPr>
          <a:xfrm flipV="1">
            <a:off x="2995754" y="2571750"/>
            <a:ext cx="158566" cy="0"/>
          </a:xfrm>
          <a:prstGeom prst="line">
            <a:avLst/>
          </a:prstGeom>
          <a:ln w="19050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4"/>
          <p:cNvSpPr/>
          <p:nvPr/>
        </p:nvSpPr>
        <p:spPr>
          <a:xfrm>
            <a:off x="4349453" y="2571750"/>
            <a:ext cx="176467" cy="0"/>
          </a:xfrm>
          <a:prstGeom prst="line">
            <a:avLst/>
          </a:prstGeom>
          <a:ln w="19050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15"/>
          <p:cNvSpPr/>
          <p:nvPr/>
        </p:nvSpPr>
        <p:spPr>
          <a:xfrm>
            <a:off x="6010156" y="1444680"/>
            <a:ext cx="1572840" cy="639720"/>
          </a:xfrm>
          <a:prstGeom prst="roundRect">
            <a:avLst>
              <a:gd name="adj" fmla="val 11429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16"/>
          <p:cNvSpPr/>
          <p:nvPr/>
        </p:nvSpPr>
        <p:spPr>
          <a:xfrm>
            <a:off x="6009864" y="1463400"/>
            <a:ext cx="1554120" cy="639720"/>
          </a:xfrm>
          <a:prstGeom prst="rect">
            <a:avLst/>
          </a:prstGeom>
          <a:noFill/>
          <a:ln w="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0.72"/>
                <a:ea typeface="0.72"/>
              </a:rPr>
              <a:t>Lane 1 · Single pass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1 LLM call · fast</a:t>
            </a: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Shape 17"/>
          <p:cNvSpPr/>
          <p:nvPr/>
        </p:nvSpPr>
        <p:spPr>
          <a:xfrm>
            <a:off x="6034680" y="2245320"/>
            <a:ext cx="1554480" cy="639720"/>
          </a:xfrm>
          <a:prstGeom prst="roundRect">
            <a:avLst>
              <a:gd name="adj" fmla="val 11429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18"/>
          <p:cNvSpPr/>
          <p:nvPr/>
        </p:nvSpPr>
        <p:spPr>
          <a:xfrm>
            <a:off x="6021829" y="2245320"/>
            <a:ext cx="15541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0.72"/>
                <a:ea typeface="0.72"/>
              </a:rPr>
              <a:t>Lane 2 · Iterative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≤ 6 tool steps</a:t>
            </a: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Shape 19"/>
          <p:cNvSpPr/>
          <p:nvPr/>
        </p:nvSpPr>
        <p:spPr>
          <a:xfrm>
            <a:off x="6016320" y="3119760"/>
            <a:ext cx="1554480" cy="639720"/>
          </a:xfrm>
          <a:prstGeom prst="roundRect">
            <a:avLst>
              <a:gd name="adj" fmla="val 11429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20"/>
          <p:cNvSpPr/>
          <p:nvPr/>
        </p:nvSpPr>
        <p:spPr>
          <a:xfrm>
            <a:off x="6009864" y="3037514"/>
            <a:ext cx="1554120" cy="639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0.72"/>
                <a:ea typeface="0.72"/>
              </a:rPr>
              <a:t>Lane 3 · Deep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plan → gather ∥ → analyze</a:t>
            </a: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Shape 21"/>
          <p:cNvSpPr/>
          <p:nvPr/>
        </p:nvSpPr>
        <p:spPr>
          <a:xfrm>
            <a:off x="5461783" y="2580120"/>
            <a:ext cx="159257" cy="720"/>
          </a:xfrm>
          <a:prstGeom prst="line">
            <a:avLst/>
          </a:prstGeom>
          <a:ln w="19050">
            <a:solidFill>
              <a:srgbClr val="8C8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Shape 22"/>
          <p:cNvSpPr/>
          <p:nvPr/>
        </p:nvSpPr>
        <p:spPr>
          <a:xfrm>
            <a:off x="5623560" y="1783080"/>
            <a:ext cx="720" cy="1663920"/>
          </a:xfrm>
          <a:prstGeom prst="line">
            <a:avLst/>
          </a:prstGeom>
          <a:ln w="19050">
            <a:solidFill>
              <a:srgbClr val="8C8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Shape 23"/>
          <p:cNvSpPr/>
          <p:nvPr/>
        </p:nvSpPr>
        <p:spPr>
          <a:xfrm flipV="1">
            <a:off x="5623560" y="1782000"/>
            <a:ext cx="392040" cy="1080"/>
          </a:xfrm>
          <a:prstGeom prst="line">
            <a:avLst/>
          </a:prstGeom>
          <a:ln w="19050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Shape 24"/>
          <p:cNvSpPr/>
          <p:nvPr/>
        </p:nvSpPr>
        <p:spPr>
          <a:xfrm flipV="1">
            <a:off x="5621040" y="2580120"/>
            <a:ext cx="412200" cy="0"/>
          </a:xfrm>
          <a:prstGeom prst="line">
            <a:avLst/>
          </a:prstGeom>
          <a:ln w="19050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Shape 25"/>
          <p:cNvSpPr/>
          <p:nvPr/>
        </p:nvSpPr>
        <p:spPr>
          <a:xfrm flipV="1">
            <a:off x="5623560" y="3446280"/>
            <a:ext cx="410400" cy="720"/>
          </a:xfrm>
          <a:prstGeom prst="line">
            <a:avLst/>
          </a:prstGeom>
          <a:ln w="19050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3920" rIns="90000" bIns="-4392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26"/>
          <p:cNvSpPr/>
          <p:nvPr/>
        </p:nvSpPr>
        <p:spPr>
          <a:xfrm>
            <a:off x="5468040" y="1444680"/>
            <a:ext cx="54828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simple &amp;</a:t>
            </a:r>
            <a:endParaRPr lang="en-US" sz="6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confident</a:t>
            </a:r>
            <a:endParaRPr lang="en-US" sz="6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27"/>
          <p:cNvSpPr/>
          <p:nvPr/>
        </p:nvSpPr>
        <p:spPr>
          <a:xfrm>
            <a:off x="5523805" y="2313555"/>
            <a:ext cx="60667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complex or</a:t>
            </a:r>
            <a:endParaRPr lang="en-US" sz="6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unsure</a:t>
            </a:r>
            <a:endParaRPr lang="en-US" sz="6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28"/>
          <p:cNvSpPr/>
          <p:nvPr/>
        </p:nvSpPr>
        <p:spPr>
          <a:xfrm>
            <a:off x="5538533" y="3093840"/>
            <a:ext cx="54828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depth =</a:t>
            </a:r>
            <a:endParaRPr lang="en-US" sz="6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deep</a:t>
            </a:r>
            <a:endParaRPr lang="en-US" sz="6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Shape 29"/>
          <p:cNvSpPr/>
          <p:nvPr/>
        </p:nvSpPr>
        <p:spPr>
          <a:xfrm>
            <a:off x="7818120" y="2242710"/>
            <a:ext cx="776880" cy="658080"/>
          </a:xfrm>
          <a:prstGeom prst="roundRect">
            <a:avLst>
              <a:gd name="adj" fmla="val 11111"/>
            </a:avLst>
          </a:prstGeom>
          <a:solidFill>
            <a:srgbClr val="197F7E"/>
          </a:solidFill>
          <a:ln w="12700">
            <a:solidFill>
              <a:srgbClr val="197F7E"/>
            </a:solidFill>
            <a:rou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9" name="Text 30"/>
          <p:cNvSpPr/>
          <p:nvPr/>
        </p:nvSpPr>
        <p:spPr>
          <a:xfrm>
            <a:off x="7920653" y="2214467"/>
            <a:ext cx="594000" cy="658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FFFFFF"/>
                </a:solidFill>
                <a:effectLst/>
                <a:uFillTx/>
                <a:latin typeface="0.72"/>
                <a:ea typeface="0.72"/>
              </a:rPr>
              <a:t>Answer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 dirty="0">
                <a:solidFill>
                  <a:srgbClr val="E6F2F2"/>
                </a:solidFill>
                <a:effectLst/>
                <a:uFillTx/>
                <a:latin typeface="0.72"/>
                <a:ea typeface="0.72"/>
              </a:rPr>
              <a:t>+ sources</a:t>
            </a:r>
            <a:endParaRPr lang="en-US" sz="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Shape 31"/>
          <p:cNvSpPr/>
          <p:nvPr/>
        </p:nvSpPr>
        <p:spPr>
          <a:xfrm>
            <a:off x="7687484" y="1782360"/>
            <a:ext cx="720" cy="1663920"/>
          </a:xfrm>
          <a:prstGeom prst="line">
            <a:avLst/>
          </a:prstGeom>
          <a:ln w="19050">
            <a:solidFill>
              <a:srgbClr val="8C8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Shape 32"/>
          <p:cNvSpPr/>
          <p:nvPr/>
        </p:nvSpPr>
        <p:spPr>
          <a:xfrm>
            <a:off x="7589520" y="1783080"/>
            <a:ext cx="91440" cy="720"/>
          </a:xfrm>
          <a:prstGeom prst="line">
            <a:avLst/>
          </a:prstGeom>
          <a:ln w="19050">
            <a:solidFill>
              <a:srgbClr val="8C8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Shape 33"/>
          <p:cNvSpPr/>
          <p:nvPr/>
        </p:nvSpPr>
        <p:spPr>
          <a:xfrm>
            <a:off x="7607136" y="2580120"/>
            <a:ext cx="90000" cy="0"/>
          </a:xfrm>
          <a:prstGeom prst="line">
            <a:avLst/>
          </a:prstGeom>
          <a:ln w="19050">
            <a:solidFill>
              <a:srgbClr val="8C8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Shape 34"/>
          <p:cNvSpPr/>
          <p:nvPr/>
        </p:nvSpPr>
        <p:spPr>
          <a:xfrm flipV="1">
            <a:off x="7589520" y="3446280"/>
            <a:ext cx="97964" cy="720"/>
          </a:xfrm>
          <a:prstGeom prst="line">
            <a:avLst/>
          </a:prstGeom>
          <a:ln w="19050">
            <a:solidFill>
              <a:srgbClr val="8C8C8C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3920" rIns="90000" bIns="-4392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35"/>
          <p:cNvSpPr/>
          <p:nvPr/>
        </p:nvSpPr>
        <p:spPr>
          <a:xfrm flipV="1">
            <a:off x="7700695" y="2572378"/>
            <a:ext cx="121948" cy="7740"/>
          </a:xfrm>
          <a:prstGeom prst="line">
            <a:avLst/>
          </a:prstGeom>
          <a:ln w="19050">
            <a:solidFill>
              <a:srgbClr val="8C8C8C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-44280" rIns="90000" bIns="-4428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36"/>
          <p:cNvSpPr/>
          <p:nvPr/>
        </p:nvSpPr>
        <p:spPr>
          <a:xfrm flipH="1">
            <a:off x="7588800" y="2834280"/>
            <a:ext cx="365760" cy="530280"/>
          </a:xfrm>
          <a:prstGeom prst="line">
            <a:avLst/>
          </a:prstGeom>
          <a:ln w="19050">
            <a:solidFill>
              <a:srgbClr val="197F7E"/>
            </a:solidFill>
            <a:prstDash val="dash"/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 anchorCtr="1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37"/>
          <p:cNvSpPr/>
          <p:nvPr/>
        </p:nvSpPr>
        <p:spPr>
          <a:xfrm>
            <a:off x="5943600" y="3884099"/>
            <a:ext cx="2377080" cy="20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i="1" u="none" strike="noStrike" dirty="0">
                <a:solidFill>
                  <a:srgbClr val="197F7E"/>
                </a:solidFill>
                <a:effectLst/>
                <a:uFillTx/>
                <a:latin typeface="0.72"/>
                <a:ea typeface="0.72"/>
              </a:rPr>
              <a:t>escalate: user button, or classifier unsure</a:t>
            </a:r>
            <a:endParaRPr lang="en-US" sz="7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 38"/>
          <p:cNvSpPr/>
          <p:nvPr/>
        </p:nvSpPr>
        <p:spPr>
          <a:xfrm>
            <a:off x="548640" y="4160520"/>
            <a:ext cx="8046360" cy="45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i="1" u="none" strike="noStrike">
                <a:solidFill>
                  <a:srgbClr val="111111"/>
                </a:solidFill>
                <a:effectLst/>
                <a:uFillTx/>
                <a:latin typeface="Georgia"/>
                <a:ea typeface="Georgia"/>
              </a:rPr>
              <a:t>Bounded effort at every level: one call, six tool steps, or a plan you can read before it runs. Every answer cites entry IDs; ambiguous names produce a caveat, not a guess.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39"/>
          <p:cNvSpPr/>
          <p:nvPr/>
        </p:nvSpPr>
        <p:spPr>
          <a:xfrm>
            <a:off x="548640" y="3054240"/>
            <a:ext cx="4937400" cy="411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50" b="0" i="1" u="none" strike="noStrike" dirty="0">
                <a:solidFill>
                  <a:srgbClr val="555555"/>
                </a:solidFill>
                <a:effectLst/>
                <a:uFillTx/>
                <a:latin typeface="0.72"/>
                <a:ea typeface="0.72"/>
              </a:rPr>
              <a:t>"qdm050", "magnet 50", CID "02-000050-50-4" → QDM-050 · "last run", "CD03" → run ID · nothing unresolved reaches SQL</a:t>
            </a:r>
            <a:endParaRPr lang="en-US" sz="7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2" name="Image 0" descr="if_logo.png">
            <a:extLst>
              <a:ext uri="{FF2B5EF4-FFF2-40B4-BE49-F238E27FC236}">
                <a16:creationId xmlns:a16="http://schemas.microsoft.com/office/drawing/2014/main" id="{918E58D3-80B8-430C-BA3B-2761832BA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05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THE RESULTS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0.59 to 0.98 in ten iterations.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93" name="Chart 0"/>
          <p:cNvGraphicFramePr/>
          <p:nvPr/>
        </p:nvGraphicFramePr>
        <p:xfrm>
          <a:off x="548640" y="1508760"/>
          <a:ext cx="5120280" cy="310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4" name="Shape 4"/>
          <p:cNvSpPr/>
          <p:nvPr/>
        </p:nvSpPr>
        <p:spPr>
          <a:xfrm>
            <a:off x="5943600" y="1508760"/>
            <a:ext cx="2651400" cy="959760"/>
          </a:xfrm>
          <a:prstGeom prst="roundRect">
            <a:avLst>
              <a:gd name="adj" fmla="val 7619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5"/>
          <p:cNvSpPr/>
          <p:nvPr/>
        </p:nvSpPr>
        <p:spPr>
          <a:xfrm>
            <a:off x="6172200" y="1572840"/>
            <a:ext cx="1096920" cy="54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97F7E"/>
                </a:solidFill>
                <a:effectLst/>
                <a:uFillTx/>
                <a:latin typeface="Georgia"/>
                <a:ea typeface="Georgia"/>
              </a:rPr>
              <a:t>0.98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 6"/>
          <p:cNvSpPr/>
          <p:nvPr/>
        </p:nvSpPr>
        <p:spPr>
          <a:xfrm>
            <a:off x="7269480" y="1600200"/>
            <a:ext cx="1279800" cy="77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strict accuracy at R62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7"/>
          <p:cNvSpPr/>
          <p:nvPr/>
        </p:nvSpPr>
        <p:spPr>
          <a:xfrm>
            <a:off x="5989320" y="2606040"/>
            <a:ext cx="2605680" cy="201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10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What moved the curve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procedural  0.00 → 1.00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deep research  0.00 → 0.83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test-stand scoped  0.25 → 1.00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exact entry fetch  0.33 → 1.00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0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core retrieval  0.48 → 0.96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1050" b="0" i="1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Temporal, multi-run and author questions were solid from the start and held. Shown: R53–R62 on the 99-question set;</a:t>
            </a:r>
            <a:endParaRPr lang="en-US" sz="10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" name="Image 0" descr="if_logo.png">
            <a:extLst>
              <a:ext uri="{FF2B5EF4-FFF2-40B4-BE49-F238E27FC236}">
                <a16:creationId xmlns:a16="http://schemas.microsoft.com/office/drawing/2014/main" id="{F9E0425E-3866-4A3C-8E6D-E0DA0CC00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06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IN USE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It reads the logbook so nobody has to.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2"/>
          <p:cNvSpPr/>
          <p:nvPr/>
        </p:nvSpPr>
        <p:spPr>
          <a:xfrm>
            <a:off x="548640" y="4800600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7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Shape 4"/>
          <p:cNvSpPr/>
          <p:nvPr/>
        </p:nvSpPr>
        <p:spPr>
          <a:xfrm>
            <a:off x="548640" y="1463040"/>
            <a:ext cx="5760360" cy="320004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9525">
            <a:solidFill>
              <a:srgbClr val="E5E5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5"/>
          <p:cNvSpPr/>
          <p:nvPr/>
        </p:nvSpPr>
        <p:spPr>
          <a:xfrm>
            <a:off x="731520" y="1554480"/>
            <a:ext cx="9140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FB1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6"/>
          <p:cNvSpPr/>
          <p:nvPr/>
        </p:nvSpPr>
        <p:spPr>
          <a:xfrm>
            <a:off x="4892040" y="1572840"/>
            <a:ext cx="639720" cy="219240"/>
          </a:xfrm>
          <a:prstGeom prst="roundRect">
            <a:avLst>
              <a:gd name="adj" fmla="val 50000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7"/>
          <p:cNvSpPr/>
          <p:nvPr/>
        </p:nvSpPr>
        <p:spPr>
          <a:xfrm>
            <a:off x="4892040" y="1572840"/>
            <a:ext cx="63972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0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1 module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Shape 8"/>
          <p:cNvSpPr/>
          <p:nvPr/>
        </p:nvSpPr>
        <p:spPr>
          <a:xfrm>
            <a:off x="5577840" y="1572840"/>
            <a:ext cx="594000" cy="219240"/>
          </a:xfrm>
          <a:prstGeom prst="roundRect">
            <a:avLst>
              <a:gd name="adj" fmla="val 50000"/>
            </a:avLst>
          </a:prstGeom>
          <a:solidFill>
            <a:srgbClr val="E3EEFB"/>
          </a:solidFill>
          <a:ln w="12700">
            <a:solidFill>
              <a:srgbClr val="E3EEF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9"/>
          <p:cNvSpPr/>
          <p:nvPr/>
        </p:nvSpPr>
        <p:spPr>
          <a:xfrm>
            <a:off x="5577840" y="1572840"/>
            <a:ext cx="594000" cy="21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0" u="none" strike="noStrike">
                <a:solidFill>
                  <a:srgbClr val="2A5DAA"/>
                </a:solidFill>
                <a:effectLst/>
                <a:uFillTx/>
                <a:latin typeface="Arial"/>
                <a:ea typeface="Arial"/>
              </a:rPr>
              <a:t>1 active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Shape 10"/>
          <p:cNvSpPr/>
          <p:nvPr/>
        </p:nvSpPr>
        <p:spPr>
          <a:xfrm>
            <a:off x="731520" y="1920240"/>
            <a:ext cx="1828440" cy="566640"/>
          </a:xfrm>
          <a:prstGeom prst="roundRect">
            <a:avLst>
              <a:gd name="adj" fmla="val 9677"/>
            </a:avLst>
          </a:prstGeom>
          <a:solidFill>
            <a:srgbClr val="FAFAFA"/>
          </a:solidFill>
          <a:ln w="9525">
            <a:solidFill>
              <a:srgbClr val="E5E5E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Shape 11"/>
          <p:cNvSpPr/>
          <p:nvPr/>
        </p:nvSpPr>
        <p:spPr>
          <a:xfrm>
            <a:off x="731520" y="1974960"/>
            <a:ext cx="36360" cy="456840"/>
          </a:xfrm>
          <a:prstGeom prst="rect">
            <a:avLst/>
          </a:prstGeom>
          <a:solidFill>
            <a:srgbClr val="2FA84F"/>
          </a:solidFill>
          <a:ln w="12700">
            <a:solidFill>
              <a:srgbClr val="2FA84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12"/>
          <p:cNvSpPr/>
          <p:nvPr/>
        </p:nvSpPr>
        <p:spPr>
          <a:xfrm>
            <a:off x="841320" y="1956960"/>
            <a:ext cx="1691280" cy="50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95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QDM-040</a:t>
            </a:r>
            <a:endParaRPr lang="en-US" sz="9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● Cooldown 02 since 8/11/2026 — last entry 1d ago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13"/>
          <p:cNvSpPr/>
          <p:nvPr/>
        </p:nvSpPr>
        <p:spPr>
          <a:xfrm>
            <a:off x="731520" y="2606040"/>
            <a:ext cx="18284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1" u="none" strike="noStrike" spc="99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COLD-RUN TESTS   Cooldown 02 · 5/13 tests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Shape 14"/>
          <p:cNvSpPr/>
          <p:nvPr/>
        </p:nvSpPr>
        <p:spPr>
          <a:xfrm>
            <a:off x="731520" y="283464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F1F1F1"/>
          </a:solidFill>
          <a:ln w="12700">
            <a:solidFill>
              <a:srgbClr val="F1F1F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15"/>
          <p:cNvSpPr/>
          <p:nvPr/>
        </p:nvSpPr>
        <p:spPr>
          <a:xfrm>
            <a:off x="731520" y="283464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○ Cooldown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Shape 16"/>
          <p:cNvSpPr/>
          <p:nvPr/>
        </p:nvSpPr>
        <p:spPr>
          <a:xfrm>
            <a:off x="1664280" y="283464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E4F3EB"/>
          </a:solidFill>
          <a:ln w="12700">
            <a:solidFill>
              <a:srgbClr val="E4F3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17"/>
          <p:cNvSpPr/>
          <p:nvPr/>
        </p:nvSpPr>
        <p:spPr>
          <a:xfrm>
            <a:off x="1664280" y="283464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1E7A3E"/>
                </a:solidFill>
                <a:effectLst/>
                <a:uFillTx/>
                <a:latin typeface="Arial"/>
                <a:ea typeface="Arial"/>
              </a:rPr>
              <a:t>✓ Magnet Training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Shape 18"/>
          <p:cNvSpPr/>
          <p:nvPr/>
        </p:nvSpPr>
        <p:spPr>
          <a:xfrm>
            <a:off x="731520" y="308160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E4F3EB"/>
          </a:solidFill>
          <a:ln w="12700">
            <a:solidFill>
              <a:srgbClr val="E4F3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19"/>
          <p:cNvSpPr/>
          <p:nvPr/>
        </p:nvSpPr>
        <p:spPr>
          <a:xfrm>
            <a:off x="731520" y="308160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1E7A3E"/>
                </a:solidFill>
                <a:effectLst/>
                <a:uFillTx/>
                <a:latin typeface="Arial"/>
                <a:ea typeface="Arial"/>
              </a:rPr>
              <a:t>✓ HV Test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Shape 20"/>
          <p:cNvSpPr/>
          <p:nvPr/>
        </p:nvSpPr>
        <p:spPr>
          <a:xfrm>
            <a:off x="1664280" y="308160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F1F1F1"/>
          </a:solidFill>
          <a:ln w="12700">
            <a:solidFill>
              <a:srgbClr val="F1F1F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21"/>
          <p:cNvSpPr/>
          <p:nvPr/>
        </p:nvSpPr>
        <p:spPr>
          <a:xfrm>
            <a:off x="1664280" y="308160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○ Sensor Test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22"/>
          <p:cNvSpPr/>
          <p:nvPr/>
        </p:nvSpPr>
        <p:spPr>
          <a:xfrm>
            <a:off x="731520" y="332856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F1F1F1"/>
          </a:solidFill>
          <a:ln w="12700">
            <a:solidFill>
              <a:srgbClr val="F1F1F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23"/>
          <p:cNvSpPr/>
          <p:nvPr/>
        </p:nvSpPr>
        <p:spPr>
          <a:xfrm>
            <a:off x="731520" y="332856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○ Heater Test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Shape 24"/>
          <p:cNvSpPr/>
          <p:nvPr/>
        </p:nvSpPr>
        <p:spPr>
          <a:xfrm>
            <a:off x="1664280" y="332856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F1F1F1"/>
          </a:solidFill>
          <a:ln w="12700">
            <a:solidFill>
              <a:srgbClr val="F1F1F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25"/>
          <p:cNvSpPr/>
          <p:nvPr/>
        </p:nvSpPr>
        <p:spPr>
          <a:xfrm>
            <a:off x="1664280" y="332856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○ Quench Detection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Shape 26"/>
          <p:cNvSpPr/>
          <p:nvPr/>
        </p:nvSpPr>
        <p:spPr>
          <a:xfrm>
            <a:off x="731520" y="357516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E4F3EB"/>
          </a:solidFill>
          <a:ln w="12700">
            <a:solidFill>
              <a:srgbClr val="E4F3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27"/>
          <p:cNvSpPr/>
          <p:nvPr/>
        </p:nvSpPr>
        <p:spPr>
          <a:xfrm>
            <a:off x="731520" y="357516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1E7A3E"/>
                </a:solidFill>
                <a:effectLst/>
                <a:uFillTx/>
                <a:latin typeface="Arial"/>
                <a:ea typeface="Arial"/>
              </a:rPr>
              <a:t>✓ Heat Load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28"/>
          <p:cNvSpPr/>
          <p:nvPr/>
        </p:nvSpPr>
        <p:spPr>
          <a:xfrm>
            <a:off x="1664280" y="357516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E4F3EB"/>
          </a:solidFill>
          <a:ln w="12700">
            <a:solidFill>
              <a:srgbClr val="E4F3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29"/>
          <p:cNvSpPr/>
          <p:nvPr/>
        </p:nvSpPr>
        <p:spPr>
          <a:xfrm>
            <a:off x="1664280" y="357516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1E7A3E"/>
                </a:solidFill>
                <a:effectLst/>
                <a:uFillTx/>
                <a:latin typeface="Arial"/>
                <a:ea typeface="Arial"/>
              </a:rPr>
              <a:t>✓ AC Loss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Shape 30"/>
          <p:cNvSpPr/>
          <p:nvPr/>
        </p:nvSpPr>
        <p:spPr>
          <a:xfrm>
            <a:off x="731520" y="382212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E4F3EB"/>
          </a:solidFill>
          <a:ln w="12700">
            <a:solidFill>
              <a:srgbClr val="E4F3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31"/>
          <p:cNvSpPr/>
          <p:nvPr/>
        </p:nvSpPr>
        <p:spPr>
          <a:xfrm>
            <a:off x="731520" y="382212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1E7A3E"/>
                </a:solidFill>
                <a:effectLst/>
                <a:uFillTx/>
                <a:latin typeface="Arial"/>
                <a:ea typeface="Arial"/>
              </a:rPr>
              <a:t>✓ LCL Steerer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32"/>
          <p:cNvSpPr/>
          <p:nvPr/>
        </p:nvSpPr>
        <p:spPr>
          <a:xfrm>
            <a:off x="1664280" y="3822120"/>
            <a:ext cx="895680" cy="191520"/>
          </a:xfrm>
          <a:prstGeom prst="roundRect">
            <a:avLst>
              <a:gd name="adj" fmla="val 47619"/>
            </a:avLst>
          </a:prstGeom>
          <a:solidFill>
            <a:srgbClr val="F1F1F1"/>
          </a:solidFill>
          <a:ln w="12700">
            <a:solidFill>
              <a:srgbClr val="F1F1F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 33"/>
          <p:cNvSpPr/>
          <p:nvPr/>
        </p:nvSpPr>
        <p:spPr>
          <a:xfrm>
            <a:off x="1664280" y="3822120"/>
            <a:ext cx="895680" cy="191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○ Warmup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 34"/>
          <p:cNvSpPr/>
          <p:nvPr/>
        </p:nvSpPr>
        <p:spPr>
          <a:xfrm>
            <a:off x="2788920" y="1920240"/>
            <a:ext cx="228564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700" b="1" u="none" strike="noStrike" spc="15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RECENT ACTIVITIES</a:t>
            </a:r>
            <a:endParaRPr lang="en-US" sz="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 35"/>
          <p:cNvSpPr/>
          <p:nvPr/>
        </p:nvSpPr>
        <p:spPr>
          <a:xfrm>
            <a:off x="5120640" y="1920240"/>
            <a:ext cx="1051200" cy="18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650" b="0" u="none" strike="noStrike">
                <a:solidFill>
                  <a:srgbClr val="C98A2B"/>
                </a:solidFill>
                <a:effectLst/>
                <a:uFillTx/>
                <a:latin typeface="Arial"/>
                <a:ea typeface="Arial"/>
              </a:rPr>
              <a:t>Digest 1d ago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 36"/>
          <p:cNvSpPr/>
          <p:nvPr/>
        </p:nvSpPr>
        <p:spPr>
          <a:xfrm>
            <a:off x="2788920" y="2121480"/>
            <a:ext cx="3382920" cy="2468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6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Yesterday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7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Bipolar stability testing revealed an anomaly where an SV power converter crash led to an attempt to restart via DC -250 A, which triggered an SH quench at 250 A. </a:t>
            </a:r>
            <a:r>
              <a:rPr lang="en-US" sz="7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(#8810)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6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Aug 21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7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AC loss characterization of the QD magnet was performed with high ramp rates (up to ±22,000 A/s) reaching 10.5 kA without triggering a quench. </a:t>
            </a:r>
            <a:r>
              <a:rPr lang="en-US" sz="7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(#8806)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6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Aug 20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7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Fast and slow extraction cycles on correctors (SH, SV, CS) were successfully completed at ±1225 A/s with no quenches recorded. </a:t>
            </a:r>
            <a:r>
              <a:rPr lang="en-US" sz="7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(#8804)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6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Aug 19</a:t>
            </a:r>
            <a:endParaRPr lang="en-US" sz="6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7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DC endurance test confirmed stability for SH, SV, and CS correctors held at 250 A for over two hours without incidents. </a:t>
            </a:r>
            <a:r>
              <a:rPr lang="en-US" sz="7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(#8802)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750" b="0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Static heat load measurements required manual correction due to sensor QN10KK12_BT01 being out of calibration (reading 5.9 K vs expected ~5.4 K). </a:t>
            </a:r>
            <a:r>
              <a:rPr lang="en-US" sz="75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(#8800)</a:t>
            </a:r>
            <a:endParaRPr lang="en-US" sz="7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37"/>
          <p:cNvSpPr/>
          <p:nvPr/>
        </p:nvSpPr>
        <p:spPr>
          <a:xfrm>
            <a:off x="6492240" y="1508760"/>
            <a:ext cx="2102760" cy="315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Autonomous dashboard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Per-feedbox module state, cold-run test coverage and a nightly activity digest with entry IDs - no question needed. Each summary links to its sources; the state on the left is the live one from this morning.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Ask-AI search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0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Plain-language questions, depth auto or deep, escalation offered on every answer. "Verify against the original" is built into the UI.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1000" b="0" u="none" strike="noStrike" dirty="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Live ingestion from the STF ELOG, </a:t>
            </a:r>
            <a:r>
              <a:rPr lang="en-US" sz="1000" b="0" u="none" strike="noStrike" dirty="0" err="1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containerised</a:t>
            </a:r>
            <a:r>
              <a:rPr lang="en-US" sz="1000" b="0" u="none" strike="noStrike" dirty="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, GSI network.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" name="Image 0" descr="if_logo.png">
            <a:extLst>
              <a:ext uri="{FF2B5EF4-FFF2-40B4-BE49-F238E27FC236}">
                <a16:creationId xmlns:a16="http://schemas.microsoft.com/office/drawing/2014/main" id="{2A50BEFE-83A4-4556-8CAD-97BDB9E84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E71DA2-ED1D-4BDB-86B9-CAE18219E0BA}"/>
              </a:ext>
            </a:extLst>
          </p:cNvPr>
          <p:cNvSpPr/>
          <p:nvPr/>
        </p:nvSpPr>
        <p:spPr>
          <a:xfrm>
            <a:off x="5632101" y="1920240"/>
            <a:ext cx="594000" cy="201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Text 0"/>
          <p:cNvSpPr/>
          <p:nvPr/>
        </p:nvSpPr>
        <p:spPr>
          <a:xfrm>
            <a:off x="548640" y="274320"/>
            <a:ext cx="73148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1" u="none" strike="noStrike">
                <a:solidFill>
                  <a:srgbClr val="197F7E"/>
                </a:solidFill>
                <a:effectLst/>
                <a:uFillTx/>
                <a:latin typeface="Arial"/>
                <a:ea typeface="Arial"/>
              </a:rPr>
              <a:t>07   </a:t>
            </a:r>
            <a:r>
              <a:rPr lang="en-US" sz="1100" b="0" u="none" strike="noStrike" spc="30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STATUS &amp; NEXT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1"/>
          <p:cNvSpPr/>
          <p:nvPr/>
        </p:nvSpPr>
        <p:spPr>
          <a:xfrm>
            <a:off x="548640" y="594360"/>
            <a:ext cx="8046360" cy="82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Production by year-end. Your logbook next.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2"/>
          <p:cNvSpPr/>
          <p:nvPr/>
        </p:nvSpPr>
        <p:spPr>
          <a:xfrm>
            <a:off x="-2511083" y="632041"/>
            <a:ext cx="548604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ELOG-RAG · GSI/FAIR AI Workshop · 31.08.2026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3"/>
          <p:cNvSpPr/>
          <p:nvPr/>
        </p:nvSpPr>
        <p:spPr>
          <a:xfrm>
            <a:off x="8229600" y="4800600"/>
            <a:ext cx="3654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800" b="0" u="none" strike="noStrike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8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Shape 4"/>
          <p:cNvSpPr/>
          <p:nvPr/>
        </p:nvSpPr>
        <p:spPr>
          <a:xfrm>
            <a:off x="548640" y="1508760"/>
            <a:ext cx="3931560" cy="2834280"/>
          </a:xfrm>
          <a:prstGeom prst="roundRect">
            <a:avLst>
              <a:gd name="adj" fmla="val 2581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5"/>
          <p:cNvSpPr/>
          <p:nvPr/>
        </p:nvSpPr>
        <p:spPr>
          <a:xfrm>
            <a:off x="777240" y="1691640"/>
            <a:ext cx="34743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Where we are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6"/>
          <p:cNvSpPr/>
          <p:nvPr/>
        </p:nvSpPr>
        <p:spPr>
          <a:xfrm>
            <a:off x="777240" y="2057400"/>
            <a:ext cx="3474360" cy="214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1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3" name="Text 7"/>
          <p:cNvSpPr/>
          <p:nvPr/>
        </p:nvSpPr>
        <p:spPr>
          <a:xfrm>
            <a:off x="777240" y="2011680"/>
            <a:ext cx="3520080" cy="228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343080" indent="-343080" defTabSz="914400">
              <a:lnSpc>
                <a:spcPct val="100000"/>
              </a:lnSpc>
              <a:spcAft>
                <a:spcPts val="499"/>
              </a:spcAft>
              <a:buClr>
                <a:srgbClr val="555555"/>
              </a:buClr>
              <a:buFont typeface="Symbol" charset="2"/>
              <a:buChar char=""/>
            </a:pPr>
            <a:r>
              <a:rPr lang="en-US" sz="9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D1 RAG system with web UI – delivered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499"/>
              </a:spcAft>
              <a:buClr>
                <a:srgbClr val="555555"/>
              </a:buClr>
              <a:buFont typeface="Symbol" charset="2"/>
              <a:buChar char=""/>
            </a:pPr>
            <a:r>
              <a:rPr lang="en-US" sz="9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D2 GSI integration: live ELOG, on-prem inference, dashboard - delivered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499"/>
              </a:spcAft>
              <a:buClr>
                <a:srgbClr val="555555"/>
              </a:buClr>
              <a:buFont typeface="Symbol" charset="2"/>
              <a:buChar char=""/>
            </a:pPr>
            <a:r>
              <a:rPr lang="en-US" sz="9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D3 knowledge graph &amp; evaluation - in evaluation, incl. user test against keyword-search baseline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499"/>
              </a:spcAft>
              <a:buClr>
                <a:srgbClr val="555555"/>
              </a:buClr>
              <a:buFont typeface="Symbol" charset="2"/>
              <a:buChar char=""/>
            </a:pPr>
            <a:r>
              <a:rPr lang="en-US" sz="9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D4 production operation &amp; documentation - Q4. Needs: an on-prem VM, LDAP auth, an ELOG service account</a:t>
            </a:r>
          </a:p>
          <a:p>
            <a:pPr defTabSz="914400">
              <a:lnSpc>
                <a:spcPct val="100000"/>
              </a:lnSpc>
              <a:spcAft>
                <a:spcPts val="499"/>
              </a:spcAft>
              <a:buClr>
                <a:srgbClr val="555555"/>
              </a:buClr>
            </a:pP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9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Funded by the GSI Innovation Fund, Mar–Dec 2026 </a:t>
            </a:r>
          </a:p>
          <a:p>
            <a:pPr defTabSz="914400">
              <a:lnSpc>
                <a:spcPct val="100000"/>
              </a:lnSpc>
              <a:spcAft>
                <a:spcPts val="499"/>
              </a:spcAft>
              <a:tabLst>
                <a:tab pos="0" algn="l"/>
              </a:tabLst>
            </a:pPr>
            <a:r>
              <a:rPr lang="en-US" sz="950" b="1" dirty="0">
                <a:solidFill>
                  <a:srgbClr val="111111"/>
                </a:solidFill>
                <a:latin typeface="Arial"/>
                <a:ea typeface="Arial"/>
              </a:rPr>
              <a:t>E</a:t>
            </a:r>
            <a:r>
              <a:rPr lang="en-US" sz="9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xternal industry pilot partner on board</a:t>
            </a:r>
            <a:br>
              <a:rPr lang="en-US" sz="9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</a:br>
            <a:br>
              <a:rPr lang="en-US" sz="9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</a:br>
            <a:r>
              <a:rPr lang="en-US" sz="950" b="1" u="sng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Searching for further Partners – Industry and Research </a:t>
            </a:r>
            <a:endParaRPr lang="en-US" sz="950" b="1" u="sng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Shape 8"/>
          <p:cNvSpPr/>
          <p:nvPr/>
        </p:nvSpPr>
        <p:spPr>
          <a:xfrm>
            <a:off x="4663440" y="1508760"/>
            <a:ext cx="3931560" cy="2834280"/>
          </a:xfrm>
          <a:prstGeom prst="roundRect">
            <a:avLst>
              <a:gd name="adj" fmla="val 2581"/>
            </a:avLst>
          </a:prstGeom>
          <a:solidFill>
            <a:srgbClr val="EEF5F5"/>
          </a:solidFill>
          <a:ln w="12700">
            <a:solidFill>
              <a:srgbClr val="EEF5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9"/>
          <p:cNvSpPr/>
          <p:nvPr/>
        </p:nvSpPr>
        <p:spPr>
          <a:xfrm>
            <a:off x="4892040" y="1691640"/>
            <a:ext cx="3474360" cy="31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Bring your logbook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10"/>
          <p:cNvSpPr/>
          <p:nvPr/>
        </p:nvSpPr>
        <p:spPr>
          <a:xfrm>
            <a:off x="4892040" y="2057400"/>
            <a:ext cx="3474360" cy="214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endParaRPr lang="en-US" sz="11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7" name="Text 11"/>
          <p:cNvSpPr/>
          <p:nvPr/>
        </p:nvSpPr>
        <p:spPr>
          <a:xfrm>
            <a:off x="4892040" y="2011680"/>
            <a:ext cx="3520080" cy="228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9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The pipeline is a template. </a:t>
            </a:r>
            <a:r>
              <a:rPr lang="en-US" sz="9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Any ELOG with structured entries - module, device, run, date - can be onboarded and evaluated with the same harness. Domain-specific parts: one fact schema, one set of relation rules.</a:t>
            </a: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9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What it costs you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950" b="0" u="none" strike="noStrike" dirty="0">
                <a:solidFill>
                  <a:srgbClr val="555555"/>
                </a:solidFill>
                <a:effectLst/>
                <a:uFillTx/>
                <a:latin typeface="Arial"/>
                <a:ea typeface="Arial"/>
              </a:rPr>
              <a:t>read to your ELOG Instance (service account)</a:t>
            </a: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950" dirty="0">
                <a:solidFill>
                  <a:srgbClr val="555555"/>
                </a:solidFill>
                <a:latin typeface="Arial"/>
              </a:rPr>
              <a:t>Meta Data Structure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950" b="1" u="none" strike="noStrike" dirty="0">
                <a:solidFill>
                  <a:srgbClr val="111111"/>
                </a:solidFill>
                <a:effectLst/>
                <a:uFillTx/>
                <a:latin typeface="Arial"/>
                <a:ea typeface="Arial"/>
              </a:rPr>
              <a:t>What you get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r>
              <a:rPr lang="en-US" sz="950" dirty="0">
                <a:solidFill>
                  <a:srgbClr val="555555"/>
                </a:solidFill>
                <a:latin typeface="Arial"/>
              </a:rPr>
              <a:t>AI Assisted Search - find your Information in the “Needlestack” quickly</a:t>
            </a:r>
          </a:p>
          <a:p>
            <a:pPr marL="343080" indent="-343080" defTabSz="914400">
              <a:lnSpc>
                <a:spcPct val="100000"/>
              </a:lnSpc>
              <a:spcAft>
                <a:spcPts val="300"/>
              </a:spcAft>
              <a:buClr>
                <a:srgbClr val="555555"/>
              </a:buClr>
              <a:buFont typeface="Symbol" charset="2"/>
              <a:buChar char=""/>
              <a:tabLst>
                <a:tab pos="0" algn="l"/>
              </a:tabLst>
            </a:pP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Aft>
                <a:spcPts val="300"/>
              </a:spcAft>
              <a:tabLst>
                <a:tab pos="0" algn="l"/>
              </a:tabLst>
            </a:pPr>
            <a:r>
              <a:rPr lang="en-US" sz="950" b="0" i="1" u="none" strike="noStrike" dirty="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&gt;&gt; Next: explicit ontology layer; same pattern on archived settings and observables.</a:t>
            </a:r>
            <a:endParaRPr lang="en-US" sz="9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2"/>
          <p:cNvSpPr/>
          <p:nvPr/>
        </p:nvSpPr>
        <p:spPr>
          <a:xfrm>
            <a:off x="548640" y="4480560"/>
            <a:ext cx="4571640" cy="27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00" b="0" u="none" strike="noStrike" dirty="0">
                <a:solidFill>
                  <a:srgbClr val="8C8C8C"/>
                </a:solidFill>
                <a:effectLst/>
                <a:uFillTx/>
                <a:latin typeface="Arial"/>
                <a:ea typeface="Arial"/>
              </a:rPr>
              <a:t>a.warth@gsi.de · +49 6159 71-3044</a:t>
            </a:r>
            <a:endParaRPr lang="en-US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" name="Image 0" descr="if_logo.png">
            <a:extLst>
              <a:ext uri="{FF2B5EF4-FFF2-40B4-BE49-F238E27FC236}">
                <a16:creationId xmlns:a16="http://schemas.microsoft.com/office/drawing/2014/main" id="{42ECF061-8B02-44F1-A94C-5EDE73014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26610" y="100410"/>
            <a:ext cx="2203090" cy="2987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7F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ext 0"/>
          <p:cNvSpPr/>
          <p:nvPr/>
        </p:nvSpPr>
        <p:spPr>
          <a:xfrm>
            <a:off x="548640" y="2103120"/>
            <a:ext cx="80463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b="1" u="none" strike="noStrike">
                <a:solidFill>
                  <a:srgbClr val="FFFFFF"/>
                </a:solidFill>
                <a:effectLst/>
                <a:uFillTx/>
                <a:latin typeface="Arial"/>
                <a:ea typeface="Arial"/>
              </a:rPr>
              <a:t>Backup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2016</Words>
  <Application>Microsoft Office PowerPoint</Application>
  <PresentationFormat>On-screen Show (16:9)</PresentationFormat>
  <Paragraphs>231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0.72</vt:lpstr>
      <vt:lpstr>Arial</vt:lpstr>
      <vt:lpstr>Calibri</vt:lpstr>
      <vt:lpstr>Courier New</vt:lpstr>
      <vt:lpstr>Georgia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dc:description/>
  <cp:lastModifiedBy>Warth, Alexander</cp:lastModifiedBy>
  <cp:revision>37</cp:revision>
  <dcterms:created xsi:type="dcterms:W3CDTF">2026-08-27T18:15:26Z</dcterms:created>
  <dcterms:modified xsi:type="dcterms:W3CDTF">2026-08-28T08:45:54Z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15</vt:i4>
  </property>
  <property fmtid="{D5CDD505-2E9C-101B-9397-08002B2CF9AE}" pid="3" name="PresentationFormat">
    <vt:lpwstr>On-screen Show (16:9)</vt:lpwstr>
  </property>
  <property fmtid="{D5CDD505-2E9C-101B-9397-08002B2CF9AE}" pid="4" name="Slides">
    <vt:i4>15</vt:i4>
  </property>
</Properties>
</file>