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535" r:id="rId2"/>
    <p:sldId id="536" r:id="rId3"/>
    <p:sldId id="540" r:id="rId4"/>
    <p:sldId id="543" r:id="rId5"/>
    <p:sldId id="559" r:id="rId6"/>
    <p:sldId id="560" r:id="rId7"/>
    <p:sldId id="563" r:id="rId8"/>
    <p:sldId id="561" r:id="rId9"/>
    <p:sldId id="562" r:id="rId10"/>
  </p:sldIdLst>
  <p:sldSz cx="9144000" cy="5143500" type="screen16x9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B4E7"/>
    <a:srgbClr val="F3AB8E"/>
    <a:srgbClr val="C2CDD8"/>
    <a:srgbClr val="99FF33"/>
    <a:srgbClr val="FFFFFF"/>
    <a:srgbClr val="333333"/>
    <a:srgbClr val="FED9A8"/>
    <a:srgbClr val="666666"/>
    <a:srgbClr val="EAEAEA"/>
    <a:srgbClr val="FDBB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205" autoAdjust="0"/>
    <p:restoredTop sz="94655" autoAdjust="0"/>
  </p:normalViewPr>
  <p:slideViewPr>
    <p:cSldViewPr snapToGrid="0" snapToObjects="1">
      <p:cViewPr varScale="1">
        <p:scale>
          <a:sx n="200" d="100"/>
          <a:sy n="200" d="100"/>
        </p:scale>
        <p:origin x="144" y="43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851660-0934-124D-A4B3-496C7F320307}" type="datetimeFigureOut">
              <a:rPr lang="de-DE" smtClean="0"/>
              <a:t>31.08.2026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3A3EDE-7EBB-0F4A-80C2-34DB9D2E2E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82155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C828EF-C252-394A-93BF-1C478CFA0896}" type="datetimeFigureOut">
              <a:rPr lang="de-DE" smtClean="0"/>
              <a:t>31.08.2026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E02386-BEE7-5D4D-B4E7-4BB579C478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0198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7040B52E-6118-F844-8FBE-85B6AFDC9E2A}"/>
              </a:ext>
            </a:extLst>
          </p:cNvPr>
          <p:cNvGrpSpPr/>
          <p:nvPr userDrawn="1"/>
        </p:nvGrpSpPr>
        <p:grpSpPr>
          <a:xfrm>
            <a:off x="1502578" y="976199"/>
            <a:ext cx="7426269" cy="3877686"/>
            <a:chOff x="1502578" y="976199"/>
            <a:chExt cx="7426269" cy="3877686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3FAB316F-95F1-6040-AB6B-EF23A5D58FAF}"/>
                </a:ext>
              </a:extLst>
            </p:cNvPr>
            <p:cNvSpPr/>
            <p:nvPr userDrawn="1"/>
          </p:nvSpPr>
          <p:spPr>
            <a:xfrm>
              <a:off x="7781365" y="3854824"/>
              <a:ext cx="1147482" cy="9990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9DE39F29-B8C0-C64D-ADFE-A8AFF963CB1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02578" y="976199"/>
              <a:ext cx="6099496" cy="3877686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151529" y="2738074"/>
            <a:ext cx="4303059" cy="584900"/>
          </a:xfrm>
        </p:spPr>
        <p:txBody>
          <a:bodyPr anchor="b" anchorCtr="0">
            <a:noAutofit/>
          </a:bodyPr>
          <a:lstStyle>
            <a:lvl1pPr algn="ctr">
              <a:defRPr sz="240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151529" y="3322973"/>
            <a:ext cx="4303060" cy="531851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13" name="Rechteck 12"/>
          <p:cNvSpPr/>
          <p:nvPr userDrawn="1"/>
        </p:nvSpPr>
        <p:spPr>
          <a:xfrm>
            <a:off x="404091" y="4987636"/>
            <a:ext cx="3371273" cy="155864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</p:spTree>
    <p:extLst>
      <p:ext uri="{BB962C8B-B14F-4D97-AF65-F5344CB8AC3E}">
        <p14:creationId xmlns:p14="http://schemas.microsoft.com/office/powerpoint/2010/main" val="2409936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7040B52E-6118-F844-8FBE-85B6AFDC9E2A}"/>
              </a:ext>
            </a:extLst>
          </p:cNvPr>
          <p:cNvGrpSpPr/>
          <p:nvPr userDrawn="1"/>
        </p:nvGrpSpPr>
        <p:grpSpPr>
          <a:xfrm>
            <a:off x="3459266" y="2760239"/>
            <a:ext cx="2232901" cy="1165927"/>
            <a:chOff x="1502578" y="976199"/>
            <a:chExt cx="7426269" cy="3877686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3FAB316F-95F1-6040-AB6B-EF23A5D58FAF}"/>
                </a:ext>
              </a:extLst>
            </p:cNvPr>
            <p:cNvSpPr/>
            <p:nvPr userDrawn="1"/>
          </p:nvSpPr>
          <p:spPr>
            <a:xfrm>
              <a:off x="7781365" y="3854824"/>
              <a:ext cx="1147482" cy="9990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9DE39F29-B8C0-C64D-ADFE-A8AFF963CB1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02578" y="976199"/>
              <a:ext cx="6099496" cy="3877686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151529" y="2124214"/>
            <a:ext cx="4303059" cy="584900"/>
          </a:xfrm>
        </p:spPr>
        <p:txBody>
          <a:bodyPr anchor="b" anchorCtr="0">
            <a:noAutofit/>
          </a:bodyPr>
          <a:lstStyle>
            <a:lvl1pPr algn="ctr">
              <a:defRPr sz="2400">
                <a:solidFill>
                  <a:srgbClr val="6666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Abschnitttitelformat bearbeiten</a:t>
            </a:r>
          </a:p>
        </p:txBody>
      </p:sp>
      <p:sp>
        <p:nvSpPr>
          <p:cNvPr id="13" name="Rechteck 12"/>
          <p:cNvSpPr/>
          <p:nvPr userDrawn="1"/>
        </p:nvSpPr>
        <p:spPr>
          <a:xfrm>
            <a:off x="404091" y="4987636"/>
            <a:ext cx="3371273" cy="155864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350"/>
          </a:p>
        </p:txBody>
      </p:sp>
    </p:spTree>
    <p:extLst>
      <p:ext uri="{BB962C8B-B14F-4D97-AF65-F5344CB8AC3E}">
        <p14:creationId xmlns:p14="http://schemas.microsoft.com/office/powerpoint/2010/main" val="6316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57175" indent="-257175">
              <a:buSzPct val="110000"/>
              <a:buFont typeface="Calibri" panose="020F050202020403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25CBDDA-5CCF-8748-8988-9DC6C898177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>
          <a:xfrm>
            <a:off x="7123547" y="4914483"/>
            <a:ext cx="82528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/>
              <a:t>31.03.14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3962401" y="4920459"/>
            <a:ext cx="3136599" cy="2678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r>
              <a:rPr lang="de-DE" dirty="0"/>
              <a:t>Name/Vortragstitel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3BF80593-284C-244D-84D3-4D7255E83A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7634" y="130629"/>
            <a:ext cx="6071291" cy="701284"/>
          </a:xfrm>
        </p:spPr>
        <p:txBody>
          <a:bodyPr anchor="b"/>
          <a:lstStyle>
            <a:lvl1pPr marL="0" indent="0" algn="l">
              <a:buNone/>
              <a:defRPr sz="24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 hinzufügen</a:t>
            </a:r>
          </a:p>
        </p:txBody>
      </p:sp>
    </p:spTree>
    <p:extLst>
      <p:ext uri="{BB962C8B-B14F-4D97-AF65-F5344CB8AC3E}">
        <p14:creationId xmlns:p14="http://schemas.microsoft.com/office/powerpoint/2010/main" val="947664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Datumsplatzhalter 4"/>
          <p:cNvSpPr>
            <a:spLocks noGrp="1"/>
          </p:cNvSpPr>
          <p:nvPr>
            <p:ph type="dt" sz="half" idx="13"/>
          </p:nvPr>
        </p:nvSpPr>
        <p:spPr>
          <a:xfrm>
            <a:off x="7099001" y="4914483"/>
            <a:ext cx="849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r>
              <a:rPr lang="de-DE"/>
              <a:t>31.03.14</a:t>
            </a:r>
            <a:endParaRPr lang="de-DE" dirty="0"/>
          </a:p>
        </p:txBody>
      </p:sp>
      <p:sp>
        <p:nvSpPr>
          <p:cNvPr id="9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3962401" y="4920459"/>
            <a:ext cx="3136599" cy="2678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rgbClr val="333333"/>
                </a:solidFill>
              </a:defRPr>
            </a:lvl1pPr>
          </a:lstStyle>
          <a:p>
            <a:pPr algn="l"/>
            <a:r>
              <a:rPr lang="de-DE"/>
              <a:t>Name/Vortragstitel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66025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‹Nr.›</a:t>
            </a:fld>
            <a:endParaRPr lang="de-DE"/>
          </a:p>
        </p:txBody>
      </p:sp>
      <p:sp>
        <p:nvSpPr>
          <p:cNvPr id="4" name="Datumsplatzhalter 4"/>
          <p:cNvSpPr>
            <a:spLocks noGrp="1"/>
          </p:cNvSpPr>
          <p:nvPr>
            <p:ph type="dt" sz="half" idx="2"/>
          </p:nvPr>
        </p:nvSpPr>
        <p:spPr>
          <a:xfrm>
            <a:off x="7099001" y="4914483"/>
            <a:ext cx="8498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r>
              <a:rPr lang="de-DE"/>
              <a:t>31.03.14</a:t>
            </a:r>
            <a:endParaRPr lang="de-DE" dirty="0"/>
          </a:p>
        </p:txBody>
      </p:sp>
      <p:sp>
        <p:nvSpPr>
          <p:cNvPr id="7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3962401" y="4920459"/>
            <a:ext cx="3136599" cy="2678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rgbClr val="333333"/>
                </a:solidFill>
              </a:defRPr>
            </a:lvl1pPr>
          </a:lstStyle>
          <a:p>
            <a:pPr algn="l"/>
            <a:r>
              <a:rPr lang="de-DE"/>
              <a:t>Name/Vortragstitel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89792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platzhalter 2">
            <a:extLst>
              <a:ext uri="{FF2B5EF4-FFF2-40B4-BE49-F238E27FC236}">
                <a16:creationId xmlns:a16="http://schemas.microsoft.com/office/drawing/2014/main" id="{A61E7DF9-0C12-FF4B-B2EA-032B7E208A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942" y="1050568"/>
            <a:ext cx="8436458" cy="3677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75" indent="-257175">
              <a:buSzPct val="110000"/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57213" indent="-214313">
              <a:buSzPct val="110000"/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857250" indent="-171450">
              <a:buSzPct val="110000"/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200150" indent="-171450">
              <a:buSzPct val="110000"/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543050" indent="-171450">
              <a:buSzPct val="110000"/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1" name="Foliennummernplatzhalter 5">
            <a:extLst>
              <a:ext uri="{FF2B5EF4-FFF2-40B4-BE49-F238E27FC236}">
                <a16:creationId xmlns:a16="http://schemas.microsoft.com/office/drawing/2014/main" id="{8A8E5AF4-C6C4-7949-BEA6-59F0FF088F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64993" y="4914483"/>
            <a:ext cx="74489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4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fld id="{125CBDDA-5CCF-8748-8988-9DC6C898177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3BAD00E3-0DDC-9E4F-9BA8-ED382A853880}"/>
              </a:ext>
            </a:extLst>
          </p:cNvPr>
          <p:cNvSpPr txBox="1"/>
          <p:nvPr userDrawn="1"/>
        </p:nvSpPr>
        <p:spPr>
          <a:xfrm>
            <a:off x="325943" y="4956354"/>
            <a:ext cx="1227561" cy="19607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defRPr/>
            </a:pPr>
            <a:r>
              <a:rPr lang="de-DE" sz="674" dirty="0">
                <a:solidFill>
                  <a:srgbClr val="333333"/>
                </a:solidFill>
                <a:cs typeface="Arial"/>
              </a:rPr>
              <a:t>FAIR GmbH | GSI GmbH</a:t>
            </a:r>
          </a:p>
        </p:txBody>
      </p:sp>
      <p:sp>
        <p:nvSpPr>
          <p:cNvPr id="23" name="Titelplatzhalter 1">
            <a:extLst>
              <a:ext uri="{FF2B5EF4-FFF2-40B4-BE49-F238E27FC236}">
                <a16:creationId xmlns:a16="http://schemas.microsoft.com/office/drawing/2014/main" id="{B23BA0FD-55A9-6946-A6F2-1F3132A5F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942" y="192207"/>
            <a:ext cx="5444977" cy="59066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24" name="Datumsplatzhalter 4">
            <a:extLst>
              <a:ext uri="{FF2B5EF4-FFF2-40B4-BE49-F238E27FC236}">
                <a16:creationId xmlns:a16="http://schemas.microsoft.com/office/drawing/2014/main" id="{6971E67D-CD4B-2041-A6EF-5117518203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100456" y="4914483"/>
            <a:ext cx="84837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4">
                <a:solidFill>
                  <a:srgbClr val="333333"/>
                </a:solidFill>
              </a:defRPr>
            </a:lvl1pPr>
          </a:lstStyle>
          <a:p>
            <a:r>
              <a:rPr lang="de-DE"/>
              <a:t>31.03.14</a:t>
            </a:r>
            <a:endParaRPr lang="de-DE" dirty="0"/>
          </a:p>
        </p:txBody>
      </p:sp>
      <p:sp>
        <p:nvSpPr>
          <p:cNvPr id="25" name="Fußzeilenplatzhalter 7">
            <a:extLst>
              <a:ext uri="{FF2B5EF4-FFF2-40B4-BE49-F238E27FC236}">
                <a16:creationId xmlns:a16="http://schemas.microsoft.com/office/drawing/2014/main" id="{7B98475B-EE8A-8E4E-97F1-5E999AA14A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3303" y="4920459"/>
            <a:ext cx="4825699" cy="2678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4">
                <a:solidFill>
                  <a:srgbClr val="333333"/>
                </a:solidFill>
              </a:defRPr>
            </a:lvl1pPr>
          </a:lstStyle>
          <a:p>
            <a:pPr algn="l"/>
            <a:r>
              <a:rPr lang="de-DE"/>
              <a:t>Name/Vortragstitel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8261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Gerade Verbindung 26">
            <a:extLst>
              <a:ext uri="{FF2B5EF4-FFF2-40B4-BE49-F238E27FC236}">
                <a16:creationId xmlns:a16="http://schemas.microsoft.com/office/drawing/2014/main" id="{943494DA-FA9D-1447-B70B-2896FD77F5D0}"/>
              </a:ext>
            </a:extLst>
          </p:cNvPr>
          <p:cNvCxnSpPr/>
          <p:nvPr userDrawn="1"/>
        </p:nvCxnSpPr>
        <p:spPr>
          <a:xfrm>
            <a:off x="0" y="5049583"/>
            <a:ext cx="9144000" cy="0"/>
          </a:xfrm>
          <a:prstGeom prst="line">
            <a:avLst/>
          </a:prstGeom>
          <a:ln w="203200">
            <a:solidFill>
              <a:srgbClr val="EAEAE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Bild 6" descr="GSI_Logo_rgb.png">
            <a:extLst>
              <a:ext uri="{FF2B5EF4-FFF2-40B4-BE49-F238E27FC236}">
                <a16:creationId xmlns:a16="http://schemas.microsoft.com/office/drawing/2014/main" id="{0E0D4DB1-EEDA-A644-B002-75EBF9968E0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9839" y="363875"/>
            <a:ext cx="1129081" cy="376361"/>
          </a:xfrm>
          <a:prstGeom prst="rect">
            <a:avLst/>
          </a:prstGeom>
        </p:spPr>
      </p:pic>
      <p:cxnSp>
        <p:nvCxnSpPr>
          <p:cNvPr id="23" name="Gerade Verbindung 22">
            <a:extLst>
              <a:ext uri="{FF2B5EF4-FFF2-40B4-BE49-F238E27FC236}">
                <a16:creationId xmlns:a16="http://schemas.microsoft.com/office/drawing/2014/main" id="{2AC6B5F8-0827-6645-B5C9-ED4385971D8F}"/>
              </a:ext>
            </a:extLst>
          </p:cNvPr>
          <p:cNvCxnSpPr/>
          <p:nvPr userDrawn="1"/>
        </p:nvCxnSpPr>
        <p:spPr>
          <a:xfrm>
            <a:off x="0" y="826224"/>
            <a:ext cx="9144000" cy="0"/>
          </a:xfrm>
          <a:prstGeom prst="line">
            <a:avLst/>
          </a:prstGeom>
          <a:ln w="203200">
            <a:solidFill>
              <a:srgbClr val="EAEAE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hteck 23">
            <a:extLst>
              <a:ext uri="{FF2B5EF4-FFF2-40B4-BE49-F238E27FC236}">
                <a16:creationId xmlns:a16="http://schemas.microsoft.com/office/drawing/2014/main" id="{CC9BBC89-C94F-2342-BFB0-0C52DC04C485}"/>
              </a:ext>
            </a:extLst>
          </p:cNvPr>
          <p:cNvSpPr>
            <a:spLocks/>
          </p:cNvSpPr>
          <p:nvPr userDrawn="1"/>
        </p:nvSpPr>
        <p:spPr>
          <a:xfrm>
            <a:off x="-1" y="746193"/>
            <a:ext cx="123684" cy="124538"/>
          </a:xfrm>
          <a:prstGeom prst="rect">
            <a:avLst/>
          </a:prstGeom>
          <a:solidFill>
            <a:srgbClr val="FDBB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5E807027-043F-224A-B8A1-2EA6FD7AA9B7}"/>
              </a:ext>
            </a:extLst>
          </p:cNvPr>
          <p:cNvSpPr>
            <a:spLocks/>
          </p:cNvSpPr>
          <p:nvPr userDrawn="1"/>
        </p:nvSpPr>
        <p:spPr>
          <a:xfrm>
            <a:off x="-1" y="4949824"/>
            <a:ext cx="203277" cy="203277"/>
          </a:xfrm>
          <a:prstGeom prst="rect">
            <a:avLst/>
          </a:prstGeom>
          <a:solidFill>
            <a:srgbClr val="FDBB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17635" y="1088015"/>
            <a:ext cx="8420176" cy="36776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015792" y="4914482"/>
            <a:ext cx="74489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rgbClr val="333333"/>
                </a:solidFill>
                <a:latin typeface="Arial"/>
                <a:cs typeface="Arial"/>
              </a:defRPr>
            </a:lvl1pPr>
          </a:lstStyle>
          <a:p>
            <a:fld id="{125CBDDA-5CCF-8748-8988-9DC6C898177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331573" y="4950517"/>
            <a:ext cx="3527133" cy="20774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750" dirty="0">
                <a:solidFill>
                  <a:srgbClr val="333333"/>
                </a:solidFill>
                <a:latin typeface="Arial"/>
                <a:cs typeface="Arial"/>
              </a:rPr>
              <a:t>FAIR GmbH | GSI GmbH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17638" y="231075"/>
            <a:ext cx="6129236" cy="59066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>
          <a:xfrm>
            <a:off x="7151256" y="4914482"/>
            <a:ext cx="84837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rgbClr val="333333"/>
                </a:solidFill>
              </a:defRPr>
            </a:lvl1pPr>
          </a:lstStyle>
          <a:p>
            <a:r>
              <a:rPr lang="de-DE"/>
              <a:t>31.03.14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4013201" y="4920458"/>
            <a:ext cx="3136599" cy="2678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rgbClr val="333333"/>
                </a:solidFill>
              </a:defRPr>
            </a:lvl1pPr>
          </a:lstStyle>
          <a:p>
            <a:pPr algn="l"/>
            <a:r>
              <a:rPr lang="de-DE"/>
              <a:t>Name/Vortragstitel</a:t>
            </a:r>
            <a:endParaRPr lang="de-DE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8369D567-599E-4BA2-932D-DD4A26BE1775}"/>
              </a:ext>
            </a:extLst>
          </p:cNvPr>
          <p:cNvSpPr>
            <a:spLocks/>
          </p:cNvSpPr>
          <p:nvPr userDrawn="1"/>
        </p:nvSpPr>
        <p:spPr>
          <a:xfrm>
            <a:off x="123683" y="746986"/>
            <a:ext cx="9020317" cy="12295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3" name="Bild 12" descr="FAIR_Logo_rgb.png">
            <a:extLst>
              <a:ext uri="{FF2B5EF4-FFF2-40B4-BE49-F238E27FC236}">
                <a16:creationId xmlns:a16="http://schemas.microsoft.com/office/drawing/2014/main" id="{6EBF7B64-1F60-354C-83F5-CFA893F204B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0829" y="206825"/>
            <a:ext cx="775055" cy="64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886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0" r:id="rId3"/>
    <p:sldLayoutId id="2147483652" r:id="rId4"/>
    <p:sldLayoutId id="2147483654" r:id="rId5"/>
    <p:sldLayoutId id="2147483655" r:id="rId6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1800" b="1" kern="1200">
          <a:solidFill>
            <a:srgbClr val="333333"/>
          </a:solidFill>
          <a:latin typeface="Arial"/>
          <a:ea typeface="+mj-ea"/>
          <a:cs typeface="Arial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Clr>
          <a:srgbClr val="FDBB63"/>
        </a:buClr>
        <a:buSzPct val="110000"/>
        <a:buFont typeface="Arial" panose="020B0604020202020204" pitchFamily="34" charset="0"/>
        <a:buChar char="•"/>
        <a:defRPr sz="1800" kern="1200">
          <a:solidFill>
            <a:srgbClr val="333333"/>
          </a:solidFill>
          <a:latin typeface="+mn-lt"/>
          <a:ea typeface="+mn-ea"/>
          <a:cs typeface="Arial"/>
        </a:defRPr>
      </a:lvl1pPr>
      <a:lvl2pPr marL="557213" indent="-214313" algn="l" defTabSz="342900" rtl="0" eaLnBrk="1" latinLnBrk="0" hangingPunct="1">
        <a:spcBef>
          <a:spcPct val="20000"/>
        </a:spcBef>
        <a:buClr>
          <a:srgbClr val="FDBB63"/>
        </a:buClr>
        <a:buSzPct val="110000"/>
        <a:buFont typeface="Arial" panose="020B0604020202020204" pitchFamily="34" charset="0"/>
        <a:buChar char="•"/>
        <a:defRPr sz="1500" kern="1200">
          <a:solidFill>
            <a:srgbClr val="333333"/>
          </a:solidFill>
          <a:latin typeface="+mn-lt"/>
          <a:ea typeface="+mn-ea"/>
          <a:cs typeface="Arial"/>
        </a:defRPr>
      </a:lvl2pPr>
      <a:lvl3pPr marL="857250" indent="-171450" algn="l" defTabSz="342900" rtl="0" eaLnBrk="1" latinLnBrk="0" hangingPunct="1">
        <a:spcBef>
          <a:spcPct val="20000"/>
        </a:spcBef>
        <a:buClr>
          <a:srgbClr val="FDBB63"/>
        </a:buClr>
        <a:buSzPct val="110000"/>
        <a:buFont typeface="Arial" panose="020B0604020202020204" pitchFamily="34" charset="0"/>
        <a:buChar char="•"/>
        <a:defRPr sz="1350" kern="1200">
          <a:solidFill>
            <a:srgbClr val="333333"/>
          </a:solidFill>
          <a:latin typeface="+mn-lt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Clr>
          <a:srgbClr val="FDBB63"/>
        </a:buClr>
        <a:buSzPct val="110000"/>
        <a:buFont typeface="Arial" panose="020B0604020202020204" pitchFamily="34" charset="0"/>
        <a:buChar char="•"/>
        <a:defRPr sz="1200" kern="1200">
          <a:solidFill>
            <a:srgbClr val="333333"/>
          </a:solidFill>
          <a:latin typeface="+mn-lt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Clr>
          <a:srgbClr val="FDBB63"/>
        </a:buClr>
        <a:buSzPct val="110000"/>
        <a:buFont typeface="Arial" panose="020B0604020202020204" pitchFamily="34" charset="0"/>
        <a:buChar char="•"/>
        <a:defRPr sz="1050" kern="1200">
          <a:solidFill>
            <a:srgbClr val="333333"/>
          </a:solidFill>
          <a:latin typeface="+mn-lt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git.acc.gsi.de/fcc-applications/device-automator-reactor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2151529" y="2793100"/>
            <a:ext cx="4303059" cy="584900"/>
          </a:xfrm>
        </p:spPr>
        <p:txBody>
          <a:bodyPr/>
          <a:lstStyle/>
          <a:p>
            <a:r>
              <a:rPr lang="en-US" dirty="0"/>
              <a:t>Device Automator</a:t>
            </a:r>
            <a:br>
              <a:rPr lang="en-US" dirty="0"/>
            </a:br>
            <a:r>
              <a:rPr lang="en-US" sz="1400" dirty="0"/>
              <a:t>Bringing “AI” to the Control Room Operation</a:t>
            </a:r>
            <a:endParaRPr lang="en-US" dirty="0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2151529" y="3420110"/>
            <a:ext cx="4303060" cy="531851"/>
          </a:xfrm>
        </p:spPr>
        <p:txBody>
          <a:bodyPr>
            <a:normAutofit/>
          </a:bodyPr>
          <a:lstStyle/>
          <a:p>
            <a:r>
              <a:rPr lang="en-US" dirty="0"/>
              <a:t>W. Geithner</a:t>
            </a:r>
          </a:p>
        </p:txBody>
      </p:sp>
    </p:spTree>
    <p:extLst>
      <p:ext uri="{BB962C8B-B14F-4D97-AF65-F5344CB8AC3E}">
        <p14:creationId xmlns:p14="http://schemas.microsoft.com/office/powerpoint/2010/main" val="547123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9D6D49E-BC67-4CA9-9FD0-F94DC486D2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2511" y="1251315"/>
            <a:ext cx="4130061" cy="2323160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E77C2EA-0CA4-464B-B18C-C7E93F729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46" y="1099663"/>
            <a:ext cx="4732704" cy="2786537"/>
          </a:xfrm>
        </p:spPr>
        <p:txBody>
          <a:bodyPr/>
          <a:lstStyle/>
          <a:p>
            <a:r>
              <a:rPr lang="en-US" dirty="0"/>
              <a:t>Project-start: 2016, C. Hillbricht since 2017 W. Geithner</a:t>
            </a:r>
          </a:p>
          <a:p>
            <a:r>
              <a:rPr lang="en-US" dirty="0"/>
              <a:t>Initial scope: raster one FESA parameter step-wise</a:t>
            </a:r>
          </a:p>
          <a:p>
            <a:r>
              <a:rPr lang="en-US" dirty="0"/>
              <a:t>Coordinated diagnose-readout after step</a:t>
            </a:r>
          </a:p>
          <a:p>
            <a:r>
              <a:rPr lang="en-US" dirty="0"/>
              <a:t>Hard programmed parameter name</a:t>
            </a:r>
          </a:p>
          <a:p>
            <a:r>
              <a:rPr lang="en-US" dirty="0"/>
              <a:t>Visualization of readout vs. setting value</a:t>
            </a:r>
          </a:p>
          <a:p>
            <a:r>
              <a:rPr lang="en-US" dirty="0"/>
              <a:t>First use-case: current scan of CRYRING mass-separator magnet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F900C7E-849E-438B-8DD4-8B0846F472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Device-Automator: the Beginning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9E2CFD47-9515-4E02-92E7-7E3668B2CB0C}"/>
              </a:ext>
            </a:extLst>
          </p:cNvPr>
          <p:cNvSpPr txBox="1"/>
          <p:nvPr/>
        </p:nvSpPr>
        <p:spPr>
          <a:xfrm>
            <a:off x="873065" y="4264567"/>
            <a:ext cx="6560899" cy="523220"/>
          </a:xfrm>
          <a:prstGeom prst="rect">
            <a:avLst/>
          </a:prstGeom>
        </p:spPr>
        <p:txBody>
          <a:bodyPr vert="horz" wrap="none" lIns="91440" tIns="45720" rIns="91440" bIns="45720" rtlCol="0" anchor="t">
            <a:spAutoFit/>
          </a:bodyPr>
          <a:lstStyle/>
          <a:p>
            <a:r>
              <a:rPr lang="en-US" sz="1400" dirty="0"/>
              <a:t>Project-Git-homepage: </a:t>
            </a:r>
            <a:r>
              <a:rPr lang="en-US" sz="1400" i="1" dirty="0">
                <a:solidFill>
                  <a:schemeClr val="tx2">
                    <a:lumMod val="60000"/>
                    <a:lumOff val="4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https://git.acc.gsi.de/fcc-applications/device-automator-reactor</a:t>
            </a:r>
            <a:endParaRPr lang="en-US" sz="14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n-US" sz="1400" dirty="0"/>
              <a:t>reported bugs to w.geithner@gsi.de</a:t>
            </a:r>
          </a:p>
        </p:txBody>
      </p:sp>
    </p:spTree>
    <p:extLst>
      <p:ext uri="{BB962C8B-B14F-4D97-AF65-F5344CB8AC3E}">
        <p14:creationId xmlns:p14="http://schemas.microsoft.com/office/powerpoint/2010/main" val="738007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9269899-7CDA-4DD7-B10E-29A1D6BF9B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00" y="1782782"/>
            <a:ext cx="8242300" cy="3074968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Replacement of configuration scripts </a:t>
            </a:r>
            <a:r>
              <a:rPr lang="en-US" dirty="0"/>
              <a:t>with </a:t>
            </a:r>
            <a:r>
              <a:rPr lang="en-US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DEVAUTO-DB in Control System Oracle cluster</a:t>
            </a:r>
          </a:p>
          <a:p>
            <a:pPr lvl="1"/>
            <a:r>
              <a:rPr lang="en-US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Configuration</a:t>
            </a:r>
            <a:r>
              <a:rPr lang="en-US" sz="1600" dirty="0"/>
              <a:t>: templates, parameter limits, </a:t>
            </a:r>
            <a:r>
              <a:rPr lang="en-US" sz="1600" dirty="0" err="1"/>
              <a:t>miscellaneouos</a:t>
            </a:r>
            <a:r>
              <a:rPr lang="en-US" sz="1600" dirty="0"/>
              <a:t> settings</a:t>
            </a:r>
          </a:p>
          <a:p>
            <a:pPr lvl="1"/>
            <a:r>
              <a:rPr lang="en-US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Scan-</a:t>
            </a:r>
            <a:r>
              <a:rPr lang="en-US" sz="1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sesults</a:t>
            </a:r>
            <a:r>
              <a:rPr lang="en-US" sz="1600" dirty="0"/>
              <a:t>: coordinated data sets with settings + readout, plus scan header data</a:t>
            </a:r>
          </a:p>
          <a:p>
            <a:pPr lvl="1"/>
            <a:r>
              <a:rPr lang="en-US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REST-interface</a:t>
            </a:r>
            <a:r>
              <a:rPr lang="en-US" sz="1600" dirty="0"/>
              <a:t> isolating DEVAUTO-DB from direct access</a:t>
            </a:r>
          </a:p>
          <a:p>
            <a:pPr lvl="1"/>
            <a:r>
              <a:rPr lang="en-US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Web-UI</a:t>
            </a:r>
            <a:r>
              <a:rPr lang="en-US" sz="1600" dirty="0"/>
              <a:t> for readout of stored data - https://lxyrpc01.gsi.de/scan-database</a:t>
            </a:r>
          </a:p>
          <a:p>
            <a:r>
              <a:rPr lang="en-US" dirty="0"/>
              <a:t>New optimizers</a:t>
            </a:r>
          </a:p>
          <a:p>
            <a:pPr lvl="1"/>
            <a:r>
              <a:rPr lang="en-US" sz="1600" dirty="0"/>
              <a:t>JAVA </a:t>
            </a:r>
            <a:r>
              <a:rPr lang="en-US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Bayesian optimizer </a:t>
            </a:r>
            <a:r>
              <a:rPr lang="en-US" sz="1600" dirty="0"/>
              <a:t>(master thesis M. Boschert, Hochschule DA)</a:t>
            </a:r>
          </a:p>
          <a:p>
            <a:pPr lvl="1"/>
            <a:r>
              <a:rPr lang="en-US" sz="1600" dirty="0"/>
              <a:t>JAVA </a:t>
            </a:r>
            <a:r>
              <a:rPr lang="en-US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BOBYQA-optimizer</a:t>
            </a:r>
            <a:r>
              <a:rPr lang="en-US" sz="1600" dirty="0"/>
              <a:t> (</a:t>
            </a:r>
            <a:r>
              <a:rPr lang="en-US" sz="1600" dirty="0" err="1"/>
              <a:t>Py</a:t>
            </a:r>
            <a:r>
              <a:rPr lang="en-US" sz="1600" dirty="0"/>
              <a:t>-BOBYQA port to Java)</a:t>
            </a:r>
          </a:p>
          <a:p>
            <a:r>
              <a:rPr lang="en-US" dirty="0"/>
              <a:t>Quite a number of </a:t>
            </a: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Arial"/>
              </a:rPr>
              <a:t>HITRAP-beamline optimizations</a:t>
            </a:r>
            <a:r>
              <a:rPr lang="en-US" dirty="0"/>
              <a:t>. Routine-tool for PhD students</a:t>
            </a:r>
          </a:p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UI- and Usability</a:t>
            </a:r>
            <a:r>
              <a:rPr lang="en-US" dirty="0"/>
              <a:t>-improvements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ACF06FA-63BF-4ADD-84E2-0C1E5261E2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400" dirty="0"/>
              <a:t>Progress since 2024 (last GSI AI Workshop)</a:t>
            </a:r>
            <a:endParaRPr lang="en-US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3B00422-A3BF-457D-91EE-C5E6FC7144DE}"/>
              </a:ext>
            </a:extLst>
          </p:cNvPr>
          <p:cNvSpPr txBox="1"/>
          <p:nvPr/>
        </p:nvSpPr>
        <p:spPr>
          <a:xfrm>
            <a:off x="0" y="908050"/>
            <a:ext cx="9144000" cy="76944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/>
          <a:p>
            <a:pPr algn="l"/>
            <a:r>
              <a:rPr lang="de-DE" sz="2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Main </a:t>
            </a:r>
            <a:r>
              <a:rPr lang="de-DE" sz="2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goal</a:t>
            </a:r>
            <a:r>
              <a:rPr lang="de-DE" sz="2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and </a:t>
            </a:r>
            <a:r>
              <a:rPr lang="de-DE" sz="22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vision</a:t>
            </a:r>
            <a:r>
              <a:rPr lang="de-DE" sz="2200" dirty="0"/>
              <a:t>: high </a:t>
            </a:r>
            <a:r>
              <a:rPr lang="de-DE" sz="2200" dirty="0" err="1"/>
              <a:t>value</a:t>
            </a:r>
            <a:r>
              <a:rPr lang="de-DE" sz="2200" dirty="0"/>
              <a:t> </a:t>
            </a:r>
            <a:r>
              <a:rPr lang="de-DE" sz="2200" dirty="0" err="1"/>
              <a:t>application</a:t>
            </a:r>
            <a:r>
              <a:rPr lang="de-DE" sz="2200" dirty="0"/>
              <a:t> </a:t>
            </a:r>
            <a:r>
              <a:rPr lang="de-DE" sz="2200" dirty="0" err="1"/>
              <a:t>for</a:t>
            </a:r>
            <a:r>
              <a:rPr lang="de-DE" sz="2200" dirty="0"/>
              <a:t> </a:t>
            </a:r>
            <a:r>
              <a:rPr lang="de-DE" sz="2200" dirty="0" err="1"/>
              <a:t>operators</a:t>
            </a:r>
            <a:r>
              <a:rPr lang="de-DE" sz="2200" dirty="0"/>
              <a:t> + </a:t>
            </a:r>
            <a:r>
              <a:rPr lang="de-DE" sz="2200" dirty="0" err="1"/>
              <a:t>enable</a:t>
            </a:r>
            <a:r>
              <a:rPr lang="de-DE" sz="2200" dirty="0"/>
              <a:t> </a:t>
            </a:r>
            <a:r>
              <a:rPr lang="de-DE" sz="2200" dirty="0" err="1"/>
              <a:t>artificial</a:t>
            </a:r>
            <a:r>
              <a:rPr lang="de-DE" sz="2200" dirty="0"/>
              <a:t> </a:t>
            </a:r>
            <a:r>
              <a:rPr lang="de-DE" sz="2200" dirty="0" err="1"/>
              <a:t>intelligence</a:t>
            </a:r>
            <a:r>
              <a:rPr lang="de-DE" sz="2200" dirty="0"/>
              <a:t> </a:t>
            </a:r>
            <a:r>
              <a:rPr lang="de-DE" sz="2200" dirty="0" err="1"/>
              <a:t>for</a:t>
            </a:r>
            <a:r>
              <a:rPr lang="de-DE" sz="2200" dirty="0"/>
              <a:t> </a:t>
            </a:r>
            <a:r>
              <a:rPr lang="de-DE" sz="2200" dirty="0" err="1"/>
              <a:t>the</a:t>
            </a:r>
            <a:r>
              <a:rPr lang="de-DE" sz="2200" dirty="0"/>
              <a:t> </a:t>
            </a:r>
            <a:r>
              <a:rPr lang="de-DE" sz="2200" dirty="0" err="1"/>
              <a:t>control</a:t>
            </a:r>
            <a:r>
              <a:rPr lang="de-DE" sz="2200" dirty="0"/>
              <a:t> </a:t>
            </a:r>
            <a:r>
              <a:rPr lang="de-DE" sz="2200" dirty="0" err="1"/>
              <a:t>room</a:t>
            </a: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3512857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DC0D58E-DCCD-4F08-9102-AD6C252472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Software-Landscape – “what needs to run?”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603BBE0-7229-482A-94BF-5E53332BCA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930286" y="3704664"/>
            <a:ext cx="523702" cy="654627"/>
          </a:xfrm>
          <a:prstGeom prst="rect">
            <a:avLst/>
          </a:prstGeom>
        </p:spPr>
      </p:pic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963D7EE0-091F-4A85-9EAB-840E1A5D37E2}"/>
              </a:ext>
            </a:extLst>
          </p:cNvPr>
          <p:cNvCxnSpPr>
            <a:cxnSpLocks/>
          </p:cNvCxnSpPr>
          <p:nvPr/>
        </p:nvCxnSpPr>
        <p:spPr>
          <a:xfrm>
            <a:off x="2140523" y="2328285"/>
            <a:ext cx="0" cy="659822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1B855F43-687E-46A0-8340-A8F8BDC60DF7}"/>
              </a:ext>
            </a:extLst>
          </p:cNvPr>
          <p:cNvCxnSpPr>
            <a:cxnSpLocks/>
          </p:cNvCxnSpPr>
          <p:nvPr/>
        </p:nvCxnSpPr>
        <p:spPr>
          <a:xfrm flipV="1">
            <a:off x="2241710" y="2317895"/>
            <a:ext cx="0" cy="659822"/>
          </a:xfrm>
          <a:prstGeom prst="straightConnector1">
            <a:avLst/>
          </a:prstGeom>
          <a:ln w="15875">
            <a:solidFill>
              <a:schemeClr val="tx1"/>
            </a:solidFill>
            <a:prstDash val="dashDot"/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feld 19">
            <a:extLst>
              <a:ext uri="{FF2B5EF4-FFF2-40B4-BE49-F238E27FC236}">
                <a16:creationId xmlns:a16="http://schemas.microsoft.com/office/drawing/2014/main" id="{A9BE8211-EE81-44AF-8C9C-756D4FB33E53}"/>
              </a:ext>
            </a:extLst>
          </p:cNvPr>
          <p:cNvSpPr txBox="1"/>
          <p:nvPr/>
        </p:nvSpPr>
        <p:spPr>
          <a:xfrm>
            <a:off x="1019275" y="4369694"/>
            <a:ext cx="2279470" cy="307777"/>
          </a:xfrm>
          <a:prstGeom prst="rect">
            <a:avLst/>
          </a:prstGeom>
        </p:spPr>
        <p:txBody>
          <a:bodyPr vert="horz" wrap="none" lIns="91440" tIns="45720" rIns="91440" bIns="45720" rtlCol="0" anchor="t">
            <a:spAutoFit/>
          </a:bodyPr>
          <a:lstStyle/>
          <a:p>
            <a:pPr algn="l"/>
            <a:r>
              <a:rPr lang="en-US" sz="1400" dirty="0"/>
              <a:t>Oracle-database ”DEVAUTO”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7B225F90-062C-469C-943D-CA5B7A5229BE}"/>
              </a:ext>
            </a:extLst>
          </p:cNvPr>
          <p:cNvSpPr/>
          <p:nvPr/>
        </p:nvSpPr>
        <p:spPr>
          <a:xfrm>
            <a:off x="7595756" y="997528"/>
            <a:ext cx="1428748" cy="3860222"/>
          </a:xfrm>
          <a:prstGeom prst="rect">
            <a:avLst/>
          </a:prstGeom>
          <a:solidFill>
            <a:srgbClr val="FDBB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CS-Framework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E7773BB9-0A9E-4370-BBDB-A413CBD94E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116339" y="3979721"/>
            <a:ext cx="523702" cy="654627"/>
          </a:xfrm>
          <a:prstGeom prst="rect">
            <a:avLst/>
          </a:prstGeom>
        </p:spPr>
      </p:pic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728EA443-10E7-4812-803E-E1A77433B755}"/>
              </a:ext>
            </a:extLst>
          </p:cNvPr>
          <p:cNvCxnSpPr>
            <a:cxnSpLocks/>
            <a:stCxn id="30" idx="1"/>
          </p:cNvCxnSpPr>
          <p:nvPr/>
        </p:nvCxnSpPr>
        <p:spPr>
          <a:xfrm flipH="1" flipV="1">
            <a:off x="3255277" y="2280796"/>
            <a:ext cx="3185423" cy="2184936"/>
          </a:xfrm>
          <a:prstGeom prst="straightConnector1">
            <a:avLst/>
          </a:prstGeom>
          <a:ln w="15875">
            <a:solidFill>
              <a:schemeClr val="tx1"/>
            </a:solidFill>
            <a:prstDash val="lgDashDot"/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feld 26">
            <a:extLst>
              <a:ext uri="{FF2B5EF4-FFF2-40B4-BE49-F238E27FC236}">
                <a16:creationId xmlns:a16="http://schemas.microsoft.com/office/drawing/2014/main" id="{B4BE8AB8-D37F-4E39-A6FA-38C35462FBAC}"/>
              </a:ext>
            </a:extLst>
          </p:cNvPr>
          <p:cNvSpPr txBox="1"/>
          <p:nvPr/>
        </p:nvSpPr>
        <p:spPr>
          <a:xfrm>
            <a:off x="2275614" y="2341768"/>
            <a:ext cx="1092671" cy="646331"/>
          </a:xfrm>
          <a:prstGeom prst="rect">
            <a:avLst/>
          </a:prstGeom>
        </p:spPr>
        <p:txBody>
          <a:bodyPr vert="horz" wrap="none" lIns="91440" tIns="45720" rIns="91440" bIns="45720" rtlCol="0" anchor="t">
            <a:spAutoFit/>
          </a:bodyPr>
          <a:lstStyle/>
          <a:p>
            <a:pPr algn="l"/>
            <a:r>
              <a:rPr lang="en-US" sz="1200" dirty="0"/>
              <a:t>configuration,</a:t>
            </a:r>
          </a:p>
          <a:p>
            <a:pPr algn="l"/>
            <a:r>
              <a:rPr lang="en-US" sz="1200" dirty="0"/>
              <a:t>templates,</a:t>
            </a:r>
          </a:p>
          <a:p>
            <a:pPr algn="l"/>
            <a:r>
              <a:rPr lang="en-US" sz="1200" dirty="0"/>
              <a:t>scan-Results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75D41FC9-46A3-43E3-A32F-A1EF0FEF41D6}"/>
              </a:ext>
            </a:extLst>
          </p:cNvPr>
          <p:cNvSpPr txBox="1"/>
          <p:nvPr/>
        </p:nvSpPr>
        <p:spPr>
          <a:xfrm>
            <a:off x="434669" y="2359460"/>
            <a:ext cx="1740861" cy="461665"/>
          </a:xfrm>
          <a:prstGeom prst="rect">
            <a:avLst/>
          </a:prstGeom>
        </p:spPr>
        <p:txBody>
          <a:bodyPr vert="horz" wrap="none" lIns="91440" tIns="45720" rIns="91440" bIns="45720" rtlCol="0" anchor="t">
            <a:spAutoFit/>
          </a:bodyPr>
          <a:lstStyle/>
          <a:p>
            <a:pPr algn="r"/>
            <a:r>
              <a:rPr lang="en-US" sz="1200" dirty="0"/>
              <a:t>Scan-Results,</a:t>
            </a:r>
          </a:p>
          <a:p>
            <a:pPr algn="r"/>
            <a:r>
              <a:rPr lang="en-US" sz="1200" dirty="0"/>
              <a:t>data on parameters used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9D966B79-C03A-4C5C-8B40-E8CAC51CCD6E}"/>
              </a:ext>
            </a:extLst>
          </p:cNvPr>
          <p:cNvSpPr txBox="1"/>
          <p:nvPr/>
        </p:nvSpPr>
        <p:spPr>
          <a:xfrm>
            <a:off x="7933604" y="4573003"/>
            <a:ext cx="810350" cy="276999"/>
          </a:xfrm>
          <a:prstGeom prst="rect">
            <a:avLst/>
          </a:prstGeom>
        </p:spPr>
        <p:txBody>
          <a:bodyPr vert="horz" wrap="none" lIns="91440" tIns="45720" rIns="91440" bIns="45720" rtlCol="0" anchor="t">
            <a:spAutoFit/>
          </a:bodyPr>
          <a:lstStyle/>
          <a:p>
            <a:pPr algn="l"/>
            <a:r>
              <a:rPr lang="en-US" sz="1200" dirty="0"/>
              <a:t>FESA-data</a:t>
            </a:r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0BE5DBEE-EE65-46DF-9C84-389C52F3F8D9}"/>
              </a:ext>
            </a:extLst>
          </p:cNvPr>
          <p:cNvSpPr/>
          <p:nvPr/>
        </p:nvSpPr>
        <p:spPr>
          <a:xfrm>
            <a:off x="6440700" y="4042543"/>
            <a:ext cx="923179" cy="846378"/>
          </a:xfrm>
          <a:prstGeom prst="rect">
            <a:avLst/>
          </a:prstGeom>
          <a:solidFill>
            <a:srgbClr val="FDBB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FESA</a:t>
            </a:r>
          </a:p>
          <a:p>
            <a:pPr algn="ctr"/>
            <a:r>
              <a:rPr lang="en-US" dirty="0"/>
              <a:t>REST</a:t>
            </a:r>
          </a:p>
          <a:p>
            <a:pPr algn="ctr"/>
            <a:r>
              <a:rPr lang="en-US" dirty="0"/>
              <a:t>Service</a:t>
            </a:r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5F89E276-CD20-4F08-8FE9-EE4917F82E15}"/>
              </a:ext>
            </a:extLst>
          </p:cNvPr>
          <p:cNvSpPr/>
          <p:nvPr/>
        </p:nvSpPr>
        <p:spPr>
          <a:xfrm>
            <a:off x="6445708" y="997529"/>
            <a:ext cx="923179" cy="1158586"/>
          </a:xfrm>
          <a:prstGeom prst="rect">
            <a:avLst/>
          </a:prstGeom>
          <a:solidFill>
            <a:srgbClr val="FDBB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LSA / FESA API</a:t>
            </a:r>
          </a:p>
        </p:txBody>
      </p:sp>
      <p:sp>
        <p:nvSpPr>
          <p:cNvPr id="35" name="Rechteck 34">
            <a:extLst>
              <a:ext uri="{FF2B5EF4-FFF2-40B4-BE49-F238E27FC236}">
                <a16:creationId xmlns:a16="http://schemas.microsoft.com/office/drawing/2014/main" id="{8363AB52-8764-4820-9B7A-AC4D611B446F}"/>
              </a:ext>
            </a:extLst>
          </p:cNvPr>
          <p:cNvSpPr/>
          <p:nvPr/>
        </p:nvSpPr>
        <p:spPr>
          <a:xfrm>
            <a:off x="6445708" y="2208081"/>
            <a:ext cx="923179" cy="846378"/>
          </a:xfrm>
          <a:prstGeom prst="rect">
            <a:avLst/>
          </a:prstGeom>
          <a:solidFill>
            <a:srgbClr val="FDBB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JAPC</a:t>
            </a:r>
          </a:p>
          <a:p>
            <a:pPr algn="ctr"/>
            <a:r>
              <a:rPr lang="en-US" dirty="0"/>
              <a:t>API</a:t>
            </a:r>
          </a:p>
        </p:txBody>
      </p:sp>
      <p:cxnSp>
        <p:nvCxnSpPr>
          <p:cNvPr id="36" name="Gerade Verbindung mit Pfeil 35">
            <a:extLst>
              <a:ext uri="{FF2B5EF4-FFF2-40B4-BE49-F238E27FC236}">
                <a16:creationId xmlns:a16="http://schemas.microsoft.com/office/drawing/2014/main" id="{1582AD99-86B7-4D02-AA89-922D7CB93A3C}"/>
              </a:ext>
            </a:extLst>
          </p:cNvPr>
          <p:cNvCxnSpPr>
            <a:cxnSpLocks/>
            <a:stCxn id="23" idx="3"/>
            <a:endCxn id="30" idx="3"/>
          </p:cNvCxnSpPr>
          <p:nvPr/>
        </p:nvCxnSpPr>
        <p:spPr>
          <a:xfrm flipH="1">
            <a:off x="7363879" y="4307035"/>
            <a:ext cx="752460" cy="158697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BF833B1C-88B6-40AF-8069-6F6584F51070}"/>
              </a:ext>
            </a:extLst>
          </p:cNvPr>
          <p:cNvCxnSpPr>
            <a:cxnSpLocks/>
            <a:stCxn id="35" idx="1"/>
          </p:cNvCxnSpPr>
          <p:nvPr/>
        </p:nvCxnSpPr>
        <p:spPr>
          <a:xfrm flipH="1" flipV="1">
            <a:off x="3255277" y="2095186"/>
            <a:ext cx="3190431" cy="536084"/>
          </a:xfrm>
          <a:prstGeom prst="straightConnector1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hteck 40">
            <a:extLst>
              <a:ext uri="{FF2B5EF4-FFF2-40B4-BE49-F238E27FC236}">
                <a16:creationId xmlns:a16="http://schemas.microsoft.com/office/drawing/2014/main" id="{1630880A-3CC0-4270-872D-738150E350FE}"/>
              </a:ext>
            </a:extLst>
          </p:cNvPr>
          <p:cNvSpPr/>
          <p:nvPr/>
        </p:nvSpPr>
        <p:spPr>
          <a:xfrm>
            <a:off x="7887220" y="1753479"/>
            <a:ext cx="961159" cy="82088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FESA</a:t>
            </a:r>
          </a:p>
          <a:p>
            <a:pPr algn="ctr"/>
            <a:r>
              <a:rPr lang="en-US" sz="1400" dirty="0"/>
              <a:t>Readout</a:t>
            </a:r>
          </a:p>
        </p:txBody>
      </p:sp>
      <p:cxnSp>
        <p:nvCxnSpPr>
          <p:cNvPr id="43" name="Gerade Verbindung mit Pfeil 42">
            <a:extLst>
              <a:ext uri="{FF2B5EF4-FFF2-40B4-BE49-F238E27FC236}">
                <a16:creationId xmlns:a16="http://schemas.microsoft.com/office/drawing/2014/main" id="{CD6442B1-DD6D-44E1-B007-945AEF36C89D}"/>
              </a:ext>
            </a:extLst>
          </p:cNvPr>
          <p:cNvCxnSpPr>
            <a:cxnSpLocks/>
          </p:cNvCxnSpPr>
          <p:nvPr/>
        </p:nvCxnSpPr>
        <p:spPr>
          <a:xfrm>
            <a:off x="3377903" y="2181156"/>
            <a:ext cx="3067805" cy="585666"/>
          </a:xfrm>
          <a:prstGeom prst="straightConnector1">
            <a:avLst/>
          </a:prstGeom>
          <a:ln w="15875">
            <a:solidFill>
              <a:schemeClr val="tx1"/>
            </a:solidFill>
            <a:prstDash val="lgDashDot"/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feld 45">
            <a:extLst>
              <a:ext uri="{FF2B5EF4-FFF2-40B4-BE49-F238E27FC236}">
                <a16:creationId xmlns:a16="http://schemas.microsoft.com/office/drawing/2014/main" id="{E4CD5387-301A-41FA-BD5D-6CB8B1E5D649}"/>
              </a:ext>
            </a:extLst>
          </p:cNvPr>
          <p:cNvSpPr txBox="1"/>
          <p:nvPr/>
        </p:nvSpPr>
        <p:spPr>
          <a:xfrm rot="616757">
            <a:off x="4563982" y="2476888"/>
            <a:ext cx="1286634" cy="276999"/>
          </a:xfrm>
          <a:prstGeom prst="rect">
            <a:avLst/>
          </a:prstGeom>
        </p:spPr>
        <p:txBody>
          <a:bodyPr vert="horz" wrap="none" lIns="91440" tIns="45720" rIns="91440" bIns="45720" rtlCol="0" anchor="t">
            <a:spAutoFit/>
          </a:bodyPr>
          <a:lstStyle/>
          <a:p>
            <a:pPr algn="l"/>
            <a:r>
              <a:rPr lang="en-US" sz="1200" dirty="0"/>
              <a:t>FESA subscription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0DD7DB54-F91F-40E3-9EBE-A099DE325553}"/>
              </a:ext>
            </a:extLst>
          </p:cNvPr>
          <p:cNvSpPr txBox="1"/>
          <p:nvPr/>
        </p:nvSpPr>
        <p:spPr>
          <a:xfrm rot="500986">
            <a:off x="4600795" y="2134317"/>
            <a:ext cx="1108509" cy="276999"/>
          </a:xfrm>
          <a:prstGeom prst="rect">
            <a:avLst/>
          </a:prstGeom>
        </p:spPr>
        <p:txBody>
          <a:bodyPr vert="horz" wrap="none" lIns="91440" tIns="45720" rIns="91440" bIns="45720" rtlCol="0" anchor="t">
            <a:spAutoFit/>
          </a:bodyPr>
          <a:lstStyle/>
          <a:p>
            <a:pPr algn="l"/>
            <a:r>
              <a:rPr lang="en-US" sz="1200" dirty="0"/>
              <a:t>readout values</a:t>
            </a:r>
          </a:p>
        </p:txBody>
      </p:sp>
      <p:cxnSp>
        <p:nvCxnSpPr>
          <p:cNvPr id="48" name="Gerade Verbindung mit Pfeil 47">
            <a:extLst>
              <a:ext uri="{FF2B5EF4-FFF2-40B4-BE49-F238E27FC236}">
                <a16:creationId xmlns:a16="http://schemas.microsoft.com/office/drawing/2014/main" id="{169463B0-5B88-4301-A81E-C250B5812C83}"/>
              </a:ext>
            </a:extLst>
          </p:cNvPr>
          <p:cNvCxnSpPr>
            <a:cxnSpLocks/>
            <a:stCxn id="41" idx="1"/>
            <a:endCxn id="35" idx="3"/>
          </p:cNvCxnSpPr>
          <p:nvPr/>
        </p:nvCxnSpPr>
        <p:spPr>
          <a:xfrm flipH="1">
            <a:off x="7368887" y="2163920"/>
            <a:ext cx="518333" cy="467350"/>
          </a:xfrm>
          <a:prstGeom prst="straightConnector1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hteck 50">
            <a:extLst>
              <a:ext uri="{FF2B5EF4-FFF2-40B4-BE49-F238E27FC236}">
                <a16:creationId xmlns:a16="http://schemas.microsoft.com/office/drawing/2014/main" id="{DD73574F-32C8-4D57-AABB-54783110E879}"/>
              </a:ext>
            </a:extLst>
          </p:cNvPr>
          <p:cNvSpPr/>
          <p:nvPr/>
        </p:nvSpPr>
        <p:spPr>
          <a:xfrm>
            <a:off x="7886582" y="1065005"/>
            <a:ext cx="961159" cy="62743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FESA</a:t>
            </a:r>
          </a:p>
          <a:p>
            <a:pPr algn="ctr"/>
            <a:r>
              <a:rPr lang="en-US" sz="1400" dirty="0"/>
              <a:t>Setting</a:t>
            </a:r>
          </a:p>
        </p:txBody>
      </p:sp>
      <p:cxnSp>
        <p:nvCxnSpPr>
          <p:cNvPr id="52" name="Gerade Verbindung mit Pfeil 51">
            <a:extLst>
              <a:ext uri="{FF2B5EF4-FFF2-40B4-BE49-F238E27FC236}">
                <a16:creationId xmlns:a16="http://schemas.microsoft.com/office/drawing/2014/main" id="{F0BE31F0-722A-4375-ACBB-5EF947EA8476}"/>
              </a:ext>
            </a:extLst>
          </p:cNvPr>
          <p:cNvCxnSpPr>
            <a:cxnSpLocks/>
            <a:endCxn id="34" idx="1"/>
          </p:cNvCxnSpPr>
          <p:nvPr/>
        </p:nvCxnSpPr>
        <p:spPr>
          <a:xfrm>
            <a:off x="3255277" y="1507745"/>
            <a:ext cx="3190431" cy="69077"/>
          </a:xfrm>
          <a:prstGeom prst="straightConnector1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feld 53">
            <a:extLst>
              <a:ext uri="{FF2B5EF4-FFF2-40B4-BE49-F238E27FC236}">
                <a16:creationId xmlns:a16="http://schemas.microsoft.com/office/drawing/2014/main" id="{C6CB9339-F7A1-4F81-9D61-505EA0D7CB30}"/>
              </a:ext>
            </a:extLst>
          </p:cNvPr>
          <p:cNvSpPr txBox="1"/>
          <p:nvPr/>
        </p:nvSpPr>
        <p:spPr>
          <a:xfrm>
            <a:off x="4016048" y="1254001"/>
            <a:ext cx="1752980" cy="276999"/>
          </a:xfrm>
          <a:prstGeom prst="rect">
            <a:avLst/>
          </a:prstGeom>
        </p:spPr>
        <p:txBody>
          <a:bodyPr vert="horz" wrap="none" lIns="91440" tIns="45720" rIns="91440" bIns="45720" rtlCol="0" anchor="t">
            <a:spAutoFit/>
          </a:bodyPr>
          <a:lstStyle/>
          <a:p>
            <a:pPr algn="l"/>
            <a:r>
              <a:rPr lang="en-US" sz="1200" dirty="0"/>
              <a:t>setting values (LSA/FESA)</a:t>
            </a:r>
          </a:p>
        </p:txBody>
      </p:sp>
      <p:cxnSp>
        <p:nvCxnSpPr>
          <p:cNvPr id="60" name="Gerade Verbindung mit Pfeil 59">
            <a:extLst>
              <a:ext uri="{FF2B5EF4-FFF2-40B4-BE49-F238E27FC236}">
                <a16:creationId xmlns:a16="http://schemas.microsoft.com/office/drawing/2014/main" id="{F7D0516F-0ED9-477A-AD39-C2DC8AF68CC3}"/>
              </a:ext>
            </a:extLst>
          </p:cNvPr>
          <p:cNvCxnSpPr>
            <a:cxnSpLocks/>
            <a:stCxn id="34" idx="3"/>
            <a:endCxn id="51" idx="1"/>
          </p:cNvCxnSpPr>
          <p:nvPr/>
        </p:nvCxnSpPr>
        <p:spPr>
          <a:xfrm flipV="1">
            <a:off x="7368887" y="1378724"/>
            <a:ext cx="517695" cy="198098"/>
          </a:xfrm>
          <a:prstGeom prst="straightConnector1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Rechteck 63">
            <a:extLst>
              <a:ext uri="{FF2B5EF4-FFF2-40B4-BE49-F238E27FC236}">
                <a16:creationId xmlns:a16="http://schemas.microsoft.com/office/drawing/2014/main" id="{30D91D06-53D2-4AB1-9676-BA572B09AE2A}"/>
              </a:ext>
            </a:extLst>
          </p:cNvPr>
          <p:cNvSpPr/>
          <p:nvPr/>
        </p:nvSpPr>
        <p:spPr>
          <a:xfrm>
            <a:off x="6440699" y="3247162"/>
            <a:ext cx="923179" cy="748140"/>
          </a:xfrm>
          <a:prstGeom prst="rect">
            <a:avLst/>
          </a:prstGeom>
          <a:solidFill>
            <a:srgbClr val="FDBB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Services</a:t>
            </a:r>
          </a:p>
          <a:p>
            <a:pPr algn="ctr"/>
            <a:r>
              <a:rPr lang="en-US" dirty="0"/>
              <a:t>API</a:t>
            </a: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6D11641B-EB14-4A06-8C5A-0D993F717CF9}"/>
              </a:ext>
            </a:extLst>
          </p:cNvPr>
          <p:cNvSpPr txBox="1"/>
          <p:nvPr/>
        </p:nvSpPr>
        <p:spPr>
          <a:xfrm rot="2004998">
            <a:off x="3873964" y="3357874"/>
            <a:ext cx="1866921" cy="276999"/>
          </a:xfrm>
          <a:prstGeom prst="rect">
            <a:avLst/>
          </a:prstGeom>
        </p:spPr>
        <p:txBody>
          <a:bodyPr vert="horz" wrap="none" lIns="91440" tIns="45720" rIns="91440" bIns="45720" rtlCol="0" anchor="t">
            <a:spAutoFit/>
          </a:bodyPr>
          <a:lstStyle/>
          <a:p>
            <a:pPr algn="l"/>
            <a:r>
              <a:rPr lang="en-US" sz="1200" dirty="0"/>
              <a:t>FESA-”Device”-information</a:t>
            </a:r>
          </a:p>
        </p:txBody>
      </p:sp>
      <p:cxnSp>
        <p:nvCxnSpPr>
          <p:cNvPr id="66" name="Gerade Verbindung mit Pfeil 65">
            <a:extLst>
              <a:ext uri="{FF2B5EF4-FFF2-40B4-BE49-F238E27FC236}">
                <a16:creationId xmlns:a16="http://schemas.microsoft.com/office/drawing/2014/main" id="{FC13BCE6-1C88-4E06-80D6-104CBA3E2922}"/>
              </a:ext>
            </a:extLst>
          </p:cNvPr>
          <p:cNvCxnSpPr>
            <a:cxnSpLocks/>
            <a:stCxn id="64" idx="1"/>
          </p:cNvCxnSpPr>
          <p:nvPr/>
        </p:nvCxnSpPr>
        <p:spPr>
          <a:xfrm flipH="1" flipV="1">
            <a:off x="3255277" y="2203356"/>
            <a:ext cx="3185422" cy="1417876"/>
          </a:xfrm>
          <a:prstGeom prst="straightConnector1">
            <a:avLst/>
          </a:prstGeom>
          <a:ln w="15875">
            <a:solidFill>
              <a:schemeClr val="tx1"/>
            </a:solidFill>
            <a:prstDash val="lgDashDot"/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feld 68">
            <a:extLst>
              <a:ext uri="{FF2B5EF4-FFF2-40B4-BE49-F238E27FC236}">
                <a16:creationId xmlns:a16="http://schemas.microsoft.com/office/drawing/2014/main" id="{5FF116B6-D1E5-42CD-8A20-3F6FE5D32DB6}"/>
              </a:ext>
            </a:extLst>
          </p:cNvPr>
          <p:cNvSpPr txBox="1"/>
          <p:nvPr/>
        </p:nvSpPr>
        <p:spPr>
          <a:xfrm rot="1317679">
            <a:off x="4572175" y="3086551"/>
            <a:ext cx="1630639" cy="276999"/>
          </a:xfrm>
          <a:prstGeom prst="rect">
            <a:avLst/>
          </a:prstGeom>
        </p:spPr>
        <p:txBody>
          <a:bodyPr vert="horz" wrap="none" lIns="91440" tIns="45720" rIns="91440" bIns="45720" rtlCol="0" anchor="t">
            <a:spAutoFit/>
          </a:bodyPr>
          <a:lstStyle/>
          <a:p>
            <a:pPr algn="l"/>
            <a:r>
              <a:rPr lang="en-US" sz="1200" dirty="0"/>
              <a:t>beam </a:t>
            </a:r>
            <a:r>
              <a:rPr lang="en-US" sz="1200" dirty="0" err="1"/>
              <a:t>prosess</a:t>
            </a:r>
            <a:r>
              <a:rPr lang="en-US" sz="1200" dirty="0"/>
              <a:t>-Info, etc.</a:t>
            </a: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1388883E-4AE3-48F9-A1B3-0332ABA7B261}"/>
              </a:ext>
            </a:extLst>
          </p:cNvPr>
          <p:cNvSpPr/>
          <p:nvPr/>
        </p:nvSpPr>
        <p:spPr>
          <a:xfrm>
            <a:off x="994539" y="3002555"/>
            <a:ext cx="2409570" cy="646331"/>
          </a:xfrm>
          <a:prstGeom prst="rect">
            <a:avLst/>
          </a:prstGeom>
          <a:solidFill>
            <a:srgbClr val="FDBB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DEVAUTO-REST@ASL155</a:t>
            </a:r>
          </a:p>
        </p:txBody>
      </p:sp>
      <p:pic>
        <p:nvPicPr>
          <p:cNvPr id="33" name="Grafik 32">
            <a:extLst>
              <a:ext uri="{FF2B5EF4-FFF2-40B4-BE49-F238E27FC236}">
                <a16:creationId xmlns:a16="http://schemas.microsoft.com/office/drawing/2014/main" id="{A5CFCBAD-CAC4-4ECF-9FAB-0E286173D4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460685"/>
            <a:ext cx="1821185" cy="1039473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337BFCB4-C8DC-453B-84FB-8A69CB1A51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768" y="1065005"/>
            <a:ext cx="2175509" cy="1241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063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9188FAF-8344-4400-8F03-CBB6D8A508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Scan </a:t>
            </a:r>
            <a:r>
              <a:rPr lang="de-DE" dirty="0" err="1"/>
              <a:t>Results</a:t>
            </a:r>
            <a:r>
              <a:rPr lang="de-DE" dirty="0"/>
              <a:t> Web Viewer - Details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3EF792F-B5D0-4433-BA44-36F1D7DB6A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951" y="895259"/>
            <a:ext cx="7372818" cy="406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836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08CA4A4-A2CD-4E50-BAC4-554C526A6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4441" y="1088015"/>
            <a:ext cx="5623419" cy="3677689"/>
          </a:xfrm>
        </p:spPr>
        <p:txBody>
          <a:bodyPr/>
          <a:lstStyle/>
          <a:p>
            <a:r>
              <a:rPr lang="de-DE" sz="2000" dirty="0"/>
              <a:t>HITRAP </a:t>
            </a:r>
            <a:r>
              <a:rPr lang="de-DE" sz="2000" dirty="0" err="1"/>
              <a:t>local</a:t>
            </a:r>
            <a:r>
              <a:rPr lang="de-DE" sz="2000" dirty="0"/>
              <a:t> </a:t>
            </a:r>
            <a:r>
              <a:rPr lang="de-DE" sz="2000" dirty="0" err="1"/>
              <a:t>operation</a:t>
            </a:r>
            <a:endParaRPr lang="de-DE" sz="2000" dirty="0"/>
          </a:p>
          <a:p>
            <a:pPr lvl="1"/>
            <a:r>
              <a:rPr lang="de-DE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EBIT </a:t>
            </a:r>
            <a:r>
              <a:rPr lang="de-DE" sz="1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ion</a:t>
            </a:r>
            <a:r>
              <a:rPr lang="de-DE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source</a:t>
            </a:r>
            <a:r>
              <a:rPr lang="de-DE" sz="1600" dirty="0"/>
              <a:t>, Ar16+ beam, 5000 V </a:t>
            </a:r>
            <a:r>
              <a:rPr lang="de-DE" sz="1600" dirty="0" err="1"/>
              <a:t>static</a:t>
            </a:r>
            <a:r>
              <a:rPr lang="de-DE" sz="1600" dirty="0"/>
              <a:t> </a:t>
            </a:r>
            <a:r>
              <a:rPr lang="de-DE" sz="1600" dirty="0" err="1"/>
              <a:t>acceleration</a:t>
            </a:r>
            <a:r>
              <a:rPr lang="de-DE" sz="1600" dirty="0"/>
              <a:t>, </a:t>
            </a:r>
            <a:r>
              <a:rPr lang="de-DE" sz="1600" dirty="0" err="1"/>
              <a:t>microA</a:t>
            </a:r>
            <a:r>
              <a:rPr lang="de-DE" sz="1600" dirty="0"/>
              <a:t>-beam, </a:t>
            </a:r>
            <a:r>
              <a:rPr lang="de-DE" sz="1600" dirty="0" err="1"/>
              <a:t>pulsed</a:t>
            </a:r>
            <a:r>
              <a:rPr lang="de-DE" sz="1600" dirty="0"/>
              <a:t> </a:t>
            </a:r>
            <a:r>
              <a:rPr lang="de-DE" sz="1600" dirty="0" err="1"/>
              <a:t>operation</a:t>
            </a:r>
            <a:r>
              <a:rPr lang="de-DE" sz="1600" dirty="0"/>
              <a:t> ~ 0.5 Hz</a:t>
            </a:r>
          </a:p>
          <a:p>
            <a:pPr lvl="1"/>
            <a:r>
              <a:rPr lang="de-DE" sz="1600" dirty="0" err="1"/>
              <a:t>Only</a:t>
            </a:r>
            <a:r>
              <a:rPr lang="de-DE" sz="1600" dirty="0"/>
              <a:t> </a:t>
            </a:r>
            <a:r>
              <a:rPr lang="de-DE" sz="1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electrostatic</a:t>
            </a:r>
            <a:r>
              <a:rPr lang="de-DE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elements</a:t>
            </a:r>
            <a:r>
              <a:rPr lang="de-DE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600" dirty="0"/>
              <a:t>in FAIR CS</a:t>
            </a:r>
          </a:p>
          <a:p>
            <a:pPr lvl="1"/>
            <a:r>
              <a:rPr lang="de-DE" sz="1600" dirty="0" err="1"/>
              <a:t>Only</a:t>
            </a:r>
            <a:r>
              <a:rPr lang="de-DE" sz="1600" dirty="0"/>
              <a:t> </a:t>
            </a:r>
            <a:r>
              <a:rPr lang="de-DE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 </a:t>
            </a:r>
            <a:r>
              <a:rPr lang="de-DE" sz="1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detector</a:t>
            </a:r>
            <a:r>
              <a:rPr lang="de-DE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integrated</a:t>
            </a:r>
            <a:r>
              <a:rPr lang="de-DE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in FAIR CS </a:t>
            </a:r>
            <a:r>
              <a:rPr lang="de-DE" sz="1600" dirty="0"/>
              <a:t>(</a:t>
            </a:r>
            <a:r>
              <a:rPr lang="de-DE" sz="1600" dirty="0" err="1"/>
              <a:t>requires</a:t>
            </a:r>
            <a:r>
              <a:rPr lang="de-DE" sz="1600" dirty="0"/>
              <a:t> </a:t>
            </a:r>
            <a:r>
              <a:rPr lang="de-DE" sz="1600" dirty="0" err="1"/>
              <a:t>cable</a:t>
            </a:r>
            <a:r>
              <a:rPr lang="de-DE" sz="1600" dirty="0"/>
              <a:t> </a:t>
            </a:r>
            <a:r>
              <a:rPr lang="de-DE" sz="1600" dirty="0" err="1"/>
              <a:t>pulling</a:t>
            </a:r>
            <a:r>
              <a:rPr lang="de-DE" sz="1600" dirty="0"/>
              <a:t>)</a:t>
            </a:r>
          </a:p>
          <a:p>
            <a:pPr lvl="1"/>
            <a:r>
              <a:rPr lang="de-DE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Hard </a:t>
            </a:r>
            <a:r>
              <a:rPr lang="de-DE" sz="1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integrated</a:t>
            </a:r>
            <a:r>
              <a:rPr lang="de-DE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into</a:t>
            </a:r>
            <a:r>
              <a:rPr lang="de-DE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ESR </a:t>
            </a:r>
            <a:r>
              <a:rPr lang="de-DE" sz="1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pattern</a:t>
            </a:r>
            <a:r>
              <a:rPr lang="de-DE" sz="1600" dirty="0"/>
              <a:t>. HITRAP </a:t>
            </a:r>
            <a:r>
              <a:rPr lang="de-DE" sz="1600" dirty="0" err="1"/>
              <a:t>cannot</a:t>
            </a:r>
            <a:r>
              <a:rPr lang="de-DE" sz="1600" dirty="0"/>
              <a:t> </a:t>
            </a:r>
            <a:r>
              <a:rPr lang="de-DE" sz="1600" dirty="0" err="1"/>
              <a:t>run</a:t>
            </a:r>
            <a:r>
              <a:rPr lang="de-DE" sz="1600" dirty="0"/>
              <a:t> </a:t>
            </a:r>
            <a:r>
              <a:rPr lang="de-DE" sz="1600" dirty="0" err="1"/>
              <a:t>standalone</a:t>
            </a:r>
            <a:r>
              <a:rPr lang="de-DE" sz="1600" dirty="0"/>
              <a:t>.</a:t>
            </a:r>
          </a:p>
          <a:p>
            <a:r>
              <a:rPr lang="de-DE" sz="2000" dirty="0"/>
              <a:t>3 </a:t>
            </a:r>
            <a:r>
              <a:rPr lang="de-DE" sz="2000" dirty="0" err="1"/>
              <a:t>scenarios</a:t>
            </a:r>
            <a:r>
              <a:rPr lang="de-DE" sz="2000" dirty="0"/>
              <a:t> (LSA/FESA):</a:t>
            </a:r>
          </a:p>
          <a:p>
            <a:pPr lvl="1"/>
            <a:r>
              <a:rPr lang="de-DE" sz="1600" dirty="0"/>
              <a:t>EBIT -&gt; </a:t>
            </a:r>
            <a:r>
              <a:rPr lang="de-DE" sz="1600" dirty="0" err="1"/>
              <a:t>detector</a:t>
            </a:r>
            <a:r>
              <a:rPr lang="de-DE" sz="1600" dirty="0"/>
              <a:t> 2 = 16 </a:t>
            </a:r>
            <a:r>
              <a:rPr lang="de-DE" sz="1600" dirty="0" err="1"/>
              <a:t>parameters</a:t>
            </a:r>
            <a:endParaRPr lang="de-DE" sz="1600" dirty="0"/>
          </a:p>
          <a:p>
            <a:pPr lvl="1"/>
            <a:r>
              <a:rPr lang="de-DE" sz="1600" dirty="0"/>
              <a:t>EBIT -&gt; </a:t>
            </a:r>
            <a:r>
              <a:rPr lang="de-DE" sz="1600" dirty="0" err="1"/>
              <a:t>detector</a:t>
            </a:r>
            <a:r>
              <a:rPr lang="de-DE" sz="1600" dirty="0"/>
              <a:t> 3 = 24 </a:t>
            </a:r>
            <a:r>
              <a:rPr lang="de-DE" sz="1600" dirty="0" err="1"/>
              <a:t>parameter</a:t>
            </a:r>
            <a:endParaRPr lang="de-DE" sz="1600" dirty="0"/>
          </a:p>
          <a:p>
            <a:pPr lvl="1"/>
            <a:r>
              <a:rPr lang="de-DE" sz="1600" dirty="0"/>
              <a:t>EBIT -&gt; </a:t>
            </a:r>
            <a:r>
              <a:rPr lang="de-DE" sz="1600" dirty="0" err="1"/>
              <a:t>detector</a:t>
            </a:r>
            <a:r>
              <a:rPr lang="de-DE" sz="1600" dirty="0"/>
              <a:t> 8 = 54(+) </a:t>
            </a:r>
            <a:r>
              <a:rPr lang="de-DE" sz="1600" dirty="0" err="1"/>
              <a:t>parameters</a:t>
            </a:r>
            <a:endParaRPr lang="de-DE" sz="160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7CC2662-8B49-4300-92C5-6EAED1D85D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Device-</a:t>
            </a:r>
            <a:r>
              <a:rPr lang="de-DE" dirty="0" err="1"/>
              <a:t>Automator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HITRAP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7AF8621-E17A-4B5C-AE4B-26FF44E9A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43" y="968721"/>
            <a:ext cx="3006929" cy="3909924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BF390A13-8F5E-4CE8-9A58-A49BC03BCBB7}"/>
              </a:ext>
            </a:extLst>
          </p:cNvPr>
          <p:cNvSpPr/>
          <p:nvPr/>
        </p:nvSpPr>
        <p:spPr>
          <a:xfrm>
            <a:off x="1885950" y="1244600"/>
            <a:ext cx="273050" cy="84455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AB50904-C466-4D83-B847-BB808B013DE7}"/>
              </a:ext>
            </a:extLst>
          </p:cNvPr>
          <p:cNvSpPr/>
          <p:nvPr/>
        </p:nvSpPr>
        <p:spPr>
          <a:xfrm rot="5400000">
            <a:off x="2854565" y="1936989"/>
            <a:ext cx="273050" cy="418621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38827BE0-4AC8-4DE1-BC3F-EEEF838FD948}"/>
              </a:ext>
            </a:extLst>
          </p:cNvPr>
          <p:cNvSpPr/>
          <p:nvPr/>
        </p:nvSpPr>
        <p:spPr>
          <a:xfrm rot="5400000">
            <a:off x="576622" y="3859227"/>
            <a:ext cx="273050" cy="631105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9" name="Freihandform: Form 8">
            <a:extLst>
              <a:ext uri="{FF2B5EF4-FFF2-40B4-BE49-F238E27FC236}">
                <a16:creationId xmlns:a16="http://schemas.microsoft.com/office/drawing/2014/main" id="{F8F4B87E-A578-4997-A1B3-879B9ACB4381}"/>
              </a:ext>
            </a:extLst>
          </p:cNvPr>
          <p:cNvSpPr/>
          <p:nvPr/>
        </p:nvSpPr>
        <p:spPr>
          <a:xfrm>
            <a:off x="2298700" y="1083637"/>
            <a:ext cx="1466850" cy="2745412"/>
          </a:xfrm>
          <a:custGeom>
            <a:avLst/>
            <a:gdLst>
              <a:gd name="connsiteX0" fmla="*/ 1263650 w 1264623"/>
              <a:gd name="connsiteY0" fmla="*/ 2413000 h 2413000"/>
              <a:gd name="connsiteX1" fmla="*/ 1060450 w 1264623"/>
              <a:gd name="connsiteY1" fmla="*/ 654050 h 2413000"/>
              <a:gd name="connsiteX2" fmla="*/ 0 w 1264623"/>
              <a:gd name="connsiteY2" fmla="*/ 0 h 2413000"/>
              <a:gd name="connsiteX0" fmla="*/ 1244600 w 1247123"/>
              <a:gd name="connsiteY0" fmla="*/ 2406650 h 2406650"/>
              <a:gd name="connsiteX1" fmla="*/ 1060450 w 1247123"/>
              <a:gd name="connsiteY1" fmla="*/ 654050 h 2406650"/>
              <a:gd name="connsiteX2" fmla="*/ 0 w 1247123"/>
              <a:gd name="connsiteY2" fmla="*/ 0 h 2406650"/>
              <a:gd name="connsiteX0" fmla="*/ 1244600 w 1244600"/>
              <a:gd name="connsiteY0" fmla="*/ 2406650 h 2406650"/>
              <a:gd name="connsiteX1" fmla="*/ 1060450 w 1244600"/>
              <a:gd name="connsiteY1" fmla="*/ 654050 h 2406650"/>
              <a:gd name="connsiteX2" fmla="*/ 0 w 1244600"/>
              <a:gd name="connsiteY2" fmla="*/ 0 h 2406650"/>
              <a:gd name="connsiteX0" fmla="*/ 1244600 w 1244600"/>
              <a:gd name="connsiteY0" fmla="*/ 2619985 h 2619985"/>
              <a:gd name="connsiteX1" fmla="*/ 1060450 w 1244600"/>
              <a:gd name="connsiteY1" fmla="*/ 867385 h 2619985"/>
              <a:gd name="connsiteX2" fmla="*/ 0 w 1244600"/>
              <a:gd name="connsiteY2" fmla="*/ 213335 h 2619985"/>
              <a:gd name="connsiteX0" fmla="*/ 1244600 w 1244600"/>
              <a:gd name="connsiteY0" fmla="*/ 2619985 h 2619985"/>
              <a:gd name="connsiteX1" fmla="*/ 1060450 w 1244600"/>
              <a:gd name="connsiteY1" fmla="*/ 867385 h 2619985"/>
              <a:gd name="connsiteX2" fmla="*/ 0 w 1244600"/>
              <a:gd name="connsiteY2" fmla="*/ 213335 h 2619985"/>
              <a:gd name="connsiteX0" fmla="*/ 1244600 w 1244600"/>
              <a:gd name="connsiteY0" fmla="*/ 2619985 h 2619985"/>
              <a:gd name="connsiteX1" fmla="*/ 1060450 w 1244600"/>
              <a:gd name="connsiteY1" fmla="*/ 867385 h 2619985"/>
              <a:gd name="connsiteX2" fmla="*/ 0 w 1244600"/>
              <a:gd name="connsiteY2" fmla="*/ 213335 h 2619985"/>
              <a:gd name="connsiteX0" fmla="*/ 1244600 w 1244600"/>
              <a:gd name="connsiteY0" fmla="*/ 2626341 h 2626341"/>
              <a:gd name="connsiteX1" fmla="*/ 1060450 w 1244600"/>
              <a:gd name="connsiteY1" fmla="*/ 873741 h 2626341"/>
              <a:gd name="connsiteX2" fmla="*/ 0 w 1244600"/>
              <a:gd name="connsiteY2" fmla="*/ 219691 h 2626341"/>
              <a:gd name="connsiteX0" fmla="*/ 1244600 w 1244600"/>
              <a:gd name="connsiteY0" fmla="*/ 2618403 h 2618403"/>
              <a:gd name="connsiteX1" fmla="*/ 1155700 w 1244600"/>
              <a:gd name="connsiteY1" fmla="*/ 916603 h 2618403"/>
              <a:gd name="connsiteX2" fmla="*/ 0 w 1244600"/>
              <a:gd name="connsiteY2" fmla="*/ 211753 h 2618403"/>
              <a:gd name="connsiteX0" fmla="*/ 1244600 w 1244600"/>
              <a:gd name="connsiteY0" fmla="*/ 2551055 h 2551055"/>
              <a:gd name="connsiteX1" fmla="*/ 1155700 w 1244600"/>
              <a:gd name="connsiteY1" fmla="*/ 849255 h 2551055"/>
              <a:gd name="connsiteX2" fmla="*/ 0 w 1244600"/>
              <a:gd name="connsiteY2" fmla="*/ 144405 h 2551055"/>
              <a:gd name="connsiteX0" fmla="*/ 1466850 w 1466850"/>
              <a:gd name="connsiteY0" fmla="*/ 2724891 h 2724891"/>
              <a:gd name="connsiteX1" fmla="*/ 1377950 w 1466850"/>
              <a:gd name="connsiteY1" fmla="*/ 1023091 h 2724891"/>
              <a:gd name="connsiteX2" fmla="*/ 0 w 1466850"/>
              <a:gd name="connsiteY2" fmla="*/ 121392 h 2724891"/>
              <a:gd name="connsiteX0" fmla="*/ 1466850 w 1466850"/>
              <a:gd name="connsiteY0" fmla="*/ 2740169 h 2740169"/>
              <a:gd name="connsiteX1" fmla="*/ 1187450 w 1466850"/>
              <a:gd name="connsiteY1" fmla="*/ 892320 h 2740169"/>
              <a:gd name="connsiteX2" fmla="*/ 0 w 1466850"/>
              <a:gd name="connsiteY2" fmla="*/ 136670 h 2740169"/>
              <a:gd name="connsiteX0" fmla="*/ 1466850 w 1466850"/>
              <a:gd name="connsiteY0" fmla="*/ 2745412 h 2745412"/>
              <a:gd name="connsiteX1" fmla="*/ 1187450 w 1466850"/>
              <a:gd name="connsiteY1" fmla="*/ 897563 h 2745412"/>
              <a:gd name="connsiteX2" fmla="*/ 0 w 1466850"/>
              <a:gd name="connsiteY2" fmla="*/ 141913 h 2745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6850" h="2745412">
                <a:moveTo>
                  <a:pt x="1466850" y="2745412"/>
                </a:moveTo>
                <a:cubicBezTo>
                  <a:pt x="981604" y="2594070"/>
                  <a:pt x="1314450" y="1373813"/>
                  <a:pt x="1187450" y="897563"/>
                </a:cubicBezTo>
                <a:cubicBezTo>
                  <a:pt x="1059122" y="416332"/>
                  <a:pt x="774700" y="-308936"/>
                  <a:pt x="0" y="141913"/>
                </a:cubicBezTo>
              </a:path>
            </a:pathLst>
          </a:custGeom>
          <a:noFill/>
          <a:ln>
            <a:solidFill>
              <a:srgbClr val="0070C0"/>
            </a:solidFill>
            <a:headEnd type="none" w="med" len="med"/>
            <a:tailEnd type="triangl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90EC6757-0A1B-42C4-8CE6-FAFCF5E8EB8F}"/>
              </a:ext>
            </a:extLst>
          </p:cNvPr>
          <p:cNvSpPr/>
          <p:nvPr/>
        </p:nvSpPr>
        <p:spPr>
          <a:xfrm>
            <a:off x="3098799" y="2355850"/>
            <a:ext cx="666750" cy="1778000"/>
          </a:xfrm>
          <a:custGeom>
            <a:avLst/>
            <a:gdLst>
              <a:gd name="connsiteX0" fmla="*/ 1263650 w 1264623"/>
              <a:gd name="connsiteY0" fmla="*/ 2413000 h 2413000"/>
              <a:gd name="connsiteX1" fmla="*/ 1060450 w 1264623"/>
              <a:gd name="connsiteY1" fmla="*/ 654050 h 2413000"/>
              <a:gd name="connsiteX2" fmla="*/ 0 w 1264623"/>
              <a:gd name="connsiteY2" fmla="*/ 0 h 2413000"/>
              <a:gd name="connsiteX0" fmla="*/ 1244600 w 1247123"/>
              <a:gd name="connsiteY0" fmla="*/ 2406650 h 2406650"/>
              <a:gd name="connsiteX1" fmla="*/ 1060450 w 1247123"/>
              <a:gd name="connsiteY1" fmla="*/ 654050 h 2406650"/>
              <a:gd name="connsiteX2" fmla="*/ 0 w 1247123"/>
              <a:gd name="connsiteY2" fmla="*/ 0 h 2406650"/>
              <a:gd name="connsiteX0" fmla="*/ 1244600 w 1244600"/>
              <a:gd name="connsiteY0" fmla="*/ 2406650 h 2406650"/>
              <a:gd name="connsiteX1" fmla="*/ 1060450 w 1244600"/>
              <a:gd name="connsiteY1" fmla="*/ 654050 h 2406650"/>
              <a:gd name="connsiteX2" fmla="*/ 0 w 1244600"/>
              <a:gd name="connsiteY2" fmla="*/ 0 h 2406650"/>
              <a:gd name="connsiteX0" fmla="*/ 1244600 w 1244600"/>
              <a:gd name="connsiteY0" fmla="*/ 2619985 h 2619985"/>
              <a:gd name="connsiteX1" fmla="*/ 1060450 w 1244600"/>
              <a:gd name="connsiteY1" fmla="*/ 867385 h 2619985"/>
              <a:gd name="connsiteX2" fmla="*/ 0 w 1244600"/>
              <a:gd name="connsiteY2" fmla="*/ 213335 h 2619985"/>
              <a:gd name="connsiteX0" fmla="*/ 1244600 w 1244600"/>
              <a:gd name="connsiteY0" fmla="*/ 2619985 h 2619985"/>
              <a:gd name="connsiteX1" fmla="*/ 1060450 w 1244600"/>
              <a:gd name="connsiteY1" fmla="*/ 867385 h 2619985"/>
              <a:gd name="connsiteX2" fmla="*/ 0 w 1244600"/>
              <a:gd name="connsiteY2" fmla="*/ 213335 h 2619985"/>
              <a:gd name="connsiteX0" fmla="*/ 1244600 w 1244600"/>
              <a:gd name="connsiteY0" fmla="*/ 2619985 h 2619985"/>
              <a:gd name="connsiteX1" fmla="*/ 1060450 w 1244600"/>
              <a:gd name="connsiteY1" fmla="*/ 867385 h 2619985"/>
              <a:gd name="connsiteX2" fmla="*/ 0 w 1244600"/>
              <a:gd name="connsiteY2" fmla="*/ 213335 h 2619985"/>
              <a:gd name="connsiteX0" fmla="*/ 1244600 w 1244600"/>
              <a:gd name="connsiteY0" fmla="*/ 2626341 h 2626341"/>
              <a:gd name="connsiteX1" fmla="*/ 1060450 w 1244600"/>
              <a:gd name="connsiteY1" fmla="*/ 873741 h 2626341"/>
              <a:gd name="connsiteX2" fmla="*/ 0 w 1244600"/>
              <a:gd name="connsiteY2" fmla="*/ 219691 h 2626341"/>
              <a:gd name="connsiteX0" fmla="*/ 1244600 w 1244600"/>
              <a:gd name="connsiteY0" fmla="*/ 2546669 h 2546669"/>
              <a:gd name="connsiteX1" fmla="*/ 787400 w 1244600"/>
              <a:gd name="connsiteY1" fmla="*/ 1549719 h 2546669"/>
              <a:gd name="connsiteX2" fmla="*/ 0 w 1244600"/>
              <a:gd name="connsiteY2" fmla="*/ 140019 h 2546669"/>
              <a:gd name="connsiteX0" fmla="*/ 546100 w 546100"/>
              <a:gd name="connsiteY0" fmla="*/ 2299478 h 2299478"/>
              <a:gd name="connsiteX1" fmla="*/ 88900 w 546100"/>
              <a:gd name="connsiteY1" fmla="*/ 1302528 h 2299478"/>
              <a:gd name="connsiteX2" fmla="*/ 0 w 546100"/>
              <a:gd name="connsiteY2" fmla="*/ 153178 h 2299478"/>
              <a:gd name="connsiteX0" fmla="*/ 546100 w 546100"/>
              <a:gd name="connsiteY0" fmla="*/ 2146300 h 2146300"/>
              <a:gd name="connsiteX1" fmla="*/ 88900 w 546100"/>
              <a:gd name="connsiteY1" fmla="*/ 1149350 h 2146300"/>
              <a:gd name="connsiteX2" fmla="*/ 0 w 546100"/>
              <a:gd name="connsiteY2" fmla="*/ 0 h 2146300"/>
              <a:gd name="connsiteX0" fmla="*/ 552450 w 552450"/>
              <a:gd name="connsiteY0" fmla="*/ 1905000 h 1905000"/>
              <a:gd name="connsiteX1" fmla="*/ 95250 w 552450"/>
              <a:gd name="connsiteY1" fmla="*/ 908050 h 1905000"/>
              <a:gd name="connsiteX2" fmla="*/ 0 w 552450"/>
              <a:gd name="connsiteY2" fmla="*/ 0 h 1905000"/>
              <a:gd name="connsiteX0" fmla="*/ 552450 w 552450"/>
              <a:gd name="connsiteY0" fmla="*/ 1905000 h 1905000"/>
              <a:gd name="connsiteX1" fmla="*/ 95250 w 552450"/>
              <a:gd name="connsiteY1" fmla="*/ 908050 h 1905000"/>
              <a:gd name="connsiteX2" fmla="*/ 0 w 552450"/>
              <a:gd name="connsiteY2" fmla="*/ 0 h 1905000"/>
              <a:gd name="connsiteX0" fmla="*/ 552450 w 552450"/>
              <a:gd name="connsiteY0" fmla="*/ 1905000 h 1905000"/>
              <a:gd name="connsiteX1" fmla="*/ 95250 w 552450"/>
              <a:gd name="connsiteY1" fmla="*/ 908050 h 1905000"/>
              <a:gd name="connsiteX2" fmla="*/ 0 w 552450"/>
              <a:gd name="connsiteY2" fmla="*/ 0 h 1905000"/>
              <a:gd name="connsiteX0" fmla="*/ 578667 w 578667"/>
              <a:gd name="connsiteY0" fmla="*/ 1905000 h 1905000"/>
              <a:gd name="connsiteX1" fmla="*/ 19867 w 578667"/>
              <a:gd name="connsiteY1" fmla="*/ 952500 h 1905000"/>
              <a:gd name="connsiteX2" fmla="*/ 26217 w 578667"/>
              <a:gd name="connsiteY2" fmla="*/ 0 h 1905000"/>
              <a:gd name="connsiteX0" fmla="*/ 578667 w 578667"/>
              <a:gd name="connsiteY0" fmla="*/ 1905000 h 1905000"/>
              <a:gd name="connsiteX1" fmla="*/ 19867 w 578667"/>
              <a:gd name="connsiteY1" fmla="*/ 952500 h 1905000"/>
              <a:gd name="connsiteX2" fmla="*/ 26217 w 578667"/>
              <a:gd name="connsiteY2" fmla="*/ 0 h 1905000"/>
              <a:gd name="connsiteX0" fmla="*/ 666750 w 666750"/>
              <a:gd name="connsiteY0" fmla="*/ 1778000 h 1778000"/>
              <a:gd name="connsiteX1" fmla="*/ 107950 w 666750"/>
              <a:gd name="connsiteY1" fmla="*/ 825500 h 1778000"/>
              <a:gd name="connsiteX2" fmla="*/ 0 w 666750"/>
              <a:gd name="connsiteY2" fmla="*/ 0 h 1778000"/>
              <a:gd name="connsiteX0" fmla="*/ 666750 w 666750"/>
              <a:gd name="connsiteY0" fmla="*/ 1778000 h 1778000"/>
              <a:gd name="connsiteX1" fmla="*/ 107950 w 666750"/>
              <a:gd name="connsiteY1" fmla="*/ 825500 h 1778000"/>
              <a:gd name="connsiteX2" fmla="*/ 0 w 666750"/>
              <a:gd name="connsiteY2" fmla="*/ 0 h 1778000"/>
              <a:gd name="connsiteX0" fmla="*/ 666750 w 666750"/>
              <a:gd name="connsiteY0" fmla="*/ 1778000 h 1778000"/>
              <a:gd name="connsiteX1" fmla="*/ 107950 w 666750"/>
              <a:gd name="connsiteY1" fmla="*/ 825500 h 1778000"/>
              <a:gd name="connsiteX2" fmla="*/ 0 w 666750"/>
              <a:gd name="connsiteY2" fmla="*/ 0 h 177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778000">
                <a:moveTo>
                  <a:pt x="666750" y="1778000"/>
                </a:moveTo>
                <a:cubicBezTo>
                  <a:pt x="181504" y="1626658"/>
                  <a:pt x="69272" y="1139611"/>
                  <a:pt x="107950" y="825500"/>
                </a:cubicBezTo>
                <a:cubicBezTo>
                  <a:pt x="142875" y="541867"/>
                  <a:pt x="328083" y="421217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  <a:headEnd type="none" w="med" len="med"/>
            <a:tailEnd type="triangl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E9E2905B-B407-4698-9DF3-27315EB69AAF}"/>
              </a:ext>
            </a:extLst>
          </p:cNvPr>
          <p:cNvSpPr/>
          <p:nvPr/>
        </p:nvSpPr>
        <p:spPr>
          <a:xfrm>
            <a:off x="880398" y="4286168"/>
            <a:ext cx="2876550" cy="265208"/>
          </a:xfrm>
          <a:custGeom>
            <a:avLst/>
            <a:gdLst>
              <a:gd name="connsiteX0" fmla="*/ 1263650 w 1264623"/>
              <a:gd name="connsiteY0" fmla="*/ 2413000 h 2413000"/>
              <a:gd name="connsiteX1" fmla="*/ 1060450 w 1264623"/>
              <a:gd name="connsiteY1" fmla="*/ 654050 h 2413000"/>
              <a:gd name="connsiteX2" fmla="*/ 0 w 1264623"/>
              <a:gd name="connsiteY2" fmla="*/ 0 h 2413000"/>
              <a:gd name="connsiteX0" fmla="*/ 1244600 w 1247123"/>
              <a:gd name="connsiteY0" fmla="*/ 2406650 h 2406650"/>
              <a:gd name="connsiteX1" fmla="*/ 1060450 w 1247123"/>
              <a:gd name="connsiteY1" fmla="*/ 654050 h 2406650"/>
              <a:gd name="connsiteX2" fmla="*/ 0 w 1247123"/>
              <a:gd name="connsiteY2" fmla="*/ 0 h 2406650"/>
              <a:gd name="connsiteX0" fmla="*/ 1244600 w 1244600"/>
              <a:gd name="connsiteY0" fmla="*/ 2406650 h 2406650"/>
              <a:gd name="connsiteX1" fmla="*/ 1060450 w 1244600"/>
              <a:gd name="connsiteY1" fmla="*/ 654050 h 2406650"/>
              <a:gd name="connsiteX2" fmla="*/ 0 w 1244600"/>
              <a:gd name="connsiteY2" fmla="*/ 0 h 2406650"/>
              <a:gd name="connsiteX0" fmla="*/ 1244600 w 1244600"/>
              <a:gd name="connsiteY0" fmla="*/ 2619985 h 2619985"/>
              <a:gd name="connsiteX1" fmla="*/ 1060450 w 1244600"/>
              <a:gd name="connsiteY1" fmla="*/ 867385 h 2619985"/>
              <a:gd name="connsiteX2" fmla="*/ 0 w 1244600"/>
              <a:gd name="connsiteY2" fmla="*/ 213335 h 2619985"/>
              <a:gd name="connsiteX0" fmla="*/ 1244600 w 1244600"/>
              <a:gd name="connsiteY0" fmla="*/ 2619985 h 2619985"/>
              <a:gd name="connsiteX1" fmla="*/ 1060450 w 1244600"/>
              <a:gd name="connsiteY1" fmla="*/ 867385 h 2619985"/>
              <a:gd name="connsiteX2" fmla="*/ 0 w 1244600"/>
              <a:gd name="connsiteY2" fmla="*/ 213335 h 2619985"/>
              <a:gd name="connsiteX0" fmla="*/ 1244600 w 1244600"/>
              <a:gd name="connsiteY0" fmla="*/ 2619985 h 2619985"/>
              <a:gd name="connsiteX1" fmla="*/ 1060450 w 1244600"/>
              <a:gd name="connsiteY1" fmla="*/ 867385 h 2619985"/>
              <a:gd name="connsiteX2" fmla="*/ 0 w 1244600"/>
              <a:gd name="connsiteY2" fmla="*/ 213335 h 2619985"/>
              <a:gd name="connsiteX0" fmla="*/ 1244600 w 1244600"/>
              <a:gd name="connsiteY0" fmla="*/ 2626341 h 2626341"/>
              <a:gd name="connsiteX1" fmla="*/ 1060450 w 1244600"/>
              <a:gd name="connsiteY1" fmla="*/ 873741 h 2626341"/>
              <a:gd name="connsiteX2" fmla="*/ 0 w 1244600"/>
              <a:gd name="connsiteY2" fmla="*/ 219691 h 2626341"/>
              <a:gd name="connsiteX0" fmla="*/ 1244600 w 1244600"/>
              <a:gd name="connsiteY0" fmla="*/ 2546669 h 2546669"/>
              <a:gd name="connsiteX1" fmla="*/ 787400 w 1244600"/>
              <a:gd name="connsiteY1" fmla="*/ 1549719 h 2546669"/>
              <a:gd name="connsiteX2" fmla="*/ 0 w 1244600"/>
              <a:gd name="connsiteY2" fmla="*/ 140019 h 2546669"/>
              <a:gd name="connsiteX0" fmla="*/ 546100 w 546100"/>
              <a:gd name="connsiteY0" fmla="*/ 2299478 h 2299478"/>
              <a:gd name="connsiteX1" fmla="*/ 88900 w 546100"/>
              <a:gd name="connsiteY1" fmla="*/ 1302528 h 2299478"/>
              <a:gd name="connsiteX2" fmla="*/ 0 w 546100"/>
              <a:gd name="connsiteY2" fmla="*/ 153178 h 2299478"/>
              <a:gd name="connsiteX0" fmla="*/ 546100 w 546100"/>
              <a:gd name="connsiteY0" fmla="*/ 2146300 h 2146300"/>
              <a:gd name="connsiteX1" fmla="*/ 88900 w 546100"/>
              <a:gd name="connsiteY1" fmla="*/ 1149350 h 2146300"/>
              <a:gd name="connsiteX2" fmla="*/ 0 w 546100"/>
              <a:gd name="connsiteY2" fmla="*/ 0 h 2146300"/>
              <a:gd name="connsiteX0" fmla="*/ 552450 w 552450"/>
              <a:gd name="connsiteY0" fmla="*/ 1905000 h 1905000"/>
              <a:gd name="connsiteX1" fmla="*/ 95250 w 552450"/>
              <a:gd name="connsiteY1" fmla="*/ 908050 h 1905000"/>
              <a:gd name="connsiteX2" fmla="*/ 0 w 552450"/>
              <a:gd name="connsiteY2" fmla="*/ 0 h 1905000"/>
              <a:gd name="connsiteX0" fmla="*/ 552450 w 552450"/>
              <a:gd name="connsiteY0" fmla="*/ 1905000 h 1905000"/>
              <a:gd name="connsiteX1" fmla="*/ 95250 w 552450"/>
              <a:gd name="connsiteY1" fmla="*/ 908050 h 1905000"/>
              <a:gd name="connsiteX2" fmla="*/ 0 w 552450"/>
              <a:gd name="connsiteY2" fmla="*/ 0 h 1905000"/>
              <a:gd name="connsiteX0" fmla="*/ 552450 w 552450"/>
              <a:gd name="connsiteY0" fmla="*/ 1905000 h 1905000"/>
              <a:gd name="connsiteX1" fmla="*/ 95250 w 552450"/>
              <a:gd name="connsiteY1" fmla="*/ 908050 h 1905000"/>
              <a:gd name="connsiteX2" fmla="*/ 0 w 552450"/>
              <a:gd name="connsiteY2" fmla="*/ 0 h 1905000"/>
              <a:gd name="connsiteX0" fmla="*/ 2876550 w 2876550"/>
              <a:gd name="connsiteY0" fmla="*/ 996982 h 1008891"/>
              <a:gd name="connsiteX1" fmla="*/ 2419350 w 2876550"/>
              <a:gd name="connsiteY1" fmla="*/ 32 h 1008891"/>
              <a:gd name="connsiteX2" fmla="*/ 0 w 2876550"/>
              <a:gd name="connsiteY2" fmla="*/ 952532 h 1008891"/>
              <a:gd name="connsiteX0" fmla="*/ 2876550 w 2876550"/>
              <a:gd name="connsiteY0" fmla="*/ 190583 h 265208"/>
              <a:gd name="connsiteX1" fmla="*/ 1930400 w 2876550"/>
              <a:gd name="connsiteY1" fmla="*/ 83 h 265208"/>
              <a:gd name="connsiteX2" fmla="*/ 0 w 2876550"/>
              <a:gd name="connsiteY2" fmla="*/ 146133 h 265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76550" h="265208">
                <a:moveTo>
                  <a:pt x="2876550" y="190583"/>
                </a:moveTo>
                <a:cubicBezTo>
                  <a:pt x="2391304" y="39241"/>
                  <a:pt x="2409825" y="7491"/>
                  <a:pt x="1930400" y="83"/>
                </a:cubicBezTo>
                <a:cubicBezTo>
                  <a:pt x="1450975" y="-7325"/>
                  <a:pt x="328083" y="484800"/>
                  <a:pt x="0" y="146133"/>
                </a:cubicBezTo>
              </a:path>
            </a:pathLst>
          </a:custGeom>
          <a:noFill/>
          <a:ln>
            <a:solidFill>
              <a:srgbClr val="0070C0"/>
            </a:solidFill>
            <a:headEnd type="none" w="med" len="med"/>
            <a:tailEnd type="triangl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9C58C23A-A85E-434C-8666-8D2B4971C51F}"/>
              </a:ext>
            </a:extLst>
          </p:cNvPr>
          <p:cNvSpPr/>
          <p:nvPr/>
        </p:nvSpPr>
        <p:spPr>
          <a:xfrm rot="5400000">
            <a:off x="1505178" y="2571982"/>
            <a:ext cx="298471" cy="64087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875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BE36950E-0AE3-4CF5-A118-325AD2041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65765"/>
            <a:ext cx="9017000" cy="3744335"/>
          </a:xfrm>
        </p:spPr>
        <p:txBody>
          <a:bodyPr/>
          <a:lstStyle/>
          <a:p>
            <a:r>
              <a:rPr lang="de-DE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Master </a:t>
            </a:r>
            <a:r>
              <a:rPr lang="de-DE" sz="1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thesis</a:t>
            </a:r>
            <a:r>
              <a:rPr lang="de-DE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of</a:t>
            </a:r>
            <a:r>
              <a:rPr lang="de-DE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M. Boschert </a:t>
            </a:r>
            <a:r>
              <a:rPr lang="de-DE" sz="1600" dirty="0"/>
              <a:t>at Hochschule DA:</a:t>
            </a:r>
            <a:br>
              <a:rPr lang="de-DE" sz="1600" dirty="0"/>
            </a:br>
            <a:r>
              <a:rPr lang="de-DE" sz="1600" dirty="0"/>
              <a:t>„</a:t>
            </a:r>
            <a:r>
              <a:rPr lang="de-DE" sz="1600" dirty="0" err="1"/>
              <a:t>Bayes‘scher</a:t>
            </a:r>
            <a:r>
              <a:rPr lang="de-DE" sz="1600" dirty="0"/>
              <a:t> Optimierer in Java zur Optimierung von Ionenbeschleunigern“</a:t>
            </a:r>
          </a:p>
          <a:p>
            <a:r>
              <a:rPr lang="de-DE" sz="1600" dirty="0"/>
              <a:t>Reference </a:t>
            </a:r>
            <a:r>
              <a:rPr lang="de-DE" sz="1600" dirty="0" err="1"/>
              <a:t>implementation</a:t>
            </a:r>
            <a:r>
              <a:rPr lang="de-DE" sz="1600" dirty="0"/>
              <a:t>: Py-</a:t>
            </a:r>
            <a:r>
              <a:rPr lang="de-DE" sz="1600" dirty="0" err="1"/>
              <a:t>BoTorch</a:t>
            </a:r>
            <a:endParaRPr lang="de-DE" sz="1600" dirty="0"/>
          </a:p>
          <a:p>
            <a:r>
              <a:rPr lang="de-DE" sz="1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Gauss-process</a:t>
            </a:r>
            <a:r>
              <a:rPr lang="de-DE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600" dirty="0" err="1"/>
              <a:t>surrogate</a:t>
            </a:r>
            <a:r>
              <a:rPr lang="de-DE" sz="1600" dirty="0"/>
              <a:t> </a:t>
            </a:r>
            <a:r>
              <a:rPr lang="de-DE" sz="1600" dirty="0" err="1"/>
              <a:t>engine</a:t>
            </a:r>
            <a:endParaRPr lang="de-DE" sz="1600" dirty="0"/>
          </a:p>
          <a:p>
            <a:r>
              <a:rPr lang="de-DE" sz="1600" dirty="0"/>
              <a:t>multiple </a:t>
            </a:r>
            <a:r>
              <a:rPr lang="de-DE" sz="1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acquisition</a:t>
            </a:r>
            <a:r>
              <a:rPr lang="de-DE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functions</a:t>
            </a:r>
            <a:r>
              <a:rPr lang="de-DE" sz="1600" dirty="0"/>
              <a:t>: </a:t>
            </a:r>
            <a:r>
              <a:rPr lang="de-DE" sz="1600" dirty="0" err="1"/>
              <a:t>upper</a:t>
            </a:r>
            <a:r>
              <a:rPr lang="de-DE" sz="1600" dirty="0"/>
              <a:t> </a:t>
            </a:r>
            <a:r>
              <a:rPr lang="de-DE" sz="1600" dirty="0" err="1"/>
              <a:t>confidence</a:t>
            </a:r>
            <a:r>
              <a:rPr lang="de-DE" sz="1600" dirty="0"/>
              <a:t> </a:t>
            </a:r>
            <a:r>
              <a:rPr lang="de-DE" sz="1600" dirty="0" err="1"/>
              <a:t>bound</a:t>
            </a:r>
            <a:r>
              <a:rPr lang="de-DE" sz="1600" dirty="0"/>
              <a:t>, </a:t>
            </a:r>
            <a:r>
              <a:rPr lang="de-DE" sz="1600" dirty="0" err="1"/>
              <a:t>probability</a:t>
            </a:r>
            <a:r>
              <a:rPr lang="de-DE" sz="1600" dirty="0"/>
              <a:t> </a:t>
            </a:r>
            <a:r>
              <a:rPr lang="de-DE" sz="1600" dirty="0" err="1"/>
              <a:t>of</a:t>
            </a:r>
            <a:r>
              <a:rPr lang="de-DE" sz="1600" dirty="0"/>
              <a:t> </a:t>
            </a:r>
            <a:r>
              <a:rPr lang="de-DE" sz="1600" dirty="0" err="1"/>
              <a:t>improvement</a:t>
            </a:r>
            <a:r>
              <a:rPr lang="de-DE" sz="1600" dirty="0"/>
              <a:t>, </a:t>
            </a:r>
            <a:r>
              <a:rPr lang="de-DE" sz="1600" dirty="0" err="1"/>
              <a:t>expected</a:t>
            </a:r>
            <a:r>
              <a:rPr lang="de-DE" sz="1600" dirty="0"/>
              <a:t> </a:t>
            </a:r>
            <a:r>
              <a:rPr lang="de-DE" sz="1600" dirty="0" err="1"/>
              <a:t>improvement</a:t>
            </a:r>
            <a:r>
              <a:rPr lang="de-DE" sz="1600" dirty="0"/>
              <a:t>, Log </a:t>
            </a:r>
            <a:r>
              <a:rPr lang="de-DE" sz="1600" dirty="0" err="1"/>
              <a:t>expected</a:t>
            </a:r>
            <a:r>
              <a:rPr lang="de-DE" sz="1600" dirty="0"/>
              <a:t> </a:t>
            </a:r>
            <a:r>
              <a:rPr lang="de-DE" sz="1600" dirty="0" err="1"/>
              <a:t>improvement</a:t>
            </a:r>
            <a:endParaRPr lang="de-DE" sz="1600" dirty="0"/>
          </a:p>
          <a:p>
            <a:r>
              <a:rPr lang="de-DE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internal </a:t>
            </a:r>
            <a:r>
              <a:rPr lang="de-DE" sz="1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hyperparameter</a:t>
            </a:r>
            <a:r>
              <a:rPr lang="de-DE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optimizer</a:t>
            </a:r>
            <a:r>
              <a:rPr lang="de-DE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600" dirty="0"/>
              <a:t>L-BFGS-B </a:t>
            </a:r>
            <a:r>
              <a:rPr lang="de-DE" sz="1600" dirty="0" err="1"/>
              <a:t>for</a:t>
            </a:r>
            <a:r>
              <a:rPr lang="de-DE" sz="1600" dirty="0"/>
              <a:t> </a:t>
            </a:r>
            <a:r>
              <a:rPr lang="de-DE" sz="1600" dirty="0" err="1"/>
              <a:t>acquisition</a:t>
            </a:r>
            <a:r>
              <a:rPr lang="de-DE" sz="1600" dirty="0"/>
              <a:t> </a:t>
            </a:r>
            <a:r>
              <a:rPr lang="de-DE" sz="1600" dirty="0" err="1"/>
              <a:t>function</a:t>
            </a:r>
            <a:endParaRPr lang="de-DE" sz="1600" dirty="0"/>
          </a:p>
          <a:p>
            <a:r>
              <a:rPr lang="de-DE" sz="1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Based</a:t>
            </a:r>
            <a:r>
              <a:rPr lang="de-DE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on SMILE-</a:t>
            </a:r>
            <a:r>
              <a:rPr lang="de-DE" sz="1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library</a:t>
            </a:r>
            <a:r>
              <a:rPr lang="de-DE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600" dirty="0" err="1"/>
              <a:t>for</a:t>
            </a:r>
            <a:r>
              <a:rPr lang="de-DE" sz="1600" dirty="0"/>
              <a:t> </a:t>
            </a:r>
            <a:r>
              <a:rPr lang="de-DE" sz="1600" dirty="0" err="1"/>
              <a:t>matrix</a:t>
            </a:r>
            <a:r>
              <a:rPr lang="de-DE" sz="1600" dirty="0"/>
              <a:t> </a:t>
            </a:r>
            <a:r>
              <a:rPr lang="de-DE" sz="1600" dirty="0" err="1"/>
              <a:t>math</a:t>
            </a:r>
            <a:r>
              <a:rPr lang="de-DE" sz="1600" dirty="0"/>
              <a:t> </a:t>
            </a:r>
            <a:r>
              <a:rPr lang="de-DE" sz="1600" dirty="0" err="1"/>
              <a:t>operations</a:t>
            </a:r>
            <a:endParaRPr lang="de-DE" sz="1600" dirty="0"/>
          </a:p>
          <a:p>
            <a:r>
              <a:rPr lang="de-DE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Test </a:t>
            </a:r>
            <a:r>
              <a:rPr lang="de-DE" sz="1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experiments</a:t>
            </a:r>
            <a:r>
              <a:rPr lang="de-DE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600" dirty="0" err="1"/>
              <a:t>performed</a:t>
            </a:r>
            <a:r>
              <a:rPr lang="de-DE" sz="1600" dirty="0"/>
              <a:t> in 10/2025 </a:t>
            </a:r>
            <a:r>
              <a:rPr lang="de-DE" sz="1600" dirty="0" err="1"/>
              <a:t>using</a:t>
            </a:r>
            <a:endParaRPr lang="de-DE" sz="1600" dirty="0"/>
          </a:p>
          <a:p>
            <a:pPr lvl="1"/>
            <a:r>
              <a:rPr lang="de-DE" sz="1400" dirty="0"/>
              <a:t>16 </a:t>
            </a:r>
            <a:r>
              <a:rPr lang="de-DE" sz="1400" dirty="0" err="1"/>
              <a:t>parameters</a:t>
            </a:r>
            <a:r>
              <a:rPr lang="de-DE" sz="1400" dirty="0"/>
              <a:t> / </a:t>
            </a:r>
            <a:r>
              <a:rPr lang="de-DE" sz="1400" dirty="0" err="1"/>
              <a:t>detector</a:t>
            </a:r>
            <a:r>
              <a:rPr lang="de-DE" sz="1400" dirty="0"/>
              <a:t> 2</a:t>
            </a:r>
          </a:p>
          <a:p>
            <a:pPr lvl="1"/>
            <a:r>
              <a:rPr lang="de-DE" sz="1400" dirty="0"/>
              <a:t>24 </a:t>
            </a:r>
            <a:r>
              <a:rPr lang="de-DE" sz="1400" dirty="0" err="1"/>
              <a:t>parameters</a:t>
            </a:r>
            <a:r>
              <a:rPr lang="de-DE" sz="1400" dirty="0"/>
              <a:t> / </a:t>
            </a:r>
            <a:r>
              <a:rPr lang="de-DE" sz="1400" dirty="0" err="1"/>
              <a:t>detector</a:t>
            </a:r>
            <a:r>
              <a:rPr lang="de-DE" sz="1400" dirty="0"/>
              <a:t> 3</a:t>
            </a:r>
          </a:p>
          <a:p>
            <a:r>
              <a:rPr lang="de-DE" sz="1700" dirty="0"/>
              <a:t>Test </a:t>
            </a:r>
            <a:r>
              <a:rPr lang="de-DE" sz="1700" dirty="0" err="1"/>
              <a:t>result</a:t>
            </a:r>
            <a:r>
              <a:rPr lang="de-DE" sz="1700" dirty="0"/>
              <a:t>: </a:t>
            </a:r>
            <a:r>
              <a:rPr lang="de-DE" sz="17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optimizer</a:t>
            </a:r>
            <a:r>
              <a:rPr lang="de-DE" sz="17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7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performs</a:t>
            </a:r>
            <a:r>
              <a:rPr lang="de-DE" sz="17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700" dirty="0" err="1"/>
              <a:t>as</a:t>
            </a:r>
            <a:r>
              <a:rPr lang="de-DE" sz="1700" dirty="0"/>
              <a:t> </a:t>
            </a:r>
            <a:r>
              <a:rPr lang="de-DE" sz="1700" dirty="0" err="1"/>
              <a:t>expected</a:t>
            </a:r>
            <a:r>
              <a:rPr lang="de-DE" sz="1700" dirty="0"/>
              <a:t>: </a:t>
            </a:r>
            <a:r>
              <a:rPr lang="de-DE" sz="17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very</a:t>
            </a:r>
            <a:r>
              <a:rPr lang="de-DE" sz="17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7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well</a:t>
            </a:r>
            <a:endParaRPr lang="de-DE" sz="17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de-DE" sz="1700" dirty="0"/>
              <a:t>Further </a:t>
            </a:r>
            <a:r>
              <a:rPr lang="de-DE" sz="1700" dirty="0" err="1"/>
              <a:t>investigations</a:t>
            </a:r>
            <a:r>
              <a:rPr lang="de-DE" sz="1700" dirty="0"/>
              <a:t>: </a:t>
            </a:r>
            <a:r>
              <a:rPr lang="de-DE" sz="17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optimize</a:t>
            </a:r>
            <a:r>
              <a:rPr lang="de-DE" sz="17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7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hyperparameters</a:t>
            </a:r>
            <a:r>
              <a:rPr lang="de-DE" sz="1700" dirty="0"/>
              <a:t> and </a:t>
            </a:r>
            <a:r>
              <a:rPr lang="de-DE" sz="17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determine</a:t>
            </a:r>
            <a:r>
              <a:rPr lang="de-DE" sz="17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7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best</a:t>
            </a:r>
            <a:r>
              <a:rPr lang="de-DE" sz="17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7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acquisition</a:t>
            </a:r>
            <a:r>
              <a:rPr lang="de-DE" sz="17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7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function</a:t>
            </a:r>
            <a:r>
              <a:rPr lang="de-DE" sz="1700" dirty="0">
                <a:solidFill>
                  <a:schemeClr val="tx1"/>
                </a:solidFill>
              </a:rPr>
              <a:t> (</a:t>
            </a:r>
            <a:r>
              <a:rPr lang="de-DE" sz="1700" dirty="0" err="1">
                <a:solidFill>
                  <a:schemeClr val="tx1"/>
                </a:solidFill>
              </a:rPr>
              <a:t>candidates</a:t>
            </a:r>
            <a:r>
              <a:rPr lang="de-DE" sz="1700" dirty="0">
                <a:solidFill>
                  <a:schemeClr val="tx1"/>
                </a:solidFill>
              </a:rPr>
              <a:t>: EI, </a:t>
            </a:r>
            <a:r>
              <a:rPr lang="de-DE" sz="1700" dirty="0" err="1">
                <a:solidFill>
                  <a:schemeClr val="tx1"/>
                </a:solidFill>
              </a:rPr>
              <a:t>logEI</a:t>
            </a:r>
            <a:r>
              <a:rPr lang="de-DE" sz="1700" dirty="0">
                <a:solidFill>
                  <a:schemeClr val="tx1"/>
                </a:solidFill>
              </a:rPr>
              <a:t>), </a:t>
            </a:r>
            <a:r>
              <a:rPr lang="de-DE" sz="1700" dirty="0" err="1">
                <a:solidFill>
                  <a:srgbClr val="FF0000"/>
                </a:solidFill>
              </a:rPr>
              <a:t>blocked</a:t>
            </a:r>
            <a:r>
              <a:rPr lang="de-DE" sz="1700" dirty="0"/>
              <a:t> </a:t>
            </a:r>
            <a:r>
              <a:rPr lang="de-DE" sz="1700" dirty="0" err="1"/>
              <a:t>by</a:t>
            </a:r>
            <a:r>
              <a:rPr lang="de-DE" sz="1700" dirty="0"/>
              <a:t> </a:t>
            </a:r>
            <a:r>
              <a:rPr lang="de-DE" sz="1700" dirty="0" err="1"/>
              <a:t>availability</a:t>
            </a:r>
            <a:r>
              <a:rPr lang="de-DE" sz="1700" dirty="0"/>
              <a:t> </a:t>
            </a:r>
            <a:r>
              <a:rPr lang="de-DE" sz="1700" dirty="0" err="1"/>
              <a:t>of</a:t>
            </a:r>
            <a:r>
              <a:rPr lang="de-DE" sz="1700" dirty="0"/>
              <a:t> HITRAP beam</a:t>
            </a:r>
          </a:p>
          <a:p>
            <a:endParaRPr lang="de-DE" sz="1600" dirty="0"/>
          </a:p>
          <a:p>
            <a:endParaRPr lang="de-DE" sz="160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7103E45-48CF-460B-8BEA-8DF2239AB2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HITRAP </a:t>
            </a:r>
            <a:r>
              <a:rPr lang="de-DE" dirty="0" err="1"/>
              <a:t>Results</a:t>
            </a:r>
            <a:r>
              <a:rPr lang="de-DE" dirty="0"/>
              <a:t> – </a:t>
            </a:r>
            <a:r>
              <a:rPr lang="de-DE" dirty="0" err="1"/>
              <a:t>Bayesian</a:t>
            </a:r>
            <a:r>
              <a:rPr lang="de-DE" dirty="0"/>
              <a:t> Optimizer</a:t>
            </a:r>
          </a:p>
        </p:txBody>
      </p:sp>
    </p:spTree>
    <p:extLst>
      <p:ext uri="{BB962C8B-B14F-4D97-AF65-F5344CB8AC3E}">
        <p14:creationId xmlns:p14="http://schemas.microsoft.com/office/powerpoint/2010/main" val="653790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74A84E8-E83B-4863-ACC3-9A92191150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HITRAP </a:t>
            </a:r>
            <a:r>
              <a:rPr lang="de-DE" dirty="0" err="1"/>
              <a:t>Results</a:t>
            </a:r>
            <a:r>
              <a:rPr lang="de-DE" dirty="0"/>
              <a:t> – Java BOBYQA </a:t>
            </a:r>
            <a:r>
              <a:rPr lang="de-DE" dirty="0" err="1"/>
              <a:t>with</a:t>
            </a:r>
            <a:r>
              <a:rPr lang="de-DE" dirty="0"/>
              <a:t> Large Parameter Space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C94596A-981A-499F-BEC9-07C360D5D5B5}"/>
              </a:ext>
            </a:extLst>
          </p:cNvPr>
          <p:cNvSpPr txBox="1"/>
          <p:nvPr/>
        </p:nvSpPr>
        <p:spPr>
          <a:xfrm>
            <a:off x="-5715" y="876223"/>
            <a:ext cx="4324350" cy="4077783"/>
          </a:xfrm>
          <a:prstGeom prst="rect">
            <a:avLst/>
          </a:prstGeom>
          <a:noFill/>
          <a:ln>
            <a:noFill/>
          </a:ln>
        </p:spPr>
        <p:txBody>
          <a:bodyPr wrap="square" lIns="0" rtlCol="0">
            <a:spAutoFit/>
          </a:bodyPr>
          <a:lstStyle>
            <a:defPPr>
              <a:defRPr lang="de-DE"/>
            </a:defPPr>
            <a:lvl1pPr marL="1143000" indent="-540000" defTabSz="720000">
              <a:buClr>
                <a:srgbClr val="FDBB63"/>
              </a:buClr>
              <a:buSzPct val="120000"/>
              <a:buFont typeface="Calibri" panose="020F0502020204030204" pitchFamily="34" charset="0"/>
              <a:buChar char="•"/>
              <a:defRPr sz="2800"/>
            </a:lvl1pPr>
            <a:lvl2pPr marL="3231170" lvl="1" indent="-540000" defTabSz="720000">
              <a:buClr>
                <a:srgbClr val="FDBB63"/>
              </a:buClr>
              <a:buSzPct val="120000"/>
              <a:buFont typeface="Calibri" panose="020F0502020204030204" pitchFamily="34" charset="0"/>
              <a:buChar char="•"/>
              <a:defRPr sz="2800"/>
            </a:lvl2pPr>
          </a:lstStyle>
          <a:p>
            <a:pPr marL="0" indent="-361950">
              <a:lnSpc>
                <a:spcPts val="2600"/>
              </a:lnSpc>
            </a:pPr>
            <a:r>
              <a:rPr lang="de-DE" sz="2000" dirty="0"/>
              <a:t>Series </a:t>
            </a:r>
            <a:r>
              <a:rPr lang="de-DE" sz="2000" dirty="0" err="1"/>
              <a:t>of</a:t>
            </a:r>
            <a:r>
              <a:rPr lang="de-DE" sz="2000" dirty="0"/>
              <a:t> 15 </a:t>
            </a:r>
            <a:r>
              <a:rPr lang="de-DE" sz="2000" dirty="0" err="1"/>
              <a:t>optimization</a:t>
            </a:r>
            <a:r>
              <a:rPr lang="de-DE" sz="2000" dirty="0"/>
              <a:t> </a:t>
            </a:r>
            <a:r>
              <a:rPr lang="de-DE" sz="2000" dirty="0" err="1"/>
              <a:t>runs</a:t>
            </a:r>
            <a:r>
              <a:rPr lang="de-DE" sz="2000" dirty="0"/>
              <a:t> at HITRAP </a:t>
            </a:r>
            <a:r>
              <a:rPr lang="de-DE" sz="2000" dirty="0" err="1"/>
              <a:t>beamline</a:t>
            </a:r>
            <a:r>
              <a:rPr lang="de-DE" sz="2000" dirty="0"/>
              <a:t>:</a:t>
            </a:r>
          </a:p>
          <a:p>
            <a:pPr marL="540000" lvl="1" indent="-360000">
              <a:lnSpc>
                <a:spcPts val="2600"/>
              </a:lnSpc>
            </a:pPr>
            <a:r>
              <a:rPr lang="de-DE" sz="2000" dirty="0"/>
              <a:t>54 LSA </a:t>
            </a:r>
            <a:r>
              <a:rPr lang="de-DE" sz="2000" dirty="0" err="1"/>
              <a:t>parameters</a:t>
            </a:r>
            <a:endParaRPr lang="de-DE" sz="2000" dirty="0"/>
          </a:p>
          <a:p>
            <a:pPr marL="540000" lvl="1" indent="-360000">
              <a:lnSpc>
                <a:spcPts val="2600"/>
              </a:lnSpc>
            </a:pPr>
            <a:r>
              <a:rPr lang="de-DE" sz="2000" dirty="0"/>
              <a:t>9 x </a:t>
            </a:r>
            <a:r>
              <a:rPr lang="de-DE" sz="20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narrow</a:t>
            </a:r>
            <a:r>
              <a:rPr lang="de-DE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20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setting</a:t>
            </a:r>
            <a:r>
              <a:rPr lang="de-DE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20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ranges</a:t>
            </a:r>
            <a:br>
              <a:rPr lang="de-DE" sz="2000" dirty="0"/>
            </a:br>
            <a:r>
              <a:rPr lang="de-DE" sz="2400" b="1" dirty="0">
                <a:sym typeface="Symbol" panose="05050102010706020507" pitchFamily="18" charset="2"/>
              </a:rPr>
              <a:t> </a:t>
            </a:r>
            <a:r>
              <a:rPr lang="de-DE" sz="2000" dirty="0">
                <a:sym typeface="Symbol" panose="05050102010706020507" pitchFamily="18" charset="2"/>
              </a:rPr>
              <a:t>Optimum after 220 </a:t>
            </a:r>
            <a:r>
              <a:rPr lang="de-DE" sz="2000" dirty="0" err="1">
                <a:sym typeface="Symbol" panose="05050102010706020507" pitchFamily="18" charset="2"/>
              </a:rPr>
              <a:t>steps</a:t>
            </a:r>
            <a:br>
              <a:rPr lang="de-DE" sz="2000" dirty="0">
                <a:sym typeface="Symbol" panose="05050102010706020507" pitchFamily="18" charset="2"/>
              </a:rPr>
            </a:br>
            <a:r>
              <a:rPr lang="de-DE" sz="2000" dirty="0">
                <a:sym typeface="Symbol" panose="05050102010706020507" pitchFamily="18" charset="2"/>
              </a:rPr>
              <a:t>1 – 2 h </a:t>
            </a:r>
            <a:r>
              <a:rPr lang="de-DE" sz="2000" dirty="0" err="1">
                <a:sym typeface="Symbol" panose="05050102010706020507" pitchFamily="18" charset="2"/>
              </a:rPr>
              <a:t>depending</a:t>
            </a:r>
            <a:r>
              <a:rPr lang="de-DE" sz="2000" dirty="0">
                <a:sym typeface="Symbol" panose="05050102010706020507" pitchFamily="18" charset="2"/>
              </a:rPr>
              <a:t> on </a:t>
            </a:r>
            <a:r>
              <a:rPr lang="de-DE" sz="2000" dirty="0" err="1">
                <a:sym typeface="Symbol" panose="05050102010706020507" pitchFamily="18" charset="2"/>
              </a:rPr>
              <a:t>timing</a:t>
            </a:r>
            <a:endParaRPr lang="de-DE" sz="2000" dirty="0">
              <a:sym typeface="Symbol" panose="05050102010706020507" pitchFamily="18" charset="2"/>
            </a:endParaRPr>
          </a:p>
          <a:p>
            <a:pPr marL="540000" lvl="1" indent="-360000">
              <a:lnSpc>
                <a:spcPts val="2600"/>
              </a:lnSpc>
            </a:pPr>
            <a:r>
              <a:rPr lang="de-DE" sz="2000" dirty="0"/>
              <a:t>6 x </a:t>
            </a:r>
            <a:r>
              <a:rPr lang="de-DE" sz="20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wide</a:t>
            </a:r>
            <a:r>
              <a:rPr lang="de-DE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20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settings</a:t>
            </a:r>
            <a:r>
              <a:rPr lang="de-DE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20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ranges</a:t>
            </a:r>
            <a:br>
              <a:rPr lang="de-DE" sz="2000" dirty="0"/>
            </a:br>
            <a:r>
              <a:rPr lang="de-DE" sz="2000" b="1" dirty="0">
                <a:sym typeface="Symbol" panose="05050102010706020507" pitchFamily="18" charset="2"/>
              </a:rPr>
              <a:t> </a:t>
            </a:r>
            <a:r>
              <a:rPr lang="de-DE" sz="2000" dirty="0">
                <a:sym typeface="Symbol" panose="05050102010706020507" pitchFamily="18" charset="2"/>
              </a:rPr>
              <a:t>Optimum after  520 </a:t>
            </a:r>
            <a:r>
              <a:rPr lang="de-DE" sz="2000" dirty="0" err="1">
                <a:sym typeface="Symbol" panose="05050102010706020507" pitchFamily="18" charset="2"/>
              </a:rPr>
              <a:t>steps</a:t>
            </a:r>
            <a:endParaRPr lang="de-DE" sz="2000" dirty="0">
              <a:sym typeface="Symbol" panose="05050102010706020507" pitchFamily="18" charset="2"/>
            </a:endParaRPr>
          </a:p>
          <a:p>
            <a:pPr marL="540000" lvl="1" indent="-360000">
              <a:lnSpc>
                <a:spcPts val="2600"/>
              </a:lnSpc>
            </a:pPr>
            <a:r>
              <a:rPr lang="de-DE" sz="2000" dirty="0">
                <a:sym typeface="Symbol" panose="05050102010706020507" pitchFamily="18" charset="2"/>
              </a:rPr>
              <a:t>3 – 5 h </a:t>
            </a:r>
            <a:r>
              <a:rPr lang="de-DE" sz="2000" dirty="0" err="1">
                <a:sym typeface="Symbol" panose="05050102010706020507" pitchFamily="18" charset="2"/>
              </a:rPr>
              <a:t>depending</a:t>
            </a:r>
            <a:r>
              <a:rPr lang="de-DE" sz="2000" dirty="0">
                <a:sym typeface="Symbol" panose="05050102010706020507" pitchFamily="18" charset="2"/>
              </a:rPr>
              <a:t> on </a:t>
            </a:r>
            <a:r>
              <a:rPr lang="de-DE" sz="2000" dirty="0" err="1">
                <a:sym typeface="Symbol" panose="05050102010706020507" pitchFamily="18" charset="2"/>
              </a:rPr>
              <a:t>timing</a:t>
            </a:r>
            <a:endParaRPr lang="de-DE" sz="2000" dirty="0">
              <a:sym typeface="Symbol" panose="05050102010706020507" pitchFamily="18" charset="2"/>
            </a:endParaRPr>
          </a:p>
          <a:p>
            <a:pPr marL="540000" lvl="1" indent="-360000">
              <a:lnSpc>
                <a:spcPts val="2600"/>
              </a:lnSpc>
            </a:pPr>
            <a:endParaRPr lang="de-DE" sz="2000" dirty="0">
              <a:sym typeface="Symbol" panose="05050102010706020507" pitchFamily="18" charset="2"/>
            </a:endParaRPr>
          </a:p>
          <a:p>
            <a:pPr marL="540000" lvl="1" indent="-360000">
              <a:lnSpc>
                <a:spcPts val="2600"/>
              </a:lnSpc>
            </a:pPr>
            <a:r>
              <a:rPr lang="de-DE" sz="2000" dirty="0">
                <a:sym typeface="Symbol" panose="05050102010706020507" pitchFamily="18" charset="2"/>
              </a:rPr>
              <a:t>Note: </a:t>
            </a:r>
            <a:r>
              <a:rPr lang="de-DE" sz="2000" b="1" dirty="0" err="1">
                <a:solidFill>
                  <a:schemeClr val="tx2">
                    <a:lumMod val="60000"/>
                    <a:lumOff val="40000"/>
                  </a:schemeClr>
                </a:solidFill>
                <a:sym typeface="Symbol" panose="05050102010706020507" pitchFamily="18" charset="2"/>
              </a:rPr>
              <a:t>applied</a:t>
            </a:r>
            <a:r>
              <a:rPr lang="de-DE" sz="2000" dirty="0">
                <a:sym typeface="Symbol" panose="05050102010706020507" pitchFamily="18" charset="2"/>
              </a:rPr>
              <a:t> </a:t>
            </a:r>
            <a:r>
              <a:rPr lang="de-DE" sz="2000" dirty="0" err="1">
                <a:sym typeface="Symbol" panose="05050102010706020507" pitchFamily="18" charset="2"/>
              </a:rPr>
              <a:t>as</a:t>
            </a:r>
            <a:r>
              <a:rPr lang="de-DE" sz="2000" dirty="0">
                <a:sym typeface="Symbol" panose="05050102010706020507" pitchFamily="18" charset="2"/>
              </a:rPr>
              <a:t> </a:t>
            </a:r>
            <a:r>
              <a:rPr lang="de-DE" sz="2000" dirty="0" err="1">
                <a:sym typeface="Symbol" panose="05050102010706020507" pitchFamily="18" charset="2"/>
              </a:rPr>
              <a:t>well</a:t>
            </a:r>
            <a:r>
              <a:rPr lang="de-DE" sz="2000" dirty="0">
                <a:sym typeface="Symbol" panose="05050102010706020507" pitchFamily="18" charset="2"/>
              </a:rPr>
              <a:t> </a:t>
            </a:r>
            <a:r>
              <a:rPr lang="de-DE" sz="2000" b="1" dirty="0" err="1">
                <a:solidFill>
                  <a:schemeClr val="tx2">
                    <a:lumMod val="60000"/>
                    <a:lumOff val="40000"/>
                  </a:schemeClr>
                </a:solidFill>
                <a:sym typeface="Symbol" panose="05050102010706020507" pitchFamily="18" charset="2"/>
              </a:rPr>
              <a:t>successfully</a:t>
            </a:r>
            <a:r>
              <a:rPr lang="de-DE" sz="2000" b="1" dirty="0">
                <a:solidFill>
                  <a:schemeClr val="tx2">
                    <a:lumMod val="60000"/>
                    <a:lumOff val="40000"/>
                  </a:schemeClr>
                </a:solidFill>
                <a:sym typeface="Symbol" panose="05050102010706020507" pitchFamily="18" charset="2"/>
              </a:rPr>
              <a:t> </a:t>
            </a:r>
            <a:r>
              <a:rPr lang="de-DE" sz="2000" b="1" dirty="0" err="1">
                <a:solidFill>
                  <a:schemeClr val="tx2">
                    <a:lumMod val="60000"/>
                    <a:lumOff val="40000"/>
                  </a:schemeClr>
                </a:solidFill>
                <a:sym typeface="Symbol" panose="05050102010706020507" pitchFamily="18" charset="2"/>
              </a:rPr>
              <a:t>to</a:t>
            </a:r>
            <a:r>
              <a:rPr lang="de-DE" sz="2000" b="1" dirty="0">
                <a:solidFill>
                  <a:schemeClr val="tx2">
                    <a:lumMod val="60000"/>
                    <a:lumOff val="40000"/>
                  </a:schemeClr>
                </a:solidFill>
                <a:sym typeface="Symbol" panose="05050102010706020507" pitchFamily="18" charset="2"/>
              </a:rPr>
              <a:t> CRYRING </a:t>
            </a:r>
            <a:r>
              <a:rPr lang="de-DE" sz="2000" b="1" dirty="0" err="1">
                <a:solidFill>
                  <a:schemeClr val="tx2">
                    <a:lumMod val="60000"/>
                    <a:lumOff val="40000"/>
                  </a:schemeClr>
                </a:solidFill>
                <a:sym typeface="Symbol" panose="05050102010706020507" pitchFamily="18" charset="2"/>
              </a:rPr>
              <a:t>injector</a:t>
            </a:r>
            <a:r>
              <a:rPr lang="de-DE" sz="2000" dirty="0">
                <a:sym typeface="Symbol" panose="05050102010706020507" pitchFamily="18" charset="2"/>
              </a:rPr>
              <a:t> (03/2026)</a:t>
            </a:r>
            <a:endParaRPr lang="de-DE" sz="20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A33AAD7-F609-4928-B874-1BC9FE4C08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72867" y="950595"/>
            <a:ext cx="3683318" cy="275347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0034FB73-020B-4E09-B5B6-CD7D0D1A76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16651" y="1691358"/>
            <a:ext cx="2927350" cy="2779048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D62E38D1-03AB-4A4D-ABFC-5D16C97C05FD}"/>
              </a:ext>
            </a:extLst>
          </p:cNvPr>
          <p:cNvSpPr/>
          <p:nvPr/>
        </p:nvSpPr>
        <p:spPr>
          <a:xfrm>
            <a:off x="4274343" y="1388271"/>
            <a:ext cx="54000" cy="54000"/>
          </a:xfrm>
          <a:prstGeom prst="ellipse">
            <a:avLst/>
          </a:prstGeom>
          <a:solidFill>
            <a:srgbClr val="F3AB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CEA26158-59DF-4524-92B0-6DA29A639D2F}"/>
              </a:ext>
            </a:extLst>
          </p:cNvPr>
          <p:cNvSpPr/>
          <p:nvPr/>
        </p:nvSpPr>
        <p:spPr>
          <a:xfrm>
            <a:off x="4514848" y="1390648"/>
            <a:ext cx="54000" cy="54000"/>
          </a:xfrm>
          <a:prstGeom prst="ellipse">
            <a:avLst/>
          </a:prstGeom>
          <a:solidFill>
            <a:srgbClr val="F3AB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0CE61AC8-AADD-4986-A66F-B44E435AB792}"/>
              </a:ext>
            </a:extLst>
          </p:cNvPr>
          <p:cNvSpPr/>
          <p:nvPr/>
        </p:nvSpPr>
        <p:spPr>
          <a:xfrm>
            <a:off x="5103015" y="1393025"/>
            <a:ext cx="54000" cy="54000"/>
          </a:xfrm>
          <a:prstGeom prst="ellipse">
            <a:avLst/>
          </a:prstGeom>
          <a:solidFill>
            <a:srgbClr val="F3AB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42C477BC-C5FE-45CF-92BC-7E21665B7506}"/>
              </a:ext>
            </a:extLst>
          </p:cNvPr>
          <p:cNvSpPr/>
          <p:nvPr/>
        </p:nvSpPr>
        <p:spPr>
          <a:xfrm>
            <a:off x="5224452" y="1395402"/>
            <a:ext cx="54000" cy="54000"/>
          </a:xfrm>
          <a:prstGeom prst="ellipse">
            <a:avLst/>
          </a:prstGeom>
          <a:solidFill>
            <a:srgbClr val="F3AB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B9E7EE0A-6809-47DA-B035-1ECC21B270E4}"/>
              </a:ext>
            </a:extLst>
          </p:cNvPr>
          <p:cNvSpPr/>
          <p:nvPr/>
        </p:nvSpPr>
        <p:spPr>
          <a:xfrm>
            <a:off x="5629260" y="1393017"/>
            <a:ext cx="54000" cy="54000"/>
          </a:xfrm>
          <a:prstGeom prst="ellipse">
            <a:avLst/>
          </a:prstGeom>
          <a:solidFill>
            <a:srgbClr val="F3AB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495EDFE5-66D4-46DF-B9E7-A03B02A63812}"/>
              </a:ext>
            </a:extLst>
          </p:cNvPr>
          <p:cNvSpPr/>
          <p:nvPr/>
        </p:nvSpPr>
        <p:spPr>
          <a:xfrm>
            <a:off x="6965151" y="1390632"/>
            <a:ext cx="54000" cy="54000"/>
          </a:xfrm>
          <a:prstGeom prst="ellipse">
            <a:avLst/>
          </a:prstGeom>
          <a:solidFill>
            <a:srgbClr val="F3AB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06F264E7-C4AC-4875-9A0A-8D9722BEE7FE}"/>
              </a:ext>
            </a:extLst>
          </p:cNvPr>
          <p:cNvSpPr/>
          <p:nvPr/>
        </p:nvSpPr>
        <p:spPr>
          <a:xfrm>
            <a:off x="4360065" y="1385888"/>
            <a:ext cx="54000" cy="54000"/>
          </a:xfrm>
          <a:prstGeom prst="ellipse">
            <a:avLst/>
          </a:prstGeom>
          <a:solidFill>
            <a:srgbClr val="89B4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34978211-656A-4DE0-B2C4-05363C3F3F51}"/>
              </a:ext>
            </a:extLst>
          </p:cNvPr>
          <p:cNvSpPr/>
          <p:nvPr/>
        </p:nvSpPr>
        <p:spPr>
          <a:xfrm>
            <a:off x="4388636" y="1388267"/>
            <a:ext cx="54000" cy="54000"/>
          </a:xfrm>
          <a:prstGeom prst="ellipse">
            <a:avLst/>
          </a:prstGeom>
          <a:solidFill>
            <a:srgbClr val="89B4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CB0E061F-287F-43B8-A93E-86E0B22A4612}"/>
              </a:ext>
            </a:extLst>
          </p:cNvPr>
          <p:cNvSpPr/>
          <p:nvPr/>
        </p:nvSpPr>
        <p:spPr>
          <a:xfrm>
            <a:off x="4788688" y="1388265"/>
            <a:ext cx="54000" cy="54000"/>
          </a:xfrm>
          <a:prstGeom prst="ellipse">
            <a:avLst/>
          </a:prstGeom>
          <a:solidFill>
            <a:srgbClr val="89B4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628BB49D-590F-450D-91A1-79866E258B6B}"/>
              </a:ext>
            </a:extLst>
          </p:cNvPr>
          <p:cNvSpPr/>
          <p:nvPr/>
        </p:nvSpPr>
        <p:spPr>
          <a:xfrm>
            <a:off x="5936467" y="1388267"/>
            <a:ext cx="54000" cy="54000"/>
          </a:xfrm>
          <a:prstGeom prst="ellipse">
            <a:avLst/>
          </a:prstGeom>
          <a:solidFill>
            <a:srgbClr val="89B4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76332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084B1E6F-9B47-459C-B1E8-8EDA82609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634" y="857914"/>
            <a:ext cx="8609083" cy="3677689"/>
          </a:xfrm>
        </p:spPr>
        <p:txBody>
          <a:bodyPr/>
          <a:lstStyle/>
          <a:p>
            <a:pPr marL="0" indent="0">
              <a:buNone/>
            </a:pPr>
            <a:r>
              <a:rPr lang="de-DE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Remove SMILE </a:t>
            </a:r>
            <a:r>
              <a:rPr lang="de-DE" sz="1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from</a:t>
            </a:r>
            <a:r>
              <a:rPr lang="de-DE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Bayesian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optimizer</a:t>
            </a:r>
            <a:r>
              <a:rPr lang="de-DE" sz="1600" dirty="0">
                <a:solidFill>
                  <a:schemeClr val="tx1"/>
                </a:solidFill>
              </a:rPr>
              <a:t>, </a:t>
            </a:r>
            <a:r>
              <a:rPr lang="de-DE" sz="1600" dirty="0" err="1">
                <a:solidFill>
                  <a:schemeClr val="tx1"/>
                </a:solidFill>
              </a:rPr>
              <a:t>replace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with</a:t>
            </a:r>
            <a:r>
              <a:rPr lang="de-DE" sz="1600" dirty="0">
                <a:solidFill>
                  <a:schemeClr val="tx1"/>
                </a:solidFill>
              </a:rPr>
              <a:t> own RUST: </a:t>
            </a:r>
            <a:r>
              <a:rPr lang="de-DE" sz="1600" dirty="0" err="1">
                <a:solidFill>
                  <a:srgbClr val="99FF33"/>
                </a:solidFill>
              </a:rPr>
              <a:t>implemented</a:t>
            </a:r>
            <a:r>
              <a:rPr lang="de-DE" sz="1600" dirty="0">
                <a:solidFill>
                  <a:srgbClr val="99FF33"/>
                </a:solidFill>
              </a:rPr>
              <a:t>, </a:t>
            </a:r>
            <a:r>
              <a:rPr lang="de-DE" sz="1600" dirty="0" err="1">
                <a:solidFill>
                  <a:srgbClr val="99FF33"/>
                </a:solidFill>
              </a:rPr>
              <a:t>to</a:t>
            </a:r>
            <a:r>
              <a:rPr lang="de-DE" sz="1600" dirty="0">
                <a:solidFill>
                  <a:srgbClr val="99FF33"/>
                </a:solidFill>
              </a:rPr>
              <a:t> </a:t>
            </a:r>
            <a:r>
              <a:rPr lang="de-DE" sz="1600" dirty="0" err="1">
                <a:solidFill>
                  <a:srgbClr val="99FF33"/>
                </a:solidFill>
              </a:rPr>
              <a:t>be</a:t>
            </a:r>
            <a:r>
              <a:rPr lang="de-DE" sz="1600" dirty="0">
                <a:solidFill>
                  <a:srgbClr val="99FF33"/>
                </a:solidFill>
              </a:rPr>
              <a:t> </a:t>
            </a:r>
            <a:r>
              <a:rPr lang="de-DE" sz="1600" dirty="0" err="1">
                <a:solidFill>
                  <a:srgbClr val="99FF33"/>
                </a:solidFill>
              </a:rPr>
              <a:t>tested</a:t>
            </a:r>
            <a:endParaRPr lang="de-DE" sz="1600" dirty="0">
              <a:solidFill>
                <a:srgbClr val="99FF33"/>
              </a:solidFill>
            </a:endParaRPr>
          </a:p>
          <a:p>
            <a:pPr marL="0" indent="0">
              <a:buNone/>
            </a:pPr>
            <a:r>
              <a:rPr lang="de-DE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Virtual </a:t>
            </a:r>
            <a:r>
              <a:rPr lang="de-DE" sz="1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environment</a:t>
            </a:r>
            <a:r>
              <a:rPr lang="de-DE" sz="1600" dirty="0"/>
              <a:t>, backend </a:t>
            </a:r>
            <a:r>
              <a:rPr lang="de-DE" sz="1600" dirty="0" err="1"/>
              <a:t>for</a:t>
            </a:r>
            <a:r>
              <a:rPr lang="de-DE" sz="1600" dirty="0"/>
              <a:t> </a:t>
            </a:r>
            <a:r>
              <a:rPr lang="de-DE" sz="1600" dirty="0" err="1"/>
              <a:t>testing</a:t>
            </a:r>
            <a:r>
              <a:rPr lang="de-DE" sz="1600" dirty="0"/>
              <a:t> </a:t>
            </a:r>
            <a:r>
              <a:rPr lang="de-DE" sz="1600" dirty="0" err="1"/>
              <a:t>DeviceAutomator</a:t>
            </a:r>
            <a:endParaRPr lang="de-DE" sz="1600" dirty="0"/>
          </a:p>
          <a:p>
            <a:r>
              <a:rPr lang="de-DE" sz="1600" dirty="0" err="1"/>
              <a:t>Workpackages</a:t>
            </a:r>
            <a:endParaRPr lang="de-DE" sz="1600" dirty="0"/>
          </a:p>
          <a:p>
            <a:pPr lvl="1"/>
            <a:r>
              <a:rPr lang="de-DE" sz="14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beamline</a:t>
            </a:r>
            <a:r>
              <a:rPr lang="de-DE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4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geometry</a:t>
            </a:r>
            <a:r>
              <a:rPr lang="de-DE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4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exporter</a:t>
            </a:r>
            <a:r>
              <a:rPr lang="de-DE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4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from</a:t>
            </a:r>
            <a:r>
              <a:rPr lang="de-DE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STEP </a:t>
            </a:r>
            <a:r>
              <a:rPr lang="de-DE" sz="1400" dirty="0" err="1"/>
              <a:t>to</a:t>
            </a:r>
            <a:r>
              <a:rPr lang="de-DE" sz="1400" dirty="0"/>
              <a:t> </a:t>
            </a:r>
            <a:r>
              <a:rPr lang="de-DE" sz="1400" dirty="0" err="1"/>
              <a:t>simulation</a:t>
            </a:r>
            <a:r>
              <a:rPr lang="de-DE" sz="1400" dirty="0"/>
              <a:t> </a:t>
            </a:r>
            <a:r>
              <a:rPr lang="de-DE" sz="1400" dirty="0" err="1"/>
              <a:t>model</a:t>
            </a:r>
            <a:r>
              <a:rPr lang="de-DE" sz="1400" dirty="0"/>
              <a:t> (SIMION PA, own </a:t>
            </a:r>
            <a:r>
              <a:rPr lang="de-DE" sz="1400" dirty="0" err="1"/>
              <a:t>format</a:t>
            </a:r>
            <a:r>
              <a:rPr lang="de-DE" sz="1400" dirty="0"/>
              <a:t>): </a:t>
            </a:r>
            <a:r>
              <a:rPr lang="de-DE" sz="1400" dirty="0" err="1">
                <a:solidFill>
                  <a:srgbClr val="00B050"/>
                </a:solidFill>
              </a:rPr>
              <a:t>working</a:t>
            </a:r>
            <a:endParaRPr lang="de-DE" sz="1400" dirty="0">
              <a:solidFill>
                <a:srgbClr val="00B050"/>
              </a:solidFill>
            </a:endParaRPr>
          </a:p>
          <a:p>
            <a:pPr lvl="1"/>
            <a:r>
              <a:rPr lang="de-DE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BEM-</a:t>
            </a:r>
            <a:r>
              <a:rPr lang="de-DE" sz="14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based</a:t>
            </a:r>
            <a:r>
              <a:rPr lang="de-DE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4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ion</a:t>
            </a:r>
            <a:r>
              <a:rPr lang="de-DE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4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tracer</a:t>
            </a:r>
            <a:r>
              <a:rPr lang="de-DE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400" dirty="0" err="1"/>
              <a:t>replacing</a:t>
            </a:r>
            <a:r>
              <a:rPr lang="de-DE" sz="1400" dirty="0"/>
              <a:t> SIMION: </a:t>
            </a:r>
            <a:r>
              <a:rPr lang="de-DE" sz="1400" dirty="0" err="1">
                <a:solidFill>
                  <a:srgbClr val="99FF33"/>
                </a:solidFill>
              </a:rPr>
              <a:t>good</a:t>
            </a:r>
            <a:r>
              <a:rPr lang="de-DE" sz="1400" dirty="0">
                <a:solidFill>
                  <a:srgbClr val="99FF33"/>
                </a:solidFill>
              </a:rPr>
              <a:t> </a:t>
            </a:r>
            <a:r>
              <a:rPr lang="de-DE" sz="1400" dirty="0" err="1">
                <a:solidFill>
                  <a:srgbClr val="99FF33"/>
                </a:solidFill>
              </a:rPr>
              <a:t>progress</a:t>
            </a:r>
            <a:r>
              <a:rPr lang="de-DE" sz="1400" dirty="0">
                <a:solidFill>
                  <a:srgbClr val="99FF33"/>
                </a:solidFill>
              </a:rPr>
              <a:t> 80%</a:t>
            </a:r>
          </a:p>
          <a:p>
            <a:pPr lvl="1"/>
            <a:r>
              <a:rPr lang="de-DE" sz="14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Calibration</a:t>
            </a:r>
            <a:r>
              <a:rPr lang="de-DE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4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of</a:t>
            </a:r>
            <a:r>
              <a:rPr lang="de-DE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4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electrostatic</a:t>
            </a:r>
            <a:r>
              <a:rPr lang="de-DE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4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bends</a:t>
            </a:r>
            <a:r>
              <a:rPr lang="de-DE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400" dirty="0" err="1"/>
              <a:t>as</a:t>
            </a:r>
            <a:r>
              <a:rPr lang="de-DE" sz="1400" dirty="0"/>
              <a:t> </a:t>
            </a:r>
            <a:r>
              <a:rPr lang="de-DE" sz="1400" dirty="0" err="1"/>
              <a:t>input</a:t>
            </a:r>
            <a:r>
              <a:rPr lang="de-DE" sz="1400" dirty="0"/>
              <a:t> </a:t>
            </a:r>
            <a:r>
              <a:rPr lang="de-DE" sz="1400" dirty="0" err="1"/>
              <a:t>for</a:t>
            </a:r>
            <a:r>
              <a:rPr lang="de-DE" sz="1400" dirty="0"/>
              <a:t> LADA (D. </a:t>
            </a:r>
            <a:r>
              <a:rPr lang="de-DE" sz="1400" dirty="0" err="1"/>
              <a:t>Varentsov</a:t>
            </a:r>
            <a:r>
              <a:rPr lang="de-DE" sz="1400" dirty="0"/>
              <a:t>): </a:t>
            </a:r>
            <a:r>
              <a:rPr lang="de-DE" sz="1400" dirty="0" err="1">
                <a:solidFill>
                  <a:srgbClr val="FFC000"/>
                </a:solidFill>
              </a:rPr>
              <a:t>started</a:t>
            </a:r>
            <a:endParaRPr lang="de-DE" sz="1400" dirty="0">
              <a:solidFill>
                <a:srgbClr val="FFC000"/>
              </a:solidFill>
            </a:endParaRPr>
          </a:p>
          <a:p>
            <a:pPr lvl="1"/>
            <a:r>
              <a:rPr lang="de-DE" sz="1400" dirty="0"/>
              <a:t>Model </a:t>
            </a:r>
            <a:r>
              <a:rPr lang="de-DE" sz="1400" dirty="0" err="1"/>
              <a:t>beamlines</a:t>
            </a:r>
            <a:r>
              <a:rPr lang="de-DE" sz="1400" dirty="0"/>
              <a:t> 1. HITRAP, 2. CRYRING MAD-X/</a:t>
            </a:r>
            <a:r>
              <a:rPr lang="de-DE" sz="1400" dirty="0" err="1"/>
              <a:t>Xsuite</a:t>
            </a:r>
            <a:r>
              <a:rPr lang="de-DE" sz="1400" dirty="0"/>
              <a:t>: </a:t>
            </a:r>
            <a:r>
              <a:rPr lang="de-DE" sz="1400" dirty="0" err="1"/>
              <a:t>pending</a:t>
            </a:r>
            <a:endParaRPr lang="de-DE" sz="1400" dirty="0"/>
          </a:p>
          <a:p>
            <a:pPr lvl="1"/>
            <a:r>
              <a:rPr lang="de-DE" sz="14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accelerator-gym</a:t>
            </a:r>
            <a:r>
              <a:rPr lang="de-DE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4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environment</a:t>
            </a:r>
            <a:r>
              <a:rPr lang="de-DE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400" dirty="0" err="1"/>
              <a:t>to</a:t>
            </a:r>
            <a:r>
              <a:rPr lang="de-DE" sz="1400" dirty="0"/>
              <a:t> </a:t>
            </a:r>
            <a:r>
              <a:rPr lang="de-DE" sz="1400" dirty="0" err="1"/>
              <a:t>run</a:t>
            </a:r>
            <a:r>
              <a:rPr lang="de-DE" sz="1400" dirty="0"/>
              <a:t> JAVA </a:t>
            </a:r>
            <a:r>
              <a:rPr lang="de-DE" sz="1400" dirty="0" err="1"/>
              <a:t>optimizers</a:t>
            </a:r>
            <a:r>
              <a:rPr lang="de-DE" sz="1400" dirty="0"/>
              <a:t> </a:t>
            </a:r>
            <a:r>
              <a:rPr lang="de-DE" sz="1400" dirty="0" err="1"/>
              <a:t>against</a:t>
            </a:r>
            <a:r>
              <a:rPr lang="de-DE" sz="1400" dirty="0"/>
              <a:t>: </a:t>
            </a:r>
            <a:r>
              <a:rPr lang="de-DE" sz="1400" dirty="0" err="1">
                <a:solidFill>
                  <a:srgbClr val="00B050"/>
                </a:solidFill>
              </a:rPr>
              <a:t>working</a:t>
            </a:r>
            <a:endParaRPr lang="de-DE" sz="1400" dirty="0">
              <a:solidFill>
                <a:srgbClr val="00B050"/>
              </a:solidFill>
            </a:endParaRPr>
          </a:p>
          <a:p>
            <a:r>
              <a:rPr lang="de-DE" sz="1600" dirty="0" err="1"/>
              <a:t>Beamline</a:t>
            </a:r>
            <a:r>
              <a:rPr lang="de-DE" sz="1600" dirty="0"/>
              <a:t> CAD/PA/BEM </a:t>
            </a:r>
            <a:r>
              <a:rPr lang="de-DE" sz="1600" dirty="0" err="1"/>
              <a:t>modelling</a:t>
            </a:r>
            <a:endParaRPr lang="de-DE" sz="1600" dirty="0"/>
          </a:p>
          <a:p>
            <a:pPr lvl="1"/>
            <a:r>
              <a:rPr lang="de-DE" sz="1400" dirty="0"/>
              <a:t>HITRAP </a:t>
            </a:r>
            <a:r>
              <a:rPr lang="de-DE" sz="1400" dirty="0" err="1"/>
              <a:t>beamline</a:t>
            </a:r>
            <a:r>
              <a:rPr lang="de-DE" sz="1400" dirty="0"/>
              <a:t> EBIT -&gt; „</a:t>
            </a:r>
            <a:r>
              <a:rPr lang="de-DE" sz="1400" dirty="0" err="1"/>
              <a:t>detector</a:t>
            </a:r>
            <a:r>
              <a:rPr lang="de-DE" sz="1400" dirty="0"/>
              <a:t> 2“: </a:t>
            </a:r>
            <a:r>
              <a:rPr lang="de-DE" sz="1400" dirty="0" err="1">
                <a:solidFill>
                  <a:srgbClr val="00B050"/>
                </a:solidFill>
              </a:rPr>
              <a:t>working</a:t>
            </a:r>
            <a:endParaRPr lang="de-DE" sz="1400" dirty="0">
              <a:solidFill>
                <a:srgbClr val="00B050"/>
              </a:solidFill>
            </a:endParaRPr>
          </a:p>
          <a:p>
            <a:pPr lvl="1"/>
            <a:r>
              <a:rPr lang="de-DE" sz="1400" dirty="0"/>
              <a:t>HITRAP </a:t>
            </a:r>
            <a:r>
              <a:rPr lang="de-DE" sz="1400" dirty="0" err="1"/>
              <a:t>beamline</a:t>
            </a:r>
            <a:r>
              <a:rPr lang="de-DE" sz="1400" dirty="0"/>
              <a:t> EBIT -&gt; „</a:t>
            </a:r>
            <a:r>
              <a:rPr lang="de-DE" sz="1400" dirty="0" err="1"/>
              <a:t>detector</a:t>
            </a:r>
            <a:r>
              <a:rPr lang="de-DE" sz="1400" dirty="0"/>
              <a:t> 3“: </a:t>
            </a:r>
            <a:r>
              <a:rPr lang="de-DE" sz="1400" dirty="0" err="1">
                <a:solidFill>
                  <a:srgbClr val="00B050"/>
                </a:solidFill>
              </a:rPr>
              <a:t>working</a:t>
            </a:r>
            <a:r>
              <a:rPr lang="de-DE" sz="1400" dirty="0">
                <a:solidFill>
                  <a:srgbClr val="00B050"/>
                </a:solidFill>
              </a:rPr>
              <a:t> </a:t>
            </a:r>
            <a:r>
              <a:rPr lang="de-DE" sz="1400" dirty="0" err="1">
                <a:solidFill>
                  <a:srgbClr val="00B050"/>
                </a:solidFill>
              </a:rPr>
              <a:t>with</a:t>
            </a:r>
            <a:r>
              <a:rPr lang="de-DE" sz="1400" dirty="0">
                <a:solidFill>
                  <a:srgbClr val="00B050"/>
                </a:solidFill>
              </a:rPr>
              <a:t> </a:t>
            </a:r>
            <a:r>
              <a:rPr lang="de-DE" sz="1400" dirty="0" err="1">
                <a:solidFill>
                  <a:srgbClr val="00B050"/>
                </a:solidFill>
              </a:rPr>
              <a:t>issues</a:t>
            </a:r>
            <a:endParaRPr lang="de-DE" sz="1400" dirty="0">
              <a:solidFill>
                <a:srgbClr val="00B050"/>
              </a:solidFill>
            </a:endParaRPr>
          </a:p>
          <a:p>
            <a:pPr lvl="1"/>
            <a:r>
              <a:rPr lang="de-DE" sz="1400" dirty="0"/>
              <a:t>HITRAP </a:t>
            </a:r>
            <a:r>
              <a:rPr lang="de-DE" sz="1400" dirty="0" err="1"/>
              <a:t>beamline</a:t>
            </a:r>
            <a:r>
              <a:rPr lang="de-DE" sz="1400" dirty="0"/>
              <a:t> EBIT -&gt; „</a:t>
            </a:r>
            <a:r>
              <a:rPr lang="de-DE" sz="1400" dirty="0" err="1"/>
              <a:t>detector</a:t>
            </a:r>
            <a:r>
              <a:rPr lang="de-DE" sz="1400" dirty="0"/>
              <a:t> 8“: open</a:t>
            </a:r>
          </a:p>
          <a:p>
            <a:pPr lvl="1"/>
            <a:r>
              <a:rPr lang="de-DE" sz="1400" dirty="0"/>
              <a:t>CRYRING </a:t>
            </a:r>
            <a:r>
              <a:rPr lang="de-DE" sz="1400" dirty="0" err="1"/>
              <a:t>injector</a:t>
            </a:r>
            <a:r>
              <a:rPr lang="de-DE" sz="1400" dirty="0"/>
              <a:t>: open</a:t>
            </a:r>
          </a:p>
          <a:p>
            <a:r>
              <a:rPr lang="de-DE" sz="1700" dirty="0"/>
              <a:t>Create </a:t>
            </a:r>
            <a:r>
              <a:rPr lang="de-DE" sz="17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systematic</a:t>
            </a:r>
            <a:r>
              <a:rPr lang="de-DE" sz="17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7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reference</a:t>
            </a:r>
            <a:r>
              <a:rPr lang="de-DE" sz="17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7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dataset</a:t>
            </a:r>
            <a:r>
              <a:rPr lang="de-DE" sz="1700" b="1" dirty="0">
                <a:solidFill>
                  <a:srgbClr val="0070C0"/>
                </a:solidFill>
              </a:rPr>
              <a:t> </a:t>
            </a:r>
            <a:r>
              <a:rPr lang="de-DE" sz="1700" dirty="0" err="1"/>
              <a:t>of</a:t>
            </a:r>
            <a:r>
              <a:rPr lang="de-DE" sz="1700" dirty="0"/>
              <a:t> HITRAP </a:t>
            </a:r>
            <a:r>
              <a:rPr lang="de-DE" sz="1700" dirty="0" err="1"/>
              <a:t>beamline</a:t>
            </a:r>
            <a:r>
              <a:rPr lang="de-DE" sz="1700" dirty="0"/>
              <a:t> </a:t>
            </a:r>
            <a:r>
              <a:rPr lang="de-DE" sz="1700" dirty="0" err="1"/>
              <a:t>with</a:t>
            </a:r>
            <a:r>
              <a:rPr lang="de-DE" sz="1700" dirty="0"/>
              <a:t> </a:t>
            </a:r>
            <a:r>
              <a:rPr lang="de-DE" sz="1700" dirty="0" err="1"/>
              <a:t>response</a:t>
            </a:r>
            <a:r>
              <a:rPr lang="de-DE" sz="1700" dirty="0"/>
              <a:t> </a:t>
            </a:r>
            <a:r>
              <a:rPr lang="de-DE" sz="1700" dirty="0" err="1"/>
              <a:t>functions</a:t>
            </a:r>
            <a:r>
              <a:rPr lang="de-DE" sz="1700" dirty="0"/>
              <a:t> </a:t>
            </a:r>
            <a:r>
              <a:rPr lang="de-DE" sz="1700" dirty="0" err="1"/>
              <a:t>for</a:t>
            </a:r>
            <a:r>
              <a:rPr lang="de-DE" sz="1700" dirty="0"/>
              <a:t> </a:t>
            </a:r>
            <a:r>
              <a:rPr lang="de-DE" sz="1700" dirty="0" err="1"/>
              <a:t>each</a:t>
            </a:r>
            <a:r>
              <a:rPr lang="de-DE" sz="1700" dirty="0"/>
              <a:t> </a:t>
            </a:r>
            <a:r>
              <a:rPr lang="de-DE" sz="1700" dirty="0" err="1"/>
              <a:t>element</a:t>
            </a:r>
            <a:r>
              <a:rPr lang="de-DE" sz="1700" dirty="0"/>
              <a:t>: open</a:t>
            </a:r>
          </a:p>
          <a:p>
            <a:pPr lvl="1"/>
            <a:endParaRPr lang="de-DE" sz="140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0D8143C-7B3D-435B-AF66-0093F6543E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err="1"/>
              <a:t>Latest</a:t>
            </a:r>
            <a:r>
              <a:rPr lang="de-DE" dirty="0"/>
              <a:t> </a:t>
            </a:r>
            <a:r>
              <a:rPr lang="de-DE" dirty="0" err="1"/>
              <a:t>Developments</a:t>
            </a:r>
            <a:r>
              <a:rPr lang="de-DE" dirty="0"/>
              <a:t> / </a:t>
            </a:r>
            <a:r>
              <a:rPr lang="de-DE" dirty="0" err="1"/>
              <a:t>Backog</a:t>
            </a:r>
            <a:r>
              <a:rPr lang="de-DE" dirty="0"/>
              <a:t> / Outlook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759BA80-0E67-4C34-8BFA-3618C0025E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2102" y="1994824"/>
            <a:ext cx="2214615" cy="229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560756"/>
      </p:ext>
    </p:extLst>
  </p:cSld>
  <p:clrMapOvr>
    <a:masterClrMapping/>
  </p:clrMapOvr>
</p:sld>
</file>

<file path=ppt/theme/theme1.xml><?xml version="1.0" encoding="utf-8"?>
<a:theme xmlns:a="http://schemas.openxmlformats.org/drawingml/2006/main" name="fair-gsi-folienmaster_2017_onering">
  <a:themeElements>
    <a:clrScheme name="Benutzerdefiniert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66666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DBB63"/>
        </a:solidFill>
        <a:ln>
          <a:noFill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t"/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5" id="{3AECD3E1-8DA4-BA48-8C52-0C39CC25DCAC}" vid="{10909A78-EA76-4346-92A8-E04EFC56BD02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698</Words>
  <Application>Microsoft Office PowerPoint</Application>
  <PresentationFormat>Bildschirmpräsentation (16:9)</PresentationFormat>
  <Paragraphs>96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2" baseType="lpstr">
      <vt:lpstr>Arial</vt:lpstr>
      <vt:lpstr>Calibri</vt:lpstr>
      <vt:lpstr>fair-gsi-folienmaster_2017_onering</vt:lpstr>
      <vt:lpstr>Device Automator Bringing “AI” to the Control Room Operation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Wolfgang Geithner</dc:creator>
  <cp:lastModifiedBy>Geithner, Wolfgang Dr.</cp:lastModifiedBy>
  <cp:revision>316</cp:revision>
  <dcterms:created xsi:type="dcterms:W3CDTF">2019-12-04T14:42:24Z</dcterms:created>
  <dcterms:modified xsi:type="dcterms:W3CDTF">2026-08-31T08:31:12Z</dcterms:modified>
</cp:coreProperties>
</file>