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8" r:id="rId3"/>
    <p:sldId id="260" r:id="rId4"/>
    <p:sldId id="261" r:id="rId5"/>
    <p:sldId id="257" r:id="rId6"/>
    <p:sldId id="259" r:id="rId7"/>
    <p:sldId id="262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333333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7" autoAdjust="0"/>
    <p:restoredTop sz="94655" autoAdjust="0"/>
  </p:normalViewPr>
  <p:slideViewPr>
    <p:cSldViewPr snapToGrid="0" snapToObjects="1">
      <p:cViewPr varScale="1">
        <p:scale>
          <a:sx n="214" d="100"/>
          <a:sy n="214" d="100"/>
        </p:scale>
        <p:origin x="156" y="1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11.06.2026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11.06.2026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HITRAP HF- Update für Verstärker und HF-Leitung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11.06.2026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D4D6AD-8F9E-493D-B140-3DA8CB9CB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Setup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4EE2B8D-38EC-4ECE-AB9D-8B91D9588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88" b="1449"/>
          <a:stretch/>
        </p:blipFill>
        <p:spPr>
          <a:xfrm>
            <a:off x="4765302" y="1208481"/>
            <a:ext cx="4241550" cy="3260928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576ADE5-9E24-4D16-844A-F11641D017AC}"/>
              </a:ext>
            </a:extLst>
          </p:cNvPr>
          <p:cNvSpPr txBox="1"/>
          <p:nvPr/>
        </p:nvSpPr>
        <p:spPr>
          <a:xfrm>
            <a:off x="7278986" y="4469409"/>
            <a:ext cx="3618367" cy="2154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dirty="0"/>
              <a:t>Quelle: Z. Andelkovic, MAC 2026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6541786-3A7F-4727-B1FB-F21A4A42AF7B}"/>
              </a:ext>
            </a:extLst>
          </p:cNvPr>
          <p:cNvSpPr txBox="1">
            <a:spLocks/>
          </p:cNvSpPr>
          <p:nvPr/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Ansprechpartner: P. Luckner-Piecha, B. </a:t>
            </a:r>
            <a:r>
              <a:rPr lang="de-DE" dirty="0" err="1"/>
              <a:t>Schlitt</a:t>
            </a:r>
            <a:endParaRPr lang="de-DE" dirty="0"/>
          </a:p>
          <a:p>
            <a:r>
              <a:rPr lang="de-DE" dirty="0"/>
              <a:t>Phasenachse (HF-Galerie)</a:t>
            </a:r>
          </a:p>
          <a:p>
            <a:r>
              <a:rPr lang="de-DE" dirty="0"/>
              <a:t>2 x 150 kW Verstärkeranlagen (RFQ + IH)</a:t>
            </a:r>
          </a:p>
          <a:p>
            <a:r>
              <a:rPr lang="de-DE" dirty="0"/>
              <a:t>2 x 2,1 kW </a:t>
            </a:r>
            <a:r>
              <a:rPr lang="de-DE" dirty="0" err="1"/>
              <a:t>Buncher</a:t>
            </a:r>
            <a:r>
              <a:rPr lang="de-DE" dirty="0"/>
              <a:t>-Verstärker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7DE0DAB-C57C-4663-A646-60AB5ADA53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79" t="11158" r="2221" b="17613"/>
          <a:stretch/>
        </p:blipFill>
        <p:spPr>
          <a:xfrm rot="5400000">
            <a:off x="-145884" y="3181870"/>
            <a:ext cx="1774480" cy="101604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7B950D2-9409-4850-A7C6-458503EEEE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36" t="15555" r="8207" b="14797"/>
          <a:stretch/>
        </p:blipFill>
        <p:spPr>
          <a:xfrm rot="5400000">
            <a:off x="991555" y="3118113"/>
            <a:ext cx="1774480" cy="114355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9E4A63B-D309-4BBA-975F-F96920A3C007}"/>
              </a:ext>
            </a:extLst>
          </p:cNvPr>
          <p:cNvSpPr txBox="1"/>
          <p:nvPr/>
        </p:nvSpPr>
        <p:spPr>
          <a:xfrm>
            <a:off x="1270442" y="4563235"/>
            <a:ext cx="1180131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00" dirty="0"/>
              <a:t>100 kVA | 20 kVA</a:t>
            </a:r>
          </a:p>
        </p:txBody>
      </p:sp>
      <p:pic>
        <p:nvPicPr>
          <p:cNvPr id="13" name="Inhaltsplatzhalter 4">
            <a:extLst>
              <a:ext uri="{FF2B5EF4-FFF2-40B4-BE49-F238E27FC236}">
                <a16:creationId xmlns:a16="http://schemas.microsoft.com/office/drawing/2014/main" id="{7D960E55-3BD9-470D-B1AD-A345FDB3FD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86" t="15699" r="11350" b="13967"/>
          <a:stretch/>
        </p:blipFill>
        <p:spPr>
          <a:xfrm rot="5400000">
            <a:off x="2417186" y="3134390"/>
            <a:ext cx="1777792" cy="110769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3D3528D-2F40-43D3-90E2-339D5977C7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5" t="24447" b="26411"/>
          <a:stretch/>
        </p:blipFill>
        <p:spPr>
          <a:xfrm rot="5400000">
            <a:off x="3382881" y="3387518"/>
            <a:ext cx="1732028" cy="64620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B9E80FE6-8E6F-4B5D-AD10-F9273C291360}"/>
              </a:ext>
            </a:extLst>
          </p:cNvPr>
          <p:cNvSpPr txBox="1"/>
          <p:nvPr/>
        </p:nvSpPr>
        <p:spPr>
          <a:xfrm>
            <a:off x="199176" y="2752253"/>
            <a:ext cx="2284020" cy="201345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58EA86A-6AC4-461C-82BA-0C122402CE96}"/>
              </a:ext>
            </a:extLst>
          </p:cNvPr>
          <p:cNvSpPr txBox="1"/>
          <p:nvPr/>
        </p:nvSpPr>
        <p:spPr>
          <a:xfrm>
            <a:off x="956529" y="2493547"/>
            <a:ext cx="1220829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>
                <a:solidFill>
                  <a:schemeClr val="accent1"/>
                </a:solidFill>
              </a:rPr>
              <a:t>150 kW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721EBEE-D52D-4A22-B5F7-AF3AEDF18357}"/>
              </a:ext>
            </a:extLst>
          </p:cNvPr>
          <p:cNvSpPr txBox="1"/>
          <p:nvPr/>
        </p:nvSpPr>
        <p:spPr>
          <a:xfrm>
            <a:off x="3891617" y="2819330"/>
            <a:ext cx="716597" cy="1777792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BC05802-2B00-42CB-8A9F-DC2A54B4F227}"/>
              </a:ext>
            </a:extLst>
          </p:cNvPr>
          <p:cNvSpPr txBox="1"/>
          <p:nvPr/>
        </p:nvSpPr>
        <p:spPr>
          <a:xfrm>
            <a:off x="3930178" y="2567609"/>
            <a:ext cx="1220829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>
                <a:solidFill>
                  <a:schemeClr val="accent2"/>
                </a:solidFill>
              </a:rPr>
              <a:t>2,1 kW</a:t>
            </a:r>
          </a:p>
        </p:txBody>
      </p:sp>
    </p:spTree>
    <p:extLst>
      <p:ext uri="{BB962C8B-B14F-4D97-AF65-F5344CB8AC3E}">
        <p14:creationId xmlns:p14="http://schemas.microsoft.com/office/powerpoint/2010/main" val="2138185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5B7077-ABAC-4D9D-BBF1-6B63AB0F2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HF-Bestandsanlage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F7ED4F-42C7-4C67-BE17-A7EB9315E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88015"/>
            <a:ext cx="8411540" cy="3677689"/>
          </a:xfrm>
        </p:spPr>
        <p:txBody>
          <a:bodyPr/>
          <a:lstStyle/>
          <a:p>
            <a:r>
              <a:rPr lang="de-DE" dirty="0"/>
              <a:t>Stilllegung durch VEFK seit 02/2026</a:t>
            </a:r>
          </a:p>
          <a:p>
            <a:r>
              <a:rPr lang="de-DE" dirty="0"/>
              <a:t>Beauftragung Fa. MEBEDO</a:t>
            </a:r>
          </a:p>
          <a:p>
            <a:r>
              <a:rPr lang="de-DE" dirty="0"/>
              <a:t>15.06.26: Vorbesprechung Sachverständiger (Online)</a:t>
            </a:r>
          </a:p>
          <a:p>
            <a:pPr lvl="1"/>
            <a:r>
              <a:rPr lang="de-DE" dirty="0"/>
              <a:t>Festlegung: Wie weit geht die Begutachtung bzw. </a:t>
            </a:r>
            <a:r>
              <a:rPr lang="de-DE"/>
              <a:t>Stellungnahme</a:t>
            </a:r>
            <a:r>
              <a:rPr lang="de-DE" dirty="0"/>
              <a:t>!</a:t>
            </a:r>
          </a:p>
          <a:p>
            <a:r>
              <a:rPr lang="de-DE" dirty="0"/>
              <a:t>13.07.26: Begehung und Begutachtung</a:t>
            </a:r>
          </a:p>
          <a:p>
            <a:pPr lvl="1"/>
            <a:r>
              <a:rPr lang="de-DE" dirty="0"/>
              <a:t>Teilnahme LRF: P. Luckner-Piecha, S. Pütz, C. Herr </a:t>
            </a:r>
          </a:p>
          <a:p>
            <a:r>
              <a:rPr lang="de-DE" dirty="0"/>
              <a:t>Ertüchtigungsmaßnahmen?</a:t>
            </a:r>
          </a:p>
          <a:p>
            <a:pPr marL="0" indent="0">
              <a:buNone/>
            </a:pPr>
            <a:r>
              <a:rPr lang="de-DE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90310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A8C517-FF7F-46FB-B42A-646C40CCD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Beschaffung 300kW HPSSA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06C7D7-21D9-4A86-89FE-CA1EB5822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Spezifikation in Erstellung</a:t>
            </a:r>
          </a:p>
          <a:p>
            <a:pPr lvl="1"/>
            <a:r>
              <a:rPr lang="de-DE" dirty="0"/>
              <a:t>Bearbeiter: J. </a:t>
            </a:r>
            <a:r>
              <a:rPr lang="de-DE" dirty="0" err="1"/>
              <a:t>Zappai</a:t>
            </a:r>
            <a:r>
              <a:rPr lang="de-DE" dirty="0"/>
              <a:t>, S. Hermann, C. Herr, B. </a:t>
            </a:r>
            <a:r>
              <a:rPr lang="de-DE" dirty="0" err="1"/>
              <a:t>Schlitt</a:t>
            </a:r>
            <a:r>
              <a:rPr lang="de-DE" dirty="0"/>
              <a:t>, G. Schreiber, A. </a:t>
            </a:r>
            <a:r>
              <a:rPr lang="de-DE" dirty="0" err="1"/>
              <a:t>Schnase</a:t>
            </a:r>
            <a:endParaRPr lang="de-DE" dirty="0"/>
          </a:p>
          <a:p>
            <a:pPr lvl="1"/>
            <a:r>
              <a:rPr lang="de-DE" dirty="0"/>
              <a:t>Details in Klärung:</a:t>
            </a:r>
          </a:p>
          <a:p>
            <a:pPr lvl="2"/>
            <a:r>
              <a:rPr lang="de-DE" dirty="0"/>
              <a:t>Stand </a:t>
            </a:r>
            <a:r>
              <a:rPr lang="de-DE" dirty="0" err="1"/>
              <a:t>Zirkulatorentwicklung</a:t>
            </a:r>
            <a:r>
              <a:rPr lang="de-DE" dirty="0"/>
              <a:t> für 2 % Duty Cycle und 6,1 kW HF Peak Power</a:t>
            </a:r>
          </a:p>
          <a:p>
            <a:pPr lvl="2"/>
            <a:r>
              <a:rPr lang="de-DE" dirty="0"/>
              <a:t>Verwendung von Berylliumoxid-Widerständen</a:t>
            </a:r>
          </a:p>
          <a:p>
            <a:pPr lvl="2"/>
            <a:r>
              <a:rPr lang="de-DE" dirty="0"/>
              <a:t>Erlaubter Phase-Shift  </a:t>
            </a:r>
          </a:p>
          <a:p>
            <a:pPr lvl="2"/>
            <a:r>
              <a:rPr lang="de-DE" dirty="0"/>
              <a:t>Sicherheitsabschaltung</a:t>
            </a:r>
          </a:p>
          <a:p>
            <a:pPr lvl="3"/>
            <a:r>
              <a:rPr lang="de-DE" dirty="0"/>
              <a:t>Entladung Kondensatorbank</a:t>
            </a:r>
          </a:p>
          <a:p>
            <a:pPr lvl="2"/>
            <a:r>
              <a:rPr lang="de-DE" dirty="0"/>
              <a:t>EMV Anforderungen</a:t>
            </a:r>
          </a:p>
          <a:p>
            <a:pPr lvl="2"/>
            <a:r>
              <a:rPr lang="de-DE" dirty="0"/>
              <a:t>etc.</a:t>
            </a:r>
          </a:p>
          <a:p>
            <a:r>
              <a:rPr lang="de-DE" dirty="0"/>
              <a:t>BANF </a:t>
            </a:r>
          </a:p>
          <a:p>
            <a:pPr lvl="2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B15D826-8B97-4FF5-9013-584AB7CFD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4" t="1666" r="12987" b="5338"/>
          <a:stretch>
            <a:fillRect/>
          </a:stretch>
        </p:blipFill>
        <p:spPr>
          <a:xfrm>
            <a:off x="4220982" y="2650368"/>
            <a:ext cx="2294850" cy="205544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5ED5136-5D7C-4E95-B35D-744BB91468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" t="14831" r="60572" b="7372"/>
          <a:stretch/>
        </p:blipFill>
        <p:spPr>
          <a:xfrm>
            <a:off x="6699648" y="2650367"/>
            <a:ext cx="2395609" cy="217208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2AB2BC9-51D3-41E6-ADC7-D32777B3779A}"/>
              </a:ext>
            </a:extLst>
          </p:cNvPr>
          <p:cNvSpPr txBox="1"/>
          <p:nvPr/>
        </p:nvSpPr>
        <p:spPr>
          <a:xfrm>
            <a:off x="4187227" y="4714732"/>
            <a:ext cx="3618367" cy="2154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dirty="0"/>
              <a:t>Quelle: G. Schreiber, MAC 2026</a:t>
            </a:r>
          </a:p>
        </p:txBody>
      </p:sp>
    </p:spTree>
    <p:extLst>
      <p:ext uri="{BB962C8B-B14F-4D97-AF65-F5344CB8AC3E}">
        <p14:creationId xmlns:p14="http://schemas.microsoft.com/office/powerpoint/2010/main" val="4232992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Aufbau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7636" y="1088015"/>
            <a:ext cx="6700978" cy="3677689"/>
          </a:xfrm>
        </p:spPr>
        <p:txBody>
          <a:bodyPr/>
          <a:lstStyle/>
          <a:p>
            <a:r>
              <a:rPr lang="de-DE" dirty="0"/>
              <a:t>1 x Phasenachse (108 MHz Referenz)</a:t>
            </a:r>
          </a:p>
          <a:p>
            <a:pPr marL="342900" lvl="1" indent="0">
              <a:buNone/>
            </a:pPr>
            <a:r>
              <a:rPr lang="de-DE" sz="1400" dirty="0">
                <a:sym typeface="Wingdings" panose="05000000000000000000" pitchFamily="2" charset="2"/>
              </a:rPr>
              <a:t> Neubeschaffung </a:t>
            </a:r>
            <a:endParaRPr lang="de-DE" sz="1400" dirty="0"/>
          </a:p>
          <a:p>
            <a:r>
              <a:rPr lang="de-DE" dirty="0"/>
              <a:t>Interface + HF-Regelung (A, </a:t>
            </a:r>
            <a:r>
              <a:rPr lang="el-GR" dirty="0"/>
              <a:t>φ</a:t>
            </a:r>
            <a:r>
              <a:rPr lang="de-DE" dirty="0"/>
              <a:t>)</a:t>
            </a:r>
          </a:p>
          <a:p>
            <a:pPr marL="342900" lvl="1" indent="0">
              <a:buNone/>
            </a:pPr>
            <a:r>
              <a:rPr lang="de-DE" sz="1400" dirty="0">
                <a:sym typeface="Wingdings" panose="05000000000000000000" pitchFamily="2" charset="2"/>
              </a:rPr>
              <a:t> Inbetriebnahme Bestandsgeräte + Neubeschaffung </a:t>
            </a:r>
            <a:r>
              <a:rPr lang="de-DE" sz="1400" dirty="0" err="1">
                <a:sym typeface="Wingdings" panose="05000000000000000000" pitchFamily="2" charset="2"/>
              </a:rPr>
              <a:t>dLLRF</a:t>
            </a:r>
            <a:endParaRPr lang="de-DE" sz="1400" dirty="0"/>
          </a:p>
          <a:p>
            <a:r>
              <a:rPr lang="de-DE" dirty="0"/>
              <a:t>Eigenfrequenzregelung (</a:t>
            </a:r>
            <a:r>
              <a:rPr lang="el-GR" dirty="0"/>
              <a:t>ω</a:t>
            </a:r>
            <a:r>
              <a:rPr lang="de-DE" dirty="0"/>
              <a:t>0)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sz="1400" dirty="0">
                <a:sym typeface="Wingdings" panose="05000000000000000000" pitchFamily="2" charset="2"/>
              </a:rPr>
              <a:t> Bestandsgeräte (IBT-Regler + Motortreiber) an TK?  nicht fernsteuerbar</a:t>
            </a:r>
          </a:p>
          <a:p>
            <a:pPr marL="0" indent="0">
              <a:buNone/>
            </a:pPr>
            <a:r>
              <a:rPr lang="de-DE" sz="1400" dirty="0">
                <a:sym typeface="Wingdings" panose="05000000000000000000" pitchFamily="2" charset="2"/>
              </a:rPr>
              <a:t>	 </a:t>
            </a:r>
            <a:r>
              <a:rPr lang="de-DE" sz="1400" dirty="0" err="1">
                <a:sym typeface="Wingdings" panose="05000000000000000000" pitchFamily="2" charset="2"/>
              </a:rPr>
              <a:t>MicroTCA</a:t>
            </a:r>
            <a:r>
              <a:rPr lang="de-DE" sz="1400" dirty="0">
                <a:sym typeface="Wingdings" panose="05000000000000000000" pitchFamily="2" charset="2"/>
              </a:rPr>
              <a:t>-basierte Lösung mit Regler  Fernsteuerung von HF-Plattform</a:t>
            </a:r>
            <a:endParaRPr lang="de-DE" sz="1400" dirty="0"/>
          </a:p>
          <a:p>
            <a:r>
              <a:rPr lang="de-DE" dirty="0"/>
              <a:t>2 x 150 kW Verstärkerwagen bzw. 2 x 300 kW HPSSA</a:t>
            </a:r>
          </a:p>
          <a:p>
            <a:r>
              <a:rPr lang="de-DE" dirty="0"/>
              <a:t>2 x 2,3 kW Transistorverstärker</a:t>
            </a:r>
          </a:p>
          <a:p>
            <a:r>
              <a:rPr lang="de-DE" dirty="0"/>
              <a:t>Vakuum- und Tankwasser-Signal</a:t>
            </a:r>
          </a:p>
          <a:p>
            <a:r>
              <a:rPr lang="de-DE" dirty="0"/>
              <a:t>Personenschutz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4305CAC-FC24-4316-9C7E-C775E565D33B}"/>
              </a:ext>
            </a:extLst>
          </p:cNvPr>
          <p:cNvSpPr txBox="1"/>
          <p:nvPr/>
        </p:nvSpPr>
        <p:spPr>
          <a:xfrm>
            <a:off x="7685421" y="1040575"/>
            <a:ext cx="1213251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108 MHz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7278DA7-C1FE-4CC7-8BE5-1FF91C7126AF}"/>
              </a:ext>
            </a:extLst>
          </p:cNvPr>
          <p:cNvSpPr txBox="1"/>
          <p:nvPr/>
        </p:nvSpPr>
        <p:spPr>
          <a:xfrm>
            <a:off x="8040030" y="1665043"/>
            <a:ext cx="5040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dirty="0"/>
              <a:t>A</a:t>
            </a:r>
            <a:r>
              <a:rPr lang="el-GR" dirty="0"/>
              <a:t>φ</a:t>
            </a:r>
            <a:endParaRPr lang="de-DE" dirty="0"/>
          </a:p>
        </p:txBody>
      </p:sp>
      <p:sp>
        <p:nvSpPr>
          <p:cNvPr id="9" name="Zylinder 8">
            <a:extLst>
              <a:ext uri="{FF2B5EF4-FFF2-40B4-BE49-F238E27FC236}">
                <a16:creationId xmlns:a16="http://schemas.microsoft.com/office/drawing/2014/main" id="{6167F4EC-A1FE-4438-B3A6-5340DEFC4650}"/>
              </a:ext>
            </a:extLst>
          </p:cNvPr>
          <p:cNvSpPr/>
          <p:nvPr/>
        </p:nvSpPr>
        <p:spPr>
          <a:xfrm rot="16200000">
            <a:off x="8011817" y="4130799"/>
            <a:ext cx="610306" cy="958223"/>
          </a:xfrm>
          <a:prstGeom prst="can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A6E2FDB-AC8A-4E2D-8707-024F17DEC373}"/>
              </a:ext>
            </a:extLst>
          </p:cNvPr>
          <p:cNvSpPr txBox="1"/>
          <p:nvPr/>
        </p:nvSpPr>
        <p:spPr>
          <a:xfrm>
            <a:off x="8544064" y="3787732"/>
            <a:ext cx="5040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dirty="0"/>
              <a:t>ω</a:t>
            </a:r>
            <a:r>
              <a:rPr lang="de-DE" dirty="0"/>
              <a:t>0</a:t>
            </a: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7FA36A7F-09D8-4F8B-8586-B2D8C81AA05A}"/>
              </a:ext>
            </a:extLst>
          </p:cNvPr>
          <p:cNvCxnSpPr>
            <a:cxnSpLocks/>
          </p:cNvCxnSpPr>
          <p:nvPr/>
        </p:nvCxnSpPr>
        <p:spPr>
          <a:xfrm>
            <a:off x="7018614" y="3407813"/>
            <a:ext cx="207186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Gleichschenkliges Dreieck 12">
            <a:extLst>
              <a:ext uri="{FF2B5EF4-FFF2-40B4-BE49-F238E27FC236}">
                <a16:creationId xmlns:a16="http://schemas.microsoft.com/office/drawing/2014/main" id="{FBF75503-B3E6-41E1-B928-A6112251435B}"/>
              </a:ext>
            </a:extLst>
          </p:cNvPr>
          <p:cNvSpPr/>
          <p:nvPr/>
        </p:nvSpPr>
        <p:spPr>
          <a:xfrm rot="10800000">
            <a:off x="7962417" y="2306852"/>
            <a:ext cx="659260" cy="624468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41E63026-2CC3-4638-9DAE-CB40138EA3D7}"/>
              </a:ext>
            </a:extLst>
          </p:cNvPr>
          <p:cNvCxnSpPr>
            <a:stCxn id="4" idx="2"/>
            <a:endCxn id="7" idx="0"/>
          </p:cNvCxnSpPr>
          <p:nvPr/>
        </p:nvCxnSpPr>
        <p:spPr>
          <a:xfrm>
            <a:off x="8292047" y="1409907"/>
            <a:ext cx="0" cy="25513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B6581D70-6F26-4E87-AC5C-ED7B7BABDC94}"/>
              </a:ext>
            </a:extLst>
          </p:cNvPr>
          <p:cNvCxnSpPr>
            <a:stCxn id="7" idx="2"/>
            <a:endCxn id="13" idx="3"/>
          </p:cNvCxnSpPr>
          <p:nvPr/>
        </p:nvCxnSpPr>
        <p:spPr>
          <a:xfrm>
            <a:off x="8292047" y="2034375"/>
            <a:ext cx="0" cy="27247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287124E5-3F47-414D-8A5A-11D1BCB04DA0}"/>
              </a:ext>
            </a:extLst>
          </p:cNvPr>
          <p:cNvCxnSpPr>
            <a:stCxn id="13" idx="0"/>
            <a:endCxn id="9" idx="4"/>
          </p:cNvCxnSpPr>
          <p:nvPr/>
        </p:nvCxnSpPr>
        <p:spPr>
          <a:xfrm>
            <a:off x="8292047" y="2931320"/>
            <a:ext cx="24924" cy="137343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Verbinder: gewinkelt 44">
            <a:extLst>
              <a:ext uri="{FF2B5EF4-FFF2-40B4-BE49-F238E27FC236}">
                <a16:creationId xmlns:a16="http://schemas.microsoft.com/office/drawing/2014/main" id="{96FC6915-24AF-4A5A-A893-79D1D9985E0B}"/>
              </a:ext>
            </a:extLst>
          </p:cNvPr>
          <p:cNvCxnSpPr>
            <a:stCxn id="7" idx="1"/>
            <a:endCxn id="9" idx="1"/>
          </p:cNvCxnSpPr>
          <p:nvPr/>
        </p:nvCxnSpPr>
        <p:spPr>
          <a:xfrm rot="10800000" flipV="1">
            <a:off x="7837860" y="1849709"/>
            <a:ext cx="202171" cy="2760202"/>
          </a:xfrm>
          <a:prstGeom prst="bentConnector3">
            <a:avLst>
              <a:gd name="adj1" fmla="val 127028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55E0650F-148C-46CA-8D2E-3155E1B28D4B}"/>
              </a:ext>
            </a:extLst>
          </p:cNvPr>
          <p:cNvCxnSpPr>
            <a:endCxn id="10" idx="1"/>
          </p:cNvCxnSpPr>
          <p:nvPr/>
        </p:nvCxnSpPr>
        <p:spPr>
          <a:xfrm>
            <a:off x="8316971" y="3972398"/>
            <a:ext cx="22709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B8167776-23A7-4087-8D41-46FECACAB531}"/>
              </a:ext>
            </a:extLst>
          </p:cNvPr>
          <p:cNvCxnSpPr>
            <a:cxnSpLocks/>
          </p:cNvCxnSpPr>
          <p:nvPr/>
        </p:nvCxnSpPr>
        <p:spPr>
          <a:xfrm>
            <a:off x="8631898" y="4157064"/>
            <a:ext cx="1" cy="14769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feld 57">
            <a:extLst>
              <a:ext uri="{FF2B5EF4-FFF2-40B4-BE49-F238E27FC236}">
                <a16:creationId xmlns:a16="http://schemas.microsoft.com/office/drawing/2014/main" id="{4B250182-6E08-4127-A5FF-B6A4A17C2424}"/>
              </a:ext>
            </a:extLst>
          </p:cNvPr>
          <p:cNvSpPr txBox="1"/>
          <p:nvPr/>
        </p:nvSpPr>
        <p:spPr>
          <a:xfrm rot="16200000">
            <a:off x="6493892" y="4015858"/>
            <a:ext cx="161999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HITRAP@ TK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DEFC5BF6-7607-473F-AAE1-441197D14FF5}"/>
              </a:ext>
            </a:extLst>
          </p:cNvPr>
          <p:cNvSpPr txBox="1"/>
          <p:nvPr/>
        </p:nvSpPr>
        <p:spPr>
          <a:xfrm rot="16200000">
            <a:off x="6274141" y="1985947"/>
            <a:ext cx="201433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HITRAP Plattform</a:t>
            </a:r>
          </a:p>
        </p:txBody>
      </p:sp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01411E-B072-47E2-8FE2-DC5D1EC0D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HF- und Signalleitungen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EC04C1-F076-43B8-A8D1-B5D3CE988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Entwurf Kabelliste</a:t>
            </a:r>
          </a:p>
          <a:p>
            <a:pPr lvl="1"/>
            <a:r>
              <a:rPr lang="de-DE" dirty="0"/>
              <a:t>4 HF-Leitungen</a:t>
            </a:r>
          </a:p>
          <a:p>
            <a:pPr lvl="1"/>
            <a:r>
              <a:rPr lang="de-DE" dirty="0"/>
              <a:t>8 HF-</a:t>
            </a:r>
            <a:r>
              <a:rPr lang="de-DE" dirty="0" err="1"/>
              <a:t>Sondenkabel</a:t>
            </a:r>
            <a:r>
              <a:rPr lang="de-DE" dirty="0"/>
              <a:t> (LCF38-50J)</a:t>
            </a:r>
          </a:p>
          <a:p>
            <a:pPr lvl="1"/>
            <a:r>
              <a:rPr lang="de-DE" dirty="0"/>
              <a:t>mind. 11 Signalleitungen</a:t>
            </a:r>
          </a:p>
          <a:p>
            <a:pPr lvl="1"/>
            <a:endParaRPr lang="de-DE" dirty="0"/>
          </a:p>
          <a:p>
            <a:r>
              <a:rPr lang="de-DE" dirty="0"/>
              <a:t>HF-Leitung</a:t>
            </a:r>
          </a:p>
          <a:p>
            <a:pPr lvl="1"/>
            <a:r>
              <a:rPr lang="de-DE" dirty="0"/>
              <a:t>Projektleitung Piotr </a:t>
            </a:r>
            <a:r>
              <a:rPr lang="de-DE" dirty="0" err="1"/>
              <a:t>Szwangruber</a:t>
            </a:r>
            <a:r>
              <a:rPr lang="de-DE" dirty="0"/>
              <a:t> </a:t>
            </a:r>
          </a:p>
          <a:p>
            <a:pPr lvl="1"/>
            <a:r>
              <a:rPr lang="de-DE" dirty="0">
                <a:latin typeface="+mj-lt"/>
              </a:rPr>
              <a:t>6 1/8" EIA bzw. 4 1/2" EIA (IH + RFQ)</a:t>
            </a:r>
          </a:p>
          <a:p>
            <a:pPr lvl="1"/>
            <a:r>
              <a:rPr lang="de-DE" dirty="0">
                <a:latin typeface="+mj-lt"/>
              </a:rPr>
              <a:t>2 x </a:t>
            </a:r>
            <a:r>
              <a:rPr lang="de-DE" dirty="0" err="1">
                <a:latin typeface="+mj-lt"/>
              </a:rPr>
              <a:t>SpinnerFlex</a:t>
            </a:r>
            <a:r>
              <a:rPr lang="de-DE" dirty="0">
                <a:latin typeface="+mj-lt"/>
              </a:rPr>
              <a:t>® LF 1 5/8"-50-PE </a:t>
            </a:r>
          </a:p>
          <a:p>
            <a:pPr lvl="2"/>
            <a:r>
              <a:rPr lang="de-DE" dirty="0">
                <a:latin typeface="+mj-lt"/>
              </a:rPr>
              <a:t>Dämpfung: 0,7 dB / 100m @ 108 MHz </a:t>
            </a:r>
            <a:r>
              <a:rPr lang="de-DE" dirty="0">
                <a:latin typeface="+mj-lt"/>
                <a:sym typeface="Wingdings" panose="05000000000000000000" pitchFamily="2" charset="2"/>
              </a:rPr>
              <a:t> 1,7 kW HF @ TK</a:t>
            </a:r>
            <a:endParaRPr lang="de-DE" dirty="0">
              <a:latin typeface="+mj-lt"/>
            </a:endParaRPr>
          </a:p>
          <a:p>
            <a:pPr lvl="1"/>
            <a:r>
              <a:rPr lang="de-DE" dirty="0">
                <a:latin typeface="+mj-lt"/>
              </a:rPr>
              <a:t>Begehung am 01.06.2026</a:t>
            </a:r>
          </a:p>
          <a:p>
            <a:pPr lvl="2"/>
            <a:r>
              <a:rPr lang="de-DE" dirty="0">
                <a:latin typeface="+mj-lt"/>
              </a:rPr>
              <a:t>Begutachtung durch externe Firma beschlossen</a:t>
            </a:r>
          </a:p>
          <a:p>
            <a:pPr lvl="1"/>
            <a:r>
              <a:rPr lang="de-DE" dirty="0">
                <a:latin typeface="+mj-lt"/>
              </a:rPr>
              <a:t>11.06.2026: Termin RFS zum Thema </a:t>
            </a:r>
            <a:r>
              <a:rPr lang="en-US" dirty="0">
                <a:latin typeface="+mj-lt"/>
              </a:rPr>
              <a:t>HELIFLEX High Power RF Air Dielectric Cables</a:t>
            </a:r>
            <a:endParaRPr lang="de-DE" dirty="0">
              <a:latin typeface="+mj-lt"/>
            </a:endParaRPr>
          </a:p>
          <a:p>
            <a:pPr marL="342900" lvl="1" indent="0">
              <a:buNone/>
            </a:pPr>
            <a:endParaRPr lang="de-DE" dirty="0">
              <a:latin typeface="+mj-lt"/>
            </a:endParaRPr>
          </a:p>
          <a:p>
            <a:pPr lvl="1"/>
            <a:endParaRPr lang="de-DE" dirty="0">
              <a:latin typeface="+mj-lt"/>
            </a:endParaRPr>
          </a:p>
          <a:p>
            <a:pPr lvl="1"/>
            <a:endParaRPr lang="de-D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9960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9C197-32D9-49BC-86F1-799C7B97F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Anhang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EE7E1EA-0524-4EC8-AF67-024073FF9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83" t="16679" r="33707" b="9019"/>
          <a:stretch/>
        </p:blipFill>
        <p:spPr>
          <a:xfrm rot="5400000">
            <a:off x="2342303" y="295332"/>
            <a:ext cx="3812628" cy="523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31320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340</Words>
  <Application>Microsoft Office PowerPoint</Application>
  <PresentationFormat>Bildschirmpräsentation (16:9)</PresentationFormat>
  <Paragraphs>66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fair-gsi-folienmaster_2017_onering</vt:lpstr>
      <vt:lpstr>HITRAP HF- Update für Verstärker und HF-Leitung</vt:lpstr>
      <vt:lpstr>Setup</vt:lpstr>
      <vt:lpstr>HF-Bestandsanlage</vt:lpstr>
      <vt:lpstr>Beschaffung 300kW HPSSA</vt:lpstr>
      <vt:lpstr>Aufbau </vt:lpstr>
      <vt:lpstr>HF- und Signalleitungen</vt:lpstr>
      <vt:lpstr>Anhang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HITRAP HF- Update für Verstärker und HF-Leitung</dc:title>
  <dc:creator>Herr, Christian</dc:creator>
  <cp:lastModifiedBy>Herr, Christian</cp:lastModifiedBy>
  <cp:revision>30</cp:revision>
  <dcterms:created xsi:type="dcterms:W3CDTF">2026-06-10T09:25:47Z</dcterms:created>
  <dcterms:modified xsi:type="dcterms:W3CDTF">2026-06-11T06:38:59Z</dcterms:modified>
</cp:coreProperties>
</file>