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270" r:id="rId3"/>
    <p:sldId id="261" r:id="rId4"/>
    <p:sldId id="266" r:id="rId5"/>
    <p:sldId id="265" r:id="rId6"/>
    <p:sldId id="271" r:id="rId7"/>
    <p:sldId id="267" r:id="rId8"/>
    <p:sldId id="262" r:id="rId9"/>
    <p:sldId id="263" r:id="rId10"/>
    <p:sldId id="287" r:id="rId11"/>
    <p:sldId id="257" r:id="rId12"/>
    <p:sldId id="275" r:id="rId13"/>
    <p:sldId id="279" r:id="rId14"/>
    <p:sldId id="278" r:id="rId15"/>
    <p:sldId id="259" r:id="rId16"/>
    <p:sldId id="284" r:id="rId17"/>
    <p:sldId id="292" r:id="rId18"/>
    <p:sldId id="289" r:id="rId19"/>
    <p:sldId id="291" r:id="rId20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" initials="S" lastIdx="1" clrIdx="0">
    <p:extLst>
      <p:ext uri="{19B8F6BF-5375-455C-9EA6-DF929625EA0E}">
        <p15:presenceInfo xmlns:p15="http://schemas.microsoft.com/office/powerpoint/2012/main" userId="Silv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ANDA\TEST\PRESSURE%20TEST\Pressuredrop_28_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PANDA\TEST\PRESSURE%20TEST\Pressuredrop_28_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>
                <a:solidFill>
                  <a:srgbClr val="0070C0"/>
                </a:solidFill>
                <a:latin typeface="Californian FB" pitchFamily="18" charset="0"/>
              </a:defRPr>
            </a:pPr>
            <a:r>
              <a:rPr lang="en-US" sz="1400" b="1" dirty="0">
                <a:solidFill>
                  <a:srgbClr val="0070C0"/>
                </a:solidFill>
                <a:latin typeface="Californian FB" pitchFamily="18" charset="0"/>
              </a:rPr>
              <a:t>PRESSURE</a:t>
            </a:r>
            <a:r>
              <a:rPr lang="en-US" sz="1400" b="1" baseline="0" dirty="0">
                <a:solidFill>
                  <a:srgbClr val="0070C0"/>
                </a:solidFill>
                <a:latin typeface="Californian FB" pitchFamily="18" charset="0"/>
              </a:rPr>
              <a:t> DROP in U_TUBE [bar]</a:t>
            </a:r>
            <a:endParaRPr lang="en-US" sz="1400" b="1" dirty="0">
              <a:solidFill>
                <a:srgbClr val="0070C0"/>
              </a:solidFill>
              <a:latin typeface="Californian FB" pitchFamily="18" charset="0"/>
            </a:endParaRPr>
          </a:p>
        </c:rich>
      </c:tx>
      <c:layout>
        <c:manualLayout>
          <c:xMode val="edge"/>
          <c:yMode val="edge"/>
          <c:x val="0.13382986002382527"/>
          <c:y val="0.1063391334140547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8119856265213"/>
          <c:y val="0.17952907143128743"/>
          <c:w val="0.82809011786950681"/>
          <c:h val="0.58804748981510657"/>
        </c:manualLayout>
      </c:layout>
      <c:lineChart>
        <c:grouping val="standard"/>
        <c:varyColors val="0"/>
        <c:ser>
          <c:idx val="0"/>
          <c:order val="0"/>
          <c:tx>
            <c:v>Pressure drop in S-tube</c:v>
          </c:tx>
          <c:spPr>
            <a:ln w="28575">
              <a:solidFill>
                <a:srgbClr val="00B0F0"/>
              </a:solidFill>
            </a:ln>
          </c:spPr>
          <c:marker>
            <c:symbol val="circle"/>
            <c:size val="5"/>
            <c:spPr>
              <a:solidFill>
                <a:srgbClr val="00B0F0"/>
              </a:solidFill>
            </c:spPr>
          </c:marker>
          <c:cat>
            <c:numRef>
              <c:f>U_TUBE!$A$3:$A$10</c:f>
              <c:numCache>
                <c:formatCode>General</c:formatCode>
                <c:ptCount val="8"/>
                <c:pt idx="0">
                  <c:v>0.2</c:v>
                </c:pt>
                <c:pt idx="1">
                  <c:v>0.25</c:v>
                </c:pt>
                <c:pt idx="2">
                  <c:v>0.30000000000000032</c:v>
                </c:pt>
                <c:pt idx="3">
                  <c:v>0.35000000000000031</c:v>
                </c:pt>
                <c:pt idx="4">
                  <c:v>0.4</c:v>
                </c:pt>
                <c:pt idx="5">
                  <c:v>0.45</c:v>
                </c:pt>
                <c:pt idx="6">
                  <c:v>0.5</c:v>
                </c:pt>
                <c:pt idx="7">
                  <c:v>0.55000000000000004</c:v>
                </c:pt>
              </c:numCache>
            </c:numRef>
          </c:cat>
          <c:val>
            <c:numRef>
              <c:f>U_TUBE!$D$3:$D$10</c:f>
              <c:numCache>
                <c:formatCode>General</c:formatCode>
                <c:ptCount val="8"/>
                <c:pt idx="0">
                  <c:v>0.11899999999999998</c:v>
                </c:pt>
                <c:pt idx="1">
                  <c:v>0.17300000000000001</c:v>
                </c:pt>
                <c:pt idx="2">
                  <c:v>0.22700000000000001</c:v>
                </c:pt>
                <c:pt idx="3">
                  <c:v>0.32900000000000185</c:v>
                </c:pt>
                <c:pt idx="4">
                  <c:v>0.45</c:v>
                </c:pt>
                <c:pt idx="5">
                  <c:v>0.57599999999999985</c:v>
                </c:pt>
                <c:pt idx="6">
                  <c:v>0.71500000000000064</c:v>
                </c:pt>
                <c:pt idx="7">
                  <c:v>0.8700000000000031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857440"/>
        <c:axId val="132858000"/>
      </c:lineChart>
      <c:catAx>
        <c:axId val="132857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132858000"/>
        <c:crossesAt val="0"/>
        <c:auto val="1"/>
        <c:lblAlgn val="ctr"/>
        <c:lblOffset val="100"/>
        <c:tickLblSkip val="1"/>
        <c:noMultiLvlLbl val="0"/>
      </c:catAx>
      <c:valAx>
        <c:axId val="132858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132857440"/>
        <c:crosses val="autoZero"/>
        <c:crossBetween val="midCat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aseline="0">
                <a:solidFill>
                  <a:srgbClr val="0070C0"/>
                </a:solidFill>
                <a:latin typeface="Californian FB" pitchFamily="18" charset="0"/>
              </a:defRPr>
            </a:pPr>
            <a:r>
              <a:rPr lang="en-US" sz="1400" baseline="0" dirty="0" smtClean="0">
                <a:solidFill>
                  <a:srgbClr val="0070C0"/>
                </a:solidFill>
                <a:latin typeface="Californian FB" pitchFamily="18" charset="0"/>
              </a:rPr>
              <a:t>PRESSURE DROP in S_TUBE [bar]</a:t>
            </a:r>
            <a:endParaRPr lang="en-US" sz="1400" baseline="0" dirty="0">
              <a:solidFill>
                <a:srgbClr val="0070C0"/>
              </a:solidFill>
              <a:latin typeface="Californian FB" pitchFamily="18" charset="0"/>
            </a:endParaRPr>
          </a:p>
        </c:rich>
      </c:tx>
      <c:layout>
        <c:manualLayout>
          <c:xMode val="edge"/>
          <c:yMode val="edge"/>
          <c:x val="0.11770508174965354"/>
          <c:y val="6.58402163975246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238418340366697E-2"/>
          <c:y val="0.14872651352794136"/>
          <c:w val="0.86874779645082589"/>
          <c:h val="0.72231498995585919"/>
        </c:manualLayout>
      </c:layout>
      <c:lineChart>
        <c:grouping val="standard"/>
        <c:varyColors val="0"/>
        <c:ser>
          <c:idx val="0"/>
          <c:order val="0"/>
          <c:tx>
            <c:v>Pressure drop in S-tube</c:v>
          </c:tx>
          <c:spPr>
            <a:ln w="28575">
              <a:solidFill>
                <a:srgbClr val="00B0F0"/>
              </a:solidFill>
            </a:ln>
          </c:spPr>
          <c:marker>
            <c:symbol val="circle"/>
            <c:size val="5"/>
            <c:spPr>
              <a:solidFill>
                <a:srgbClr val="00B0F0"/>
              </a:solidFill>
            </c:spPr>
          </c:marker>
          <c:cat>
            <c:numRef>
              <c:f>Sheet1!$A$3:$A$10</c:f>
              <c:numCache>
                <c:formatCode>General</c:formatCode>
                <c:ptCount val="8"/>
                <c:pt idx="0">
                  <c:v>0.2</c:v>
                </c:pt>
                <c:pt idx="1">
                  <c:v>0.25</c:v>
                </c:pt>
                <c:pt idx="2">
                  <c:v>0.30000000000000032</c:v>
                </c:pt>
                <c:pt idx="3">
                  <c:v>0.35000000000000031</c:v>
                </c:pt>
                <c:pt idx="4">
                  <c:v>0.4</c:v>
                </c:pt>
                <c:pt idx="5">
                  <c:v>0.45</c:v>
                </c:pt>
                <c:pt idx="6">
                  <c:v>0.5</c:v>
                </c:pt>
                <c:pt idx="7">
                  <c:v>0.55000000000000004</c:v>
                </c:pt>
              </c:numCache>
            </c:numRef>
          </c:cat>
          <c:val>
            <c:numRef>
              <c:f>Sheet1!$D$3:$D$10</c:f>
              <c:numCache>
                <c:formatCode>General</c:formatCode>
                <c:ptCount val="8"/>
                <c:pt idx="0">
                  <c:v>0.17900000000000021</c:v>
                </c:pt>
                <c:pt idx="1">
                  <c:v>0.27800000000000002</c:v>
                </c:pt>
                <c:pt idx="2">
                  <c:v>0.44000000000000078</c:v>
                </c:pt>
                <c:pt idx="3">
                  <c:v>0.6170000000000041</c:v>
                </c:pt>
                <c:pt idx="4">
                  <c:v>0.84000000000000064</c:v>
                </c:pt>
                <c:pt idx="5">
                  <c:v>1.0840000000000001</c:v>
                </c:pt>
                <c:pt idx="6">
                  <c:v>1.2889999999999913</c:v>
                </c:pt>
                <c:pt idx="7">
                  <c:v>1.5780000000000001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860800"/>
        <c:axId val="132861360"/>
      </c:lineChart>
      <c:catAx>
        <c:axId val="13286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132861360"/>
        <c:crossesAt val="0"/>
        <c:auto val="1"/>
        <c:lblAlgn val="ctr"/>
        <c:lblOffset val="100"/>
        <c:tickLblSkip val="1"/>
        <c:noMultiLvlLbl val="0"/>
      </c:catAx>
      <c:valAx>
        <c:axId val="13286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1328608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0.36364</cdr:x>
      <cdr:y>0.35714</cdr:y>
    </cdr:from>
    <cdr:to>
      <cdr:x>0.60043</cdr:x>
      <cdr:y>0.43214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1080120"/>
          <a:ext cx="937793" cy="2268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b="1" dirty="0" smtClean="0">
              <a:latin typeface="Californian FB" pitchFamily="18" charset="0"/>
            </a:rPr>
            <a:t>0,3 </a:t>
          </a:r>
          <a:r>
            <a:rPr lang="it-IT" sz="1100" b="1" dirty="0" err="1" smtClean="0">
              <a:latin typeface="Californian FB" pitchFamily="18" charset="0"/>
            </a:rPr>
            <a:t>lit</a:t>
          </a:r>
          <a:r>
            <a:rPr lang="it-IT" sz="1100" b="1" dirty="0" smtClean="0">
              <a:latin typeface="Californian FB" pitchFamily="18" charset="0"/>
            </a:rPr>
            <a:t>/min</a:t>
          </a:r>
          <a:endParaRPr lang="it-IT" sz="1100" b="1" dirty="0">
            <a:latin typeface="Californian FB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02EC8-1E5D-4830-8BC8-7E6413D8EFCF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CEC9D-FC41-4C6C-ACEB-F8E208A043F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9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CEC9D-FC41-4C6C-ACEB-F8E208A043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4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7F43B-48F2-493D-B414-6CBDBC6A3C6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06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6EE1-5C23-4847-AD49-BB267A632AE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308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7F43B-48F2-493D-B414-6CBDBC6A3C6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465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7F43B-48F2-493D-B414-6CBDBC6A3C6A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962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C5B90-3D18-4067-89C6-2B9C9F17785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397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C5B90-3D18-4067-89C6-2B9C9F17785A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265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7F43B-48F2-493D-B414-6CBDBC6A3C6A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25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24000" cy="365125"/>
          </a:xfrm>
        </p:spPr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764347" y="6492875"/>
            <a:ext cx="427653" cy="365125"/>
          </a:xfrm>
        </p:spPr>
        <p:txBody>
          <a:bodyPr/>
          <a:lstStyle/>
          <a:p>
            <a:fld id="{06D31CB8-74F2-4941-8CD3-07F868A744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BA4D11-FDAB-43E1-820E-AD15C6056C09}" type="datetime1">
              <a:rPr lang="en-US" smtClean="0"/>
              <a:t>12/9/2013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3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B087DB-9D68-4067-87C0-84D7C5A37C61}" type="datetime1">
              <a:rPr lang="en-US" smtClean="0"/>
              <a:t>12/9/2013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2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CF4410-A50B-4EAB-9B3A-63030C83B335}" type="datetime1">
              <a:rPr lang="en-US" smtClean="0"/>
              <a:t>12/9/2013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9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D13474-9A78-4535-9BDA-9D189ED37A3E}" type="datetime1">
              <a:rPr lang="en-US" smtClean="0"/>
              <a:t>12/9/2013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6BFCFB-8DE0-4C13-AC77-6C3BAEEFCB03}" type="datetime1">
              <a:rPr lang="en-US" smtClean="0"/>
              <a:t>12/9/2013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0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8EBAC5-DC48-4EF4-B954-2415DA68C6CE}" type="datetime1">
              <a:rPr lang="en-US" smtClean="0"/>
              <a:t>12/9/2013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6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433350-AA5E-4BF2-BF08-0D8381E76362}" type="datetime1">
              <a:rPr lang="en-US" smtClean="0"/>
              <a:t>12/9/2013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8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BDA0CD-FCED-4789-959F-C97BA7C00741}" type="datetime1">
              <a:rPr lang="en-US" smtClean="0"/>
              <a:t>12/9/2013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4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B80D5B-EF33-4310-807B-4476E7AC6809}" type="datetime1">
              <a:rPr lang="en-US" smtClean="0"/>
              <a:t>12/9/2013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3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BE5CBB-2BF7-4FCD-93DC-7B668AF3B94C}" type="datetime1">
              <a:rPr lang="en-US" smtClean="0"/>
              <a:t>12/9/2013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0" y="6485747"/>
            <a:ext cx="1427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773678" y="6492875"/>
            <a:ext cx="418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31CB8-74F2-4941-8CD3-07F868A7444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35505" y="346893"/>
            <a:ext cx="8576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>
                <a:latin typeface="Bookman Old Style" panose="02050604050505020204" pitchFamily="18" charset="0"/>
              </a:rPr>
              <a:t>MVD COOLING STATUS-PAST </a:t>
            </a:r>
            <a:r>
              <a:rPr lang="it-IT" sz="2000" b="1" dirty="0" smtClean="0">
                <a:latin typeface="Bookman Old Style" panose="02050604050505020204" pitchFamily="18" charset="0"/>
              </a:rPr>
              <a:t>AND UPDATES</a:t>
            </a:r>
            <a:endParaRPr lang="en-US" sz="2000" b="1" dirty="0">
              <a:latin typeface="Bookman Old Style" panose="0205060405050502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75955" y="1362761"/>
            <a:ext cx="90718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PIXEL COOLING PROJECT: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Bookman Old Style" panose="02050604050505020204" pitchFamily="18" charset="0"/>
              </a:rPr>
              <a:t>STUDIES and TEST on MATERIALS (Carbon Foam)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Bookman Old Style" panose="02050604050505020204" pitchFamily="18" charset="0"/>
              </a:rPr>
              <a:t>THERMAL FEM ANALYSES and TEST on DISKS and STAVES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Bookman Old Style" panose="02050604050505020204" pitchFamily="18" charset="0"/>
              </a:rPr>
              <a:t>STUDIES and TEST on GLUES,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Bookman Old Style" panose="02050604050505020204" pitchFamily="18" charset="0"/>
              </a:rPr>
              <a:t>CHOICE </a:t>
            </a:r>
            <a:r>
              <a:rPr lang="en-US" dirty="0" smtClean="0">
                <a:latin typeface="Bookman Old Style" panose="02050604050505020204" pitchFamily="18" charset="0"/>
              </a:rPr>
              <a:t>of </a:t>
            </a:r>
            <a:r>
              <a:rPr lang="en-US" dirty="0" smtClean="0">
                <a:latin typeface="Bookman Old Style" panose="02050604050505020204" pitchFamily="18" charset="0"/>
              </a:rPr>
              <a:t>COOLING FLUID,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Bookman Old Style" panose="02050604050505020204" pitchFamily="18" charset="0"/>
              </a:rPr>
              <a:t>DIMENSION of THE HYDRAULIC SYSTEM for STAVES AND DISKS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Bookman Old Style" panose="02050604050505020204" pitchFamily="18" charset="0"/>
              </a:rPr>
              <a:t>NEW PROJECTS 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Bookman Old Style" panose="02050604050505020204" pitchFamily="18" charset="0"/>
              </a:rPr>
              <a:t>CHOICE and DEFINITION of CIRCUITS MODULARITY</a:t>
            </a:r>
            <a:endParaRPr lang="en-US" dirty="0" smtClean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Bookman Old Style" panose="02050604050505020204" pitchFamily="18" charset="0"/>
              </a:rPr>
              <a:t>PRESSURE DROP EXSTIMATION and TEST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Bookman Old Style" panose="02050604050505020204" pitchFamily="18" charset="0"/>
              </a:rPr>
              <a:t>DIMENSION of the EXTERNAL HYDRAULIC COOLING CIRCUIT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Bookman Old Style" panose="02050604050505020204" pitchFamily="18" charset="0"/>
              </a:rPr>
              <a:t>DEFINITION of the COOLING PLANT and the HYDRAULIC SYSTEM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Bookman Old Style" panose="02050604050505020204" pitchFamily="18" charset="0"/>
              </a:rPr>
              <a:t>REALIZATION of 2-lines HYDRAULIC SYSTEM in UNDER PRESSURE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Bookman Old Style" panose="02050604050505020204" pitchFamily="18" charset="0"/>
              </a:rPr>
              <a:t>TEST of 2 LINES of the HYDRAULIC SYSTEM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Bookman Old Style" panose="02050604050505020204" pitchFamily="18" charset="0"/>
              </a:rPr>
              <a:t>ADDITION </a:t>
            </a:r>
            <a:r>
              <a:rPr lang="en-US" dirty="0" smtClean="0">
                <a:latin typeface="Bookman Old Style" panose="02050604050505020204" pitchFamily="18" charset="0"/>
              </a:rPr>
              <a:t>of the NEW </a:t>
            </a:r>
            <a:r>
              <a:rPr lang="en-US" dirty="0">
                <a:latin typeface="Bookman Old Style" panose="02050604050505020204" pitchFamily="18" charset="0"/>
              </a:rPr>
              <a:t>CIRCUITS FOR GBT AND </a:t>
            </a:r>
            <a:r>
              <a:rPr lang="en-US" dirty="0" smtClean="0">
                <a:latin typeface="Bookman Old Style" panose="02050604050505020204" pitchFamily="18" charset="0"/>
              </a:rPr>
              <a:t>DC-DC </a:t>
            </a:r>
            <a:r>
              <a:rPr lang="en-US" dirty="0">
                <a:latin typeface="Bookman Old Style" panose="02050604050505020204" pitchFamily="18" charset="0"/>
              </a:rPr>
              <a:t>Converter </a:t>
            </a:r>
            <a:r>
              <a:rPr lang="en-US" dirty="0" smtClean="0">
                <a:latin typeface="Bookman Old Style" panose="02050604050505020204" pitchFamily="18" charset="0"/>
              </a:rPr>
              <a:t>BOARDS</a:t>
            </a:r>
            <a:endParaRPr lang="it-IT" dirty="0" smtClean="0">
              <a:latin typeface="Bookman Old Style" panose="020506040505050202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Bookman Old Style" panose="02050604050505020204" pitchFamily="18" charset="0"/>
              </a:rPr>
              <a:t>INTEGRATION of the COOLING PLANT in PANDA AREA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5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712" t="16656" r="2692" b="4271"/>
          <a:stretch>
            <a:fillRect/>
          </a:stretch>
        </p:blipFill>
        <p:spPr bwMode="auto">
          <a:xfrm>
            <a:off x="1703512" y="548681"/>
            <a:ext cx="8748464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223792" y="3284984"/>
            <a:ext cx="5040560" cy="3384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256240" y="3284984"/>
            <a:ext cx="504056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55390" y="51012"/>
            <a:ext cx="470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itchFamily="18" charset="0"/>
              </a:rPr>
              <a:t>MVD HYDRAULIC CIRCUIT </a:t>
            </a:r>
            <a:endParaRPr lang="en-US" sz="2400" b="1" dirty="0">
              <a:latin typeface="Bookman Old Style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431985" y="4376048"/>
            <a:ext cx="2811539" cy="1829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343472" y="5808643"/>
            <a:ext cx="288032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071664" y="2060848"/>
            <a:ext cx="288032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23792" y="3501008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Bookman Old Style" pitchFamily="18" charset="0"/>
              </a:rPr>
              <a:t>HEATER</a:t>
            </a:r>
          </a:p>
        </p:txBody>
      </p:sp>
      <p:sp>
        <p:nvSpPr>
          <p:cNvPr id="58" name="Oval 57"/>
          <p:cNvSpPr/>
          <p:nvPr/>
        </p:nvSpPr>
        <p:spPr>
          <a:xfrm>
            <a:off x="3007909" y="2474235"/>
            <a:ext cx="2160240" cy="16214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6" name="Group 65"/>
          <p:cNvGrpSpPr/>
          <p:nvPr/>
        </p:nvGrpSpPr>
        <p:grpSpPr>
          <a:xfrm>
            <a:off x="4295800" y="3356992"/>
            <a:ext cx="288032" cy="144016"/>
            <a:chOff x="2771800" y="3429000"/>
            <a:chExt cx="288032" cy="144016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2771800" y="3501008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915816" y="3429000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935760" y="3356992"/>
            <a:ext cx="288032" cy="144016"/>
            <a:chOff x="2771800" y="3429000"/>
            <a:chExt cx="288032" cy="14401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2771800" y="3501008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2915816" y="3429000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791744" y="3573016"/>
            <a:ext cx="288032" cy="144016"/>
            <a:chOff x="2771800" y="3429000"/>
            <a:chExt cx="288032" cy="14401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771800" y="3501008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2915816" y="3429000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446832" y="1011217"/>
            <a:ext cx="2624832" cy="954107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Bookman Old Style" panose="02050604050505020204" pitchFamily="18" charset="0"/>
              </a:rPr>
              <a:t>PNEUMATIC </a:t>
            </a:r>
            <a:r>
              <a:rPr lang="it-IT" sz="1400" dirty="0" smtClean="0">
                <a:latin typeface="Bookman Old Style" panose="02050604050505020204" pitchFamily="18" charset="0"/>
              </a:rPr>
              <a:t>VALVES </a:t>
            </a:r>
            <a:r>
              <a:rPr lang="it-IT" sz="1400" dirty="0" smtClean="0">
                <a:latin typeface="Bookman Old Style" panose="02050604050505020204" pitchFamily="18" charset="0"/>
              </a:rPr>
              <a:t>FLOW </a:t>
            </a:r>
            <a:r>
              <a:rPr lang="it-IT" sz="1400" dirty="0" smtClean="0">
                <a:latin typeface="Bookman Old Style" panose="02050604050505020204" pitchFamily="18" charset="0"/>
              </a:rPr>
              <a:t>METERS</a:t>
            </a:r>
            <a:endParaRPr lang="it-IT" sz="1400" dirty="0">
              <a:latin typeface="Bookman Old Style" panose="02050604050505020204" pitchFamily="18" charset="0"/>
            </a:endParaRPr>
          </a:p>
          <a:p>
            <a:r>
              <a:rPr lang="it-IT" sz="1400" dirty="0" smtClean="0">
                <a:latin typeface="Bookman Old Style" panose="02050604050505020204" pitchFamily="18" charset="0"/>
              </a:rPr>
              <a:t>PRESURE REGULATORS</a:t>
            </a:r>
          </a:p>
          <a:p>
            <a:r>
              <a:rPr lang="it-IT" sz="1400" dirty="0" smtClean="0">
                <a:latin typeface="Bookman Old Style" panose="02050604050505020204" pitchFamily="18" charset="0"/>
              </a:rPr>
              <a:t>HEATERS (?)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96311" y="6167326"/>
            <a:ext cx="1752522" cy="276999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Bookman Old Style" panose="02050604050505020204" pitchFamily="18" charset="0"/>
              </a:rPr>
              <a:t>HEAT EXCHANGER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9165084" y="3197606"/>
            <a:ext cx="1880704" cy="954107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Bookman Old Style" pitchFamily="18" charset="0"/>
              </a:rPr>
              <a:t>-PUMP</a:t>
            </a:r>
          </a:p>
          <a:p>
            <a:r>
              <a:rPr lang="it-IT" sz="1400" dirty="0">
                <a:latin typeface="Bookman Old Style" pitchFamily="18" charset="0"/>
              </a:rPr>
              <a:t>-VACUUM PUMP</a:t>
            </a:r>
          </a:p>
          <a:p>
            <a:r>
              <a:rPr lang="it-IT" sz="1400" dirty="0">
                <a:latin typeface="Bookman Old Style" pitchFamily="18" charset="0"/>
              </a:rPr>
              <a:t>-PLC</a:t>
            </a:r>
          </a:p>
          <a:p>
            <a:r>
              <a:rPr lang="it-IT" sz="1400" dirty="0">
                <a:latin typeface="Bookman Old Style" pitchFamily="18" charset="0"/>
              </a:rPr>
              <a:t>-CONTROLS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9264352" y="398294"/>
            <a:ext cx="2182009" cy="307777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Bookman Old Style" panose="02050604050505020204" pitchFamily="18" charset="0"/>
              </a:rPr>
              <a:t>PRESSURE </a:t>
            </a:r>
            <a:r>
              <a:rPr lang="it-IT" sz="1400" dirty="0" smtClean="0">
                <a:latin typeface="Bookman Old Style" panose="02050604050505020204" pitchFamily="18" charset="0"/>
              </a:rPr>
              <a:t>SENSORS 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cxnSp>
        <p:nvCxnSpPr>
          <p:cNvPr id="30" name="Straight Arrow Connector 24"/>
          <p:cNvCxnSpPr/>
          <p:nvPr/>
        </p:nvCxnSpPr>
        <p:spPr>
          <a:xfrm flipH="1">
            <a:off x="7983556" y="2286000"/>
            <a:ext cx="1181528" cy="373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24"/>
          <p:cNvCxnSpPr/>
          <p:nvPr/>
        </p:nvCxnSpPr>
        <p:spPr>
          <a:xfrm flipH="1">
            <a:off x="6244683" y="1008892"/>
            <a:ext cx="3594739" cy="20659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531845" y="2267339"/>
            <a:ext cx="6083559" cy="46653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6624735" y="2286000"/>
            <a:ext cx="9330" cy="3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V="1">
            <a:off x="6615404" y="1744824"/>
            <a:ext cx="18661" cy="569168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6634065" y="1716833"/>
            <a:ext cx="1581201" cy="18661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8201270" y="1754155"/>
            <a:ext cx="27992" cy="136227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8201270" y="3103996"/>
            <a:ext cx="3032787" cy="21759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11243388" y="3107094"/>
            <a:ext cx="0" cy="3418024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H="1">
            <a:off x="541175" y="6525118"/>
            <a:ext cx="10702213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531845" y="2267339"/>
            <a:ext cx="0" cy="46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flipH="1">
            <a:off x="531845" y="2313992"/>
            <a:ext cx="2" cy="4211126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709127" y="3284984"/>
            <a:ext cx="176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85808"/>
                </a:solidFill>
              </a:rPr>
              <a:t>COOLING PLANT</a:t>
            </a:r>
            <a:endParaRPr lang="en-US" dirty="0">
              <a:solidFill>
                <a:srgbClr val="F85808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253681" y="2119995"/>
            <a:ext cx="2090056" cy="307777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400" dirty="0">
                <a:latin typeface="Bookman Old Style" panose="02050604050505020204" pitchFamily="18" charset="0"/>
              </a:rPr>
              <a:t>PNEUMATIC </a:t>
            </a:r>
            <a:r>
              <a:rPr lang="it-IT" sz="1400" dirty="0" smtClean="0">
                <a:latin typeface="Bookman Old Style" panose="02050604050505020204" pitchFamily="18" charset="0"/>
              </a:rPr>
              <a:t>VALVES </a:t>
            </a:r>
            <a:endParaRPr lang="en-US" sz="1400" dirty="0"/>
          </a:p>
        </p:txBody>
      </p:sp>
      <p:cxnSp>
        <p:nvCxnSpPr>
          <p:cNvPr id="42" name="Straight Arrow Connector 24"/>
          <p:cNvCxnSpPr/>
          <p:nvPr/>
        </p:nvCxnSpPr>
        <p:spPr>
          <a:xfrm flipH="1">
            <a:off x="8353670" y="1023843"/>
            <a:ext cx="1485752" cy="11344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12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40" y="642368"/>
            <a:ext cx="8350956" cy="590529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038600" y="219075"/>
            <a:ext cx="577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HYDRAULIC CIRCUIT for TEST- 2 LINES – 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963526" y="4702880"/>
            <a:ext cx="2037347" cy="307777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Bookman Old Style" panose="02050604050505020204" pitchFamily="18" charset="0"/>
              </a:rPr>
              <a:t>TANK+VACUUM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95550" y="5943600"/>
            <a:ext cx="1414713" cy="523220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Bookman Old Style" panose="02050604050505020204" pitchFamily="18" charset="0"/>
              </a:rPr>
              <a:t>PUMP+HEAT EXCHANGER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215437" y="1190625"/>
            <a:ext cx="766763" cy="369332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Bookman Old Style" panose="02050604050505020204" pitchFamily="18" charset="0"/>
              </a:rPr>
              <a:t>MVD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28600" y="3524872"/>
            <a:ext cx="2666999" cy="738664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Bookman Old Style" panose="02050604050505020204" pitchFamily="18" charset="0"/>
              </a:rPr>
              <a:t>SAFETY VALVES+ PRESSURE REGULATORS+ FLOW METERS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299340" y="642368"/>
            <a:ext cx="1596259" cy="523220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Bookman Old Style" panose="02050604050505020204" pitchFamily="18" charset="0"/>
              </a:rPr>
              <a:t>PRESSURE SENSORS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86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" y="903978"/>
            <a:ext cx="8277415" cy="585328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194756" y="77924"/>
            <a:ext cx="678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HYDRAULIC CIRCUIT - 2 LINES – TEST RESULTS 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292624" y="4736746"/>
            <a:ext cx="2748769" cy="738664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Bookman Old Style" panose="02050604050505020204" pitchFamily="18" charset="0"/>
              </a:rPr>
              <a:t>TANK+VACUUM</a:t>
            </a:r>
          </a:p>
          <a:p>
            <a:r>
              <a:rPr lang="it-IT" sz="1400" dirty="0" smtClean="0">
                <a:latin typeface="Bookman Old Style" panose="02050604050505020204" pitchFamily="18" charset="0"/>
              </a:rPr>
              <a:t>Tank Volume= 50 </a:t>
            </a:r>
            <a:r>
              <a:rPr lang="it-IT" sz="1400" dirty="0" err="1" smtClean="0">
                <a:latin typeface="Bookman Old Style" panose="02050604050505020204" pitchFamily="18" charset="0"/>
              </a:rPr>
              <a:t>lit</a:t>
            </a:r>
            <a:r>
              <a:rPr lang="it-IT" sz="1400" dirty="0" smtClean="0">
                <a:latin typeface="Bookman Old Style" panose="02050604050505020204" pitchFamily="18" charset="0"/>
              </a:rPr>
              <a:t>  </a:t>
            </a:r>
            <a:r>
              <a:rPr lang="it-IT" sz="1400" dirty="0" err="1" smtClean="0">
                <a:latin typeface="Bookman Old Style" panose="02050604050505020204" pitchFamily="18" charset="0"/>
              </a:rPr>
              <a:t>Vacuum</a:t>
            </a:r>
            <a:r>
              <a:rPr lang="it-IT" sz="1400" dirty="0" smtClean="0">
                <a:latin typeface="Bookman Old Style" panose="02050604050505020204" pitchFamily="18" charset="0"/>
              </a:rPr>
              <a:t> pressure=-600 </a:t>
            </a:r>
            <a:r>
              <a:rPr lang="it-IT" sz="1400" dirty="0" err="1" smtClean="0">
                <a:latin typeface="Bookman Old Style" panose="02050604050505020204" pitchFamily="18" charset="0"/>
              </a:rPr>
              <a:t>mbar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95550" y="5943600"/>
            <a:ext cx="1414713" cy="523220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Bookman Old Style" panose="02050604050505020204" pitchFamily="18" charset="0"/>
              </a:rPr>
              <a:t>INLET PUMP</a:t>
            </a:r>
          </a:p>
          <a:p>
            <a:pPr algn="ctr"/>
            <a:r>
              <a:rPr lang="it-IT" sz="1400" dirty="0" smtClean="0">
                <a:latin typeface="Bookman Old Style" panose="02050604050505020204" pitchFamily="18" charset="0"/>
              </a:rPr>
              <a:t>1,6 bar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919082" y="1242532"/>
            <a:ext cx="2122311" cy="1077218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Bookman Old Style" panose="02050604050505020204" pitchFamily="18" charset="0"/>
              </a:rPr>
              <a:t>MVD</a:t>
            </a:r>
          </a:p>
          <a:p>
            <a:pPr algn="ctr"/>
            <a:r>
              <a:rPr lang="it-IT" sz="1600" dirty="0" smtClean="0">
                <a:latin typeface="Bookman Old Style" panose="02050604050505020204" pitchFamily="18" charset="0"/>
              </a:rPr>
              <a:t>Circuit a) 3 U </a:t>
            </a:r>
            <a:r>
              <a:rPr lang="it-IT" sz="1600" dirty="0" err="1" smtClean="0">
                <a:latin typeface="Bookman Old Style" panose="02050604050505020204" pitchFamily="18" charset="0"/>
              </a:rPr>
              <a:t>lines</a:t>
            </a:r>
            <a:r>
              <a:rPr lang="it-IT" sz="1600" dirty="0" smtClean="0">
                <a:latin typeface="Bookman Old Style" panose="02050604050505020204" pitchFamily="18" charset="0"/>
              </a:rPr>
              <a:t> Circuit b) 2 U </a:t>
            </a:r>
            <a:r>
              <a:rPr lang="it-IT" sz="1600" dirty="0" err="1" smtClean="0">
                <a:latin typeface="Bookman Old Style" panose="02050604050505020204" pitchFamily="18" charset="0"/>
              </a:rPr>
              <a:t>lines</a:t>
            </a:r>
            <a:endParaRPr lang="it-IT" sz="1600" dirty="0" smtClean="0">
              <a:latin typeface="Bookman Old Style" panose="02050604050505020204" pitchFamily="18" charset="0"/>
            </a:endParaRPr>
          </a:p>
          <a:p>
            <a:pPr algn="ctr"/>
            <a:r>
              <a:rPr lang="it-IT" sz="1600" dirty="0" err="1">
                <a:latin typeface="Symbol" panose="05050102010706020507" pitchFamily="18" charset="2"/>
              </a:rPr>
              <a:t>D</a:t>
            </a:r>
            <a:r>
              <a:rPr lang="it-IT" sz="1600" dirty="0" err="1">
                <a:latin typeface="Bookman Old Style" panose="02050604050505020204" pitchFamily="18" charset="0"/>
              </a:rPr>
              <a:t>p</a:t>
            </a:r>
            <a:r>
              <a:rPr lang="it-IT" sz="1600" dirty="0">
                <a:latin typeface="Bookman Old Style" panose="02050604050505020204" pitchFamily="18" charset="0"/>
              </a:rPr>
              <a:t> </a:t>
            </a:r>
            <a:r>
              <a:rPr lang="it-IT" sz="1600" dirty="0" smtClean="0">
                <a:latin typeface="Bookman Old Style" panose="02050604050505020204" pitchFamily="18" charset="0"/>
              </a:rPr>
              <a:t>~ 610 </a:t>
            </a:r>
            <a:r>
              <a:rPr lang="it-IT" sz="1600" dirty="0" err="1">
                <a:latin typeface="Bookman Old Style" panose="02050604050505020204" pitchFamily="18" charset="0"/>
              </a:rPr>
              <a:t>mbar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4423" y="3524872"/>
            <a:ext cx="2514600" cy="1384995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Bookman Old Style" panose="02050604050505020204" pitchFamily="18" charset="0"/>
              </a:rPr>
              <a:t>PRESSURE REGULATORS</a:t>
            </a:r>
          </a:p>
          <a:p>
            <a:pPr algn="ctr"/>
            <a:r>
              <a:rPr lang="it-IT" sz="1400" dirty="0" smtClean="0">
                <a:latin typeface="Bookman Old Style" panose="02050604050505020204" pitchFamily="18" charset="0"/>
              </a:rPr>
              <a:t>Circuit a) 0,4 bar</a:t>
            </a:r>
          </a:p>
          <a:p>
            <a:pPr algn="ctr"/>
            <a:r>
              <a:rPr lang="it-IT" sz="1400" dirty="0" smtClean="0">
                <a:latin typeface="Bookman Old Style" panose="02050604050505020204" pitchFamily="18" charset="0"/>
              </a:rPr>
              <a:t>Circuit b) 0,3 bar</a:t>
            </a:r>
          </a:p>
          <a:p>
            <a:pPr algn="ctr"/>
            <a:r>
              <a:rPr lang="it-IT" sz="1400" dirty="0" smtClean="0">
                <a:latin typeface="Bookman Old Style" panose="02050604050505020204" pitchFamily="18" charset="0"/>
              </a:rPr>
              <a:t>FLOW METERS</a:t>
            </a:r>
          </a:p>
          <a:p>
            <a:pPr algn="ctr"/>
            <a:r>
              <a:rPr lang="it-IT" sz="1400" dirty="0" smtClean="0">
                <a:latin typeface="Bookman Old Style" panose="02050604050505020204" pitchFamily="18" charset="0"/>
              </a:rPr>
              <a:t>Circuit a) 0,9 </a:t>
            </a:r>
            <a:r>
              <a:rPr lang="it-IT" sz="1400" dirty="0" err="1" smtClean="0">
                <a:latin typeface="Bookman Old Style" panose="02050604050505020204" pitchFamily="18" charset="0"/>
              </a:rPr>
              <a:t>lit</a:t>
            </a:r>
            <a:r>
              <a:rPr lang="it-IT" sz="1400" dirty="0" smtClean="0">
                <a:latin typeface="Bookman Old Style" panose="02050604050505020204" pitchFamily="18" charset="0"/>
              </a:rPr>
              <a:t>/</a:t>
            </a:r>
            <a:r>
              <a:rPr lang="it-IT" sz="1400" dirty="0" err="1" smtClean="0">
                <a:latin typeface="Bookman Old Style" panose="02050604050505020204" pitchFamily="18" charset="0"/>
              </a:rPr>
              <a:t>min</a:t>
            </a:r>
            <a:endParaRPr lang="it-IT" sz="1400" dirty="0" smtClean="0">
              <a:latin typeface="Bookman Old Style" panose="02050604050505020204" pitchFamily="18" charset="0"/>
            </a:endParaRPr>
          </a:p>
          <a:p>
            <a:pPr algn="ctr"/>
            <a:r>
              <a:rPr lang="it-IT" sz="1400" dirty="0" smtClean="0">
                <a:latin typeface="Bookman Old Style" panose="02050604050505020204" pitchFamily="18" charset="0"/>
              </a:rPr>
              <a:t>Circuit b) 0,6 </a:t>
            </a:r>
            <a:r>
              <a:rPr lang="it-IT" sz="1400" dirty="0" err="1" smtClean="0">
                <a:latin typeface="Bookman Old Style" panose="02050604050505020204" pitchFamily="18" charset="0"/>
              </a:rPr>
              <a:t>lit</a:t>
            </a:r>
            <a:r>
              <a:rPr lang="it-IT" sz="1400" dirty="0" smtClean="0">
                <a:latin typeface="Bookman Old Style" panose="02050604050505020204" pitchFamily="18" charset="0"/>
              </a:rPr>
              <a:t>/</a:t>
            </a:r>
            <a:r>
              <a:rPr lang="it-IT" sz="1400" dirty="0" err="1" smtClean="0">
                <a:latin typeface="Bookman Old Style" panose="02050604050505020204" pitchFamily="18" charset="0"/>
              </a:rPr>
              <a:t>min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32818" y="654298"/>
            <a:ext cx="3014133" cy="738664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Bookman Old Style" panose="02050604050505020204" pitchFamily="18" charset="0"/>
              </a:rPr>
              <a:t>MANOMETERS</a:t>
            </a:r>
          </a:p>
          <a:p>
            <a:pPr algn="ctr"/>
            <a:r>
              <a:rPr lang="it-IT" sz="1400" dirty="0" smtClean="0">
                <a:latin typeface="Bookman Old Style" panose="02050604050505020204" pitchFamily="18" charset="0"/>
              </a:rPr>
              <a:t>Circuit a) -170 </a:t>
            </a:r>
            <a:r>
              <a:rPr lang="it-IT" sz="1400" dirty="0" err="1" smtClean="0">
                <a:latin typeface="Bookman Old Style" panose="02050604050505020204" pitchFamily="18" charset="0"/>
              </a:rPr>
              <a:t>mbar</a:t>
            </a:r>
            <a:r>
              <a:rPr lang="it-IT" sz="1400" dirty="0" smtClean="0">
                <a:latin typeface="Bookman Old Style" panose="02050604050505020204" pitchFamily="18" charset="0"/>
              </a:rPr>
              <a:t>; -780 </a:t>
            </a:r>
            <a:r>
              <a:rPr lang="it-IT" sz="1400" dirty="0" err="1" smtClean="0">
                <a:latin typeface="Bookman Old Style" panose="02050604050505020204" pitchFamily="18" charset="0"/>
              </a:rPr>
              <a:t>mbar</a:t>
            </a:r>
            <a:endParaRPr lang="it-IT" sz="1400" dirty="0" smtClean="0">
              <a:latin typeface="Bookman Old Style" panose="02050604050505020204" pitchFamily="18" charset="0"/>
            </a:endParaRPr>
          </a:p>
          <a:p>
            <a:pPr algn="ctr"/>
            <a:r>
              <a:rPr lang="it-IT" sz="1400" dirty="0" smtClean="0">
                <a:latin typeface="Bookman Old Style" panose="02050604050505020204" pitchFamily="18" charset="0"/>
              </a:rPr>
              <a:t>Circuit b) -220 </a:t>
            </a:r>
            <a:r>
              <a:rPr lang="it-IT" sz="1400" dirty="0" err="1" smtClean="0">
                <a:latin typeface="Bookman Old Style" panose="02050604050505020204" pitchFamily="18" charset="0"/>
              </a:rPr>
              <a:t>mbar</a:t>
            </a:r>
            <a:r>
              <a:rPr lang="it-IT" sz="1400" dirty="0" smtClean="0">
                <a:latin typeface="Bookman Old Style" panose="02050604050505020204" pitchFamily="18" charset="0"/>
              </a:rPr>
              <a:t>; -790 </a:t>
            </a:r>
            <a:r>
              <a:rPr lang="it-IT" sz="1400" dirty="0" err="1" smtClean="0">
                <a:latin typeface="Bookman Old Style" panose="02050604050505020204" pitchFamily="18" charset="0"/>
              </a:rPr>
              <a:t>mbar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2765778" y="4402667"/>
            <a:ext cx="1016000" cy="3340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2777067" y="4402667"/>
            <a:ext cx="87347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3273777" y="986482"/>
            <a:ext cx="1907823" cy="1536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3273778" y="1030608"/>
            <a:ext cx="3804355" cy="8890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>
            <a:off x="7529690" y="5170311"/>
            <a:ext cx="1762933" cy="3050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H="1">
            <a:off x="7428090" y="5170311"/>
            <a:ext cx="1864533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V="1">
            <a:off x="4030133" y="6231467"/>
            <a:ext cx="846667" cy="14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4876800" y="518831"/>
            <a:ext cx="3679371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Bookman Old Style" panose="02050604050505020204" pitchFamily="18" charset="0"/>
              </a:rPr>
              <a:t>INLET IN THE MAGNET=2 mt </a:t>
            </a:r>
            <a:r>
              <a:rPr lang="el-GR" sz="1400" dirty="0" smtClean="0">
                <a:latin typeface="Bookman Old Style" panose="02050604050505020204" pitchFamily="18" charset="0"/>
              </a:rPr>
              <a:t>Φ</a:t>
            </a:r>
            <a:r>
              <a:rPr lang="it-IT" sz="1400" baseline="-25000" dirty="0" err="1" smtClean="0">
                <a:latin typeface="Bookman Old Style" panose="02050604050505020204" pitchFamily="18" charset="0"/>
              </a:rPr>
              <a:t>int</a:t>
            </a:r>
            <a:r>
              <a:rPr lang="it-IT" sz="1400" dirty="0" smtClean="0">
                <a:latin typeface="Bookman Old Style" panose="02050604050505020204" pitchFamily="18" charset="0"/>
              </a:rPr>
              <a:t>=5mm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6228484" y="801511"/>
            <a:ext cx="273916" cy="4795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9782426" y="414313"/>
            <a:ext cx="201446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Bookman Old Style" panose="02050604050505020204" pitchFamily="18" charset="0"/>
              </a:rPr>
              <a:t>MVD=1 mt </a:t>
            </a:r>
            <a:r>
              <a:rPr lang="el-GR" sz="1200" dirty="0">
                <a:latin typeface="Bookman Old Style" panose="02050604050505020204" pitchFamily="18" charset="0"/>
              </a:rPr>
              <a:t>Φ</a:t>
            </a:r>
            <a:r>
              <a:rPr lang="it-IT" sz="1200" baseline="-25000" dirty="0" err="1" smtClean="0">
                <a:latin typeface="Bookman Old Style" panose="02050604050505020204" pitchFamily="18" charset="0"/>
              </a:rPr>
              <a:t>int</a:t>
            </a:r>
            <a:r>
              <a:rPr lang="it-IT" sz="1200" dirty="0" smtClean="0">
                <a:latin typeface="Bookman Old Style" panose="02050604050505020204" pitchFamily="18" charset="0"/>
              </a:rPr>
              <a:t>=2,5mm + </a:t>
            </a:r>
            <a:r>
              <a:rPr lang="it-IT" sz="1200" dirty="0" err="1" smtClean="0">
                <a:latin typeface="Bookman Old Style" panose="02050604050505020204" pitchFamily="18" charset="0"/>
              </a:rPr>
              <a:t>Utube</a:t>
            </a:r>
            <a:r>
              <a:rPr lang="it-IT" sz="1200" dirty="0" smtClean="0">
                <a:latin typeface="Bookman Old Style" panose="02050604050505020204" pitchFamily="18" charset="0"/>
              </a:rPr>
              <a:t> </a:t>
            </a:r>
            <a:r>
              <a:rPr lang="el-GR" sz="1200" dirty="0" smtClean="0">
                <a:latin typeface="Bookman Old Style" panose="02050604050505020204" pitchFamily="18" charset="0"/>
              </a:rPr>
              <a:t>Φ</a:t>
            </a:r>
            <a:r>
              <a:rPr lang="it-IT" sz="1200" baseline="-25000" dirty="0" err="1" smtClean="0">
                <a:latin typeface="Bookman Old Style" panose="02050604050505020204" pitchFamily="18" charset="0"/>
              </a:rPr>
              <a:t>int</a:t>
            </a:r>
            <a:r>
              <a:rPr lang="it-IT" sz="1200" dirty="0" smtClean="0">
                <a:latin typeface="Bookman Old Style" panose="02050604050505020204" pitchFamily="18" charset="0"/>
              </a:rPr>
              <a:t>=1,84mm</a:t>
            </a:r>
            <a:endParaRPr lang="en-US" sz="1200" dirty="0">
              <a:latin typeface="Bookman Old Style" panose="02050604050505020204" pitchFamily="18" charset="0"/>
            </a:endParaRPr>
          </a:p>
          <a:p>
            <a:r>
              <a:rPr lang="it-IT" sz="1200" dirty="0" smtClean="0">
                <a:latin typeface="Bookman Old Style" panose="02050604050505020204" pitchFamily="18" charset="0"/>
              </a:rPr>
              <a:t>+1mt </a:t>
            </a:r>
            <a:r>
              <a:rPr lang="el-GR" sz="1200" dirty="0">
                <a:latin typeface="Bookman Old Style" panose="02050604050505020204" pitchFamily="18" charset="0"/>
              </a:rPr>
              <a:t>Φ</a:t>
            </a:r>
            <a:r>
              <a:rPr lang="it-IT" sz="1200" baseline="-25000" dirty="0" err="1" smtClean="0">
                <a:latin typeface="Bookman Old Style" panose="02050604050505020204" pitchFamily="18" charset="0"/>
              </a:rPr>
              <a:t>int</a:t>
            </a:r>
            <a:r>
              <a:rPr lang="it-IT" sz="1200" dirty="0" smtClean="0">
                <a:latin typeface="Bookman Old Style" panose="02050604050505020204" pitchFamily="18" charset="0"/>
              </a:rPr>
              <a:t>=2,5mm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 flipH="1">
            <a:off x="8745732" y="1060644"/>
            <a:ext cx="1093782" cy="198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H="1">
            <a:off x="9292623" y="1060644"/>
            <a:ext cx="546892" cy="577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H="1">
            <a:off x="8745732" y="1088218"/>
            <a:ext cx="1093782" cy="13802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7659813" y="3149790"/>
            <a:ext cx="4137076" cy="3077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Bookman Old Style" panose="02050604050505020204" pitchFamily="18" charset="0"/>
              </a:rPr>
              <a:t>RETURN IN THE MAGNET=2 mt </a:t>
            </a:r>
            <a:r>
              <a:rPr lang="el-GR" sz="1400" dirty="0" smtClean="0">
                <a:latin typeface="Bookman Old Style" panose="02050604050505020204" pitchFamily="18" charset="0"/>
              </a:rPr>
              <a:t>Φ</a:t>
            </a:r>
            <a:r>
              <a:rPr lang="it-IT" sz="1400" baseline="-25000" dirty="0" err="1" smtClean="0">
                <a:latin typeface="Bookman Old Style" panose="02050604050505020204" pitchFamily="18" charset="0"/>
              </a:rPr>
              <a:t>int</a:t>
            </a:r>
            <a:r>
              <a:rPr lang="it-IT" sz="1400" dirty="0" smtClean="0">
                <a:latin typeface="Bookman Old Style" panose="02050604050505020204" pitchFamily="18" charset="0"/>
              </a:rPr>
              <a:t>=5mm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cxnSp>
        <p:nvCxnSpPr>
          <p:cNvPr id="33" name="Connettore 2 32"/>
          <p:cNvCxnSpPr/>
          <p:nvPr/>
        </p:nvCxnSpPr>
        <p:spPr>
          <a:xfrm flipH="1" flipV="1">
            <a:off x="7857067" y="2473473"/>
            <a:ext cx="936977" cy="6763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2250289" y="2578057"/>
            <a:ext cx="2588843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Bookman Old Style" panose="02050604050505020204" pitchFamily="18" charset="0"/>
              </a:rPr>
              <a:t>INLET =33 mt </a:t>
            </a:r>
            <a:r>
              <a:rPr lang="el-GR" sz="1400" dirty="0" smtClean="0">
                <a:latin typeface="Bookman Old Style" panose="02050604050505020204" pitchFamily="18" charset="0"/>
              </a:rPr>
              <a:t>Φ</a:t>
            </a:r>
            <a:r>
              <a:rPr lang="it-IT" sz="1400" baseline="-25000" dirty="0" err="1" smtClean="0">
                <a:latin typeface="Bookman Old Style" panose="02050604050505020204" pitchFamily="18" charset="0"/>
              </a:rPr>
              <a:t>int</a:t>
            </a:r>
            <a:r>
              <a:rPr lang="it-IT" sz="1400" dirty="0" smtClean="0">
                <a:latin typeface="Bookman Old Style" panose="02050604050505020204" pitchFamily="18" charset="0"/>
              </a:rPr>
              <a:t>=6,5mm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8433928" y="3919515"/>
            <a:ext cx="3662545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Bookman Old Style" panose="02050604050505020204" pitchFamily="18" charset="0"/>
              </a:rPr>
              <a:t>RETURN =33 mt </a:t>
            </a:r>
            <a:r>
              <a:rPr lang="el-GR" sz="1400" dirty="0" smtClean="0">
                <a:latin typeface="Bookman Old Style" panose="02050604050505020204" pitchFamily="18" charset="0"/>
              </a:rPr>
              <a:t>Φ</a:t>
            </a:r>
            <a:r>
              <a:rPr lang="it-IT" sz="1400" baseline="-25000" dirty="0" err="1" smtClean="0">
                <a:latin typeface="Bookman Old Style" panose="02050604050505020204" pitchFamily="18" charset="0"/>
              </a:rPr>
              <a:t>int</a:t>
            </a:r>
            <a:r>
              <a:rPr lang="it-IT" sz="1400" dirty="0" smtClean="0">
                <a:latin typeface="Bookman Old Style" panose="02050604050505020204" pitchFamily="18" charset="0"/>
              </a:rPr>
              <a:t>=6,5mm and 8 mm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cxnSp>
        <p:nvCxnSpPr>
          <p:cNvPr id="46" name="Connettore 2 45"/>
          <p:cNvCxnSpPr/>
          <p:nvPr/>
        </p:nvCxnSpPr>
        <p:spPr>
          <a:xfrm flipH="1" flipV="1">
            <a:off x="6965244" y="3262489"/>
            <a:ext cx="1468684" cy="7789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>
            <a:off x="3194756" y="2953374"/>
            <a:ext cx="715507" cy="504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flipV="1">
            <a:off x="3781778" y="3149790"/>
            <a:ext cx="222733" cy="153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tangolo 53"/>
          <p:cNvSpPr/>
          <p:nvPr/>
        </p:nvSpPr>
        <p:spPr>
          <a:xfrm>
            <a:off x="3781778" y="3149790"/>
            <a:ext cx="261232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ttangolo 54"/>
          <p:cNvSpPr/>
          <p:nvPr/>
        </p:nvSpPr>
        <p:spPr>
          <a:xfrm>
            <a:off x="4107517" y="3143167"/>
            <a:ext cx="261232" cy="15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ttangolo 55"/>
          <p:cNvSpPr/>
          <p:nvPr/>
        </p:nvSpPr>
        <p:spPr>
          <a:xfrm>
            <a:off x="2619023" y="2032000"/>
            <a:ext cx="1834443" cy="436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12</a:t>
            </a:fld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3225428" y="1182655"/>
            <a:ext cx="1045682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Bookman Old Style" panose="02050604050505020204" pitchFamily="18" charset="0"/>
              </a:rPr>
              <a:t>CIRCUIT a)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3231896" y="1526640"/>
            <a:ext cx="1045682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Bookman Old Style" panose="02050604050505020204" pitchFamily="18" charset="0"/>
              </a:rPr>
              <a:t>CIRCUIT b)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  <p:sp>
        <p:nvSpPr>
          <p:cNvPr id="23" name="Freccia a destra 22"/>
          <p:cNvSpPr/>
          <p:nvPr/>
        </p:nvSpPr>
        <p:spPr>
          <a:xfrm>
            <a:off x="4340991" y="1352702"/>
            <a:ext cx="262326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ccia a destra 38"/>
          <p:cNvSpPr/>
          <p:nvPr/>
        </p:nvSpPr>
        <p:spPr>
          <a:xfrm>
            <a:off x="4340991" y="1689622"/>
            <a:ext cx="262326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0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3"/>
          <a:stretch/>
        </p:blipFill>
        <p:spPr>
          <a:xfrm rot="16200000">
            <a:off x="5352771" y="672607"/>
            <a:ext cx="4142169" cy="369146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5" b="14929"/>
          <a:stretch/>
        </p:blipFill>
        <p:spPr>
          <a:xfrm rot="16200000">
            <a:off x="8156503" y="3567442"/>
            <a:ext cx="3102469" cy="225850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194755" y="77924"/>
            <a:ext cx="871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HYDRAULIC CIRCUIT - 2 LINES – TEST RESULTS 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12" name="Segnaposto contenuto 11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7" b="5118"/>
          <a:stretch/>
        </p:blipFill>
        <p:spPr>
          <a:xfrm rot="16200000">
            <a:off x="299510" y="1412104"/>
            <a:ext cx="5801784" cy="3872086"/>
          </a:xfrm>
        </p:spPr>
      </p:pic>
      <p:sp>
        <p:nvSpPr>
          <p:cNvPr id="13" name="CasellaDiTesto 12"/>
          <p:cNvSpPr txBox="1"/>
          <p:nvPr/>
        </p:nvSpPr>
        <p:spPr>
          <a:xfrm>
            <a:off x="3273778" y="5977902"/>
            <a:ext cx="173863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ookman Old Style" panose="02050604050505020204" pitchFamily="18" charset="0"/>
              </a:rPr>
              <a:t>INLET PUMP</a:t>
            </a:r>
            <a:endParaRPr lang="en-US" dirty="0">
              <a:latin typeface="Bookman Old Style" panose="02050604050505020204" pitchFamily="18" charset="0"/>
            </a:endParaRPr>
          </a:p>
        </p:txBody>
      </p:sp>
      <p:cxnSp>
        <p:nvCxnSpPr>
          <p:cNvPr id="15" name="Connettore 2 14"/>
          <p:cNvCxnSpPr>
            <a:stCxn id="13" idx="1"/>
          </p:cNvCxnSpPr>
          <p:nvPr/>
        </p:nvCxnSpPr>
        <p:spPr>
          <a:xfrm flipH="1" flipV="1">
            <a:off x="1828800" y="5819858"/>
            <a:ext cx="1444978" cy="3427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45347" y="1348229"/>
            <a:ext cx="204469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ookman Old Style" panose="02050604050505020204" pitchFamily="18" charset="0"/>
              </a:rPr>
              <a:t>VACUUM TANK</a:t>
            </a:r>
            <a:endParaRPr lang="en-US" dirty="0">
              <a:latin typeface="Bookman Old Style" panose="02050604050505020204" pitchFamily="18" charset="0"/>
            </a:endParaRPr>
          </a:p>
        </p:txBody>
      </p:sp>
      <p:cxnSp>
        <p:nvCxnSpPr>
          <p:cNvPr id="24" name="Connettore 2 23"/>
          <p:cNvCxnSpPr/>
          <p:nvPr/>
        </p:nvCxnSpPr>
        <p:spPr>
          <a:xfrm>
            <a:off x="1165860" y="1761067"/>
            <a:ext cx="346851" cy="8918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2568222" y="1229275"/>
            <a:ext cx="2948425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ookman Old Style" panose="02050604050505020204" pitchFamily="18" charset="0"/>
              </a:rPr>
              <a:t>INLET TUBES: 33 mt</a:t>
            </a:r>
          </a:p>
          <a:p>
            <a:r>
              <a:rPr lang="it-IT" dirty="0" smtClean="0">
                <a:latin typeface="Bookman Old Style" panose="02050604050505020204" pitchFamily="18" charset="0"/>
              </a:rPr>
              <a:t>RETURN TUBES: 33 mt</a:t>
            </a:r>
            <a:endParaRPr lang="en-US" dirty="0">
              <a:latin typeface="Bookman Old Style" panose="02050604050505020204" pitchFamily="18" charset="0"/>
            </a:endParaRPr>
          </a:p>
        </p:txBody>
      </p:sp>
      <p:cxnSp>
        <p:nvCxnSpPr>
          <p:cNvPr id="28" name="Connettore 2 27"/>
          <p:cNvCxnSpPr/>
          <p:nvPr/>
        </p:nvCxnSpPr>
        <p:spPr>
          <a:xfrm flipH="1">
            <a:off x="2631722" y="1964267"/>
            <a:ext cx="382411" cy="8918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>
            <a:off x="2631722" y="1964267"/>
            <a:ext cx="382411" cy="1794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3951111" y="1964267"/>
            <a:ext cx="182033" cy="8918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3951111" y="1964267"/>
            <a:ext cx="182033" cy="15578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5460206" y="4027839"/>
            <a:ext cx="322117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ookman Old Style" panose="02050604050505020204" pitchFamily="18" charset="0"/>
              </a:rPr>
              <a:t>PRESSURE REGULATORS</a:t>
            </a:r>
          </a:p>
          <a:p>
            <a:r>
              <a:rPr lang="it-IT" dirty="0" smtClean="0">
                <a:latin typeface="Bookman Old Style" panose="02050604050505020204" pitchFamily="18" charset="0"/>
              </a:rPr>
              <a:t>FLOW METERS</a:t>
            </a:r>
            <a:endParaRPr lang="en-US" dirty="0">
              <a:latin typeface="Bookman Old Style" panose="02050604050505020204" pitchFamily="18" charset="0"/>
            </a:endParaRPr>
          </a:p>
        </p:txBody>
      </p:sp>
      <p:cxnSp>
        <p:nvCxnSpPr>
          <p:cNvPr id="41" name="Connettore 2 40"/>
          <p:cNvCxnSpPr/>
          <p:nvPr/>
        </p:nvCxnSpPr>
        <p:spPr>
          <a:xfrm flipH="1" flipV="1">
            <a:off x="6547557" y="2506133"/>
            <a:ext cx="135465" cy="14369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flipV="1">
            <a:off x="6683022" y="2449689"/>
            <a:ext cx="1230489" cy="14934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flipH="1" flipV="1">
            <a:off x="7451374" y="2506133"/>
            <a:ext cx="135466" cy="14369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 flipH="1" flipV="1">
            <a:off x="7124699" y="2601445"/>
            <a:ext cx="462140" cy="1341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 rot="5400000">
            <a:off x="8892829" y="4554254"/>
            <a:ext cx="296526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Bookman Old Style" panose="02050604050505020204" pitchFamily="18" charset="0"/>
              </a:rPr>
              <a:t>GRADIENT U-</a:t>
            </a:r>
            <a:r>
              <a:rPr lang="it-IT" sz="1400" dirty="0" err="1" smtClean="0">
                <a:latin typeface="Bookman Old Style" panose="02050604050505020204" pitchFamily="18" charset="0"/>
              </a:rPr>
              <a:t>lines</a:t>
            </a:r>
            <a:r>
              <a:rPr lang="it-IT" sz="1400" dirty="0" smtClean="0">
                <a:latin typeface="Bookman Old Style" panose="02050604050505020204" pitchFamily="18" charset="0"/>
              </a:rPr>
              <a:t>-tank: 5 mt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cxnSp>
        <p:nvCxnSpPr>
          <p:cNvPr id="52" name="Connettore 2 51"/>
          <p:cNvCxnSpPr>
            <a:stCxn id="50" idx="2"/>
          </p:cNvCxnSpPr>
          <p:nvPr/>
        </p:nvCxnSpPr>
        <p:spPr>
          <a:xfrm flipH="1">
            <a:off x="9708407" y="2920782"/>
            <a:ext cx="326002" cy="2213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7563144" y="6407192"/>
            <a:ext cx="233193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ookman Old Style" panose="02050604050505020204" pitchFamily="18" charset="0"/>
              </a:rPr>
              <a:t>COOLING PLANT</a:t>
            </a:r>
            <a:endParaRPr lang="en-US" dirty="0">
              <a:latin typeface="Bookman Old Style" panose="02050604050505020204" pitchFamily="18" charset="0"/>
            </a:endParaRPr>
          </a:p>
        </p:txBody>
      </p:sp>
      <p:cxnSp>
        <p:nvCxnSpPr>
          <p:cNvPr id="27" name="Connettore 2 26"/>
          <p:cNvCxnSpPr/>
          <p:nvPr/>
        </p:nvCxnSpPr>
        <p:spPr>
          <a:xfrm flipV="1">
            <a:off x="8640703" y="6061662"/>
            <a:ext cx="176814" cy="3725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498" y="492537"/>
            <a:ext cx="2036374" cy="2715166"/>
          </a:xfrm>
          <a:prstGeom prst="rect">
            <a:avLst/>
          </a:prstGeom>
        </p:spPr>
      </p:pic>
      <p:sp>
        <p:nvSpPr>
          <p:cNvPr id="50" name="CasellaDiTesto 49"/>
          <p:cNvSpPr txBox="1"/>
          <p:nvPr/>
        </p:nvSpPr>
        <p:spPr>
          <a:xfrm>
            <a:off x="9502951" y="2551450"/>
            <a:ext cx="106291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ookman Old Style" panose="02050604050505020204" pitchFamily="18" charset="0"/>
              </a:rPr>
              <a:t>U </a:t>
            </a:r>
            <a:r>
              <a:rPr lang="it-IT" dirty="0" err="1" smtClean="0">
                <a:latin typeface="Bookman Old Style" panose="02050604050505020204" pitchFamily="18" charset="0"/>
              </a:rPr>
              <a:t>lines</a:t>
            </a:r>
            <a:endParaRPr lang="en-US" dirty="0">
              <a:latin typeface="Bookman Old Style" panose="02050604050505020204" pitchFamily="18" charset="0"/>
            </a:endParaRPr>
          </a:p>
        </p:txBody>
      </p:sp>
      <p:cxnSp>
        <p:nvCxnSpPr>
          <p:cNvPr id="56" name="Connettore 2 55"/>
          <p:cNvCxnSpPr/>
          <p:nvPr/>
        </p:nvCxnSpPr>
        <p:spPr>
          <a:xfrm flipH="1">
            <a:off x="10071572" y="3272270"/>
            <a:ext cx="12902" cy="303193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084" y="579863"/>
            <a:ext cx="11574966" cy="5553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smtClean="0">
                <a:latin typeface="Bookman Old Style" panose="02050604050505020204" pitchFamily="18" charset="0"/>
              </a:rPr>
              <a:t>TEST RESULTS:</a:t>
            </a:r>
          </a:p>
          <a:p>
            <a:pPr marL="0" indent="0">
              <a:buNone/>
            </a:pPr>
            <a:r>
              <a:rPr lang="en-US" sz="1400" b="1" dirty="0" smtClean="0">
                <a:latin typeface="Bookman Old Style" panose="02050604050505020204" pitchFamily="18" charset="0"/>
              </a:rPr>
              <a:t>INLET Pump=1600 mbar; VACUUM Pump= -600 mbar; </a:t>
            </a:r>
          </a:p>
          <a:p>
            <a:pPr marL="0" indent="0">
              <a:buNone/>
            </a:pPr>
            <a:r>
              <a:rPr lang="en-US" sz="1200" b="1" dirty="0" smtClean="0">
                <a:latin typeface="Bookman Old Style" panose="02050604050505020204" pitchFamily="18" charset="0"/>
              </a:rPr>
              <a:t>Circuit a):  </a:t>
            </a:r>
            <a:r>
              <a:rPr lang="en-US" sz="1200" dirty="0" smtClean="0">
                <a:latin typeface="Bookman Old Style" panose="02050604050505020204" pitchFamily="18" charset="0"/>
              </a:rPr>
              <a:t>3 U tubes; flow = 0,9 lit/min; pressure regulator= 400 mbar; Δp ~ 610 mbar; P inside magnet (-170 mbar, -780 mbar): </a:t>
            </a:r>
            <a:r>
              <a:rPr lang="en-US" sz="1200" b="1" u="sng" dirty="0" smtClean="0">
                <a:latin typeface="Bookman Old Style" panose="02050604050505020204" pitchFamily="18" charset="0"/>
              </a:rPr>
              <a:t>in under pressure</a:t>
            </a:r>
          </a:p>
          <a:p>
            <a:pPr marL="0" indent="0">
              <a:buNone/>
            </a:pPr>
            <a:r>
              <a:rPr lang="en-US" sz="1200" b="1" dirty="0" smtClean="0">
                <a:latin typeface="Bookman Old Style" panose="02050604050505020204" pitchFamily="18" charset="0"/>
              </a:rPr>
              <a:t>Circuit b):  </a:t>
            </a:r>
            <a:r>
              <a:rPr lang="en-US" sz="1200" dirty="0" smtClean="0">
                <a:latin typeface="Bookman Old Style" panose="02050604050505020204" pitchFamily="18" charset="0"/>
              </a:rPr>
              <a:t>2 U tubes; flow = 0,6 lit/min; pressure regulator= 300 mbar; Δp ~ 570 mbar; P inside magnet (-220 mbar, -790 mbar): </a:t>
            </a:r>
            <a:r>
              <a:rPr lang="en-US" sz="1200" b="1" u="sng" dirty="0" smtClean="0">
                <a:latin typeface="Bookman Old Style" panose="02050604050505020204" pitchFamily="18" charset="0"/>
              </a:rPr>
              <a:t>in under pressure</a:t>
            </a:r>
          </a:p>
          <a:p>
            <a:pPr marL="0" indent="0">
              <a:buNone/>
            </a:pPr>
            <a:endParaRPr lang="en-US" sz="1400" b="1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Bookman Old Style" panose="02050604050505020204" pitchFamily="18" charset="0"/>
              </a:rPr>
              <a:t>ACTIONS:</a:t>
            </a:r>
          </a:p>
          <a:p>
            <a:pPr marL="0" indent="0">
              <a:buNone/>
            </a:pPr>
            <a:r>
              <a:rPr lang="en-US" sz="1400" b="1" dirty="0" smtClean="0">
                <a:latin typeface="Bookman Old Style" panose="02050604050505020204" pitchFamily="18" charset="0"/>
              </a:rPr>
              <a:t>- </a:t>
            </a:r>
            <a:r>
              <a:rPr lang="en-US" sz="1300" b="1" dirty="0" smtClean="0">
                <a:latin typeface="Bookman Old Style" panose="02050604050505020204" pitchFamily="18" charset="0"/>
              </a:rPr>
              <a:t>DECREASE MASS FLOW:</a:t>
            </a:r>
          </a:p>
          <a:p>
            <a:r>
              <a:rPr lang="en-US" sz="1300" dirty="0" smtClean="0">
                <a:latin typeface="Bookman Old Style" panose="02050604050505020204" pitchFamily="18" charset="0"/>
              </a:rPr>
              <a:t>0,3 lit/min in each U-tube     : Δp ~ 610 mbar</a:t>
            </a:r>
          </a:p>
          <a:p>
            <a:r>
              <a:rPr lang="en-US" sz="1300" dirty="0" smtClean="0">
                <a:latin typeface="Bookman Old Style" panose="02050604050505020204" pitchFamily="18" charset="0"/>
              </a:rPr>
              <a:t>0,275 lit/min in each U-tube : Δp ~ 540 mbar</a:t>
            </a:r>
          </a:p>
          <a:p>
            <a:pPr marL="0" indent="0">
              <a:buNone/>
            </a:pPr>
            <a:endParaRPr lang="en-US" sz="13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1300" b="1" dirty="0" smtClean="0">
                <a:latin typeface="Bookman Old Style" panose="02050604050505020204" pitchFamily="18" charset="0"/>
              </a:rPr>
              <a:t>- OTHER ACTIONS EVALUATED WITH TEST:</a:t>
            </a:r>
          </a:p>
          <a:p>
            <a:r>
              <a:rPr lang="en-US" sz="1300" dirty="0" smtClean="0">
                <a:latin typeface="Bookman Old Style" panose="02050604050505020204" pitchFamily="18" charset="0"/>
              </a:rPr>
              <a:t>DECREASE ΔP  IN THE MANIFOLDS (?) -TO BE MEASURED and IMPROVED</a:t>
            </a:r>
          </a:p>
          <a:p>
            <a:pPr marL="0" indent="0">
              <a:buNone/>
            </a:pPr>
            <a:r>
              <a:rPr lang="it-IT" sz="1300" dirty="0" smtClean="0">
                <a:latin typeface="Bookman Old Style" panose="02050604050505020204" pitchFamily="18" charset="0"/>
              </a:rPr>
              <a:t>	- </a:t>
            </a:r>
            <a:r>
              <a:rPr lang="it-IT" sz="1200" dirty="0" smtClean="0">
                <a:latin typeface="Bookman Old Style" panose="02050604050505020204" pitchFamily="18" charset="0"/>
              </a:rPr>
              <a:t>TEST WITH BIGGER MANIFOLDS IN CIRCUIT b): NO DIFERENCES IN </a:t>
            </a:r>
            <a:r>
              <a:rPr lang="en-US" sz="1200" dirty="0" err="1">
                <a:latin typeface="Bookman Old Style" panose="02050604050505020204" pitchFamily="18" charset="0"/>
              </a:rPr>
              <a:t>Δ</a:t>
            </a:r>
            <a:r>
              <a:rPr lang="en-US" sz="1300" dirty="0" err="1">
                <a:latin typeface="Bookman Old Style" panose="02050604050505020204" pitchFamily="18" charset="0"/>
              </a:rPr>
              <a:t>p</a:t>
            </a:r>
            <a:r>
              <a:rPr lang="en-US" sz="1300" dirty="0">
                <a:latin typeface="Bookman Old Style" panose="02050604050505020204" pitchFamily="18" charset="0"/>
              </a:rPr>
              <a:t> </a:t>
            </a:r>
            <a:endParaRPr lang="en-US" sz="1300" dirty="0" smtClean="0">
              <a:latin typeface="Bookman Old Style" panose="02050604050505020204" pitchFamily="18" charset="0"/>
            </a:endParaRPr>
          </a:p>
          <a:p>
            <a:r>
              <a:rPr lang="en-US" sz="1300" dirty="0" smtClean="0">
                <a:latin typeface="Bookman Old Style" panose="02050604050505020204" pitchFamily="18" charset="0"/>
              </a:rPr>
              <a:t>INCREASE TUBES DIAM. INSIDE MVD (?)- TO BE EVALUATED and TESTED</a:t>
            </a:r>
          </a:p>
          <a:p>
            <a:pPr marL="0" indent="0">
              <a:buNone/>
            </a:pPr>
            <a:r>
              <a:rPr lang="it-IT" sz="1600" dirty="0" smtClean="0">
                <a:latin typeface="Bookman Old Style" panose="02050604050505020204" pitchFamily="18" charset="0"/>
              </a:rPr>
              <a:t>	- </a:t>
            </a:r>
            <a:r>
              <a:rPr lang="it-IT" sz="1200" dirty="0" smtClean="0">
                <a:latin typeface="Bookman Old Style" panose="02050604050505020204" pitchFamily="18" charset="0"/>
              </a:rPr>
              <a:t>BY THEORY GAIN COULD BE UP TO 200 </a:t>
            </a:r>
            <a:r>
              <a:rPr lang="it-IT" sz="1200" dirty="0" err="1" smtClean="0">
                <a:latin typeface="Bookman Old Style" panose="02050604050505020204" pitchFamily="18" charset="0"/>
              </a:rPr>
              <a:t>mbar</a:t>
            </a:r>
            <a:r>
              <a:rPr lang="en-US" sz="1200" dirty="0" smtClean="0">
                <a:latin typeface="Bookman Old Style" panose="02050604050505020204" pitchFamily="18" charset="0"/>
              </a:rPr>
              <a:t>- EVALUATION of GEOMETRY and TEST WILL FOLLOW</a:t>
            </a:r>
            <a:endParaRPr lang="en-US" sz="500" dirty="0" smtClean="0">
              <a:latin typeface="Bookman Old Style" panose="02050604050505020204" pitchFamily="18" charset="0"/>
            </a:endParaRPr>
          </a:p>
          <a:p>
            <a:r>
              <a:rPr lang="it-IT" sz="1300" dirty="0" smtClean="0">
                <a:latin typeface="Bookman Old Style" panose="02050604050505020204" pitchFamily="18" charset="0"/>
              </a:rPr>
              <a:t>INCREASE TUBES DIAM. INSIDE THE MAGNET (?) (from 5mm to 6,5 mm)</a:t>
            </a:r>
          </a:p>
          <a:p>
            <a:pPr marL="0" indent="0">
              <a:buNone/>
            </a:pPr>
            <a:r>
              <a:rPr lang="it-IT" sz="800" dirty="0" smtClean="0">
                <a:latin typeface="Bookman Old Style" panose="02050604050505020204" pitchFamily="18" charset="0"/>
              </a:rPr>
              <a:t>	</a:t>
            </a:r>
            <a:r>
              <a:rPr lang="it-IT" sz="1200" dirty="0" smtClean="0">
                <a:latin typeface="Bookman Old Style" panose="02050604050505020204" pitchFamily="18" charset="0"/>
              </a:rPr>
              <a:t>- TEST </a:t>
            </a:r>
            <a:r>
              <a:rPr lang="it-IT" sz="1200" dirty="0">
                <a:latin typeface="Bookman Old Style" panose="02050604050505020204" pitchFamily="18" charset="0"/>
              </a:rPr>
              <a:t>WITH </a:t>
            </a:r>
            <a:r>
              <a:rPr lang="it-IT" sz="1200" dirty="0" smtClean="0">
                <a:latin typeface="Bookman Old Style" panose="02050604050505020204" pitchFamily="18" charset="0"/>
              </a:rPr>
              <a:t>BIGGER TUBES INSIDE MAGNET: </a:t>
            </a:r>
            <a:r>
              <a:rPr lang="en-US" sz="1100" dirty="0" err="1" smtClean="0">
                <a:latin typeface="Bookman Old Style" panose="02050604050505020204" pitchFamily="18" charset="0"/>
              </a:rPr>
              <a:t>Δ</a:t>
            </a:r>
            <a:r>
              <a:rPr lang="en-US" sz="1200" dirty="0" err="1" smtClean="0">
                <a:latin typeface="Bookman Old Style" panose="02050604050505020204" pitchFamily="18" charset="0"/>
              </a:rPr>
              <a:t>p</a:t>
            </a:r>
            <a:r>
              <a:rPr lang="en-US" sz="1200" dirty="0" smtClean="0">
                <a:latin typeface="Bookman Old Style" panose="02050604050505020204" pitchFamily="18" charset="0"/>
              </a:rPr>
              <a:t> 550 mbar </a:t>
            </a:r>
          </a:p>
          <a:p>
            <a:r>
              <a:rPr lang="en-US" sz="1300" dirty="0" smtClean="0">
                <a:latin typeface="Bookman Old Style" panose="02050604050505020204" pitchFamily="18" charset="0"/>
              </a:rPr>
              <a:t>REDUCE DISTANCE BETWEEN MVD AND PRESSURE SENSORS (?)- ACCESSIBILITY (?) -TO BE EVALUATED</a:t>
            </a:r>
          </a:p>
          <a:p>
            <a:pPr marL="0" indent="0">
              <a:buNone/>
            </a:pPr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63486" y="77924"/>
            <a:ext cx="821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HYDRAULIC CIRCUIT - 2 LINES – TEST RESULTS- IMPROVEMENTS 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712" t="16656" r="2692" b="4271"/>
          <a:stretch>
            <a:fillRect/>
          </a:stretch>
        </p:blipFill>
        <p:spPr bwMode="auto">
          <a:xfrm>
            <a:off x="1703512" y="548681"/>
            <a:ext cx="8748464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223792" y="3284984"/>
            <a:ext cx="5040560" cy="3384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256240" y="3284984"/>
            <a:ext cx="504056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41605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Bookman Old Style" pitchFamily="18" charset="0"/>
              </a:rPr>
              <a:t>PRELIMINARY ESTIMATION OF MVD COOLING PLANT POWER CONSUMPTION (~40KW (?)/ 400VAC tri+ N</a:t>
            </a:r>
            <a:r>
              <a:rPr lang="en-US" sz="1500" b="1" dirty="0" smtClean="0">
                <a:latin typeface="Bookman Old Style" pitchFamily="18" charset="0"/>
              </a:rPr>
              <a:t>) – DEC 2011</a:t>
            </a:r>
            <a:endParaRPr lang="en-US" sz="1500" b="1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04312" y="2852936"/>
            <a:ext cx="1368152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Bookman Old Style" pitchFamily="18" charset="0"/>
              </a:rPr>
              <a:t>-PUMP</a:t>
            </a:r>
          </a:p>
          <a:p>
            <a:r>
              <a:rPr lang="it-IT" sz="1000" dirty="0">
                <a:latin typeface="Bookman Old Style" pitchFamily="18" charset="0"/>
              </a:rPr>
              <a:t>-VACUUM PUMP</a:t>
            </a:r>
          </a:p>
          <a:p>
            <a:r>
              <a:rPr lang="it-IT" sz="1000" dirty="0">
                <a:latin typeface="Bookman Old Style" pitchFamily="18" charset="0"/>
              </a:rPr>
              <a:t>-PLC</a:t>
            </a:r>
          </a:p>
          <a:p>
            <a:r>
              <a:rPr lang="it-IT" sz="1000" dirty="0">
                <a:latin typeface="Bookman Old Style" pitchFamily="18" charset="0"/>
              </a:rPr>
              <a:t>-CONTROLS</a:t>
            </a:r>
          </a:p>
          <a:p>
            <a:r>
              <a:rPr lang="it-IT" sz="1000" dirty="0">
                <a:latin typeface="Bookman Old Style" pitchFamily="18" charset="0"/>
              </a:rPr>
              <a:t>= </a:t>
            </a:r>
            <a:r>
              <a:rPr lang="en-US" sz="1000" b="1" dirty="0">
                <a:latin typeface="Bookman Old Style" pitchFamily="18" charset="0"/>
              </a:rPr>
              <a:t>~</a:t>
            </a:r>
            <a:r>
              <a:rPr lang="it-IT" sz="1000" dirty="0">
                <a:latin typeface="Bookman Old Style" pitchFamily="18" charset="0"/>
              </a:rPr>
              <a:t> </a:t>
            </a:r>
            <a:r>
              <a:rPr lang="it-IT" sz="1000" b="1" dirty="0">
                <a:latin typeface="Bookman Old Style" pitchFamily="18" charset="0"/>
              </a:rPr>
              <a:t>8-9 KW</a:t>
            </a:r>
          </a:p>
        </p:txBody>
      </p:sp>
      <p:sp>
        <p:nvSpPr>
          <p:cNvPr id="17" name="Oval 16"/>
          <p:cNvSpPr/>
          <p:nvPr/>
        </p:nvSpPr>
        <p:spPr>
          <a:xfrm>
            <a:off x="2711624" y="4868581"/>
            <a:ext cx="158417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783632" y="5877272"/>
            <a:ext cx="288032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75520" y="6237313"/>
            <a:ext cx="180020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Bookman Old Style" pitchFamily="18" charset="0"/>
              </a:rPr>
              <a:t>CHILLERS(?) = </a:t>
            </a:r>
            <a:r>
              <a:rPr lang="en-US" sz="1000" b="1" dirty="0">
                <a:latin typeface="Bookman Old Style" pitchFamily="18" charset="0"/>
              </a:rPr>
              <a:t>~</a:t>
            </a:r>
            <a:r>
              <a:rPr lang="it-IT" sz="1000" dirty="0">
                <a:latin typeface="Bookman Old Style" pitchFamily="18" charset="0"/>
              </a:rPr>
              <a:t> </a:t>
            </a:r>
            <a:r>
              <a:rPr lang="it-IT" sz="1000" b="1" dirty="0">
                <a:latin typeface="Bookman Old Style" pitchFamily="18" charset="0"/>
              </a:rPr>
              <a:t>6KW (?)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071664" y="2060848"/>
            <a:ext cx="288032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31504" y="1124745"/>
            <a:ext cx="345638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Bookman Old Style" pitchFamily="18" charset="0"/>
              </a:rPr>
              <a:t>HEATERS (</a:t>
            </a:r>
            <a:r>
              <a:rPr lang="en-US" sz="1000" b="1" dirty="0">
                <a:latin typeface="Symbol" pitchFamily="18" charset="2"/>
              </a:rPr>
              <a:t>D</a:t>
            </a:r>
            <a:r>
              <a:rPr lang="en-US" sz="1000" b="1" dirty="0">
                <a:latin typeface="Bookman Old Style" pitchFamily="18" charset="0"/>
              </a:rPr>
              <a:t>T 3°C, 1lit/min)=~ 0.3-0.4KW/circuit</a:t>
            </a:r>
          </a:p>
          <a:p>
            <a:r>
              <a:rPr lang="en-US" sz="1000" dirty="0">
                <a:latin typeface="Bookman Old Style" pitchFamily="18" charset="0"/>
              </a:rPr>
              <a:t>[STRIP+PIXEL actual circuits= </a:t>
            </a:r>
            <a:r>
              <a:rPr lang="en-US" sz="1000" b="1" dirty="0">
                <a:latin typeface="Bookman Old Style" pitchFamily="18" charset="0"/>
              </a:rPr>
              <a:t>~</a:t>
            </a:r>
            <a:r>
              <a:rPr lang="en-US" sz="1000" dirty="0">
                <a:latin typeface="Bookman Old Style" pitchFamily="18" charset="0"/>
              </a:rPr>
              <a:t> 40= </a:t>
            </a:r>
            <a:r>
              <a:rPr lang="en-US" sz="1000" b="1" dirty="0">
                <a:latin typeface="Bookman Old Style" pitchFamily="18" charset="0"/>
              </a:rPr>
              <a:t>~</a:t>
            </a:r>
            <a:r>
              <a:rPr lang="en-US" sz="1000" dirty="0">
                <a:latin typeface="Bookman Old Style" pitchFamily="18" charset="0"/>
              </a:rPr>
              <a:t> </a:t>
            </a:r>
            <a:r>
              <a:rPr lang="en-US" sz="1000" b="1" dirty="0">
                <a:latin typeface="Bookman Old Style" pitchFamily="18" charset="0"/>
              </a:rPr>
              <a:t>16 KW</a:t>
            </a:r>
            <a:r>
              <a:rPr lang="en-US" sz="1000" dirty="0">
                <a:latin typeface="Bookman Old Style" pitchFamily="18" charset="0"/>
              </a:rPr>
              <a:t>]</a:t>
            </a:r>
          </a:p>
          <a:p>
            <a:r>
              <a:rPr lang="en-US" sz="1400" b="1" dirty="0">
                <a:latin typeface="Bookman Old Style" pitchFamily="18" charset="0"/>
              </a:rPr>
              <a:t>+</a:t>
            </a:r>
            <a:r>
              <a:rPr lang="en-US" sz="1000" b="1" dirty="0">
                <a:latin typeface="Bookman Old Style" pitchFamily="18" charset="0"/>
              </a:rPr>
              <a:t> </a:t>
            </a:r>
            <a:r>
              <a:rPr lang="en-US" sz="1000" b="1" dirty="0" err="1">
                <a:latin typeface="Bookman Old Style" pitchFamily="18" charset="0"/>
              </a:rPr>
              <a:t>endstave</a:t>
            </a:r>
            <a:r>
              <a:rPr lang="en-US" sz="1000" b="1" dirty="0">
                <a:latin typeface="Bookman Old Style" pitchFamily="18" charset="0"/>
              </a:rPr>
              <a:t> elect. circuits </a:t>
            </a:r>
            <a:r>
              <a:rPr lang="en-US" sz="1000" dirty="0">
                <a:latin typeface="Bookman Old Style" pitchFamily="18" charset="0"/>
              </a:rPr>
              <a:t>[n.(?), flow (?), W(?)]</a:t>
            </a:r>
          </a:p>
          <a:p>
            <a:r>
              <a:rPr lang="en-US" sz="1400" b="1" dirty="0">
                <a:latin typeface="Bookman Old Style" pitchFamily="18" charset="0"/>
              </a:rPr>
              <a:t>+</a:t>
            </a:r>
            <a:r>
              <a:rPr lang="en-US" sz="1000" dirty="0">
                <a:latin typeface="Bookman Old Style" pitchFamily="18" charset="0"/>
              </a:rPr>
              <a:t> pressure </a:t>
            </a:r>
            <a:r>
              <a:rPr lang="en-US" sz="1000" dirty="0" err="1">
                <a:latin typeface="Bookman Old Style" pitchFamily="18" charset="0"/>
              </a:rPr>
              <a:t>regul</a:t>
            </a:r>
            <a:r>
              <a:rPr lang="en-US" sz="1000" dirty="0">
                <a:latin typeface="Bookman Old Style" pitchFamily="18" charset="0"/>
              </a:rPr>
              <a:t>. and flow meters [n. (?), </a:t>
            </a:r>
            <a:r>
              <a:rPr lang="en-US" sz="1000">
                <a:latin typeface="Bookman Old Style" pitchFamily="18" charset="0"/>
              </a:rPr>
              <a:t>W (?)]</a:t>
            </a:r>
            <a:endParaRPr lang="en-US" sz="1000" dirty="0">
              <a:latin typeface="Bookman Old Style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23792" y="3501008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Bookman Old Style" pitchFamily="18" charset="0"/>
              </a:rPr>
              <a:t>HEATER</a:t>
            </a:r>
          </a:p>
        </p:txBody>
      </p:sp>
      <p:sp>
        <p:nvSpPr>
          <p:cNvPr id="58" name="Oval 57"/>
          <p:cNvSpPr/>
          <p:nvPr/>
        </p:nvSpPr>
        <p:spPr>
          <a:xfrm>
            <a:off x="2928308" y="2512351"/>
            <a:ext cx="2160240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6" name="Group 65"/>
          <p:cNvGrpSpPr/>
          <p:nvPr/>
        </p:nvGrpSpPr>
        <p:grpSpPr>
          <a:xfrm>
            <a:off x="4295800" y="3356992"/>
            <a:ext cx="288032" cy="144016"/>
            <a:chOff x="2771800" y="3429000"/>
            <a:chExt cx="288032" cy="144016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2771800" y="3501008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915816" y="3429000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935760" y="3356992"/>
            <a:ext cx="288032" cy="144016"/>
            <a:chOff x="2771800" y="3429000"/>
            <a:chExt cx="288032" cy="14401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2771800" y="3501008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2915816" y="3429000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791744" y="3573016"/>
            <a:ext cx="288032" cy="144016"/>
            <a:chOff x="2771800" y="3429000"/>
            <a:chExt cx="288032" cy="14401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771800" y="3501008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2915816" y="3429000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230808" y="2172144"/>
            <a:ext cx="2336800" cy="923330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ookman Old Style" panose="02050604050505020204" pitchFamily="18" charset="0"/>
              </a:rPr>
              <a:t>IN ALICE THE HEATERS HAVE BEEN REMOVED</a:t>
            </a:r>
            <a:endParaRPr lang="en-US" dirty="0">
              <a:latin typeface="Bookman Old Style" panose="02050604050505020204" pitchFamily="18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 flipV="1">
            <a:off x="2159000" y="1124745"/>
            <a:ext cx="1016000" cy="3230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V="1">
            <a:off x="762000" y="1447800"/>
            <a:ext cx="736600" cy="613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40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764605" y="2718761"/>
            <a:ext cx="5106500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anose="02050604050505020204" pitchFamily="18" charset="0"/>
              </a:rPr>
              <a:t>AT THE STATUS OF THE WORK</a:t>
            </a:r>
            <a:endParaRPr lang="en-US" sz="2400" dirty="0">
              <a:latin typeface="Bookman Old Style" panose="020506040505050202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91552" y="266323"/>
            <a:ext cx="4139068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Californian FB" pitchFamily="18" charset="0"/>
              </a:rPr>
              <a:t>PIXEL:</a:t>
            </a:r>
          </a:p>
          <a:p>
            <a:pPr marL="179388" indent="-179388"/>
            <a:r>
              <a:rPr lang="en-US" sz="1300" b="1" dirty="0" smtClean="0">
                <a:latin typeface="Californian FB" pitchFamily="18" charset="0"/>
              </a:rPr>
              <a:t>TUBE LENGHTS:</a:t>
            </a:r>
          </a:p>
          <a:p>
            <a:pPr marL="179388">
              <a:buFont typeface="Arial" pitchFamily="34" charset="0"/>
              <a:buChar char="•"/>
            </a:pPr>
            <a:r>
              <a:rPr lang="en-US" sz="1300" b="1" dirty="0" smtClean="0">
                <a:latin typeface="Californian FB" pitchFamily="18" charset="0"/>
              </a:rPr>
              <a:t> </a:t>
            </a:r>
            <a:r>
              <a:rPr lang="en-US" sz="1300" dirty="0" smtClean="0">
                <a:latin typeface="Californian FB" pitchFamily="18" charset="0"/>
              </a:rPr>
              <a:t>35 m INLET outside the magnet</a:t>
            </a:r>
          </a:p>
          <a:p>
            <a:pPr marL="179388">
              <a:buFont typeface="Arial" pitchFamily="34" charset="0"/>
              <a:buChar char="•"/>
            </a:pPr>
            <a:r>
              <a:rPr lang="en-US" sz="1300" dirty="0" smtClean="0">
                <a:latin typeface="Californian FB" pitchFamily="18" charset="0"/>
              </a:rPr>
              <a:t> 2 m INLET inside the magnet</a:t>
            </a:r>
          </a:p>
          <a:p>
            <a:pPr marL="179388">
              <a:buFont typeface="Arial" pitchFamily="34" charset="0"/>
              <a:buChar char="•"/>
            </a:pPr>
            <a:r>
              <a:rPr lang="en-US" sz="1300" dirty="0" smtClean="0">
                <a:latin typeface="Californian FB" pitchFamily="18" charset="0"/>
              </a:rPr>
              <a:t>2,3 m in the MVD (53 U tubes)</a:t>
            </a:r>
          </a:p>
          <a:p>
            <a:pPr marL="179388">
              <a:buFont typeface="Arial" pitchFamily="34" charset="0"/>
              <a:buChar char="•"/>
            </a:pPr>
            <a:r>
              <a:rPr lang="en-US" sz="1300" dirty="0" smtClean="0">
                <a:latin typeface="Californian FB" pitchFamily="18" charset="0"/>
              </a:rPr>
              <a:t> 2 m RETURN inside the magnet</a:t>
            </a:r>
          </a:p>
          <a:p>
            <a:pPr marL="179388">
              <a:buFont typeface="Arial" pitchFamily="34" charset="0"/>
              <a:buChar char="•"/>
            </a:pPr>
            <a:r>
              <a:rPr lang="en-US" sz="1300" b="1" dirty="0" smtClean="0">
                <a:latin typeface="Californian FB" pitchFamily="18" charset="0"/>
              </a:rPr>
              <a:t> </a:t>
            </a:r>
            <a:r>
              <a:rPr lang="en-US" sz="1300" dirty="0" smtClean="0">
                <a:latin typeface="Californian FB" pitchFamily="18" charset="0"/>
              </a:rPr>
              <a:t>35 m RETURN outside the magnet</a:t>
            </a:r>
          </a:p>
          <a:p>
            <a:pPr marL="179388" indent="-179388"/>
            <a:r>
              <a:rPr lang="en-US" sz="1300" b="1" dirty="0" smtClean="0">
                <a:latin typeface="Californian FB" pitchFamily="18" charset="0"/>
              </a:rPr>
              <a:t>WATER VOLUME: </a:t>
            </a:r>
            <a:r>
              <a:rPr lang="en-US" sz="1300" dirty="0" smtClean="0">
                <a:latin typeface="Californian FB" pitchFamily="18" charset="0"/>
              </a:rPr>
              <a:t>about 60 liters</a:t>
            </a:r>
          </a:p>
          <a:p>
            <a:pPr marL="179388" indent="-179388"/>
            <a:r>
              <a:rPr lang="en-US" sz="1300" b="1" dirty="0" smtClean="0">
                <a:latin typeface="Californian FB" pitchFamily="18" charset="0"/>
              </a:rPr>
              <a:t>MASS FLOW RATE: </a:t>
            </a:r>
            <a:r>
              <a:rPr lang="en-US" sz="1300" dirty="0" smtClean="0">
                <a:latin typeface="Californian FB" pitchFamily="18" charset="0"/>
              </a:rPr>
              <a:t>about 15 lit/min</a:t>
            </a:r>
          </a:p>
          <a:p>
            <a:pPr marL="179388" indent="-179388"/>
            <a:r>
              <a:rPr lang="en-US" sz="1300" b="1" dirty="0" smtClean="0">
                <a:latin typeface="Californian FB" pitchFamily="18" charset="0"/>
              </a:rPr>
              <a:t>TUBE NUMBER: </a:t>
            </a:r>
            <a:r>
              <a:rPr lang="en-US" sz="1300" dirty="0" smtClean="0">
                <a:latin typeface="Californian FB" pitchFamily="18" charset="0"/>
              </a:rPr>
              <a:t>21 INLET tubes + 21 RETURN tubes</a:t>
            </a:r>
          </a:p>
          <a:p>
            <a:pPr marL="179388" indent="-179388"/>
            <a:r>
              <a:rPr lang="en-US" sz="1300" b="1" dirty="0" smtClean="0">
                <a:latin typeface="Californian FB" pitchFamily="18" charset="0"/>
              </a:rPr>
              <a:t>TUBE MODULARITY: </a:t>
            </a:r>
            <a:r>
              <a:rPr lang="en-US" sz="1300" dirty="0" smtClean="0">
                <a:latin typeface="Californian FB" pitchFamily="18" charset="0"/>
              </a:rPr>
              <a:t>11 circuits with 3 U tubes + </a:t>
            </a:r>
          </a:p>
          <a:p>
            <a:pPr marL="179388" indent="-179388"/>
            <a:r>
              <a:rPr lang="en-US" sz="1300" dirty="0" smtClean="0">
                <a:latin typeface="Californian FB" pitchFamily="18" charset="0"/>
              </a:rPr>
              <a:t>10 circuits with 2 U tubes (0,3 lit/min each U tube)</a:t>
            </a:r>
          </a:p>
          <a:p>
            <a:r>
              <a:rPr lang="en-US" sz="1300" b="1" dirty="0" smtClean="0">
                <a:latin typeface="Californian FB" pitchFamily="18" charset="0"/>
              </a:rPr>
              <a:t>STRIP:</a:t>
            </a:r>
          </a:p>
          <a:p>
            <a:pPr marL="179388" indent="-179388"/>
            <a:r>
              <a:rPr lang="en-US" sz="1300" b="1" dirty="0" smtClean="0">
                <a:latin typeface="Californian FB" pitchFamily="18" charset="0"/>
              </a:rPr>
              <a:t>TUBE LENGHTS:</a:t>
            </a:r>
          </a:p>
          <a:p>
            <a:pPr marL="179388">
              <a:buFont typeface="Arial" pitchFamily="34" charset="0"/>
              <a:buChar char="•"/>
            </a:pPr>
            <a:r>
              <a:rPr lang="en-US" sz="1300" b="1" dirty="0" smtClean="0">
                <a:latin typeface="Californian FB" pitchFamily="18" charset="0"/>
              </a:rPr>
              <a:t> </a:t>
            </a:r>
            <a:r>
              <a:rPr lang="en-US" sz="1300" dirty="0" smtClean="0">
                <a:latin typeface="Californian FB" pitchFamily="18" charset="0"/>
              </a:rPr>
              <a:t>35 m INLET outside the magnet</a:t>
            </a:r>
          </a:p>
          <a:p>
            <a:pPr marL="179388">
              <a:buFont typeface="Arial" pitchFamily="34" charset="0"/>
              <a:buChar char="•"/>
            </a:pPr>
            <a:r>
              <a:rPr lang="en-US" sz="1300" dirty="0" smtClean="0">
                <a:latin typeface="Californian FB" pitchFamily="18" charset="0"/>
              </a:rPr>
              <a:t> 2 m INLET inside the magnet</a:t>
            </a:r>
          </a:p>
          <a:p>
            <a:pPr marL="179388">
              <a:buFont typeface="Arial" pitchFamily="34" charset="0"/>
              <a:buChar char="•"/>
            </a:pPr>
            <a:r>
              <a:rPr lang="en-US" sz="1300" dirty="0" smtClean="0">
                <a:latin typeface="Californian FB" pitchFamily="18" charset="0"/>
              </a:rPr>
              <a:t> 2,3 m in the MVD</a:t>
            </a:r>
          </a:p>
          <a:p>
            <a:pPr marL="179388">
              <a:buFont typeface="Arial" pitchFamily="34" charset="0"/>
              <a:buChar char="•"/>
            </a:pPr>
            <a:r>
              <a:rPr lang="en-US" sz="1300" dirty="0" smtClean="0">
                <a:latin typeface="Californian FB" pitchFamily="18" charset="0"/>
              </a:rPr>
              <a:t> 2 m RETURN inside the magnet</a:t>
            </a:r>
          </a:p>
          <a:p>
            <a:pPr marL="179388">
              <a:buFont typeface="Arial" pitchFamily="34" charset="0"/>
              <a:buChar char="•"/>
            </a:pPr>
            <a:r>
              <a:rPr lang="en-US" sz="1300" b="1" dirty="0" smtClean="0">
                <a:latin typeface="Californian FB" pitchFamily="18" charset="0"/>
              </a:rPr>
              <a:t> </a:t>
            </a:r>
            <a:r>
              <a:rPr lang="en-US" sz="1300" dirty="0" smtClean="0">
                <a:latin typeface="Californian FB" pitchFamily="18" charset="0"/>
              </a:rPr>
              <a:t>35 m RETURN outside the magnet</a:t>
            </a:r>
          </a:p>
          <a:p>
            <a:pPr marL="179388" indent="-179388"/>
            <a:r>
              <a:rPr lang="en-US" sz="1300" b="1" dirty="0" smtClean="0">
                <a:latin typeface="Californian FB" pitchFamily="18" charset="0"/>
              </a:rPr>
              <a:t>WATER VOLUME: </a:t>
            </a:r>
            <a:r>
              <a:rPr lang="en-US" sz="1300" dirty="0" smtClean="0">
                <a:latin typeface="Californian FB" pitchFamily="18" charset="0"/>
              </a:rPr>
              <a:t>about 55 liters</a:t>
            </a:r>
          </a:p>
          <a:p>
            <a:pPr marL="179388" indent="-179388"/>
            <a:r>
              <a:rPr lang="en-US" sz="1300" b="1" dirty="0" smtClean="0">
                <a:latin typeface="Californian FB" pitchFamily="18" charset="0"/>
              </a:rPr>
              <a:t>MASS FLOW RATE: </a:t>
            </a:r>
            <a:r>
              <a:rPr lang="en-US" sz="1300" dirty="0" smtClean="0">
                <a:latin typeface="Californian FB" pitchFamily="18" charset="0"/>
              </a:rPr>
              <a:t>about 11 lit/min</a:t>
            </a:r>
          </a:p>
          <a:p>
            <a:pPr marL="179388" indent="-179388"/>
            <a:r>
              <a:rPr lang="en-US" sz="1300" b="1" dirty="0" smtClean="0">
                <a:latin typeface="Californian FB" pitchFamily="18" charset="0"/>
              </a:rPr>
              <a:t>TUBE NUMBER: </a:t>
            </a:r>
            <a:r>
              <a:rPr lang="en-US" sz="1300" dirty="0" smtClean="0">
                <a:latin typeface="Californian FB" pitchFamily="18" charset="0"/>
              </a:rPr>
              <a:t>22 INLET tubes + 22 RETURN tubes</a:t>
            </a:r>
          </a:p>
          <a:p>
            <a:pPr marL="179388" indent="-179388"/>
            <a:r>
              <a:rPr lang="en-US" sz="1300" b="1" dirty="0" smtClean="0">
                <a:latin typeface="Californian FB" pitchFamily="18" charset="0"/>
              </a:rPr>
              <a:t>TUBE MODULARITY: </a:t>
            </a:r>
            <a:r>
              <a:rPr lang="en-US" sz="1300" dirty="0" smtClean="0">
                <a:latin typeface="Californian FB" pitchFamily="18" charset="0"/>
              </a:rPr>
              <a:t>4 circuits with 3U tubes + </a:t>
            </a:r>
          </a:p>
          <a:p>
            <a:pPr marL="179388" indent="-179388"/>
            <a:r>
              <a:rPr lang="en-US" sz="1300" dirty="0" smtClean="0">
                <a:latin typeface="Californian FB" pitchFamily="18" charset="0"/>
              </a:rPr>
              <a:t>18 circuits with 2 U tubes (0,3 lit/min each)</a:t>
            </a:r>
          </a:p>
          <a:p>
            <a:pPr marL="179388" indent="-179388"/>
            <a:r>
              <a:rPr lang="en-US" sz="1300" b="1" dirty="0" smtClean="0">
                <a:latin typeface="Californian FB" pitchFamily="18" charset="0"/>
              </a:rPr>
              <a:t>SUMMARING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Californian FB" pitchFamily="18" charset="0"/>
              </a:rPr>
              <a:t> About 120 lit (PIXEL + STRIP)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Californian FB" pitchFamily="18" charset="0"/>
              </a:rPr>
              <a:t> About 30 lit/min (PIXEL + STRIP)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Californian FB" pitchFamily="18" charset="0"/>
              </a:rPr>
              <a:t>About 43 circuits</a:t>
            </a:r>
          </a:p>
          <a:p>
            <a:pPr>
              <a:buFont typeface="Arial" pitchFamily="34" charset="0"/>
              <a:buChar char="•"/>
            </a:pPr>
            <a:r>
              <a:rPr lang="en-US" sz="1300" dirty="0" smtClean="0">
                <a:latin typeface="Californian FB" pitchFamily="18" charset="0"/>
              </a:rPr>
              <a:t> 86 Tubes (PIXEL + STRIP, INLET + RETURN)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54820" y="0"/>
            <a:ext cx="8712968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DIMENSION of the HYDRAULIC CIRCUIT for MVD SYSTEM (PIXEL + STRIP):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80634" y="1081857"/>
            <a:ext cx="6668787" cy="646331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ookman Old Style" panose="02050604050505020204" pitchFamily="18" charset="0"/>
              </a:rPr>
              <a:t>PIXEL and STRIP GBT BOARDS and DC-DC Converter= </a:t>
            </a:r>
          </a:p>
          <a:p>
            <a:r>
              <a:rPr lang="it-IT" dirty="0" smtClean="0">
                <a:latin typeface="Bookman Old Style" panose="02050604050505020204" pitchFamily="18" charset="0"/>
              </a:rPr>
              <a:t>14+8*3= 38 U </a:t>
            </a:r>
            <a:r>
              <a:rPr lang="it-IT" dirty="0" err="1" smtClean="0">
                <a:latin typeface="Bookman Old Style" panose="02050604050505020204" pitchFamily="18" charset="0"/>
              </a:rPr>
              <a:t>Tubes</a:t>
            </a:r>
            <a:r>
              <a:rPr lang="it-IT" dirty="0" smtClean="0">
                <a:latin typeface="Bookman Old Style" panose="02050604050505020204" pitchFamily="18" charset="0"/>
              </a:rPr>
              <a:t> (0,6lit/</a:t>
            </a:r>
            <a:r>
              <a:rPr lang="it-IT" dirty="0" err="1" smtClean="0">
                <a:latin typeface="Bookman Old Style" panose="02050604050505020204" pitchFamily="18" charset="0"/>
              </a:rPr>
              <a:t>min</a:t>
            </a:r>
            <a:r>
              <a:rPr lang="it-IT" dirty="0" smtClean="0">
                <a:latin typeface="Bookman Old Style" panose="02050604050505020204" pitchFamily="18" charset="0"/>
              </a:rPr>
              <a:t>)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2" name="Più 1"/>
          <p:cNvSpPr/>
          <p:nvPr/>
        </p:nvSpPr>
        <p:spPr>
          <a:xfrm>
            <a:off x="4536297" y="1081857"/>
            <a:ext cx="842211" cy="78205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414185" y="4748099"/>
            <a:ext cx="6568654" cy="1754326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ookman Old Style" panose="02050604050505020204" pitchFamily="18" charset="0"/>
              </a:rPr>
              <a:t>PIXEL and STRIP GBT BOARDS and DC-DC Converter= </a:t>
            </a:r>
          </a:p>
          <a:p>
            <a:r>
              <a:rPr lang="it-IT" dirty="0" smtClean="0">
                <a:latin typeface="Bookman Old Style" panose="02050604050505020204" pitchFamily="18" charset="0"/>
              </a:rPr>
              <a:t>14+8*3= 38 U </a:t>
            </a:r>
            <a:r>
              <a:rPr lang="it-IT" dirty="0" err="1" smtClean="0">
                <a:latin typeface="Bookman Old Style" panose="02050604050505020204" pitchFamily="18" charset="0"/>
              </a:rPr>
              <a:t>Tubes</a:t>
            </a:r>
            <a:endParaRPr lang="it-IT" dirty="0" smtClean="0">
              <a:latin typeface="Bookman Old Style" panose="02050604050505020204" pitchFamily="18" charset="0"/>
            </a:endParaRPr>
          </a:p>
          <a:p>
            <a:r>
              <a:rPr lang="it-IT" dirty="0" err="1" smtClean="0">
                <a:latin typeface="Bookman Old Style" panose="02050604050505020204" pitchFamily="18" charset="0"/>
              </a:rPr>
              <a:t>About</a:t>
            </a:r>
            <a:r>
              <a:rPr lang="it-IT" dirty="0" smtClean="0">
                <a:latin typeface="Bookman Old Style" panose="02050604050505020204" pitchFamily="18" charset="0"/>
              </a:rPr>
              <a:t> 120 </a:t>
            </a:r>
            <a:r>
              <a:rPr lang="it-IT" dirty="0" err="1" smtClean="0">
                <a:latin typeface="Bookman Old Style" panose="02050604050505020204" pitchFamily="18" charset="0"/>
              </a:rPr>
              <a:t>lit</a:t>
            </a:r>
            <a:endParaRPr lang="it-IT" dirty="0" smtClean="0">
              <a:latin typeface="Bookman Old Style" panose="02050604050505020204" pitchFamily="18" charset="0"/>
            </a:endParaRPr>
          </a:p>
          <a:p>
            <a:r>
              <a:rPr lang="it-IT" dirty="0" err="1" smtClean="0">
                <a:latin typeface="Bookman Old Style" panose="02050604050505020204" pitchFamily="18" charset="0"/>
              </a:rPr>
              <a:t>About</a:t>
            </a:r>
            <a:r>
              <a:rPr lang="it-IT" dirty="0" smtClean="0">
                <a:latin typeface="Bookman Old Style" panose="02050604050505020204" pitchFamily="18" charset="0"/>
              </a:rPr>
              <a:t> 24 </a:t>
            </a:r>
            <a:r>
              <a:rPr lang="it-IT" dirty="0" err="1" smtClean="0">
                <a:latin typeface="Bookman Old Style" panose="02050604050505020204" pitchFamily="18" charset="0"/>
              </a:rPr>
              <a:t>lit</a:t>
            </a:r>
            <a:r>
              <a:rPr lang="it-IT" dirty="0" smtClean="0">
                <a:latin typeface="Bookman Old Style" panose="02050604050505020204" pitchFamily="18" charset="0"/>
              </a:rPr>
              <a:t>/</a:t>
            </a:r>
            <a:r>
              <a:rPr lang="it-IT" dirty="0" err="1" smtClean="0">
                <a:latin typeface="Bookman Old Style" panose="02050604050505020204" pitchFamily="18" charset="0"/>
              </a:rPr>
              <a:t>min</a:t>
            </a:r>
            <a:endParaRPr lang="it-IT" dirty="0" smtClean="0">
              <a:latin typeface="Bookman Old Style" panose="02050604050505020204" pitchFamily="18" charset="0"/>
            </a:endParaRPr>
          </a:p>
          <a:p>
            <a:r>
              <a:rPr lang="it-IT" dirty="0" err="1" smtClean="0">
                <a:latin typeface="Bookman Old Style" panose="02050604050505020204" pitchFamily="18" charset="0"/>
              </a:rPr>
              <a:t>About</a:t>
            </a:r>
            <a:r>
              <a:rPr lang="it-IT" dirty="0" smtClean="0">
                <a:latin typeface="Bookman Old Style" panose="02050604050505020204" pitchFamily="18" charset="0"/>
              </a:rPr>
              <a:t> 38 </a:t>
            </a:r>
            <a:r>
              <a:rPr lang="it-IT" dirty="0" err="1" smtClean="0">
                <a:latin typeface="Bookman Old Style" panose="02050604050505020204" pitchFamily="18" charset="0"/>
              </a:rPr>
              <a:t>circuits</a:t>
            </a:r>
            <a:endParaRPr lang="it-IT" dirty="0" smtClean="0">
              <a:latin typeface="Bookman Old Style" panose="02050604050505020204" pitchFamily="18" charset="0"/>
            </a:endParaRPr>
          </a:p>
          <a:p>
            <a:r>
              <a:rPr lang="it-IT" dirty="0" err="1" smtClean="0">
                <a:latin typeface="Bookman Old Style" panose="02050604050505020204" pitchFamily="18" charset="0"/>
              </a:rPr>
              <a:t>About</a:t>
            </a:r>
            <a:r>
              <a:rPr lang="it-IT" dirty="0" smtClean="0">
                <a:latin typeface="Bookman Old Style" panose="02050604050505020204" pitchFamily="18" charset="0"/>
              </a:rPr>
              <a:t> 76 </a:t>
            </a:r>
            <a:r>
              <a:rPr lang="it-IT" dirty="0" err="1" smtClean="0">
                <a:latin typeface="Bookman Old Style" panose="02050604050505020204" pitchFamily="18" charset="0"/>
              </a:rPr>
              <a:t>Tubes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12" name="Più 11"/>
          <p:cNvSpPr/>
          <p:nvPr/>
        </p:nvSpPr>
        <p:spPr>
          <a:xfrm>
            <a:off x="4536296" y="5625262"/>
            <a:ext cx="842211" cy="78205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100057" y="4028891"/>
            <a:ext cx="3543300" cy="369332"/>
          </a:xfrm>
          <a:prstGeom prst="rect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ookman Old Style" panose="02050604050505020204" pitchFamily="18" charset="0"/>
              </a:rPr>
              <a:t>CONFIRM?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60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54820" y="0"/>
            <a:ext cx="8712968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DIMENSION of the HYDRAULIC CIRCUIT for MVD SYSTEM (PIXEL + STRIP):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48232" y="418058"/>
            <a:ext cx="1154196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Bookman Old Style" panose="02050604050505020204" pitchFamily="18" charset="0"/>
              </a:rPr>
              <a:t>MVD COOLING :</a:t>
            </a:r>
          </a:p>
          <a:p>
            <a:r>
              <a:rPr lang="en-US" sz="1200" b="1" dirty="0" smtClean="0">
                <a:latin typeface="Bookman Old Style" panose="02050604050505020204" pitchFamily="18" charset="0"/>
              </a:rPr>
              <a:t>TUBES FROM COOLING PLANT TO MAGNET:</a:t>
            </a:r>
          </a:p>
          <a:p>
            <a:r>
              <a:rPr lang="en-US" sz="1200" dirty="0" smtClean="0">
                <a:latin typeface="Bookman Old Style" panose="02050604050505020204" pitchFamily="18" charset="0"/>
              </a:rPr>
              <a:t>21+22+38 INLET LINES= 81 INSULATED TUBES [Diam. 14mm+ insulation= 35 mm]</a:t>
            </a:r>
          </a:p>
          <a:p>
            <a:r>
              <a:rPr lang="en-US" sz="1200" dirty="0" smtClean="0">
                <a:latin typeface="Bookman Old Style" panose="02050604050505020204" pitchFamily="18" charset="0"/>
              </a:rPr>
              <a:t>21+22+38 RETURN LINES = 81 TUBES [Diam. 16mm]</a:t>
            </a:r>
          </a:p>
          <a:p>
            <a:r>
              <a:rPr lang="en-US" sz="1200" dirty="0" smtClean="0">
                <a:latin typeface="Bookman Old Style" panose="02050604050505020204" pitchFamily="18" charset="0"/>
              </a:rPr>
              <a:t>= 0,5 m* 0,5m total section  for Tubes FROM COOLING PLANT TO the MAGNET (In Stainless steel and Polyurethane)</a:t>
            </a:r>
          </a:p>
          <a:p>
            <a:r>
              <a:rPr lang="en-US" sz="1200" b="1" dirty="0" smtClean="0">
                <a:latin typeface="Bookman Old Style" panose="02050604050505020204" pitchFamily="18" charset="0"/>
              </a:rPr>
              <a:t>IN FRONT OF THE MAGNET DOOR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170 Pressure sensors (one on each tube) CLOSE TO MVD (immediately in front of the magnet)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170 Readout cables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170 Power supply cables</a:t>
            </a:r>
          </a:p>
          <a:p>
            <a:r>
              <a:rPr lang="en-US" sz="1200" b="1" dirty="0" smtClean="0">
                <a:latin typeface="Bookman Old Style" panose="02050604050505020204" pitchFamily="18" charset="0"/>
              </a:rPr>
              <a:t>TUBES INSIDE THE MAGNET (around the beam pipe)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14 Polyurethane tubes - inlet lines (diam. 8-10mm) to GBT Boards.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14 Polyurethane tubes - return lines (diam. 8-10mm) from GBT Boards to magnet.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24 Polyurethane tubes - inlet lines (diam. 8-10mm) to DC-DC Boards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24 Polyurethane tubes - return lines (diam. 8-10mm) from DC-DC Boards to magnet.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43 Polyurethane tubes - inlet lines (diam. 8-10mm) to manifold patch panel </a:t>
            </a:r>
          </a:p>
          <a:p>
            <a:r>
              <a:rPr lang="en-US" sz="1200" dirty="0" smtClean="0">
                <a:latin typeface="Bookman Old Style" panose="02050604050505020204" pitchFamily="18" charset="0"/>
              </a:rPr>
              <a:t>= 53+48= 101  Polyurethane tubes- inlet lines (diam. 4 mm) from manifold patch panel to MVD </a:t>
            </a:r>
          </a:p>
          <a:p>
            <a:r>
              <a:rPr lang="en-US" sz="1200" dirty="0" smtClean="0">
                <a:latin typeface="Bookman Old Style" panose="02050604050505020204" pitchFamily="18" charset="0"/>
              </a:rPr>
              <a:t>= 53+48= 101 Polyurethane tubes - return lines (diam. 4 mm) from MVD to manifold patch panel.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43 Polyurethane tubes- return lines (diam. 8-10mm) from  manifold patch panel to magnet</a:t>
            </a:r>
          </a:p>
          <a:p>
            <a:r>
              <a:rPr lang="en-US" sz="1200" b="1" dirty="0" smtClean="0">
                <a:latin typeface="Bookman Old Style" panose="02050604050505020204" pitchFamily="18" charset="0"/>
              </a:rPr>
              <a:t>THE COOLING PLANT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PLC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Tank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Vacuum pump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Inlet pump + filter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Water cleaning unit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Manifolds and  about 85 inlet tubes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Manifolds and about 85 return tubes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Heat exchanger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85 pressure regulator 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85 flow meters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85 valves on return lines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85 water Temperature sensors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170 pneumatic valves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latin typeface="Bookman Old Style" panose="02050604050505020204" pitchFamily="18" charset="0"/>
              </a:rPr>
              <a:t>Other sensors (tank level indicator, pump pressure sensors, water temperature sensors…)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138626" y="2613908"/>
            <a:ext cx="3844213" cy="116955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Bookman Old Style" panose="02050604050505020204" pitchFamily="18" charset="0"/>
              </a:rPr>
              <a:t>THE MVD: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Bookman Old Style" panose="02050604050505020204" pitchFamily="18" charset="0"/>
              </a:rPr>
              <a:t>53 + 48 U-Tubes for PIXEL and STRIPS in MP35N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Bookman Old Style" panose="02050604050505020204" pitchFamily="18" charset="0"/>
              </a:rPr>
              <a:t>14 + 24 U-Tubes for GBT and DC-DC Converter Boards in Stainless steel (?)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05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asellaDiTesto 32"/>
          <p:cNvSpPr txBox="1"/>
          <p:nvPr/>
        </p:nvSpPr>
        <p:spPr>
          <a:xfrm>
            <a:off x="2116952" y="250656"/>
            <a:ext cx="828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Bookman Old Style" panose="02050604050505020204" pitchFamily="18" charset="0"/>
              </a:rPr>
              <a:t>COOLING PLANT DRAFT- UPDATED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4375" t="8333" r="26459" b="8514"/>
          <a:stretch/>
        </p:blipFill>
        <p:spPr>
          <a:xfrm>
            <a:off x="1156916" y="1722036"/>
            <a:ext cx="5156616" cy="473373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14878" y="1334331"/>
            <a:ext cx="2750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Bookman Old Style" panose="02050604050505020204" pitchFamily="18" charset="0"/>
              </a:rPr>
              <a:t>INLET TUBES for MVD and GBT+DC-DC Converter Boards</a:t>
            </a:r>
            <a:endParaRPr lang="en-US" sz="1200" b="1" dirty="0">
              <a:latin typeface="Bookman Old Style" panose="02050604050505020204" pitchFamily="18" charset="0"/>
            </a:endParaRPr>
          </a:p>
        </p:txBody>
      </p:sp>
      <p:cxnSp>
        <p:nvCxnSpPr>
          <p:cNvPr id="45" name="Connettore 2 44"/>
          <p:cNvCxnSpPr/>
          <p:nvPr/>
        </p:nvCxnSpPr>
        <p:spPr>
          <a:xfrm>
            <a:off x="1620856" y="1795996"/>
            <a:ext cx="365412" cy="12774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>
            <a:off x="1625859" y="1795996"/>
            <a:ext cx="1415013" cy="3680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1469037" y="4836356"/>
            <a:ext cx="719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Bookman Old Style" panose="02050604050505020204" pitchFamily="18" charset="0"/>
              </a:rPr>
              <a:t>PLC</a:t>
            </a:r>
            <a:endParaRPr lang="en-US" sz="1400" b="1" dirty="0">
              <a:latin typeface="Bookman Old Style" panose="02050604050505020204" pitchFamily="18" charset="0"/>
            </a:endParaRPr>
          </a:p>
        </p:txBody>
      </p:sp>
      <p:cxnSp>
        <p:nvCxnSpPr>
          <p:cNvPr id="58" name="Connettore 2 57"/>
          <p:cNvCxnSpPr/>
          <p:nvPr/>
        </p:nvCxnSpPr>
        <p:spPr>
          <a:xfrm flipV="1">
            <a:off x="1933743" y="4836356"/>
            <a:ext cx="690488" cy="1846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 rot="10800000" flipV="1">
            <a:off x="283757" y="3109223"/>
            <a:ext cx="1732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Bookman Old Style" panose="02050604050505020204" pitchFamily="18" charset="0"/>
              </a:rPr>
              <a:t>WORKING AREA</a:t>
            </a:r>
            <a:endParaRPr lang="en-US" sz="1400" b="1" dirty="0">
              <a:latin typeface="Bookman Old Style" panose="02050604050505020204" pitchFamily="18" charset="0"/>
            </a:endParaRPr>
          </a:p>
        </p:txBody>
      </p:sp>
      <p:cxnSp>
        <p:nvCxnSpPr>
          <p:cNvPr id="60" name="Connettore 2 59"/>
          <p:cNvCxnSpPr/>
          <p:nvPr/>
        </p:nvCxnSpPr>
        <p:spPr>
          <a:xfrm>
            <a:off x="1235055" y="3519333"/>
            <a:ext cx="781608" cy="8501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sellaDiTesto 61"/>
          <p:cNvSpPr txBox="1"/>
          <p:nvPr/>
        </p:nvSpPr>
        <p:spPr>
          <a:xfrm>
            <a:off x="4573582" y="1340956"/>
            <a:ext cx="262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Bookman Old Style" panose="02050604050505020204" pitchFamily="18" charset="0"/>
              </a:rPr>
              <a:t>RETURN </a:t>
            </a:r>
            <a:r>
              <a:rPr lang="en-US" sz="1200" b="1" smtClean="0">
                <a:latin typeface="Bookman Old Style" panose="02050604050505020204" pitchFamily="18" charset="0"/>
              </a:rPr>
              <a:t>TUBES for MVD </a:t>
            </a:r>
            <a:r>
              <a:rPr lang="en-US" sz="1200" b="1" dirty="0" smtClean="0">
                <a:latin typeface="Bookman Old Style" panose="02050604050505020204" pitchFamily="18" charset="0"/>
              </a:rPr>
              <a:t>and GBT+ACDC Converter Boards</a:t>
            </a:r>
            <a:endParaRPr lang="en-US" sz="1200" b="1" dirty="0">
              <a:latin typeface="Bookman Old Style" panose="02050604050505020204" pitchFamily="18" charset="0"/>
            </a:endParaRPr>
          </a:p>
        </p:txBody>
      </p:sp>
      <p:cxnSp>
        <p:nvCxnSpPr>
          <p:cNvPr id="63" name="Connettore 2 62"/>
          <p:cNvCxnSpPr/>
          <p:nvPr/>
        </p:nvCxnSpPr>
        <p:spPr>
          <a:xfrm flipH="1">
            <a:off x="4260958" y="1802621"/>
            <a:ext cx="1077860" cy="29556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/>
          <p:cNvCxnSpPr/>
          <p:nvPr/>
        </p:nvCxnSpPr>
        <p:spPr>
          <a:xfrm flipH="1">
            <a:off x="4670578" y="1795996"/>
            <a:ext cx="685193" cy="15649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Immagine 68"/>
          <p:cNvPicPr>
            <a:picLocks noChangeAspect="1"/>
          </p:cNvPicPr>
          <p:nvPr/>
        </p:nvPicPr>
        <p:blipFill rotWithShape="1">
          <a:blip r:embed="rId3"/>
          <a:srcRect l="33522" t="33365" r="35592" b="18583"/>
          <a:stretch/>
        </p:blipFill>
        <p:spPr>
          <a:xfrm>
            <a:off x="7626445" y="1977000"/>
            <a:ext cx="3802936" cy="4107750"/>
          </a:xfrm>
          <a:prstGeom prst="rect">
            <a:avLst/>
          </a:prstGeom>
        </p:spPr>
      </p:pic>
      <p:sp>
        <p:nvSpPr>
          <p:cNvPr id="70" name="CasellaDiTesto 69"/>
          <p:cNvSpPr txBox="1"/>
          <p:nvPr/>
        </p:nvSpPr>
        <p:spPr>
          <a:xfrm>
            <a:off x="8398933" y="1347158"/>
            <a:ext cx="202404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ookman Old Style" panose="02050604050505020204" pitchFamily="18" charset="0"/>
              </a:rPr>
              <a:t>INSIDE THE PIT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9455618" y="2650451"/>
            <a:ext cx="1968760" cy="276999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Bookman Old Style" panose="02050604050505020204" pitchFamily="18" charset="0"/>
              </a:rPr>
              <a:t>TANK+ VACUUM PUMP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  <p:cxnSp>
        <p:nvCxnSpPr>
          <p:cNvPr id="72" name="Connettore 2 71"/>
          <p:cNvCxnSpPr/>
          <p:nvPr/>
        </p:nvCxnSpPr>
        <p:spPr>
          <a:xfrm flipH="1">
            <a:off x="9815804" y="2939947"/>
            <a:ext cx="585336" cy="882665"/>
          </a:xfrm>
          <a:prstGeom prst="straightConnector1">
            <a:avLst/>
          </a:prstGeom>
          <a:ln w="2857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/>
          <p:cNvSpPr txBox="1"/>
          <p:nvPr/>
        </p:nvSpPr>
        <p:spPr>
          <a:xfrm>
            <a:off x="9934989" y="5244801"/>
            <a:ext cx="664587" cy="276999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Bookman Old Style" panose="02050604050505020204" pitchFamily="18" charset="0"/>
              </a:rPr>
              <a:t>PUMP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  <p:cxnSp>
        <p:nvCxnSpPr>
          <p:cNvPr id="75" name="Connettore 2 74"/>
          <p:cNvCxnSpPr/>
          <p:nvPr/>
        </p:nvCxnSpPr>
        <p:spPr>
          <a:xfrm flipH="1" flipV="1">
            <a:off x="9909816" y="4961998"/>
            <a:ext cx="297935" cy="282802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asellaDiTesto 77"/>
          <p:cNvSpPr txBox="1"/>
          <p:nvPr/>
        </p:nvSpPr>
        <p:spPr>
          <a:xfrm>
            <a:off x="7667386" y="5691673"/>
            <a:ext cx="2148418" cy="27699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Bookman Old Style" panose="02050604050505020204" pitchFamily="18" charset="0"/>
              </a:rPr>
              <a:t>WATER CLEANING UNIT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  <p:cxnSp>
        <p:nvCxnSpPr>
          <p:cNvPr id="79" name="Connettore 2 78"/>
          <p:cNvCxnSpPr/>
          <p:nvPr/>
        </p:nvCxnSpPr>
        <p:spPr>
          <a:xfrm flipV="1">
            <a:off x="8771467" y="4854693"/>
            <a:ext cx="369071" cy="93757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1235055" y="4928689"/>
            <a:ext cx="2263925" cy="1477043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V="1">
            <a:off x="3850317" y="4369483"/>
            <a:ext cx="1760690" cy="1985408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 rot="18620776">
            <a:off x="4528572" y="5195522"/>
            <a:ext cx="105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3,5 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 rot="2091839">
            <a:off x="1489847" y="5607604"/>
            <a:ext cx="105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3,8 m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2116952" y="250656"/>
            <a:ext cx="8284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Bookman Old Style" panose="02050604050505020204" pitchFamily="18" charset="0"/>
              </a:rPr>
              <a:t>COOLING PLANT DRAFT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87514" y="1018375"/>
            <a:ext cx="5572067" cy="5339644"/>
            <a:chOff x="6537465" y="1049867"/>
            <a:chExt cx="5360055" cy="5339644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2"/>
            <a:srcRect l="19326" t="10889" r="22394" b="7881"/>
            <a:stretch/>
          </p:blipFill>
          <p:spPr>
            <a:xfrm>
              <a:off x="6537465" y="1049867"/>
              <a:ext cx="5360055" cy="5236633"/>
            </a:xfrm>
            <a:prstGeom prst="rect">
              <a:avLst/>
            </a:prstGeom>
          </p:spPr>
        </p:pic>
        <p:sp>
          <p:nvSpPr>
            <p:cNvPr id="10" name="CasellaDiTesto 9"/>
            <p:cNvSpPr txBox="1"/>
            <p:nvPr/>
          </p:nvSpPr>
          <p:spPr>
            <a:xfrm>
              <a:off x="6570064" y="1305984"/>
              <a:ext cx="28575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latin typeface="Bookman Old Style" panose="02050604050505020204" pitchFamily="18" charset="0"/>
                </a:rPr>
                <a:t>MVD COOLING PLANT</a:t>
              </a:r>
              <a:endParaRPr lang="en-US" b="1" dirty="0">
                <a:latin typeface="Bookman Old Style" panose="02050604050505020204" pitchFamily="18" charset="0"/>
              </a:endParaRPr>
            </a:p>
          </p:txBody>
        </p:sp>
        <p:cxnSp>
          <p:nvCxnSpPr>
            <p:cNvPr id="13" name="Connettore 2 12"/>
            <p:cNvCxnSpPr/>
            <p:nvPr/>
          </p:nvCxnSpPr>
          <p:spPr>
            <a:xfrm>
              <a:off x="7642578" y="1701275"/>
              <a:ext cx="434622" cy="11308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Connettore 1 2"/>
            <p:cNvCxnSpPr/>
            <p:nvPr/>
          </p:nvCxnSpPr>
          <p:spPr>
            <a:xfrm flipV="1">
              <a:off x="8644264" y="3956566"/>
              <a:ext cx="2892489" cy="2167957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CasellaDiTesto 10"/>
            <p:cNvSpPr txBox="1"/>
            <p:nvPr/>
          </p:nvSpPr>
          <p:spPr>
            <a:xfrm rot="19421474">
              <a:off x="9893140" y="4950290"/>
              <a:ext cx="101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latin typeface="Bookman Old Style" panose="02050604050505020204" pitchFamily="18" charset="0"/>
                </a:rPr>
                <a:t>3,8 m</a:t>
              </a:r>
              <a:endParaRPr lang="en-US" sz="1600" b="1" dirty="0">
                <a:latin typeface="Bookman Old Style" panose="02050604050505020204" pitchFamily="18" charset="0"/>
              </a:endParaRPr>
            </a:p>
          </p:txBody>
        </p:sp>
        <p:cxnSp>
          <p:nvCxnSpPr>
            <p:cNvPr id="15" name="Connettore 1 14"/>
            <p:cNvCxnSpPr/>
            <p:nvPr/>
          </p:nvCxnSpPr>
          <p:spPr>
            <a:xfrm flipH="1" flipV="1">
              <a:off x="6620405" y="4165600"/>
              <a:ext cx="1788550" cy="2223911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CasellaDiTesto 19"/>
            <p:cNvSpPr txBox="1"/>
            <p:nvPr/>
          </p:nvSpPr>
          <p:spPr>
            <a:xfrm rot="2998740">
              <a:off x="6804027" y="5308483"/>
              <a:ext cx="101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latin typeface="Bookman Old Style" panose="02050604050505020204" pitchFamily="18" charset="0"/>
                </a:rPr>
                <a:t>3,5 m</a:t>
              </a:r>
              <a:endParaRPr lang="en-US" sz="1600" b="1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27" name="Segnaposto piè di pagina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 9/12/2013</a:t>
            </a:r>
            <a:endParaRPr lang="en-US"/>
          </a:p>
        </p:txBody>
      </p:sp>
      <p:sp>
        <p:nvSpPr>
          <p:cNvPr id="28" name="Segnaposto numero diapositiva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19</a:t>
            </a:fld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202123" y="569167"/>
            <a:ext cx="1936502" cy="373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230452" y="624805"/>
            <a:ext cx="873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WARNING: RETURN TUBES CANNOT BE LOCATED HIGHER THAN MVD</a:t>
            </a:r>
            <a:endParaRPr lang="en-US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5659581" y="987871"/>
            <a:ext cx="6506744" cy="5260871"/>
            <a:chOff x="6855714" y="1049867"/>
            <a:chExt cx="6506744" cy="5236633"/>
          </a:xfrm>
        </p:grpSpPr>
        <p:grpSp>
          <p:nvGrpSpPr>
            <p:cNvPr id="14" name="Gruppo 13"/>
            <p:cNvGrpSpPr/>
            <p:nvPr/>
          </p:nvGrpSpPr>
          <p:grpSpPr>
            <a:xfrm>
              <a:off x="6855714" y="1049867"/>
              <a:ext cx="6506744" cy="5236633"/>
              <a:chOff x="457" y="1049867"/>
              <a:chExt cx="6506744" cy="5236633"/>
            </a:xfrm>
          </p:grpSpPr>
          <p:pic>
            <p:nvPicPr>
              <p:cNvPr id="4" name="Immagine 3"/>
              <p:cNvPicPr>
                <a:picLocks noChangeAspect="1"/>
              </p:cNvPicPr>
              <p:nvPr/>
            </p:nvPicPr>
            <p:blipFill rotWithShape="1">
              <a:blip r:embed="rId3"/>
              <a:srcRect t="9477" r="33366" b="15630"/>
              <a:stretch/>
            </p:blipFill>
            <p:spPr>
              <a:xfrm>
                <a:off x="202123" y="1049867"/>
                <a:ext cx="6224832" cy="5236633"/>
              </a:xfrm>
              <a:prstGeom prst="rect">
                <a:avLst/>
              </a:prstGeom>
            </p:spPr>
          </p:pic>
          <p:cxnSp>
            <p:nvCxnSpPr>
              <p:cNvPr id="8" name="Connettore 2 7"/>
              <p:cNvCxnSpPr/>
              <p:nvPr/>
            </p:nvCxnSpPr>
            <p:spPr>
              <a:xfrm flipH="1">
                <a:off x="4235453" y="1616562"/>
                <a:ext cx="1306931" cy="23400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CasellaDiTesto 8"/>
              <p:cNvSpPr txBox="1"/>
              <p:nvPr/>
            </p:nvSpPr>
            <p:spPr>
              <a:xfrm>
                <a:off x="4617936" y="1231481"/>
                <a:ext cx="1889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smtClean="0">
                    <a:latin typeface="Bookman Old Style" panose="02050604050505020204" pitchFamily="18" charset="0"/>
                  </a:rPr>
                  <a:t>PANDA AREA</a:t>
                </a:r>
                <a:endParaRPr lang="en-US" b="1" dirty="0">
                  <a:latin typeface="Bookman Old Style" panose="02050604050505020204" pitchFamily="18" charset="0"/>
                </a:endParaRPr>
              </a:p>
            </p:txBody>
          </p:sp>
          <p:cxnSp>
            <p:nvCxnSpPr>
              <p:cNvPr id="5" name="Connettore 1 4"/>
              <p:cNvCxnSpPr/>
              <p:nvPr/>
            </p:nvCxnSpPr>
            <p:spPr>
              <a:xfrm flipH="1" flipV="1">
                <a:off x="4627984" y="4357396"/>
                <a:ext cx="118790" cy="139959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1 18"/>
              <p:cNvCxnSpPr/>
              <p:nvPr/>
            </p:nvCxnSpPr>
            <p:spPr>
              <a:xfrm flipH="1" flipV="1">
                <a:off x="5309118" y="3956566"/>
                <a:ext cx="233266" cy="270395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1 20"/>
              <p:cNvCxnSpPr/>
              <p:nvPr/>
            </p:nvCxnSpPr>
            <p:spPr>
              <a:xfrm flipH="1">
                <a:off x="3430777" y="3847273"/>
                <a:ext cx="1849835" cy="1351976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1 22"/>
              <p:cNvCxnSpPr/>
              <p:nvPr/>
            </p:nvCxnSpPr>
            <p:spPr>
              <a:xfrm>
                <a:off x="2484659" y="3956566"/>
                <a:ext cx="917612" cy="1320989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28"/>
              <p:cNvCxnSpPr/>
              <p:nvPr/>
            </p:nvCxnSpPr>
            <p:spPr>
              <a:xfrm flipH="1">
                <a:off x="2329357" y="4255431"/>
                <a:ext cx="367707" cy="298865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1 29"/>
              <p:cNvCxnSpPr/>
              <p:nvPr/>
            </p:nvCxnSpPr>
            <p:spPr>
              <a:xfrm flipH="1">
                <a:off x="1174044" y="4255431"/>
                <a:ext cx="949849" cy="724441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/>
              <p:cNvCxnSpPr/>
              <p:nvPr/>
            </p:nvCxnSpPr>
            <p:spPr>
              <a:xfrm flipH="1">
                <a:off x="2513210" y="3220741"/>
                <a:ext cx="1043606" cy="735825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1 30"/>
              <p:cNvCxnSpPr/>
              <p:nvPr/>
            </p:nvCxnSpPr>
            <p:spPr>
              <a:xfrm>
                <a:off x="2138625" y="4294112"/>
                <a:ext cx="172758" cy="260184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dash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CasellaDiTesto 6"/>
              <p:cNvSpPr txBox="1"/>
              <p:nvPr/>
            </p:nvSpPr>
            <p:spPr>
              <a:xfrm rot="19636544">
                <a:off x="457" y="4127995"/>
                <a:ext cx="24778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170 PRESSURE SENSORS (?)</a:t>
                </a:r>
                <a:endParaRPr lang="en-US" sz="1200" b="1" dirty="0">
                  <a:solidFill>
                    <a:srgbClr val="FF0000"/>
                  </a:solidFill>
                  <a:latin typeface="Bookman Old Style" panose="02050604050505020204" pitchFamily="18" charset="0"/>
                </a:endParaRPr>
              </a:p>
            </p:txBody>
          </p:sp>
          <p:cxnSp>
            <p:nvCxnSpPr>
              <p:cNvPr id="16" name="Connettore 2 15"/>
              <p:cNvCxnSpPr/>
              <p:nvPr/>
            </p:nvCxnSpPr>
            <p:spPr>
              <a:xfrm>
                <a:off x="936997" y="4591122"/>
                <a:ext cx="35789" cy="28365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CasellaDiTesto 34"/>
            <p:cNvSpPr txBox="1"/>
            <p:nvPr/>
          </p:nvSpPr>
          <p:spPr>
            <a:xfrm rot="19468465">
              <a:off x="10289903" y="4238229"/>
              <a:ext cx="1434998" cy="278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MVD TUBES (?)</a:t>
              </a:r>
              <a:endParaRPr lang="en-US" sz="1200" b="1" dirty="0">
                <a:solidFill>
                  <a:srgbClr val="FF0000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43" name="CasellaDiTesto 42"/>
          <p:cNvSpPr txBox="1"/>
          <p:nvPr/>
        </p:nvSpPr>
        <p:spPr>
          <a:xfrm>
            <a:off x="8426392" y="5525097"/>
            <a:ext cx="29705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MVD COOLING PLANT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cxnSp>
        <p:nvCxnSpPr>
          <p:cNvPr id="44" name="Connettore 2 43"/>
          <p:cNvCxnSpPr>
            <a:stCxn id="43" idx="0"/>
          </p:cNvCxnSpPr>
          <p:nvPr/>
        </p:nvCxnSpPr>
        <p:spPr>
          <a:xfrm flipV="1">
            <a:off x="9911655" y="5050106"/>
            <a:ext cx="489485" cy="4749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2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giraudo\alice\presentazioni\ITS_upgrade\youg2.png"/>
          <p:cNvPicPr/>
          <p:nvPr/>
        </p:nvPicPr>
        <p:blipFill>
          <a:blip r:embed="rId2" cstate="print"/>
          <a:srcRect l="4626" t="1267" r="1542" b="3802"/>
          <a:stretch>
            <a:fillRect/>
          </a:stretch>
        </p:blipFill>
        <p:spPr bwMode="auto">
          <a:xfrm>
            <a:off x="1220838" y="1130968"/>
            <a:ext cx="2627630" cy="2442411"/>
          </a:xfrm>
          <a:prstGeom prst="rect">
            <a:avLst/>
          </a:prstGeom>
          <a:noFill/>
        </p:spPr>
      </p:pic>
      <p:pic>
        <p:nvPicPr>
          <p:cNvPr id="3" name="Picture 7" descr="D:\giraudo\alice\presentazioni\ITS_upgrade\young1.png"/>
          <p:cNvPicPr/>
          <p:nvPr/>
        </p:nvPicPr>
        <p:blipFill>
          <a:blip r:embed="rId3" cstate="print"/>
          <a:srcRect l="1507" t="1208" r="6027" b="3623"/>
          <a:stretch>
            <a:fillRect/>
          </a:stretch>
        </p:blipFill>
        <p:spPr bwMode="auto">
          <a:xfrm>
            <a:off x="7688179" y="1130968"/>
            <a:ext cx="2610852" cy="2442411"/>
          </a:xfrm>
          <a:prstGeom prst="rect">
            <a:avLst/>
          </a:prstGeom>
          <a:noFill/>
        </p:spPr>
      </p:pic>
      <p:pic>
        <p:nvPicPr>
          <p:cNvPr id="4" name="Picture 8" descr="D:\giraudo\alice\presentazioni\ITS_upgrade\coef1.png"/>
          <p:cNvPicPr/>
          <p:nvPr/>
        </p:nvPicPr>
        <p:blipFill>
          <a:blip r:embed="rId4" cstate="print"/>
          <a:srcRect l="2280" t="1267" r="1520" b="2535"/>
          <a:stretch>
            <a:fillRect/>
          </a:stretch>
        </p:blipFill>
        <p:spPr bwMode="auto">
          <a:xfrm>
            <a:off x="1220837" y="4273466"/>
            <a:ext cx="2627630" cy="2257425"/>
          </a:xfrm>
          <a:prstGeom prst="rect">
            <a:avLst/>
          </a:prstGeom>
          <a:noFill/>
        </p:spPr>
      </p:pic>
      <p:pic>
        <p:nvPicPr>
          <p:cNvPr id="5" name="Picture 9" descr="D:\giraudo\alice\presentazioni\ITS_upgrade\coef2.png"/>
          <p:cNvPicPr/>
          <p:nvPr/>
        </p:nvPicPr>
        <p:blipFill>
          <a:blip r:embed="rId5" cstate="print"/>
          <a:srcRect l="5397" t="11535" r="1542" b="2307"/>
          <a:stretch>
            <a:fillRect/>
          </a:stretch>
        </p:blipFill>
        <p:spPr bwMode="auto">
          <a:xfrm>
            <a:off x="7688179" y="4273465"/>
            <a:ext cx="2627630" cy="2257425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1443789" y="141952"/>
            <a:ext cx="899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STUDIES ON CARBON FOAM in RADIATION FIELDS- REPORTED ON TDR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257357" y="4645878"/>
            <a:ext cx="3021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Bookman Old Style" panose="02050604050505020204" pitchFamily="18" charset="0"/>
                <a:ea typeface="Californian FB" panose="0207040306080B030204" pitchFamily="18" charset="0"/>
                <a:cs typeface="Times New Roman" panose="02020603050405020304" pitchFamily="18" charset="0"/>
              </a:rPr>
              <a:t>Test results: thermal conductivity [W/</a:t>
            </a:r>
            <a:r>
              <a:rPr lang="en-US" sz="1200" dirty="0" err="1">
                <a:latin typeface="Bookman Old Style" panose="02050604050505020204" pitchFamily="18" charset="0"/>
                <a:ea typeface="Californian FB" panose="0207040306080B030204" pitchFamily="18" charset="0"/>
                <a:cs typeface="Times New Roman" panose="02020603050405020304" pitchFamily="18" charset="0"/>
              </a:rPr>
              <a:t>mK</a:t>
            </a:r>
            <a:r>
              <a:rPr lang="en-US" sz="1200" dirty="0">
                <a:latin typeface="Bookman Old Style" panose="02050604050505020204" pitchFamily="18" charset="0"/>
                <a:ea typeface="Californian FB" panose="0207040306080B030204" pitchFamily="18" charset="0"/>
                <a:cs typeface="Times New Roman" panose="02020603050405020304" pitchFamily="18" charset="0"/>
              </a:rPr>
              <a:t>] </a:t>
            </a:r>
            <a:r>
              <a:rPr lang="en-US" sz="1200" dirty="0" err="1">
                <a:latin typeface="Bookman Old Style" panose="02050604050505020204" pitchFamily="18" charset="0"/>
                <a:ea typeface="Californian FB" panose="0207040306080B030204" pitchFamily="18" charset="0"/>
                <a:cs typeface="Times New Roman" panose="02020603050405020304" pitchFamily="18" charset="0"/>
              </a:rPr>
              <a:t>vs</a:t>
            </a:r>
            <a:r>
              <a:rPr lang="en-US" sz="1200" dirty="0">
                <a:latin typeface="Bookman Old Style" panose="02050604050505020204" pitchFamily="18" charset="0"/>
                <a:ea typeface="Californian FB" panose="0207040306080B030204" pitchFamily="18" charset="0"/>
                <a:cs typeface="Times New Roman" panose="02020603050405020304" pitchFamily="18" charset="0"/>
              </a:rPr>
              <a:t> radiation levels [</a:t>
            </a:r>
            <a:r>
              <a:rPr lang="en-US" sz="1200" dirty="0" smtClean="0">
                <a:latin typeface="Bookman Old Style" panose="02050604050505020204" pitchFamily="18" charset="0"/>
                <a:ea typeface="Californian FB" panose="0207040306080B030204" pitchFamily="18" charset="0"/>
                <a:cs typeface="Times New Roman" panose="02020603050405020304" pitchFamily="18" charset="0"/>
              </a:rPr>
              <a:t>kW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034590" y="1858704"/>
            <a:ext cx="3027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Bookman Old Style" panose="02050604050505020204" pitchFamily="18" charset="0"/>
                <a:ea typeface="Californian FB" panose="0207040306080B030204" pitchFamily="18" charset="0"/>
                <a:cs typeface="Times New Roman" panose="02020603050405020304" pitchFamily="18" charset="0"/>
              </a:rPr>
              <a:t>Test results: Young’s modulus [</a:t>
            </a:r>
            <a:r>
              <a:rPr lang="en-US" sz="1200" dirty="0" err="1">
                <a:solidFill>
                  <a:srgbClr val="000000"/>
                </a:solidFill>
                <a:latin typeface="Bookman Old Style" panose="02050604050505020204" pitchFamily="18" charset="0"/>
                <a:ea typeface="Californian FB" panose="0207040306080B030204" pitchFamily="18" charset="0"/>
                <a:cs typeface="Times New Roman" panose="02020603050405020304" pitchFamily="18" charset="0"/>
              </a:rPr>
              <a:t>Mpa</a:t>
            </a:r>
            <a:r>
              <a:rPr lang="en-US" sz="1200" dirty="0">
                <a:solidFill>
                  <a:srgbClr val="000000"/>
                </a:solidFill>
                <a:latin typeface="Bookman Old Style" panose="02050604050505020204" pitchFamily="18" charset="0"/>
                <a:ea typeface="Californian FB" panose="0207040306080B030204" pitchFamily="18" charset="0"/>
                <a:cs typeface="Times New Roman" panose="02020603050405020304" pitchFamily="18" charset="0"/>
              </a:rPr>
              <a:t>]</a:t>
            </a:r>
            <a:endParaRPr lang="en-US" sz="1200" dirty="0">
              <a:latin typeface="Bookman Old Style" panose="02050604050505020204" pitchFamily="18" charset="0"/>
              <a:ea typeface="Californian FB" panose="0207040306080B0302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Bookman Old Style" panose="02050604050505020204" pitchFamily="18" charset="0"/>
                <a:ea typeface="Californian FB" panose="0207040306080B030204" pitchFamily="18" charset="0"/>
                <a:cs typeface="Times New Roman" panose="02020603050405020304" pitchFamily="18" charset="0"/>
              </a:rPr>
              <a:t>vs</a:t>
            </a:r>
            <a:r>
              <a:rPr lang="en-US" sz="1200" dirty="0">
                <a:solidFill>
                  <a:srgbClr val="000000"/>
                </a:solidFill>
                <a:latin typeface="Bookman Old Style" panose="02050604050505020204" pitchFamily="18" charset="0"/>
                <a:ea typeface="Californian FB" panose="0207040306080B030204" pitchFamily="18" charset="0"/>
                <a:cs typeface="Times New Roman" panose="02020603050405020304" pitchFamily="18" charset="0"/>
              </a:rPr>
              <a:t> radiation levels [kW</a:t>
            </a:r>
            <a:r>
              <a:rPr lang="en-US" sz="12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Californian FB" panose="0207040306080B030204" pitchFamily="18" charset="0"/>
                <a:cs typeface="Times New Roman" panose="02020603050405020304" pitchFamily="18" charset="0"/>
              </a:rPr>
              <a:t>]</a:t>
            </a:r>
            <a:endParaRPr lang="en-US" sz="1200" dirty="0">
              <a:latin typeface="Bookman Old Style" panose="02050604050505020204" pitchFamily="18" charset="0"/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4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86282"/>
          </a:xfrm>
        </p:spPr>
        <p:txBody>
          <a:bodyPr>
            <a:normAutofit/>
          </a:bodyPr>
          <a:lstStyle/>
          <a:p>
            <a:pPr algn="ctr"/>
            <a:r>
              <a:rPr lang="it-IT" sz="1800" b="1" dirty="0" smtClean="0">
                <a:latin typeface="Bookman Old Style" panose="02050604050505020204" pitchFamily="18" charset="0"/>
              </a:rPr>
              <a:t>FEM ANALYSES AND TEST RESULTS- REPORTED ON TDR</a:t>
            </a:r>
            <a:endParaRPr lang="en-US" sz="1800" b="1" dirty="0">
              <a:latin typeface="Bookman Old Style" panose="020506040505050202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49396" y="1477583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Bookman Old Style" panose="02050604050505020204" pitchFamily="18" charset="0"/>
              </a:rPr>
              <a:t>FEM ANALYSES with test </a:t>
            </a:r>
            <a:r>
              <a:rPr lang="it-IT" sz="1400" dirty="0" err="1" smtClean="0">
                <a:latin typeface="Bookman Old Style" panose="02050604050505020204" pitchFamily="18" charset="0"/>
              </a:rPr>
              <a:t>configuration</a:t>
            </a:r>
            <a:r>
              <a:rPr lang="it-IT" sz="1400" dirty="0" smtClean="0">
                <a:latin typeface="Bookman Old Style" panose="02050604050505020204" pitchFamily="18" charset="0"/>
              </a:rPr>
              <a:t> (TOTAL POWER 94W and 6 </a:t>
            </a:r>
            <a:r>
              <a:rPr lang="it-IT" sz="1400" dirty="0" err="1" smtClean="0">
                <a:latin typeface="Bookman Old Style" panose="02050604050505020204" pitchFamily="18" charset="0"/>
              </a:rPr>
              <a:t>cooling</a:t>
            </a:r>
            <a:r>
              <a:rPr lang="it-IT" sz="1400" dirty="0" smtClean="0">
                <a:latin typeface="Bookman Old Style" panose="02050604050505020204" pitchFamily="18" charset="0"/>
              </a:rPr>
              <a:t> </a:t>
            </a:r>
            <a:r>
              <a:rPr lang="it-IT" sz="1400" dirty="0" err="1" smtClean="0">
                <a:latin typeface="Bookman Old Style" panose="02050604050505020204" pitchFamily="18" charset="0"/>
              </a:rPr>
              <a:t>pipes</a:t>
            </a:r>
            <a:r>
              <a:rPr lang="it-IT" sz="1400" dirty="0" smtClean="0">
                <a:latin typeface="Bookman Old Style" panose="02050604050505020204" pitchFamily="18" charset="0"/>
              </a:rPr>
              <a:t> with 0,3 </a:t>
            </a:r>
            <a:r>
              <a:rPr lang="it-IT" sz="1400" dirty="0" err="1" smtClean="0">
                <a:latin typeface="Bookman Old Style" panose="02050604050505020204" pitchFamily="18" charset="0"/>
              </a:rPr>
              <a:t>lit</a:t>
            </a:r>
            <a:r>
              <a:rPr lang="it-IT" sz="1400" dirty="0" smtClean="0">
                <a:latin typeface="Bookman Old Style" panose="02050604050505020204" pitchFamily="18" charset="0"/>
              </a:rPr>
              <a:t>/</a:t>
            </a:r>
            <a:r>
              <a:rPr lang="it-IT" sz="1400" dirty="0" err="1" smtClean="0">
                <a:latin typeface="Bookman Old Style" panose="02050604050505020204" pitchFamily="18" charset="0"/>
              </a:rPr>
              <a:t>min</a:t>
            </a:r>
            <a:r>
              <a:rPr lang="it-IT" sz="1400" dirty="0" smtClean="0">
                <a:latin typeface="Bookman Old Style" panose="02050604050505020204" pitchFamily="18" charset="0"/>
              </a:rPr>
              <a:t> of water) </a:t>
            </a:r>
            <a:r>
              <a:rPr lang="it-IT" sz="1400" dirty="0" err="1" smtClean="0">
                <a:latin typeface="Bookman Old Style" panose="02050604050505020204" pitchFamily="18" charset="0"/>
              </a:rPr>
              <a:t>at</a:t>
            </a:r>
            <a:r>
              <a:rPr lang="it-IT" sz="1400" dirty="0" smtClean="0">
                <a:latin typeface="Bookman Old Style" panose="02050604050505020204" pitchFamily="18" charset="0"/>
              </a:rPr>
              <a:t> 18,5°C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10050" y="4635499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Bookman Old Style" panose="02050604050505020204" pitchFamily="18" charset="0"/>
              </a:rPr>
              <a:t>FEM ANALYSES with </a:t>
            </a:r>
            <a:r>
              <a:rPr lang="it-IT" sz="1400" dirty="0" err="1" smtClean="0">
                <a:latin typeface="Bookman Old Style" panose="02050604050505020204" pitchFamily="18" charset="0"/>
              </a:rPr>
              <a:t>real</a:t>
            </a:r>
            <a:r>
              <a:rPr lang="it-IT" sz="1400" dirty="0" smtClean="0">
                <a:latin typeface="Bookman Old Style" panose="02050604050505020204" pitchFamily="18" charset="0"/>
              </a:rPr>
              <a:t> </a:t>
            </a:r>
            <a:r>
              <a:rPr lang="it-IT" sz="1400" dirty="0" err="1" smtClean="0">
                <a:latin typeface="Bookman Old Style" panose="02050604050505020204" pitchFamily="18" charset="0"/>
              </a:rPr>
              <a:t>configuration</a:t>
            </a:r>
            <a:r>
              <a:rPr lang="it-IT" sz="1400" dirty="0" smtClean="0">
                <a:latin typeface="Bookman Old Style" panose="02050604050505020204" pitchFamily="18" charset="0"/>
              </a:rPr>
              <a:t> (TOTAL POWER 94W and 6 </a:t>
            </a:r>
            <a:r>
              <a:rPr lang="it-IT" sz="1400" dirty="0" err="1" smtClean="0">
                <a:latin typeface="Bookman Old Style" panose="02050604050505020204" pitchFamily="18" charset="0"/>
              </a:rPr>
              <a:t>cooling</a:t>
            </a:r>
            <a:r>
              <a:rPr lang="it-IT" sz="1400" dirty="0" smtClean="0">
                <a:latin typeface="Bookman Old Style" panose="02050604050505020204" pitchFamily="18" charset="0"/>
              </a:rPr>
              <a:t> </a:t>
            </a:r>
            <a:r>
              <a:rPr lang="it-IT" sz="1400" dirty="0" err="1" smtClean="0">
                <a:latin typeface="Bookman Old Style" panose="02050604050505020204" pitchFamily="18" charset="0"/>
              </a:rPr>
              <a:t>pipes</a:t>
            </a:r>
            <a:r>
              <a:rPr lang="it-IT" sz="1400" dirty="0" smtClean="0">
                <a:latin typeface="Bookman Old Style" panose="02050604050505020204" pitchFamily="18" charset="0"/>
              </a:rPr>
              <a:t> with 0,3 </a:t>
            </a:r>
            <a:r>
              <a:rPr lang="it-IT" sz="1400" dirty="0" err="1" smtClean="0">
                <a:latin typeface="Bookman Old Style" panose="02050604050505020204" pitchFamily="18" charset="0"/>
              </a:rPr>
              <a:t>lit</a:t>
            </a:r>
            <a:r>
              <a:rPr lang="it-IT" sz="1400" dirty="0" smtClean="0">
                <a:latin typeface="Bookman Old Style" panose="02050604050505020204" pitchFamily="18" charset="0"/>
              </a:rPr>
              <a:t>/</a:t>
            </a:r>
            <a:r>
              <a:rPr lang="it-IT" sz="1400" dirty="0" err="1" smtClean="0">
                <a:latin typeface="Bookman Old Style" panose="02050604050505020204" pitchFamily="18" charset="0"/>
              </a:rPr>
              <a:t>min</a:t>
            </a:r>
            <a:r>
              <a:rPr lang="it-IT" sz="1400" dirty="0" smtClean="0">
                <a:latin typeface="Bookman Old Style" panose="02050604050505020204" pitchFamily="18" charset="0"/>
              </a:rPr>
              <a:t> of water) </a:t>
            </a:r>
            <a:r>
              <a:rPr lang="it-IT" sz="1400" dirty="0" err="1" smtClean="0">
                <a:latin typeface="Bookman Old Style" panose="02050604050505020204" pitchFamily="18" charset="0"/>
              </a:rPr>
              <a:t>at</a:t>
            </a:r>
            <a:r>
              <a:rPr lang="it-IT" sz="1400" dirty="0" smtClean="0">
                <a:latin typeface="Bookman Old Style" panose="02050604050505020204" pitchFamily="18" charset="0"/>
              </a:rPr>
              <a:t> 18,5°C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pic>
        <p:nvPicPr>
          <p:cNvPr id="8" name="Picture 16" descr="H:\DSC05422.JPG"/>
          <p:cNvPicPr/>
          <p:nvPr/>
        </p:nvPicPr>
        <p:blipFill>
          <a:blip r:embed="rId2" cstate="print"/>
          <a:srcRect t="27067" b="16657"/>
          <a:stretch>
            <a:fillRect/>
          </a:stretch>
        </p:blipFill>
        <p:spPr bwMode="auto">
          <a:xfrm>
            <a:off x="8807449" y="454782"/>
            <a:ext cx="2686050" cy="1628775"/>
          </a:xfrm>
          <a:prstGeom prst="rect">
            <a:avLst/>
          </a:prstGeom>
          <a:noFill/>
        </p:spPr>
      </p:pic>
      <p:pic>
        <p:nvPicPr>
          <p:cNvPr id="9" name="Picture 17"/>
          <p:cNvPicPr/>
          <p:nvPr/>
        </p:nvPicPr>
        <p:blipFill>
          <a:blip r:embed="rId3" cstate="print"/>
          <a:srcRect l="21260" t="30297" r="21260" b="21965"/>
          <a:stretch>
            <a:fillRect/>
          </a:stretch>
        </p:blipFill>
        <p:spPr bwMode="auto">
          <a:xfrm>
            <a:off x="8807449" y="3631046"/>
            <a:ext cx="27813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po 11"/>
          <p:cNvGrpSpPr/>
          <p:nvPr/>
        </p:nvGrpSpPr>
        <p:grpSpPr>
          <a:xfrm>
            <a:off x="4435478" y="1232335"/>
            <a:ext cx="3219450" cy="2398711"/>
            <a:chOff x="3600448" y="1246747"/>
            <a:chExt cx="3219450" cy="2398711"/>
          </a:xfrm>
        </p:grpSpPr>
        <p:pic>
          <p:nvPicPr>
            <p:cNvPr id="5" name="Picture 15"/>
            <p:cNvPicPr/>
            <p:nvPr/>
          </p:nvPicPr>
          <p:blipFill>
            <a:blip r:embed="rId4" cstate="print"/>
            <a:srcRect l="295" t="19314" r="23327" b="9089"/>
            <a:stretch>
              <a:fillRect/>
            </a:stretch>
          </p:blipFill>
          <p:spPr bwMode="auto">
            <a:xfrm>
              <a:off x="3600448" y="1246747"/>
              <a:ext cx="3219450" cy="2398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CasellaDiTesto 9"/>
            <p:cNvSpPr txBox="1"/>
            <p:nvPr/>
          </p:nvSpPr>
          <p:spPr>
            <a:xfrm>
              <a:off x="5083175" y="1285635"/>
              <a:ext cx="1457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Tmax</a:t>
              </a:r>
              <a:r>
                <a:rPr lang="it-IT" dirty="0" smtClean="0"/>
                <a:t>=33,7°C</a:t>
              </a:r>
              <a:endParaRPr lang="en-US" dirty="0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558800" y="3975100"/>
            <a:ext cx="3121025" cy="2516205"/>
            <a:chOff x="558800" y="3975100"/>
            <a:chExt cx="3121025" cy="2516205"/>
          </a:xfrm>
        </p:grpSpPr>
        <p:pic>
          <p:nvPicPr>
            <p:cNvPr id="4" name="Picture 19"/>
            <p:cNvPicPr/>
            <p:nvPr/>
          </p:nvPicPr>
          <p:blipFill>
            <a:blip r:embed="rId5" cstate="print"/>
            <a:srcRect t="19314" r="23622" b="8332"/>
            <a:stretch>
              <a:fillRect/>
            </a:stretch>
          </p:blipFill>
          <p:spPr bwMode="auto">
            <a:xfrm>
              <a:off x="558800" y="3975100"/>
              <a:ext cx="3121025" cy="2516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CasellaDiTesto 10"/>
            <p:cNvSpPr txBox="1"/>
            <p:nvPr/>
          </p:nvSpPr>
          <p:spPr>
            <a:xfrm>
              <a:off x="2090736" y="3975100"/>
              <a:ext cx="1457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Tmax</a:t>
              </a:r>
              <a:r>
                <a:rPr lang="it-IT" dirty="0" smtClean="0"/>
                <a:t>=32,4°C</a:t>
              </a:r>
              <a:endParaRPr lang="en-US" dirty="0"/>
            </a:p>
          </p:txBody>
        </p:sp>
      </p:grpSp>
      <p:cxnSp>
        <p:nvCxnSpPr>
          <p:cNvPr id="15" name="Connettore 2 14"/>
          <p:cNvCxnSpPr/>
          <p:nvPr/>
        </p:nvCxnSpPr>
        <p:spPr>
          <a:xfrm flipV="1">
            <a:off x="7934326" y="1232335"/>
            <a:ext cx="593725" cy="4450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8050217" y="3487216"/>
            <a:ext cx="477834" cy="361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8528051" y="2729609"/>
            <a:ext cx="36321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Bookman Old Style" panose="02050604050505020204" pitchFamily="18" charset="0"/>
              </a:rPr>
              <a:t>TEST RESULTS (TOTAL POWER 94W and 6 </a:t>
            </a:r>
            <a:r>
              <a:rPr lang="it-IT" sz="1400" dirty="0" err="1" smtClean="0">
                <a:latin typeface="Bookman Old Style" panose="02050604050505020204" pitchFamily="18" charset="0"/>
              </a:rPr>
              <a:t>cooling</a:t>
            </a:r>
            <a:r>
              <a:rPr lang="it-IT" sz="1400" dirty="0" smtClean="0">
                <a:latin typeface="Bookman Old Style" panose="02050604050505020204" pitchFamily="18" charset="0"/>
              </a:rPr>
              <a:t> </a:t>
            </a:r>
            <a:r>
              <a:rPr lang="it-IT" sz="1400" dirty="0" err="1" smtClean="0">
                <a:latin typeface="Bookman Old Style" panose="02050604050505020204" pitchFamily="18" charset="0"/>
              </a:rPr>
              <a:t>pipes</a:t>
            </a:r>
            <a:r>
              <a:rPr lang="it-IT" sz="1400" dirty="0" smtClean="0">
                <a:latin typeface="Bookman Old Style" panose="02050604050505020204" pitchFamily="18" charset="0"/>
              </a:rPr>
              <a:t> with 0,3 </a:t>
            </a:r>
            <a:r>
              <a:rPr lang="it-IT" sz="1400" dirty="0" err="1" smtClean="0">
                <a:latin typeface="Bookman Old Style" panose="02050604050505020204" pitchFamily="18" charset="0"/>
              </a:rPr>
              <a:t>lit</a:t>
            </a:r>
            <a:r>
              <a:rPr lang="it-IT" sz="1400" dirty="0" smtClean="0">
                <a:latin typeface="Bookman Old Style" panose="02050604050505020204" pitchFamily="18" charset="0"/>
              </a:rPr>
              <a:t>/</a:t>
            </a:r>
            <a:r>
              <a:rPr lang="it-IT" sz="1400" dirty="0" err="1" smtClean="0">
                <a:latin typeface="Bookman Old Style" panose="02050604050505020204" pitchFamily="18" charset="0"/>
              </a:rPr>
              <a:t>min</a:t>
            </a:r>
            <a:r>
              <a:rPr lang="it-IT" sz="1400" dirty="0" smtClean="0">
                <a:latin typeface="Bookman Old Style" panose="02050604050505020204" pitchFamily="18" charset="0"/>
              </a:rPr>
              <a:t> of water) </a:t>
            </a:r>
            <a:r>
              <a:rPr lang="it-IT" sz="1400" dirty="0" err="1" smtClean="0">
                <a:latin typeface="Bookman Old Style" panose="02050604050505020204" pitchFamily="18" charset="0"/>
              </a:rPr>
              <a:t>at</a:t>
            </a:r>
            <a:r>
              <a:rPr lang="it-IT" sz="1400" dirty="0" smtClean="0">
                <a:latin typeface="Bookman Old Style" panose="02050604050505020204" pitchFamily="18" charset="0"/>
              </a:rPr>
              <a:t> 18,5°C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68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/>
          <a:srcRect l="7250" t="33873" r="11348" b="22285"/>
          <a:stretch>
            <a:fillRect/>
          </a:stretch>
        </p:blipFill>
        <p:spPr bwMode="auto">
          <a:xfrm>
            <a:off x="1618926" y="662539"/>
            <a:ext cx="41148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/>
          <p:nvPr/>
        </p:nvPicPr>
        <p:blipFill>
          <a:blip r:embed="rId3" cstate="print"/>
          <a:srcRect l="21260" t="29918" r="21260" b="21586"/>
          <a:stretch>
            <a:fillRect/>
          </a:stretch>
        </p:blipFill>
        <p:spPr bwMode="auto">
          <a:xfrm>
            <a:off x="965200" y="2970437"/>
            <a:ext cx="6000750" cy="35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850900" y="249786"/>
            <a:ext cx="10515600" cy="5862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800" b="1" smtClean="0">
                <a:latin typeface="Bookman Old Style" panose="02050604050505020204" pitchFamily="18" charset="0"/>
              </a:rPr>
              <a:t>FEM ANALYSES AND TEST RESULTS- REPORTED ON TDR</a:t>
            </a:r>
            <a:endParaRPr lang="en-US" sz="1800" b="1" dirty="0">
              <a:latin typeface="Bookman Old Style" panose="020506040505050202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105650" y="2870752"/>
            <a:ext cx="4527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Bookman Old Style" panose="02050604050505020204" pitchFamily="18" charset="0"/>
              </a:rPr>
              <a:t>TEST RESULTS (TOTAL POWER 42W and 2 </a:t>
            </a:r>
            <a:r>
              <a:rPr lang="it-IT" sz="1400" dirty="0" err="1" smtClean="0">
                <a:latin typeface="Bookman Old Style" panose="02050604050505020204" pitchFamily="18" charset="0"/>
              </a:rPr>
              <a:t>cooling</a:t>
            </a:r>
            <a:r>
              <a:rPr lang="it-IT" sz="1400" dirty="0" smtClean="0">
                <a:latin typeface="Bookman Old Style" panose="02050604050505020204" pitchFamily="18" charset="0"/>
              </a:rPr>
              <a:t> </a:t>
            </a:r>
            <a:r>
              <a:rPr lang="it-IT" sz="1400" dirty="0" err="1" smtClean="0">
                <a:latin typeface="Bookman Old Style" panose="02050604050505020204" pitchFamily="18" charset="0"/>
              </a:rPr>
              <a:t>pipes</a:t>
            </a:r>
            <a:r>
              <a:rPr lang="it-IT" sz="1400" dirty="0" smtClean="0">
                <a:latin typeface="Bookman Old Style" panose="02050604050505020204" pitchFamily="18" charset="0"/>
              </a:rPr>
              <a:t> with 0,3 </a:t>
            </a:r>
            <a:r>
              <a:rPr lang="it-IT" sz="1400" dirty="0" err="1" smtClean="0">
                <a:latin typeface="Bookman Old Style" panose="02050604050505020204" pitchFamily="18" charset="0"/>
              </a:rPr>
              <a:t>lit</a:t>
            </a:r>
            <a:r>
              <a:rPr lang="it-IT" sz="1400" dirty="0" smtClean="0">
                <a:latin typeface="Bookman Old Style" panose="02050604050505020204" pitchFamily="18" charset="0"/>
              </a:rPr>
              <a:t>/</a:t>
            </a:r>
            <a:r>
              <a:rPr lang="it-IT" sz="1400" dirty="0" err="1" smtClean="0">
                <a:latin typeface="Bookman Old Style" panose="02050604050505020204" pitchFamily="18" charset="0"/>
              </a:rPr>
              <a:t>min</a:t>
            </a:r>
            <a:r>
              <a:rPr lang="it-IT" sz="1400" dirty="0" smtClean="0">
                <a:latin typeface="Bookman Old Style" panose="02050604050505020204" pitchFamily="18" charset="0"/>
              </a:rPr>
              <a:t> of water) </a:t>
            </a:r>
            <a:r>
              <a:rPr lang="it-IT" sz="1400" dirty="0" err="1" smtClean="0">
                <a:latin typeface="Bookman Old Style" panose="02050604050505020204" pitchFamily="18" charset="0"/>
              </a:rPr>
              <a:t>at</a:t>
            </a:r>
            <a:r>
              <a:rPr lang="it-IT" sz="1400" dirty="0" smtClean="0">
                <a:latin typeface="Bookman Old Style" panose="02050604050505020204" pitchFamily="18" charset="0"/>
              </a:rPr>
              <a:t> 18,5°C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4"/>
          <p:cNvGrpSpPr/>
          <p:nvPr/>
        </p:nvGrpSpPr>
        <p:grpSpPr>
          <a:xfrm>
            <a:off x="6382688" y="2103425"/>
            <a:ext cx="5480349" cy="4372238"/>
            <a:chOff x="1259631" y="3972515"/>
            <a:chExt cx="6156684" cy="2570293"/>
          </a:xfrm>
        </p:grpSpPr>
        <p:grpSp>
          <p:nvGrpSpPr>
            <p:cNvPr id="15" name="Group 23"/>
            <p:cNvGrpSpPr/>
            <p:nvPr/>
          </p:nvGrpSpPr>
          <p:grpSpPr>
            <a:xfrm>
              <a:off x="1259631" y="3972515"/>
              <a:ext cx="6156684" cy="2570293"/>
              <a:chOff x="1259631" y="3972515"/>
              <a:chExt cx="6156684" cy="2570293"/>
            </a:xfrm>
          </p:grpSpPr>
          <p:pic>
            <p:nvPicPr>
              <p:cNvPr id="17" name="Picture 3" descr="D:\PANDA\DISEGNI\tubo_U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4889" r="7467"/>
              <a:stretch>
                <a:fillRect/>
              </a:stretch>
            </p:blipFill>
            <p:spPr bwMode="auto">
              <a:xfrm>
                <a:off x="1331640" y="4218644"/>
                <a:ext cx="925481" cy="2196695"/>
              </a:xfrm>
              <a:prstGeom prst="rect">
                <a:avLst/>
              </a:prstGeom>
              <a:noFill/>
            </p:spPr>
          </p:pic>
          <p:sp>
            <p:nvSpPr>
              <p:cNvPr id="18" name="TextBox 9"/>
              <p:cNvSpPr txBox="1"/>
              <p:nvPr/>
            </p:nvSpPr>
            <p:spPr>
              <a:xfrm>
                <a:off x="1259631" y="4005064"/>
                <a:ext cx="997489" cy="162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200" dirty="0" smtClean="0">
                    <a:latin typeface="Bookman Old Style" pitchFamily="18" charset="0"/>
                  </a:rPr>
                  <a:t>U-TUBE</a:t>
                </a:r>
                <a:endParaRPr lang="it-IT" sz="1200" dirty="0">
                  <a:latin typeface="Bookman Old Style" pitchFamily="18" charset="0"/>
                </a:endParaRPr>
              </a:p>
            </p:txBody>
          </p:sp>
          <p:sp>
            <p:nvSpPr>
              <p:cNvPr id="19" name="Right Arrow 10"/>
              <p:cNvSpPr/>
              <p:nvPr/>
            </p:nvSpPr>
            <p:spPr>
              <a:xfrm>
                <a:off x="2339752" y="5004011"/>
                <a:ext cx="864096" cy="432048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/>
              </a:p>
            </p:txBody>
          </p:sp>
          <p:sp>
            <p:nvSpPr>
              <p:cNvPr id="20" name="TextBox 11"/>
              <p:cNvSpPr txBox="1"/>
              <p:nvPr/>
            </p:nvSpPr>
            <p:spPr>
              <a:xfrm>
                <a:off x="2195736" y="4647026"/>
                <a:ext cx="122413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000" dirty="0" smtClean="0">
                    <a:latin typeface="Bookman Old Style" pitchFamily="18" charset="0"/>
                  </a:rPr>
                  <a:t>TEST RESULTS</a:t>
                </a:r>
                <a:endParaRPr lang="it-IT" sz="1000" dirty="0">
                  <a:latin typeface="Bookman Old Style" pitchFamily="18" charset="0"/>
                </a:endParaRPr>
              </a:p>
            </p:txBody>
          </p:sp>
          <p:graphicFrame>
            <p:nvGraphicFramePr>
              <p:cNvPr id="21" name="Chart 16"/>
              <p:cNvGraphicFramePr/>
              <p:nvPr>
                <p:extLst>
                  <p:ext uri="{D42A27DB-BD31-4B8C-83A1-F6EECF244321}">
                    <p14:modId xmlns:p14="http://schemas.microsoft.com/office/powerpoint/2010/main" val="1566846077"/>
                  </p:ext>
                </p:extLst>
              </p:nvPr>
            </p:nvGraphicFramePr>
            <p:xfrm>
              <a:off x="3383867" y="3972515"/>
              <a:ext cx="4032448" cy="257029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2" name="Oval 17"/>
              <p:cNvSpPr/>
              <p:nvPr/>
            </p:nvSpPr>
            <p:spPr>
              <a:xfrm>
                <a:off x="4499992" y="5360997"/>
                <a:ext cx="432048" cy="57606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/>
              </a:p>
            </p:txBody>
          </p:sp>
          <p:cxnSp>
            <p:nvCxnSpPr>
              <p:cNvPr id="23" name="Straight Arrow Connector 21"/>
              <p:cNvCxnSpPr/>
              <p:nvPr/>
            </p:nvCxnSpPr>
            <p:spPr>
              <a:xfrm rot="5400000">
                <a:off x="4860032" y="5013176"/>
                <a:ext cx="360040" cy="2160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26"/>
            <p:cNvSpPr txBox="1"/>
            <p:nvPr/>
          </p:nvSpPr>
          <p:spPr>
            <a:xfrm>
              <a:off x="4427984" y="6217761"/>
              <a:ext cx="1944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100" b="1" dirty="0" smtClean="0">
                  <a:latin typeface="Californian FB" pitchFamily="18" charset="0"/>
                </a:rPr>
                <a:t>FLOW RATE [</a:t>
              </a:r>
              <a:r>
                <a:rPr lang="it-IT" sz="1100" b="1" dirty="0" err="1" smtClean="0">
                  <a:latin typeface="Californian FB" pitchFamily="18" charset="0"/>
                </a:rPr>
                <a:t>lit</a:t>
              </a:r>
              <a:r>
                <a:rPr lang="it-IT" sz="1100" b="1" dirty="0" smtClean="0">
                  <a:latin typeface="Californian FB" pitchFamily="18" charset="0"/>
                </a:rPr>
                <a:t>/min]</a:t>
              </a:r>
              <a:endParaRPr lang="it-IT" sz="1100" b="1" dirty="0">
                <a:latin typeface="Californian FB" pitchFamily="18" charset="0"/>
              </a:endParaRPr>
            </a:p>
          </p:txBody>
        </p:sp>
      </p:grpSp>
      <p:sp>
        <p:nvSpPr>
          <p:cNvPr id="27" name="CasellaDiTesto 26"/>
          <p:cNvSpPr txBox="1"/>
          <p:nvPr/>
        </p:nvSpPr>
        <p:spPr>
          <a:xfrm>
            <a:off x="9495611" y="3355715"/>
            <a:ext cx="90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O,3</a:t>
            </a:r>
            <a:r>
              <a:rPr lang="it-IT" dirty="0" smtClean="0"/>
              <a:t> </a:t>
            </a:r>
            <a:r>
              <a:rPr lang="it-IT" sz="1100" dirty="0" err="1" smtClean="0"/>
              <a:t>lit</a:t>
            </a:r>
            <a:r>
              <a:rPr lang="it-IT" sz="1100" dirty="0" smtClean="0"/>
              <a:t>/</a:t>
            </a:r>
            <a:r>
              <a:rPr lang="it-IT" sz="1100" dirty="0" err="1" smtClean="0"/>
              <a:t>min</a:t>
            </a:r>
            <a:endParaRPr lang="en-US" sz="1100" dirty="0"/>
          </a:p>
        </p:txBody>
      </p:sp>
      <p:grpSp>
        <p:nvGrpSpPr>
          <p:cNvPr id="30" name="Gruppo 29"/>
          <p:cNvGrpSpPr/>
          <p:nvPr/>
        </p:nvGrpSpPr>
        <p:grpSpPr>
          <a:xfrm>
            <a:off x="346603" y="1390870"/>
            <a:ext cx="5651500" cy="4557561"/>
            <a:chOff x="346603" y="1390870"/>
            <a:chExt cx="5651500" cy="4557561"/>
          </a:xfrm>
        </p:grpSpPr>
        <p:grpSp>
          <p:nvGrpSpPr>
            <p:cNvPr id="4" name="Group 22"/>
            <p:cNvGrpSpPr/>
            <p:nvPr/>
          </p:nvGrpSpPr>
          <p:grpSpPr>
            <a:xfrm>
              <a:off x="346603" y="1390870"/>
              <a:ext cx="5651500" cy="4557561"/>
              <a:chOff x="1331640" y="836712"/>
              <a:chExt cx="5976664" cy="3069922"/>
            </a:xfrm>
          </p:grpSpPr>
          <p:grpSp>
            <p:nvGrpSpPr>
              <p:cNvPr id="5" name="Group 20"/>
              <p:cNvGrpSpPr/>
              <p:nvPr/>
            </p:nvGrpSpPr>
            <p:grpSpPr>
              <a:xfrm>
                <a:off x="1331640" y="836712"/>
                <a:ext cx="5976664" cy="3024336"/>
                <a:chOff x="1331640" y="836712"/>
                <a:chExt cx="5976664" cy="3024336"/>
              </a:xfrm>
            </p:grpSpPr>
            <p:pic>
              <p:nvPicPr>
                <p:cNvPr id="7" name="Picture 4" descr="D:\PANDA\DISEGNI\tubo_S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331640" y="1196752"/>
                  <a:ext cx="936104" cy="23762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aphicFrame>
              <p:nvGraphicFramePr>
                <p:cNvPr id="8" name="Chart 5"/>
                <p:cNvGraphicFramePr/>
                <p:nvPr>
                  <p:extLst>
                    <p:ext uri="{D42A27DB-BD31-4B8C-83A1-F6EECF244321}">
                      <p14:modId xmlns:p14="http://schemas.microsoft.com/office/powerpoint/2010/main" val="1713923656"/>
                    </p:ext>
                  </p:extLst>
                </p:nvPr>
              </p:nvGraphicFramePr>
              <p:xfrm>
                <a:off x="3347864" y="836712"/>
                <a:ext cx="3960440" cy="302433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9" name="Right Arrow 6"/>
                <p:cNvSpPr/>
                <p:nvPr/>
              </p:nvSpPr>
              <p:spPr>
                <a:xfrm>
                  <a:off x="2339752" y="1772816"/>
                  <a:ext cx="864096" cy="432048"/>
                </a:xfrm>
                <a:prstGeom prst="rightArrow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10" name="TextBox 7"/>
                <p:cNvSpPr txBox="1"/>
                <p:nvPr/>
              </p:nvSpPr>
              <p:spPr>
                <a:xfrm>
                  <a:off x="2195736" y="1484784"/>
                  <a:ext cx="1224136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it-IT" sz="1000" dirty="0" smtClean="0">
                      <a:latin typeface="Bookman Old Style" pitchFamily="18" charset="0"/>
                    </a:rPr>
                    <a:t>TEST RESULTS</a:t>
                  </a:r>
                  <a:endParaRPr lang="it-IT" sz="1000" dirty="0">
                    <a:latin typeface="Bookman Old Style" pitchFamily="18" charset="0"/>
                  </a:endParaRPr>
                </a:p>
              </p:txBody>
            </p:sp>
            <p:sp>
              <p:nvSpPr>
                <p:cNvPr id="11" name="TextBox 8"/>
                <p:cNvSpPr txBox="1"/>
                <p:nvPr/>
              </p:nvSpPr>
              <p:spPr>
                <a:xfrm>
                  <a:off x="1403648" y="980728"/>
                  <a:ext cx="864096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it-IT" sz="1200" dirty="0" smtClean="0">
                      <a:latin typeface="Bookman Old Style" pitchFamily="18" charset="0"/>
                    </a:rPr>
                    <a:t>S-TUBE</a:t>
                  </a:r>
                  <a:endParaRPr lang="it-IT" sz="1200" dirty="0">
                    <a:latin typeface="Bookman Old Style" pitchFamily="18" charset="0"/>
                  </a:endParaRPr>
                </a:p>
              </p:txBody>
            </p:sp>
            <p:sp>
              <p:nvSpPr>
                <p:cNvPr id="12" name="Oval 12"/>
                <p:cNvSpPr/>
                <p:nvPr/>
              </p:nvSpPr>
              <p:spPr>
                <a:xfrm>
                  <a:off x="4427984" y="2492896"/>
                  <a:ext cx="504056" cy="648072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cxnSp>
              <p:nvCxnSpPr>
                <p:cNvPr id="13" name="Straight Arrow Connector 14"/>
                <p:cNvCxnSpPr/>
                <p:nvPr/>
              </p:nvCxnSpPr>
              <p:spPr>
                <a:xfrm rot="5400000">
                  <a:off x="4752020" y="2312876"/>
                  <a:ext cx="360040" cy="144016"/>
                </a:xfrm>
                <a:prstGeom prst="straightConnector1">
                  <a:avLst/>
                </a:prstGeom>
                <a:ln w="19050">
                  <a:noFill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15"/>
              <p:cNvSpPr txBox="1"/>
              <p:nvPr/>
            </p:nvSpPr>
            <p:spPr>
              <a:xfrm>
                <a:off x="4283968" y="3645024"/>
                <a:ext cx="1656184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100" b="1" dirty="0" smtClean="0">
                    <a:latin typeface="Californian FB" pitchFamily="18" charset="0"/>
                  </a:rPr>
                  <a:t>FLOW RATE [</a:t>
                </a:r>
                <a:r>
                  <a:rPr lang="it-IT" sz="1100" b="1" dirty="0" err="1" smtClean="0">
                    <a:latin typeface="Californian FB" pitchFamily="18" charset="0"/>
                  </a:rPr>
                  <a:t>lit</a:t>
                </a:r>
                <a:r>
                  <a:rPr lang="it-IT" sz="1100" b="1" dirty="0" smtClean="0">
                    <a:latin typeface="Californian FB" pitchFamily="18" charset="0"/>
                  </a:rPr>
                  <a:t>/min]</a:t>
                </a:r>
                <a:endParaRPr lang="it-IT" sz="1100" b="1" dirty="0">
                  <a:latin typeface="Californian FB" pitchFamily="18" charset="0"/>
                </a:endParaRPr>
              </a:p>
            </p:txBody>
          </p:sp>
        </p:grpSp>
        <p:sp>
          <p:nvSpPr>
            <p:cNvPr id="24" name="Ovale 23"/>
            <p:cNvSpPr/>
            <p:nvPr/>
          </p:nvSpPr>
          <p:spPr>
            <a:xfrm>
              <a:off x="3286107" y="4057393"/>
              <a:ext cx="384585" cy="8227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Connettore 2 25"/>
            <p:cNvCxnSpPr/>
            <p:nvPr/>
          </p:nvCxnSpPr>
          <p:spPr>
            <a:xfrm flipH="1">
              <a:off x="3595052" y="3318751"/>
              <a:ext cx="238316" cy="63412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ccia a destra 27"/>
            <p:cNvSpPr/>
            <p:nvPr/>
          </p:nvSpPr>
          <p:spPr>
            <a:xfrm>
              <a:off x="1275525" y="3146132"/>
              <a:ext cx="855613" cy="729747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asellaDiTesto 28"/>
          <p:cNvSpPr txBox="1"/>
          <p:nvPr/>
        </p:nvSpPr>
        <p:spPr>
          <a:xfrm>
            <a:off x="2116952" y="250656"/>
            <a:ext cx="828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Bookman Old Style" panose="02050604050505020204" pitchFamily="18" charset="0"/>
              </a:rPr>
              <a:t>TESTED PRESSURE DROP- REPORTED IN TDR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4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6435" y="45612"/>
            <a:ext cx="8115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latin typeface="Bookman Old Style" panose="02050604050505020204" pitchFamily="18" charset="0"/>
              </a:rPr>
              <a:t>COOLING TEST ON PROTOTYPES WITH DIFFERENT GLUES- DEC 2011</a:t>
            </a:r>
            <a:endParaRPr lang="it-IT" sz="1600" b="1" dirty="0">
              <a:latin typeface="Bookman Old Style" panose="02050604050505020204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 l="21260" t="29918" r="21260" b="21586"/>
          <a:stretch>
            <a:fillRect/>
          </a:stretch>
        </p:blipFill>
        <p:spPr bwMode="auto">
          <a:xfrm>
            <a:off x="205019" y="331160"/>
            <a:ext cx="2264839" cy="158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print"/>
          <a:srcRect l="7250" t="33873" r="11348" b="22285"/>
          <a:stretch>
            <a:fillRect/>
          </a:stretch>
        </p:blipFill>
        <p:spPr bwMode="auto">
          <a:xfrm>
            <a:off x="5379042" y="5487912"/>
            <a:ext cx="2736304" cy="104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37119" y="455187"/>
            <a:ext cx="2746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fornian FB" pitchFamily="18" charset="0"/>
              </a:rPr>
              <a:t>21W ( 1,75 W each chip, 1W/cm</a:t>
            </a:r>
            <a:r>
              <a:rPr lang="en-US" sz="1200" baseline="30000" dirty="0">
                <a:latin typeface="Californian FB" pitchFamily="18" charset="0"/>
              </a:rPr>
              <a:t>2</a:t>
            </a:r>
            <a:r>
              <a:rPr lang="en-US" sz="1200" dirty="0">
                <a:latin typeface="Californian FB" pitchFamily="18" charset="0"/>
              </a:rPr>
              <a:t>)</a:t>
            </a:r>
          </a:p>
          <a:p>
            <a:r>
              <a:rPr lang="en-US" sz="1200" dirty="0">
                <a:latin typeface="Californian FB" pitchFamily="18" charset="0"/>
              </a:rPr>
              <a:t>Flow rate: 0,3 lit/min</a:t>
            </a:r>
          </a:p>
          <a:p>
            <a:r>
              <a:rPr lang="en-US" sz="1200" dirty="0">
                <a:latin typeface="Californian FB" pitchFamily="18" charset="0"/>
              </a:rPr>
              <a:t>Inlet cooling temperature: 18°C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alifornian FB" pitchFamily="18" charset="0"/>
              </a:rPr>
              <a:t>1ST </a:t>
            </a:r>
            <a:r>
              <a:rPr lang="en-US" sz="1200" b="1" dirty="0">
                <a:solidFill>
                  <a:srgbClr val="FF0000"/>
                </a:solidFill>
                <a:latin typeface="Californian FB" pitchFamily="18" charset="0"/>
              </a:rPr>
              <a:t>prototype: T max around 39°C</a:t>
            </a:r>
          </a:p>
          <a:p>
            <a:pPr>
              <a:buFontTx/>
              <a:buChar char="-"/>
            </a:pPr>
            <a:r>
              <a:rPr lang="en-US" sz="1200" dirty="0">
                <a:latin typeface="Californian FB" pitchFamily="18" charset="0"/>
              </a:rPr>
              <a:t>H70 glue between tube, omega and foam</a:t>
            </a:r>
          </a:p>
          <a:p>
            <a:pPr>
              <a:buFontTx/>
              <a:buChar char="-"/>
            </a:pPr>
            <a:r>
              <a:rPr lang="en-US" sz="1200" dirty="0">
                <a:latin typeface="Californian FB" pitchFamily="18" charset="0"/>
              </a:rPr>
              <a:t>ARTIC ALUMINA glue (rapid) between chips and foam </a:t>
            </a:r>
            <a:endParaRPr lang="it-IT" sz="1200" dirty="0">
              <a:latin typeface="Californian FB" pitchFamily="18" charset="0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5" cstate="print"/>
          <a:srcRect l="30906" t="33273" r="30906" b="25520"/>
          <a:stretch>
            <a:fillRect/>
          </a:stretch>
        </p:blipFill>
        <p:spPr bwMode="auto">
          <a:xfrm>
            <a:off x="205019" y="1929240"/>
            <a:ext cx="2247549" cy="165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9828" y="2106723"/>
            <a:ext cx="282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fornian FB" pitchFamily="18" charset="0"/>
              </a:rPr>
              <a:t>21W ( 1,75 W each chip, 1W/cm</a:t>
            </a:r>
            <a:r>
              <a:rPr lang="en-US" sz="1200" baseline="30000" dirty="0">
                <a:latin typeface="Californian FB" pitchFamily="18" charset="0"/>
              </a:rPr>
              <a:t>2</a:t>
            </a:r>
            <a:r>
              <a:rPr lang="en-US" sz="1200" dirty="0">
                <a:latin typeface="Californian FB" pitchFamily="18" charset="0"/>
              </a:rPr>
              <a:t>)</a:t>
            </a:r>
          </a:p>
          <a:p>
            <a:r>
              <a:rPr lang="en-US" sz="1200" dirty="0">
                <a:latin typeface="Californian FB" pitchFamily="18" charset="0"/>
              </a:rPr>
              <a:t>Flow rate: 0,3 lit/min</a:t>
            </a:r>
          </a:p>
          <a:p>
            <a:r>
              <a:rPr lang="en-US" sz="1200" dirty="0">
                <a:latin typeface="Californian FB" pitchFamily="18" charset="0"/>
              </a:rPr>
              <a:t>Inlet cooling temperature: 18°C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alifornian FB" pitchFamily="18" charset="0"/>
              </a:rPr>
              <a:t>2ND </a:t>
            </a:r>
            <a:r>
              <a:rPr lang="en-US" sz="1200" b="1" dirty="0">
                <a:solidFill>
                  <a:srgbClr val="FF0000"/>
                </a:solidFill>
                <a:latin typeface="Californian FB" pitchFamily="18" charset="0"/>
              </a:rPr>
              <a:t>prototype: T max around 46</a:t>
            </a:r>
            <a:r>
              <a:rPr lang="en-US" sz="1200" b="1" dirty="0">
                <a:solidFill>
                  <a:srgbClr val="FF0000"/>
                </a:solidFill>
                <a:latin typeface="Calibri"/>
              </a:rPr>
              <a:t>°C</a:t>
            </a:r>
            <a:endParaRPr lang="en-US" sz="1200" b="1" dirty="0">
              <a:solidFill>
                <a:srgbClr val="FF0000"/>
              </a:solidFill>
              <a:latin typeface="Californian FB" pitchFamily="18" charset="0"/>
            </a:endParaRPr>
          </a:p>
          <a:p>
            <a:pPr>
              <a:buFontTx/>
              <a:buChar char="-"/>
            </a:pPr>
            <a:r>
              <a:rPr lang="en-US" sz="1200" dirty="0">
                <a:latin typeface="Californian FB" pitchFamily="18" charset="0"/>
              </a:rPr>
              <a:t>MASTER BOND glue between tube, omega and foam</a:t>
            </a:r>
          </a:p>
          <a:p>
            <a:pPr>
              <a:buFontTx/>
              <a:buChar char="-"/>
            </a:pPr>
            <a:r>
              <a:rPr lang="en-US" sz="1200" dirty="0">
                <a:latin typeface="Californian FB" pitchFamily="18" charset="0"/>
              </a:rPr>
              <a:t>MASTER BOND glue between chips and foam</a:t>
            </a:r>
            <a:endParaRPr lang="it-IT" sz="1200" dirty="0">
              <a:latin typeface="Californian FB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2737" y="4763469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fornian FB" pitchFamily="18" charset="0"/>
              </a:rPr>
              <a:t>PROTOTYPE:</a:t>
            </a:r>
          </a:p>
          <a:p>
            <a:r>
              <a:rPr lang="en-US" sz="1000" dirty="0">
                <a:latin typeface="Californian FB" pitchFamily="18" charset="0"/>
              </a:rPr>
              <a:t>2 glue layers/stave</a:t>
            </a:r>
          </a:p>
          <a:p>
            <a:pPr marL="176213" indent="-176213">
              <a:buAutoNum type="arabicParenR"/>
            </a:pPr>
            <a:r>
              <a:rPr lang="en-US" sz="1000" dirty="0">
                <a:latin typeface="Californian FB" pitchFamily="18" charset="0"/>
              </a:rPr>
              <a:t>Between tube, omega and foam</a:t>
            </a:r>
          </a:p>
          <a:p>
            <a:pPr marL="176213" indent="-176213">
              <a:buAutoNum type="arabicParenR"/>
            </a:pPr>
            <a:r>
              <a:rPr lang="en-US" sz="1000" dirty="0">
                <a:latin typeface="Californian FB" pitchFamily="18" charset="0"/>
              </a:rPr>
              <a:t>Between chip and carbon foam</a:t>
            </a:r>
            <a:endParaRPr lang="it-IT" sz="1000" dirty="0">
              <a:latin typeface="Californian FB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 l="29724" t="23905" r="31890" b="35211"/>
          <a:stretch>
            <a:fillRect/>
          </a:stretch>
        </p:blipFill>
        <p:spPr bwMode="auto">
          <a:xfrm>
            <a:off x="187729" y="3621472"/>
            <a:ext cx="2264839" cy="146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3"/>
          <p:cNvSpPr txBox="1"/>
          <p:nvPr/>
        </p:nvSpPr>
        <p:spPr>
          <a:xfrm>
            <a:off x="2461214" y="3689206"/>
            <a:ext cx="2539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fornian FB" pitchFamily="18" charset="0"/>
              </a:rPr>
              <a:t>21W ( 1,75 W each chip, 1W/cm</a:t>
            </a:r>
            <a:r>
              <a:rPr lang="en-US" sz="1200" baseline="30000" dirty="0">
                <a:latin typeface="Californian FB" pitchFamily="18" charset="0"/>
              </a:rPr>
              <a:t>2</a:t>
            </a:r>
            <a:r>
              <a:rPr lang="en-US" sz="1200" dirty="0">
                <a:latin typeface="Californian FB" pitchFamily="18" charset="0"/>
              </a:rPr>
              <a:t>)</a:t>
            </a:r>
          </a:p>
          <a:p>
            <a:r>
              <a:rPr lang="en-US" sz="1200" dirty="0">
                <a:latin typeface="Californian FB" pitchFamily="18" charset="0"/>
              </a:rPr>
              <a:t>Flow rate: 0,3 lit/min</a:t>
            </a:r>
          </a:p>
          <a:p>
            <a:r>
              <a:rPr lang="en-US" sz="1200" dirty="0">
                <a:latin typeface="Californian FB" pitchFamily="18" charset="0"/>
              </a:rPr>
              <a:t>Inlet cooling temperature: 18°C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alifornian FB" pitchFamily="18" charset="0"/>
              </a:rPr>
              <a:t>3RD </a:t>
            </a:r>
            <a:r>
              <a:rPr lang="en-US" sz="1200" b="1" dirty="0">
                <a:solidFill>
                  <a:srgbClr val="FF0000"/>
                </a:solidFill>
                <a:latin typeface="Californian FB" pitchFamily="18" charset="0"/>
              </a:rPr>
              <a:t>prototype: T max around 45°C</a:t>
            </a:r>
          </a:p>
          <a:p>
            <a:pPr>
              <a:buFontTx/>
              <a:buChar char="-"/>
            </a:pPr>
            <a:r>
              <a:rPr lang="en-US" sz="1200" dirty="0">
                <a:latin typeface="Californian FB" pitchFamily="18" charset="0"/>
              </a:rPr>
              <a:t>H70 glue between tube, omega and foam</a:t>
            </a:r>
          </a:p>
          <a:p>
            <a:pPr>
              <a:buFontTx/>
              <a:buChar char="-"/>
            </a:pPr>
            <a:r>
              <a:rPr lang="en-US" sz="1200" dirty="0">
                <a:latin typeface="Californian FB" pitchFamily="18" charset="0"/>
              </a:rPr>
              <a:t>ARTIC grease + H70 glue spot between chips and foam </a:t>
            </a:r>
            <a:endParaRPr lang="it-IT" sz="1200" dirty="0">
              <a:latin typeface="Californian FB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29724" t="23582" r="31890" b="35211"/>
          <a:stretch>
            <a:fillRect/>
          </a:stretch>
        </p:blipFill>
        <p:spPr bwMode="auto">
          <a:xfrm>
            <a:off x="172843" y="5117412"/>
            <a:ext cx="2293900" cy="14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4"/>
          <p:cNvSpPr txBox="1"/>
          <p:nvPr/>
        </p:nvSpPr>
        <p:spPr>
          <a:xfrm>
            <a:off x="2478504" y="5224245"/>
            <a:ext cx="2589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fornian FB" pitchFamily="18" charset="0"/>
              </a:rPr>
              <a:t>21W ( 1,75 W each chip, 1W/cm</a:t>
            </a:r>
            <a:r>
              <a:rPr lang="en-US" sz="1200" baseline="30000" dirty="0">
                <a:latin typeface="Californian FB" pitchFamily="18" charset="0"/>
              </a:rPr>
              <a:t>2</a:t>
            </a:r>
            <a:r>
              <a:rPr lang="en-US" sz="1200" dirty="0">
                <a:latin typeface="Californian FB" pitchFamily="18" charset="0"/>
              </a:rPr>
              <a:t>)</a:t>
            </a:r>
          </a:p>
          <a:p>
            <a:r>
              <a:rPr lang="en-US" sz="1200" dirty="0">
                <a:latin typeface="Californian FB" pitchFamily="18" charset="0"/>
              </a:rPr>
              <a:t>Flow rate: 0,3 lit/min</a:t>
            </a:r>
          </a:p>
          <a:p>
            <a:r>
              <a:rPr lang="en-US" sz="1200" dirty="0">
                <a:latin typeface="Californian FB" pitchFamily="18" charset="0"/>
              </a:rPr>
              <a:t>Inlet cooling temperature: 18°C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alifornian FB" pitchFamily="18" charset="0"/>
              </a:rPr>
              <a:t>4TH </a:t>
            </a:r>
            <a:r>
              <a:rPr lang="en-US" sz="1200" b="1" dirty="0">
                <a:solidFill>
                  <a:srgbClr val="FF0000"/>
                </a:solidFill>
                <a:latin typeface="Californian FB" pitchFamily="18" charset="0"/>
              </a:rPr>
              <a:t>prototype: T max around 45°C</a:t>
            </a:r>
          </a:p>
          <a:p>
            <a:pPr>
              <a:buFontTx/>
              <a:buChar char="-"/>
            </a:pPr>
            <a:r>
              <a:rPr lang="en-US" sz="1200" dirty="0">
                <a:latin typeface="Californian FB" pitchFamily="18" charset="0"/>
              </a:rPr>
              <a:t>H70 glue between tube, omega and foam</a:t>
            </a:r>
          </a:p>
          <a:p>
            <a:pPr>
              <a:buFontTx/>
              <a:buChar char="-"/>
            </a:pPr>
            <a:r>
              <a:rPr lang="en-US" sz="1200" dirty="0">
                <a:latin typeface="Californian FB" pitchFamily="18" charset="0"/>
              </a:rPr>
              <a:t>MASTER BOND glue between chips and foam </a:t>
            </a:r>
            <a:endParaRPr lang="it-IT" sz="1200" dirty="0">
              <a:latin typeface="Californian FB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/>
          <a:srcRect l="30709" t="33273" r="30709" b="25520"/>
          <a:stretch>
            <a:fillRect/>
          </a:stretch>
        </p:blipFill>
        <p:spPr bwMode="auto">
          <a:xfrm>
            <a:off x="7339263" y="396989"/>
            <a:ext cx="2330325" cy="151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"/>
          <p:cNvSpPr txBox="1"/>
          <p:nvPr/>
        </p:nvSpPr>
        <p:spPr>
          <a:xfrm>
            <a:off x="9664593" y="384166"/>
            <a:ext cx="2591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fornian FB" pitchFamily="18" charset="0"/>
              </a:rPr>
              <a:t>17,5W ( 1,75 W each chip, 1W/cm</a:t>
            </a:r>
            <a:r>
              <a:rPr lang="en-US" sz="1200" baseline="30000" dirty="0">
                <a:latin typeface="Californian FB" pitchFamily="18" charset="0"/>
              </a:rPr>
              <a:t>2</a:t>
            </a:r>
            <a:r>
              <a:rPr lang="en-US" sz="1200" dirty="0">
                <a:latin typeface="Californian FB" pitchFamily="18" charset="0"/>
              </a:rPr>
              <a:t>)</a:t>
            </a:r>
          </a:p>
          <a:p>
            <a:r>
              <a:rPr lang="en-US" sz="1200" dirty="0">
                <a:latin typeface="Californian FB" pitchFamily="18" charset="0"/>
              </a:rPr>
              <a:t>Flow rate: 0,3 lit/min</a:t>
            </a:r>
          </a:p>
          <a:p>
            <a:r>
              <a:rPr lang="en-US" sz="1200" dirty="0">
                <a:latin typeface="Californian FB" pitchFamily="18" charset="0"/>
              </a:rPr>
              <a:t>Inlet cooling temperature: 18°C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alifornian FB" pitchFamily="18" charset="0"/>
              </a:rPr>
              <a:t>5TH </a:t>
            </a:r>
            <a:r>
              <a:rPr lang="en-US" sz="1200" b="1" dirty="0">
                <a:solidFill>
                  <a:srgbClr val="FF0000"/>
                </a:solidFill>
                <a:latin typeface="Californian FB" pitchFamily="18" charset="0"/>
              </a:rPr>
              <a:t>prototype: T max around 43°C</a:t>
            </a:r>
          </a:p>
          <a:p>
            <a:pPr>
              <a:buFontTx/>
              <a:buChar char="-"/>
            </a:pPr>
            <a:r>
              <a:rPr lang="en-US" sz="1200" dirty="0">
                <a:latin typeface="Californian FB" pitchFamily="18" charset="0"/>
              </a:rPr>
              <a:t>H70 glue between tube, omega and foam</a:t>
            </a:r>
          </a:p>
          <a:p>
            <a:pPr>
              <a:buFontTx/>
              <a:buChar char="-"/>
            </a:pPr>
            <a:r>
              <a:rPr lang="en-US" sz="1200" dirty="0">
                <a:latin typeface="Californian FB" pitchFamily="18" charset="0"/>
              </a:rPr>
              <a:t>DURALCO128 glue between chips and foam</a:t>
            </a:r>
          </a:p>
          <a:p>
            <a:pPr>
              <a:buFontTx/>
              <a:buChar char="-"/>
            </a:pPr>
            <a:r>
              <a:rPr lang="en-US" sz="1200" dirty="0">
                <a:latin typeface="Californian FB" pitchFamily="18" charset="0"/>
              </a:rPr>
              <a:t>2 chips are broken!! </a:t>
            </a:r>
            <a:endParaRPr lang="it-IT" sz="1200" dirty="0">
              <a:latin typeface="Californian FB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 l="30709" t="32950" r="30906" b="25520"/>
          <a:stretch>
            <a:fillRect/>
          </a:stretch>
        </p:blipFill>
        <p:spPr bwMode="auto">
          <a:xfrm>
            <a:off x="7339263" y="1971597"/>
            <a:ext cx="2325330" cy="153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5"/>
          <p:cNvSpPr txBox="1"/>
          <p:nvPr/>
        </p:nvSpPr>
        <p:spPr>
          <a:xfrm>
            <a:off x="9664593" y="2119612"/>
            <a:ext cx="2693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fornian FB" pitchFamily="18" charset="0"/>
              </a:rPr>
              <a:t>21W ( 1,75 W each chip, 1W/cm</a:t>
            </a:r>
            <a:r>
              <a:rPr lang="en-US" sz="1200" baseline="30000" dirty="0">
                <a:latin typeface="Californian FB" pitchFamily="18" charset="0"/>
              </a:rPr>
              <a:t>2</a:t>
            </a:r>
            <a:r>
              <a:rPr lang="en-US" sz="1200" dirty="0">
                <a:latin typeface="Californian FB" pitchFamily="18" charset="0"/>
              </a:rPr>
              <a:t>)</a:t>
            </a:r>
          </a:p>
          <a:p>
            <a:r>
              <a:rPr lang="en-US" sz="1200" dirty="0">
                <a:latin typeface="Californian FB" pitchFamily="18" charset="0"/>
              </a:rPr>
              <a:t>Flow rate: 0,3 lit/min</a:t>
            </a:r>
          </a:p>
          <a:p>
            <a:r>
              <a:rPr lang="en-US" sz="1200" dirty="0">
                <a:latin typeface="Californian FB" pitchFamily="18" charset="0"/>
              </a:rPr>
              <a:t>Inlet cooling temperature: 18°C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alifornian FB" pitchFamily="18" charset="0"/>
              </a:rPr>
              <a:t>6TH</a:t>
            </a:r>
            <a:r>
              <a:rPr lang="en-US" sz="1200" dirty="0" smtClean="0">
                <a:solidFill>
                  <a:srgbClr val="FF0000"/>
                </a:solidFill>
                <a:latin typeface="Californian FB" pitchFamily="18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Californian FB" pitchFamily="18" charset="0"/>
              </a:rPr>
              <a:t>prototype: T max around 48°C</a:t>
            </a:r>
          </a:p>
          <a:p>
            <a:pPr>
              <a:buFontTx/>
              <a:buChar char="-"/>
            </a:pPr>
            <a:r>
              <a:rPr lang="en-US" sz="1200" dirty="0">
                <a:latin typeface="Californian FB" pitchFamily="18" charset="0"/>
              </a:rPr>
              <a:t>H70 glue between tube, omega and foam</a:t>
            </a:r>
          </a:p>
          <a:p>
            <a:pPr>
              <a:buFontTx/>
              <a:buChar char="-"/>
            </a:pPr>
            <a:r>
              <a:rPr lang="en-US" sz="1200" dirty="0">
                <a:latin typeface="Californian FB" pitchFamily="18" charset="0"/>
              </a:rPr>
              <a:t>H70 glue between chips and foam</a:t>
            </a:r>
          </a:p>
        </p:txBody>
      </p:sp>
      <p:pic>
        <p:nvPicPr>
          <p:cNvPr id="22" name="Picture 2"/>
          <p:cNvPicPr>
            <a:picLocks noChangeArrowheads="1"/>
          </p:cNvPicPr>
          <p:nvPr/>
        </p:nvPicPr>
        <p:blipFill>
          <a:blip r:embed="rId10" cstate="print"/>
          <a:srcRect l="30906" t="32950" r="30906" b="25843"/>
          <a:stretch>
            <a:fillRect/>
          </a:stretch>
        </p:blipFill>
        <p:spPr bwMode="auto">
          <a:xfrm>
            <a:off x="7339263" y="3562558"/>
            <a:ext cx="2327503" cy="148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"/>
          <p:cNvSpPr txBox="1"/>
          <p:nvPr/>
        </p:nvSpPr>
        <p:spPr>
          <a:xfrm>
            <a:off x="9673506" y="3566837"/>
            <a:ext cx="2582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fornian FB" pitchFamily="18" charset="0"/>
              </a:rPr>
              <a:t>21W ( 1,75 W each chip, 1W/cm</a:t>
            </a:r>
            <a:r>
              <a:rPr lang="en-US" sz="1200" baseline="30000" dirty="0">
                <a:latin typeface="Californian FB" pitchFamily="18" charset="0"/>
              </a:rPr>
              <a:t>2</a:t>
            </a:r>
            <a:r>
              <a:rPr lang="en-US" sz="1200" dirty="0">
                <a:latin typeface="Californian FB" pitchFamily="18" charset="0"/>
              </a:rPr>
              <a:t>)</a:t>
            </a:r>
          </a:p>
          <a:p>
            <a:r>
              <a:rPr lang="en-US" sz="1200" dirty="0">
                <a:latin typeface="Californian FB" pitchFamily="18" charset="0"/>
              </a:rPr>
              <a:t>Flow rate: 0,3 lit/min</a:t>
            </a:r>
          </a:p>
          <a:p>
            <a:r>
              <a:rPr lang="en-US" sz="1200" dirty="0">
                <a:latin typeface="Californian FB" pitchFamily="18" charset="0"/>
              </a:rPr>
              <a:t>Inlet cooling temperature: 18°C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Californian FB" pitchFamily="18" charset="0"/>
              </a:rPr>
              <a:t>7TH </a:t>
            </a:r>
            <a:r>
              <a:rPr lang="en-US" sz="1200" b="1" dirty="0">
                <a:solidFill>
                  <a:srgbClr val="FF0000"/>
                </a:solidFill>
                <a:latin typeface="Californian FB" pitchFamily="18" charset="0"/>
              </a:rPr>
              <a:t>prototype: T around 41°C</a:t>
            </a:r>
          </a:p>
          <a:p>
            <a:pPr>
              <a:buFontTx/>
              <a:buChar char="-"/>
            </a:pPr>
            <a:r>
              <a:rPr lang="en-US" sz="1200" dirty="0" err="1">
                <a:latin typeface="Californian FB" pitchFamily="18" charset="0"/>
              </a:rPr>
              <a:t>Duralco</a:t>
            </a:r>
            <a:r>
              <a:rPr lang="en-US" sz="1200" dirty="0">
                <a:latin typeface="Californian FB" pitchFamily="18" charset="0"/>
              </a:rPr>
              <a:t> 128 glue between tube, omega and foam</a:t>
            </a:r>
          </a:p>
          <a:p>
            <a:pPr>
              <a:buFontTx/>
              <a:buChar char="-"/>
            </a:pPr>
            <a:r>
              <a:rPr lang="en-US" sz="1200" dirty="0" err="1">
                <a:latin typeface="Californian FB" pitchFamily="18" charset="0"/>
              </a:rPr>
              <a:t>Duralco</a:t>
            </a:r>
            <a:r>
              <a:rPr lang="en-US" sz="1200" dirty="0">
                <a:latin typeface="Californian FB" pitchFamily="18" charset="0"/>
              </a:rPr>
              <a:t> 128 glue between chips and foam</a:t>
            </a:r>
          </a:p>
        </p:txBody>
      </p:sp>
      <p:sp>
        <p:nvSpPr>
          <p:cNvPr id="24" name="TextBox 3"/>
          <p:cNvSpPr txBox="1"/>
          <p:nvPr/>
        </p:nvSpPr>
        <p:spPr>
          <a:xfrm>
            <a:off x="8188155" y="5026131"/>
            <a:ext cx="4003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fornian FB" pitchFamily="18" charset="0"/>
              </a:rPr>
              <a:t>CONCLUSION:</a:t>
            </a:r>
          </a:p>
          <a:p>
            <a:pPr>
              <a:buFontTx/>
              <a:buChar char="-"/>
            </a:pPr>
            <a:r>
              <a:rPr lang="en-US" sz="1200" dirty="0">
                <a:latin typeface="Californian FB" pitchFamily="18" charset="0"/>
              </a:rPr>
              <a:t>Best results with Arctic Alumina glue, BUT with rapid </a:t>
            </a:r>
            <a:r>
              <a:rPr lang="en-US" sz="1200" dirty="0" smtClean="0">
                <a:latin typeface="Californian FB" pitchFamily="18" charset="0"/>
              </a:rPr>
              <a:t>polymerization</a:t>
            </a:r>
            <a:endParaRPr lang="en-US" sz="1200" dirty="0">
              <a:latin typeface="Californian FB" pitchFamily="18" charset="0"/>
            </a:endParaRPr>
          </a:p>
          <a:p>
            <a:pPr>
              <a:buFontTx/>
              <a:buChar char="-"/>
            </a:pPr>
            <a:r>
              <a:rPr lang="en-US" sz="1200" dirty="0">
                <a:latin typeface="Californian FB" pitchFamily="18" charset="0"/>
              </a:rPr>
              <a:t>Acceptable results with </a:t>
            </a:r>
            <a:r>
              <a:rPr lang="en-US" sz="1200" dirty="0" err="1">
                <a:latin typeface="Californian FB" pitchFamily="18" charset="0"/>
              </a:rPr>
              <a:t>Duralco</a:t>
            </a:r>
            <a:r>
              <a:rPr lang="en-US" sz="1200" dirty="0">
                <a:latin typeface="Californian FB" pitchFamily="18" charset="0"/>
              </a:rPr>
              <a:t> 128 glue (ceramic glue, polymerization</a:t>
            </a:r>
            <a:r>
              <a:rPr lang="it-IT" sz="1200" dirty="0">
                <a:latin typeface="Californian FB" pitchFamily="18" charset="0"/>
              </a:rPr>
              <a:t> in </a:t>
            </a:r>
            <a:r>
              <a:rPr lang="en-US" sz="1200" dirty="0">
                <a:latin typeface="Californian FB" pitchFamily="18" charset="0"/>
              </a:rPr>
              <a:t>24h at </a:t>
            </a:r>
            <a:r>
              <a:rPr lang="en-US" sz="1200" dirty="0" err="1">
                <a:latin typeface="Californian FB" pitchFamily="18" charset="0"/>
              </a:rPr>
              <a:t>AT</a:t>
            </a:r>
            <a:r>
              <a:rPr lang="en-US" sz="1200" dirty="0">
                <a:latin typeface="Californian FB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1200" dirty="0">
                <a:latin typeface="Californian FB" pitchFamily="18" charset="0"/>
              </a:rPr>
              <a:t> OPEN PROBLEM: not uniformity in gluing and presence of hot spots because of carbon foam structure </a:t>
            </a:r>
            <a:endParaRPr lang="en-US" sz="1200" dirty="0" smtClean="0">
              <a:latin typeface="Californian FB" pitchFamily="18" charset="0"/>
            </a:endParaRPr>
          </a:p>
          <a:p>
            <a:pPr>
              <a:buFontTx/>
              <a:buChar char="-"/>
            </a:pPr>
            <a:r>
              <a:rPr lang="en-US" sz="1200" dirty="0" smtClean="0">
                <a:latin typeface="Californian FB" pitchFamily="18" charset="0"/>
              </a:rPr>
              <a:t>OPEN </a:t>
            </a:r>
            <a:r>
              <a:rPr lang="en-US" sz="1200" dirty="0">
                <a:latin typeface="Californian FB" pitchFamily="18" charset="0"/>
              </a:rPr>
              <a:t>PROBLEM: how to control the effectiveness of gluing after detectors alignment</a:t>
            </a:r>
            <a:r>
              <a:rPr lang="en-US" sz="1200" dirty="0" smtClean="0">
                <a:latin typeface="Californian FB" pitchFamily="18" charset="0"/>
              </a:rPr>
              <a:t>.</a:t>
            </a:r>
            <a:endParaRPr lang="en-US" sz="1200" dirty="0">
              <a:latin typeface="Californian FB" pitchFamily="18" charset="0"/>
            </a:endParaRPr>
          </a:p>
        </p:txBody>
      </p:sp>
      <p:cxnSp>
        <p:nvCxnSpPr>
          <p:cNvPr id="4" name="Connettore 2 3"/>
          <p:cNvCxnSpPr/>
          <p:nvPr/>
        </p:nvCxnSpPr>
        <p:spPr>
          <a:xfrm flipH="1" flipV="1">
            <a:off x="1455821" y="4223084"/>
            <a:ext cx="1081298" cy="1323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H="1">
            <a:off x="1546006" y="5903294"/>
            <a:ext cx="957379" cy="2243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flipH="1" flipV="1">
            <a:off x="8769246" y="991682"/>
            <a:ext cx="951089" cy="871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S.COLI 10/12/2013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4063" y="724033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ookman Old Style" pitchFamily="18" charset="0"/>
              </a:rPr>
              <a:t>CARBON FOAM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7528" y="621988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man Old Style" pitchFamily="18" charset="0"/>
              </a:rPr>
              <a:t>ADVANTAGES: CF plane workable</a:t>
            </a:r>
          </a:p>
          <a:p>
            <a:pPr marL="1347788" indent="-1347788"/>
            <a:r>
              <a:rPr lang="en-US" sz="1400" dirty="0">
                <a:latin typeface="Bookman Old Style" pitchFamily="18" charset="0"/>
              </a:rPr>
              <a:t>DRAWBACK: 	CF gluing </a:t>
            </a:r>
            <a:r>
              <a:rPr lang="en-US" sz="1400" dirty="0" smtClean="0">
                <a:latin typeface="Bookman Old Style" pitchFamily="18" charset="0"/>
              </a:rPr>
              <a:t>uniformity</a:t>
            </a:r>
            <a:endParaRPr lang="en-US" sz="1400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6655" y="66071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ookman Old Style" pitchFamily="18" charset="0"/>
              </a:rPr>
              <a:t>CARBON PAPER PROJECT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889173" y="1107578"/>
            <a:ext cx="3384376" cy="1213104"/>
            <a:chOff x="6888088" y="620688"/>
            <a:chExt cx="3384376" cy="121310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3839" t="48096" r="34547" b="34463"/>
            <a:stretch>
              <a:fillRect/>
            </a:stretch>
          </p:blipFill>
          <p:spPr bwMode="auto">
            <a:xfrm>
              <a:off x="6888088" y="620688"/>
              <a:ext cx="3323942" cy="733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Arrow Connector 12"/>
            <p:cNvCxnSpPr/>
            <p:nvPr/>
          </p:nvCxnSpPr>
          <p:spPr>
            <a:xfrm flipH="1" flipV="1">
              <a:off x="8832304" y="764704"/>
              <a:ext cx="720080" cy="720080"/>
            </a:xfrm>
            <a:prstGeom prst="straightConnector1">
              <a:avLst/>
            </a:prstGeom>
            <a:ln w="158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976320" y="1556793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Bookman Old Style" pitchFamily="18" charset="0"/>
                </a:rPr>
                <a:t>Carbon Paper</a:t>
              </a: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1634063" y="1094256"/>
            <a:ext cx="3360054" cy="1213103"/>
            <a:chOff x="1703512" y="620689"/>
            <a:chExt cx="3360054" cy="121310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1220" t="49990" r="33661" b="33705"/>
            <a:stretch>
              <a:fillRect/>
            </a:stretch>
          </p:blipFill>
          <p:spPr bwMode="auto">
            <a:xfrm>
              <a:off x="1703512" y="620689"/>
              <a:ext cx="3360054" cy="774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Arrow Connector 14"/>
            <p:cNvCxnSpPr>
              <a:stCxn id="16" idx="0"/>
            </p:cNvCxnSpPr>
            <p:nvPr/>
          </p:nvCxnSpPr>
          <p:spPr>
            <a:xfrm flipV="1">
              <a:off x="2783632" y="836712"/>
              <a:ext cx="72008" cy="720080"/>
            </a:xfrm>
            <a:prstGeom prst="straightConnector1">
              <a:avLst/>
            </a:prstGeom>
            <a:ln w="158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135560" y="1556793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Bookman Old Style" pitchFamily="18" charset="0"/>
                </a:rPr>
                <a:t>Carbon Foam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683638" y="6080052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man Old Style" pitchFamily="18" charset="0"/>
              </a:rPr>
              <a:t>ADVANTAGES: minor Temperature;</a:t>
            </a:r>
          </a:p>
          <a:p>
            <a:pPr marL="1347788" indent="-1347788"/>
            <a:r>
              <a:rPr lang="en-US" sz="1400" dirty="0">
                <a:latin typeface="Bookman Old Style" pitchFamily="18" charset="0"/>
              </a:rPr>
              <a:t>	less material</a:t>
            </a:r>
          </a:p>
          <a:p>
            <a:pPr marL="1347788" indent="-1347788"/>
            <a:r>
              <a:rPr lang="en-US" sz="1400" dirty="0">
                <a:latin typeface="Bookman Old Style" pitchFamily="18" charset="0"/>
              </a:rPr>
              <a:t>DRAWBACK: 	plane precision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73736" y="2018456"/>
            <a:ext cx="1296144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Bookman Old Style" pitchFamily="18" charset="0"/>
              </a:rPr>
              <a:t>Si=0,1mm</a:t>
            </a:r>
          </a:p>
          <a:p>
            <a:r>
              <a:rPr lang="it-IT" sz="1000" dirty="0">
                <a:latin typeface="Bookman Old Style" pitchFamily="18" charset="0"/>
              </a:rPr>
              <a:t>Glue=0,1mm</a:t>
            </a:r>
          </a:p>
          <a:p>
            <a:r>
              <a:rPr lang="it-IT" sz="1000" dirty="0">
                <a:latin typeface="Bookman Old Style" pitchFamily="18" charset="0"/>
              </a:rPr>
              <a:t>CF=1mm</a:t>
            </a:r>
          </a:p>
          <a:p>
            <a:r>
              <a:rPr lang="it-IT" sz="1000" dirty="0">
                <a:latin typeface="Bookman Old Style" pitchFamily="18" charset="0"/>
              </a:rPr>
              <a:t>Glue=0,1mm</a:t>
            </a:r>
          </a:p>
          <a:p>
            <a:r>
              <a:rPr lang="el-GR" sz="1000" dirty="0">
                <a:latin typeface="Bookman Old Style" pitchFamily="18" charset="0"/>
              </a:rPr>
              <a:t>Ω</a:t>
            </a:r>
            <a:r>
              <a:rPr lang="it-IT" sz="1000" dirty="0">
                <a:latin typeface="Bookman Old Style" pitchFamily="18" charset="0"/>
              </a:rPr>
              <a:t>=0,3mm</a:t>
            </a:r>
          </a:p>
          <a:p>
            <a:r>
              <a:rPr lang="it-IT" sz="1000" dirty="0">
                <a:latin typeface="Bookman Old Style" pitchFamily="18" charset="0"/>
              </a:rPr>
              <a:t>Glue=0,1mm</a:t>
            </a:r>
          </a:p>
          <a:p>
            <a:r>
              <a:rPr lang="it-IT" sz="1000" dirty="0">
                <a:latin typeface="Bookman Old Style" pitchFamily="18" charset="0"/>
              </a:rPr>
              <a:t>MP35N=0,08mm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13438" y="1979259"/>
            <a:ext cx="1296144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Bookman Old Style" pitchFamily="18" charset="0"/>
              </a:rPr>
              <a:t>Si=0,1mm</a:t>
            </a:r>
          </a:p>
          <a:p>
            <a:r>
              <a:rPr lang="it-IT" sz="1000" dirty="0">
                <a:latin typeface="Bookman Old Style" pitchFamily="18" charset="0"/>
              </a:rPr>
              <a:t>Glue=0,1mm</a:t>
            </a:r>
          </a:p>
          <a:p>
            <a:r>
              <a:rPr lang="it-IT" sz="1000" dirty="0">
                <a:latin typeface="Bookman Old Style" pitchFamily="18" charset="0"/>
              </a:rPr>
              <a:t>MP35N=0,08mm</a:t>
            </a:r>
          </a:p>
          <a:p>
            <a:r>
              <a:rPr lang="it-IT" sz="1000" dirty="0">
                <a:latin typeface="Bookman Old Style" pitchFamily="18" charset="0"/>
              </a:rPr>
              <a:t>Glue=0,1mm</a:t>
            </a:r>
          </a:p>
          <a:p>
            <a:r>
              <a:rPr lang="it-IT" sz="1000" dirty="0">
                <a:latin typeface="Bookman Old Style" pitchFamily="18" charset="0"/>
              </a:rPr>
              <a:t>CP=0,05mm</a:t>
            </a:r>
          </a:p>
          <a:p>
            <a:r>
              <a:rPr lang="it-IT" sz="1000" dirty="0">
                <a:latin typeface="Bookman Old Style" pitchFamily="18" charset="0"/>
              </a:rPr>
              <a:t>Glue=0,1mm</a:t>
            </a:r>
          </a:p>
          <a:p>
            <a:r>
              <a:rPr lang="el-GR" sz="1000" dirty="0">
                <a:latin typeface="Bookman Old Style" pitchFamily="18" charset="0"/>
              </a:rPr>
              <a:t>Ω</a:t>
            </a:r>
            <a:r>
              <a:rPr lang="it-IT" sz="1000" dirty="0">
                <a:latin typeface="Bookman Old Style" pitchFamily="18" charset="0"/>
              </a:rPr>
              <a:t>=0,3mm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53140" y="2575936"/>
            <a:ext cx="2467342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1347788" indent="-1347788"/>
            <a:r>
              <a:rPr lang="en-US" dirty="0">
                <a:latin typeface="Bookman Old Style" pitchFamily="18" charset="0"/>
              </a:rPr>
              <a:t>TEST ARE NEEDED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915351" y="238250"/>
            <a:ext cx="6062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Bookman Old Style" panose="02050604050505020204" pitchFamily="18" charset="0"/>
              </a:rPr>
              <a:t>NEW PROJECT UNDER INVESTIGATION</a:t>
            </a:r>
            <a:endParaRPr lang="en-US" sz="1600" b="1" dirty="0">
              <a:latin typeface="Bookman Old Style" panose="02050604050505020204" pitchFamily="18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1703513" y="3294276"/>
            <a:ext cx="3672408" cy="2786925"/>
            <a:chOff x="1703513" y="3294276"/>
            <a:chExt cx="3672408" cy="27869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295" t="19314" r="23031" b="6059"/>
            <a:stretch>
              <a:fillRect/>
            </a:stretch>
          </p:blipFill>
          <p:spPr bwMode="auto">
            <a:xfrm>
              <a:off x="1703513" y="3294276"/>
              <a:ext cx="3672408" cy="278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CasellaDiTesto 7"/>
            <p:cNvSpPr txBox="1"/>
            <p:nvPr/>
          </p:nvSpPr>
          <p:spPr>
            <a:xfrm>
              <a:off x="3611724" y="3441505"/>
              <a:ext cx="1386339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Tmax</a:t>
              </a:r>
              <a:r>
                <a:rPr lang="it-IT" dirty="0" smtClean="0"/>
                <a:t> 35,1°C</a:t>
              </a:r>
              <a:endParaRPr lang="en-US" dirty="0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6501625" y="3294276"/>
            <a:ext cx="3757081" cy="2785776"/>
            <a:chOff x="6501625" y="3294276"/>
            <a:chExt cx="3757081" cy="2785776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t="18936" r="23917" b="8710"/>
            <a:stretch>
              <a:fillRect/>
            </a:stretch>
          </p:blipFill>
          <p:spPr bwMode="auto">
            <a:xfrm>
              <a:off x="6501625" y="3294276"/>
              <a:ext cx="3757081" cy="2785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CasellaDiTesto 21"/>
            <p:cNvSpPr txBox="1"/>
            <p:nvPr/>
          </p:nvSpPr>
          <p:spPr>
            <a:xfrm>
              <a:off x="8459298" y="3458618"/>
              <a:ext cx="1386339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Tmax</a:t>
              </a:r>
              <a:r>
                <a:rPr lang="it-IT" dirty="0" smtClean="0"/>
                <a:t> 33,2°C</a:t>
              </a:r>
              <a:endParaRPr lang="en-US" dirty="0"/>
            </a:p>
          </p:txBody>
        </p:sp>
      </p:grp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6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891308" y="1146930"/>
            <a:ext cx="8376146" cy="3677930"/>
            <a:chOff x="1627969" y="639483"/>
            <a:chExt cx="8376146" cy="3677930"/>
          </a:xfrm>
        </p:grpSpPr>
        <p:sp>
          <p:nvSpPr>
            <p:cNvPr id="4" name="TextBox 3"/>
            <p:cNvSpPr txBox="1"/>
            <p:nvPr/>
          </p:nvSpPr>
          <p:spPr>
            <a:xfrm>
              <a:off x="1627969" y="639483"/>
              <a:ext cx="8376146" cy="36779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b="1" dirty="0" smtClean="0">
                  <a:latin typeface="Californian FB" pitchFamily="18" charset="0"/>
                </a:rPr>
                <a:t>LAYER </a:t>
              </a:r>
              <a:r>
                <a:rPr lang="it-IT" sz="1400" b="1" dirty="0">
                  <a:latin typeface="Californian FB" pitchFamily="18" charset="0"/>
                </a:rPr>
                <a:t>1</a:t>
              </a:r>
            </a:p>
            <a:p>
              <a:r>
                <a:rPr lang="en-US" sz="1200" b="1" dirty="0">
                  <a:latin typeface="Californian FB" pitchFamily="18" charset="0"/>
                </a:rPr>
                <a:t>Half  layer has 6 staves	                     3 U tubes </a:t>
              </a:r>
              <a:r>
                <a:rPr lang="en-US" sz="1200" dirty="0">
                  <a:latin typeface="Californian FB" pitchFamily="18" charset="0"/>
                </a:rPr>
                <a:t>(</a:t>
              </a:r>
              <a:r>
                <a:rPr lang="en-US" sz="1200" dirty="0">
                  <a:latin typeface="Symbol" pitchFamily="18" charset="2"/>
                </a:rPr>
                <a:t>f</a:t>
              </a:r>
              <a:r>
                <a:rPr lang="en-US" sz="1200" baseline="-25000" dirty="0">
                  <a:latin typeface="Californian FB" pitchFamily="18" charset="0"/>
                </a:rPr>
                <a:t>e </a:t>
              </a:r>
              <a:r>
                <a:rPr lang="en-US" sz="1200" dirty="0">
                  <a:latin typeface="Californian FB" pitchFamily="18" charset="0"/>
                </a:rPr>
                <a:t>2mm)  </a:t>
              </a:r>
              <a:r>
                <a:rPr lang="en-US" sz="1200" b="1" dirty="0">
                  <a:latin typeface="Californian FB" pitchFamily="18" charset="0"/>
                </a:rPr>
                <a:t>	   </a:t>
              </a:r>
              <a:r>
                <a:rPr lang="en-US" sz="1200" b="1" dirty="0" smtClean="0">
                  <a:latin typeface="Californian FB" pitchFamily="18" charset="0"/>
                </a:rPr>
                <a:t> </a:t>
              </a:r>
              <a:r>
                <a:rPr lang="en-US" sz="1200" b="1" dirty="0">
                  <a:latin typeface="Californian FB" pitchFamily="18" charset="0"/>
                </a:rPr>
                <a:t>1 circuit  for 3 U tubes</a:t>
              </a:r>
            </a:p>
            <a:p>
              <a:r>
                <a:rPr lang="en-US" sz="1200" b="1" dirty="0">
                  <a:latin typeface="Californian FB" pitchFamily="18" charset="0"/>
                </a:rPr>
                <a:t>Half  layer has 8 staves	                     4 U tubes </a:t>
              </a:r>
              <a:r>
                <a:rPr lang="en-US" sz="1200" dirty="0">
                  <a:latin typeface="Californian FB" pitchFamily="18" charset="0"/>
                </a:rPr>
                <a:t>(</a:t>
              </a:r>
              <a:r>
                <a:rPr lang="en-US" sz="1200" dirty="0">
                  <a:latin typeface="Symbol" pitchFamily="18" charset="2"/>
                </a:rPr>
                <a:t>f</a:t>
              </a:r>
              <a:r>
                <a:rPr lang="en-US" sz="1200" baseline="-25000" dirty="0">
                  <a:latin typeface="Californian FB" pitchFamily="18" charset="0"/>
                </a:rPr>
                <a:t>e </a:t>
              </a:r>
              <a:r>
                <a:rPr lang="en-US" sz="1200" dirty="0">
                  <a:latin typeface="Californian FB" pitchFamily="18" charset="0"/>
                </a:rPr>
                <a:t>2mm) </a:t>
              </a:r>
              <a:r>
                <a:rPr lang="it-IT" sz="1200" b="1" dirty="0">
                  <a:latin typeface="Californian FB" pitchFamily="18" charset="0"/>
                </a:rPr>
                <a:t>	   </a:t>
              </a:r>
              <a:r>
                <a:rPr lang="it-IT" sz="1200" b="1" dirty="0" smtClean="0">
                  <a:latin typeface="Californian FB" pitchFamily="18" charset="0"/>
                </a:rPr>
                <a:t>2 </a:t>
              </a:r>
              <a:r>
                <a:rPr lang="en-US" sz="1200" b="1" dirty="0">
                  <a:latin typeface="Californian FB" pitchFamily="18" charset="0"/>
                </a:rPr>
                <a:t>circuits for 2 U tubes</a:t>
              </a:r>
            </a:p>
            <a:p>
              <a:endParaRPr lang="it-IT" sz="1600" b="1" dirty="0">
                <a:latin typeface="Californian FB" pitchFamily="18" charset="0"/>
              </a:endParaRPr>
            </a:p>
            <a:p>
              <a:r>
                <a:rPr lang="it-IT" sz="1400" b="1" dirty="0">
                  <a:latin typeface="Californian FB" pitchFamily="18" charset="0"/>
                </a:rPr>
                <a:t>LAYER 2</a:t>
              </a:r>
            </a:p>
            <a:p>
              <a:r>
                <a:rPr lang="en-US" sz="1200" b="1" dirty="0">
                  <a:latin typeface="Californian FB" pitchFamily="18" charset="0"/>
                </a:rPr>
                <a:t>Half  layer has 14 staves	                      7 U tubes </a:t>
              </a:r>
              <a:r>
                <a:rPr lang="en-US" sz="1200" dirty="0">
                  <a:latin typeface="Californian FB" pitchFamily="18" charset="0"/>
                </a:rPr>
                <a:t>(</a:t>
              </a:r>
              <a:r>
                <a:rPr lang="en-US" sz="1200" dirty="0">
                  <a:latin typeface="Symbol" pitchFamily="18" charset="2"/>
                </a:rPr>
                <a:t>f</a:t>
              </a:r>
              <a:r>
                <a:rPr lang="en-US" sz="1200" baseline="-25000" dirty="0">
                  <a:latin typeface="Californian FB" pitchFamily="18" charset="0"/>
                </a:rPr>
                <a:t>e </a:t>
              </a:r>
              <a:r>
                <a:rPr lang="en-US" sz="1200" dirty="0">
                  <a:latin typeface="Californian FB" pitchFamily="18" charset="0"/>
                </a:rPr>
                <a:t>2mm) </a:t>
              </a:r>
              <a:r>
                <a:rPr lang="en-US" sz="1200" b="1" dirty="0">
                  <a:latin typeface="Californian FB" pitchFamily="18" charset="0"/>
                </a:rPr>
                <a:t>	   </a:t>
              </a:r>
              <a:r>
                <a:rPr lang="en-US" sz="1200" b="1" dirty="0" smtClean="0">
                  <a:latin typeface="Californian FB" pitchFamily="18" charset="0"/>
                </a:rPr>
                <a:t> </a:t>
              </a:r>
              <a:r>
                <a:rPr lang="en-US" sz="1200" b="1" dirty="0">
                  <a:latin typeface="Californian FB" pitchFamily="18" charset="0"/>
                </a:rPr>
                <a:t>3 circuits, 1 for 3 U tubes and 2 for 2 U tubes</a:t>
              </a:r>
            </a:p>
            <a:p>
              <a:r>
                <a:rPr lang="en-US" sz="1200" b="1" dirty="0">
                  <a:latin typeface="Californian FB" pitchFamily="18" charset="0"/>
                </a:rPr>
                <a:t>Half  layer has 14 staves	                      7 U tubes </a:t>
              </a:r>
              <a:r>
                <a:rPr lang="en-US" sz="1200" dirty="0">
                  <a:latin typeface="Californian FB" pitchFamily="18" charset="0"/>
                </a:rPr>
                <a:t>(</a:t>
              </a:r>
              <a:r>
                <a:rPr lang="en-US" sz="1200" dirty="0">
                  <a:latin typeface="Symbol" pitchFamily="18" charset="2"/>
                </a:rPr>
                <a:t>f</a:t>
              </a:r>
              <a:r>
                <a:rPr lang="en-US" sz="1200" baseline="-25000" dirty="0">
                  <a:latin typeface="Californian FB" pitchFamily="18" charset="0"/>
                </a:rPr>
                <a:t>e </a:t>
              </a:r>
              <a:r>
                <a:rPr lang="en-US" sz="1200" dirty="0">
                  <a:latin typeface="Californian FB" pitchFamily="18" charset="0"/>
                </a:rPr>
                <a:t>2mm) </a:t>
              </a:r>
              <a:r>
                <a:rPr lang="en-US" sz="1200" b="1" dirty="0">
                  <a:latin typeface="Californian FB" pitchFamily="18" charset="0"/>
                </a:rPr>
                <a:t>	    </a:t>
              </a:r>
              <a:r>
                <a:rPr lang="en-US" sz="1200" b="1" dirty="0" smtClean="0">
                  <a:latin typeface="Californian FB" pitchFamily="18" charset="0"/>
                </a:rPr>
                <a:t>3 </a:t>
              </a:r>
              <a:r>
                <a:rPr lang="en-US" sz="1200" b="1" dirty="0">
                  <a:latin typeface="Californian FB" pitchFamily="18" charset="0"/>
                </a:rPr>
                <a:t>circuits, 1 for 3 U tubes and 2 for 2 U tubes</a:t>
              </a:r>
            </a:p>
            <a:p>
              <a:endParaRPr lang="en-US" sz="1400" b="1" dirty="0">
                <a:latin typeface="Californian FB" pitchFamily="18" charset="0"/>
              </a:endParaRPr>
            </a:p>
            <a:p>
              <a:r>
                <a:rPr lang="it-IT" sz="1400" b="1" dirty="0">
                  <a:latin typeface="Californian FB" pitchFamily="18" charset="0"/>
                </a:rPr>
                <a:t>DISKS 1-2</a:t>
              </a:r>
            </a:p>
            <a:p>
              <a:r>
                <a:rPr lang="en-US" sz="1200" b="1" dirty="0">
                  <a:latin typeface="Californian FB" pitchFamily="18" charset="0"/>
                </a:rPr>
                <a:t>Half  disk has 4 tubes	             (2+2)*2 U tubes </a:t>
              </a:r>
              <a:r>
                <a:rPr lang="en-US" sz="1200" dirty="0">
                  <a:latin typeface="Californian FB" pitchFamily="18" charset="0"/>
                </a:rPr>
                <a:t>(</a:t>
              </a:r>
              <a:r>
                <a:rPr lang="en-US" sz="1200" dirty="0">
                  <a:latin typeface="Symbol" pitchFamily="18" charset="2"/>
                </a:rPr>
                <a:t>f</a:t>
              </a:r>
              <a:r>
                <a:rPr lang="en-US" sz="1200" baseline="-25000" dirty="0">
                  <a:latin typeface="Californian FB" pitchFamily="18" charset="0"/>
                </a:rPr>
                <a:t>e </a:t>
              </a:r>
              <a:r>
                <a:rPr lang="en-US" sz="1200" dirty="0">
                  <a:latin typeface="Californian FB" pitchFamily="18" charset="0"/>
                </a:rPr>
                <a:t>2mm) </a:t>
              </a:r>
              <a:r>
                <a:rPr lang="en-US" sz="1200" b="1" dirty="0">
                  <a:latin typeface="Californian FB" pitchFamily="18" charset="0"/>
                </a:rPr>
                <a:t>	   </a:t>
              </a:r>
              <a:r>
                <a:rPr lang="en-US" sz="1200" b="1" dirty="0" smtClean="0">
                  <a:latin typeface="Californian FB" pitchFamily="18" charset="0"/>
                </a:rPr>
                <a:t> </a:t>
              </a:r>
              <a:r>
                <a:rPr lang="en-US" sz="1200" b="1" dirty="0">
                  <a:latin typeface="Californian FB" pitchFamily="18" charset="0"/>
                </a:rPr>
                <a:t>4 circuits for 2 U tubes</a:t>
              </a:r>
            </a:p>
            <a:p>
              <a:endParaRPr lang="en-US" sz="1200" b="1" dirty="0">
                <a:latin typeface="Californian FB" pitchFamily="18" charset="0"/>
              </a:endParaRPr>
            </a:p>
            <a:p>
              <a:r>
                <a:rPr lang="it-IT" sz="1400" b="1" dirty="0">
                  <a:latin typeface="Californian FB" pitchFamily="18" charset="0"/>
                </a:rPr>
                <a:t>DISKS 3-6</a:t>
              </a:r>
            </a:p>
            <a:p>
              <a:r>
                <a:rPr lang="en-US" sz="1200" b="1" dirty="0">
                  <a:latin typeface="Californian FB" pitchFamily="18" charset="0"/>
                </a:rPr>
                <a:t>Half  disk has 6 tubes                  </a:t>
              </a:r>
              <a:r>
                <a:rPr lang="en-US" sz="1200" b="1" dirty="0" smtClean="0">
                  <a:latin typeface="Californian FB" pitchFamily="18" charset="0"/>
                </a:rPr>
                <a:t>     (</a:t>
              </a:r>
              <a:r>
                <a:rPr lang="en-US" sz="1200" b="1" dirty="0">
                  <a:latin typeface="Bookman Old Style" panose="02050604050505020204" pitchFamily="18" charset="0"/>
                </a:rPr>
                <a:t>3+3</a:t>
              </a:r>
              <a:r>
                <a:rPr lang="en-US" sz="1200" b="1" dirty="0">
                  <a:latin typeface="Californian FB" pitchFamily="18" charset="0"/>
                </a:rPr>
                <a:t>)*4 U tubes  </a:t>
              </a:r>
              <a:r>
                <a:rPr lang="en-US" sz="1200" dirty="0">
                  <a:latin typeface="Californian FB" pitchFamily="18" charset="0"/>
                </a:rPr>
                <a:t>(</a:t>
              </a:r>
              <a:r>
                <a:rPr lang="en-US" sz="1200" dirty="0">
                  <a:latin typeface="Symbol" pitchFamily="18" charset="2"/>
                </a:rPr>
                <a:t>f</a:t>
              </a:r>
              <a:r>
                <a:rPr lang="en-US" sz="1200" baseline="-25000" dirty="0">
                  <a:latin typeface="Californian FB" pitchFamily="18" charset="0"/>
                </a:rPr>
                <a:t>e </a:t>
              </a:r>
              <a:r>
                <a:rPr lang="en-US" sz="1200" dirty="0">
                  <a:latin typeface="Californian FB" pitchFamily="18" charset="0"/>
                </a:rPr>
                <a:t>2mm)</a:t>
              </a:r>
              <a:r>
                <a:rPr lang="en-US" sz="1200" b="1" dirty="0">
                  <a:latin typeface="Californian FB" pitchFamily="18" charset="0"/>
                </a:rPr>
                <a:t>	    </a:t>
              </a:r>
              <a:r>
                <a:rPr lang="en-US" sz="1200" b="1" dirty="0" smtClean="0">
                  <a:latin typeface="Californian FB" pitchFamily="18" charset="0"/>
                </a:rPr>
                <a:t>8 </a:t>
              </a:r>
              <a:r>
                <a:rPr lang="en-US" sz="1200" b="1" dirty="0">
                  <a:latin typeface="Californian FB" pitchFamily="18" charset="0"/>
                </a:rPr>
                <a:t>circuits for 3 U tubes</a:t>
              </a:r>
            </a:p>
            <a:p>
              <a:r>
                <a:rPr lang="en-US" sz="1400" b="1" dirty="0">
                  <a:latin typeface="Californian FB" pitchFamily="18" charset="0"/>
                </a:rPr>
                <a:t>			</a:t>
              </a:r>
              <a:r>
                <a:rPr lang="en-US" sz="1400" b="1" dirty="0">
                  <a:solidFill>
                    <a:srgbClr val="FF0000"/>
                  </a:solidFill>
                  <a:latin typeface="Californian FB" pitchFamily="18" charset="0"/>
                </a:rPr>
                <a:t>                  </a:t>
              </a:r>
              <a:r>
                <a:rPr lang="en-US" sz="2400" b="1" dirty="0">
                  <a:latin typeface="Californian FB" pitchFamily="18" charset="0"/>
                </a:rPr>
                <a:t>=</a:t>
              </a:r>
              <a:r>
                <a:rPr lang="en-US" sz="2000" b="1" dirty="0">
                  <a:latin typeface="Californian FB" pitchFamily="18" charset="0"/>
                </a:rPr>
                <a:t>		    </a:t>
              </a:r>
              <a:r>
                <a:rPr lang="en-US" sz="2400" b="1" dirty="0" smtClean="0">
                  <a:latin typeface="Californian FB" pitchFamily="18" charset="0"/>
                </a:rPr>
                <a:t>=</a:t>
              </a:r>
              <a:endParaRPr lang="en-US" sz="2400" b="1" dirty="0">
                <a:latin typeface="Californian FB" pitchFamily="18" charset="0"/>
              </a:endParaRPr>
            </a:p>
            <a:p>
              <a:r>
                <a:rPr lang="en-US" sz="1400" b="1" dirty="0">
                  <a:latin typeface="Californian FB" pitchFamily="18" charset="0"/>
                </a:rPr>
                <a:t>			 </a:t>
              </a:r>
              <a:r>
                <a:rPr lang="en-US" sz="1400" b="1" dirty="0" smtClean="0">
                  <a:latin typeface="Californian FB" pitchFamily="18" charset="0"/>
                </a:rPr>
                <a:t>		</a:t>
              </a:r>
              <a:r>
                <a:rPr lang="en-US" sz="1200" b="1" dirty="0" smtClean="0">
                  <a:latin typeface="Californian FB" pitchFamily="18" charset="0"/>
                </a:rPr>
                <a:t>21 </a:t>
              </a:r>
              <a:r>
                <a:rPr lang="en-US" sz="1200" b="1" dirty="0">
                  <a:latin typeface="Californian FB" pitchFamily="18" charset="0"/>
                </a:rPr>
                <a:t>Cooling circuits (11 for 3 U tubes + 10 for 2 U tubes)</a:t>
              </a:r>
            </a:p>
            <a:p>
              <a:r>
                <a:rPr lang="en-US" sz="1200" b="1" dirty="0">
                  <a:latin typeface="Californian FB" pitchFamily="18" charset="0"/>
                </a:rPr>
                <a:t>					</a:t>
              </a:r>
              <a:r>
                <a:rPr lang="en-US" sz="1100" b="1" dirty="0">
                  <a:latin typeface="Californian FB" pitchFamily="18" charset="0"/>
                </a:rPr>
                <a:t>                   =21 inlet tubes + 10 return tubes </a:t>
              </a:r>
              <a:r>
                <a:rPr lang="en-US" sz="1100" dirty="0">
                  <a:latin typeface="Californian FB" pitchFamily="18" charset="0"/>
                </a:rPr>
                <a:t>with </a:t>
              </a:r>
              <a:r>
                <a:rPr lang="en-US" sz="1100" dirty="0">
                  <a:latin typeface="Symbol" pitchFamily="18" charset="2"/>
                </a:rPr>
                <a:t>f</a:t>
              </a:r>
              <a:r>
                <a:rPr lang="en-US" sz="1100" baseline="-25000" dirty="0">
                  <a:latin typeface="Californian FB" pitchFamily="18" charset="0"/>
                </a:rPr>
                <a:t>i  </a:t>
              </a:r>
              <a:r>
                <a:rPr lang="en-US" sz="1100" dirty="0">
                  <a:latin typeface="Californian FB" pitchFamily="18" charset="0"/>
                </a:rPr>
                <a:t>= 6,5mm</a:t>
              </a:r>
            </a:p>
            <a:p>
              <a:r>
                <a:rPr lang="en-US" sz="1100" b="1" dirty="0">
                  <a:latin typeface="Californian FB" pitchFamily="18" charset="0"/>
                </a:rPr>
                <a:t>					                   + 11 return tubes </a:t>
              </a:r>
              <a:r>
                <a:rPr lang="en-US" sz="1100" dirty="0">
                  <a:latin typeface="Californian FB" pitchFamily="18" charset="0"/>
                </a:rPr>
                <a:t>with </a:t>
              </a:r>
              <a:r>
                <a:rPr lang="en-US" sz="1100" dirty="0">
                  <a:latin typeface="Symbol" pitchFamily="18" charset="2"/>
                </a:rPr>
                <a:t>f</a:t>
              </a:r>
              <a:r>
                <a:rPr lang="en-US" sz="1100" baseline="-25000" dirty="0">
                  <a:latin typeface="Californian FB" pitchFamily="18" charset="0"/>
                </a:rPr>
                <a:t>i  </a:t>
              </a:r>
              <a:r>
                <a:rPr lang="en-US" sz="1100" dirty="0">
                  <a:latin typeface="Californian FB" pitchFamily="18" charset="0"/>
                </a:rPr>
                <a:t>= 8 mm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93464" y="3526602"/>
              <a:ext cx="2016224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400" b="1" dirty="0">
                  <a:latin typeface="Californian FB" pitchFamily="18" charset="0"/>
                </a:rPr>
                <a:t>53 U </a:t>
              </a:r>
              <a:r>
                <a:rPr lang="en-US" sz="1400" b="1" dirty="0">
                  <a:latin typeface="Californian FB" pitchFamily="18" charset="0"/>
                </a:rPr>
                <a:t>tubes</a:t>
              </a:r>
              <a:r>
                <a:rPr lang="it-IT" sz="1400" b="1" dirty="0">
                  <a:latin typeface="Californian FB" pitchFamily="18" charset="0"/>
                </a:rPr>
                <a:t> </a:t>
              </a:r>
              <a:r>
                <a:rPr lang="en-US" sz="1600" dirty="0">
                  <a:latin typeface="Californian FB" pitchFamily="18" charset="0"/>
                </a:rPr>
                <a:t>(</a:t>
              </a:r>
              <a:r>
                <a:rPr lang="en-US" sz="1600" dirty="0">
                  <a:latin typeface="Symbol" pitchFamily="18" charset="2"/>
                </a:rPr>
                <a:t>f</a:t>
              </a:r>
              <a:r>
                <a:rPr lang="en-US" sz="1600" baseline="-25000" dirty="0">
                  <a:latin typeface="Californian FB" pitchFamily="18" charset="0"/>
                </a:rPr>
                <a:t>e </a:t>
              </a:r>
              <a:r>
                <a:rPr lang="en-US" sz="1600" dirty="0">
                  <a:latin typeface="Californian FB" pitchFamily="18" charset="0"/>
                </a:rPr>
                <a:t>2mm)</a:t>
              </a:r>
              <a:r>
                <a:rPr lang="it-IT" sz="1600" dirty="0">
                  <a:latin typeface="Californian FB" pitchFamily="18" charset="0"/>
                </a:rPr>
                <a:t> 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3355929" y="1814600"/>
              <a:ext cx="79208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3401050" y="990837"/>
              <a:ext cx="79208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3401050" y="1194548"/>
              <a:ext cx="79208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3355929" y="1997839"/>
              <a:ext cx="79208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5580640" y="974015"/>
              <a:ext cx="72008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5580640" y="1200311"/>
              <a:ext cx="72008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5627948" y="1864449"/>
              <a:ext cx="72008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640371" y="2010431"/>
              <a:ext cx="72008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3196054" y="3195019"/>
              <a:ext cx="64807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>
              <a:off x="5726388" y="2626544"/>
              <a:ext cx="576064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>
              <a:off x="5640371" y="3752898"/>
              <a:ext cx="50405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>
              <a:off x="5770699" y="3213165"/>
              <a:ext cx="576064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>
              <a:off x="3216078" y="2629974"/>
              <a:ext cx="64807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5694488" y="5816213"/>
            <a:ext cx="7921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latin typeface="Californian FB" pitchFamily="18" charset="0"/>
              </a:rPr>
              <a:t>U tubes </a:t>
            </a:r>
          </a:p>
          <a:p>
            <a:r>
              <a:rPr lang="en-US" sz="1000" b="1" dirty="0">
                <a:latin typeface="Californian FB" pitchFamily="18" charset="0"/>
              </a:rPr>
              <a:t>(</a:t>
            </a:r>
            <a:r>
              <a:rPr lang="en-US" sz="1000" b="1" dirty="0">
                <a:latin typeface="Symbol" pitchFamily="18" charset="2"/>
              </a:rPr>
              <a:t>f</a:t>
            </a:r>
            <a:r>
              <a:rPr lang="en-US" sz="1000" b="1" baseline="-25000" dirty="0">
                <a:latin typeface="Californian FB" pitchFamily="18" charset="0"/>
              </a:rPr>
              <a:t>e </a:t>
            </a:r>
            <a:r>
              <a:rPr lang="en-US" sz="1000" b="1" dirty="0">
                <a:latin typeface="Californian FB" pitchFamily="18" charset="0"/>
              </a:rPr>
              <a:t>2mm.)</a:t>
            </a:r>
            <a:r>
              <a:rPr lang="it-IT" sz="1000" b="1" dirty="0">
                <a:latin typeface="Californian FB" pitchFamily="18" charset="0"/>
              </a:rPr>
              <a:t>  in MP35N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33503" y="5158965"/>
            <a:ext cx="41050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fornian FB" pitchFamily="18" charset="0"/>
              </a:rPr>
              <a:t> OUTSIDE MAGNET        INSIDE MAGNET        </a:t>
            </a:r>
            <a:r>
              <a:rPr lang="it-IT" sz="1100" b="1" dirty="0">
                <a:latin typeface="Californian FB" pitchFamily="18" charset="0"/>
              </a:rPr>
              <a:t>INSIDE MVD</a:t>
            </a:r>
            <a:endParaRPr lang="en-US" sz="1100" b="1" dirty="0">
              <a:latin typeface="Californian FB" pitchFamily="18" charset="0"/>
            </a:endParaRPr>
          </a:p>
        </p:txBody>
      </p:sp>
      <p:cxnSp>
        <p:nvCxnSpPr>
          <p:cNvPr id="48" name="Straight Arrow Connector 47"/>
          <p:cNvCxnSpPr>
            <a:stCxn id="46" idx="3"/>
          </p:cNvCxnSpPr>
          <p:nvPr/>
        </p:nvCxnSpPr>
        <p:spPr>
          <a:xfrm>
            <a:off x="3376111" y="5780210"/>
            <a:ext cx="973249" cy="48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567200" y="5575648"/>
            <a:ext cx="726131" cy="1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3"/>
          </p:cNvCxnSpPr>
          <p:nvPr/>
        </p:nvCxnSpPr>
        <p:spPr>
          <a:xfrm>
            <a:off x="4567200" y="5783493"/>
            <a:ext cx="798744" cy="1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567200" y="5991337"/>
            <a:ext cx="726131" cy="1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365944" y="5575648"/>
            <a:ext cx="363066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5365944" y="6753433"/>
            <a:ext cx="363066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438558" y="5783493"/>
            <a:ext cx="145226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>
            <a:off x="5438558" y="6545589"/>
            <a:ext cx="145226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4567200" y="6545589"/>
            <a:ext cx="798744" cy="152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567200" y="6753433"/>
            <a:ext cx="726131" cy="152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5265354" y="6164541"/>
            <a:ext cx="346407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0800000">
            <a:off x="5365944" y="5991337"/>
            <a:ext cx="72613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1805521" y="6026565"/>
            <a:ext cx="1927680" cy="2769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fornian FB" pitchFamily="18" charset="0"/>
              </a:rPr>
              <a:t>N. 11 circuits for 3 U tubes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359151" y="6026565"/>
            <a:ext cx="1944484" cy="27699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fornian FB" pitchFamily="18" charset="0"/>
              </a:rPr>
              <a:t>N. 10 circuits for 2 U tubes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018721" y="4808102"/>
            <a:ext cx="2142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alifornian FB" pitchFamily="18" charset="0"/>
              </a:rPr>
              <a:t>COOLING CIRCUITS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6342016" y="5158965"/>
            <a:ext cx="4104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fornian FB" pitchFamily="18" charset="0"/>
              </a:rPr>
              <a:t>   INSIDE MVD          INSIDE MAGNET        OUTSIDE MAGNET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807902" y="5528182"/>
            <a:ext cx="8495733" cy="1262968"/>
            <a:chOff x="1807902" y="5528182"/>
            <a:chExt cx="8495733" cy="1262968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1807902" y="5783493"/>
              <a:ext cx="1260000" cy="15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090441" y="5744207"/>
              <a:ext cx="285671" cy="720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349361" y="5575648"/>
              <a:ext cx="217839" cy="41568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5400000">
              <a:off x="5140117" y="6164541"/>
              <a:ext cx="1177785" cy="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02736" y="6164541"/>
              <a:ext cx="762096" cy="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4567200" y="6337744"/>
              <a:ext cx="726131" cy="152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/>
            <p:cNvSpPr/>
            <p:nvPr/>
          </p:nvSpPr>
          <p:spPr>
            <a:xfrm>
              <a:off x="4349361" y="6337744"/>
              <a:ext cx="217839" cy="415689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0" name="Straight Connector 99"/>
            <p:cNvCxnSpPr/>
            <p:nvPr/>
          </p:nvCxnSpPr>
          <p:spPr>
            <a:xfrm rot="10800000">
              <a:off x="5365944" y="6337744"/>
              <a:ext cx="72613" cy="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10800000">
              <a:off x="3392538" y="6549591"/>
              <a:ext cx="936000" cy="21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rot="10800000">
              <a:off x="1807902" y="6545590"/>
              <a:ext cx="1282539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2093594" y="5554966"/>
              <a:ext cx="943970" cy="44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Symbol" pitchFamily="18" charset="2"/>
                </a:rPr>
                <a:t> f</a:t>
              </a:r>
              <a:r>
                <a:rPr lang="en-US" sz="1100" b="1" baseline="-25000" dirty="0">
                  <a:latin typeface="Californian FB" pitchFamily="18" charset="0"/>
                </a:rPr>
                <a:t>i  </a:t>
              </a:r>
              <a:r>
                <a:rPr lang="en-US" sz="1100" b="1" dirty="0">
                  <a:latin typeface="Californian FB" pitchFamily="18" charset="0"/>
                </a:rPr>
                <a:t>6,5mm</a:t>
              </a:r>
            </a:p>
            <a:p>
              <a:r>
                <a:rPr lang="en-US" sz="1100" b="1" dirty="0">
                  <a:latin typeface="Californian FB" pitchFamily="18" charset="0"/>
                </a:rPr>
                <a:t>  0,9 lit/min</a:t>
              </a:r>
              <a:endParaRPr lang="it-IT" sz="1100" b="1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478004" y="5575648"/>
              <a:ext cx="943970" cy="444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Symbol" pitchFamily="18" charset="2"/>
                </a:rPr>
                <a:t>f</a:t>
              </a:r>
              <a:r>
                <a:rPr lang="en-US" sz="1100" b="1" baseline="-25000" dirty="0">
                  <a:latin typeface="Californian FB" pitchFamily="18" charset="0"/>
                </a:rPr>
                <a:t>i  </a:t>
              </a:r>
              <a:r>
                <a:rPr lang="en-US" sz="1100" b="1" dirty="0">
                  <a:latin typeface="Californian FB" pitchFamily="18" charset="0"/>
                </a:rPr>
                <a:t>5mm</a:t>
              </a:r>
            </a:p>
            <a:p>
              <a:r>
                <a:rPr lang="en-US" sz="1100" b="1" dirty="0">
                  <a:latin typeface="Californian FB" pitchFamily="18" charset="0"/>
                </a:rPr>
                <a:t>0,9 lit/min</a:t>
              </a:r>
              <a:endParaRPr lang="it-IT" sz="1100" b="1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567200" y="5575649"/>
              <a:ext cx="871357" cy="44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Symbol" pitchFamily="18" charset="2"/>
                </a:rPr>
                <a:t>f</a:t>
              </a:r>
              <a:r>
                <a:rPr lang="en-US" sz="1100" b="1" baseline="-25000" dirty="0">
                  <a:latin typeface="Californian FB" pitchFamily="18" charset="0"/>
                </a:rPr>
                <a:t>i  </a:t>
              </a:r>
              <a:r>
                <a:rPr lang="en-US" sz="1100" b="1" dirty="0">
                  <a:latin typeface="Californian FB" pitchFamily="18" charset="0"/>
                </a:rPr>
                <a:t>2,5mm</a:t>
              </a:r>
            </a:p>
            <a:p>
              <a:r>
                <a:rPr lang="en-US" sz="1100" b="1" dirty="0">
                  <a:latin typeface="Californian FB" pitchFamily="18" charset="0"/>
                </a:rPr>
                <a:t>0,3 lit/min</a:t>
              </a:r>
              <a:endParaRPr lang="it-IT" sz="1100" b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237629" y="6346965"/>
              <a:ext cx="871357" cy="444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Symbol" pitchFamily="18" charset="2"/>
                </a:rPr>
                <a:t>f</a:t>
              </a:r>
              <a:r>
                <a:rPr lang="en-US" sz="1100" b="1" baseline="-25000" dirty="0">
                  <a:latin typeface="Californian FB" pitchFamily="18" charset="0"/>
                </a:rPr>
                <a:t>i  </a:t>
              </a:r>
              <a:r>
                <a:rPr lang="en-US" sz="1100" b="1" dirty="0">
                  <a:latin typeface="Californian FB" pitchFamily="18" charset="0"/>
                </a:rPr>
                <a:t>8 mm</a:t>
              </a:r>
            </a:p>
            <a:p>
              <a:r>
                <a:rPr lang="en-US" sz="1100" b="1" dirty="0">
                  <a:latin typeface="Californian FB" pitchFamily="18" charset="0"/>
                </a:rPr>
                <a:t>0,9 lit/min</a:t>
              </a:r>
              <a:endParaRPr lang="it-IT" sz="1100" b="1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475980" y="6335819"/>
              <a:ext cx="871357" cy="444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Symbol" pitchFamily="18" charset="2"/>
                </a:rPr>
                <a:t>f</a:t>
              </a:r>
              <a:r>
                <a:rPr lang="en-US" sz="1100" b="1" baseline="-25000" dirty="0">
                  <a:latin typeface="Californian FB" pitchFamily="18" charset="0"/>
                </a:rPr>
                <a:t>i  </a:t>
              </a:r>
              <a:r>
                <a:rPr lang="en-US" sz="1100" b="1" dirty="0">
                  <a:latin typeface="Californian FB" pitchFamily="18" charset="0"/>
                </a:rPr>
                <a:t>5mm</a:t>
              </a:r>
            </a:p>
            <a:p>
              <a:r>
                <a:rPr lang="en-US" sz="1100" b="1" dirty="0">
                  <a:latin typeface="Californian FB" pitchFamily="18" charset="0"/>
                </a:rPr>
                <a:t>0,9 lit/min</a:t>
              </a:r>
              <a:endParaRPr lang="it-IT" sz="1100" b="1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590214" y="6346965"/>
              <a:ext cx="871357" cy="44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Symbol" pitchFamily="18" charset="2"/>
                </a:rPr>
                <a:t>f</a:t>
              </a:r>
              <a:r>
                <a:rPr lang="en-US" sz="1100" b="1" baseline="-25000" dirty="0">
                  <a:latin typeface="Californian FB" pitchFamily="18" charset="0"/>
                </a:rPr>
                <a:t>i  </a:t>
              </a:r>
              <a:r>
                <a:rPr lang="en-US" sz="1100" b="1" dirty="0">
                  <a:latin typeface="Californian FB" pitchFamily="18" charset="0"/>
                </a:rPr>
                <a:t>2,5mm</a:t>
              </a:r>
            </a:p>
            <a:p>
              <a:r>
                <a:rPr lang="en-US" sz="1100" b="1" dirty="0">
                  <a:latin typeface="Californian FB" pitchFamily="18" charset="0"/>
                </a:rPr>
                <a:t>0,3 lit/min</a:t>
              </a:r>
              <a:endParaRPr lang="it-IT" sz="1100" b="1" dirty="0"/>
            </a:p>
          </p:txBody>
        </p:sp>
        <p:grpSp>
          <p:nvGrpSpPr>
            <p:cNvPr id="125" name="Group 124"/>
            <p:cNvGrpSpPr/>
            <p:nvPr/>
          </p:nvGrpSpPr>
          <p:grpSpPr>
            <a:xfrm rot="10800000">
              <a:off x="6382527" y="5528182"/>
              <a:ext cx="3921108" cy="1262967"/>
              <a:chOff x="539552" y="5263596"/>
              <a:chExt cx="3888432" cy="1312670"/>
            </a:xfrm>
          </p:grpSpPr>
          <p:cxnSp>
            <p:nvCxnSpPr>
              <p:cNvPr id="126" name="Straight Arrow Connector 125"/>
              <p:cNvCxnSpPr/>
              <p:nvPr/>
            </p:nvCxnSpPr>
            <p:spPr>
              <a:xfrm>
                <a:off x="575431" y="5517232"/>
                <a:ext cx="1231650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 flipV="1">
                <a:off x="2111990" y="5518820"/>
                <a:ext cx="928200" cy="6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Rectangle 128"/>
              <p:cNvSpPr/>
              <p:nvPr/>
            </p:nvSpPr>
            <p:spPr>
              <a:xfrm>
                <a:off x="3059832" y="5301208"/>
                <a:ext cx="216024" cy="43204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30" name="Straight Arrow Connector 129"/>
              <p:cNvCxnSpPr/>
              <p:nvPr/>
            </p:nvCxnSpPr>
            <p:spPr>
              <a:xfrm>
                <a:off x="3275856" y="5301208"/>
                <a:ext cx="720080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>
                <a:off x="3275856" y="5733256"/>
                <a:ext cx="720080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4067944" y="5301208"/>
                <a:ext cx="360040" cy="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>
                <a:off x="3815916" y="5913276"/>
                <a:ext cx="1224136" cy="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4067944" y="6525344"/>
                <a:ext cx="360040" cy="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/>
              <p:nvPr/>
            </p:nvCxnSpPr>
            <p:spPr>
              <a:xfrm>
                <a:off x="3275856" y="6093296"/>
                <a:ext cx="720080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/>
            </p:nvCxnSpPr>
            <p:spPr>
              <a:xfrm>
                <a:off x="3275856" y="6525344"/>
                <a:ext cx="720080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Rectangle 141"/>
              <p:cNvSpPr/>
              <p:nvPr/>
            </p:nvSpPr>
            <p:spPr>
              <a:xfrm>
                <a:off x="3059832" y="6093296"/>
                <a:ext cx="216024" cy="43204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43" name="Straight Connector 142"/>
              <p:cNvCxnSpPr/>
              <p:nvPr/>
            </p:nvCxnSpPr>
            <p:spPr>
              <a:xfrm rot="5400000">
                <a:off x="3959932" y="5913276"/>
                <a:ext cx="360040" cy="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4067944" y="5733256"/>
                <a:ext cx="72008" cy="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067944" y="6093296"/>
                <a:ext cx="72008" cy="0"/>
              </a:xfrm>
              <a:prstGeom prst="line">
                <a:avLst/>
              </a:prstGeom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/>
              <p:nvPr/>
            </p:nvCxnSpPr>
            <p:spPr>
              <a:xfrm rot="10800000">
                <a:off x="2131633" y="6309320"/>
                <a:ext cx="928200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/>
              <p:nvPr/>
            </p:nvCxnSpPr>
            <p:spPr>
              <a:xfrm rot="10800000">
                <a:off x="539552" y="6309320"/>
                <a:ext cx="1440160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/>
              <p:cNvSpPr txBox="1"/>
              <p:nvPr/>
            </p:nvSpPr>
            <p:spPr>
              <a:xfrm rot="10800000">
                <a:off x="890561" y="5263596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Symbol" pitchFamily="18" charset="2"/>
                  </a:rPr>
                  <a:t>f</a:t>
                </a:r>
                <a:r>
                  <a:rPr lang="en-US" sz="1100" b="1" baseline="-25000" dirty="0">
                    <a:latin typeface="Californian FB" pitchFamily="18" charset="0"/>
                  </a:rPr>
                  <a:t>i  </a:t>
                </a:r>
                <a:r>
                  <a:rPr lang="en-US" sz="1100" b="1" dirty="0">
                    <a:latin typeface="Californian FB" pitchFamily="18" charset="0"/>
                  </a:rPr>
                  <a:t>6,5mm</a:t>
                </a:r>
              </a:p>
              <a:p>
                <a:r>
                  <a:rPr lang="en-US" sz="1100" b="1" dirty="0">
                    <a:latin typeface="Californian FB" pitchFamily="18" charset="0"/>
                  </a:rPr>
                  <a:t>0,6 lit/min</a:t>
                </a:r>
                <a:endParaRPr lang="it-IT" sz="1100" b="1" dirty="0"/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 rot="10800000">
                <a:off x="2097650" y="5277418"/>
                <a:ext cx="849871" cy="447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Symbol" pitchFamily="18" charset="2"/>
                  </a:rPr>
                  <a:t>f</a:t>
                </a:r>
                <a:r>
                  <a:rPr lang="en-US" sz="1100" b="1" baseline="-25000" dirty="0">
                    <a:latin typeface="Californian FB" pitchFamily="18" charset="0"/>
                  </a:rPr>
                  <a:t>i  </a:t>
                </a:r>
                <a:r>
                  <a:rPr lang="en-US" sz="1100" b="1" dirty="0">
                    <a:latin typeface="Californian FB" pitchFamily="18" charset="0"/>
                  </a:rPr>
                  <a:t>5mm</a:t>
                </a:r>
              </a:p>
              <a:p>
                <a:r>
                  <a:rPr lang="en-US" sz="1100" b="1" dirty="0">
                    <a:latin typeface="Californian FB" pitchFamily="18" charset="0"/>
                  </a:rPr>
                  <a:t>0,6 lit/min</a:t>
                </a:r>
                <a:endParaRPr lang="it-IT" sz="1100" b="1" dirty="0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 rot="10800000">
                <a:off x="3159989" y="5286999"/>
                <a:ext cx="907955" cy="447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Symbol" pitchFamily="18" charset="2"/>
                  </a:rPr>
                  <a:t>f</a:t>
                </a:r>
                <a:r>
                  <a:rPr lang="en-US" sz="1100" b="1" baseline="-25000" dirty="0">
                    <a:latin typeface="Californian FB" pitchFamily="18" charset="0"/>
                  </a:rPr>
                  <a:t>i  </a:t>
                </a:r>
                <a:r>
                  <a:rPr lang="en-US" sz="1100" b="1" dirty="0">
                    <a:latin typeface="Californian FB" pitchFamily="18" charset="0"/>
                  </a:rPr>
                  <a:t>2,5mm</a:t>
                </a:r>
              </a:p>
              <a:p>
                <a:r>
                  <a:rPr lang="en-US" sz="1100" b="1" dirty="0">
                    <a:latin typeface="Californian FB" pitchFamily="18" charset="0"/>
                  </a:rPr>
                  <a:t>0,3 lit/min</a:t>
                </a:r>
                <a:endParaRPr lang="it-IT" sz="1100" b="1" dirty="0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 rot="10800000">
                <a:off x="808618" y="6068055"/>
                <a:ext cx="864096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Symbol" pitchFamily="18" charset="2"/>
                  </a:rPr>
                  <a:t>f</a:t>
                </a:r>
                <a:r>
                  <a:rPr lang="en-US" sz="1100" b="1" baseline="-25000" dirty="0">
                    <a:latin typeface="Californian FB" pitchFamily="18" charset="0"/>
                  </a:rPr>
                  <a:t>i  </a:t>
                </a:r>
                <a:r>
                  <a:rPr lang="en-US" sz="1100" b="1" dirty="0">
                    <a:latin typeface="Californian FB" pitchFamily="18" charset="0"/>
                  </a:rPr>
                  <a:t>6,5 mm</a:t>
                </a:r>
              </a:p>
              <a:p>
                <a:r>
                  <a:rPr lang="en-US" sz="1100" b="1" dirty="0">
                    <a:latin typeface="Californian FB" pitchFamily="18" charset="0"/>
                  </a:rPr>
                  <a:t>0,6 lit/min</a:t>
                </a:r>
                <a:endParaRPr lang="it-IT" sz="1100" b="1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 rot="10800000">
                <a:off x="2195736" y="6065267"/>
                <a:ext cx="8640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Symbol" pitchFamily="18" charset="2"/>
                  </a:rPr>
                  <a:t>f</a:t>
                </a:r>
                <a:r>
                  <a:rPr lang="en-US" sz="1100" b="1" baseline="-25000" dirty="0">
                    <a:latin typeface="Californian FB" pitchFamily="18" charset="0"/>
                  </a:rPr>
                  <a:t>i  </a:t>
                </a:r>
                <a:r>
                  <a:rPr lang="en-US" sz="1100" b="1" dirty="0">
                    <a:latin typeface="Californian FB" pitchFamily="18" charset="0"/>
                  </a:rPr>
                  <a:t>5mm</a:t>
                </a:r>
              </a:p>
              <a:p>
                <a:r>
                  <a:rPr lang="en-US" sz="1100" b="1" dirty="0">
                    <a:latin typeface="Californian FB" pitchFamily="18" charset="0"/>
                  </a:rPr>
                  <a:t>0,6 lit/min</a:t>
                </a:r>
                <a:endParaRPr lang="it-IT" sz="1100" b="1" dirty="0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 rot="10800000">
                <a:off x="3230811" y="6128422"/>
                <a:ext cx="849871" cy="447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latin typeface="Symbol" pitchFamily="18" charset="2"/>
                  </a:rPr>
                  <a:t>f</a:t>
                </a:r>
                <a:r>
                  <a:rPr lang="en-US" sz="1100" b="1" baseline="-25000" dirty="0">
                    <a:latin typeface="Californian FB" pitchFamily="18" charset="0"/>
                  </a:rPr>
                  <a:t>i  </a:t>
                </a:r>
                <a:r>
                  <a:rPr lang="en-US" sz="1100" b="1" dirty="0">
                    <a:latin typeface="Californian FB" pitchFamily="18" charset="0"/>
                  </a:rPr>
                  <a:t>2,5mm</a:t>
                </a:r>
              </a:p>
              <a:p>
                <a:r>
                  <a:rPr lang="en-US" sz="1100" b="1" dirty="0">
                    <a:latin typeface="Californian FB" pitchFamily="18" charset="0"/>
                  </a:rPr>
                  <a:t>0,3 lit/min</a:t>
                </a:r>
                <a:endParaRPr lang="it-IT" sz="1100" b="1" dirty="0"/>
              </a:p>
            </p:txBody>
          </p:sp>
        </p:grpSp>
        <p:sp>
          <p:nvSpPr>
            <p:cNvPr id="207" name="Rectangle 206"/>
            <p:cNvSpPr/>
            <p:nvPr/>
          </p:nvSpPr>
          <p:spPr>
            <a:xfrm>
              <a:off x="3104506" y="6499270"/>
              <a:ext cx="288032" cy="7200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tx1"/>
                </a:solidFill>
              </a:endParaRPr>
            </a:p>
          </p:txBody>
        </p:sp>
      </p:grpSp>
      <p:sp>
        <p:nvSpPr>
          <p:cNvPr id="209" name="Rectangle 208"/>
          <p:cNvSpPr/>
          <p:nvPr/>
        </p:nvSpPr>
        <p:spPr>
          <a:xfrm>
            <a:off x="8717983" y="5747488"/>
            <a:ext cx="288032" cy="720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8724723" y="6510633"/>
            <a:ext cx="288032" cy="7200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735032" y="297138"/>
            <a:ext cx="8568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Bookman Old Style" panose="02050604050505020204" pitchFamily="18" charset="0"/>
              </a:rPr>
              <a:t>PIXEL MODULARITY AND COOLING </a:t>
            </a:r>
            <a:r>
              <a:rPr lang="it-IT" b="1" dirty="0" smtClean="0">
                <a:latin typeface="Bookman Old Style" panose="02050604050505020204" pitchFamily="18" charset="0"/>
              </a:rPr>
              <a:t>CIRCUITS in PIXEL MVD</a:t>
            </a:r>
            <a:endParaRPr lang="it-IT" b="1" dirty="0">
              <a:latin typeface="Bookman Old Style" panose="02050604050505020204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202617"/>
              </p:ext>
            </p:extLst>
          </p:nvPr>
        </p:nvGraphicFramePr>
        <p:xfrm>
          <a:off x="2423592" y="692696"/>
          <a:ext cx="7416824" cy="5616626"/>
        </p:xfrm>
        <a:graphic>
          <a:graphicData uri="http://schemas.openxmlformats.org/drawingml/2006/table">
            <a:tbl>
              <a:tblPr/>
              <a:tblGrid>
                <a:gridCol w="3024338"/>
                <a:gridCol w="504056"/>
                <a:gridCol w="507130"/>
                <a:gridCol w="428974"/>
                <a:gridCol w="655710"/>
                <a:gridCol w="568426"/>
                <a:gridCol w="864096"/>
                <a:gridCol w="864094"/>
              </a:tblGrid>
              <a:tr h="3506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latin typeface="Bookman Old Style"/>
                        </a:rPr>
                        <a:t>11 </a:t>
                      </a:r>
                      <a:r>
                        <a:rPr lang="it-IT" sz="1400" b="1" i="0" u="none" strike="noStrike" dirty="0" smtClean="0">
                          <a:solidFill>
                            <a:schemeClr val="tx1"/>
                          </a:solidFill>
                          <a:latin typeface="Bookman Old Style"/>
                        </a:rPr>
                        <a:t>CIRCUITS FOR 3 U TUBES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9108" marR="9108" marT="91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latin typeface="Bookman Old Style"/>
                        </a:rPr>
                        <a:t>G[g/s]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latin typeface="Bookman Old Style"/>
                        </a:rPr>
                        <a:t>G[l/m]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latin typeface="Bookman Old Style"/>
                        </a:rPr>
                        <a:t>L[m]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latin typeface="Bookman Old Style"/>
                        </a:rPr>
                        <a:t>d[mm]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latin typeface="Bookman Old Style"/>
                        </a:rPr>
                        <a:t>V[m/s]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latin typeface="Bookman Old Style"/>
                        </a:rPr>
                        <a:t>Re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solidFill>
                            <a:schemeClr val="tx1"/>
                          </a:solidFill>
                          <a:latin typeface="Bookman Old Style"/>
                        </a:rPr>
                        <a:t>P_drop[bar]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Bookman Old Style"/>
                        </a:rPr>
                        <a:t>INLET OUT OF THE MAGNET</a:t>
                      </a:r>
                    </a:p>
                  </a:txBody>
                  <a:tcPr marL="9108" marR="9108" marT="91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Bookman Old Style"/>
                        </a:rPr>
                        <a:t>15</a:t>
                      </a:r>
                      <a:endParaRPr lang="it-IT" sz="1000" b="0" i="0" u="none" strike="noStrike" dirty="0">
                        <a:latin typeface="Bookman Old Style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0,9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35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Bookman Old Style"/>
                        </a:rPr>
                        <a:t>6,5</a:t>
                      </a:r>
                      <a:endParaRPr lang="it-IT" sz="1000" b="0" i="0" u="none" strike="noStrike" dirty="0">
                        <a:latin typeface="Bookman Old Style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0,45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2939,7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latin typeface="Bookman Old Style"/>
                        </a:rPr>
                        <a:t>0,25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6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latin typeface="Bookman Old Style"/>
                        </a:rPr>
                        <a:t>INLET IN </a:t>
                      </a:r>
                      <a:r>
                        <a:rPr lang="it-IT" sz="1000" b="1" i="0" u="none" strike="noStrike" dirty="0">
                          <a:latin typeface="Bookman Old Style"/>
                        </a:rPr>
                        <a:t>THE MAGNET</a:t>
                      </a:r>
                    </a:p>
                  </a:txBody>
                  <a:tcPr marL="9108" marR="9108" marT="91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15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0,9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2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5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0,76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3821,7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solidFill>
                            <a:schemeClr val="tx1"/>
                          </a:solidFill>
                          <a:latin typeface="Bookman Old Style"/>
                        </a:rPr>
                        <a:t>0,07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6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latin typeface="Bookman Old Style"/>
                        </a:rPr>
                        <a:t>IN THE MVD</a:t>
                      </a:r>
                    </a:p>
                  </a:txBody>
                  <a:tcPr marL="9108" marR="9108" marT="91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latin typeface="Bookman Old Style"/>
                        </a:rPr>
                        <a:t>5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latin typeface="Bookman Old Style"/>
                        </a:rPr>
                        <a:t>0,3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latin typeface="Bookman Old Style"/>
                        </a:rPr>
                        <a:t>0,3+2</a:t>
                      </a:r>
                      <a:endParaRPr lang="it-IT" sz="1000" b="1" i="0" u="none" strike="noStrike" dirty="0">
                        <a:latin typeface="Bookman Old Style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latin typeface="Bookman Old Style"/>
                        </a:rPr>
                        <a:t>1,84+2,5</a:t>
                      </a:r>
                      <a:endParaRPr lang="it-IT" sz="1000" b="1" i="0" u="none" strike="noStrike" dirty="0">
                        <a:latin typeface="Bookman Old Style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latin typeface="Bookman Old Style"/>
                        </a:rPr>
                        <a:t>1,88+1</a:t>
                      </a:r>
                      <a:endParaRPr lang="it-IT" sz="1000" b="1" i="0" u="none" strike="noStrike" dirty="0">
                        <a:latin typeface="Bookman Old Style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latin typeface="Bookman Old Style"/>
                        </a:rPr>
                        <a:t>3462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solidFill>
                            <a:schemeClr val="tx1"/>
                          </a:solidFill>
                          <a:latin typeface="Bookman Old Style"/>
                        </a:rPr>
                        <a:t>0,25+0,32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6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latin typeface="Bookman Old Style"/>
                        </a:rPr>
                        <a:t>RETURN IN THE MAGNET</a:t>
                      </a:r>
                    </a:p>
                  </a:txBody>
                  <a:tcPr marL="9108" marR="9108" marT="91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15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0,9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2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5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0,76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3821,7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solidFill>
                            <a:schemeClr val="tx1"/>
                          </a:solidFill>
                          <a:latin typeface="Bookman Old Style"/>
                        </a:rPr>
                        <a:t>0,07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79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Bookman Old Style"/>
                        </a:rPr>
                        <a:t>RETURN OUT OF THE MAGNET</a:t>
                      </a:r>
                    </a:p>
                  </a:txBody>
                  <a:tcPr marL="9108" marR="9108" marT="91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15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0,9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35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8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0,3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2388,5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latin typeface="Bookman Old Style"/>
                        </a:rPr>
                        <a:t>0,09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FF"/>
                          </a:solidFill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FF"/>
                          </a:solidFill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FF"/>
                          </a:solidFill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FF"/>
                          </a:solidFill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FF"/>
                          </a:solidFill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FF"/>
                          </a:solidFill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solidFill>
                            <a:schemeClr val="tx1"/>
                          </a:solidFill>
                          <a:latin typeface="Bookman Old Style"/>
                        </a:rPr>
                        <a:t>TOTAL DP</a:t>
                      </a:r>
                      <a:r>
                        <a:rPr lang="it-IT" sz="1000" b="1" i="0" u="none" strike="noStrike" dirty="0">
                          <a:solidFill>
                            <a:srgbClr val="0000FF"/>
                          </a:solidFill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latin typeface="Bookman Old Style"/>
                        </a:rPr>
                        <a:t>1,05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7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latin typeface="Bookman Old Style"/>
                        </a:rPr>
                        <a:t>DP</a:t>
                      </a:r>
                      <a:r>
                        <a:rPr lang="it-IT" sz="1000" b="1" i="0" u="none" strike="noStrike" baseline="0" dirty="0" smtClean="0">
                          <a:latin typeface="Bookman Old Style"/>
                        </a:rPr>
                        <a:t> </a:t>
                      </a:r>
                      <a:r>
                        <a:rPr lang="it-IT" sz="1000" b="0" i="0" u="none" strike="noStrike" dirty="0"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solidFill>
                            <a:schemeClr val="tx1"/>
                          </a:solidFill>
                          <a:latin typeface="Bookman Old Style"/>
                        </a:rPr>
                        <a:t>0,8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0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6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latin typeface="Bookman Old Style"/>
                        </a:rPr>
                        <a:t>10 </a:t>
                      </a:r>
                      <a:r>
                        <a:rPr lang="it-IT" sz="1400" b="1" i="0" u="none" strike="noStrike" dirty="0" smtClean="0">
                          <a:solidFill>
                            <a:schemeClr val="tx1"/>
                          </a:solidFill>
                          <a:latin typeface="Bookman Old Style"/>
                        </a:rPr>
                        <a:t>CIRCUITS FOR 2 U TUBES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9108" marR="9108" marT="91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latin typeface="Bookman Old Style"/>
                        </a:rPr>
                        <a:t>G[g/s]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latin typeface="Bookman Old Style"/>
                        </a:rPr>
                        <a:t>G[l/m]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latin typeface="Bookman Old Style"/>
                        </a:rPr>
                        <a:t>L[m]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latin typeface="Bookman Old Style"/>
                        </a:rPr>
                        <a:t>d[mm]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latin typeface="Bookman Old Style"/>
                        </a:rPr>
                        <a:t>V[m/s]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latin typeface="Bookman Old Style"/>
                        </a:rPr>
                        <a:t>Re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solidFill>
                            <a:schemeClr val="tx1"/>
                          </a:solidFill>
                          <a:latin typeface="Bookman Old Style"/>
                        </a:rPr>
                        <a:t>P_drop[bar]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Bookman Old Style"/>
                        </a:rPr>
                        <a:t>INLET OUT OF THE MAGNET</a:t>
                      </a:r>
                    </a:p>
                  </a:txBody>
                  <a:tcPr marL="9108" marR="9108" marT="91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10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0,6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35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6,5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0,3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1959,8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0,08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6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latin typeface="Bookman Old Style"/>
                        </a:rPr>
                        <a:t>INLET IN </a:t>
                      </a:r>
                      <a:r>
                        <a:rPr lang="it-IT" sz="1000" b="1" i="0" u="none" strike="noStrike" dirty="0">
                          <a:latin typeface="Bookman Old Style"/>
                        </a:rPr>
                        <a:t>THE MAGNET</a:t>
                      </a:r>
                    </a:p>
                  </a:txBody>
                  <a:tcPr marL="9108" marR="9108" marT="91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10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0,6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2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5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0,51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2547,8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solidFill>
                            <a:schemeClr val="tx1"/>
                          </a:solidFill>
                          <a:latin typeface="Bookman Old Style"/>
                        </a:rPr>
                        <a:t>0,03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6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latin typeface="Bookman Old Style"/>
                        </a:rPr>
                        <a:t>IN THE MVD</a:t>
                      </a:r>
                    </a:p>
                  </a:txBody>
                  <a:tcPr marL="9108" marR="9108" marT="91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latin typeface="Bookman Old Style"/>
                        </a:rPr>
                        <a:t>5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latin typeface="Bookman Old Style"/>
                        </a:rPr>
                        <a:t>0,3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latin typeface="Bookman Old Style"/>
                        </a:rPr>
                        <a:t>0,3+2</a:t>
                      </a:r>
                      <a:endParaRPr lang="it-IT" sz="1000" b="1" i="0" u="none" strike="noStrike" dirty="0">
                        <a:latin typeface="Bookman Old Style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latin typeface="Bookman Old Style"/>
                        </a:rPr>
                        <a:t>1,84+2,5</a:t>
                      </a:r>
                      <a:endParaRPr lang="it-IT" sz="1000" b="1" i="0" u="none" strike="noStrike" dirty="0">
                        <a:latin typeface="Bookman Old Style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latin typeface="Bookman Old Style"/>
                        </a:rPr>
                        <a:t>1,88+1</a:t>
                      </a:r>
                      <a:endParaRPr lang="it-IT" sz="1000" b="1" i="0" u="none" strike="noStrike" dirty="0">
                        <a:latin typeface="Bookman Old Style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latin typeface="Bookman Old Style"/>
                        </a:rPr>
                        <a:t>3462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solidFill>
                            <a:schemeClr val="tx1"/>
                          </a:solidFill>
                          <a:latin typeface="Bookman Old Style"/>
                        </a:rPr>
                        <a:t>0,25+0,32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6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latin typeface="Bookman Old Style"/>
                        </a:rPr>
                        <a:t>RETURN IN THE MAGNET</a:t>
                      </a:r>
                    </a:p>
                  </a:txBody>
                  <a:tcPr marL="9108" marR="9108" marT="91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10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0,6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2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5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0,51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2547,8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solidFill>
                            <a:schemeClr val="tx1"/>
                          </a:solidFill>
                          <a:latin typeface="Bookman Old Style"/>
                        </a:rPr>
                        <a:t>0,03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latin typeface="Bookman Old Style"/>
                        </a:rPr>
                        <a:t>RETURN OUT OF THE MAGNET</a:t>
                      </a:r>
                    </a:p>
                  </a:txBody>
                  <a:tcPr marL="9108" marR="9108" marT="91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10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0,6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35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6,5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Bookman Old Style"/>
                        </a:rPr>
                        <a:t>0,3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1959,8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latin typeface="Bookman Old Style"/>
                        </a:rPr>
                        <a:t>0,08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FF"/>
                          </a:solidFill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FF"/>
                          </a:solidFill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FF"/>
                          </a:solidFill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FF"/>
                          </a:solidFill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solidFill>
                            <a:srgbClr val="0000FF"/>
                          </a:solidFill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FF"/>
                          </a:solidFill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solidFill>
                            <a:schemeClr val="tx1"/>
                          </a:solidFill>
                          <a:latin typeface="Bookman Old Style"/>
                        </a:rPr>
                        <a:t>TOTAL DP</a:t>
                      </a:r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solidFill>
                            <a:schemeClr val="tx1"/>
                          </a:solidFill>
                          <a:latin typeface="Bookman Old Style"/>
                        </a:rPr>
                        <a:t>0,79</a:t>
                      </a:r>
                      <a:endParaRPr lang="it-IT" sz="1000" b="0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72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latin typeface="Bookman Old Style"/>
                        </a:rPr>
                        <a:t>DP</a:t>
                      </a:r>
                      <a:r>
                        <a:rPr lang="it-IT" sz="1000" b="0" i="0" u="none" strike="noStrike" dirty="0">
                          <a:latin typeface="Bookman Old Style"/>
                        </a:rPr>
                        <a:t> </a:t>
                      </a: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solidFill>
                            <a:schemeClr val="tx1"/>
                          </a:solidFill>
                          <a:latin typeface="Bookman Old Style"/>
                        </a:rPr>
                        <a:t>0,71</a:t>
                      </a:r>
                      <a:endParaRPr lang="it-IT" sz="1000" b="1" i="0" u="none" strike="noStrike" dirty="0">
                        <a:solidFill>
                          <a:schemeClr val="tx1"/>
                        </a:solidFill>
                        <a:latin typeface="Bookman Old Style"/>
                      </a:endParaRPr>
                    </a:p>
                  </a:txBody>
                  <a:tcPr marL="9108" marR="9108" marT="9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8904312" y="2996952"/>
            <a:ext cx="288032" cy="3169940"/>
            <a:chOff x="7308304" y="2852936"/>
            <a:chExt cx="288032" cy="316994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7308304" y="2852936"/>
              <a:ext cx="288032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7308304" y="3140968"/>
              <a:ext cx="288032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308304" y="5733256"/>
              <a:ext cx="288032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308304" y="6021288"/>
              <a:ext cx="288032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168400" y="236975"/>
            <a:ext cx="971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Bookman Old Style" panose="02050604050505020204" pitchFamily="18" charset="0"/>
              </a:rPr>
              <a:t>PRESSURE DROP IN THE COOLING </a:t>
            </a:r>
            <a:r>
              <a:rPr lang="it-IT" sz="1600" b="1" dirty="0" smtClean="0">
                <a:latin typeface="Bookman Old Style" panose="02050604050505020204" pitchFamily="18" charset="0"/>
              </a:rPr>
              <a:t>CIRCUITS for PIXEL STAVES AND DISKS- UPDATED</a:t>
            </a:r>
            <a:endParaRPr lang="it-IT" sz="1600" b="1" dirty="0">
              <a:latin typeface="Bookman Old Style" panose="02050604050505020204" pitchFamily="18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10217020" y="1548882"/>
            <a:ext cx="0" cy="755779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10419644" y="1715911"/>
            <a:ext cx="149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Symbol" panose="05050102010706020507" pitchFamily="18" charset="2"/>
              </a:rPr>
              <a:t>D</a:t>
            </a:r>
            <a:r>
              <a:rPr lang="it-IT" dirty="0" err="1" smtClean="0"/>
              <a:t>p</a:t>
            </a:r>
            <a:r>
              <a:rPr lang="it-IT" dirty="0" smtClean="0"/>
              <a:t> = </a:t>
            </a:r>
            <a:r>
              <a:rPr lang="it-IT" sz="1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0,71 bar</a:t>
            </a:r>
            <a:endParaRPr lang="en-US" sz="1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0419644" y="4577644"/>
            <a:ext cx="1490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Symbol" panose="05050102010706020507" pitchFamily="18" charset="2"/>
              </a:rPr>
              <a:t>D</a:t>
            </a:r>
            <a:r>
              <a:rPr lang="it-IT" dirty="0" err="1" smtClean="0"/>
              <a:t>p</a:t>
            </a:r>
            <a:r>
              <a:rPr lang="it-IT" dirty="0" smtClean="0"/>
              <a:t> = </a:t>
            </a:r>
            <a:r>
              <a:rPr lang="it-IT" sz="1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0,63 bar</a:t>
            </a:r>
            <a:endParaRPr lang="en-US" sz="1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10200662" y="4458214"/>
            <a:ext cx="0" cy="755779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0217020" y="3488267"/>
            <a:ext cx="1692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 smtClean="0">
                <a:latin typeface="Bookman Old Style" panose="02050604050505020204" pitchFamily="18" charset="0"/>
              </a:rPr>
              <a:t>LIMIT=0,6 bar</a:t>
            </a:r>
            <a:endParaRPr lang="en-US" sz="1600" b="1" u="sng" dirty="0">
              <a:latin typeface="Bookman Old Style" panose="020506040505050202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S.COLI 10/12/2013</a:t>
            </a:r>
            <a:endParaRPr lang="en-US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1CB8-74F2-4941-8CD3-07F868A744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2207</Words>
  <Application>Microsoft Office PowerPoint</Application>
  <PresentationFormat>Widescreen</PresentationFormat>
  <Paragraphs>538</Paragraphs>
  <Slides>19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Californian FB</vt:lpstr>
      <vt:lpstr>Symbol</vt:lpstr>
      <vt:lpstr>Times New Roman</vt:lpstr>
      <vt:lpstr>Tema di Office</vt:lpstr>
      <vt:lpstr>Presentazione standard di PowerPoint</vt:lpstr>
      <vt:lpstr>Presentazione standard di PowerPoint</vt:lpstr>
      <vt:lpstr>FEM ANALYSES AND TEST RESULTS- REPORTED ON TDR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</dc:creator>
  <cp:lastModifiedBy>Silvia</cp:lastModifiedBy>
  <cp:revision>126</cp:revision>
  <cp:lastPrinted>2013-10-24T14:32:37Z</cp:lastPrinted>
  <dcterms:created xsi:type="dcterms:W3CDTF">2013-10-24T10:29:03Z</dcterms:created>
  <dcterms:modified xsi:type="dcterms:W3CDTF">2013-12-09T15:27:07Z</dcterms:modified>
</cp:coreProperties>
</file>