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  <p:sldMasterId id="2147483672" r:id="rId3"/>
    <p:sldMasterId id="2147483660" r:id="rId4"/>
  </p:sldMasterIdLst>
  <p:notesMasterIdLst>
    <p:notesMasterId r:id="rId39"/>
  </p:notesMasterIdLst>
  <p:sldIdLst>
    <p:sldId id="256" r:id="rId5"/>
    <p:sldId id="257" r:id="rId6"/>
    <p:sldId id="268" r:id="rId7"/>
    <p:sldId id="259" r:id="rId8"/>
    <p:sldId id="260" r:id="rId9"/>
    <p:sldId id="269" r:id="rId10"/>
    <p:sldId id="261" r:id="rId11"/>
    <p:sldId id="266" r:id="rId12"/>
    <p:sldId id="294" r:id="rId13"/>
    <p:sldId id="265" r:id="rId14"/>
    <p:sldId id="270" r:id="rId15"/>
    <p:sldId id="264" r:id="rId16"/>
    <p:sldId id="289" r:id="rId17"/>
    <p:sldId id="263" r:id="rId18"/>
    <p:sldId id="290" r:id="rId19"/>
    <p:sldId id="272" r:id="rId20"/>
    <p:sldId id="271" r:id="rId21"/>
    <p:sldId id="273" r:id="rId22"/>
    <p:sldId id="275" r:id="rId23"/>
    <p:sldId id="286" r:id="rId24"/>
    <p:sldId id="285" r:id="rId25"/>
    <p:sldId id="276" r:id="rId26"/>
    <p:sldId id="292" r:id="rId27"/>
    <p:sldId id="293" r:id="rId28"/>
    <p:sldId id="277" r:id="rId29"/>
    <p:sldId id="291" r:id="rId30"/>
    <p:sldId id="279" r:id="rId31"/>
    <p:sldId id="280" r:id="rId32"/>
    <p:sldId id="281" r:id="rId33"/>
    <p:sldId id="283" r:id="rId34"/>
    <p:sldId id="284" r:id="rId35"/>
    <p:sldId id="287" r:id="rId36"/>
    <p:sldId id="288" r:id="rId37"/>
    <p:sldId id="282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2A92-0016-4445-93D5-DD0AA49B3E2F}" type="datetimeFigureOut">
              <a:rPr lang="de-DE" smtClean="0"/>
              <a:t>10.12.2013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B46F-2957-4428-9F7D-39C6A299CD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4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B46F-2957-4428-9F7D-39C6A299CD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88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99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24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53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5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93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74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5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0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93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50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55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506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87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89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68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641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35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09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5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337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2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37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547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43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513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48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315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304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587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63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006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91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01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61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778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931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81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5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4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Time resolution studies for the PANDA barrel DIRC </a:t>
            </a:r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6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4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91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EF1D-B9C6-4FBF-A481-209237A66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4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4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A0FE-1A1D-4C64-9379-6C467A7C9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76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464E-F9E1-4FD0-8DCB-5221C9EC2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4DE3-6534-489F-94C6-2D0AA29F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5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PANDA </a:t>
            </a:r>
            <a:r>
              <a:rPr lang="de-DE" dirty="0" err="1" smtClean="0"/>
              <a:t>barrel</a:t>
            </a:r>
            <a:r>
              <a:rPr lang="de-DE" dirty="0" smtClean="0"/>
              <a:t> DIRC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20946"/>
            <a:ext cx="2547072" cy="79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0946"/>
            <a:ext cx="3363671" cy="79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91" y="2996952"/>
            <a:ext cx="2312448" cy="126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05700" y="6381328"/>
            <a:ext cx="2468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de-D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Marvin Krebs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62" y="1420936"/>
            <a:ext cx="6562725" cy="44481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10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588224" y="592721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02/2011, </a:t>
            </a:r>
            <a:r>
              <a:rPr lang="de-DE" sz="1400" dirty="0" err="1" smtClean="0"/>
              <a:t>pocket</a:t>
            </a:r>
            <a:r>
              <a:rPr lang="de-DE" sz="1400" dirty="0" smtClean="0"/>
              <a:t> </a:t>
            </a:r>
            <a:r>
              <a:rPr lang="de-DE" sz="1400" dirty="0" err="1" smtClean="0"/>
              <a:t>pulser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556792"/>
            <a:ext cx="180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time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/>
              <a:t>: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-&gt; The time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on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plotted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  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sigma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gauss</a:t>
            </a:r>
            <a:r>
              <a:rPr lang="de-DE" dirty="0" smtClean="0"/>
              <a:t>-fit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actual</a:t>
            </a:r>
            <a:r>
              <a:rPr lang="de-DE" dirty="0" smtClean="0"/>
              <a:t> time </a:t>
            </a:r>
            <a:r>
              <a:rPr lang="de-DE" dirty="0" err="1" smtClean="0"/>
              <a:t>resolution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043880" y="2852936"/>
            <a:ext cx="3392216" cy="8219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8249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1</a:t>
            </a:r>
            <a:r>
              <a:rPr lang="de-DE" sz="1600" dirty="0" smtClean="0"/>
              <a:t>. Electronics</a:t>
            </a:r>
          </a:p>
          <a:p>
            <a:pPr marL="0" indent="0">
              <a:buNone/>
            </a:pPr>
            <a:r>
              <a:rPr lang="de-DE" sz="1600" dirty="0" smtClean="0"/>
              <a:t>	i)    </a:t>
            </a:r>
            <a:r>
              <a:rPr lang="de-DE" sz="1600" dirty="0" err="1" smtClean="0"/>
              <a:t>TrBs</a:t>
            </a:r>
            <a:r>
              <a:rPr lang="de-DE" sz="1600" dirty="0" smtClean="0"/>
              <a:t>, </a:t>
            </a:r>
            <a:r>
              <a:rPr lang="de-DE" sz="1600" dirty="0" err="1" smtClean="0"/>
              <a:t>ToF</a:t>
            </a:r>
            <a:r>
              <a:rPr lang="de-DE" sz="1600" dirty="0" smtClean="0"/>
              <a:t> </a:t>
            </a:r>
            <a:r>
              <a:rPr lang="de-DE" sz="1600" dirty="0" err="1" smtClean="0"/>
              <a:t>AddOns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i)    </a:t>
            </a:r>
            <a:r>
              <a:rPr lang="de-DE" sz="1600" dirty="0" err="1" smtClean="0"/>
              <a:t>Procedure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b="1" i="1" dirty="0" smtClean="0">
                <a:solidFill>
                  <a:srgbClr val="FF0000"/>
                </a:solidFill>
              </a:rPr>
              <a:t>ii) 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Results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of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timing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performance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of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electronics</a:t>
            </a:r>
            <a:endParaRPr lang="de-DE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5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45" y="1052736"/>
            <a:ext cx="7233655" cy="502372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80055"/>
              </p:ext>
            </p:extLst>
          </p:nvPr>
        </p:nvGraphicFramePr>
        <p:xfrm>
          <a:off x="13828" y="2060848"/>
          <a:ext cx="2469940" cy="3024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34970"/>
                <a:gridCol w="1234970"/>
              </a:tblGrid>
              <a:tr h="91096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Board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err="1" smtClean="0"/>
                        <a:t>AddOn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TrBv2</a:t>
                      </a:r>
                      <a:r>
                        <a:rPr lang="de-DE" sz="1400" baseline="0" dirty="0" smtClean="0"/>
                        <a:t> </a:t>
                      </a:r>
                      <a:endParaRPr lang="de-DE" sz="1400" baseline="0" dirty="0" smtClean="0"/>
                    </a:p>
                    <a:p>
                      <a:endParaRPr lang="de-DE" sz="1400" baseline="0" dirty="0" smtClean="0"/>
                    </a:p>
                    <a:p>
                      <a:r>
                        <a:rPr lang="de-DE" sz="1400" baseline="0" dirty="0" smtClean="0"/>
                        <a:t>02/2011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337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Properties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Diff. Signals </a:t>
                      </a:r>
                      <a:r>
                        <a:rPr lang="de-DE" sz="1400" dirty="0" err="1" smtClean="0"/>
                        <a:t>amplitudes</a:t>
                      </a:r>
                      <a:r>
                        <a:rPr lang="de-DE" sz="1400" dirty="0" smtClean="0"/>
                        <a:t>;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smtClean="0"/>
                        <a:t>x-</a:t>
                      </a:r>
                      <a:r>
                        <a:rPr lang="de-DE" sz="1400" dirty="0" err="1" smtClean="0"/>
                        <a:t>axis</a:t>
                      </a:r>
                      <a:r>
                        <a:rPr lang="de-DE" sz="1400" dirty="0" smtClean="0"/>
                        <a:t>: Values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adjustable</a:t>
                      </a:r>
                      <a:r>
                        <a:rPr lang="de-DE" sz="1400" dirty="0" smtClean="0"/>
                        <a:t>) </a:t>
                      </a:r>
                      <a:r>
                        <a:rPr lang="de-DE" sz="1400" dirty="0" err="1" smtClean="0"/>
                        <a:t>slope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output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signal</a:t>
                      </a:r>
                      <a:r>
                        <a:rPr lang="de-DE" sz="1400" dirty="0" smtClean="0"/>
                        <a:t>  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7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46613"/>
            <a:ext cx="6334975" cy="485865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18601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148064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02/2011, </a:t>
            </a:r>
            <a:r>
              <a:rPr lang="de-DE" dirty="0" err="1" smtClean="0"/>
              <a:t>slope</a:t>
            </a:r>
            <a:r>
              <a:rPr lang="de-DE" dirty="0" smtClean="0"/>
              <a:t> vs. </a:t>
            </a:r>
            <a:r>
              <a:rPr lang="de-DE" dirty="0" err="1" smtClean="0"/>
              <a:t>Sigma_M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6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14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3" y="1196752"/>
            <a:ext cx="6814722" cy="4752528"/>
          </a:xfr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48219"/>
              </p:ext>
            </p:extLst>
          </p:nvPr>
        </p:nvGraphicFramePr>
        <p:xfrm>
          <a:off x="27275" y="1628800"/>
          <a:ext cx="2627784" cy="3744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3892"/>
                <a:gridCol w="1313892"/>
              </a:tblGrid>
              <a:tr h="10415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Board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err="1" smtClean="0"/>
                        <a:t>AddOn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TrBv2</a:t>
                      </a:r>
                      <a:r>
                        <a:rPr lang="de-DE" sz="1400" baseline="0" dirty="0" smtClean="0"/>
                        <a:t> </a:t>
                      </a:r>
                      <a:endParaRPr lang="de-DE" sz="1400" baseline="0" dirty="0" smtClean="0"/>
                    </a:p>
                    <a:p>
                      <a:endParaRPr lang="de-DE" sz="1400" baseline="0" dirty="0" smtClean="0"/>
                    </a:p>
                    <a:p>
                      <a:r>
                        <a:rPr lang="de-DE" sz="1400" baseline="0" dirty="0" smtClean="0"/>
                        <a:t>PAN2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290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Properties</a:t>
                      </a:r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Diff. Signals </a:t>
                      </a:r>
                      <a:r>
                        <a:rPr lang="de-DE" sz="1400" dirty="0" err="1" smtClean="0"/>
                        <a:t>amplitudes</a:t>
                      </a:r>
                      <a:r>
                        <a:rPr lang="de-DE" sz="1400" dirty="0" smtClean="0"/>
                        <a:t>;</a:t>
                      </a:r>
                    </a:p>
                    <a:p>
                      <a:r>
                        <a:rPr lang="de-DE" sz="1400" dirty="0" err="1" smtClean="0"/>
                        <a:t>Cablelength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fixed</a:t>
                      </a:r>
                      <a:r>
                        <a:rPr lang="de-DE" sz="1400" dirty="0" smtClean="0"/>
                        <a:t>;</a:t>
                      </a:r>
                    </a:p>
                    <a:p>
                      <a:r>
                        <a:rPr lang="de-DE" sz="1400" dirty="0" smtClean="0"/>
                        <a:t>x-</a:t>
                      </a:r>
                      <a:r>
                        <a:rPr lang="de-DE" sz="1400" dirty="0" err="1" smtClean="0"/>
                        <a:t>axis</a:t>
                      </a:r>
                      <a:r>
                        <a:rPr lang="de-DE" sz="1400" dirty="0" smtClean="0"/>
                        <a:t>: Values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adjustable</a:t>
                      </a:r>
                      <a:r>
                        <a:rPr lang="de-DE" sz="1400" dirty="0" smtClean="0"/>
                        <a:t>) </a:t>
                      </a:r>
                      <a:r>
                        <a:rPr lang="de-DE" sz="1400" dirty="0" err="1" smtClean="0"/>
                        <a:t>slope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the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output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signal</a:t>
                      </a:r>
                      <a:r>
                        <a:rPr lang="de-DE" sz="1400" dirty="0" smtClean="0"/>
                        <a:t>  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6045"/>
            <a:ext cx="6333246" cy="48573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15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PAN2, </a:t>
            </a:r>
            <a:r>
              <a:rPr lang="de-DE" dirty="0" err="1" smtClean="0"/>
              <a:t>slope</a:t>
            </a:r>
            <a:r>
              <a:rPr lang="de-DE" dirty="0" smtClean="0"/>
              <a:t> vs. </a:t>
            </a:r>
            <a:r>
              <a:rPr lang="de-DE" dirty="0" err="1" smtClean="0"/>
              <a:t>Sigma_M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2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/>
              <a:t>1. Electronics</a:t>
            </a:r>
          </a:p>
          <a:p>
            <a:pPr marL="0" indent="0">
              <a:buNone/>
            </a:pPr>
            <a:r>
              <a:rPr lang="de-DE" sz="1600" dirty="0" smtClean="0"/>
              <a:t>	i)    </a:t>
            </a:r>
            <a:r>
              <a:rPr lang="de-DE" sz="1600" dirty="0" err="1" smtClean="0"/>
              <a:t>TrBs</a:t>
            </a:r>
            <a:r>
              <a:rPr lang="de-DE" sz="1600" dirty="0" smtClean="0"/>
              <a:t>, </a:t>
            </a:r>
            <a:r>
              <a:rPr lang="de-DE" sz="1600" dirty="0" err="1" smtClean="0"/>
              <a:t>ToF</a:t>
            </a:r>
            <a:r>
              <a:rPr lang="de-DE" sz="1600" dirty="0" smtClean="0"/>
              <a:t> </a:t>
            </a:r>
            <a:r>
              <a:rPr lang="de-DE" sz="1600" dirty="0" err="1" smtClean="0"/>
              <a:t>AddOns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i)    </a:t>
            </a:r>
            <a:r>
              <a:rPr lang="de-DE" sz="1600" dirty="0" err="1" smtClean="0"/>
              <a:t>Procedure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ii) 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timing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b="1" i="1" dirty="0">
                <a:solidFill>
                  <a:srgbClr val="FF0000"/>
                </a:solidFill>
              </a:rPr>
              <a:t>3</a:t>
            </a:r>
            <a:r>
              <a:rPr lang="de-DE" sz="1600" b="1" i="1" dirty="0" smtClean="0">
                <a:solidFill>
                  <a:srgbClr val="FF0000"/>
                </a:solidFill>
              </a:rPr>
              <a:t>. Dispersion;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problem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or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no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problem</a:t>
            </a:r>
            <a:r>
              <a:rPr lang="de-DE" sz="1600" b="1" i="1" dirty="0" smtClean="0">
                <a:solidFill>
                  <a:srgbClr val="FF0000"/>
                </a:solidFill>
              </a:rPr>
              <a:t> ?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2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/>
              <a:t>Chromatic</a:t>
            </a:r>
            <a:r>
              <a:rPr lang="de-DE" sz="3600" b="1" dirty="0" smtClean="0"/>
              <a:t> Dispersion</a:t>
            </a: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17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-&gt; </a:t>
            </a:r>
            <a:r>
              <a:rPr lang="de-DE" sz="2400" dirty="0" err="1" smtClean="0"/>
              <a:t>Chromatic</a:t>
            </a:r>
            <a:r>
              <a:rPr lang="de-DE" sz="2400" dirty="0" smtClean="0"/>
              <a:t> Dispersion </a:t>
            </a:r>
            <a:r>
              <a:rPr lang="de-DE" sz="2400" dirty="0" err="1" smtClean="0"/>
              <a:t>occurs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/>
              <a:t> </a:t>
            </a:r>
            <a:r>
              <a:rPr lang="de-DE" sz="2400" dirty="0" smtClean="0"/>
              <a:t>a (light)</a:t>
            </a:r>
            <a:r>
              <a:rPr lang="de-DE" sz="2400" dirty="0" err="1" smtClean="0"/>
              <a:t>wave</a:t>
            </a:r>
            <a:r>
              <a:rPr lang="de-DE" sz="2400" dirty="0" smtClean="0"/>
              <a:t> </a:t>
            </a:r>
            <a:r>
              <a:rPr lang="de-DE" sz="2400" dirty="0" err="1" smtClean="0"/>
              <a:t>passes</a:t>
            </a:r>
            <a:r>
              <a:rPr lang="de-DE" sz="2400" dirty="0" smtClean="0"/>
              <a:t> a medium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-&gt; </a:t>
            </a:r>
            <a:r>
              <a:rPr lang="de-DE" sz="2400" dirty="0" err="1" smtClean="0"/>
              <a:t>Causes</a:t>
            </a:r>
            <a:r>
              <a:rPr lang="de-DE" sz="2400" dirty="0" smtClean="0"/>
              <a:t> </a:t>
            </a:r>
            <a:r>
              <a:rPr lang="de-DE" sz="2400" dirty="0" err="1" smtClean="0"/>
              <a:t>broadening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signal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8339157" cy="226863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131840" y="4747619"/>
            <a:ext cx="1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Conductor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992724" y="5116951"/>
            <a:ext cx="500844" cy="4722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/>
              <a:t>Chromatic</a:t>
            </a:r>
            <a:r>
              <a:rPr lang="de-DE" sz="3600" b="1" dirty="0"/>
              <a:t> Dispersion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18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6259446" cy="4525963"/>
          </a:xfrm>
        </p:spPr>
      </p:pic>
      <p:sp>
        <p:nvSpPr>
          <p:cNvPr id="8" name="Textfeld 7"/>
          <p:cNvSpPr txBox="1"/>
          <p:nvPr/>
        </p:nvSpPr>
        <p:spPr>
          <a:xfrm>
            <a:off x="395536" y="12687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-&gt;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 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5196" y="357301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=&gt; </a:t>
            </a:r>
            <a:r>
              <a:rPr lang="de-DE" sz="2000" b="1" dirty="0" err="1" smtClean="0">
                <a:solidFill>
                  <a:srgbClr val="FF0000"/>
                </a:solidFill>
              </a:rPr>
              <a:t>No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problem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for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time </a:t>
            </a:r>
            <a:r>
              <a:rPr lang="de-DE" sz="2000" b="1" dirty="0" err="1" smtClean="0">
                <a:solidFill>
                  <a:srgbClr val="FF0000"/>
                </a:solidFill>
              </a:rPr>
              <a:t>resolution</a:t>
            </a:r>
            <a:r>
              <a:rPr lang="de-DE" sz="2000" b="1" dirty="0" smtClean="0">
                <a:solidFill>
                  <a:srgbClr val="FF0000"/>
                </a:solidFill>
              </a:rPr>
              <a:t> in </a:t>
            </a:r>
            <a:r>
              <a:rPr lang="de-DE" sz="2000" b="1" dirty="0" err="1" smtClean="0">
                <a:solidFill>
                  <a:srgbClr val="FF0000"/>
                </a:solidFill>
              </a:rPr>
              <a:t>our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case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/>
              <a:t>1. Electronics</a:t>
            </a:r>
          </a:p>
          <a:p>
            <a:pPr marL="0" indent="0">
              <a:buNone/>
            </a:pPr>
            <a:r>
              <a:rPr lang="de-DE" sz="1600" dirty="0" smtClean="0"/>
              <a:t>	i)    </a:t>
            </a:r>
            <a:r>
              <a:rPr lang="de-DE" sz="1600" dirty="0" err="1" smtClean="0"/>
              <a:t>TrBs</a:t>
            </a:r>
            <a:r>
              <a:rPr lang="de-DE" sz="1600" dirty="0" smtClean="0"/>
              <a:t>, </a:t>
            </a:r>
            <a:r>
              <a:rPr lang="de-DE" sz="1600" dirty="0" err="1" smtClean="0"/>
              <a:t>ToF</a:t>
            </a:r>
            <a:r>
              <a:rPr lang="de-DE" sz="1600" dirty="0" smtClean="0"/>
              <a:t> </a:t>
            </a:r>
            <a:r>
              <a:rPr lang="de-DE" sz="1600" dirty="0" err="1" smtClean="0"/>
              <a:t>AddOns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i)    </a:t>
            </a:r>
            <a:r>
              <a:rPr lang="de-DE" sz="1600" dirty="0" err="1" smtClean="0"/>
              <a:t>Procedure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ii) 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timing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3</a:t>
            </a:r>
            <a:r>
              <a:rPr lang="de-DE" sz="1600" dirty="0" smtClean="0"/>
              <a:t>. Dispersion,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 ?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b="1" i="1" dirty="0">
                <a:solidFill>
                  <a:srgbClr val="FF0000"/>
                </a:solidFill>
              </a:rPr>
              <a:t>4</a:t>
            </a:r>
            <a:r>
              <a:rPr lang="de-DE" sz="1600" b="1" i="1" dirty="0" smtClean="0">
                <a:solidFill>
                  <a:srgbClr val="FF0000"/>
                </a:solidFill>
              </a:rPr>
              <a:t>.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Measurements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with</a:t>
            </a:r>
            <a:r>
              <a:rPr lang="de-DE" sz="1600" b="1" i="1" dirty="0" smtClean="0">
                <a:solidFill>
                  <a:srgbClr val="FF0000"/>
                </a:solidFill>
              </a:rPr>
              <a:t>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photons</a:t>
            </a:r>
            <a:endParaRPr lang="de-DE" sz="1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" b="1" i="1" dirty="0">
                <a:solidFill>
                  <a:srgbClr val="FF0000"/>
                </a:solidFill>
              </a:rPr>
              <a:t>	</a:t>
            </a:r>
            <a:r>
              <a:rPr lang="de-DE" sz="1600" b="1" i="1" dirty="0" smtClean="0">
                <a:solidFill>
                  <a:srgbClr val="FF0000"/>
                </a:solidFill>
              </a:rPr>
              <a:t>i)    MCP(s)</a:t>
            </a:r>
          </a:p>
          <a:p>
            <a:pPr marL="0" indent="0">
              <a:buNone/>
            </a:pPr>
            <a:r>
              <a:rPr lang="de-DE" sz="1600" b="1" i="1" dirty="0">
                <a:solidFill>
                  <a:srgbClr val="FF0000"/>
                </a:solidFill>
              </a:rPr>
              <a:t>	</a:t>
            </a:r>
            <a:r>
              <a:rPr lang="de-DE" sz="1600" b="1" i="1" dirty="0" smtClean="0">
                <a:solidFill>
                  <a:srgbClr val="FF0000"/>
                </a:solidFill>
              </a:rPr>
              <a:t>ii)  Diffuser-/</a:t>
            </a:r>
            <a:r>
              <a:rPr lang="de-DE" sz="1600" b="1" i="1" dirty="0" err="1" smtClean="0">
                <a:solidFill>
                  <a:srgbClr val="FF0000"/>
                </a:solidFill>
              </a:rPr>
              <a:t>no</a:t>
            </a:r>
            <a:r>
              <a:rPr lang="de-DE" sz="1600" b="1" i="1" dirty="0" smtClean="0">
                <a:solidFill>
                  <a:srgbClr val="FF0000"/>
                </a:solidFill>
              </a:rPr>
              <a:t> diffuser-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measurements</a:t>
            </a:r>
            <a:endParaRPr lang="de-DE" sz="1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F0000"/>
                </a:solidFill>
              </a:rPr>
              <a:t>	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1. Electronics</a:t>
            </a:r>
          </a:p>
          <a:p>
            <a:pPr marL="0" indent="0">
              <a:buNone/>
            </a:pPr>
            <a:r>
              <a:rPr lang="de-DE" sz="2000" dirty="0" smtClean="0"/>
              <a:t>	i)   </a:t>
            </a:r>
            <a:r>
              <a:rPr lang="de-DE" sz="2000" dirty="0" err="1" smtClean="0"/>
              <a:t>TrBs</a:t>
            </a:r>
            <a:r>
              <a:rPr lang="de-DE" sz="2000" dirty="0" smtClean="0"/>
              <a:t> (Version 2), </a:t>
            </a:r>
            <a:r>
              <a:rPr lang="de-DE" sz="2000" dirty="0" err="1" smtClean="0"/>
              <a:t>ToF</a:t>
            </a:r>
            <a:r>
              <a:rPr lang="de-DE" sz="2000" dirty="0" smtClean="0"/>
              <a:t> </a:t>
            </a:r>
            <a:r>
              <a:rPr lang="de-DE" sz="2000" dirty="0" err="1" smtClean="0"/>
              <a:t>AddOns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2</a:t>
            </a:r>
            <a:r>
              <a:rPr lang="de-DE" sz="2000" dirty="0" smtClean="0"/>
              <a:t>.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electronics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i)   </a:t>
            </a:r>
            <a:r>
              <a:rPr lang="de-DE" sz="2000" dirty="0" err="1" smtClean="0"/>
              <a:t>Procedure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ii)  Timing </a:t>
            </a:r>
            <a:r>
              <a:rPr lang="de-DE" sz="2000" dirty="0" err="1" smtClean="0"/>
              <a:t>performance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electronics</a:t>
            </a:r>
            <a:r>
              <a:rPr lang="de-DE" sz="2000" dirty="0" smtClean="0"/>
              <a:t> 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3</a:t>
            </a:r>
            <a:r>
              <a:rPr lang="de-DE" sz="2000" dirty="0" smtClean="0"/>
              <a:t>. Dispersion; Problem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 ?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4</a:t>
            </a:r>
            <a:r>
              <a:rPr lang="de-DE" sz="2000" dirty="0" smtClean="0"/>
              <a:t>.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/>
              <a:t> </a:t>
            </a:r>
            <a:r>
              <a:rPr lang="de-DE" sz="2000" dirty="0" err="1" smtClean="0"/>
              <a:t>photons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i)   MCP(s)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ii)  Diffuser-/</a:t>
            </a:r>
            <a:r>
              <a:rPr lang="de-DE" sz="2000" dirty="0" err="1" smtClean="0"/>
              <a:t>no</a:t>
            </a:r>
            <a:r>
              <a:rPr lang="de-DE" sz="2000" dirty="0" smtClean="0"/>
              <a:t> diffuser- </a:t>
            </a:r>
            <a:r>
              <a:rPr lang="de-DE" sz="2000" dirty="0" err="1" smtClean="0"/>
              <a:t>measurements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	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5</a:t>
            </a:r>
            <a:r>
              <a:rPr lang="de-DE" sz="2000" dirty="0" smtClean="0"/>
              <a:t>. Summary &amp; Outlook</a:t>
            </a:r>
          </a:p>
          <a:p>
            <a:pPr marL="0" indent="0">
              <a:buNone/>
            </a:pPr>
            <a:r>
              <a:rPr lang="de-DE" sz="2000" dirty="0" smtClean="0"/>
              <a:t>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45784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187624" y="2720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MCP-PMT (</a:t>
            </a:r>
            <a:r>
              <a:rPr lang="de-DE" sz="3200" b="1" dirty="0" err="1" smtClean="0"/>
              <a:t>schematic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view</a:t>
            </a:r>
            <a:r>
              <a:rPr lang="de-DE" sz="3200" b="1" dirty="0" smtClean="0"/>
              <a:t>)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653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187624" y="2720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MCP-PMT </a:t>
            </a:r>
            <a:r>
              <a:rPr lang="de-DE" sz="3200" b="1" dirty="0" err="1" smtClean="0"/>
              <a:t>backview</a:t>
            </a:r>
            <a:endParaRPr lang="de-DE" sz="3200" b="1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0" y="1600200"/>
            <a:ext cx="7339399" cy="4525963"/>
          </a:xfrm>
        </p:spPr>
      </p:pic>
    </p:spTree>
    <p:extLst>
      <p:ext uri="{BB962C8B-B14F-4D97-AF65-F5344CB8AC3E}">
        <p14:creationId xmlns:p14="http://schemas.microsoft.com/office/powerpoint/2010/main" val="39396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 smtClean="0"/>
              <a:t>Measurements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MCPs</a:t>
            </a:r>
            <a:endParaRPr lang="de-DE" sz="3200" b="1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01738" cy="487685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9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22.11.2013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23</a:t>
            </a:fld>
            <a:endParaRPr lang="de-DE"/>
          </a:p>
        </p:txBody>
      </p:sp>
      <p:pic>
        <p:nvPicPr>
          <p:cNvPr id="2050" name="Picture 2" descr="C:\Users\Asus\Desktop\Studium\Master\measurements\mcp766\april8thproject\nodiff\col0nodi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3" y="682487"/>
            <a:ext cx="3909518" cy="27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Studium\Master\measurements\mcp766\april8thproject\nodiff\col1nodi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2487"/>
            <a:ext cx="4098037" cy="27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Studium\Master\measurements\mcp766\april8thproject\nodiff\col2nodi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31175"/>
            <a:ext cx="39402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Studium\Master\measurements\mcp766\april8thproject\nodiff\col3nodi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1175"/>
            <a:ext cx="409803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Measurements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MCPs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24</a:t>
            </a:fld>
            <a:endParaRPr lang="de-DE"/>
          </a:p>
        </p:txBody>
      </p:sp>
      <p:pic>
        <p:nvPicPr>
          <p:cNvPr id="3074" name="Picture 2" descr="C:\Users\Asus\Desktop\Studium\Master\measurements\mcp766\april8thproject\withdiff\col0allchann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77936"/>
            <a:ext cx="3920212" cy="26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Studium\Master\measurements\mcp766\april8thproject\withdiff\col1allchann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17" y="777936"/>
            <a:ext cx="3932301" cy="26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Studium\Master\measurements\mcp766\april8thproject\withdiff\col2allchann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8230"/>
            <a:ext cx="3920213" cy="27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Studium\Master\measurements\mcp766\april8thproject\withdiff\col3allchanne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17" y="3428230"/>
            <a:ext cx="3932301" cy="27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Measurements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MCPs</a:t>
            </a:r>
            <a:endParaRPr lang="de-DE" sz="3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35896" y="8958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col0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244408" y="8958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col1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8244408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col3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635896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2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Studium\Master\measurements\mcp766\april8thproject\withdiff\allcolwithmeanswithdiffu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7434"/>
            <a:ext cx="5148063" cy="39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Measurements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MCPs</a:t>
            </a:r>
            <a:endParaRPr lang="de-DE" sz="3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25</a:t>
            </a:fld>
            <a:endParaRPr lang="de-DE"/>
          </a:p>
        </p:txBody>
      </p:sp>
      <p:pic>
        <p:nvPicPr>
          <p:cNvPr id="1026" name="Picture 2" descr="C:\Users\Asus\Desktop\Studium\Master\measurements\mcp766\april8thproject\nodiff\allcolumnsmergemeanofallnodiffu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1597434"/>
            <a:ext cx="4321371" cy="39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/>
              <a:t>1. Electronics</a:t>
            </a:r>
          </a:p>
          <a:p>
            <a:pPr marL="0" indent="0">
              <a:buNone/>
            </a:pPr>
            <a:r>
              <a:rPr lang="de-DE" sz="1600" dirty="0" smtClean="0"/>
              <a:t>	i)    </a:t>
            </a:r>
            <a:r>
              <a:rPr lang="de-DE" sz="1600" dirty="0" err="1" smtClean="0"/>
              <a:t>TrBs</a:t>
            </a:r>
            <a:r>
              <a:rPr lang="de-DE" sz="1600" dirty="0" smtClean="0"/>
              <a:t>, </a:t>
            </a:r>
            <a:r>
              <a:rPr lang="de-DE" sz="1600" dirty="0" err="1" smtClean="0"/>
              <a:t>ToF</a:t>
            </a:r>
            <a:r>
              <a:rPr lang="de-DE" sz="1600" dirty="0" smtClean="0"/>
              <a:t> </a:t>
            </a:r>
            <a:r>
              <a:rPr lang="de-DE" sz="1600" dirty="0" err="1" smtClean="0"/>
              <a:t>AddOns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i)    </a:t>
            </a:r>
            <a:r>
              <a:rPr lang="de-DE" sz="1600" dirty="0" err="1" smtClean="0"/>
              <a:t>Procedure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ii) 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timing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electronics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3</a:t>
            </a:r>
            <a:r>
              <a:rPr lang="de-DE" sz="1600" dirty="0" smtClean="0"/>
              <a:t>. Dispersion,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 ?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4</a:t>
            </a:r>
            <a:r>
              <a:rPr lang="de-DE" sz="1600" dirty="0" smtClean="0"/>
              <a:t>.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photons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i)    MCP(s)</a:t>
            </a:r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ii)  Diffuser-/</a:t>
            </a:r>
            <a:r>
              <a:rPr lang="de-DE" sz="1600" dirty="0" err="1" smtClean="0"/>
              <a:t>no</a:t>
            </a:r>
            <a:r>
              <a:rPr lang="de-DE" sz="1600" dirty="0" smtClean="0"/>
              <a:t> diffuser- </a:t>
            </a:r>
            <a:r>
              <a:rPr lang="de-DE" sz="1600" dirty="0" err="1" smtClean="0"/>
              <a:t>measurements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>
                <a:solidFill>
                  <a:srgbClr val="FF0000"/>
                </a:solidFill>
              </a:rPr>
              <a:t>	</a:t>
            </a:r>
            <a:endParaRPr lang="de-DE" sz="1600" dirty="0"/>
          </a:p>
          <a:p>
            <a:pPr marL="0" indent="0">
              <a:buNone/>
            </a:pPr>
            <a:r>
              <a:rPr lang="de-DE" sz="1600" b="1" i="1" dirty="0">
                <a:solidFill>
                  <a:srgbClr val="FF0000"/>
                </a:solidFill>
              </a:rPr>
              <a:t>5</a:t>
            </a:r>
            <a:r>
              <a:rPr lang="de-DE" sz="1600" b="1" i="1" dirty="0" smtClean="0">
                <a:solidFill>
                  <a:srgbClr val="FF0000"/>
                </a:solidFill>
              </a:rPr>
              <a:t>. Summary </a:t>
            </a:r>
            <a:r>
              <a:rPr lang="de-DE" sz="1600" b="1" i="1" dirty="0" err="1" smtClean="0">
                <a:solidFill>
                  <a:srgbClr val="FF0000"/>
                </a:solidFill>
              </a:rPr>
              <a:t>and</a:t>
            </a:r>
            <a:r>
              <a:rPr lang="de-DE" sz="1600" b="1" i="1" dirty="0" smtClean="0">
                <a:solidFill>
                  <a:srgbClr val="FF0000"/>
                </a:solidFill>
              </a:rPr>
              <a:t> Outlook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Summary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Outlook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-&gt; Dispersion </a:t>
            </a:r>
            <a:r>
              <a:rPr lang="de-DE" sz="2000" dirty="0" err="1" smtClean="0"/>
              <a:t>does</a:t>
            </a:r>
            <a:r>
              <a:rPr lang="de-DE" sz="2000" dirty="0" smtClean="0"/>
              <a:t> not </a:t>
            </a:r>
            <a:r>
              <a:rPr lang="de-DE" sz="2000" dirty="0" err="1" smtClean="0"/>
              <a:t>play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role</a:t>
            </a:r>
            <a:r>
              <a:rPr lang="de-DE" sz="2000" dirty="0"/>
              <a:t> </a:t>
            </a:r>
            <a:r>
              <a:rPr lang="de-DE" sz="2000" dirty="0" smtClean="0"/>
              <a:t>in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-&gt; Higher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steeper</a:t>
            </a:r>
            <a:r>
              <a:rPr lang="de-DE" sz="2000" dirty="0" smtClean="0"/>
              <a:t>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 </a:t>
            </a:r>
            <a:r>
              <a:rPr lang="de-DE" sz="2000" dirty="0" err="1" smtClean="0"/>
              <a:t>deliver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resolution</a:t>
            </a:r>
            <a:r>
              <a:rPr lang="de-DE" sz="2000" dirty="0" smtClean="0"/>
              <a:t> (-&gt; valid </a:t>
            </a:r>
            <a:r>
              <a:rPr lang="de-DE" sz="2000" dirty="0" err="1" smtClean="0"/>
              <a:t>for</a:t>
            </a:r>
            <a:r>
              <a:rPr lang="de-DE" sz="2000" dirty="0" smtClean="0"/>
              <a:t> 02/2011 </a:t>
            </a:r>
            <a:r>
              <a:rPr lang="de-DE" sz="2000" dirty="0" err="1" smtClean="0"/>
              <a:t>and</a:t>
            </a:r>
            <a:r>
              <a:rPr lang="de-DE" sz="2000" dirty="0" smtClean="0"/>
              <a:t> PAN2)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-&gt; Pure </a:t>
            </a:r>
            <a:r>
              <a:rPr lang="de-DE" sz="2000" dirty="0" err="1" smtClean="0"/>
              <a:t>electronics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gave</a:t>
            </a:r>
            <a:r>
              <a:rPr lang="de-DE" sz="2000" dirty="0" smtClean="0"/>
              <a:t> time </a:t>
            </a:r>
            <a:r>
              <a:rPr lang="de-DE" sz="2000" dirty="0" err="1" smtClean="0"/>
              <a:t>resolution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max. 50 </a:t>
            </a:r>
            <a:r>
              <a:rPr lang="de-DE" sz="2000" dirty="0" err="1" smtClean="0"/>
              <a:t>ps</a:t>
            </a:r>
            <a:r>
              <a:rPr lang="de-DE" sz="2000" dirty="0" smtClean="0"/>
              <a:t> (02/2011); 40 </a:t>
            </a:r>
            <a:r>
              <a:rPr lang="de-DE" sz="2000" dirty="0" err="1" smtClean="0"/>
              <a:t>ps</a:t>
            </a:r>
            <a:r>
              <a:rPr lang="de-DE" sz="2000" dirty="0" smtClean="0"/>
              <a:t> (PAN2)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-&gt; MCP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(</a:t>
            </a:r>
            <a:r>
              <a:rPr lang="de-DE" sz="2000" dirty="0" err="1" smtClean="0"/>
              <a:t>mean</a:t>
            </a:r>
            <a:r>
              <a:rPr lang="de-DE" sz="2000" dirty="0" smtClean="0"/>
              <a:t>): </a:t>
            </a:r>
            <a:r>
              <a:rPr lang="de-DE" sz="2000" dirty="0"/>
              <a:t>150ps&lt;t&lt;250ps </a:t>
            </a:r>
            <a:r>
              <a:rPr lang="de-DE" sz="2000" dirty="0" smtClean="0"/>
              <a:t>(-&gt;Best </a:t>
            </a:r>
            <a:r>
              <a:rPr lang="de-DE" sz="2000" dirty="0" err="1" smtClean="0"/>
              <a:t>values</a:t>
            </a:r>
            <a:r>
              <a:rPr lang="de-DE" sz="2000" dirty="0" smtClean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90 </a:t>
            </a:r>
            <a:r>
              <a:rPr lang="de-DE" sz="2000" dirty="0" err="1" smtClean="0"/>
              <a:t>ps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600" u="sng" dirty="0" smtClean="0"/>
              <a:t>Outlook:</a:t>
            </a:r>
          </a:p>
          <a:p>
            <a:pPr marL="0" indent="0">
              <a:buNone/>
            </a:pPr>
            <a:r>
              <a:rPr lang="de-DE" sz="2000" dirty="0" smtClean="0"/>
              <a:t>-&gt; </a:t>
            </a:r>
            <a:r>
              <a:rPr lang="de-DE" sz="2000" dirty="0" err="1" smtClean="0"/>
              <a:t>TrB</a:t>
            </a:r>
            <a:r>
              <a:rPr lang="de-DE" sz="2000" dirty="0" smtClean="0"/>
              <a:t> </a:t>
            </a:r>
            <a:r>
              <a:rPr lang="de-DE" sz="2000" dirty="0" err="1" smtClean="0"/>
              <a:t>version</a:t>
            </a:r>
            <a:r>
              <a:rPr lang="de-DE" sz="2000" dirty="0" smtClean="0"/>
              <a:t> 3 </a:t>
            </a:r>
            <a:r>
              <a:rPr lang="de-DE" sz="2000" dirty="0" err="1" smtClean="0"/>
              <a:t>boards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ready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measured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-&gt; </a:t>
            </a:r>
            <a:r>
              <a:rPr lang="de-DE" sz="2000" dirty="0" err="1" smtClean="0"/>
              <a:t>Promise</a:t>
            </a:r>
            <a:r>
              <a:rPr lang="de-DE" sz="2000" dirty="0" smtClean="0"/>
              <a:t> a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 in time </a:t>
            </a:r>
            <a:r>
              <a:rPr lang="de-DE" sz="2000" dirty="0" err="1" smtClean="0"/>
              <a:t>resolution</a:t>
            </a:r>
            <a:r>
              <a:rPr lang="de-DE" sz="2000" dirty="0" smtClean="0"/>
              <a:t> (</a:t>
            </a:r>
            <a:r>
              <a:rPr lang="de-DE" sz="2000" dirty="0" err="1" smtClean="0"/>
              <a:t>approx</a:t>
            </a:r>
            <a:r>
              <a:rPr lang="de-DE" sz="2000" dirty="0" smtClean="0"/>
              <a:t>. 15 </a:t>
            </a:r>
            <a:r>
              <a:rPr lang="de-DE" sz="2000" dirty="0" err="1" smtClean="0"/>
              <a:t>ps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pulser</a:t>
            </a:r>
            <a:r>
              <a:rPr lang="de-DE" sz="2000" dirty="0" smtClean="0"/>
              <a:t>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-&gt; Resolution </a:t>
            </a:r>
            <a:r>
              <a:rPr lang="de-DE" sz="2000" dirty="0" err="1" smtClean="0"/>
              <a:t>with</a:t>
            </a:r>
            <a:r>
              <a:rPr lang="de-DE" sz="2000" dirty="0" smtClean="0"/>
              <a:t> MCPs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&lt; 100 </a:t>
            </a:r>
            <a:r>
              <a:rPr lang="de-DE" sz="2000" dirty="0" err="1" smtClean="0"/>
              <a:t>ps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-&gt; Further </a:t>
            </a:r>
            <a:r>
              <a:rPr lang="de-DE" sz="2000" dirty="0" err="1" smtClean="0"/>
              <a:t>studies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beam </a:t>
            </a:r>
            <a:r>
              <a:rPr lang="de-DE" sz="2000" dirty="0" err="1" smtClean="0"/>
              <a:t>data</a:t>
            </a:r>
            <a:r>
              <a:rPr lang="de-DE" sz="2000" dirty="0" smtClean="0"/>
              <a:t> CERN 2012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ongoing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solidFill>
                  <a:srgbClr val="FFFF00"/>
                </a:solidFill>
              </a:rPr>
              <a:t>Thanks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for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your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attention</a:t>
            </a:r>
            <a:r>
              <a:rPr lang="de-DE" b="1" dirty="0" smtClean="0">
                <a:solidFill>
                  <a:srgbClr val="FFFF00"/>
                </a:solidFill>
              </a:rPr>
              <a:t>!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29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11560" y="126876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Sqrt</a:t>
            </a:r>
            <a:r>
              <a:rPr lang="de-DE" dirty="0" smtClean="0"/>
              <a:t> 2 </a:t>
            </a:r>
            <a:r>
              <a:rPr lang="de-DE" dirty="0" err="1" smtClean="0"/>
              <a:t>correction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Measuring</a:t>
            </a:r>
            <a:r>
              <a:rPr lang="de-DE" dirty="0" smtClean="0"/>
              <a:t> (t1-t2),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, </a:t>
            </a:r>
            <a:r>
              <a:rPr lang="de-DE" dirty="0" err="1" smtClean="0"/>
              <a:t>assumption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equally</a:t>
            </a:r>
            <a:r>
              <a:rPr lang="de-DE" dirty="0" smtClean="0"/>
              <a:t> large dt1=dt2</a:t>
            </a:r>
          </a:p>
          <a:p>
            <a:endParaRPr lang="de-DE" dirty="0"/>
          </a:p>
          <a:p>
            <a:r>
              <a:rPr lang="de-DE" dirty="0" smtClean="0"/>
              <a:t>Error </a:t>
            </a:r>
            <a:r>
              <a:rPr lang="de-DE" dirty="0" err="1" smtClean="0"/>
              <a:t>propagation</a:t>
            </a:r>
            <a:r>
              <a:rPr lang="de-DE" dirty="0" smtClean="0"/>
              <a:t>: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(t1-t2)^2= 2*(dt1^2+dt2^2)=2*(dt1^2)</a:t>
            </a:r>
          </a:p>
          <a:p>
            <a:endParaRPr lang="de-DE" dirty="0"/>
          </a:p>
          <a:p>
            <a:r>
              <a:rPr lang="de-DE" dirty="0" smtClean="0"/>
              <a:t>d(t1-t2)=</a:t>
            </a:r>
            <a:r>
              <a:rPr lang="de-DE" dirty="0" err="1" smtClean="0"/>
              <a:t>sqrt</a:t>
            </a:r>
            <a:r>
              <a:rPr lang="de-DE" dirty="0" smtClean="0"/>
              <a:t>(2)*(dt1)</a:t>
            </a:r>
          </a:p>
          <a:p>
            <a:endParaRPr lang="de-DE" dirty="0"/>
          </a:p>
          <a:p>
            <a:r>
              <a:rPr lang="de-DE" dirty="0" smtClean="0"/>
              <a:t>d(t1-t2)/</a:t>
            </a:r>
            <a:r>
              <a:rPr lang="de-DE" dirty="0" err="1" smtClean="0"/>
              <a:t>sqrt</a:t>
            </a:r>
            <a:r>
              <a:rPr lang="de-DE" dirty="0" smtClean="0"/>
              <a:t>(2)=dt1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3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26522" y="9087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FF0000"/>
                </a:solidFill>
              </a:rPr>
              <a:t>1. Electronics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	i)   </a:t>
            </a:r>
            <a:r>
              <a:rPr lang="de-DE" b="1" i="1" dirty="0" err="1">
                <a:solidFill>
                  <a:srgbClr val="FF0000"/>
                </a:solidFill>
              </a:rPr>
              <a:t>TrBs</a:t>
            </a:r>
            <a:r>
              <a:rPr lang="de-DE" b="1" i="1" dirty="0">
                <a:solidFill>
                  <a:srgbClr val="FF0000"/>
                </a:solidFill>
              </a:rPr>
              <a:t> (Version 2), </a:t>
            </a:r>
            <a:r>
              <a:rPr lang="de-DE" b="1" i="1" dirty="0" err="1">
                <a:solidFill>
                  <a:srgbClr val="FF0000"/>
                </a:solidFill>
              </a:rPr>
              <a:t>ToF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AddOns</a:t>
            </a:r>
            <a:endParaRPr lang="de-DE" b="1" i="1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21251"/>
            <a:ext cx="5544616" cy="53876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30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187624" y="2720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HPTDC </a:t>
            </a:r>
            <a:r>
              <a:rPr lang="de-DE" sz="3200" b="1" dirty="0" err="1" smtClean="0"/>
              <a:t>scheme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7970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705835" cy="465353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187624" y="2720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Amplifier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discriminator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2376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"/>
          <a:stretch/>
        </p:blipFill>
        <p:spPr>
          <a:xfrm>
            <a:off x="107504" y="1784246"/>
            <a:ext cx="4349712" cy="372648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/>
        </p:blipFill>
        <p:spPr>
          <a:xfrm>
            <a:off x="4716016" y="1780489"/>
            <a:ext cx="4406770" cy="375929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68569" y="27204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Changes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amplitude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fixed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output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signal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varying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cable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length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5067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81955" cy="452596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5576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TrB</a:t>
            </a:r>
            <a:r>
              <a:rPr lang="de-DE" b="1" dirty="0" smtClean="0"/>
              <a:t> v2 </a:t>
            </a:r>
            <a:r>
              <a:rPr lang="de-DE" b="1" dirty="0" err="1" smtClean="0"/>
              <a:t>Scheme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920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8445"/>
            <a:ext cx="8229600" cy="400947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1" y="0"/>
            <a:ext cx="8229600" cy="687542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Electronics</a:t>
            </a: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86" y="620688"/>
            <a:ext cx="6613485" cy="2192839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7668344" y="1340768"/>
            <a:ext cx="161020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7829364" y="1844824"/>
            <a:ext cx="415044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650223" y="3228165"/>
            <a:ext cx="3564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Connections </a:t>
            </a:r>
            <a:r>
              <a:rPr lang="de-DE" sz="1600" dirty="0" err="1" smtClean="0"/>
              <a:t>for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AddOn</a:t>
            </a:r>
            <a:r>
              <a:rPr lang="de-DE" sz="1600" dirty="0" smtClean="0"/>
              <a:t> </a:t>
            </a:r>
            <a:r>
              <a:rPr lang="de-DE" sz="1600" dirty="0" err="1" smtClean="0"/>
              <a:t>boards</a:t>
            </a:r>
            <a:r>
              <a:rPr lang="de-DE" sz="1600" dirty="0" smtClean="0"/>
              <a:t>,</a:t>
            </a:r>
            <a:endParaRPr lang="de-DE" sz="1600" dirty="0"/>
          </a:p>
        </p:txBody>
      </p:sp>
      <p:pic>
        <p:nvPicPr>
          <p:cNvPr id="11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" y="2924944"/>
            <a:ext cx="5156321" cy="3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56" y="1268760"/>
            <a:ext cx="5472608" cy="4718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264" y="12576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Electronics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ToF</a:t>
            </a:r>
            <a:r>
              <a:rPr lang="de-DE" sz="2400" dirty="0" smtClean="0"/>
              <a:t> </a:t>
            </a:r>
            <a:r>
              <a:rPr lang="de-DE" sz="2400" dirty="0" err="1" smtClean="0"/>
              <a:t>AddOn</a:t>
            </a:r>
            <a:r>
              <a:rPr lang="de-DE" sz="2400" dirty="0" smtClean="0"/>
              <a:t> </a:t>
            </a:r>
            <a:r>
              <a:rPr lang="de-DE" sz="2400" dirty="0" err="1" smtClean="0"/>
              <a:t>boards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r>
              <a:rPr lang="de-DE" sz="2400" dirty="0" smtClean="0"/>
              <a:t>         PAN2  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5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979712" y="3284984"/>
            <a:ext cx="252028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979712" y="2564906"/>
            <a:ext cx="3779531" cy="720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979712" y="3284985"/>
            <a:ext cx="5472608" cy="343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979712" y="3284985"/>
            <a:ext cx="4176464" cy="15121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83568" y="292289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HPTDC </a:t>
            </a:r>
            <a:r>
              <a:rPr lang="de-DE" dirty="0" err="1"/>
              <a:t>connections</a:t>
            </a:r>
            <a:endParaRPr lang="de-DE" dirty="0"/>
          </a:p>
          <a:p>
            <a:endParaRPr lang="de-DE" dirty="0"/>
          </a:p>
        </p:txBody>
      </p:sp>
      <p:cxnSp>
        <p:nvCxnSpPr>
          <p:cNvPr id="22" name="Gerade Verbindung mit Pfeil 21"/>
          <p:cNvCxnSpPr>
            <a:stCxn id="29" idx="3"/>
          </p:cNvCxnSpPr>
          <p:nvPr/>
        </p:nvCxnSpPr>
        <p:spPr>
          <a:xfrm flipV="1">
            <a:off x="1835695" y="4437114"/>
            <a:ext cx="1800201" cy="28228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29" idx="3"/>
          </p:cNvCxnSpPr>
          <p:nvPr/>
        </p:nvCxnSpPr>
        <p:spPr>
          <a:xfrm>
            <a:off x="1835695" y="4719396"/>
            <a:ext cx="3816425" cy="10858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230650" y="4119231"/>
            <a:ext cx="160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Connection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Photodetector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9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Overview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 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980728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Electronics</a:t>
            </a:r>
          </a:p>
          <a:p>
            <a:r>
              <a:rPr lang="de-DE" dirty="0"/>
              <a:t>	i)   </a:t>
            </a:r>
            <a:r>
              <a:rPr lang="de-DE" dirty="0" err="1"/>
              <a:t>TrBs</a:t>
            </a:r>
            <a:r>
              <a:rPr lang="de-DE" dirty="0"/>
              <a:t> (Version 2), </a:t>
            </a:r>
            <a:r>
              <a:rPr lang="de-DE" dirty="0" err="1"/>
              <a:t>ToF</a:t>
            </a:r>
            <a:r>
              <a:rPr lang="de-DE" dirty="0"/>
              <a:t> </a:t>
            </a:r>
            <a:r>
              <a:rPr lang="de-DE" dirty="0" err="1"/>
              <a:t>AddOns</a:t>
            </a:r>
            <a:endParaRPr lang="de-DE" dirty="0"/>
          </a:p>
          <a:p>
            <a:endParaRPr lang="de-DE" dirty="0"/>
          </a:p>
          <a:p>
            <a:r>
              <a:rPr lang="de-DE" b="1" i="1" dirty="0">
                <a:solidFill>
                  <a:srgbClr val="FF0000"/>
                </a:solidFill>
              </a:rPr>
              <a:t>2. </a:t>
            </a:r>
            <a:r>
              <a:rPr lang="de-DE" b="1" i="1" dirty="0" err="1">
                <a:solidFill>
                  <a:srgbClr val="FF0000"/>
                </a:solidFill>
              </a:rPr>
              <a:t>Measurements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with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electronics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b="1" i="1" dirty="0">
                <a:solidFill>
                  <a:srgbClr val="FF0000"/>
                </a:solidFill>
              </a:rPr>
              <a:t>	i)   </a:t>
            </a:r>
            <a:r>
              <a:rPr lang="de-DE" b="1" i="1" dirty="0" err="1">
                <a:solidFill>
                  <a:srgbClr val="FF0000"/>
                </a:solidFill>
              </a:rPr>
              <a:t>Procedure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b="1" i="1" dirty="0">
                <a:solidFill>
                  <a:srgbClr val="FF0000"/>
                </a:solidFill>
              </a:rPr>
              <a:t>	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7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44700" cy="4996132"/>
          </a:xfrm>
        </p:spPr>
      </p:pic>
      <p:sp>
        <p:nvSpPr>
          <p:cNvPr id="3" name="Textfeld 2"/>
          <p:cNvSpPr txBox="1"/>
          <p:nvPr/>
        </p:nvSpPr>
        <p:spPr>
          <a:xfrm>
            <a:off x="3622412" y="3933056"/>
            <a:ext cx="21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)</a:t>
            </a:r>
            <a:endParaRPr lang="de-DE" sz="5400" dirty="0"/>
          </a:p>
        </p:txBody>
      </p:sp>
      <p:sp>
        <p:nvSpPr>
          <p:cNvPr id="8" name="Textfeld 7"/>
          <p:cNvSpPr txBox="1"/>
          <p:nvPr/>
        </p:nvSpPr>
        <p:spPr>
          <a:xfrm>
            <a:off x="2533618" y="39330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(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6121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8</a:t>
            </a:fld>
            <a:endParaRPr lang="de-DE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088565" cy="3816424"/>
          </a:xfrm>
        </p:spPr>
      </p:pic>
      <p:cxnSp>
        <p:nvCxnSpPr>
          <p:cNvPr id="14" name="Gerade Verbindung mit Pfeil 13"/>
          <p:cNvCxnSpPr/>
          <p:nvPr/>
        </p:nvCxnSpPr>
        <p:spPr>
          <a:xfrm flipV="1">
            <a:off x="1259632" y="3501008"/>
            <a:ext cx="252028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67544" y="417669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763688" y="3701126"/>
            <a:ext cx="21602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27584" y="328498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Discr</a:t>
            </a:r>
            <a:r>
              <a:rPr lang="de-DE" dirty="0" smtClean="0"/>
              <a:t>. </a:t>
            </a:r>
            <a:r>
              <a:rPr lang="de-DE" dirty="0" err="1" smtClean="0"/>
              <a:t>Thresh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1259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Gauss-shaped</a:t>
            </a:r>
            <a:r>
              <a:rPr lang="de-DE" sz="1400" dirty="0" smtClean="0"/>
              <a:t> </a:t>
            </a:r>
            <a:r>
              <a:rPr lang="de-DE" sz="1400" dirty="0" err="1" smtClean="0"/>
              <a:t>signal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</a:t>
            </a:r>
            <a:r>
              <a:rPr lang="de-DE" sz="1400" dirty="0" smtClean="0"/>
              <a:t> </a:t>
            </a:r>
            <a:r>
              <a:rPr lang="de-DE" sz="1400" dirty="0" err="1" smtClean="0"/>
              <a:t>generator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804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22.11.2013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resolution studies for the PANDA barrel DIRC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EF1D-B9C6-4FBF-A481-209237A66A40}" type="slidenum">
              <a:rPr lang="de-DE" smtClean="0"/>
              <a:t>9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008587" cy="4683354"/>
          </a:xfrm>
          <a:prstGeom prst="rect">
            <a:avLst/>
          </a:prstGeom>
        </p:spPr>
      </p:pic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Measurements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electronics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004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Bildschirmpräsentation (4:3)</PresentationFormat>
  <Paragraphs>286</Paragraphs>
  <Slides>34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Larissa</vt:lpstr>
      <vt:lpstr>2_Benutzerdefiniertes Design</vt:lpstr>
      <vt:lpstr>1_Benutzerdefiniertes Design</vt:lpstr>
      <vt:lpstr>Benutzerdefiniertes Design</vt:lpstr>
      <vt:lpstr>Time resolution studies for the PANDA barrel DIRC</vt:lpstr>
      <vt:lpstr>Overview</vt:lpstr>
      <vt:lpstr>Overview</vt:lpstr>
      <vt:lpstr>Electronics</vt:lpstr>
      <vt:lpstr>Electronics</vt:lpstr>
      <vt:lpstr>Overview</vt:lpstr>
      <vt:lpstr>Measurements with electronics</vt:lpstr>
      <vt:lpstr>PowerPoint-Präsentation</vt:lpstr>
      <vt:lpstr>Measurements with electronics</vt:lpstr>
      <vt:lpstr>Measurements with electronics</vt:lpstr>
      <vt:lpstr>Overview</vt:lpstr>
      <vt:lpstr>Measurements with electronics</vt:lpstr>
      <vt:lpstr>Measurements with electronics</vt:lpstr>
      <vt:lpstr>Measurements with electronics</vt:lpstr>
      <vt:lpstr>Measurements with electronics</vt:lpstr>
      <vt:lpstr>Overview</vt:lpstr>
      <vt:lpstr>Chromatic Dispersion</vt:lpstr>
      <vt:lpstr>Chromatic Dispersion</vt:lpstr>
      <vt:lpstr>Overview</vt:lpstr>
      <vt:lpstr>PowerPoint-Präsentation</vt:lpstr>
      <vt:lpstr>PowerPoint-Präsentation</vt:lpstr>
      <vt:lpstr>Measurements with MCPs</vt:lpstr>
      <vt:lpstr>Measurements with MCPs</vt:lpstr>
      <vt:lpstr>Measurements with MCPs</vt:lpstr>
      <vt:lpstr>Measurements with MCPs</vt:lpstr>
      <vt:lpstr>Overview</vt:lpstr>
      <vt:lpstr>Summary and Outlook</vt:lpstr>
      <vt:lpstr>Thanks for your attention!</vt:lpstr>
      <vt:lpstr>Backup slides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Krebs</dc:creator>
  <cp:lastModifiedBy>Krebs</cp:lastModifiedBy>
  <cp:revision>95</cp:revision>
  <dcterms:created xsi:type="dcterms:W3CDTF">2013-11-14T16:25:13Z</dcterms:created>
  <dcterms:modified xsi:type="dcterms:W3CDTF">2013-12-10T06:52:11Z</dcterms:modified>
</cp:coreProperties>
</file>