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9" r:id="rId2"/>
    <p:sldId id="261" r:id="rId3"/>
    <p:sldId id="273" r:id="rId4"/>
    <p:sldId id="290" r:id="rId5"/>
    <p:sldId id="275" r:id="rId6"/>
    <p:sldId id="291" r:id="rId7"/>
    <p:sldId id="289" r:id="rId8"/>
    <p:sldId id="293" r:id="rId9"/>
    <p:sldId id="294" r:id="rId10"/>
    <p:sldId id="295" r:id="rId11"/>
    <p:sldId id="296" r:id="rId12"/>
    <p:sldId id="297" r:id="rId13"/>
    <p:sldId id="268" r:id="rId14"/>
    <p:sldId id="298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255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319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38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51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5" autoAdjust="0"/>
    <p:restoredTop sz="94660"/>
  </p:normalViewPr>
  <p:slideViewPr>
    <p:cSldViewPr>
      <p:cViewPr>
        <p:scale>
          <a:sx n="75" d="100"/>
          <a:sy n="7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AC6D-657E-4371-A5C7-E88CED32E72F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CAA6-C0FC-4817-B9D6-E12DC0A9C02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2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1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06373"/>
            <a:ext cx="2057401" cy="438785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3"/>
            <a:ext cx="6019800" cy="438785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6428928" y="47158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defPPr>
              <a:defRPr lang="en-US"/>
            </a:defPPr>
            <a:lvl1pPr marL="0" algn="ctr" defTabSz="91412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Zühlsdorf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2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0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5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64" indent="0">
              <a:buNone/>
              <a:defRPr sz="1900" b="1"/>
            </a:lvl2pPr>
            <a:lvl3pPr marL="914127" indent="0">
              <a:buNone/>
              <a:defRPr sz="1700" b="1"/>
            </a:lvl3pPr>
            <a:lvl4pPr marL="1371191" indent="0">
              <a:buNone/>
              <a:defRPr sz="1600" b="1"/>
            </a:lvl4pPr>
            <a:lvl5pPr marL="1828255" indent="0">
              <a:buNone/>
              <a:defRPr sz="1600" b="1"/>
            </a:lvl5pPr>
            <a:lvl6pPr marL="2285319" indent="0">
              <a:buNone/>
              <a:defRPr sz="1600" b="1"/>
            </a:lvl6pPr>
            <a:lvl7pPr marL="2742384" indent="0">
              <a:buNone/>
              <a:defRPr sz="1600" b="1"/>
            </a:lvl7pPr>
            <a:lvl8pPr marL="3199446" indent="0">
              <a:buNone/>
              <a:defRPr sz="1600" b="1"/>
            </a:lvl8pPr>
            <a:lvl9pPr marL="36565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64" indent="0">
              <a:buNone/>
              <a:defRPr sz="1900" b="1"/>
            </a:lvl2pPr>
            <a:lvl3pPr marL="914127" indent="0">
              <a:buNone/>
              <a:defRPr sz="1700" b="1"/>
            </a:lvl3pPr>
            <a:lvl4pPr marL="1371191" indent="0">
              <a:buNone/>
              <a:defRPr sz="1600" b="1"/>
            </a:lvl4pPr>
            <a:lvl5pPr marL="1828255" indent="0">
              <a:buNone/>
              <a:defRPr sz="1600" b="1"/>
            </a:lvl5pPr>
            <a:lvl6pPr marL="2285319" indent="0">
              <a:buNone/>
              <a:defRPr sz="1600" b="1"/>
            </a:lvl6pPr>
            <a:lvl7pPr marL="2742384" indent="0">
              <a:buNone/>
              <a:defRPr sz="1600" b="1"/>
            </a:lvl7pPr>
            <a:lvl8pPr marL="3199446" indent="0">
              <a:buNone/>
              <a:defRPr sz="1600" b="1"/>
            </a:lvl8pPr>
            <a:lvl9pPr marL="36565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2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1000"/>
            </a:lvl4pPr>
            <a:lvl5pPr marL="1828255" indent="0">
              <a:buNone/>
              <a:defRPr sz="1000"/>
            </a:lvl5pPr>
            <a:lvl6pPr marL="2285319" indent="0">
              <a:buNone/>
              <a:defRPr sz="1000"/>
            </a:lvl6pPr>
            <a:lvl7pPr marL="2742384" indent="0">
              <a:buNone/>
              <a:defRPr sz="1000"/>
            </a:lvl7pPr>
            <a:lvl8pPr marL="3199446" indent="0">
              <a:buNone/>
              <a:defRPr sz="1000"/>
            </a:lvl8pPr>
            <a:lvl9pPr marL="36565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7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064" indent="0">
              <a:buNone/>
              <a:defRPr sz="2700"/>
            </a:lvl2pPr>
            <a:lvl3pPr marL="914127" indent="0">
              <a:buNone/>
              <a:defRPr sz="2300"/>
            </a:lvl3pPr>
            <a:lvl4pPr marL="1371191" indent="0">
              <a:buNone/>
              <a:defRPr sz="1900"/>
            </a:lvl4pPr>
            <a:lvl5pPr marL="1828255" indent="0">
              <a:buNone/>
              <a:defRPr sz="1900"/>
            </a:lvl5pPr>
            <a:lvl6pPr marL="2285319" indent="0">
              <a:buNone/>
              <a:defRPr sz="1900"/>
            </a:lvl6pPr>
            <a:lvl7pPr marL="2742384" indent="0">
              <a:buNone/>
              <a:defRPr sz="1900"/>
            </a:lvl7pPr>
            <a:lvl8pPr marL="3199446" indent="0">
              <a:buNone/>
              <a:defRPr sz="1900"/>
            </a:lvl8pPr>
            <a:lvl9pPr marL="3656510" indent="0">
              <a:buNone/>
              <a:defRPr sz="19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1000"/>
            </a:lvl4pPr>
            <a:lvl5pPr marL="1828255" indent="0">
              <a:buNone/>
              <a:defRPr sz="1000"/>
            </a:lvl5pPr>
            <a:lvl6pPr marL="2285319" indent="0">
              <a:buNone/>
              <a:defRPr sz="1000"/>
            </a:lvl6pPr>
            <a:lvl7pPr marL="2742384" indent="0">
              <a:buNone/>
              <a:defRPr sz="1000"/>
            </a:lvl7pPr>
            <a:lvl8pPr marL="3199446" indent="0">
              <a:buNone/>
              <a:defRPr sz="1000"/>
            </a:lvl8pPr>
            <a:lvl9pPr marL="36565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12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8" indent="-342798" algn="l" defTabSz="9141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0" indent="-285665" algn="l" defTabSz="9141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0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4" indent="-228531" algn="l" defTabSz="91412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8" indent="-228531" algn="l" defTabSz="91412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5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9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5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9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6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2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15" Type="http://schemas.openxmlformats.org/officeDocument/2006/relationships/image" Target="../media/image25.png"/><Relationship Id="rId4" Type="http://schemas.openxmlformats.org/officeDocument/2006/relationships/image" Target="../media/image23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1654" y="2132856"/>
            <a:ext cx="624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Reconstructing Radiator Plates for the Barrel DIRC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57952" y="4384031"/>
            <a:ext cx="1782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Marko Zühlsdorf</a:t>
            </a:r>
            <a:r>
              <a:rPr lang="en-US" sz="1600" baseline="30000" dirty="0" smtClean="0"/>
              <a:t>1,2</a:t>
            </a:r>
            <a:endParaRPr lang="en-US" sz="1600" baseline="30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862641"/>
            <a:ext cx="1872207" cy="6240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80" y="5724674"/>
            <a:ext cx="2430016" cy="5846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980729"/>
            <a:ext cx="864096" cy="7200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5891443"/>
            <a:ext cx="1691680" cy="4229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496" y="6361060"/>
            <a:ext cx="447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GSI </a:t>
            </a:r>
            <a:r>
              <a:rPr lang="en-US" sz="1200" dirty="0" err="1" smtClean="0">
                <a:solidFill>
                  <a:schemeClr val="bg1"/>
                </a:solidFill>
              </a:rPr>
              <a:t>Helmholtzzentrum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für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Schwerionenforschung</a:t>
            </a:r>
            <a:r>
              <a:rPr lang="en-US" sz="1200" dirty="0" smtClean="0">
                <a:solidFill>
                  <a:schemeClr val="bg1"/>
                </a:solidFill>
              </a:rPr>
              <a:t> GmbH, Darmstadt</a:t>
            </a:r>
          </a:p>
          <a:p>
            <a:r>
              <a:rPr lang="en-US" sz="1200" baseline="30000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Goethe-Universität Frankfurt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49" y="5486024"/>
            <a:ext cx="1510976" cy="8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Test Beam Analysis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79"/>
          <a:stretch/>
        </p:blipFill>
        <p:spPr>
          <a:xfrm>
            <a:off x="4788024" y="1988840"/>
            <a:ext cx="3939192" cy="4270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79"/>
          <a:stretch/>
        </p:blipFill>
        <p:spPr>
          <a:xfrm>
            <a:off x="395536" y="1988840"/>
            <a:ext cx="3939192" cy="4270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1103793" y="1340768"/>
            <a:ext cx="26041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Data</a:t>
            </a:r>
          </a:p>
          <a:p>
            <a:pPr algn="ctr"/>
            <a:r>
              <a:rPr lang="en-US" dirty="0"/>
              <a:t>10 </a:t>
            </a:r>
            <a:r>
              <a:rPr lang="en-US" dirty="0" err="1"/>
              <a:t>GeV</a:t>
            </a:r>
            <a:r>
              <a:rPr lang="en-US" dirty="0"/>
              <a:t>/c hadron rich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084168" y="1340768"/>
            <a:ext cx="15159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Simulation</a:t>
            </a:r>
          </a:p>
          <a:p>
            <a:pPr algn="ctr"/>
            <a:r>
              <a:rPr lang="en-US" dirty="0" smtClean="0"/>
              <a:t>10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233867" y="3645024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dead PMT</a:t>
            </a:r>
            <a:endParaRPr lang="en-US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963281" y="4531186"/>
            <a:ext cx="10326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trigger missing</a:t>
            </a:r>
          </a:p>
          <a:p>
            <a:r>
              <a:rPr lang="en-US" sz="1000" dirty="0" smtClean="0"/>
              <a:t>on TRB</a:t>
            </a:r>
          </a:p>
          <a:p>
            <a:r>
              <a:rPr lang="en-US" sz="1000" dirty="0" smtClean="0"/>
              <a:t>-&gt; no calibration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08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6656408" y="1517303"/>
            <a:ext cx="15159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Simulation</a:t>
            </a:r>
          </a:p>
          <a:p>
            <a:pPr algn="ctr"/>
            <a:r>
              <a:rPr lang="en-US" dirty="0" smtClean="0"/>
              <a:t>10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671745" y="1517303"/>
            <a:ext cx="26041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Data</a:t>
            </a:r>
          </a:p>
          <a:p>
            <a:pPr algn="ctr"/>
            <a:r>
              <a:rPr lang="en-US" dirty="0"/>
              <a:t>10 </a:t>
            </a:r>
            <a:r>
              <a:rPr lang="en-US" dirty="0" err="1"/>
              <a:t>GeV</a:t>
            </a:r>
            <a:r>
              <a:rPr lang="en-US" dirty="0"/>
              <a:t>/c hadron rich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11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Test Beam Analysis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76556" y="2204864"/>
            <a:ext cx="3459940" cy="403244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7505" y="2204864"/>
            <a:ext cx="3459940" cy="403244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561476" y="2977788"/>
            <a:ext cx="201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Further </a:t>
            </a:r>
            <a:r>
              <a:rPr lang="en-US" sz="1800" b="1" dirty="0" smtClean="0">
                <a:solidFill>
                  <a:schemeClr val="accent2"/>
                </a:solidFill>
              </a:rPr>
              <a:t>alignment </a:t>
            </a:r>
          </a:p>
          <a:p>
            <a:pPr algn="ctr"/>
            <a:r>
              <a:rPr lang="en-US" sz="1800" dirty="0" smtClean="0"/>
              <a:t>may be </a:t>
            </a:r>
            <a:r>
              <a:rPr lang="en-US" sz="1800" b="1" dirty="0" smtClean="0">
                <a:solidFill>
                  <a:schemeClr val="accent2"/>
                </a:solidFill>
              </a:rPr>
              <a:t>necessary</a:t>
            </a:r>
            <a:r>
              <a:rPr lang="en-US" sz="1800" dirty="0" smtClean="0"/>
              <a:t>…</a:t>
            </a:r>
          </a:p>
        </p:txBody>
      </p:sp>
      <p:cxnSp>
        <p:nvCxnSpPr>
          <p:cNvPr id="16" name="Gerade Verbindung mit Pfeil 15"/>
          <p:cNvCxnSpPr>
            <a:stCxn id="14" idx="2"/>
          </p:cNvCxnSpPr>
          <p:nvPr/>
        </p:nvCxnSpPr>
        <p:spPr>
          <a:xfrm flipH="1">
            <a:off x="1259632" y="3624119"/>
            <a:ext cx="3311162" cy="92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4" idx="2"/>
          </p:cNvCxnSpPr>
          <p:nvPr/>
        </p:nvCxnSpPr>
        <p:spPr>
          <a:xfrm>
            <a:off x="4570794" y="3624119"/>
            <a:ext cx="2017430" cy="92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563888" y="4489956"/>
            <a:ext cx="20186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Misalignement</a:t>
            </a:r>
            <a:r>
              <a:rPr lang="en-US" dirty="0" smtClean="0"/>
              <a:t> between</a:t>
            </a:r>
          </a:p>
          <a:p>
            <a:pPr algn="ctr"/>
            <a:r>
              <a:rPr lang="en-US" dirty="0" smtClean="0"/>
              <a:t>pixels on </a:t>
            </a:r>
            <a:r>
              <a:rPr lang="en-US" b="1" dirty="0" smtClean="0">
                <a:solidFill>
                  <a:schemeClr val="accent2"/>
                </a:solidFill>
              </a:rPr>
              <a:t>same PMT</a:t>
            </a:r>
          </a:p>
        </p:txBody>
      </p:sp>
    </p:spTree>
    <p:extLst>
      <p:ext uri="{BB962C8B-B14F-4D97-AF65-F5344CB8AC3E}">
        <p14:creationId xmlns:p14="http://schemas.microsoft.com/office/powerpoint/2010/main" val="42308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Test Beam Analysis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268760"/>
            <a:ext cx="7446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pattern in </a:t>
            </a:r>
            <a:r>
              <a:rPr lang="en-US" dirty="0" err="1" smtClean="0"/>
              <a:t>x,y,t</a:t>
            </a:r>
            <a:r>
              <a:rPr lang="en-US" dirty="0" smtClean="0"/>
              <a:t> look </a:t>
            </a:r>
            <a:r>
              <a:rPr lang="en-US" b="1" dirty="0" smtClean="0">
                <a:solidFill>
                  <a:schemeClr val="accent2"/>
                </a:solidFill>
              </a:rPr>
              <a:t>similar</a:t>
            </a:r>
            <a:r>
              <a:rPr lang="en-US" dirty="0" smtClean="0"/>
              <a:t> to Monte Carlo.</a:t>
            </a:r>
          </a:p>
          <a:p>
            <a:r>
              <a:rPr lang="en-US" dirty="0" smtClean="0"/>
              <a:t>With </a:t>
            </a:r>
            <a:r>
              <a:rPr lang="en-US" b="1" dirty="0" smtClean="0">
                <a:solidFill>
                  <a:schemeClr val="accent2"/>
                </a:solidFill>
              </a:rPr>
              <a:t>fiber tracker coincidences</a:t>
            </a:r>
            <a:r>
              <a:rPr lang="en-US" dirty="0" smtClean="0"/>
              <a:t> picture improves but statistic goes down (1% left).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57935"/>
            <a:ext cx="2672247" cy="3456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6"/>
          <a:stretch/>
        </p:blipFill>
        <p:spPr>
          <a:xfrm>
            <a:off x="179512" y="2060848"/>
            <a:ext cx="3253586" cy="3456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15"/>
          <p:cNvSpPr/>
          <p:nvPr/>
        </p:nvSpPr>
        <p:spPr>
          <a:xfrm>
            <a:off x="5029201" y="3992364"/>
            <a:ext cx="1017926" cy="674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5028138" y="2178050"/>
            <a:ext cx="1017926" cy="674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6300192" y="2072928"/>
            <a:ext cx="2771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does not perfectly describe data</a:t>
            </a:r>
          </a:p>
          <a:p>
            <a:endParaRPr lang="en-US" dirty="0" smtClean="0"/>
          </a:p>
          <a:p>
            <a:r>
              <a:rPr lang="en-US" dirty="0" smtClean="0"/>
              <a:t>Further alignments have to be done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Photon yields</a:t>
            </a:r>
            <a:r>
              <a:rPr lang="en-US" dirty="0" smtClean="0"/>
              <a:t> do not match:</a:t>
            </a:r>
            <a:endParaRPr lang="en-US" dirty="0"/>
          </a:p>
          <a:p>
            <a:r>
              <a:rPr lang="en-US" dirty="0" smtClean="0"/>
              <a:t>18.3 hits per event from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 smtClean="0"/>
              <a:t>47 hits per event from data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504" y="5517232"/>
            <a:ext cx="748519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Next steps:</a:t>
            </a:r>
          </a:p>
          <a:p>
            <a:r>
              <a:rPr lang="en-US" dirty="0" smtClean="0"/>
              <a:t>Further improve simulation</a:t>
            </a:r>
          </a:p>
          <a:p>
            <a:r>
              <a:rPr lang="en-US" dirty="0" smtClean="0"/>
              <a:t>Use 10 </a:t>
            </a:r>
            <a:r>
              <a:rPr lang="en-US" dirty="0" err="1" smtClean="0"/>
              <a:t>GeV</a:t>
            </a:r>
            <a:r>
              <a:rPr lang="en-US" dirty="0" smtClean="0"/>
              <a:t>/c runs to calibrate simulation and low momentum runs to perform PID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751526" y="3573016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Fiber Tracker 1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4984187" y="3725416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Fiber Tracker 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31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6856" y="3429000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1196752"/>
            <a:ext cx="87849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design based on </a:t>
            </a:r>
            <a:r>
              <a:rPr lang="en-US" b="1" dirty="0" smtClean="0">
                <a:solidFill>
                  <a:schemeClr val="accent2"/>
                </a:solidFill>
              </a:rPr>
              <a:t>radiator plates</a:t>
            </a:r>
            <a:r>
              <a:rPr lang="en-US" dirty="0" smtClean="0"/>
              <a:t> instead of narrow bars would significantly </a:t>
            </a:r>
            <a:r>
              <a:rPr lang="en-US" b="1" dirty="0" smtClean="0">
                <a:solidFill>
                  <a:schemeClr val="accent2"/>
                </a:solidFill>
              </a:rPr>
              <a:t>reduce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chemeClr val="accent2"/>
                </a:solidFill>
              </a:rPr>
              <a:t>cost</a:t>
            </a:r>
            <a:r>
              <a:rPr lang="en-US" dirty="0" smtClean="0"/>
              <a:t> of the Barrel DIRC.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likelihood</a:t>
            </a:r>
            <a:r>
              <a:rPr lang="en-US" dirty="0" smtClean="0"/>
              <a:t> based approach shows </a:t>
            </a:r>
            <a:r>
              <a:rPr lang="en-US" b="1" dirty="0" smtClean="0">
                <a:solidFill>
                  <a:schemeClr val="accent2"/>
                </a:solidFill>
              </a:rPr>
              <a:t>good results</a:t>
            </a:r>
            <a:r>
              <a:rPr lang="en-US" dirty="0" smtClean="0"/>
              <a:t> for simple geometries for ‘crucial’ phase space points.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Time resolution of 100 </a:t>
            </a:r>
            <a:r>
              <a:rPr lang="en-US" dirty="0" err="1" smtClean="0"/>
              <a:t>ps</a:t>
            </a:r>
            <a:r>
              <a:rPr lang="en-US" dirty="0" smtClean="0"/>
              <a:t> may </a:t>
            </a:r>
            <a:r>
              <a:rPr lang="en-US" b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be </a:t>
            </a:r>
            <a:r>
              <a:rPr lang="en-US" b="1" dirty="0" smtClean="0">
                <a:solidFill>
                  <a:schemeClr val="accent2"/>
                </a:solidFill>
              </a:rPr>
              <a:t>necessary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Test beam plate analysis has </a:t>
            </a:r>
            <a:r>
              <a:rPr lang="en-US" b="1" dirty="0" smtClean="0">
                <a:solidFill>
                  <a:schemeClr val="accent2"/>
                </a:solidFill>
              </a:rPr>
              <a:t>started</a:t>
            </a:r>
            <a:r>
              <a:rPr lang="en-US" dirty="0" smtClean="0"/>
              <a:t> and shows </a:t>
            </a:r>
            <a:r>
              <a:rPr lang="en-US" b="1" dirty="0" smtClean="0">
                <a:solidFill>
                  <a:schemeClr val="accent2"/>
                </a:solidFill>
              </a:rPr>
              <a:t>promising</a:t>
            </a:r>
            <a:r>
              <a:rPr lang="en-US" dirty="0" smtClean="0"/>
              <a:t> conformity with simulated hit patterns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4106976"/>
            <a:ext cx="87849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Beam data needs to be </a:t>
            </a:r>
            <a:r>
              <a:rPr lang="en-US" b="1" dirty="0" smtClean="0">
                <a:solidFill>
                  <a:schemeClr val="accent2"/>
                </a:solidFill>
              </a:rPr>
              <a:t>further processed </a:t>
            </a:r>
            <a:r>
              <a:rPr lang="en-US" dirty="0" smtClean="0"/>
              <a:t>before reconstruction can be applied.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Reco</a:t>
            </a:r>
            <a:r>
              <a:rPr lang="en-US" dirty="0" smtClean="0"/>
              <a:t> method will be applied to </a:t>
            </a:r>
            <a:r>
              <a:rPr lang="en-US" b="1" dirty="0" smtClean="0">
                <a:solidFill>
                  <a:schemeClr val="accent2"/>
                </a:solidFill>
              </a:rPr>
              <a:t>beam data</a:t>
            </a:r>
            <a:r>
              <a:rPr lang="en-US" dirty="0" smtClean="0"/>
              <a:t> from 2012.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Designs with </a:t>
            </a:r>
            <a:r>
              <a:rPr lang="en-US" b="1" dirty="0" smtClean="0">
                <a:solidFill>
                  <a:schemeClr val="accent2"/>
                </a:solidFill>
              </a:rPr>
              <a:t>focusing</a:t>
            </a:r>
            <a:r>
              <a:rPr lang="en-US" dirty="0" smtClean="0"/>
              <a:t> optics will be tested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2"/>
                </a:solidFill>
              </a:rPr>
              <a:t>analytical</a:t>
            </a:r>
            <a:r>
              <a:rPr lang="en-US" dirty="0" smtClean="0"/>
              <a:t> approach to calculate </a:t>
            </a:r>
            <a:r>
              <a:rPr lang="en-US" b="1" dirty="0" smtClean="0">
                <a:solidFill>
                  <a:schemeClr val="accent2"/>
                </a:solidFill>
              </a:rPr>
              <a:t>pdf</a:t>
            </a:r>
            <a:r>
              <a:rPr lang="en-US" dirty="0" smtClean="0"/>
              <a:t>s has to be found</a:t>
            </a:r>
            <a:br>
              <a:rPr lang="en-US" dirty="0" smtClean="0"/>
            </a:br>
            <a:r>
              <a:rPr lang="en-US" dirty="0" smtClean="0"/>
              <a:t>as there are too much points in parameter space</a:t>
            </a:r>
            <a:br>
              <a:rPr lang="en-US" dirty="0" smtClean="0"/>
            </a:br>
            <a:r>
              <a:rPr lang="en-US" dirty="0" smtClean="0"/>
              <a:t>to be covered by MC.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15" y="4077072"/>
            <a:ext cx="2262413" cy="22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</a:t>
            </a:r>
            <a:r>
              <a:rPr lang="en-US" dirty="0" err="1" smtClean="0"/>
              <a:t>hadronic</a:t>
            </a:r>
            <a:r>
              <a:rPr lang="en-US" dirty="0" smtClean="0"/>
              <a:t> processes in Geant4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44016" y="3068960"/>
            <a:ext cx="5292080" cy="1614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5"/>
          <a:stretch/>
        </p:blipFill>
        <p:spPr>
          <a:xfrm>
            <a:off x="144016" y="1268760"/>
            <a:ext cx="5292080" cy="1642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2068092" y="1410117"/>
            <a:ext cx="14237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2013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491278" y="3196506"/>
            <a:ext cx="5685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70" y="1268761"/>
            <a:ext cx="2381166" cy="1614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2" y="3068960"/>
            <a:ext cx="2381166" cy="1614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9" b="28831"/>
          <a:stretch/>
        </p:blipFill>
        <p:spPr>
          <a:xfrm>
            <a:off x="107504" y="4793579"/>
            <a:ext cx="8891736" cy="1515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</a:t>
            </a:r>
            <a:r>
              <a:rPr lang="en-US" dirty="0" err="1" smtClean="0"/>
              <a:t>hadronic</a:t>
            </a:r>
            <a:r>
              <a:rPr lang="en-US" dirty="0" smtClean="0"/>
              <a:t> processes in Geant4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" y="1268760"/>
            <a:ext cx="2212818" cy="2304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DIRC Design Options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212231" y="1340768"/>
            <a:ext cx="452000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use 1 wide </a:t>
            </a:r>
            <a:r>
              <a:rPr lang="en-US" b="1" dirty="0" smtClean="0">
                <a:solidFill>
                  <a:schemeClr val="accent2"/>
                </a:solidFill>
              </a:rPr>
              <a:t>plate </a:t>
            </a:r>
            <a:r>
              <a:rPr lang="en-US" dirty="0"/>
              <a:t>Instead </a:t>
            </a:r>
            <a:r>
              <a:rPr lang="en-US" dirty="0" smtClean="0"/>
              <a:t>of 5 </a:t>
            </a:r>
            <a:r>
              <a:rPr lang="en-US" b="1" dirty="0" smtClean="0">
                <a:solidFill>
                  <a:schemeClr val="accent2"/>
                </a:solidFill>
              </a:rPr>
              <a:t>bars</a:t>
            </a:r>
            <a:r>
              <a:rPr lang="en-US" dirty="0" smtClean="0"/>
              <a:t> </a:t>
            </a:r>
            <a:r>
              <a:rPr lang="en-US" dirty="0"/>
              <a:t>per segment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fewer pieces</a:t>
            </a:r>
            <a:r>
              <a:rPr lang="en-US" sz="1600" dirty="0" smtClean="0"/>
              <a:t> to be polished</a:t>
            </a: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requirements</a:t>
            </a:r>
            <a:r>
              <a:rPr lang="en-US" sz="1600" dirty="0" smtClean="0"/>
              <a:t> for optical quality of </a:t>
            </a:r>
            <a:r>
              <a:rPr lang="en-US" sz="1600" b="1" dirty="0" smtClean="0">
                <a:solidFill>
                  <a:schemeClr val="accent2"/>
                </a:solidFill>
              </a:rPr>
              <a:t>side surfaces less severe</a:t>
            </a:r>
            <a:r>
              <a:rPr lang="en-US" sz="1600" dirty="0" smtClean="0"/>
              <a:t> due to fewer side reflections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	</a:t>
            </a:r>
            <a:r>
              <a:rPr lang="en-US" sz="1800" u="sng" dirty="0" smtClean="0"/>
              <a:t>significant </a:t>
            </a:r>
            <a:r>
              <a:rPr lang="en-US" sz="1800" b="1" u="sng" dirty="0" smtClean="0">
                <a:solidFill>
                  <a:schemeClr val="accent2"/>
                </a:solidFill>
              </a:rPr>
              <a:t>cost reduction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What about PID performance?</a:t>
            </a:r>
            <a:endParaRPr lang="en-US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808312" cy="1872208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381000" y="5724525"/>
            <a:ext cx="1828800" cy="2278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1198406">
            <a:off x="1112217" y="586690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30 cm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15817" y="4697268"/>
            <a:ext cx="5832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Synthetic fused silica</a:t>
            </a:r>
            <a:r>
              <a:rPr lang="en-US" dirty="0" smtClean="0"/>
              <a:t> instead of mineral oil as material for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expansion volume</a:t>
            </a: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one </a:t>
            </a:r>
            <a:r>
              <a:rPr lang="en-US" sz="1600" b="1" dirty="0" smtClean="0">
                <a:solidFill>
                  <a:schemeClr val="accent2"/>
                </a:solidFill>
              </a:rPr>
              <a:t>prism</a:t>
            </a:r>
            <a:r>
              <a:rPr lang="en-US" sz="1600" dirty="0" smtClean="0"/>
              <a:t> per DIRC segment</a:t>
            </a: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better </a:t>
            </a:r>
            <a:r>
              <a:rPr lang="en-US" sz="1600" b="1" dirty="0" smtClean="0">
                <a:solidFill>
                  <a:schemeClr val="accent2"/>
                </a:solidFill>
              </a:rPr>
              <a:t>optical properties</a:t>
            </a:r>
            <a:r>
              <a:rPr lang="en-US" sz="1600" dirty="0" smtClean="0"/>
              <a:t> than oil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66" y="1124744"/>
            <a:ext cx="25713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via Look-Up-Table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7504" y="1268760"/>
            <a:ext cx="26291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 (PANDA CM, Dec12):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0" y="3861048"/>
            <a:ext cx="3808646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0" y="1257391"/>
            <a:ext cx="3808646" cy="2387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2560582" cy="14129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2560582" cy="14129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19672" y="2060848"/>
            <a:ext cx="8877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033362" y="3003049"/>
            <a:ext cx="15725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</a:t>
            </a:r>
            <a:r>
              <a:rPr lang="en-US" dirty="0"/>
              <a:t> </a:t>
            </a:r>
            <a:r>
              <a:rPr lang="en-US" dirty="0" smtClean="0"/>
              <a:t>plane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496" y="5693767"/>
            <a:ext cx="51461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gets </a:t>
            </a:r>
            <a:r>
              <a:rPr lang="en-US" b="1" dirty="0" smtClean="0">
                <a:solidFill>
                  <a:schemeClr val="accent2"/>
                </a:solidFill>
              </a:rPr>
              <a:t>harder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chemeClr val="accent2"/>
                </a:solidFill>
              </a:rPr>
              <a:t>wider</a:t>
            </a:r>
            <a:r>
              <a:rPr lang="en-US" dirty="0" smtClean="0"/>
              <a:t> radiator as width contribution to </a:t>
            </a:r>
            <a:r>
              <a:rPr lang="el-GR" dirty="0" smtClean="0"/>
              <a:t>θ</a:t>
            </a:r>
            <a:r>
              <a:rPr lang="en-US" baseline="-25000" dirty="0" smtClean="0"/>
              <a:t>C</a:t>
            </a:r>
            <a:r>
              <a:rPr lang="en-US" dirty="0" smtClean="0"/>
              <a:t>-resolution is </a:t>
            </a:r>
            <a:r>
              <a:rPr lang="en-US" b="1" dirty="0" smtClean="0">
                <a:solidFill>
                  <a:schemeClr val="accent2"/>
                </a:solidFill>
              </a:rPr>
              <a:t>not negligible</a:t>
            </a:r>
            <a:r>
              <a:rPr lang="en-US" dirty="0" smtClean="0"/>
              <a:t> anymore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2996952"/>
            <a:ext cx="9460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949945" y="4953008"/>
            <a:ext cx="2712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264164" y="1798262"/>
            <a:ext cx="2792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03786" y="2237819"/>
            <a:ext cx="0" cy="44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1197613" y="5129980"/>
            <a:ext cx="638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7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likelihoods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4</a:t>
            </a:fld>
            <a:endParaRPr lang="en-US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6971" r="52432" b="8709"/>
          <a:stretch/>
        </p:blipFill>
        <p:spPr>
          <a:xfrm>
            <a:off x="2699792" y="1268760"/>
            <a:ext cx="1527407" cy="243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6971" r="52432" b="8709"/>
          <a:stretch/>
        </p:blipFill>
        <p:spPr>
          <a:xfrm>
            <a:off x="827584" y="1268760"/>
            <a:ext cx="1527407" cy="243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pieren 2"/>
          <p:cNvGrpSpPr/>
          <p:nvPr/>
        </p:nvGrpSpPr>
        <p:grpSpPr>
          <a:xfrm>
            <a:off x="827584" y="3802226"/>
            <a:ext cx="3399614" cy="2435086"/>
            <a:chOff x="827584" y="3802226"/>
            <a:chExt cx="3399614" cy="2435086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6971" r="52432" b="8709"/>
            <a:stretch/>
          </p:blipFill>
          <p:spPr>
            <a:xfrm>
              <a:off x="2699791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7007" r="52310" b="8673"/>
            <a:stretch/>
          </p:blipFill>
          <p:spPr>
            <a:xfrm>
              <a:off x="827584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t="1807" r="14528" b="717"/>
          <a:stretch/>
        </p:blipFill>
        <p:spPr>
          <a:xfrm>
            <a:off x="5304967" y="1268762"/>
            <a:ext cx="3299481" cy="243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0" r="12233"/>
          <a:stretch/>
        </p:blipFill>
        <p:spPr>
          <a:xfrm>
            <a:off x="5304966" y="3802226"/>
            <a:ext cx="3299481" cy="243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feld 31"/>
          <p:cNvSpPr txBox="1"/>
          <p:nvPr/>
        </p:nvSpPr>
        <p:spPr>
          <a:xfrm>
            <a:off x="5436096" y="1340768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5436096" y="3075057"/>
            <a:ext cx="7553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140° </a:t>
            </a:r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5436096" y="4077072"/>
            <a:ext cx="1043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5436096" y="5811361"/>
            <a:ext cx="6447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22° </a:t>
            </a:r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323528" y="2066945"/>
            <a:ext cx="3770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37" name="Textfeld 36"/>
          <p:cNvSpPr txBox="1"/>
          <p:nvPr/>
        </p:nvSpPr>
        <p:spPr>
          <a:xfrm>
            <a:off x="323528" y="4797152"/>
            <a:ext cx="3770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38" name="Textfeld 37"/>
          <p:cNvSpPr txBox="1"/>
          <p:nvPr/>
        </p:nvSpPr>
        <p:spPr>
          <a:xfrm>
            <a:off x="4266982" y="2060848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39" name="Textfeld 38"/>
          <p:cNvSpPr txBox="1"/>
          <p:nvPr/>
        </p:nvSpPr>
        <p:spPr>
          <a:xfrm>
            <a:off x="4273394" y="4803249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7" name="Textfeld 16"/>
          <p:cNvSpPr txBox="1"/>
          <p:nvPr/>
        </p:nvSpPr>
        <p:spPr>
          <a:xfrm>
            <a:off x="1187624" y="1262360"/>
            <a:ext cx="70872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3 dimensions (X,Y,T) hits patterns show differences between particle species</a:t>
            </a:r>
            <a:endParaRPr lang="en-US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27211"/>
            <a:ext cx="4320480" cy="2929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extfeld 40"/>
          <p:cNvSpPr txBox="1"/>
          <p:nvPr/>
        </p:nvSpPr>
        <p:spPr>
          <a:xfrm>
            <a:off x="8100392" y="2492896"/>
            <a:ext cx="304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1161145" y="2825051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187624" y="2414791"/>
            <a:ext cx="3449972" cy="438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endCxn id="39" idx="3"/>
          </p:cNvCxnSpPr>
          <p:nvPr/>
        </p:nvCxnSpPr>
        <p:spPr>
          <a:xfrm>
            <a:off x="1187624" y="2852936"/>
            <a:ext cx="3456384" cy="2127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3038403" y="2827059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3059832" y="2486305"/>
            <a:ext cx="1577764" cy="3732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059832" y="2859531"/>
            <a:ext cx="1584176" cy="19437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406747" y="5589240"/>
            <a:ext cx="68575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Probability Density Functions (</a:t>
            </a:r>
            <a:r>
              <a:rPr lang="en-US" b="1" dirty="0" smtClean="0">
                <a:solidFill>
                  <a:schemeClr val="accent2"/>
                </a:solidFill>
              </a:rPr>
              <a:t>pdf</a:t>
            </a:r>
            <a:r>
              <a:rPr lang="en-US" dirty="0" smtClean="0"/>
              <a:t>) can be created </a:t>
            </a:r>
          </a:p>
          <a:p>
            <a:pPr algn="ctr"/>
            <a:r>
              <a:rPr lang="en-US" dirty="0" smtClean="0"/>
              <a:t>by shooting ~100,000 particles in </a:t>
            </a:r>
            <a:r>
              <a:rPr lang="en-US" b="1" dirty="0" smtClean="0">
                <a:solidFill>
                  <a:schemeClr val="accent2"/>
                </a:solidFill>
              </a:rPr>
              <a:t>Monte Carlo</a:t>
            </a:r>
            <a:r>
              <a:rPr lang="en-US" dirty="0" smtClean="0"/>
              <a:t> with same event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18983 L 1.11111E-6 1.7341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6358E-6 L 0.12118 0.01619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8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8092E-6 L -0.11354 0.0152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7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6532E-6 L -0.42708 -0.27722 " pathEditMode="relative" rAng="0" ptsTypes="AA">
                                      <p:cBhvr>
                                        <p:cTn id="28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387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7168E-6 L -0.30295 -0.52994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26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17" grpId="0"/>
      <p:bldP spid="41" grpId="0"/>
      <p:bldP spid="18" grpId="0" animBg="1"/>
      <p:bldP spid="42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Likelihood ratio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5496" y="1764494"/>
                <a:ext cx="5659947" cy="872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Hits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/>
                                    </a:rPr>
                                    <m:t>pdf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</a:rPr>
                            <m:t>Hits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64494"/>
                <a:ext cx="5659947" cy="8724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834976" y="1340768"/>
                <a:ext cx="3224344" cy="880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b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76" y="1340768"/>
                <a:ext cx="3224344" cy="8805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62318" y="2254309"/>
                <a:ext cx="2858154" cy="880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18" y="2254309"/>
                <a:ext cx="2858154" cy="8805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557225" y="3166621"/>
                <a:ext cx="161300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25" y="3166621"/>
                <a:ext cx="1613006" cy="3539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860032" y="4581128"/>
                <a:ext cx="556306" cy="1685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endParaRPr lang="en-US" i="1" dirty="0" smtClean="0"/>
              </a:p>
              <a:p>
                <a:r>
                  <a:rPr lang="en-US" dirty="0" smtClean="0"/>
                  <a:t>pdf: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581128"/>
                <a:ext cx="556306" cy="1685846"/>
              </a:xfrm>
              <a:prstGeom prst="rect">
                <a:avLst/>
              </a:prstGeom>
              <a:blipFill rotWithShape="1">
                <a:blip r:embed="rId14"/>
                <a:stretch>
                  <a:fillRect l="-6522" t="-1083" r="-5435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59760" y="2852936"/>
                <a:ext cx="2836546" cy="349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Take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log-likelihood-difference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func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: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Separation Power: 4.7</a:t>
                </a:r>
                <a:r>
                  <a:rPr lang="el-GR" dirty="0" smtClean="0"/>
                  <a:t>σ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0" y="2852936"/>
                <a:ext cx="2836546" cy="3493264"/>
              </a:xfrm>
              <a:prstGeom prst="rect">
                <a:avLst/>
              </a:prstGeom>
              <a:blipFill rotWithShape="1">
                <a:blip r:embed="rId15"/>
                <a:stretch>
                  <a:fillRect l="-1288" t="-524" r="-1073" b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5"/>
          <a:stretch/>
        </p:blipFill>
        <p:spPr>
          <a:xfrm>
            <a:off x="132780" y="3429000"/>
            <a:ext cx="3935164" cy="2487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2843808" y="3677543"/>
            <a:ext cx="9292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-tested</a:t>
            </a:r>
          </a:p>
          <a:p>
            <a:r>
              <a:rPr lang="en-US" dirty="0" smtClean="0"/>
              <a:t>K-tested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318621" y="4581128"/>
                <a:ext cx="386189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chemeClr val="accent2"/>
                    </a:solidFill>
                  </a:rPr>
                  <a:t>Likelihood</a:t>
                </a:r>
                <a:r>
                  <a:rPr lang="en-US" dirty="0" smtClean="0"/>
                  <a:t> for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i="1" dirty="0" smtClean="0">
                  <a:solidFill>
                    <a:schemeClr val="accent2"/>
                  </a:solidFill>
                </a:endParaRPr>
              </a:p>
              <a:p>
                <a:pPr algn="r"/>
                <a:r>
                  <a:rPr lang="en-US" b="1" dirty="0" smtClean="0">
                    <a:solidFill>
                      <a:schemeClr val="accent2"/>
                    </a:solidFill>
                  </a:rPr>
                  <a:t>PDF</a:t>
                </a:r>
                <a:r>
                  <a:rPr lang="en-US" dirty="0" smtClean="0"/>
                  <a:t> for Hypothesis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algn="r"/>
                <a:r>
                  <a:rPr lang="en-US" b="1" dirty="0" smtClean="0">
                    <a:solidFill>
                      <a:schemeClr val="accent2"/>
                    </a:solidFill>
                  </a:rPr>
                  <a:t>Background</a:t>
                </a:r>
                <a:r>
                  <a:rPr lang="en-US" dirty="0" smtClean="0"/>
                  <a:t> distribution</a:t>
                </a:r>
              </a:p>
              <a:p>
                <a:pPr algn="r"/>
                <a:r>
                  <a:rPr lang="en-US" dirty="0" smtClean="0"/>
                  <a:t>Expected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photon number</a:t>
                </a:r>
                <a:r>
                  <a:rPr lang="en-US" dirty="0" smtClean="0"/>
                  <a:t> for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Signal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algn="r"/>
                <a:r>
                  <a:rPr lang="en-US" dirty="0" smtClean="0"/>
                  <a:t>Expected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photon number</a:t>
                </a:r>
                <a:r>
                  <a:rPr lang="en-US" dirty="0" smtClean="0"/>
                  <a:t> for Bg.</a:t>
                </a:r>
                <a:endParaRPr lang="en-US" dirty="0"/>
              </a:p>
              <a:p>
                <a:pPr algn="r"/>
                <a:r>
                  <a:rPr lang="en-US" b="1" dirty="0" smtClean="0">
                    <a:solidFill>
                      <a:schemeClr val="accent2"/>
                    </a:solidFill>
                  </a:rPr>
                  <a:t>Distribution</a:t>
                </a:r>
                <a:r>
                  <a:rPr lang="en-US" dirty="0" smtClean="0"/>
                  <a:t> of expected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hits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poissonian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621" y="4581128"/>
                <a:ext cx="3861891" cy="1661993"/>
              </a:xfrm>
              <a:prstGeom prst="rect">
                <a:avLst/>
              </a:prstGeom>
              <a:blipFill rotWithShape="1">
                <a:blip r:embed="rId17"/>
                <a:stretch>
                  <a:fillRect t="-1099" r="-946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55576" y="3645024"/>
            <a:ext cx="10431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22°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test: Example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9980"/>
            <a:ext cx="4248472" cy="2881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50" y="1699980"/>
            <a:ext cx="4248472" cy="2881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07504" y="1340768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630107" y="1340768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4653136"/>
            <a:ext cx="21741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</a:t>
            </a:r>
            <a:r>
              <a:rPr lang="en-US" b="1" dirty="0" err="1" smtClean="0">
                <a:solidFill>
                  <a:srgbClr val="0070C0"/>
                </a:solidFill>
              </a:rPr>
              <a:t>Kaon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h</a:t>
            </a:r>
            <a:r>
              <a:rPr lang="en-US" dirty="0" smtClean="0"/>
              <a:t>ypothesis</a:t>
            </a:r>
          </a:p>
          <a:p>
            <a:r>
              <a:rPr lang="en-US" dirty="0" smtClean="0"/>
              <a:t>Red: </a:t>
            </a:r>
            <a:r>
              <a:rPr lang="en-US" b="1" dirty="0" smtClean="0">
                <a:solidFill>
                  <a:srgbClr val="FF0000"/>
                </a:solidFill>
              </a:rPr>
              <a:t>Pion</a:t>
            </a:r>
            <a:r>
              <a:rPr lang="en-US" dirty="0" smtClean="0"/>
              <a:t> hypothesis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347864" y="5072117"/>
            <a:ext cx="540635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loop</a:t>
            </a:r>
            <a:r>
              <a:rPr lang="en-US" dirty="0" smtClean="0"/>
              <a:t> over all hits and </a:t>
            </a:r>
            <a:r>
              <a:rPr lang="en-US" b="1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values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take the </a:t>
            </a:r>
            <a:r>
              <a:rPr lang="en-US" b="1" dirty="0" smtClean="0">
                <a:solidFill>
                  <a:schemeClr val="accent2"/>
                </a:solidFill>
              </a:rPr>
              <a:t>likelihood ratio</a:t>
            </a:r>
            <a:r>
              <a:rPr lang="en-US" dirty="0" smtClean="0"/>
              <a:t> for two competing hypotheses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apply </a:t>
            </a:r>
            <a:r>
              <a:rPr lang="en-US" b="1" dirty="0" smtClean="0">
                <a:solidFill>
                  <a:schemeClr val="accent2"/>
                </a:solidFill>
              </a:rPr>
              <a:t>cut</a:t>
            </a:r>
            <a:r>
              <a:rPr lang="en-US" dirty="0" smtClean="0"/>
              <a:t> value to accept or reject hypothesis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858322" y="1916832"/>
            <a:ext cx="144016" cy="2389802"/>
          </a:xfrm>
          <a:prstGeom prst="rect">
            <a:avLst/>
          </a:prstGeom>
          <a:solidFill>
            <a:schemeClr val="tx1">
              <a:lumMod val="95000"/>
              <a:lumOff val="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065554" y="2066234"/>
            <a:ext cx="144016" cy="2389802"/>
          </a:xfrm>
          <a:prstGeom prst="rect">
            <a:avLst/>
          </a:prstGeom>
          <a:solidFill>
            <a:schemeClr val="tx1">
              <a:lumMod val="95000"/>
              <a:lumOff val="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88832" y="3933056"/>
            <a:ext cx="3485628" cy="227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55576" y="3933056"/>
            <a:ext cx="3478352" cy="2270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55576" y="1392064"/>
            <a:ext cx="3478352" cy="2270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076056" y="1392064"/>
            <a:ext cx="3485628" cy="2270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131840" y="1720953"/>
            <a:ext cx="7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π</a:t>
            </a:r>
            <a:r>
              <a:rPr lang="en-US" sz="1400" dirty="0" smtClean="0">
                <a:solidFill>
                  <a:srgbClr val="FF0000"/>
                </a:solidFill>
              </a:rPr>
              <a:t>-tested</a:t>
            </a:r>
          </a:p>
          <a:p>
            <a:r>
              <a:rPr lang="en-US" sz="1400" dirty="0" smtClean="0"/>
              <a:t>K-tested</a:t>
            </a:r>
            <a:endParaRPr lang="en-US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1252527" y="1754232"/>
            <a:ext cx="890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3.5 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</a:p>
          <a:p>
            <a:r>
              <a:rPr lang="en-US" sz="1400" dirty="0" smtClean="0"/>
              <a:t>22°</a:t>
            </a:r>
          </a:p>
          <a:p>
            <a:r>
              <a:rPr lang="en-US" sz="1400" dirty="0" smtClean="0"/>
              <a:t>SP=4.7</a:t>
            </a:r>
            <a:r>
              <a:rPr lang="el-GR" sz="1400" dirty="0" smtClean="0"/>
              <a:t>σ</a:t>
            </a:r>
            <a:endParaRPr lang="en-US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7517223" y="1700808"/>
            <a:ext cx="7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π</a:t>
            </a:r>
            <a:r>
              <a:rPr lang="en-US" sz="1400" dirty="0" smtClean="0">
                <a:solidFill>
                  <a:srgbClr val="FF0000"/>
                </a:solidFill>
              </a:rPr>
              <a:t>-tested</a:t>
            </a:r>
          </a:p>
          <a:p>
            <a:r>
              <a:rPr lang="en-US" sz="1400" dirty="0" smtClean="0"/>
              <a:t>K-tested</a:t>
            </a:r>
            <a:endParaRPr lang="en-US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637910" y="1734087"/>
            <a:ext cx="772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</a:p>
          <a:p>
            <a:r>
              <a:rPr lang="en-US" sz="1400" dirty="0" smtClean="0"/>
              <a:t>90°</a:t>
            </a:r>
          </a:p>
          <a:p>
            <a:r>
              <a:rPr lang="en-US" sz="1400" dirty="0" smtClean="0"/>
              <a:t>SP=6.8</a:t>
            </a:r>
            <a:r>
              <a:rPr lang="el-GR" sz="1400" dirty="0" smtClean="0"/>
              <a:t>σ</a:t>
            </a:r>
            <a:endParaRPr lang="en-US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268751" y="4313241"/>
            <a:ext cx="7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π</a:t>
            </a:r>
            <a:r>
              <a:rPr lang="en-US" sz="1400" dirty="0" smtClean="0">
                <a:solidFill>
                  <a:srgbClr val="FF0000"/>
                </a:solidFill>
              </a:rPr>
              <a:t>-tested</a:t>
            </a:r>
          </a:p>
          <a:p>
            <a:r>
              <a:rPr lang="en-US" sz="1400" dirty="0" smtClean="0"/>
              <a:t>K-tested</a:t>
            </a:r>
            <a:endParaRPr lang="en-US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1233484" y="4346520"/>
            <a:ext cx="772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</a:p>
          <a:p>
            <a:r>
              <a:rPr lang="en-US" sz="1400" dirty="0" smtClean="0"/>
              <a:t>140°</a:t>
            </a:r>
          </a:p>
          <a:p>
            <a:r>
              <a:rPr lang="en-US" sz="1400" dirty="0" smtClean="0"/>
              <a:t>SP=8.4</a:t>
            </a:r>
            <a:r>
              <a:rPr lang="el-GR" sz="1400" dirty="0" smtClean="0"/>
              <a:t>σ</a:t>
            </a:r>
            <a:endParaRPr lang="en-US" sz="14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61" y="3998641"/>
            <a:ext cx="3257571" cy="2166663"/>
          </a:xfrm>
          <a:prstGeom prst="rect">
            <a:avLst/>
          </a:prstGeom>
        </p:spPr>
      </p:pic>
      <p:cxnSp>
        <p:nvCxnSpPr>
          <p:cNvPr id="27" name="Gerade Verbindung 26"/>
          <p:cNvCxnSpPr/>
          <p:nvPr/>
        </p:nvCxnSpPr>
        <p:spPr>
          <a:xfrm>
            <a:off x="6067501" y="5577335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6067501" y="5577335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7183336" y="5577335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7183336" y="5577335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464225" y="5495225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7464225" y="5495225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072263" y="4982223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6072263" y="4982223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6072263" y="4566842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6072263" y="4566842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6067501" y="5498184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6067501" y="5498184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5877669" y="4981426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5877669" y="4981426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6623149" y="5172050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V="1">
            <a:off x="6623149" y="5172050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7740352" y="5589240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7740352" y="5589240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8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268760"/>
            <a:ext cx="52079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have been done with 100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time resolution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what if we </a:t>
            </a:r>
            <a:r>
              <a:rPr lang="en-US" b="1" dirty="0" smtClean="0">
                <a:solidFill>
                  <a:schemeClr val="accent2"/>
                </a:solidFill>
              </a:rPr>
              <a:t>don’t have</a:t>
            </a:r>
            <a:r>
              <a:rPr lang="en-US" dirty="0" smtClean="0"/>
              <a:t> such timing?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64" y="2927427"/>
            <a:ext cx="2438508" cy="1653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64" y="1211935"/>
            <a:ext cx="2438508" cy="1653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64" y="4644628"/>
            <a:ext cx="2438508" cy="1653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8100392" y="1379820"/>
            <a:ext cx="7638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8100392" y="3068960"/>
            <a:ext cx="7638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8348741" y="4803249"/>
            <a:ext cx="5437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/>
              <a:t>n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248569" cy="1965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8338"/>
            <a:ext cx="4248569" cy="198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/>
          <p:cNvSpPr txBox="1"/>
          <p:nvPr/>
        </p:nvSpPr>
        <p:spPr>
          <a:xfrm>
            <a:off x="3563888" y="2204864"/>
            <a:ext cx="75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</a:p>
          <a:p>
            <a:r>
              <a:rPr lang="en-US" sz="1400" dirty="0" smtClean="0"/>
              <a:t>140°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419872" y="4417948"/>
            <a:ext cx="89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3.5 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</a:p>
          <a:p>
            <a:r>
              <a:rPr lang="en-US" sz="1400" dirty="0" smtClean="0"/>
              <a:t>22°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29684" y="3043986"/>
            <a:ext cx="20025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PID seems to be quite </a:t>
            </a:r>
            <a:r>
              <a:rPr lang="en-US" b="1" dirty="0" smtClean="0">
                <a:solidFill>
                  <a:schemeClr val="accent2"/>
                </a:solidFill>
              </a:rPr>
              <a:t>robust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with a timing worse than 100 </a:t>
            </a:r>
            <a:r>
              <a:rPr lang="en-US" dirty="0" err="1" smtClean="0"/>
              <a:t>ps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results</a:t>
            </a:r>
            <a:r>
              <a:rPr lang="en-US" dirty="0" smtClean="0"/>
              <a:t> can be expected.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12/10/2013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Test Beam Analysis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6535" r="18441"/>
          <a:stretch/>
        </p:blipFill>
        <p:spPr>
          <a:xfrm>
            <a:off x="107504" y="3789040"/>
            <a:ext cx="4400489" cy="2475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37564"/>
            <a:ext cx="4400489" cy="2475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4499992" y="1196752"/>
            <a:ext cx="4536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Greg has told much about the Beam in 2012 but to repeat the essential things:</a:t>
            </a:r>
          </a:p>
          <a:p>
            <a:endParaRPr lang="en-US" dirty="0" smtClean="0"/>
          </a:p>
          <a:p>
            <a:r>
              <a:rPr lang="en-US" dirty="0" smtClean="0"/>
              <a:t>August 10 – September 3, 2012</a:t>
            </a:r>
          </a:p>
          <a:p>
            <a:endParaRPr lang="en-US" dirty="0"/>
          </a:p>
          <a:p>
            <a:r>
              <a:rPr lang="en-US" dirty="0" smtClean="0"/>
              <a:t>Prototype test at CERN PS T9</a:t>
            </a:r>
          </a:p>
          <a:p>
            <a:r>
              <a:rPr lang="en-US" dirty="0" smtClean="0"/>
              <a:t>Tested different </a:t>
            </a:r>
            <a:r>
              <a:rPr lang="en-US" b="1" dirty="0" smtClean="0">
                <a:solidFill>
                  <a:schemeClr val="accent2"/>
                </a:solidFill>
              </a:rPr>
              <a:t>design options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varied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many interesting </a:t>
            </a:r>
            <a:r>
              <a:rPr lang="en-US" b="1" dirty="0" smtClean="0">
                <a:solidFill>
                  <a:schemeClr val="accent2"/>
                </a:solidFill>
              </a:rPr>
              <a:t>parameters</a:t>
            </a:r>
          </a:p>
          <a:p>
            <a:endParaRPr lang="en-US" dirty="0"/>
          </a:p>
          <a:p>
            <a:r>
              <a:rPr lang="en-US" dirty="0" smtClean="0"/>
              <a:t>August 28 – September 1</a:t>
            </a:r>
          </a:p>
          <a:p>
            <a:endParaRPr lang="en-US" dirty="0"/>
          </a:p>
          <a:p>
            <a:r>
              <a:rPr lang="en-US" b="1" dirty="0" smtClean="0"/>
              <a:t>First plate prototype was tested!</a:t>
            </a:r>
          </a:p>
          <a:p>
            <a:r>
              <a:rPr lang="en-US" dirty="0" smtClean="0"/>
              <a:t>Mainly different </a:t>
            </a:r>
            <a:r>
              <a:rPr lang="en-US" b="1" dirty="0" smtClean="0">
                <a:solidFill>
                  <a:schemeClr val="accent2"/>
                </a:solidFill>
              </a:rPr>
              <a:t>lenses</a:t>
            </a:r>
            <a:r>
              <a:rPr lang="en-US" dirty="0" smtClean="0"/>
              <a:t> were tested with rotating track angle</a:t>
            </a:r>
          </a:p>
          <a:p>
            <a:endParaRPr lang="en-US" dirty="0"/>
          </a:p>
          <a:p>
            <a:r>
              <a:rPr lang="en-US" dirty="0" smtClean="0"/>
              <a:t>Few </a:t>
            </a:r>
            <a:r>
              <a:rPr lang="en-US" b="1" dirty="0">
                <a:solidFill>
                  <a:schemeClr val="accent2"/>
                </a:solidFill>
              </a:rPr>
              <a:t>momentum </a:t>
            </a:r>
            <a:r>
              <a:rPr lang="en-US" b="1" dirty="0" smtClean="0">
                <a:solidFill>
                  <a:schemeClr val="accent2"/>
                </a:solidFill>
              </a:rPr>
              <a:t>scans</a:t>
            </a:r>
            <a:r>
              <a:rPr lang="en-US" dirty="0" smtClean="0"/>
              <a:t> without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Bildschirmpräsentation (4:3)</PresentationFormat>
  <Paragraphs>214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DIRC Design Options</vt:lpstr>
      <vt:lpstr>Reconstruction via Look-Up-Table</vt:lpstr>
      <vt:lpstr>Time-based likelihoods</vt:lpstr>
      <vt:lpstr>Likelihood ratio test</vt:lpstr>
      <vt:lpstr>Time based likelihood test: Example</vt:lpstr>
      <vt:lpstr>Time based likelihood test</vt:lpstr>
      <vt:lpstr>Time based likelihood test</vt:lpstr>
      <vt:lpstr>Test Beam Analysis</vt:lpstr>
      <vt:lpstr>Test Beam Analysis</vt:lpstr>
      <vt:lpstr>Test Beam Analysis</vt:lpstr>
      <vt:lpstr>Test Beam Analysis</vt:lpstr>
      <vt:lpstr>Summary</vt:lpstr>
      <vt:lpstr>Strange hadronic processes in Geant4</vt:lpstr>
      <vt:lpstr>Strange hadronic processes in Geant4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Zühlsdorf</dc:creator>
  <cp:lastModifiedBy>Marko Zühlsdorf</cp:lastModifiedBy>
  <cp:revision>266</cp:revision>
  <cp:lastPrinted>2013-02-26T09:22:16Z</cp:lastPrinted>
  <dcterms:created xsi:type="dcterms:W3CDTF">2013-02-20T13:12:27Z</dcterms:created>
  <dcterms:modified xsi:type="dcterms:W3CDTF">2013-12-09T19:39:19Z</dcterms:modified>
</cp:coreProperties>
</file>