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271" r:id="rId6"/>
    <p:sldId id="272" r:id="rId7"/>
    <p:sldId id="274" r:id="rId8"/>
    <p:sldId id="266" r:id="rId9"/>
    <p:sldId id="265" r:id="rId10"/>
    <p:sldId id="273" r:id="rId11"/>
    <p:sldId id="275" r:id="rId12"/>
    <p:sldId id="276" r:id="rId13"/>
    <p:sldId id="268" r:id="rId14"/>
    <p:sldId id="267" r:id="rId15"/>
    <p:sldId id="264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774B-C189-4B0D-AE44-FE8CC283DA57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8360-EF01-4974-8C49-D37F5BF7604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For</a:t>
            </a:r>
            <a:r>
              <a:rPr lang="de-DE" baseline="0" dirty="0" smtClean="0"/>
              <a:t> best comparison, look at center right MCP after equiping PADIWA, no other changes to setup (patternposition, MCP, hv)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Looking</a:t>
            </a:r>
            <a:r>
              <a:rPr lang="de-DE" baseline="0" dirty="0" smtClean="0"/>
              <a:t> at time difference because of uncertainty of the trigger signal (~600 ps)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24233E-7194-4A5E-999E-47EB16EA88BE}" type="datetimeFigureOut">
              <a:rPr lang="de-DE" smtClean="0"/>
              <a:pPr/>
              <a:t>09.12.2013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19E200-DFFF-4B7D-A07E-45FFE39CE39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Results of the July testbeams in Mainz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Christoph Rosner</a:t>
            </a:r>
          </a:p>
          <a:p>
            <a:r>
              <a:rPr lang="de-DE" dirty="0" smtClean="0"/>
              <a:t>PANDA Collaboration Meeting, GSI 10.12.2013  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Timing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3645024"/>
            <a:ext cx="8280920" cy="2664296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Looking at time difference of pixels on one MCP to exclude influence of the detector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 Dividing by     </a:t>
            </a:r>
            <a:r>
              <a:rPr lang="de-DE" sz="2200" dirty="0" smtClean="0"/>
              <a:t>not necessary here</a:t>
            </a:r>
            <a:endParaRPr lang="de-DE" sz="22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Red: </a:t>
            </a:r>
            <a:r>
              <a:rPr lang="de-DE" sz="2200" dirty="0" smtClean="0"/>
              <a:t>no timewalk correction, blue: timewalk correction aplied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Time resolution </a:t>
            </a:r>
            <a:r>
              <a:rPr lang="de-DE" sz="2200" dirty="0" smtClean="0"/>
              <a:t>of readout chain alone:  		</a:t>
            </a:r>
            <a:endParaRPr lang="de-DE" sz="22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555776" y="4437112"/>
          <a:ext cx="358775" cy="322262"/>
        </p:xfrm>
        <a:graphic>
          <a:graphicData uri="http://schemas.openxmlformats.org/presentationml/2006/ole">
            <p:oleObj spid="_x0000_s2051" name="Equation" r:id="rId4" imgW="24120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08425" y="5935663"/>
          <a:ext cx="2693988" cy="514350"/>
        </p:xfrm>
        <a:graphic>
          <a:graphicData uri="http://schemas.openxmlformats.org/presentationml/2006/ole">
            <p:oleObj spid="_x0000_s2052" name="Equation" r:id="rId5" imgW="1193760" imgH="228600" progId="Equation.3">
              <p:embed/>
            </p:oleObj>
          </a:graphicData>
        </a:graphic>
      </p:graphicFrame>
      <p:pic>
        <p:nvPicPr>
          <p:cNvPr id="2053" name="Picture 5" descr="C:\Users\DarthMob\Pictures\Pictur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836712"/>
            <a:ext cx="3960440" cy="281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Timing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4365104"/>
            <a:ext cx="8280920" cy="1944216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Calculating time resolution for data taken over one night with steps of 10 minutes</a:t>
            </a:r>
            <a:endParaRPr lang="de-DE" sz="22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Time resolution obtained remained very stable over the course of the experiment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/>
          </a:p>
        </p:txBody>
      </p:sp>
      <p:pic>
        <p:nvPicPr>
          <p:cNvPr id="33796" name="Picture 4" descr="C:\Users\DarthMob\Pictures\Picture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4968552" cy="290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</a:t>
            </a:r>
            <a:r>
              <a:rPr lang="de-DE" dirty="0" smtClean="0"/>
              <a:t>TRB Efficiency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4221088"/>
            <a:ext cx="8280920" cy="1944216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TRB3 Boards showed a high stability and efficiency during the experiement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Less then 1 in a million events lost by TRB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Lost channels affect less than 1% of the events</a:t>
            </a:r>
            <a:endParaRPr lang="de-DE" sz="22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/>
          </a:p>
        </p:txBody>
      </p:sp>
      <p:pic>
        <p:nvPicPr>
          <p:cNvPr id="34818" name="Picture 2" descr="C:\Users\DarthMob\Pictures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5256584" cy="337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500" dirty="0" smtClean="0"/>
              <a:t>Seven days of data taking with </a:t>
            </a:r>
            <a:r>
              <a:rPr lang="de-DE" sz="2500" dirty="0" smtClean="0"/>
              <a:t>DIRC</a:t>
            </a:r>
            <a:r>
              <a:rPr lang="de-DE" sz="2500" dirty="0" smtClean="0"/>
              <a:t> prototype, up </a:t>
            </a:r>
            <a:r>
              <a:rPr lang="de-DE" sz="2500" dirty="0" smtClean="0"/>
              <a:t>to 6 </a:t>
            </a:r>
            <a:r>
              <a:rPr lang="de-DE" sz="2500" dirty="0" smtClean="0"/>
              <a:t>MCPs and the full readout chain</a:t>
            </a:r>
            <a:endParaRPr lang="de-DE" sz="25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500" dirty="0" smtClean="0"/>
              <a:t>System off FEE and TRB3-Boards proved to be very stable during the whole </a:t>
            </a:r>
            <a:r>
              <a:rPr lang="de-DE" sz="2500" dirty="0" smtClean="0"/>
              <a:t>experiment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500" dirty="0" smtClean="0"/>
              <a:t>Observed Cherenkov Patterns with both NINO and PADIWA FEE</a:t>
            </a:r>
            <a:endParaRPr lang="de-DE" sz="25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500" dirty="0" smtClean="0"/>
              <a:t>Achieved time resolution for NINO-Boards better than what is needed for PANDA (&lt;100 ps)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Next steps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500" dirty="0" smtClean="0"/>
              <a:t>Over 1 TB of Data taken, further analysis required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500" dirty="0" smtClean="0"/>
              <a:t>PADIWA </a:t>
            </a:r>
            <a:r>
              <a:rPr lang="de-DE" sz="2500" dirty="0" smtClean="0"/>
              <a:t>boards need to be further tested with our laser (black box), possibly </a:t>
            </a:r>
            <a:r>
              <a:rPr lang="de-DE" sz="2500" dirty="0" smtClean="0"/>
              <a:t>with additional </a:t>
            </a:r>
            <a:r>
              <a:rPr lang="de-DE" sz="2500" dirty="0" smtClean="0"/>
              <a:t>preamplifier board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500" dirty="0" smtClean="0"/>
              <a:t>Further development of NINO-Board </a:t>
            </a:r>
            <a:r>
              <a:rPr lang="de-DE" sz="2500" dirty="0" smtClean="0"/>
              <a:t>(32-channel NINO chips)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500" dirty="0" smtClean="0"/>
              <a:t>Looking into the CLARO chip (4 channel chip developed for LHCb RICH)</a:t>
            </a:r>
            <a:endParaRPr lang="de-DE" sz="25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7824" y="2420888"/>
            <a:ext cx="3312368" cy="1440160"/>
          </a:xfrm>
        </p:spPr>
        <p:txBody>
          <a:bodyPr>
            <a:normAutofit/>
          </a:bodyPr>
          <a:lstStyle/>
          <a:p>
            <a:r>
              <a:rPr lang="de-DE" dirty="0" smtClean="0"/>
              <a:t>Thank you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</p:spPr>
        <p:txBody>
          <a:bodyPr/>
          <a:lstStyle/>
          <a:p>
            <a:r>
              <a:rPr lang="de-DE" dirty="0" smtClean="0"/>
              <a:t>Setup: Prototype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4679504" y="1196752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Two testbeams in July 2013, overall</a:t>
            </a:r>
          </a:p>
          <a:p>
            <a:r>
              <a:rPr lang="de-DE" dirty="0" smtClean="0"/>
              <a:t>  7 days of beam  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Place: MAMI B, X1</a:t>
            </a:r>
          </a:p>
          <a:p>
            <a:r>
              <a:rPr lang="it-IT" dirty="0" smtClean="0"/>
              <a:t>  (e</a:t>
            </a:r>
            <a:r>
              <a:rPr lang="it-IT" baseline="30000" dirty="0" smtClean="0"/>
              <a:t>- </a:t>
            </a:r>
            <a:r>
              <a:rPr lang="it-IT" dirty="0" smtClean="0"/>
              <a:t> beam at 855 MeV/c,1 mm  </a:t>
            </a:r>
          </a:p>
          <a:p>
            <a:r>
              <a:rPr lang="it-IT" dirty="0" smtClean="0"/>
              <a:t>  radius, 0.1 mrad divergence)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Prototype already used in last </a:t>
            </a:r>
            <a:r>
              <a:rPr lang="it-IT" dirty="0" smtClean="0"/>
              <a:t>year’s </a:t>
            </a:r>
            <a:r>
              <a:rPr lang="it-IT" dirty="0" smtClean="0"/>
              <a:t>testbeam, consisting of:</a:t>
            </a:r>
          </a:p>
          <a:p>
            <a:pPr lvl="1">
              <a:buFont typeface="Symbol" pitchFamily="18" charset="2"/>
              <a:buChar char="-"/>
            </a:pPr>
            <a:r>
              <a:rPr lang="it-IT" dirty="0" smtClean="0"/>
              <a:t> 17 x 33 x 830 mm quarz radiator bar</a:t>
            </a:r>
          </a:p>
          <a:p>
            <a:pPr lvl="1">
              <a:buFont typeface="Symbol" pitchFamily="18" charset="2"/>
              <a:buChar char="-"/>
            </a:pPr>
            <a:r>
              <a:rPr lang="it-IT" dirty="0" smtClean="0"/>
              <a:t> Optical lens system</a:t>
            </a:r>
          </a:p>
          <a:p>
            <a:pPr lvl="1">
              <a:buFont typeface="Symbol" pitchFamily="18" charset="2"/>
              <a:buChar char="-"/>
            </a:pPr>
            <a:r>
              <a:rPr lang="it-IT" dirty="0" smtClean="0"/>
              <a:t> Expansion volume</a:t>
            </a:r>
          </a:p>
          <a:p>
            <a:pPr lvl="1">
              <a:buFont typeface="Symbol" pitchFamily="18" charset="2"/>
              <a:buChar char="-"/>
            </a:pPr>
            <a:r>
              <a:rPr lang="it-IT" dirty="0" smtClean="0"/>
              <a:t> MCP Readout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1571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Only minor changes to setup between </a:t>
            </a:r>
            <a:r>
              <a:rPr lang="de-DE" dirty="0" smtClean="0"/>
              <a:t>testbeams</a:t>
            </a:r>
            <a:endParaRPr lang="de-DE" dirty="0" smtClean="0"/>
          </a:p>
          <a:p>
            <a:r>
              <a:rPr lang="de-DE" dirty="0" smtClean="0"/>
              <a:t>  (Mirror, MCP Readout)</a:t>
            </a:r>
          </a:p>
          <a:p>
            <a:r>
              <a:rPr lang="de-DE" dirty="0" smtClean="0"/>
              <a:t>   </a:t>
            </a:r>
            <a:endParaRPr lang="de-DE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" b="811"/>
          <a:stretch/>
        </p:blipFill>
        <p:spPr bwMode="auto">
          <a:xfrm>
            <a:off x="156488" y="1340768"/>
            <a:ext cx="4559528" cy="341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Setup: Readout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07904" y="1484784"/>
            <a:ext cx="5256584" cy="409391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de-DE" sz="2200" dirty="0" smtClean="0"/>
              <a:t>Two MCP-Towers:</a:t>
            </a:r>
          </a:p>
          <a:p>
            <a:pPr lvl="1">
              <a:buClr>
                <a:schemeClr val="tx1"/>
              </a:buClr>
              <a:buSzPct val="100000"/>
              <a:buFont typeface="Symbol" pitchFamily="18" charset="2"/>
              <a:buChar char="-"/>
            </a:pPr>
            <a:r>
              <a:rPr lang="de-DE" sz="2200" dirty="0" smtClean="0"/>
              <a:t>1. </a:t>
            </a:r>
            <a:r>
              <a:rPr lang="de-DE" sz="2200" dirty="0" smtClean="0"/>
              <a:t>testbeam:</a:t>
            </a:r>
            <a:endParaRPr lang="de-DE" sz="2200" dirty="0" smtClean="0"/>
          </a:p>
          <a:p>
            <a:pPr lvl="2">
              <a:buClr>
                <a:schemeClr val="tx1"/>
              </a:buClr>
              <a:buNone/>
            </a:pPr>
            <a:r>
              <a:rPr lang="de-DE" sz="2200" dirty="0" smtClean="0"/>
              <a:t>5 MCPs (3 left, 2 right)</a:t>
            </a:r>
          </a:p>
          <a:p>
            <a:pPr lvl="2">
              <a:buClr>
                <a:schemeClr val="tx1"/>
              </a:buClr>
              <a:buNone/>
            </a:pPr>
            <a:r>
              <a:rPr lang="de-DE" sz="2200" dirty="0" smtClean="0"/>
              <a:t>4 read out by NINO, 1 by PADIWA</a:t>
            </a:r>
            <a:endParaRPr lang="de-DE" sz="2200" dirty="0"/>
          </a:p>
          <a:p>
            <a:pPr lvl="1">
              <a:buClr>
                <a:schemeClr val="tx1"/>
              </a:buClr>
              <a:buFont typeface="Symbol" pitchFamily="18" charset="2"/>
              <a:buChar char="-"/>
            </a:pPr>
            <a:r>
              <a:rPr lang="de-DE" sz="2200" dirty="0" smtClean="0"/>
              <a:t>2. </a:t>
            </a:r>
            <a:r>
              <a:rPr lang="de-DE" sz="2200" dirty="0" smtClean="0"/>
              <a:t>testbeam:</a:t>
            </a:r>
            <a:endParaRPr lang="de-DE" sz="2200" dirty="0" smtClean="0"/>
          </a:p>
          <a:p>
            <a:pPr lvl="1">
              <a:buClr>
                <a:schemeClr val="tx1"/>
              </a:buClr>
              <a:buNone/>
            </a:pPr>
            <a:r>
              <a:rPr lang="de-DE" sz="2200" dirty="0" smtClean="0"/>
              <a:t>	6 MCPs (3 left, 3 right)</a:t>
            </a:r>
          </a:p>
          <a:p>
            <a:pPr lvl="1">
              <a:buClr>
                <a:schemeClr val="tx1"/>
              </a:buClr>
              <a:buNone/>
            </a:pPr>
            <a:r>
              <a:rPr lang="de-DE" sz="2200" dirty="0" smtClean="0"/>
              <a:t>	left tower by NINO, right tower by PADIWA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de-DE" sz="2200" dirty="0" smtClean="0"/>
              <a:t>TRB3 system for </a:t>
            </a:r>
            <a:r>
              <a:rPr lang="de-DE" sz="2200" dirty="0" smtClean="0"/>
              <a:t>data </a:t>
            </a:r>
            <a:r>
              <a:rPr lang="de-DE" sz="2200" dirty="0" smtClean="0"/>
              <a:t>acquisition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de-DE" sz="2200" dirty="0" smtClean="0"/>
              <a:t>Trigger signal provided by coincidence of 2 scintillators</a:t>
            </a:r>
          </a:p>
        </p:txBody>
      </p:sp>
      <p:pic>
        <p:nvPicPr>
          <p:cNvPr id="2050" name="Picture 2" descr="I:\Uni\vortrag gsi diplomarbeit\MCPanord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563888" cy="261174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2267744" y="3789040"/>
            <a:ext cx="144016" cy="648072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31640" y="443711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Only second beamtime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Timespectrum</a:t>
            </a:r>
            <a:endParaRPr lang="de-DE" dirty="0"/>
          </a:p>
        </p:txBody>
      </p:sp>
      <p:pic>
        <p:nvPicPr>
          <p:cNvPr id="35842" name="Picture 2" descr="D:\Diplomarbeit\Bilder\Tim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956376" cy="449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Cherenkov Pattern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3573016"/>
            <a:ext cx="7200800" cy="2592288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Different </a:t>
            </a:r>
            <a:r>
              <a:rPr lang="de-DE" sz="2200" dirty="0" smtClean="0"/>
              <a:t>angles </a:t>
            </a:r>
            <a:r>
              <a:rPr lang="de-DE" sz="2200" dirty="0" smtClean="0"/>
              <a:t>measured during both </a:t>
            </a:r>
            <a:r>
              <a:rPr lang="de-DE" sz="2200" dirty="0" smtClean="0"/>
              <a:t>testbeams</a:t>
            </a:r>
            <a:r>
              <a:rPr lang="de-DE" sz="2200" dirty="0" smtClean="0"/>
              <a:t>   </a:t>
            </a:r>
            <a:r>
              <a:rPr lang="de-DE" sz="2200" dirty="0" smtClean="0"/>
              <a:t>(0°, 28°, </a:t>
            </a:r>
            <a:r>
              <a:rPr lang="de-DE" sz="2200" dirty="0" smtClean="0"/>
              <a:t>30°, 33°)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No </a:t>
            </a:r>
            <a:r>
              <a:rPr lang="de-DE" sz="2200" dirty="0" smtClean="0"/>
              <a:t>p</a:t>
            </a:r>
            <a:r>
              <a:rPr lang="de-DE" sz="2200" dirty="0" smtClean="0"/>
              <a:t>attern </a:t>
            </a:r>
            <a:r>
              <a:rPr lang="de-DE" sz="2200" dirty="0" smtClean="0"/>
              <a:t>for 0 degree as expected from simulation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Pattern moving in the expected </a:t>
            </a:r>
            <a:r>
              <a:rPr lang="de-DE" sz="2200" dirty="0" smtClean="0"/>
              <a:t>direction </a:t>
            </a:r>
            <a:r>
              <a:rPr lang="de-DE" sz="2200" dirty="0" smtClean="0">
                <a:sym typeface="Wingdings" pitchFamily="2" charset="2"/>
              </a:rPr>
              <a:t> Cherenkov </a:t>
            </a:r>
            <a:r>
              <a:rPr lang="de-DE" sz="2200" dirty="0" smtClean="0">
                <a:sym typeface="Wingdings" pitchFamily="2" charset="2"/>
              </a:rPr>
              <a:t>photons </a:t>
            </a:r>
            <a:r>
              <a:rPr lang="de-DE" sz="2200" dirty="0" smtClean="0">
                <a:sym typeface="Wingdings" pitchFamily="2" charset="2"/>
              </a:rPr>
              <a:t>were obeserved</a:t>
            </a:r>
            <a:endParaRPr lang="de-DE" sz="2200" dirty="0" smtClean="0"/>
          </a:p>
        </p:txBody>
      </p:sp>
      <p:pic>
        <p:nvPicPr>
          <p:cNvPr id="1026" name="Picture 2" descr="I:\Uni\vortrag gsi diplomarbeit\33DegMoving2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19"/>
            <a:ext cx="2376264" cy="2662793"/>
          </a:xfrm>
          <a:prstGeom prst="rect">
            <a:avLst/>
          </a:prstGeom>
          <a:noFill/>
        </p:spPr>
      </p:pic>
      <p:pic>
        <p:nvPicPr>
          <p:cNvPr id="1027" name="Picture 3" descr="I:\Uni\vortrag gsi diplomarbeit\0DegMoving2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2232248" cy="2488643"/>
          </a:xfrm>
          <a:prstGeom prst="rect">
            <a:avLst/>
          </a:prstGeom>
          <a:noFill/>
        </p:spPr>
      </p:pic>
      <p:pic>
        <p:nvPicPr>
          <p:cNvPr id="1028" name="Picture 4" descr="I:\Uni\vortrag gsi diplomarbeit\30DegMoving2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908720"/>
            <a:ext cx="227031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Mirror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07904" y="980728"/>
            <a:ext cx="4701208" cy="4813995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Comparison between -30° (reflected light) and 30° (direct light) angles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Pattern at the same position, but much broader for the reflected part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Time difference between reflected and direct light of</a:t>
            </a:r>
          </a:p>
          <a:p>
            <a:pPr>
              <a:buClrTx/>
              <a:buSzPct val="100000"/>
              <a:buNone/>
            </a:pPr>
            <a:r>
              <a:rPr lang="de-DE" sz="2200" dirty="0" smtClean="0"/>
              <a:t>    </a:t>
            </a:r>
            <a:r>
              <a:rPr lang="de-DE" sz="2200" dirty="0" smtClean="0"/>
              <a:t>4.350 </a:t>
            </a:r>
            <a:r>
              <a:rPr lang="de-DE" sz="2200" dirty="0" smtClean="0"/>
              <a:t>± 0.003 ns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Good agreement with expectation:</a:t>
            </a:r>
          </a:p>
          <a:p>
            <a:pPr>
              <a:buClrTx/>
              <a:buSzPct val="100000"/>
              <a:buNone/>
            </a:pPr>
            <a:r>
              <a:rPr lang="de-DE" sz="2200" dirty="0" smtClean="0"/>
              <a:t>	4.164 ns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 smtClean="0"/>
          </a:p>
          <a:p>
            <a:pPr>
              <a:buClrTx/>
              <a:buSzPct val="100000"/>
              <a:buNone/>
            </a:pPr>
            <a:endParaRPr lang="de-DE" sz="2200" dirty="0"/>
          </a:p>
        </p:txBody>
      </p:sp>
      <p:pic>
        <p:nvPicPr>
          <p:cNvPr id="1026" name="Picture 2" descr="F:\Diplomarbeit\Diplomarbeit final\Bilder\EventdisNotRef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2592288" cy="2677142"/>
          </a:xfrm>
          <a:prstGeom prst="rect">
            <a:avLst/>
          </a:prstGeom>
          <a:noFill/>
        </p:spPr>
      </p:pic>
      <p:pic>
        <p:nvPicPr>
          <p:cNvPr id="1027" name="Picture 3" descr="F:\Diplomarbeit\Diplomarbeit final\Bilder\EventdisRef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2520280" cy="2573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Mirror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4437112"/>
            <a:ext cx="7560840" cy="1944216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Amount of photons lost at the mirror seems to be small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Average amount of photons on all MCPs per event only about 5% smaller for the reflected light</a:t>
            </a:r>
            <a:endParaRPr lang="de-DE" sz="2200" dirty="0"/>
          </a:p>
        </p:txBody>
      </p:sp>
      <p:pic>
        <p:nvPicPr>
          <p:cNvPr id="4098" name="Picture 2" descr="F:\Diplomarbeit\Diplomarbeit final\Bilder\Mirrormul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291719" cy="353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NINO vs. PADIWA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63888" y="1124744"/>
            <a:ext cx="4320480" cy="45365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de-DE" sz="2200" dirty="0" smtClean="0"/>
              <a:t>NINO and PADIWA FEE both able to see the pattern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de-DE" sz="2200" dirty="0" smtClean="0"/>
              <a:t>Efficiency of the PADIWA readout much lower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de-DE" sz="2200" dirty="0" smtClean="0"/>
              <a:t>Possible reasons:</a:t>
            </a:r>
            <a:endParaRPr lang="de-DE" sz="2200" dirty="0" smtClean="0"/>
          </a:p>
          <a:p>
            <a:pPr lvl="1">
              <a:buClr>
                <a:schemeClr val="tx1"/>
              </a:buClr>
              <a:buSzPct val="100000"/>
              <a:buFont typeface="Symbol" pitchFamily="18" charset="2"/>
              <a:buChar char="-"/>
            </a:pPr>
            <a:r>
              <a:rPr lang="de-DE" sz="2200" dirty="0" smtClean="0"/>
              <a:t>PADIWA </a:t>
            </a:r>
            <a:r>
              <a:rPr lang="de-DE" sz="2200" dirty="0" smtClean="0"/>
              <a:t>behaviour not known well enough at beamtime</a:t>
            </a:r>
          </a:p>
          <a:p>
            <a:pPr lvl="1">
              <a:buClr>
                <a:schemeClr val="tx1"/>
              </a:buClr>
              <a:buSzPct val="100000"/>
              <a:buFont typeface="Symbol" pitchFamily="18" charset="2"/>
              <a:buChar char="-"/>
            </a:pPr>
            <a:r>
              <a:rPr lang="de-DE" sz="2200" dirty="0" smtClean="0"/>
              <a:t>Not enough amplification </a:t>
            </a:r>
            <a:r>
              <a:rPr lang="de-DE" sz="2200" dirty="0" smtClean="0"/>
              <a:t>on</a:t>
            </a:r>
            <a:r>
              <a:rPr lang="de-DE" sz="2200" dirty="0" smtClean="0"/>
              <a:t> </a:t>
            </a:r>
            <a:r>
              <a:rPr lang="de-DE" sz="2200" dirty="0" smtClean="0"/>
              <a:t>the PADIWA </a:t>
            </a:r>
            <a:r>
              <a:rPr lang="de-DE" sz="2200" dirty="0" smtClean="0"/>
              <a:t>Boards</a:t>
            </a:r>
          </a:p>
          <a:p>
            <a:pPr lvl="1">
              <a:buClr>
                <a:schemeClr val="tx1"/>
              </a:buClr>
              <a:buSzPct val="100000"/>
              <a:buFont typeface="Symbol" pitchFamily="18" charset="2"/>
              <a:buChar char="-"/>
            </a:pPr>
            <a:r>
              <a:rPr lang="de-DE" sz="2200" dirty="0" smtClean="0"/>
              <a:t>Signals may be too narrow for PADIWA</a:t>
            </a:r>
            <a:endParaRPr lang="de-DE" sz="2200" dirty="0" smtClean="0"/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de-DE" sz="1800" dirty="0"/>
          </a:p>
        </p:txBody>
      </p:sp>
      <p:pic>
        <p:nvPicPr>
          <p:cNvPr id="2050" name="Picture 2" descr="F:\Diplomarbeit\Diplomarbeit final\Bilder\CenterrightNI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756057" cy="2378883"/>
          </a:xfrm>
          <a:prstGeom prst="rect">
            <a:avLst/>
          </a:prstGeom>
          <a:noFill/>
        </p:spPr>
      </p:pic>
      <p:pic>
        <p:nvPicPr>
          <p:cNvPr id="2051" name="Picture 3" descr="F:\Diplomarbeit\Diplomarbeit final\Bilder\CenterrightPadiw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2655020" cy="237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Results: Timing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3429000"/>
            <a:ext cx="8064896" cy="2952328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Time difference of rising edge time of 2 channels on different MCPs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Timewalk correction </a:t>
            </a:r>
            <a:r>
              <a:rPr lang="de-DE" sz="2200" dirty="0" smtClean="0"/>
              <a:t>applied </a:t>
            </a:r>
            <a:r>
              <a:rPr lang="de-DE" sz="2200" dirty="0" smtClean="0"/>
              <a:t>for both channels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2 gauss fits </a:t>
            </a:r>
            <a:r>
              <a:rPr lang="de-DE" sz="2200" dirty="0" smtClean="0"/>
              <a:t>applied</a:t>
            </a:r>
            <a:r>
              <a:rPr lang="de-DE" sz="2200" dirty="0" smtClean="0"/>
              <a:t>: one for the tail (backscattered electrons) and one for the main peak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de-DE" sz="2200" dirty="0" smtClean="0"/>
              <a:t>Sigma</a:t>
            </a:r>
            <a:r>
              <a:rPr lang="de-DE" sz="2200" baseline="-25000" dirty="0" smtClean="0"/>
              <a:t>2 </a:t>
            </a:r>
            <a:r>
              <a:rPr lang="de-DE" sz="2200" dirty="0" smtClean="0"/>
              <a:t>divided by     gives a pixel time resolution of:</a:t>
            </a:r>
          </a:p>
          <a:p>
            <a:pPr>
              <a:buClrTx/>
              <a:buSzPct val="100000"/>
              <a:buNone/>
            </a:pPr>
            <a:r>
              <a:rPr lang="de-DE" sz="2200" dirty="0" smtClean="0"/>
              <a:t>								</a:t>
            </a:r>
          </a:p>
          <a:p>
            <a:pPr lvl="8">
              <a:buClrTx/>
              <a:buNone/>
            </a:pPr>
            <a:r>
              <a:rPr lang="de-DE" sz="1100" dirty="0" smtClean="0"/>
              <a:t>						</a:t>
            </a:r>
            <a:endParaRPr lang="de-DE" sz="2200" dirty="0" smtClean="0"/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de-DE" sz="2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75856" y="5301208"/>
          <a:ext cx="360041" cy="322142"/>
        </p:xfrm>
        <a:graphic>
          <a:graphicData uri="http://schemas.openxmlformats.org/presentationml/2006/ole">
            <p:oleObj spid="_x0000_s3075" name="Equation" r:id="rId4" imgW="24120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90913" y="5661025"/>
          <a:ext cx="3603625" cy="831850"/>
        </p:xfrm>
        <a:graphic>
          <a:graphicData uri="http://schemas.openxmlformats.org/presentationml/2006/ole">
            <p:oleObj spid="_x0000_s3076" name="Equation" r:id="rId5" imgW="1815840" imgH="419040" progId="Equation.3">
              <p:embed/>
            </p:oleObj>
          </a:graphicData>
        </a:graphic>
      </p:graphicFrame>
      <p:pic>
        <p:nvPicPr>
          <p:cNvPr id="3077" name="Picture 5" descr="C:\Users\DarthMob\Pictures\Pictur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9598" y="836713"/>
            <a:ext cx="393813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633</Words>
  <Application>Microsoft Office PowerPoint</Application>
  <PresentationFormat>On-screen Show (4:3)</PresentationFormat>
  <Paragraphs>99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Concourse</vt:lpstr>
      <vt:lpstr>Equation</vt:lpstr>
      <vt:lpstr>Microsoft Equation 3.0</vt:lpstr>
      <vt:lpstr>Results of the July testbeams in Mainz</vt:lpstr>
      <vt:lpstr>Setup: Prototype</vt:lpstr>
      <vt:lpstr>Setup: Readout</vt:lpstr>
      <vt:lpstr>Results: Timespectrum</vt:lpstr>
      <vt:lpstr>Results: Cherenkov Pattern</vt:lpstr>
      <vt:lpstr>Results: Mirror</vt:lpstr>
      <vt:lpstr>Results: Mirror</vt:lpstr>
      <vt:lpstr>Results: NINO vs. PADIWA</vt:lpstr>
      <vt:lpstr>Results: Timing</vt:lpstr>
      <vt:lpstr>Results: Timing</vt:lpstr>
      <vt:lpstr>Results: Timing</vt:lpstr>
      <vt:lpstr>Results: TRB Efficiency</vt:lpstr>
      <vt:lpstr>Summary</vt:lpstr>
      <vt:lpstr>Next steps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and preparations for the testbeam in mainz</dc:title>
  <dc:creator>DarthMob</dc:creator>
  <cp:lastModifiedBy>DarthMob</cp:lastModifiedBy>
  <cp:revision>414</cp:revision>
  <dcterms:created xsi:type="dcterms:W3CDTF">2013-06-19T08:36:42Z</dcterms:created>
  <dcterms:modified xsi:type="dcterms:W3CDTF">2013-12-09T23:49:44Z</dcterms:modified>
</cp:coreProperties>
</file>