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393" r:id="rId3"/>
    <p:sldId id="456" r:id="rId4"/>
    <p:sldId id="468" r:id="rId5"/>
    <p:sldId id="459" r:id="rId6"/>
    <p:sldId id="460" r:id="rId7"/>
    <p:sldId id="458" r:id="rId8"/>
    <p:sldId id="461" r:id="rId9"/>
    <p:sldId id="465" r:id="rId10"/>
    <p:sldId id="466" r:id="rId11"/>
    <p:sldId id="464" r:id="rId12"/>
    <p:sldId id="469" r:id="rId13"/>
  </p:sldIdLst>
  <p:sldSz cx="9144000" cy="6858000" type="screen4x3"/>
  <p:notesSz cx="6794500" cy="9931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82"/>
    <a:srgbClr val="FFFF66"/>
    <a:srgbClr val="9C9C9C"/>
    <a:srgbClr val="C4DF63"/>
    <a:srgbClr val="515151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97" autoAdjust="0"/>
    <p:restoredTop sz="94628" autoAdjust="0"/>
  </p:normalViewPr>
  <p:slideViewPr>
    <p:cSldViewPr>
      <p:cViewPr>
        <p:scale>
          <a:sx n="75" d="100"/>
          <a:sy n="75" d="100"/>
        </p:scale>
        <p:origin x="-1392" y="-270"/>
      </p:cViewPr>
      <p:guideLst>
        <p:guide orient="horz" pos="143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8BD61-3547-424D-8836-725BF677DED4}" type="datetimeFigureOut">
              <a:rPr lang="de-DE" smtClean="0"/>
              <a:t>11.12.2013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97C32-0F4A-40F6-B67C-728988A86F3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201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2381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3967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3967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51520" y="2286000"/>
            <a:ext cx="8892480" cy="4572000"/>
          </a:xfrm>
          <a:prstGeom prst="rect">
            <a:avLst/>
          </a:prstGeom>
          <a:solidFill>
            <a:srgbClr val="005B82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Dec-10, 2013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Peter Wintz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EB9AEA1-3281-46F0-9EDB-48FF2E5FF2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7308304" y="2142"/>
            <a:ext cx="1835696" cy="97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Picture 60" descr="logo_699c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25" y="249053"/>
            <a:ext cx="2517775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27584" y="2708275"/>
            <a:ext cx="7254875" cy="792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err="1" smtClean="0"/>
              <a:t>Unsere</a:t>
            </a:r>
            <a:r>
              <a:rPr lang="en-US" noProof="0" dirty="0" smtClean="0"/>
              <a:t> </a:t>
            </a:r>
            <a:r>
              <a:rPr lang="en-US" noProof="0" dirty="0" err="1" smtClean="0"/>
              <a:t>Ziele</a:t>
            </a:r>
            <a:endParaRPr lang="en-US" noProof="0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27584" y="3501008"/>
            <a:ext cx="7254875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Das </a:t>
            </a:r>
            <a:r>
              <a:rPr lang="en-US" noProof="0" dirty="0" err="1" smtClean="0"/>
              <a:t>Forschungszentrum</a:t>
            </a:r>
            <a:r>
              <a:rPr lang="de-DE" dirty="0" smtClean="0"/>
              <a:t> im Fokus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27584" y="4868863"/>
            <a:ext cx="6481763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10. Mai 2011 | Theo Mustermann</a:t>
            </a:r>
            <a:endParaRPr lang="de-DE" dirty="0"/>
          </a:p>
        </p:txBody>
      </p:sp>
      <p:pic>
        <p:nvPicPr>
          <p:cNvPr id="11" name="Grafik 3" descr="Panda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9552" y="249053"/>
            <a:ext cx="3096344" cy="67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0"/>
            <a:ext cx="8075240" cy="4104455"/>
          </a:xfrm>
          <a:prstGeom prst="rect">
            <a:avLst/>
          </a:prstGeom>
        </p:spPr>
        <p:txBody>
          <a:bodyPr lIns="0" tIns="0" rIns="0" bIns="0"/>
          <a:lstStyle>
            <a:lvl1pPr marL="360000" indent="-360000">
              <a:spcBef>
                <a:spcPts val="600"/>
              </a:spcBef>
              <a:buClr>
                <a:srgbClr val="005B82"/>
              </a:buClr>
              <a:buSzPct val="80000"/>
              <a:buFontTx/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 marL="97200" indent="0">
              <a:buClr>
                <a:srgbClr val="005B82"/>
              </a:buClr>
              <a:buSzPct val="80000"/>
              <a:buFont typeface="Wingdings" pitchFamily="2" charset="2"/>
              <a:buNone/>
              <a:defRPr sz="1600">
                <a:latin typeface="Arial" pitchFamily="34" charset="0"/>
                <a:cs typeface="Arial" pitchFamily="34" charset="0"/>
              </a:defRPr>
            </a:lvl2pPr>
            <a:lvl3pPr marL="720000" indent="-360000">
              <a:spcBef>
                <a:spcPts val="600"/>
              </a:spcBef>
              <a:buClr>
                <a:srgbClr val="005B82"/>
              </a:buClr>
              <a:buSzPct val="80000"/>
              <a:buFont typeface="Wingdings" pitchFamily="2" charset="2"/>
              <a:buNone/>
              <a:defRPr sz="16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Hier steht Blindtext zu einem Thema mit Einleitung und folgenden Aufzählungspunkten: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</a:t>
            </a:r>
          </a:p>
          <a:p>
            <a:pPr marL="1125900" lvl="2" indent="-342900">
              <a:buFont typeface="Wingdings" pitchFamily="2" charset="2"/>
              <a:buChar char="§"/>
            </a:pPr>
            <a:r>
              <a:rPr lang="de-DE" sz="1600" dirty="0" smtClean="0"/>
              <a:t>Sub-</a:t>
            </a:r>
            <a:r>
              <a:rPr lang="de-DE" sz="1600" dirty="0" err="1" smtClean="0"/>
              <a:t>bullet</a:t>
            </a:r>
            <a:endParaRPr lang="de-DE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</a:t>
            </a: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> </a:t>
            </a:r>
            <a:r>
              <a:rPr lang="de-DE" dirty="0" err="1" smtClean="0"/>
              <a:t>euismod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</a:t>
            </a:r>
          </a:p>
          <a:p>
            <a:pPr marL="1125900" lvl="2" indent="-342900">
              <a:buFont typeface="Wingdings" pitchFamily="2" charset="2"/>
              <a:buChar char="§"/>
            </a:pPr>
            <a:r>
              <a:rPr lang="de-DE" dirty="0" smtClean="0"/>
              <a:t>das ist so</a:t>
            </a:r>
          </a:p>
          <a:p>
            <a:pPr marL="1485900" lvl="2" indent="-342900">
              <a:buFont typeface="Wingdings" pitchFamily="2" charset="2"/>
              <a:buChar char="§"/>
            </a:pP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748883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Musterpräsentation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Dec-10, 2013</a:t>
            </a:r>
            <a:endParaRPr lang="de-DE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101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Dec-10, 2013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Peter Wintz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p. </a:t>
            </a:r>
            <a:fld id="{7EB9AEA1-3281-46F0-9EDB-48FF2E5FF2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908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Bildern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4"/>
          </p:nvPr>
        </p:nvSpPr>
        <p:spPr>
          <a:xfrm>
            <a:off x="720000" y="2638800"/>
            <a:ext cx="3600400" cy="3166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endParaRPr lang="de-DE" dirty="0" smtClean="0"/>
          </a:p>
        </p:txBody>
      </p:sp>
      <p:sp>
        <p:nvSpPr>
          <p:cNvPr id="12" name="Inhaltsplatzhalter 2"/>
          <p:cNvSpPr>
            <a:spLocks noGrp="1"/>
          </p:cNvSpPr>
          <p:nvPr>
            <p:ph idx="16"/>
          </p:nvPr>
        </p:nvSpPr>
        <p:spPr>
          <a:xfrm>
            <a:off x="4572000" y="2638800"/>
            <a:ext cx="4320480" cy="3166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endParaRPr lang="de-DE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Falls Sie Bilder zeigen möchten …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idx="18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15" name="Inhaltsplatzhalter 13"/>
          <p:cNvSpPr>
            <a:spLocks noGrp="1"/>
          </p:cNvSpPr>
          <p:nvPr>
            <p:ph idx="19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859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0000" y="6356350"/>
            <a:ext cx="2133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Dec-10, 2013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5888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0" y="2286000"/>
            <a:ext cx="126000" cy="2286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5B82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26000" y="2286000"/>
            <a:ext cx="126000" cy="2286000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9C9C9C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126000" cy="2286000"/>
          </a:xfrm>
          <a:prstGeom prst="rect">
            <a:avLst/>
          </a:prstGeom>
          <a:solidFill>
            <a:srgbClr val="005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5B82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26000" y="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9C9C9C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4572000"/>
            <a:ext cx="1260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5B82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26000" y="457200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9C9C9C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00" y="151200"/>
            <a:ext cx="1440000" cy="46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hteck 12"/>
          <p:cNvSpPr/>
          <p:nvPr/>
        </p:nvSpPr>
        <p:spPr>
          <a:xfrm rot="-5400000">
            <a:off x="-1076400" y="5665703"/>
            <a:ext cx="2276872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de-DE" sz="700" dirty="0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Mitglied der Helmholtz-Gemeinschaft</a:t>
            </a:r>
            <a:endParaRPr lang="de-DE" sz="700" dirty="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Grafik 12" descr="Panda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023" y="266891"/>
            <a:ext cx="1438656" cy="34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2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827584" y="2708275"/>
            <a:ext cx="8136904" cy="1440805"/>
          </a:xfrm>
        </p:spPr>
        <p:txBody>
          <a:bodyPr/>
          <a:lstStyle/>
          <a:p>
            <a:r>
              <a:rPr lang="en-US" sz="4400" dirty="0" smtClean="0"/>
              <a:t>STT News</a:t>
            </a:r>
            <a:endParaRPr lang="de-DE" sz="4400" b="1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827584" y="4868863"/>
            <a:ext cx="8064896" cy="576262"/>
          </a:xfrm>
        </p:spPr>
        <p:txBody>
          <a:bodyPr/>
          <a:lstStyle/>
          <a:p>
            <a:r>
              <a:rPr lang="de-DE" sz="1800" b="1" dirty="0" smtClean="0"/>
              <a:t>Peter </a:t>
            </a:r>
            <a:r>
              <a:rPr lang="de-DE" sz="1800" b="1" dirty="0" err="1" smtClean="0"/>
              <a:t>Wintz</a:t>
            </a:r>
            <a:r>
              <a:rPr lang="de-DE" sz="1800" b="1" dirty="0"/>
              <a:t> </a:t>
            </a:r>
            <a:r>
              <a:rPr lang="de-DE" sz="1800" b="1" dirty="0" smtClean="0"/>
              <a:t>(IKP, FZJ)</a:t>
            </a:r>
            <a:endParaRPr lang="de-DE" sz="1800" b="1" dirty="0"/>
          </a:p>
          <a:p>
            <a:endParaRPr lang="de-DE" sz="1800" b="1" dirty="0"/>
          </a:p>
        </p:txBody>
      </p:sp>
      <p:sp>
        <p:nvSpPr>
          <p:cNvPr id="5" name="Rectangle 4"/>
          <p:cNvSpPr/>
          <p:nvPr/>
        </p:nvSpPr>
        <p:spPr>
          <a:xfrm>
            <a:off x="828078" y="6093296"/>
            <a:ext cx="4729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PANDA Collaboration Meeting, Dec</a:t>
            </a:r>
            <a:r>
              <a:rPr lang="de-DE" b="1" dirty="0" smtClean="0">
                <a:solidFill>
                  <a:srgbClr val="FFFF00"/>
                </a:solidFill>
              </a:rPr>
              <a:t>-2013</a:t>
            </a:r>
            <a:r>
              <a:rPr lang="de-DE" b="1" dirty="0">
                <a:solidFill>
                  <a:srgbClr val="FFFF00"/>
                </a:solidFill>
              </a:rPr>
              <a:t>, </a:t>
            </a:r>
            <a:r>
              <a:rPr lang="de-DE" b="1" dirty="0" smtClean="0">
                <a:solidFill>
                  <a:srgbClr val="FFFF00"/>
                </a:solidFill>
              </a:rPr>
              <a:t>FAIR</a:t>
            </a:r>
            <a:endParaRPr lang="de-DE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2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Clr>
                <a:schemeClr val="bg1">
                  <a:lumMod val="8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M3:  TDR approval 				            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     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1.03.2013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M8:  Pre-series test accepted  			    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31.03.2016</a:t>
            </a:r>
            <a:r>
              <a:rPr lang="en-US" sz="2000" dirty="0" smtClean="0"/>
              <a:t> 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Clr>
                <a:schemeClr val="bg1">
                  <a:lumMod val="8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M9:  Final STT construction, acceptance test 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31.03.2018 </a:t>
            </a:r>
            <a:endParaRPr lang="en-US" sz="2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8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M10: Shipment to FAIR / approval for installation  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   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30.06.2018</a:t>
            </a:r>
            <a:endParaRPr lang="en-US" sz="2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8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M11: Ready for beam 		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30.09.2018</a:t>
            </a:r>
            <a:endParaRPr lang="en-US" sz="2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8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M12: Commissioning done / ready for operation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            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20.12.2018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50000"/>
              </a:lnSpc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	Official timelines correlated with money flow </a:t>
            </a:r>
            <a:endParaRPr lang="de-DE" sz="20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STT Milestones &amp; Roadmap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Dec-10, 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291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Bef>
                <a:spcPts val="1200"/>
              </a:spcBef>
              <a:buFont typeface="Wingdings" pitchFamily="2" charset="2"/>
              <a:buChar char="§"/>
            </a:pPr>
            <a:r>
              <a:rPr lang="de-DE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</a:t>
            </a:r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STT </a:t>
            </a:r>
            <a:r>
              <a:rPr lang="de-DE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</a:t>
            </a:r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(~ 800 </a:t>
            </a:r>
            <a:r>
              <a:rPr lang="de-DE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straws</a:t>
            </a:r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645750" lvl="2" indent="-285750">
              <a:spcBef>
                <a:spcPts val="1200"/>
              </a:spcBef>
              <a:buFont typeface="Wingdings" pitchFamily="2" charset="2"/>
              <a:buChar char="§"/>
            </a:pPr>
            <a:r>
              <a:rPr lang="de-DE" sz="2400" dirty="0" smtClean="0"/>
              <a:t>final design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straw-layer</a:t>
            </a:r>
            <a:r>
              <a:rPr lang="de-DE" sz="2400" dirty="0" smtClean="0"/>
              <a:t> </a:t>
            </a:r>
            <a:r>
              <a:rPr lang="de-DE" sz="2400" dirty="0" err="1" smtClean="0"/>
              <a:t>modules</a:t>
            </a:r>
            <a:endParaRPr lang="de-DE" sz="2400" dirty="0" smtClean="0"/>
          </a:p>
          <a:p>
            <a:pPr marL="645750" lvl="2" indent="-285750">
              <a:spcBef>
                <a:spcPts val="1200"/>
              </a:spcBef>
              <a:buFont typeface="Wingdings" pitchFamily="2" charset="2"/>
              <a:buChar char="§"/>
            </a:pPr>
            <a:r>
              <a:rPr lang="de-DE" sz="2400" dirty="0" err="1" smtClean="0"/>
              <a:t>mechanical</a:t>
            </a:r>
            <a:r>
              <a:rPr lang="de-DE" sz="2400" dirty="0" smtClean="0"/>
              <a:t> </a:t>
            </a:r>
            <a:r>
              <a:rPr lang="de-DE" sz="2400" dirty="0" err="1" smtClean="0"/>
              <a:t>frame</a:t>
            </a:r>
            <a:endParaRPr lang="de-DE" sz="2400" dirty="0" smtClean="0"/>
          </a:p>
          <a:p>
            <a:pPr marL="645750" lvl="2" indent="-285750">
              <a:spcBef>
                <a:spcPts val="1200"/>
              </a:spcBef>
              <a:buFont typeface="Wingdings" pitchFamily="2" charset="2"/>
              <a:buChar char="§"/>
            </a:pPr>
            <a:r>
              <a:rPr lang="de-DE" sz="2400" dirty="0" smtClean="0"/>
              <a:t>electronic RO </a:t>
            </a:r>
            <a:r>
              <a:rPr lang="de-DE" sz="2400" dirty="0" err="1" smtClean="0"/>
              <a:t>system</a:t>
            </a:r>
            <a:r>
              <a:rPr lang="de-DE" sz="2400" dirty="0" smtClean="0"/>
              <a:t> (800 </a:t>
            </a:r>
            <a:r>
              <a:rPr lang="de-DE" sz="2400" dirty="0" err="1" smtClean="0"/>
              <a:t>channels</a:t>
            </a:r>
            <a:r>
              <a:rPr lang="de-DE" sz="2400" dirty="0" smtClean="0"/>
              <a:t>)</a:t>
            </a:r>
          </a:p>
          <a:p>
            <a:pPr marL="645750" lvl="2" indent="-285750">
              <a:spcBef>
                <a:spcPts val="1200"/>
              </a:spcBef>
              <a:buFont typeface="Wingdings" pitchFamily="2" charset="2"/>
              <a:buChar char="§"/>
            </a:pPr>
            <a:r>
              <a:rPr lang="de-DE" sz="2400" dirty="0" err="1" smtClean="0"/>
              <a:t>supply</a:t>
            </a:r>
            <a:r>
              <a:rPr lang="de-DE" sz="2400" dirty="0" smtClean="0"/>
              <a:t> </a:t>
            </a:r>
            <a:r>
              <a:rPr lang="de-DE" sz="2400" dirty="0" err="1" smtClean="0"/>
              <a:t>system</a:t>
            </a:r>
            <a:r>
              <a:rPr lang="de-DE" sz="2400" dirty="0" smtClean="0"/>
              <a:t> &amp; DCS</a:t>
            </a:r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§"/>
            </a:pPr>
            <a:r>
              <a:rPr lang="de-DE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Assembly</a:t>
            </a:r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installation</a:t>
            </a:r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2015</a:t>
            </a:r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§"/>
            </a:pPr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</a:t>
            </a:r>
            <a:r>
              <a:rPr lang="de-DE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</a:t>
            </a:r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</a:t>
            </a:r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COSY 2015/16</a:t>
            </a:r>
            <a:endParaRPr lang="de-DE" sz="2400" dirty="0" smtClean="0"/>
          </a:p>
          <a:p>
            <a:pPr marL="22950" lvl="1" indent="-285750">
              <a:spcBef>
                <a:spcPts val="1200"/>
              </a:spcBef>
              <a:buFont typeface="Wingdings" pitchFamily="2" charset="2"/>
              <a:buChar char="§"/>
            </a:pPr>
            <a:r>
              <a:rPr lang="de-DE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</a:t>
            </a:r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de-DE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</a:t>
            </a:r>
            <a:endParaRPr lang="de-DE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STT </a:t>
            </a:r>
            <a:r>
              <a:rPr lang="de-DE" dirty="0" err="1" smtClean="0"/>
              <a:t>Pre</a:t>
            </a:r>
            <a:r>
              <a:rPr lang="de-DE" dirty="0" smtClean="0"/>
              <a:t>-Series Test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Dec-10, 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96174">
            <a:off x="6289414" y="3257121"/>
            <a:ext cx="2813858" cy="1683327"/>
          </a:xfrm>
          <a:prstGeom prst="rect">
            <a:avLst/>
          </a:prstGeom>
        </p:spPr>
      </p:pic>
      <p:sp>
        <p:nvSpPr>
          <p:cNvPr id="8" name="Inhaltsplatzhalter 11"/>
          <p:cNvSpPr txBox="1">
            <a:spLocks/>
          </p:cNvSpPr>
          <p:nvPr/>
        </p:nvSpPr>
        <p:spPr>
          <a:xfrm rot="20160455">
            <a:off x="6192448" y="2489405"/>
            <a:ext cx="1817169" cy="2704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STT h</a:t>
            </a:r>
            <a:r>
              <a:rPr lang="en-US" sz="1600" i="1" dirty="0" err="1" smtClean="0">
                <a:solidFill>
                  <a:schemeClr val="bg1">
                    <a:lumMod val="50000"/>
                  </a:schemeClr>
                </a:solidFill>
              </a:rPr>
              <a:t>exagon</a:t>
            </a: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i="1" dirty="0" err="1" smtClean="0">
                <a:solidFill>
                  <a:schemeClr val="bg1">
                    <a:lumMod val="50000"/>
                  </a:schemeClr>
                </a:solidFill>
              </a:rPr>
              <a:t>sector</a:t>
            </a:r>
            <a:endParaRPr lang="de-DE" dirty="0"/>
          </a:p>
        </p:txBody>
      </p:sp>
      <p:sp>
        <p:nvSpPr>
          <p:cNvPr id="10" name="Down Arrow 9"/>
          <p:cNvSpPr>
            <a:spLocks noChangeAspect="1"/>
          </p:cNvSpPr>
          <p:nvPr/>
        </p:nvSpPr>
        <p:spPr>
          <a:xfrm rot="16200000">
            <a:off x="6783752" y="4002600"/>
            <a:ext cx="180020" cy="6750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81098" y="4155471"/>
            <a:ext cx="780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eam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84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950" lvl="1" indent="-285750">
              <a:spcBef>
                <a:spcPts val="1200"/>
              </a:spcBef>
              <a:buFont typeface="Wingdings" pitchFamily="2" charset="2"/>
              <a:buChar char="§"/>
            </a:pPr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Tracking + </a:t>
            </a:r>
            <a:r>
              <a:rPr lang="de-DE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/dx </a:t>
            </a:r>
            <a:r>
              <a:rPr lang="de-DE" sz="2400" dirty="0" err="1" smtClean="0"/>
              <a:t>measurements</a:t>
            </a:r>
            <a:endParaRPr lang="de-DE" sz="2400" dirty="0" smtClean="0"/>
          </a:p>
          <a:p>
            <a:pPr marL="645750" lvl="2" indent="-285750">
              <a:spcBef>
                <a:spcPts val="1200"/>
              </a:spcBef>
              <a:buFont typeface="Wingdings" pitchFamily="2" charset="2"/>
              <a:buChar char="§"/>
            </a:pPr>
            <a:r>
              <a:rPr lang="de-DE" sz="2200" dirty="0" err="1" smtClean="0"/>
              <a:t>position</a:t>
            </a:r>
            <a:r>
              <a:rPr lang="de-DE" sz="2200" dirty="0" smtClean="0"/>
              <a:t> </a:t>
            </a:r>
            <a:r>
              <a:rPr lang="de-DE" sz="2200" dirty="0" err="1" smtClean="0"/>
              <a:t>calibration</a:t>
            </a:r>
            <a:r>
              <a:rPr lang="de-DE" sz="2200" dirty="0" smtClean="0"/>
              <a:t> </a:t>
            </a:r>
            <a:r>
              <a:rPr lang="de-DE" sz="2200" dirty="0" err="1" smtClean="0"/>
              <a:t>by</a:t>
            </a:r>
            <a:r>
              <a:rPr lang="de-DE" sz="2200" dirty="0" smtClean="0"/>
              <a:t> </a:t>
            </a:r>
            <a:r>
              <a:rPr lang="de-DE" sz="2200" dirty="0" err="1" smtClean="0"/>
              <a:t>reconstructed</a:t>
            </a:r>
            <a:r>
              <a:rPr lang="de-DE" sz="2200" dirty="0" smtClean="0"/>
              <a:t> </a:t>
            </a:r>
            <a:r>
              <a:rPr lang="de-DE" sz="2200" dirty="0" err="1" smtClean="0"/>
              <a:t>tracks</a:t>
            </a:r>
            <a:endParaRPr lang="de-DE" sz="2200" dirty="0" smtClean="0"/>
          </a:p>
          <a:p>
            <a:pPr marL="645750" lvl="2" indent="-285750">
              <a:spcBef>
                <a:spcPts val="1200"/>
              </a:spcBef>
              <a:buFont typeface="Wingdings" pitchFamily="2" charset="2"/>
              <a:buChar char="§"/>
            </a:pPr>
            <a:r>
              <a:rPr lang="de-DE" sz="2200" dirty="0" smtClean="0"/>
              <a:t>isochrone + </a:t>
            </a:r>
            <a:r>
              <a:rPr lang="de-DE" sz="2200" dirty="0" err="1" smtClean="0"/>
              <a:t>dE</a:t>
            </a:r>
            <a:r>
              <a:rPr lang="de-DE" sz="2200" dirty="0" smtClean="0"/>
              <a:t>/dx </a:t>
            </a:r>
            <a:r>
              <a:rPr lang="de-DE" sz="2200" dirty="0" err="1" smtClean="0"/>
              <a:t>calibration</a:t>
            </a:r>
            <a:r>
              <a:rPr lang="de-DE" sz="2200" dirty="0" smtClean="0"/>
              <a:t> </a:t>
            </a:r>
            <a:r>
              <a:rPr lang="de-DE" sz="2200" dirty="0" err="1" smtClean="0"/>
              <a:t>methods</a:t>
            </a:r>
            <a:endParaRPr lang="de-DE" sz="2200" dirty="0" smtClean="0"/>
          </a:p>
          <a:p>
            <a:pPr marL="645750" lvl="2" indent="-285750">
              <a:spcBef>
                <a:spcPts val="1200"/>
              </a:spcBef>
              <a:buFont typeface="Wingdings" pitchFamily="2" charset="2"/>
              <a:buChar char="§"/>
            </a:pPr>
            <a:r>
              <a:rPr lang="de-DE" sz="2200" dirty="0" err="1" smtClean="0"/>
              <a:t>scatter</a:t>
            </a:r>
            <a:r>
              <a:rPr lang="de-DE" sz="2200" dirty="0" smtClean="0"/>
              <a:t> </a:t>
            </a:r>
            <a:r>
              <a:rPr lang="de-DE" sz="2200" dirty="0" err="1" smtClean="0"/>
              <a:t>target</a:t>
            </a:r>
            <a:r>
              <a:rPr lang="de-DE" sz="2200" dirty="0" smtClean="0"/>
              <a:t>? </a:t>
            </a:r>
            <a:r>
              <a:rPr lang="de-DE" sz="2200" dirty="0" smtClean="0">
                <a:sym typeface="Symbol"/>
              </a:rPr>
              <a:t></a:t>
            </a:r>
            <a:r>
              <a:rPr lang="de-DE" sz="2200" dirty="0">
                <a:sym typeface="Symbol"/>
              </a:rPr>
              <a:t> </a:t>
            </a:r>
            <a:r>
              <a:rPr lang="de-DE" sz="2200" dirty="0" err="1" smtClean="0"/>
              <a:t>fiber</a:t>
            </a:r>
            <a:r>
              <a:rPr lang="de-DE" sz="2200" dirty="0" smtClean="0"/>
              <a:t>, </a:t>
            </a:r>
            <a:r>
              <a:rPr lang="de-DE" sz="2200" dirty="0" err="1" smtClean="0"/>
              <a:t>foil</a:t>
            </a:r>
            <a:r>
              <a:rPr lang="de-DE" sz="2200" dirty="0" smtClean="0"/>
              <a:t>, .. in beam</a:t>
            </a:r>
          </a:p>
          <a:p>
            <a:pPr marL="645750" lvl="2" indent="-285750">
              <a:spcBef>
                <a:spcPts val="1200"/>
              </a:spcBef>
              <a:buFont typeface="Wingdings" pitchFamily="2" charset="2"/>
              <a:buChar char="§"/>
            </a:pPr>
            <a:r>
              <a:rPr lang="de-DE" sz="2200" dirty="0" smtClean="0"/>
              <a:t>final </a:t>
            </a:r>
            <a:r>
              <a:rPr lang="de-DE" sz="2200" dirty="0" err="1" smtClean="0"/>
              <a:t>resolution</a:t>
            </a:r>
            <a:endParaRPr lang="de-DE" sz="2200" dirty="0" smtClean="0"/>
          </a:p>
          <a:p>
            <a:pPr marL="22950" lvl="1" indent="-285750">
              <a:spcBef>
                <a:spcPts val="1200"/>
              </a:spcBef>
              <a:buFont typeface="Wingdings" pitchFamily="2" charset="2"/>
              <a:buChar char="§"/>
            </a:pPr>
            <a:r>
              <a:rPr lang="de-DE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Continuous</a:t>
            </a:r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DAQ</a:t>
            </a:r>
            <a:r>
              <a:rPr lang="de-DE" sz="2400" dirty="0" smtClean="0"/>
              <a:t>, (PANDA-DAQ v1?)</a:t>
            </a:r>
          </a:p>
          <a:p>
            <a:pPr marL="645750" lvl="2" indent="-285750">
              <a:spcBef>
                <a:spcPts val="1200"/>
              </a:spcBef>
              <a:buFont typeface="Wingdings" pitchFamily="2" charset="2"/>
              <a:buChar char="§"/>
            </a:pPr>
            <a:r>
              <a:rPr lang="de-DE" sz="2200" dirty="0" smtClean="0"/>
              <a:t>high </a:t>
            </a:r>
            <a:r>
              <a:rPr lang="de-DE" sz="2200" dirty="0" err="1" smtClean="0"/>
              <a:t>particle</a:t>
            </a:r>
            <a:r>
              <a:rPr lang="de-DE" sz="2200" dirty="0" smtClean="0"/>
              <a:t> </a:t>
            </a:r>
            <a:r>
              <a:rPr lang="de-DE" sz="2200" dirty="0" err="1" smtClean="0"/>
              <a:t>rates</a:t>
            </a:r>
            <a:r>
              <a:rPr lang="de-DE" sz="2200" dirty="0" smtClean="0"/>
              <a:t> ~ 1 MHz</a:t>
            </a:r>
          </a:p>
          <a:p>
            <a:pPr marL="645750" lvl="2" indent="-285750">
              <a:spcBef>
                <a:spcPts val="1200"/>
              </a:spcBef>
              <a:buFont typeface="Wingdings" pitchFamily="2" charset="2"/>
              <a:buChar char="§"/>
            </a:pPr>
            <a:r>
              <a:rPr lang="de-DE" sz="2200" dirty="0" smtClean="0"/>
              <a:t>online </a:t>
            </a:r>
            <a:r>
              <a:rPr lang="de-DE" sz="2200" dirty="0" err="1" smtClean="0"/>
              <a:t>tracking</a:t>
            </a:r>
            <a:endParaRPr lang="de-DE" sz="2200" dirty="0" smtClean="0"/>
          </a:p>
          <a:p>
            <a:pPr marL="22950" lvl="1" indent="-285750">
              <a:spcBef>
                <a:spcPts val="1200"/>
              </a:spcBef>
              <a:buFont typeface="Wingdings" pitchFamily="2" charset="2"/>
              <a:buChar char="§"/>
            </a:pPr>
            <a:r>
              <a:rPr lang="de-DE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</a:t>
            </a:r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</a:t>
            </a:r>
            <a:r>
              <a:rPr lang="de-DE" sz="2400" dirty="0" smtClean="0"/>
              <a:t>, </a:t>
            </a:r>
            <a:r>
              <a:rPr lang="de-DE" sz="2400" dirty="0" err="1" smtClean="0"/>
              <a:t>straight</a:t>
            </a:r>
            <a:r>
              <a:rPr lang="de-DE" sz="2400" dirty="0" smtClean="0"/>
              <a:t> </a:t>
            </a:r>
            <a:r>
              <a:rPr lang="de-DE" sz="2400" dirty="0" err="1" smtClean="0"/>
              <a:t>tracks</a:t>
            </a:r>
            <a:r>
              <a:rPr lang="de-DE" sz="2400" dirty="0" smtClean="0"/>
              <a:t> </a:t>
            </a:r>
          </a:p>
          <a:p>
            <a:pPr marL="22950" lvl="1" indent="-285750">
              <a:spcBef>
                <a:spcPts val="1200"/>
              </a:spcBef>
              <a:buFont typeface="Wingdings" pitchFamily="2" charset="2"/>
              <a:buChar char="§"/>
            </a:pPr>
            <a:endParaRPr lang="de-DE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err="1" smtClean="0"/>
              <a:t>Pre</a:t>
            </a:r>
            <a:r>
              <a:rPr lang="de-DE" dirty="0" smtClean="0"/>
              <a:t>-Series Test </a:t>
            </a:r>
            <a:r>
              <a:rPr lang="de-DE" dirty="0" err="1" smtClean="0"/>
              <a:t>Program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Dec-10, 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96174">
            <a:off x="6199404" y="3924407"/>
            <a:ext cx="2813858" cy="1683327"/>
          </a:xfrm>
          <a:prstGeom prst="rect">
            <a:avLst/>
          </a:prstGeom>
        </p:spPr>
      </p:pic>
      <p:sp>
        <p:nvSpPr>
          <p:cNvPr id="8" name="Inhaltsplatzhalter 11"/>
          <p:cNvSpPr txBox="1">
            <a:spLocks/>
          </p:cNvSpPr>
          <p:nvPr/>
        </p:nvSpPr>
        <p:spPr>
          <a:xfrm rot="20160455">
            <a:off x="6102438" y="3156691"/>
            <a:ext cx="1817169" cy="2704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STT h</a:t>
            </a:r>
            <a:r>
              <a:rPr lang="en-US" sz="1600" i="1" dirty="0" err="1" smtClean="0">
                <a:solidFill>
                  <a:schemeClr val="bg1">
                    <a:lumMod val="50000"/>
                  </a:schemeClr>
                </a:solidFill>
              </a:rPr>
              <a:t>exagon</a:t>
            </a: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i="1" dirty="0" err="1" smtClean="0">
                <a:solidFill>
                  <a:schemeClr val="bg1">
                    <a:lumMod val="50000"/>
                  </a:schemeClr>
                </a:solidFill>
              </a:rPr>
              <a:t>sector</a:t>
            </a:r>
            <a:endParaRPr lang="de-DE" dirty="0"/>
          </a:p>
        </p:txBody>
      </p:sp>
      <p:sp>
        <p:nvSpPr>
          <p:cNvPr id="10" name="Down Arrow 9"/>
          <p:cNvSpPr>
            <a:spLocks noChangeAspect="1"/>
          </p:cNvSpPr>
          <p:nvPr/>
        </p:nvSpPr>
        <p:spPr>
          <a:xfrm rot="16200000">
            <a:off x="6693742" y="4669886"/>
            <a:ext cx="180020" cy="6750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91088" y="4822757"/>
            <a:ext cx="780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eam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588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>
              <a:spcBef>
                <a:spcPts val="1200"/>
              </a:spcBef>
              <a:buFont typeface="Wingdings" pitchFamily="2" charset="2"/>
              <a:buChar char="§"/>
            </a:pPr>
            <a:r>
              <a:rPr lang="de-DE" sz="2400" dirty="0" err="1" smtClean="0"/>
              <a:t>Recent</a:t>
            </a:r>
            <a:r>
              <a:rPr lang="de-DE" sz="2400" dirty="0" smtClean="0"/>
              <a:t> STT </a:t>
            </a:r>
            <a:r>
              <a:rPr lang="de-DE" sz="2400" dirty="0" err="1" smtClean="0"/>
              <a:t>activities</a:t>
            </a:r>
            <a:endParaRPr lang="de-DE" sz="2400" dirty="0" smtClean="0"/>
          </a:p>
          <a:p>
            <a:pPr marL="645750" lvl="2" indent="-285750">
              <a:spcBef>
                <a:spcPts val="1200"/>
              </a:spcBef>
              <a:buFont typeface="Wingdings" pitchFamily="2" charset="2"/>
              <a:buChar char="§"/>
            </a:pPr>
            <a:r>
              <a:rPr lang="de-DE" sz="2200" dirty="0" smtClean="0"/>
              <a:t>Workshop </a:t>
            </a:r>
            <a:r>
              <a:rPr lang="de-DE" sz="2200" dirty="0" err="1" smtClean="0"/>
              <a:t>summary</a:t>
            </a:r>
            <a:endParaRPr lang="de-DE" sz="2200" dirty="0" smtClean="0"/>
          </a:p>
          <a:p>
            <a:pPr marL="645750" lvl="2" indent="-285750">
              <a:spcBef>
                <a:spcPts val="1200"/>
              </a:spcBef>
              <a:buFont typeface="Wingdings" pitchFamily="2" charset="2"/>
              <a:buChar char="§"/>
            </a:pPr>
            <a:r>
              <a:rPr lang="de-DE" sz="2200" dirty="0" err="1" smtClean="0"/>
              <a:t>Straw</a:t>
            </a:r>
            <a:r>
              <a:rPr lang="de-DE" sz="2200" dirty="0" smtClean="0"/>
              <a:t> </a:t>
            </a:r>
            <a:r>
              <a:rPr lang="de-DE" sz="2200" dirty="0" err="1" smtClean="0"/>
              <a:t>production</a:t>
            </a:r>
            <a:r>
              <a:rPr lang="de-DE" sz="2200" dirty="0" smtClean="0"/>
              <a:t> &amp; </a:t>
            </a:r>
            <a:r>
              <a:rPr lang="de-DE" sz="2200" dirty="0" err="1" smtClean="0"/>
              <a:t>straw</a:t>
            </a:r>
            <a:r>
              <a:rPr lang="de-DE" sz="2200" dirty="0" smtClean="0"/>
              <a:t> </a:t>
            </a:r>
            <a:r>
              <a:rPr lang="de-DE" sz="2200" dirty="0" err="1" smtClean="0"/>
              <a:t>layout</a:t>
            </a:r>
            <a:endParaRPr lang="de-DE" sz="2200" dirty="0" smtClean="0"/>
          </a:p>
          <a:p>
            <a:pPr marL="645750" lvl="2" indent="-285750">
              <a:spcBef>
                <a:spcPts val="1200"/>
              </a:spcBef>
              <a:buFont typeface="Wingdings" pitchFamily="2" charset="2"/>
              <a:buChar char="§"/>
            </a:pPr>
            <a:r>
              <a:rPr lang="de-DE" sz="2200" dirty="0" err="1" smtClean="0"/>
              <a:t>Readout</a:t>
            </a:r>
            <a:r>
              <a:rPr lang="de-DE" sz="2200" dirty="0"/>
              <a:t> </a:t>
            </a:r>
            <a:r>
              <a:rPr lang="de-DE" sz="2200" dirty="0" err="1" smtClean="0"/>
              <a:t>systems</a:t>
            </a:r>
            <a:endParaRPr lang="de-DE" sz="2200" dirty="0" smtClean="0"/>
          </a:p>
          <a:p>
            <a:pPr marL="645750" lvl="2" indent="-285750">
              <a:spcBef>
                <a:spcPts val="1200"/>
              </a:spcBef>
              <a:buFont typeface="Wingdings" pitchFamily="2" charset="2"/>
              <a:buChar char="§"/>
            </a:pPr>
            <a:r>
              <a:rPr lang="de-DE" sz="2200" dirty="0" smtClean="0"/>
              <a:t>Test </a:t>
            </a:r>
            <a:r>
              <a:rPr lang="de-DE" sz="2200" dirty="0" err="1"/>
              <a:t>system</a:t>
            </a:r>
            <a:r>
              <a:rPr lang="de-DE" sz="2200" dirty="0"/>
              <a:t> </a:t>
            </a:r>
            <a:r>
              <a:rPr lang="de-DE" sz="2200" dirty="0" err="1" smtClean="0"/>
              <a:t>installations</a:t>
            </a:r>
            <a:endParaRPr lang="de-DE" sz="2200" dirty="0"/>
          </a:p>
          <a:p>
            <a:pPr marL="22950" lvl="1" indent="-285750">
              <a:spcBef>
                <a:spcPts val="1200"/>
              </a:spcBef>
              <a:buFont typeface="Wingdings" pitchFamily="2" charset="2"/>
              <a:buChar char="§"/>
            </a:pPr>
            <a:r>
              <a:rPr lang="de-DE" sz="2400" dirty="0" smtClean="0"/>
              <a:t>Beam </a:t>
            </a:r>
            <a:r>
              <a:rPr lang="de-DE" sz="2400" dirty="0" err="1" smtClean="0"/>
              <a:t>tests</a:t>
            </a:r>
            <a:r>
              <a:rPr lang="de-DE" sz="2400" dirty="0" smtClean="0"/>
              <a:t> 2014</a:t>
            </a:r>
            <a:endParaRPr lang="de-DE" sz="2400" dirty="0"/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§"/>
            </a:pPr>
            <a:r>
              <a:rPr lang="de-DE" sz="2400" dirty="0"/>
              <a:t>STT </a:t>
            </a:r>
            <a:r>
              <a:rPr lang="de-DE" sz="2400" dirty="0" err="1" smtClean="0"/>
              <a:t>timelines</a:t>
            </a:r>
            <a:endParaRPr lang="de-DE" sz="2400" dirty="0" smtClean="0"/>
          </a:p>
          <a:p>
            <a:pPr marL="22950" lvl="1" indent="-285750">
              <a:spcBef>
                <a:spcPts val="1200"/>
              </a:spcBef>
              <a:buFont typeface="Wingdings" pitchFamily="2" charset="2"/>
              <a:buChar char="§"/>
            </a:pPr>
            <a:r>
              <a:rPr lang="de-DE" sz="2400" dirty="0" smtClean="0"/>
              <a:t>STT </a:t>
            </a:r>
            <a:r>
              <a:rPr lang="de-DE" sz="2400" dirty="0" err="1"/>
              <a:t>pre-series</a:t>
            </a:r>
            <a:r>
              <a:rPr lang="de-DE" sz="2400" dirty="0"/>
              <a:t> </a:t>
            </a:r>
            <a:r>
              <a:rPr lang="de-DE" sz="2400" dirty="0" err="1"/>
              <a:t>test</a:t>
            </a:r>
            <a:r>
              <a:rPr lang="de-DE" sz="2400" dirty="0"/>
              <a:t> in </a:t>
            </a:r>
            <a:r>
              <a:rPr lang="de-DE" sz="2400" dirty="0" smtClean="0"/>
              <a:t>2015/16</a:t>
            </a:r>
            <a:endParaRPr lang="de-DE" sz="2400" dirty="0"/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§"/>
            </a:pPr>
            <a:endParaRPr lang="de-DE" sz="2400" dirty="0" smtClean="0"/>
          </a:p>
          <a:p>
            <a:pPr marL="645750" lvl="2" indent="-285750">
              <a:spcBef>
                <a:spcPts val="1200"/>
              </a:spcBef>
              <a:buFont typeface="Wingdings" pitchFamily="2" charset="2"/>
              <a:buChar char="§"/>
            </a:pPr>
            <a:endParaRPr lang="de-DE" sz="2200" dirty="0" smtClean="0"/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§"/>
            </a:pPr>
            <a:endParaRPr lang="de-DE" sz="2400" dirty="0"/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§"/>
            </a:pPr>
            <a:endParaRPr lang="de-DE" sz="2400" dirty="0" smtClean="0"/>
          </a:p>
          <a:p>
            <a:pPr marL="0" indent="0">
              <a:spcBef>
                <a:spcPts val="1200"/>
              </a:spcBef>
            </a:pPr>
            <a:endParaRPr lang="de-DE" sz="2400" dirty="0"/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§"/>
            </a:pPr>
            <a:endParaRPr lang="de-DE" sz="1600" dirty="0" smtClean="0"/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STT News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Dec-10, 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093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" t="2009" b="1997"/>
          <a:stretch/>
        </p:blipFill>
        <p:spPr bwMode="auto">
          <a:xfrm>
            <a:off x="658658" y="1837366"/>
            <a:ext cx="3418287" cy="469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STT Workshop in Oct-2013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Dec-10, 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3941930" y="2850318"/>
            <a:ext cx="49320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STT </a:t>
            </a:r>
            <a:r>
              <a:rPr lang="de-DE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</a:t>
            </a: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packages</a:t>
            </a: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discussed</a:t>
            </a:r>
            <a:endParaRPr lang="de-DE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 err="1" smtClean="0"/>
              <a:t>Straw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layer</a:t>
            </a:r>
            <a:r>
              <a:rPr lang="de-DE" sz="2000" dirty="0"/>
              <a:t>-</a:t>
            </a:r>
            <a:r>
              <a:rPr lang="de-DE" sz="2000" dirty="0" smtClean="0"/>
              <a:t>module </a:t>
            </a:r>
            <a:r>
              <a:rPr lang="de-DE" sz="2000" dirty="0" err="1" smtClean="0"/>
              <a:t>production</a:t>
            </a:r>
            <a:r>
              <a:rPr lang="de-DE" sz="2000" dirty="0" smtClean="0"/>
              <a:t> (FZJ)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 smtClean="0"/>
              <a:t>STT </a:t>
            </a:r>
            <a:r>
              <a:rPr lang="de-DE" sz="2000" dirty="0" err="1" smtClean="0"/>
              <a:t>general</a:t>
            </a:r>
            <a:r>
              <a:rPr lang="de-DE" sz="2000" dirty="0" smtClean="0"/>
              <a:t> </a:t>
            </a:r>
            <a:r>
              <a:rPr lang="de-DE" sz="2000" dirty="0" err="1" smtClean="0"/>
              <a:t>mechanics</a:t>
            </a:r>
            <a:r>
              <a:rPr lang="de-DE" sz="2000" dirty="0" smtClean="0"/>
              <a:t> (LNF)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 smtClean="0"/>
              <a:t>Gas </a:t>
            </a:r>
            <a:r>
              <a:rPr lang="de-DE" sz="2000" dirty="0" err="1" smtClean="0"/>
              <a:t>system</a:t>
            </a:r>
            <a:r>
              <a:rPr lang="de-DE" sz="2000" dirty="0" smtClean="0"/>
              <a:t> (LNF)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 smtClean="0"/>
              <a:t>Frontend / analog </a:t>
            </a:r>
            <a:r>
              <a:rPr lang="de-DE" sz="2000" dirty="0" err="1" smtClean="0"/>
              <a:t>electronics</a:t>
            </a:r>
            <a:r>
              <a:rPr lang="de-DE" sz="2000" dirty="0" smtClean="0"/>
              <a:t> (</a:t>
            </a:r>
            <a:r>
              <a:rPr lang="de-DE" sz="2000" dirty="0" err="1" smtClean="0"/>
              <a:t>Krakow</a:t>
            </a:r>
            <a:r>
              <a:rPr lang="de-DE" sz="2000" dirty="0" smtClean="0"/>
              <a:t>, FZJ)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 smtClean="0"/>
              <a:t>Digital </a:t>
            </a:r>
            <a:r>
              <a:rPr lang="de-DE" sz="2000" dirty="0" err="1" smtClean="0"/>
              <a:t>readout</a:t>
            </a:r>
            <a:r>
              <a:rPr lang="de-DE" sz="2000" dirty="0" smtClean="0"/>
              <a:t> (</a:t>
            </a:r>
            <a:r>
              <a:rPr lang="de-DE" sz="2000" dirty="0" err="1" smtClean="0"/>
              <a:t>Krakow</a:t>
            </a:r>
            <a:r>
              <a:rPr lang="de-DE" sz="2000" dirty="0" smtClean="0"/>
              <a:t>, FZJ)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 err="1" smtClean="0"/>
              <a:t>Detector</a:t>
            </a:r>
            <a:r>
              <a:rPr lang="de-DE" sz="2000" dirty="0" smtClean="0"/>
              <a:t> </a:t>
            </a:r>
            <a:r>
              <a:rPr lang="de-DE" sz="2000" dirty="0" err="1" smtClean="0"/>
              <a:t>control</a:t>
            </a:r>
            <a:r>
              <a:rPr lang="de-DE" sz="2000" dirty="0" smtClean="0"/>
              <a:t> &amp; HV </a:t>
            </a:r>
            <a:r>
              <a:rPr lang="de-DE" sz="2000" dirty="0" err="1" smtClean="0"/>
              <a:t>system</a:t>
            </a:r>
            <a:r>
              <a:rPr lang="de-DE" sz="2000" dirty="0" smtClean="0"/>
              <a:t>  (IFIN-HH)</a:t>
            </a:r>
          </a:p>
        </p:txBody>
      </p:sp>
    </p:spTree>
    <p:extLst>
      <p:ext uri="{BB962C8B-B14F-4D97-AF65-F5344CB8AC3E}">
        <p14:creationId xmlns:p14="http://schemas.microsoft.com/office/powerpoint/2010/main" val="98726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-262800">
              <a:buFont typeface="Wingdings" panose="05000000000000000000" pitchFamily="2" charset="2"/>
              <a:buChar char="§"/>
            </a:pPr>
            <a:r>
              <a:rPr lang="de-DE" sz="2200" dirty="0" smtClean="0"/>
              <a:t> </a:t>
            </a:r>
            <a:r>
              <a:rPr lang="de-DE" sz="2400" dirty="0" smtClean="0"/>
              <a:t>STT </a:t>
            </a:r>
            <a:r>
              <a:rPr lang="de-DE" sz="2400" dirty="0" err="1" smtClean="0"/>
              <a:t>straw</a:t>
            </a:r>
            <a:r>
              <a:rPr lang="de-DE" sz="2400" dirty="0" smtClean="0"/>
              <a:t> </a:t>
            </a:r>
            <a:r>
              <a:rPr lang="de-DE" sz="2400" dirty="0" err="1" smtClean="0"/>
              <a:t>layout</a:t>
            </a:r>
            <a:r>
              <a:rPr lang="de-DE" sz="2400" dirty="0" smtClean="0"/>
              <a:t>:</a:t>
            </a:r>
          </a:p>
          <a:p>
            <a:pPr marL="622800" lvl="2" indent="-262800">
              <a:buFont typeface="Wingdings" panose="05000000000000000000" pitchFamily="2" charset="2"/>
              <a:buChar char="§"/>
            </a:pPr>
            <a:r>
              <a:rPr lang="de-DE" sz="2000" dirty="0" smtClean="0"/>
              <a:t>New </a:t>
            </a:r>
            <a:r>
              <a:rPr lang="de-DE" sz="2000" dirty="0" err="1" smtClean="0"/>
              <a:t>straw</a:t>
            </a:r>
            <a:r>
              <a:rPr lang="de-DE" sz="2000" dirty="0" smtClean="0"/>
              <a:t> </a:t>
            </a:r>
            <a:r>
              <a:rPr lang="de-DE" sz="2000" dirty="0" err="1" smtClean="0"/>
              <a:t>pitch</a:t>
            </a:r>
            <a:r>
              <a:rPr lang="de-DE" sz="2000" dirty="0" smtClean="0"/>
              <a:t>: 10.12 mm (~ 10 µm </a:t>
            </a:r>
            <a:r>
              <a:rPr lang="de-DE" sz="2000" dirty="0" err="1" smtClean="0"/>
              <a:t>gap</a:t>
            </a:r>
            <a:r>
              <a:rPr lang="de-DE" sz="2000" dirty="0" smtClean="0"/>
              <a:t>)</a:t>
            </a:r>
          </a:p>
          <a:p>
            <a:pPr marL="622800" lvl="2" indent="-262800">
              <a:buFont typeface="Wingdings" panose="05000000000000000000" pitchFamily="2" charset="2"/>
              <a:buChar char="§"/>
            </a:pPr>
            <a:r>
              <a:rPr lang="de-DE" sz="2000" dirty="0" err="1" smtClean="0"/>
              <a:t>Straw</a:t>
            </a:r>
            <a:r>
              <a:rPr lang="de-DE" sz="2000" dirty="0" smtClean="0"/>
              <a:t> </a:t>
            </a:r>
            <a:r>
              <a:rPr lang="de-DE" sz="2000" dirty="0" err="1" smtClean="0"/>
              <a:t>diameter</a:t>
            </a:r>
            <a:r>
              <a:rPr lang="de-DE" sz="2000" dirty="0" smtClean="0"/>
              <a:t>: ~ 10.05 mm (</a:t>
            </a:r>
            <a:r>
              <a:rPr lang="de-DE" sz="2000" dirty="0" err="1" smtClean="0"/>
              <a:t>pressurized</a:t>
            </a:r>
            <a:r>
              <a:rPr lang="de-DE" sz="2000" dirty="0" smtClean="0"/>
              <a:t>)</a:t>
            </a:r>
          </a:p>
          <a:p>
            <a:pPr marL="622800" lvl="2" indent="-262800">
              <a:buFont typeface="Wingdings" panose="05000000000000000000" pitchFamily="2" charset="2"/>
              <a:buChar char="§"/>
            </a:pPr>
            <a:r>
              <a:rPr lang="de-DE" sz="2000" dirty="0" err="1" smtClean="0"/>
              <a:t>Mylar</a:t>
            </a:r>
            <a:r>
              <a:rPr lang="de-DE" sz="2000" dirty="0" smtClean="0"/>
              <a:t> film wall: </a:t>
            </a:r>
            <a:r>
              <a:rPr lang="de-DE" sz="2000" dirty="0" smtClean="0">
                <a:sym typeface="Symbol"/>
              </a:rPr>
              <a:t>27µm</a:t>
            </a:r>
            <a:endParaRPr lang="de-DE" sz="2000" dirty="0" smtClean="0"/>
          </a:p>
          <a:p>
            <a:pPr lvl="2">
              <a:buFont typeface="Wingdings" panose="05000000000000000000" pitchFamily="2" charset="2"/>
              <a:buChar char="§"/>
            </a:pPr>
            <a:endParaRPr lang="de-DE" dirty="0" smtClean="0"/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de-DE" sz="2400" dirty="0" err="1" smtClean="0"/>
              <a:t>Straw</a:t>
            </a:r>
            <a:r>
              <a:rPr lang="de-DE" sz="2400" dirty="0" smtClean="0"/>
              <a:t> </a:t>
            </a:r>
            <a:r>
              <a:rPr lang="de-DE" sz="2400" dirty="0" err="1"/>
              <a:t>layer</a:t>
            </a:r>
            <a:r>
              <a:rPr lang="de-DE" sz="2400" dirty="0"/>
              <a:t> </a:t>
            </a:r>
            <a:r>
              <a:rPr lang="de-DE" sz="2400" dirty="0" err="1" smtClean="0"/>
              <a:t>modules</a:t>
            </a:r>
            <a:endParaRPr lang="de-DE" sz="2000" dirty="0"/>
          </a:p>
          <a:p>
            <a:pPr marL="622800" lvl="2" indent="-262800">
              <a:buFont typeface="Wingdings" panose="05000000000000000000" pitchFamily="2" charset="2"/>
              <a:buChar char="§"/>
            </a:pPr>
            <a:r>
              <a:rPr lang="de-DE" sz="2000" dirty="0" err="1"/>
              <a:t>D</a:t>
            </a:r>
            <a:r>
              <a:rPr lang="de-DE" sz="2000" dirty="0" err="1" smtClean="0"/>
              <a:t>etermine</a:t>
            </a:r>
            <a:r>
              <a:rPr lang="de-DE" sz="2000" dirty="0" smtClean="0"/>
              <a:t> all </a:t>
            </a:r>
            <a:r>
              <a:rPr lang="de-DE" sz="2000" dirty="0" err="1" smtClean="0"/>
              <a:t>straw</a:t>
            </a:r>
            <a:r>
              <a:rPr lang="de-DE" sz="2000" dirty="0" smtClean="0"/>
              <a:t> </a:t>
            </a:r>
            <a:r>
              <a:rPr lang="de-DE" sz="2000" dirty="0" err="1" smtClean="0"/>
              <a:t>positions</a:t>
            </a:r>
            <a:r>
              <a:rPr lang="de-DE" sz="2000" dirty="0" smtClean="0"/>
              <a:t> (</a:t>
            </a:r>
            <a:r>
              <a:rPr lang="de-DE" sz="2000" dirty="0" err="1" smtClean="0"/>
              <a:t>soon</a:t>
            </a:r>
            <a:r>
              <a:rPr lang="de-DE" sz="2000" dirty="0" smtClean="0"/>
              <a:t>)</a:t>
            </a:r>
          </a:p>
          <a:p>
            <a:pPr marL="622800" lvl="2" indent="-262800">
              <a:buFont typeface="Wingdings" panose="05000000000000000000" pitchFamily="2" charset="2"/>
              <a:buChar char="§"/>
            </a:pPr>
            <a:r>
              <a:rPr lang="de-DE" sz="2000" dirty="0"/>
              <a:t>G</a:t>
            </a:r>
            <a:r>
              <a:rPr lang="de-DE" sz="2000" dirty="0" smtClean="0"/>
              <a:t>roup </a:t>
            </a:r>
            <a:r>
              <a:rPr lang="de-DE" sz="2000" dirty="0" err="1" smtClean="0"/>
              <a:t>straws</a:t>
            </a:r>
            <a:r>
              <a:rPr lang="de-DE" sz="2000" dirty="0" smtClean="0"/>
              <a:t> </a:t>
            </a:r>
            <a:r>
              <a:rPr lang="de-DE" sz="2000" dirty="0" err="1" smtClean="0"/>
              <a:t>into</a:t>
            </a:r>
            <a:r>
              <a:rPr lang="de-DE" sz="2000" dirty="0" smtClean="0"/>
              <a:t> 4-layer </a:t>
            </a:r>
            <a:r>
              <a:rPr lang="de-DE" sz="2000" dirty="0" err="1" smtClean="0"/>
              <a:t>modules</a:t>
            </a:r>
            <a:r>
              <a:rPr lang="de-DE" sz="2000" dirty="0" smtClean="0"/>
              <a:t>, stereo-</a:t>
            </a:r>
            <a:r>
              <a:rPr lang="de-DE" sz="2000" dirty="0" err="1" smtClean="0"/>
              <a:t>layer</a:t>
            </a:r>
            <a:r>
              <a:rPr lang="de-DE" sz="2000" dirty="0" smtClean="0"/>
              <a:t> </a:t>
            </a:r>
            <a:r>
              <a:rPr lang="de-DE" sz="2000" dirty="0" err="1" smtClean="0"/>
              <a:t>modules</a:t>
            </a:r>
            <a:r>
              <a:rPr lang="de-DE" sz="2000" dirty="0" smtClean="0"/>
              <a:t> </a:t>
            </a:r>
          </a:p>
          <a:p>
            <a:pPr marL="622800" lvl="2" indent="-262800">
              <a:buFont typeface="Wingdings" panose="05000000000000000000" pitchFamily="2" charset="2"/>
              <a:buChar char="§"/>
            </a:pPr>
            <a:r>
              <a:rPr lang="de-DE" sz="2000" dirty="0" err="1" smtClean="0"/>
              <a:t>Periphery</a:t>
            </a:r>
            <a:r>
              <a:rPr lang="de-DE" sz="2000" dirty="0" smtClean="0"/>
              <a:t>, </a:t>
            </a:r>
            <a:r>
              <a:rPr lang="de-DE" sz="2000" dirty="0" err="1" smtClean="0"/>
              <a:t>mounting</a:t>
            </a:r>
            <a:r>
              <a:rPr lang="de-DE" sz="2000" dirty="0" smtClean="0"/>
              <a:t> </a:t>
            </a:r>
            <a:r>
              <a:rPr lang="de-DE" sz="2000" dirty="0" err="1" smtClean="0"/>
              <a:t>elements</a:t>
            </a:r>
            <a:r>
              <a:rPr lang="de-DE" sz="2000" dirty="0" smtClean="0"/>
              <a:t>, ..</a:t>
            </a:r>
          </a:p>
          <a:p>
            <a:pPr marL="622800" lvl="2" indent="-2628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ntegration </a:t>
            </a:r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de-DE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mechanical</a:t>
            </a:r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frame</a:t>
            </a:r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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iteration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de-DE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with</a:t>
            </a:r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Dario</a:t>
            </a:r>
          </a:p>
          <a:p>
            <a:pPr marL="622800" lvl="2" indent="-262800">
              <a:buFont typeface="Wingdings" panose="05000000000000000000" pitchFamily="2" charset="2"/>
              <a:buChar char="§"/>
            </a:pPr>
            <a:endParaRPr lang="de-DE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err="1" smtClean="0"/>
              <a:t>Straw</a:t>
            </a:r>
            <a:r>
              <a:rPr lang="de-DE" dirty="0" smtClean="0"/>
              <a:t> Layout in STT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Dec-10, 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7" name="Inhaltsplatzhalter 6" descr="STT_Maerz_2011.jpg"/>
          <p:cNvPicPr>
            <a:picLocks noChangeAspect="1"/>
          </p:cNvPicPr>
          <p:nvPr/>
        </p:nvPicPr>
        <p:blipFill rotWithShape="1">
          <a:blip r:embed="rId2" cstate="print"/>
          <a:srcRect l="51012" t="19033" r="32122" b="49455"/>
          <a:stretch/>
        </p:blipFill>
        <p:spPr>
          <a:xfrm>
            <a:off x="6383258" y="1223755"/>
            <a:ext cx="2599232" cy="3432602"/>
          </a:xfrm>
          <a:prstGeom prst="rect">
            <a:avLst/>
          </a:prstGeom>
          <a:effectLst/>
        </p:spPr>
      </p:pic>
      <p:cxnSp>
        <p:nvCxnSpPr>
          <p:cNvPr id="8" name="Straight Connector 8"/>
          <p:cNvCxnSpPr/>
          <p:nvPr/>
        </p:nvCxnSpPr>
        <p:spPr>
          <a:xfrm flipH="1">
            <a:off x="6203235" y="3756257"/>
            <a:ext cx="2700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9"/>
          <p:cNvCxnSpPr/>
          <p:nvPr/>
        </p:nvCxnSpPr>
        <p:spPr>
          <a:xfrm flipH="1">
            <a:off x="6208781" y="3666242"/>
            <a:ext cx="2700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88100" y="3460789"/>
            <a:ext cx="1387203" cy="295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straw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pitch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27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600" dirty="0" err="1" smtClean="0"/>
              <a:t>Straw</a:t>
            </a:r>
            <a:r>
              <a:rPr lang="de-DE" sz="2600" dirty="0" smtClean="0"/>
              <a:t> </a:t>
            </a:r>
            <a:r>
              <a:rPr lang="de-DE" sz="2600" dirty="0" err="1" smtClean="0"/>
              <a:t>production</a:t>
            </a:r>
            <a:endParaRPr lang="de-DE" sz="2600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de-DE" sz="2400" dirty="0" smtClean="0"/>
              <a:t>final </a:t>
            </a:r>
            <a:r>
              <a:rPr lang="de-DE" sz="2400" dirty="0" err="1" smtClean="0"/>
              <a:t>straw</a:t>
            </a:r>
            <a:r>
              <a:rPr lang="de-DE" sz="2400" dirty="0" smtClean="0"/>
              <a:t> film </a:t>
            </a:r>
            <a:r>
              <a:rPr lang="de-DE" sz="2400" dirty="0" err="1" smtClean="0"/>
              <a:t>specification</a:t>
            </a:r>
            <a:r>
              <a:rPr lang="de-DE" sz="2400" dirty="0" smtClean="0"/>
              <a:t>, </a:t>
            </a:r>
            <a:r>
              <a:rPr lang="de-DE" sz="2400" dirty="0" err="1" smtClean="0"/>
              <a:t>leakage</a:t>
            </a:r>
            <a:r>
              <a:rPr lang="de-DE" sz="2400" dirty="0" smtClean="0"/>
              <a:t> </a:t>
            </a:r>
            <a:r>
              <a:rPr lang="de-DE" sz="2400" dirty="0" err="1" smtClean="0"/>
              <a:t>tests</a:t>
            </a:r>
            <a:r>
              <a:rPr lang="de-DE" sz="2400" dirty="0" smtClean="0"/>
              <a:t> </a:t>
            </a:r>
            <a:r>
              <a:rPr lang="de-DE" sz="2400" dirty="0" err="1" smtClean="0"/>
              <a:t>successfull</a:t>
            </a:r>
            <a:endParaRPr lang="de-DE" sz="24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de-DE" sz="2400" dirty="0" err="1" smtClean="0"/>
              <a:t>straw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series</a:t>
            </a:r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production</a:t>
            </a:r>
            <a:r>
              <a:rPr 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started</a:t>
            </a:r>
            <a:r>
              <a:rPr 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Oct-2013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</a:t>
            </a:r>
            <a:r>
              <a:rPr lang="de-DE" sz="2400" dirty="0" smtClean="0"/>
              <a:t> </a:t>
            </a:r>
            <a:r>
              <a:rPr lang="de-DE" sz="2400" dirty="0" err="1" smtClean="0"/>
              <a:t>straw</a:t>
            </a:r>
            <a:r>
              <a:rPr lang="de-DE" sz="2400" dirty="0" smtClean="0"/>
              <a:t> </a:t>
            </a:r>
            <a:r>
              <a:rPr lang="de-DE" sz="2400" dirty="0" err="1" smtClean="0"/>
              <a:t>mass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production</a:t>
            </a:r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takes</a:t>
            </a:r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3-4 </a:t>
            </a:r>
            <a:r>
              <a:rPr lang="de-DE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</a:t>
            </a:r>
            <a:r>
              <a:rPr lang="de-DE" sz="2400" dirty="0" smtClean="0"/>
              <a:t>, </a:t>
            </a:r>
            <a:r>
              <a:rPr lang="de-DE" sz="2400" dirty="0" err="1" smtClean="0"/>
              <a:t>including</a:t>
            </a:r>
            <a:r>
              <a:rPr lang="de-DE" sz="2400" dirty="0" smtClean="0"/>
              <a:t>  </a:t>
            </a:r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~50</a:t>
            </a:r>
            <a:r>
              <a:rPr 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</a:t>
            </a:r>
            <a:r>
              <a:rPr lang="de-DE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spares</a:t>
            </a:r>
            <a:endParaRPr lang="de-DE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de-DE" sz="2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sz="2600" dirty="0" smtClean="0"/>
              <a:t> </a:t>
            </a:r>
            <a:r>
              <a:rPr lang="de-DE" sz="2600" dirty="0"/>
              <a:t>Q</a:t>
            </a:r>
            <a:r>
              <a:rPr lang="de-DE" sz="2600" dirty="0" smtClean="0"/>
              <a:t>uality </a:t>
            </a:r>
            <a:r>
              <a:rPr lang="de-DE" sz="2600" dirty="0" err="1" smtClean="0"/>
              <a:t>checks</a:t>
            </a:r>
            <a:endParaRPr lang="de-DE" sz="2600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de-DE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leakage</a:t>
            </a:r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wire</a:t>
            </a:r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tension</a:t>
            </a:r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dirty="0" err="1" smtClean="0"/>
              <a:t>measurement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each</a:t>
            </a:r>
            <a:r>
              <a:rPr lang="de-DE" sz="2400" dirty="0" smtClean="0"/>
              <a:t> </a:t>
            </a:r>
            <a:r>
              <a:rPr lang="de-DE" sz="2400" dirty="0" err="1" smtClean="0"/>
              <a:t>straw</a:t>
            </a:r>
            <a:endParaRPr lang="de-DE" sz="2400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de-DE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</a:t>
            </a:r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-term</a:t>
            </a:r>
            <a:r>
              <a:rPr lang="de-DE" sz="2400" dirty="0" smtClean="0"/>
              <a:t> </a:t>
            </a:r>
            <a:r>
              <a:rPr lang="de-DE" sz="2400" dirty="0" err="1" smtClean="0"/>
              <a:t>test</a:t>
            </a:r>
            <a:r>
              <a:rPr lang="de-DE" sz="2400" dirty="0" smtClean="0"/>
              <a:t> sample</a:t>
            </a:r>
          </a:p>
          <a:p>
            <a:pPr marL="0" indent="0"/>
            <a:endParaRPr lang="de-DE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err="1" smtClean="0"/>
              <a:t>Straw</a:t>
            </a:r>
            <a:r>
              <a:rPr lang="de-DE" dirty="0" smtClean="0"/>
              <a:t> </a:t>
            </a:r>
            <a:r>
              <a:rPr lang="de-DE" dirty="0" err="1" smtClean="0"/>
              <a:t>Productions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Dec-10, 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237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400" dirty="0" err="1" smtClean="0"/>
              <a:t>Currently</a:t>
            </a:r>
            <a:r>
              <a:rPr lang="de-DE" sz="2400" dirty="0" smtClean="0"/>
              <a:t> in </a:t>
            </a:r>
            <a:r>
              <a:rPr lang="de-DE" sz="2400" dirty="0" err="1" smtClean="0"/>
              <a:t>preparation</a:t>
            </a:r>
            <a:r>
              <a:rPr lang="de-DE" sz="2400" dirty="0" smtClean="0"/>
              <a:t>: </a:t>
            </a:r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large-</a:t>
            </a:r>
            <a:r>
              <a:rPr lang="de-DE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</a:t>
            </a:r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</a:t>
            </a:r>
            <a:endParaRPr lang="de-DE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§"/>
            </a:pPr>
            <a:endParaRPr lang="de-DE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 smtClean="0"/>
              <a:t>ASIC-</a:t>
            </a:r>
            <a:r>
              <a:rPr lang="de-DE" sz="2400" dirty="0" err="1" smtClean="0"/>
              <a:t>ToT</a:t>
            </a:r>
            <a:r>
              <a:rPr lang="de-DE" sz="2400" dirty="0" smtClean="0"/>
              <a:t> + TRBv3: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sz="2200" dirty="0" err="1" smtClean="0"/>
              <a:t>new</a:t>
            </a:r>
            <a:r>
              <a:rPr lang="de-DE" sz="2200" dirty="0" smtClean="0"/>
              <a:t> </a:t>
            </a:r>
            <a:r>
              <a:rPr lang="de-DE" sz="2200" dirty="0"/>
              <a:t>ASIC </a:t>
            </a:r>
            <a:r>
              <a:rPr lang="de-DE" sz="2200" dirty="0" err="1"/>
              <a:t>chip</a:t>
            </a:r>
            <a:r>
              <a:rPr lang="de-DE" sz="2200" dirty="0"/>
              <a:t> in </a:t>
            </a:r>
            <a:r>
              <a:rPr lang="de-DE" sz="2200" dirty="0" smtClean="0"/>
              <a:t>design, in </a:t>
            </a:r>
            <a:r>
              <a:rPr lang="de-DE" sz="2200" dirty="0" err="1" smtClean="0"/>
              <a:t>production</a:t>
            </a:r>
            <a:r>
              <a:rPr lang="de-DE" sz="2200" dirty="0" smtClean="0"/>
              <a:t> </a:t>
            </a:r>
            <a:r>
              <a:rPr lang="de-DE" sz="2200" dirty="0" err="1" smtClean="0"/>
              <a:t>soon</a:t>
            </a:r>
            <a:endParaRPr lang="de-DE" sz="22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de-DE" sz="2200" dirty="0" err="1" smtClean="0"/>
              <a:t>available</a:t>
            </a:r>
            <a:r>
              <a:rPr lang="de-DE" sz="2200" dirty="0" smtClean="0"/>
              <a:t> in (</a:t>
            </a:r>
            <a:r>
              <a:rPr lang="de-DE" sz="2200" dirty="0" err="1" smtClean="0"/>
              <a:t>late</a:t>
            </a:r>
            <a:r>
              <a:rPr lang="de-DE" sz="2200" dirty="0" smtClean="0"/>
              <a:t>) Q2/2014, </a:t>
            </a:r>
            <a:r>
              <a:rPr lang="de-DE" sz="2200" dirty="0"/>
              <a:t>~ </a:t>
            </a:r>
            <a:r>
              <a:rPr lang="de-DE" sz="2200" dirty="0" smtClean="0"/>
              <a:t>100chips </a:t>
            </a:r>
            <a:r>
              <a:rPr lang="de-DE" sz="2200" dirty="0" smtClean="0">
                <a:sym typeface="Symbol"/>
              </a:rPr>
              <a:t>(8ch)</a:t>
            </a:r>
            <a:r>
              <a:rPr lang="de-DE" sz="2200" dirty="0" smtClean="0"/>
              <a:t> </a:t>
            </a:r>
            <a:endParaRPr lang="de-DE" sz="2200" dirty="0"/>
          </a:p>
          <a:p>
            <a:pPr lvl="2"/>
            <a:endParaRPr lang="de-DE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 smtClean="0"/>
              <a:t>FADC </a:t>
            </a:r>
            <a:r>
              <a:rPr lang="de-DE" sz="2400" dirty="0" err="1" smtClean="0"/>
              <a:t>based</a:t>
            </a:r>
            <a:r>
              <a:rPr lang="de-DE" sz="2400" dirty="0" smtClean="0"/>
              <a:t> </a:t>
            </a:r>
            <a:r>
              <a:rPr lang="de-DE" sz="2400" dirty="0" err="1" smtClean="0"/>
              <a:t>readout</a:t>
            </a:r>
            <a:r>
              <a:rPr lang="de-DE" sz="2400" dirty="0" smtClean="0"/>
              <a:t>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sz="2200" dirty="0" err="1" smtClean="0"/>
              <a:t>new</a:t>
            </a:r>
            <a:r>
              <a:rPr lang="de-DE" sz="2200" dirty="0" smtClean="0"/>
              <a:t> design </a:t>
            </a:r>
            <a:r>
              <a:rPr lang="de-DE" sz="2200" dirty="0" err="1" smtClean="0"/>
              <a:t>amplifiers</a:t>
            </a:r>
            <a:r>
              <a:rPr lang="de-DE" sz="2200" dirty="0" smtClean="0"/>
              <a:t> &amp; </a:t>
            </a:r>
            <a:r>
              <a:rPr lang="de-DE" sz="2200" dirty="0" err="1" smtClean="0"/>
              <a:t>cabling</a:t>
            </a:r>
            <a:r>
              <a:rPr lang="de-DE" sz="2200" dirty="0" smtClean="0"/>
              <a:t>, FPGA/FADC </a:t>
            </a:r>
            <a:r>
              <a:rPr lang="de-DE" sz="2200" dirty="0" err="1" smtClean="0"/>
              <a:t>architecture</a:t>
            </a:r>
            <a:endParaRPr lang="de-DE" sz="2200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de-DE" sz="2200" dirty="0" err="1" smtClean="0"/>
              <a:t>available</a:t>
            </a:r>
            <a:r>
              <a:rPr lang="de-DE" sz="2200" dirty="0" smtClean="0"/>
              <a:t> in Q2/2014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Electronic </a:t>
            </a:r>
            <a:r>
              <a:rPr lang="de-DE" dirty="0" err="1" smtClean="0"/>
              <a:t>Readout</a:t>
            </a:r>
            <a:r>
              <a:rPr lang="de-DE" dirty="0" smtClean="0"/>
              <a:t>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Dec-10, 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9404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0000" y="1988840"/>
            <a:ext cx="8172480" cy="410445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ermanent STT </a:t>
            </a:r>
            <a:r>
              <a:rPr lang="de-DE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</a:t>
            </a:r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</a:t>
            </a:r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DAQ in </a:t>
            </a:r>
            <a:r>
              <a:rPr lang="de-DE" sz="2400" dirty="0" err="1" smtClean="0"/>
              <a:t>Juelich</a:t>
            </a:r>
            <a:endParaRPr lang="de-DE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 smtClean="0"/>
              <a:t>PC </a:t>
            </a:r>
            <a:r>
              <a:rPr lang="de-DE" sz="2400" dirty="0" err="1" smtClean="0"/>
              <a:t>network</a:t>
            </a:r>
            <a:r>
              <a:rPr lang="de-DE" sz="2400" dirty="0" smtClean="0"/>
              <a:t> </a:t>
            </a:r>
            <a:r>
              <a:rPr lang="de-DE" sz="2400" dirty="0"/>
              <a:t>(“</a:t>
            </a:r>
            <a:r>
              <a:rPr lang="de-DE" sz="2400" dirty="0" err="1"/>
              <a:t>strawnet</a:t>
            </a:r>
            <a:r>
              <a:rPr lang="de-DE" sz="2400" dirty="0" smtClean="0"/>
              <a:t>“)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 smtClean="0"/>
              <a:t>ASIC-TRBv3 </a:t>
            </a:r>
            <a:r>
              <a:rPr lang="de-DE" sz="2400" dirty="0" err="1" smtClean="0"/>
              <a:t>readout</a:t>
            </a:r>
            <a:r>
              <a:rPr lang="de-DE" sz="2400" dirty="0" smtClean="0"/>
              <a:t> </a:t>
            </a:r>
            <a:r>
              <a:rPr lang="de-DE" sz="2400" dirty="0" err="1" smtClean="0"/>
              <a:t>installed</a:t>
            </a:r>
            <a:r>
              <a:rPr lang="de-DE" sz="2400" dirty="0" smtClean="0"/>
              <a:t> last </a:t>
            </a:r>
            <a:r>
              <a:rPr lang="de-DE" sz="2400" dirty="0" err="1" smtClean="0"/>
              <a:t>week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 err="1" smtClean="0"/>
              <a:t>Cracow</a:t>
            </a:r>
            <a:endParaRPr lang="de-DE" sz="2400" dirty="0"/>
          </a:p>
          <a:p>
            <a:pPr lvl="3"/>
            <a:r>
              <a:rPr lang="de-DE" dirty="0" smtClean="0"/>
              <a:t>3</a:t>
            </a:r>
            <a:r>
              <a:rPr lang="de-DE" dirty="0" smtClean="0">
                <a:sym typeface="Symbol"/>
              </a:rPr>
              <a:t></a:t>
            </a:r>
            <a:r>
              <a:rPr lang="de-DE" dirty="0" smtClean="0"/>
              <a:t> ASIC-boards, 96 </a:t>
            </a:r>
            <a:r>
              <a:rPr lang="de-DE" dirty="0" err="1" smtClean="0"/>
              <a:t>channels</a:t>
            </a:r>
            <a:endParaRPr lang="de-DE" dirty="0" smtClean="0"/>
          </a:p>
          <a:p>
            <a:pPr lvl="2">
              <a:buFont typeface="Symbol"/>
              <a:buChar char="®"/>
            </a:pPr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Greg‘s</a:t>
            </a:r>
            <a:r>
              <a:rPr 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, </a:t>
            </a:r>
            <a:r>
              <a:rPr lang="de-DE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Jacek‘s</a:t>
            </a:r>
            <a:r>
              <a:rPr 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talks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 err="1" smtClean="0"/>
              <a:t>Cosmic</a:t>
            </a:r>
            <a:r>
              <a:rPr lang="de-DE" sz="2400" dirty="0" smtClean="0"/>
              <a:t> </a:t>
            </a:r>
            <a:r>
              <a:rPr lang="de-DE" sz="2400" dirty="0" err="1" smtClean="0"/>
              <a:t>ray</a:t>
            </a:r>
            <a:r>
              <a:rPr lang="de-DE" sz="2400" dirty="0" smtClean="0"/>
              <a:t> </a:t>
            </a:r>
            <a:r>
              <a:rPr lang="de-DE" sz="2400" dirty="0" err="1" smtClean="0"/>
              <a:t>tests</a:t>
            </a:r>
            <a:r>
              <a:rPr lang="de-DE" sz="2400" dirty="0" smtClean="0"/>
              <a:t> </a:t>
            </a:r>
            <a:r>
              <a:rPr lang="de-DE" sz="2400" dirty="0" err="1" smtClean="0"/>
              <a:t>as</a:t>
            </a:r>
            <a:r>
              <a:rPr lang="de-DE" sz="2400" dirty="0" smtClean="0"/>
              <a:t> </a:t>
            </a:r>
            <a:r>
              <a:rPr lang="de-DE" sz="2400" dirty="0" err="1" smtClean="0"/>
              <a:t>preparation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next</a:t>
            </a:r>
            <a:r>
              <a:rPr lang="de-DE" sz="2400" dirty="0" smtClean="0"/>
              <a:t> beam </a:t>
            </a:r>
            <a:r>
              <a:rPr lang="de-DE" sz="2400" dirty="0" err="1" smtClean="0"/>
              <a:t>tests</a:t>
            </a:r>
            <a:endParaRPr lang="de-DE" sz="2400" dirty="0" smtClean="0"/>
          </a:p>
          <a:p>
            <a:pPr lvl="3"/>
            <a:r>
              <a:rPr lang="de-DE" dirty="0" err="1" smtClean="0"/>
              <a:t>tuning</a:t>
            </a:r>
            <a:r>
              <a:rPr lang="de-DE" dirty="0" smtClean="0"/>
              <a:t> </a:t>
            </a:r>
            <a:r>
              <a:rPr lang="de-DE" dirty="0" err="1" smtClean="0"/>
              <a:t>setups</a:t>
            </a:r>
            <a:r>
              <a:rPr lang="de-DE" dirty="0" smtClean="0"/>
              <a:t>, </a:t>
            </a:r>
            <a:r>
              <a:rPr lang="de-DE" dirty="0" err="1" smtClean="0"/>
              <a:t>straw</a:t>
            </a:r>
            <a:r>
              <a:rPr lang="de-DE" dirty="0" smtClean="0"/>
              <a:t> </a:t>
            </a:r>
            <a:r>
              <a:rPr lang="de-DE" dirty="0" err="1" smtClean="0"/>
              <a:t>electric</a:t>
            </a:r>
            <a:r>
              <a:rPr lang="de-DE" dirty="0" smtClean="0"/>
              <a:t> </a:t>
            </a:r>
            <a:r>
              <a:rPr lang="de-DE" dirty="0" err="1" smtClean="0"/>
              <a:t>coupling</a:t>
            </a:r>
            <a:r>
              <a:rPr lang="de-DE" dirty="0" smtClean="0"/>
              <a:t>, HV </a:t>
            </a:r>
            <a:r>
              <a:rPr lang="de-DE" dirty="0" err="1" smtClean="0"/>
              <a:t>distribution</a:t>
            </a:r>
            <a:endParaRPr lang="de-DE" dirty="0" smtClean="0"/>
          </a:p>
          <a:p>
            <a:pPr lvl="3"/>
            <a:r>
              <a:rPr lang="de-DE" dirty="0" err="1" smtClean="0"/>
              <a:t>optimise</a:t>
            </a:r>
            <a:r>
              <a:rPr lang="de-DE" dirty="0" smtClean="0"/>
              <a:t> electronic </a:t>
            </a:r>
            <a:r>
              <a:rPr lang="de-DE" dirty="0" err="1" smtClean="0"/>
              <a:t>parameters</a:t>
            </a:r>
            <a:r>
              <a:rPr lang="de-DE" dirty="0" smtClean="0"/>
              <a:t> (ASIC </a:t>
            </a:r>
            <a:r>
              <a:rPr lang="de-DE" dirty="0" err="1" smtClean="0"/>
              <a:t>shaping</a:t>
            </a:r>
            <a:r>
              <a:rPr lang="de-DE" dirty="0" smtClean="0"/>
              <a:t>)</a:t>
            </a:r>
          </a:p>
          <a:p>
            <a:pPr lvl="3"/>
            <a:r>
              <a:rPr lang="de-DE" dirty="0" err="1" smtClean="0"/>
              <a:t>define</a:t>
            </a:r>
            <a:r>
              <a:rPr lang="de-DE" dirty="0" smtClean="0"/>
              <a:t> </a:t>
            </a:r>
            <a:r>
              <a:rPr lang="de-DE" dirty="0" err="1" smtClean="0"/>
              <a:t>default</a:t>
            </a:r>
            <a:r>
              <a:rPr lang="de-DE" dirty="0" smtClean="0"/>
              <a:t> </a:t>
            </a:r>
            <a:r>
              <a:rPr lang="de-DE" dirty="0" err="1" smtClean="0"/>
              <a:t>straw</a:t>
            </a:r>
            <a:r>
              <a:rPr lang="de-DE" dirty="0" smtClean="0"/>
              <a:t> </a:t>
            </a:r>
            <a:r>
              <a:rPr lang="de-DE" dirty="0" err="1" smtClean="0"/>
              <a:t>operation</a:t>
            </a:r>
            <a:r>
              <a:rPr lang="de-DE" dirty="0" smtClean="0"/>
              <a:t> </a:t>
            </a:r>
            <a:r>
              <a:rPr lang="de-DE" dirty="0" err="1" smtClean="0"/>
              <a:t>settings</a:t>
            </a:r>
            <a:r>
              <a:rPr lang="de-DE" dirty="0" smtClean="0"/>
              <a:t> (gas </a:t>
            </a:r>
            <a:r>
              <a:rPr lang="de-DE" dirty="0" err="1" smtClean="0"/>
              <a:t>gain</a:t>
            </a:r>
            <a:r>
              <a:rPr lang="de-DE" dirty="0" smtClean="0"/>
              <a:t>)</a:t>
            </a:r>
          </a:p>
          <a:p>
            <a:pPr lvl="3"/>
            <a:r>
              <a:rPr lang="de-DE" dirty="0" smtClean="0"/>
              <a:t>clean </a:t>
            </a:r>
            <a:r>
              <a:rPr lang="de-DE" dirty="0" err="1" smtClean="0"/>
              <a:t>tracking</a:t>
            </a:r>
            <a:r>
              <a:rPr lang="de-DE" dirty="0"/>
              <a:t> </a:t>
            </a:r>
            <a:r>
              <a:rPr lang="de-DE" dirty="0" smtClean="0">
                <a:sym typeface="Symbol"/>
              </a:rPr>
              <a:t></a:t>
            </a:r>
            <a:r>
              <a:rPr lang="de-DE" dirty="0" smtClean="0"/>
              <a:t> </a:t>
            </a:r>
            <a:r>
              <a:rPr lang="de-DE" dirty="0" err="1" smtClean="0"/>
              <a:t>resolution</a:t>
            </a:r>
            <a:r>
              <a:rPr lang="de-DE" dirty="0" smtClean="0"/>
              <a:t> </a:t>
            </a:r>
            <a:r>
              <a:rPr lang="de-DE" dirty="0" err="1" smtClean="0"/>
              <a:t>limits</a:t>
            </a:r>
            <a:endParaRPr lang="de-DE" dirty="0" smtClean="0"/>
          </a:p>
          <a:p>
            <a:pPr marL="1371600" lvl="3" indent="0">
              <a:buNone/>
            </a:pPr>
            <a:endParaRPr lang="de-DE" dirty="0" smtClean="0"/>
          </a:p>
          <a:p>
            <a:pPr lvl="3"/>
            <a:endParaRPr lang="de-DE" dirty="0"/>
          </a:p>
          <a:p>
            <a:pPr marL="360000" lvl="2" indent="0"/>
            <a:endParaRPr lang="de-DE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Test System </a:t>
            </a:r>
            <a:r>
              <a:rPr lang="de-DE" dirty="0" err="1" smtClean="0"/>
              <a:t>Installations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Dec-10, 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dirty="0" smtClean="0"/>
              <a:t>Peter </a:t>
            </a:r>
            <a:r>
              <a:rPr lang="de-DE" dirty="0" err="1" smtClean="0"/>
              <a:t>Wintz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115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Beam </a:t>
            </a:r>
            <a:r>
              <a:rPr lang="de-DE" sz="2400" dirty="0" smtClean="0"/>
              <a:t>time </a:t>
            </a:r>
            <a:r>
              <a:rPr lang="de-DE" sz="2400" dirty="0" err="1" smtClean="0"/>
              <a:t>requests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2014 (COSY)</a:t>
            </a:r>
            <a:endParaRPr lang="de-DE" sz="2400" dirty="0" smtClean="0">
              <a:sym typeface="Symbol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/>
              <a:t>1 week in Jun-2014, protons at 3.0, 0.8, 0.6 </a:t>
            </a:r>
            <a:r>
              <a:rPr lang="en-US" sz="2200" dirty="0" err="1"/>
              <a:t>GeV</a:t>
            </a:r>
            <a:r>
              <a:rPr lang="en-US" sz="2200" dirty="0"/>
              <a:t>/c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/>
              <a:t>1 week in Sep-2014, deuterons at 2.0, 1.3, 1.0 </a:t>
            </a:r>
            <a:r>
              <a:rPr lang="en-US" sz="2200" dirty="0" err="1"/>
              <a:t>GeV</a:t>
            </a:r>
            <a:r>
              <a:rPr lang="en-US" sz="2200" dirty="0"/>
              <a:t>/c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/>
              <a:t>1 week in Nov-2014, protons at 2.0, 1.3, 1.0 </a:t>
            </a:r>
            <a:r>
              <a:rPr lang="en-US" sz="2200" dirty="0" err="1" smtClean="0"/>
              <a:t>GeV</a:t>
            </a:r>
            <a:r>
              <a:rPr lang="en-US" sz="2200" dirty="0" smtClean="0"/>
              <a:t>/c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 err="1" smtClean="0"/>
              <a:t>dE</a:t>
            </a:r>
            <a:r>
              <a:rPr lang="en-US" sz="2200" dirty="0" smtClean="0"/>
              <a:t>/dx range ~ 10</a:t>
            </a:r>
            <a:r>
              <a:rPr lang="en-US" sz="2200" dirty="0" smtClean="0">
                <a:sym typeface="Symbol"/>
              </a:rPr>
              <a:t> </a:t>
            </a:r>
            <a:r>
              <a:rPr lang="en-US" sz="2200" dirty="0" err="1" smtClean="0">
                <a:sym typeface="Symbol"/>
              </a:rPr>
              <a:t>mips</a:t>
            </a:r>
            <a:r>
              <a:rPr lang="en-US" sz="2200" dirty="0" smtClean="0"/>
              <a:t> </a:t>
            </a:r>
            <a:endParaRPr lang="en-US" sz="22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de-DE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aim</a:t>
            </a:r>
            <a:r>
              <a:rPr lang="de-DE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de-DE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prot./</a:t>
            </a:r>
            <a:r>
              <a:rPr lang="de-DE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deuteron</a:t>
            </a:r>
            <a:r>
              <a:rPr lang="de-DE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separation</a:t>
            </a:r>
            <a:endParaRPr lang="en-US" sz="2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2 straw setups for both readouts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sz="2200" dirty="0" smtClean="0"/>
              <a:t>8</a:t>
            </a:r>
            <a:r>
              <a:rPr lang="de-DE" sz="2200" dirty="0" smtClean="0">
                <a:sym typeface="Symbol"/>
              </a:rPr>
              <a:t>24 </a:t>
            </a:r>
            <a:r>
              <a:rPr lang="de-DE" sz="2200" dirty="0" err="1" smtClean="0">
                <a:sym typeface="Symbol"/>
              </a:rPr>
              <a:t>straws</a:t>
            </a:r>
            <a:r>
              <a:rPr lang="de-DE" sz="2200" dirty="0" smtClean="0">
                <a:sym typeface="Symbol"/>
              </a:rPr>
              <a:t> </a:t>
            </a:r>
            <a:r>
              <a:rPr lang="de-DE" sz="2200" dirty="0" err="1" smtClean="0">
                <a:sym typeface="Symbol"/>
              </a:rPr>
              <a:t>and</a:t>
            </a:r>
            <a:r>
              <a:rPr lang="de-DE" sz="2200" dirty="0" smtClean="0">
                <a:sym typeface="Symbol"/>
              </a:rPr>
              <a:t> 816 </a:t>
            </a:r>
            <a:r>
              <a:rPr lang="de-DE" sz="2200" dirty="0" err="1" smtClean="0">
                <a:sym typeface="Symbol"/>
              </a:rPr>
              <a:t>straws</a:t>
            </a:r>
            <a:endParaRPr lang="de-DE" sz="2200" dirty="0" smtClean="0">
              <a:sym typeface="Symbol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kern="0" dirty="0" smtClean="0">
                <a:solidFill>
                  <a:srgbClr val="000000"/>
                </a:solidFill>
                <a:latin typeface="Arial"/>
                <a:cs typeface="Arial"/>
                <a:sym typeface="Symbol"/>
              </a:rPr>
              <a:t>Optional: larger </a:t>
            </a:r>
            <a:r>
              <a:rPr lang="de-DE" sz="2400" kern="0" dirty="0" err="1" smtClean="0">
                <a:solidFill>
                  <a:srgbClr val="000000"/>
                </a:solidFill>
                <a:latin typeface="Arial"/>
                <a:cs typeface="Arial"/>
                <a:sym typeface="Symbol"/>
              </a:rPr>
              <a:t>straw</a:t>
            </a:r>
            <a:r>
              <a:rPr lang="de-DE" sz="2400" kern="0" dirty="0" smtClean="0">
                <a:solidFill>
                  <a:srgbClr val="000000"/>
                </a:solidFill>
                <a:latin typeface="Arial"/>
                <a:cs typeface="Arial"/>
                <a:sym typeface="Symbol"/>
              </a:rPr>
              <a:t> </a:t>
            </a:r>
            <a:r>
              <a:rPr lang="de-DE" sz="2400" kern="0" dirty="0" err="1" smtClean="0">
                <a:solidFill>
                  <a:srgbClr val="000000"/>
                </a:solidFill>
                <a:latin typeface="Arial"/>
                <a:cs typeface="Arial"/>
                <a:sym typeface="Symbol"/>
              </a:rPr>
              <a:t>setups</a:t>
            </a:r>
            <a:r>
              <a:rPr lang="de-DE" sz="2400" kern="0" dirty="0">
                <a:solidFill>
                  <a:srgbClr val="000000"/>
                </a:solidFill>
                <a:latin typeface="Arial"/>
                <a:cs typeface="Arial"/>
                <a:sym typeface="Symbol"/>
              </a:rPr>
              <a:t> </a:t>
            </a:r>
            <a:r>
              <a:rPr lang="de-DE" sz="2400" kern="0" dirty="0" err="1" smtClean="0">
                <a:solidFill>
                  <a:srgbClr val="000000"/>
                </a:solidFill>
                <a:latin typeface="Arial"/>
                <a:cs typeface="Arial"/>
                <a:sym typeface="Symbol"/>
              </a:rPr>
              <a:t>if</a:t>
            </a:r>
            <a:r>
              <a:rPr lang="de-DE" sz="2400" kern="0" dirty="0" smtClean="0">
                <a:solidFill>
                  <a:srgbClr val="000000"/>
                </a:solidFill>
                <a:latin typeface="Arial"/>
                <a:cs typeface="Arial"/>
                <a:sym typeface="Symbol"/>
              </a:rPr>
              <a:t> </a:t>
            </a:r>
          </a:p>
          <a:p>
            <a:pPr marL="0" indent="0"/>
            <a:r>
              <a:rPr lang="de-DE" sz="2400" kern="0" dirty="0">
                <a:solidFill>
                  <a:srgbClr val="000000"/>
                </a:solidFill>
                <a:latin typeface="Arial"/>
                <a:cs typeface="Arial"/>
                <a:sym typeface="Symbol"/>
              </a:rPr>
              <a:t> </a:t>
            </a:r>
            <a:r>
              <a:rPr lang="de-DE" sz="2400" kern="0" dirty="0" smtClean="0">
                <a:solidFill>
                  <a:srgbClr val="000000"/>
                </a:solidFill>
                <a:latin typeface="Arial"/>
                <a:cs typeface="Arial"/>
                <a:sym typeface="Symbol"/>
              </a:rPr>
              <a:t>     </a:t>
            </a:r>
            <a:r>
              <a:rPr lang="de-DE" sz="2400" kern="0" dirty="0" err="1" smtClean="0">
                <a:solidFill>
                  <a:srgbClr val="000000"/>
                </a:solidFill>
                <a:latin typeface="Arial"/>
                <a:cs typeface="Arial"/>
                <a:sym typeface="Symbol"/>
              </a:rPr>
              <a:t>new</a:t>
            </a:r>
            <a:r>
              <a:rPr lang="de-DE" sz="2400" kern="0" dirty="0" smtClean="0">
                <a:solidFill>
                  <a:srgbClr val="000000"/>
                </a:solidFill>
                <a:latin typeface="Arial"/>
                <a:cs typeface="Arial"/>
                <a:sym typeface="Symbol"/>
              </a:rPr>
              <a:t> RO </a:t>
            </a:r>
            <a:r>
              <a:rPr lang="de-DE" sz="2400" kern="0" dirty="0" err="1" smtClean="0">
                <a:solidFill>
                  <a:srgbClr val="000000"/>
                </a:solidFill>
                <a:latin typeface="Arial"/>
                <a:cs typeface="Arial"/>
                <a:sym typeface="Symbol"/>
              </a:rPr>
              <a:t>systems</a:t>
            </a:r>
            <a:r>
              <a:rPr lang="de-DE" sz="2400" kern="0" dirty="0" smtClean="0">
                <a:solidFill>
                  <a:srgbClr val="000000"/>
                </a:solidFill>
                <a:latin typeface="Arial"/>
                <a:cs typeface="Arial"/>
                <a:sym typeface="Symbol"/>
              </a:rPr>
              <a:t> </a:t>
            </a:r>
            <a:r>
              <a:rPr lang="de-DE" sz="2400" kern="0" dirty="0" err="1" smtClean="0">
                <a:solidFill>
                  <a:srgbClr val="000000"/>
                </a:solidFill>
                <a:latin typeface="Arial"/>
                <a:cs typeface="Arial"/>
                <a:sym typeface="Symbol"/>
              </a:rPr>
              <a:t>available</a:t>
            </a:r>
            <a:endParaRPr lang="de-DE" sz="2400" kern="0" dirty="0" smtClean="0">
              <a:solidFill>
                <a:srgbClr val="000000"/>
              </a:solidFill>
              <a:latin typeface="Arial"/>
              <a:cs typeface="Arial"/>
              <a:sym typeface="Symbol"/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de-DE" kern="0" dirty="0" smtClean="0">
              <a:solidFill>
                <a:srgbClr val="000000"/>
              </a:solidFill>
              <a:latin typeface="Arial"/>
              <a:cs typeface="Arial"/>
              <a:sym typeface="Symbol"/>
            </a:endParaRPr>
          </a:p>
          <a:p>
            <a:pPr lvl="2"/>
            <a:endParaRPr lang="de-DE" dirty="0" smtClean="0">
              <a:sym typeface="Symbol"/>
            </a:endParaRPr>
          </a:p>
          <a:p>
            <a:endParaRPr lang="de-DE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Beam Tests 2014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Dec-10, 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7" name="Picture 2" descr="C:\Users\Wintz\Documents\PANDA_STT_Pics\Proto_Dec2011\DSCF19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85" t="22879" r="3613"/>
          <a:stretch/>
        </p:blipFill>
        <p:spPr bwMode="auto">
          <a:xfrm>
            <a:off x="5724128" y="3776194"/>
            <a:ext cx="3085337" cy="209207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nhaltsplatzhalter 11"/>
          <p:cNvSpPr txBox="1">
            <a:spLocks/>
          </p:cNvSpPr>
          <p:nvPr/>
        </p:nvSpPr>
        <p:spPr>
          <a:xfrm>
            <a:off x="5724128" y="5784583"/>
            <a:ext cx="3168352" cy="6597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2 </a:t>
            </a:r>
            <a:r>
              <a:rPr lang="de-DE" sz="1600" i="1" dirty="0" err="1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de-DE" sz="1600" i="1" dirty="0" err="1" smtClean="0">
                <a:solidFill>
                  <a:schemeClr val="bg1">
                    <a:lumMod val="50000"/>
                  </a:schemeClr>
                </a:solidFill>
              </a:rPr>
              <a:t>traw</a:t>
            </a: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i="1" dirty="0" err="1" smtClean="0">
                <a:solidFill>
                  <a:schemeClr val="bg1">
                    <a:lumMod val="50000"/>
                  </a:schemeClr>
                </a:solidFill>
              </a:rPr>
              <a:t>setups</a:t>
            </a: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, beam </a:t>
            </a:r>
            <a:r>
              <a:rPr lang="de-DE" sz="1600" i="1" dirty="0" err="1" smtClean="0">
                <a:solidFill>
                  <a:schemeClr val="bg1">
                    <a:lumMod val="50000"/>
                  </a:schemeClr>
                </a:solidFill>
              </a:rPr>
              <a:t>coming</a:t>
            </a: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i="1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i="1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 back (Big Karl </a:t>
            </a:r>
            <a:r>
              <a:rPr lang="de-DE" sz="1600" i="1" dirty="0" err="1" smtClean="0">
                <a:solidFill>
                  <a:schemeClr val="bg1">
                    <a:lumMod val="50000"/>
                  </a:schemeClr>
                </a:solidFill>
              </a:rPr>
              <a:t>area</a:t>
            </a: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 @ COSY)</a:t>
            </a:r>
          </a:p>
        </p:txBody>
      </p:sp>
    </p:spTree>
    <p:extLst>
      <p:ext uri="{BB962C8B-B14F-4D97-AF65-F5344CB8AC3E}">
        <p14:creationId xmlns:p14="http://schemas.microsoft.com/office/powerpoint/2010/main" val="418770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M3:  TDR approval 				             </a:t>
            </a:r>
            <a:r>
              <a:rPr lang="en-US" sz="2000" dirty="0" smtClean="0"/>
              <a:t>      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1.03.2013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M8:  Pre-series test accepted  			    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31.03.2016</a:t>
            </a:r>
            <a:r>
              <a:rPr lang="en-US" sz="2000" dirty="0" smtClean="0"/>
              <a:t> 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M9:  Final STT construction, acceptance test 	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31.03.2018 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M10: Shipment to FAIR / approval for installation  	</a:t>
            </a:r>
            <a:r>
              <a:rPr lang="en-US" sz="2000" dirty="0" smtClean="0"/>
              <a:t>    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30.06.2018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M11: Ready for beam 		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30.09.2018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M12: Commissioning done / ready for operation </a:t>
            </a:r>
            <a:r>
              <a:rPr lang="en-US" sz="2000" dirty="0" smtClean="0"/>
              <a:t>             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20.12.2018</a:t>
            </a:r>
          </a:p>
          <a:p>
            <a:pPr marL="0" indent="0" algn="ctr">
              <a:lnSpc>
                <a:spcPct val="150000"/>
              </a:lnSpc>
            </a:pP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50000"/>
              </a:lnSpc>
            </a:pPr>
            <a:r>
              <a:rPr lang="en-US" sz="2000" dirty="0" smtClean="0"/>
              <a:t>Official timelines transmitted to FAIR </a:t>
            </a:r>
            <a:endParaRPr lang="de-DE" sz="2000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STT Milestones &amp; Roadmap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Dec-10, 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010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639</Words>
  <Application>Microsoft Office PowerPoint</Application>
  <PresentationFormat>Bildschirmpräsentation (4:3)</PresentationFormat>
  <Paragraphs>159</Paragraphs>
  <Slides>12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Peter Wintz</dc:creator>
  <cp:lastModifiedBy>Peter Wintz</cp:lastModifiedBy>
  <cp:revision>838</cp:revision>
  <cp:lastPrinted>2013-10-08T14:52:50Z</cp:lastPrinted>
  <dcterms:created xsi:type="dcterms:W3CDTF">2011-04-21T10:53:40Z</dcterms:created>
  <dcterms:modified xsi:type="dcterms:W3CDTF">2013-12-11T08:24:21Z</dcterms:modified>
</cp:coreProperties>
</file>