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66"/>
    <a:srgbClr val="0000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E342-EA5E-4D48-8FA9-4DAF265C8CCC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69F9-F8D6-4A4C-94BC-F236D1397D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-EMP@WWW-LISTSERV.GSI.DE" TargetMode="External"/><Relationship Id="rId2" Type="http://schemas.openxmlformats.org/officeDocument/2006/relationships/hyperlink" Target="https://forum.gsi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64905"/>
            <a:ext cx="9144000" cy="1368151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Electromagnetic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Physics</a:t>
            </a:r>
            <a:r>
              <a:rPr lang="fr-FR" dirty="0" smtClean="0">
                <a:solidFill>
                  <a:schemeClr val="bg1"/>
                </a:solidFill>
              </a:rPr>
              <a:t> session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i="1" dirty="0">
                <a:solidFill>
                  <a:schemeClr val="bg1"/>
                </a:solidFill>
              </a:rPr>
              <a:t>A few </a:t>
            </a:r>
            <a:r>
              <a:rPr lang="fr-FR" i="1" dirty="0" err="1">
                <a:solidFill>
                  <a:schemeClr val="bg1"/>
                </a:solidFill>
              </a:rPr>
              <a:t>remarks</a:t>
            </a:r>
            <a:r>
              <a:rPr lang="fr-FR" i="1" dirty="0">
                <a:solidFill>
                  <a:schemeClr val="bg1"/>
                </a:solidFill>
              </a:rPr>
              <a:t> to </a:t>
            </a:r>
            <a:r>
              <a:rPr lang="fr-FR" i="1" dirty="0" err="1">
                <a:solidFill>
                  <a:schemeClr val="bg1"/>
                </a:solidFill>
              </a:rPr>
              <a:t>start</a:t>
            </a:r>
            <a:r>
              <a:rPr lang="fr-FR" i="1" dirty="0">
                <a:solidFill>
                  <a:schemeClr val="bg1"/>
                </a:solidFill>
              </a:rPr>
              <a:t> the discussion </a:t>
            </a:r>
            <a:br>
              <a:rPr lang="fr-FR" i="1" dirty="0">
                <a:solidFill>
                  <a:schemeClr val="bg1"/>
                </a:solidFill>
              </a:rPr>
            </a:b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1752600"/>
          </a:xfrm>
        </p:spPr>
        <p:txBody>
          <a:bodyPr>
            <a:normAutofit fontScale="92500"/>
          </a:bodyPr>
          <a:lstStyle/>
          <a:p>
            <a:r>
              <a:rPr lang="fr-FR" sz="4800" dirty="0" smtClean="0">
                <a:solidFill>
                  <a:schemeClr val="tx1"/>
                </a:solidFill>
              </a:rPr>
              <a:t>47th PANDA </a:t>
            </a:r>
            <a:r>
              <a:rPr lang="fr-FR" sz="4800" dirty="0">
                <a:solidFill>
                  <a:schemeClr val="tx1"/>
                </a:solidFill>
              </a:rPr>
              <a:t>C</a:t>
            </a:r>
            <a:r>
              <a:rPr lang="fr-FR" sz="4800" dirty="0" smtClean="0">
                <a:solidFill>
                  <a:schemeClr val="tx1"/>
                </a:solidFill>
              </a:rPr>
              <a:t>ollaboration Meeting</a:t>
            </a:r>
          </a:p>
          <a:p>
            <a:r>
              <a:rPr lang="fr-FR" sz="4800" dirty="0" smtClean="0">
                <a:solidFill>
                  <a:schemeClr val="tx1"/>
                </a:solidFill>
              </a:rPr>
              <a:t>GSI, 10 </a:t>
            </a:r>
            <a:r>
              <a:rPr lang="fr-FR" sz="4800" dirty="0" err="1" smtClean="0">
                <a:solidFill>
                  <a:schemeClr val="tx1"/>
                </a:solidFill>
              </a:rPr>
              <a:t>December</a:t>
            </a:r>
            <a:r>
              <a:rPr lang="fr-FR" sz="4800" dirty="0" smtClean="0">
                <a:solidFill>
                  <a:schemeClr val="tx1"/>
                </a:solidFill>
              </a:rPr>
              <a:t> 2013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5696" y="4437112"/>
            <a:ext cx="5780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B. </a:t>
            </a:r>
            <a:r>
              <a:rPr lang="en-US" sz="2800" i="1" dirty="0" err="1" smtClean="0"/>
              <a:t>Ramstein</a:t>
            </a:r>
            <a:r>
              <a:rPr lang="en-US" sz="2800" i="1" dirty="0" smtClean="0"/>
              <a:t>, D.  </a:t>
            </a:r>
            <a:r>
              <a:rPr lang="en-US" sz="2800" i="1" dirty="0" err="1" smtClean="0"/>
              <a:t>Marchand</a:t>
            </a:r>
            <a:r>
              <a:rPr lang="en-US" sz="2800" i="1" dirty="0" smtClean="0"/>
              <a:t>   IPN </a:t>
            </a:r>
            <a:r>
              <a:rPr lang="en-US" sz="2800" i="1" dirty="0" err="1" smtClean="0"/>
              <a:t>Orsay</a:t>
            </a:r>
            <a:r>
              <a:rPr lang="en-US" sz="2800" i="1" dirty="0" smtClean="0"/>
              <a:t> </a:t>
            </a:r>
            <a:endParaRPr lang="fr-FR" sz="2800" i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pic>
        <p:nvPicPr>
          <p:cNvPr id="7" name="Image 27" descr="IPN_L100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229200"/>
            <a:ext cx="15478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84368" y="5445224"/>
            <a:ext cx="1219320" cy="134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51520" y="5520128"/>
            <a:ext cx="1752479" cy="6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14" r="58573"/>
          <a:stretch/>
        </p:blipFill>
        <p:spPr bwMode="auto">
          <a:xfrm>
            <a:off x="0" y="0"/>
            <a:ext cx="1841376" cy="59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5" name="CustomShape 15"/>
          <p:cNvSpPr/>
          <p:nvPr/>
        </p:nvSpPr>
        <p:spPr>
          <a:xfrm>
            <a:off x="0" y="-27384"/>
            <a:ext cx="9144000" cy="720080"/>
          </a:xfrm>
          <a:prstGeom prst="roundRect">
            <a:avLst>
              <a:gd name="adj" fmla="val 3600"/>
            </a:avLst>
          </a:prstGeom>
          <a:solidFill>
            <a:schemeClr val="tx2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Tecnical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developments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for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electromagnetic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channels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052736"/>
            <a:ext cx="74465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R&amp;D on detectors:  EMC, </a:t>
            </a:r>
            <a:r>
              <a:rPr lang="en-US" sz="2400" dirty="0" err="1" smtClean="0"/>
              <a:t>muon</a:t>
            </a:r>
            <a:r>
              <a:rPr lang="en-US" sz="2400" dirty="0" smtClean="0"/>
              <a:t> tracker </a:t>
            </a:r>
            <a:r>
              <a:rPr lang="en-US" sz="2400" i="1" dirty="0" smtClean="0">
                <a:solidFill>
                  <a:srgbClr val="990099"/>
                </a:solidFill>
              </a:rPr>
              <a:t>many labs involved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Filters for electromagnetic channels:  </a:t>
            </a:r>
          </a:p>
          <a:p>
            <a:r>
              <a:rPr lang="en-US" sz="2400" i="1" dirty="0" smtClean="0">
                <a:solidFill>
                  <a:srgbClr val="990099"/>
                </a:solidFill>
              </a:rPr>
              <a:t>R. </a:t>
            </a:r>
            <a:r>
              <a:rPr lang="en-US" sz="2400" i="1" dirty="0" err="1" smtClean="0">
                <a:solidFill>
                  <a:srgbClr val="990099"/>
                </a:solidFill>
              </a:rPr>
              <a:t>Kunne</a:t>
            </a:r>
            <a:r>
              <a:rPr lang="en-US" sz="2400" i="1" dirty="0" smtClean="0">
                <a:solidFill>
                  <a:srgbClr val="990099"/>
                </a:solidFill>
              </a:rPr>
              <a:t> (IPN </a:t>
            </a:r>
            <a:r>
              <a:rPr lang="en-US" sz="2400" i="1" dirty="0" err="1" smtClean="0">
                <a:solidFill>
                  <a:srgbClr val="990099"/>
                </a:solidFill>
              </a:rPr>
              <a:t>Orsay</a:t>
            </a:r>
            <a:r>
              <a:rPr lang="en-US" sz="2400" i="1" dirty="0" smtClean="0">
                <a:solidFill>
                  <a:srgbClr val="990099"/>
                </a:solidFill>
              </a:rPr>
              <a:t>) and </a:t>
            </a:r>
            <a:r>
              <a:rPr lang="fr-FR" sz="2400" i="1" dirty="0" smtClean="0">
                <a:solidFill>
                  <a:srgbClr val="990099"/>
                </a:solidFill>
              </a:rPr>
              <a:t>DAQT-FEE groups</a:t>
            </a:r>
            <a:endParaRPr lang="en-US" sz="2400" i="1" dirty="0" smtClean="0">
              <a:solidFill>
                <a:srgbClr val="990099"/>
              </a:solidFill>
            </a:endParaRPr>
          </a:p>
          <a:p>
            <a:endParaRPr lang="en-US" sz="2400" i="1" dirty="0" smtClean="0">
              <a:solidFill>
                <a:srgbClr val="990099"/>
              </a:solidFill>
            </a:endParaRPr>
          </a:p>
          <a:p>
            <a:r>
              <a:rPr lang="en-US" sz="2400" dirty="0" smtClean="0"/>
              <a:t>Polarized target studies : </a:t>
            </a:r>
            <a:r>
              <a:rPr lang="en-US" sz="2400" i="1" dirty="0" smtClean="0">
                <a:solidFill>
                  <a:srgbClr val="990099"/>
                </a:solidFill>
              </a:rPr>
              <a:t>B. Froehlich et al.  (HIM Mainz) </a:t>
            </a:r>
          </a:p>
          <a:p>
            <a:endParaRPr lang="en-US" sz="2400" i="1" dirty="0" smtClean="0">
              <a:solidFill>
                <a:srgbClr val="990099"/>
              </a:solidFill>
            </a:endParaRPr>
          </a:p>
          <a:p>
            <a:endParaRPr lang="en-US" sz="2400" i="1" dirty="0" smtClean="0">
              <a:solidFill>
                <a:srgbClr val="990099"/>
              </a:solidFill>
            </a:endParaRPr>
          </a:p>
          <a:p>
            <a:endParaRPr lang="en-US" sz="2400" i="1" dirty="0" smtClean="0">
              <a:solidFill>
                <a:srgbClr val="990099"/>
              </a:solidFill>
            </a:endParaRPr>
          </a:p>
          <a:p>
            <a:endParaRPr lang="fr-FR" sz="2400" i="1" dirty="0">
              <a:solidFill>
                <a:srgbClr val="990099"/>
              </a:solidFill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2303896" cy="135494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2288017" cy="13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941168"/>
            <a:ext cx="1439962" cy="125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HORIZON2020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48464" cy="4968552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000" dirty="0" smtClean="0"/>
              <a:t>New </a:t>
            </a:r>
            <a:r>
              <a:rPr lang="en-US" sz="2000" dirty="0" err="1" smtClean="0"/>
              <a:t>european</a:t>
            </a:r>
            <a:r>
              <a:rPr lang="en-US" sz="2000" dirty="0" smtClean="0"/>
              <a:t> framework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r>
              <a:rPr lang="en-US" sz="2000" dirty="0" smtClean="0"/>
              <a:t>Proposal for a </a:t>
            </a:r>
            <a:r>
              <a:rPr lang="en-US" sz="2000" dirty="0" err="1" smtClean="0"/>
              <a:t>HadronPhysicsHorizon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HPH</a:t>
            </a:r>
            <a:r>
              <a:rPr lang="en-US" sz="2000" dirty="0" smtClean="0"/>
              <a:t>) Networking Activity</a:t>
            </a:r>
          </a:p>
          <a:p>
            <a:r>
              <a:rPr lang="en-US" sz="2000" dirty="0" smtClean="0"/>
              <a:t>1 post-doc + money to organize meetings (</a:t>
            </a:r>
            <a:r>
              <a:rPr lang="en-US" sz="2000" dirty="0" err="1" smtClean="0"/>
              <a:t>accomodation</a:t>
            </a:r>
            <a:r>
              <a:rPr lang="en-US" sz="2000" dirty="0" smtClean="0"/>
              <a:t> and travel expenses) </a:t>
            </a:r>
          </a:p>
          <a:p>
            <a:r>
              <a:rPr lang="en-US" sz="2000" dirty="0" smtClean="0"/>
              <a:t>mainly a follow-up of </a:t>
            </a:r>
            <a:r>
              <a:rPr lang="en-US" sz="2000" dirty="0" smtClean="0">
                <a:solidFill>
                  <a:srgbClr val="FF0000"/>
                </a:solidFill>
              </a:rPr>
              <a:t>MESONNET  </a:t>
            </a:r>
            <a:r>
              <a:rPr lang="en-US" sz="2000" dirty="0" smtClean="0"/>
              <a:t>network  focused on rare meson decays and meson and baryon transition form factors (with contributions from WASA,HADES,…)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extension to PANDA activities via elastic Time-Like form factors  </a:t>
            </a:r>
            <a:r>
              <a:rPr lang="en-US" sz="2000" dirty="0" smtClean="0"/>
              <a:t>(and possibly meson or baryon transition form factors, …)</a:t>
            </a:r>
          </a:p>
          <a:p>
            <a:r>
              <a:rPr lang="en-US" sz="2000" dirty="0" smtClean="0"/>
              <a:t> guideline: 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corrections to g-2  (anomalous magnetic moment)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HPH proposal under construction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748464" cy="48245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600" b="1" dirty="0" smtClean="0"/>
              <a:t>                             Preliminary list of foreseen topics for the new network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1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Vacuum Polarization :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cross sections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2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Light by Light contribution to </a:t>
            </a:r>
            <a:r>
              <a:rPr lang="en-US" sz="1600" dirty="0" err="1" smtClean="0"/>
              <a:t>a</a:t>
            </a:r>
            <a:r>
              <a:rPr lang="en-US" sz="1600" baseline="-25000" dirty="0" err="1" smtClean="0"/>
              <a:t>μ</a:t>
            </a:r>
            <a:r>
              <a:rPr lang="en-US" sz="1600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fr-FR" sz="1600" dirty="0" smtClean="0"/>
              <a:t>3 </a:t>
            </a:r>
            <a:r>
              <a:rPr lang="fr-FR" sz="1600" dirty="0" err="1" smtClean="0">
                <a:solidFill>
                  <a:srgbClr val="FF0000"/>
                </a:solidFill>
              </a:rPr>
              <a:t>Meson</a:t>
            </a:r>
            <a:r>
              <a:rPr lang="fr-FR" sz="1600" dirty="0" smtClean="0">
                <a:solidFill>
                  <a:srgbClr val="FF0000"/>
                </a:solidFill>
              </a:rPr>
              <a:t> transition </a:t>
            </a:r>
            <a:r>
              <a:rPr lang="fr-FR" sz="1600" dirty="0" err="1" smtClean="0">
                <a:solidFill>
                  <a:srgbClr val="FF0000"/>
                </a:solidFill>
              </a:rPr>
              <a:t>form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factors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Kloe</a:t>
            </a:r>
            <a:r>
              <a:rPr lang="fr-FR" sz="1600" dirty="0" smtClean="0"/>
              <a:t>, WASA, BES…  )   </a:t>
            </a:r>
            <a:r>
              <a:rPr lang="fr-FR" sz="1600" dirty="0" err="1" smtClean="0">
                <a:solidFill>
                  <a:srgbClr val="990099"/>
                </a:solidFill>
              </a:rPr>
              <a:t>A.Kupsc</a:t>
            </a:r>
            <a:r>
              <a:rPr lang="fr-FR" sz="1600" dirty="0" smtClean="0">
                <a:solidFill>
                  <a:srgbClr val="990099"/>
                </a:solidFill>
              </a:rPr>
              <a:t> (Uppsala)</a:t>
            </a:r>
          </a:p>
          <a:p>
            <a:pPr marL="0">
              <a:spcBef>
                <a:spcPts val="0"/>
              </a:spcBef>
              <a:buNone/>
            </a:pPr>
            <a:r>
              <a:rPr lang="fr-FR" sz="1600" dirty="0" smtClean="0"/>
              <a:t>4 Monte Carlo  </a:t>
            </a:r>
            <a:r>
              <a:rPr lang="fr-FR" sz="1600" dirty="0" err="1" smtClean="0"/>
              <a:t>generators</a:t>
            </a:r>
            <a:r>
              <a:rPr lang="fr-FR" sz="1600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5 </a:t>
            </a:r>
            <a:r>
              <a:rPr lang="en-US" sz="1600" dirty="0" smtClean="0">
                <a:solidFill>
                  <a:srgbClr val="FF0000"/>
                </a:solidFill>
              </a:rPr>
              <a:t>Experimental studies of light meson decays and dynamics of  </a:t>
            </a:r>
            <a:r>
              <a:rPr lang="en-US" sz="1600" dirty="0" err="1" smtClean="0">
                <a:solidFill>
                  <a:srgbClr val="FF0000"/>
                </a:solidFill>
              </a:rPr>
              <a:t>hadronic</a:t>
            </a:r>
            <a:r>
              <a:rPr lang="en-US" sz="1600" dirty="0" smtClean="0">
                <a:solidFill>
                  <a:srgbClr val="FF0000"/>
                </a:solidFill>
              </a:rPr>
              <a:t> final states</a:t>
            </a:r>
          </a:p>
          <a:p>
            <a:pPr marL="0">
              <a:spcBef>
                <a:spcPts val="0"/>
              </a:spcBef>
              <a:buNone/>
            </a:pPr>
            <a:r>
              <a:rPr lang="fr-FR" sz="1600" dirty="0" smtClean="0"/>
              <a:t>MAMI, DAPHNE, BEPCII, CEBAF</a:t>
            </a:r>
            <a:r>
              <a:rPr lang="fr-FR" sz="1600" dirty="0" smtClean="0">
                <a:solidFill>
                  <a:srgbClr val="990099"/>
                </a:solidFill>
              </a:rPr>
              <a:t>, </a:t>
            </a:r>
            <a:r>
              <a:rPr lang="fr-FR" sz="1600" dirty="0" smtClean="0"/>
              <a:t>S. </a:t>
            </a:r>
            <a:r>
              <a:rPr lang="fr-FR" sz="1600" dirty="0" err="1" smtClean="0"/>
              <a:t>Giovannella</a:t>
            </a:r>
            <a:r>
              <a:rPr lang="fr-FR" sz="1600" dirty="0" smtClean="0"/>
              <a:t> (Frascati)</a:t>
            </a:r>
            <a:endParaRPr lang="en-US" sz="1600" dirty="0" smtClean="0">
              <a:solidFill>
                <a:srgbClr val="990099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6  tau lepton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decays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7 Model-independent methods for rare decays and transition form factors of light mesons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8 </a:t>
            </a:r>
            <a:r>
              <a:rPr lang="en-US" sz="1600" dirty="0" err="1" smtClean="0">
                <a:solidFill>
                  <a:srgbClr val="FF0000"/>
                </a:solidFill>
              </a:rPr>
              <a:t>Dalitz</a:t>
            </a:r>
            <a:r>
              <a:rPr lang="en-US" sz="1600" dirty="0" smtClean="0">
                <a:solidFill>
                  <a:srgbClr val="FF0000"/>
                </a:solidFill>
              </a:rPr>
              <a:t> decays of baryon resonances</a:t>
            </a:r>
            <a:r>
              <a:rPr lang="en-US" sz="1600" dirty="0" smtClean="0"/>
              <a:t> (HADES) 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solidFill>
                  <a:srgbClr val="990099"/>
                </a:solidFill>
              </a:rPr>
              <a:t>Piotr</a:t>
            </a:r>
            <a:r>
              <a:rPr lang="en-US" sz="1600" i="1" dirty="0" smtClean="0">
                <a:solidFill>
                  <a:srgbClr val="990099"/>
                </a:solidFill>
              </a:rPr>
              <a:t> </a:t>
            </a:r>
            <a:r>
              <a:rPr lang="en-US" sz="1600" i="1" dirty="0" err="1" smtClean="0">
                <a:solidFill>
                  <a:srgbClr val="990099"/>
                </a:solidFill>
              </a:rPr>
              <a:t>Salabura</a:t>
            </a:r>
            <a:r>
              <a:rPr lang="en-US" sz="1600" i="1" dirty="0" smtClean="0">
                <a:solidFill>
                  <a:srgbClr val="990099"/>
                </a:solidFill>
              </a:rPr>
              <a:t> (UJ Cracow) and B. R. (IPN </a:t>
            </a:r>
            <a:r>
              <a:rPr lang="en-US" sz="1600" i="1" dirty="0" err="1" smtClean="0">
                <a:solidFill>
                  <a:srgbClr val="990099"/>
                </a:solidFill>
              </a:rPr>
              <a:t>Orsay</a:t>
            </a:r>
            <a:r>
              <a:rPr lang="en-US" sz="1600" i="1" dirty="0" smtClean="0">
                <a:solidFill>
                  <a:srgbClr val="990099"/>
                </a:solidFill>
              </a:rPr>
              <a:t>)</a:t>
            </a:r>
          </a:p>
          <a:p>
            <a:pPr>
              <a:buNone/>
            </a:pPr>
            <a:r>
              <a:rPr lang="en-US" sz="1600" dirty="0" smtClean="0"/>
              <a:t>9 </a:t>
            </a:r>
            <a:r>
              <a:rPr lang="en-US" sz="1600" b="1" dirty="0" smtClean="0">
                <a:solidFill>
                  <a:srgbClr val="FF0000"/>
                </a:solidFill>
              </a:rPr>
              <a:t>Elastic time-like baryon electromagnetic form-factors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 PANDA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990099"/>
                </a:solidFill>
              </a:rPr>
              <a:t>B. R. (IPN </a:t>
            </a:r>
            <a:r>
              <a:rPr lang="en-US" sz="1600" i="1" dirty="0" err="1" smtClean="0">
                <a:solidFill>
                  <a:srgbClr val="990099"/>
                </a:solidFill>
              </a:rPr>
              <a:t>Orsay</a:t>
            </a:r>
            <a:r>
              <a:rPr lang="en-US" sz="1600" i="1" dirty="0" smtClean="0">
                <a:solidFill>
                  <a:srgbClr val="990099"/>
                </a:solidFill>
              </a:rPr>
              <a:t>),</a:t>
            </a:r>
            <a:r>
              <a:rPr lang="fr-FR" sz="1600" dirty="0" smtClean="0"/>
              <a:t> </a:t>
            </a:r>
            <a:r>
              <a:rPr lang="en-US" sz="1600" i="1" dirty="0" err="1" smtClean="0">
                <a:solidFill>
                  <a:srgbClr val="990099"/>
                </a:solidFill>
              </a:rPr>
              <a:t>Piotr</a:t>
            </a:r>
            <a:r>
              <a:rPr lang="en-US" sz="1600" i="1" dirty="0" smtClean="0">
                <a:solidFill>
                  <a:srgbClr val="990099"/>
                </a:solidFill>
              </a:rPr>
              <a:t> </a:t>
            </a:r>
            <a:r>
              <a:rPr lang="en-US" sz="1600" i="1" dirty="0" err="1" smtClean="0">
                <a:solidFill>
                  <a:srgbClr val="990099"/>
                </a:solidFill>
              </a:rPr>
              <a:t>Salabura</a:t>
            </a:r>
            <a:r>
              <a:rPr lang="en-US" sz="1600" i="1" dirty="0" smtClean="0">
                <a:solidFill>
                  <a:srgbClr val="990099"/>
                </a:solidFill>
              </a:rPr>
              <a:t> (UJ Cracow</a:t>
            </a:r>
            <a:r>
              <a:rPr lang="en-US" sz="1600" i="1" dirty="0" smtClean="0">
                <a:solidFill>
                  <a:srgbClr val="990099"/>
                </a:solidFill>
              </a:rPr>
              <a:t>)</a:t>
            </a:r>
            <a:r>
              <a:rPr lang="fr-FR" sz="1600" dirty="0" smtClean="0">
                <a:solidFill>
                  <a:srgbClr val="990099"/>
                </a:solidFill>
              </a:rPr>
              <a:t>, </a:t>
            </a:r>
            <a:r>
              <a:rPr lang="fr-FR" sz="1600" i="1" dirty="0" smtClean="0">
                <a:solidFill>
                  <a:srgbClr val="990099"/>
                </a:solidFill>
              </a:rPr>
              <a:t>Karin </a:t>
            </a:r>
            <a:r>
              <a:rPr lang="fr-FR" sz="1600" i="1" dirty="0" err="1" smtClean="0">
                <a:solidFill>
                  <a:srgbClr val="990099"/>
                </a:solidFill>
              </a:rPr>
              <a:t>Sch</a:t>
            </a:r>
            <a:r>
              <a:rPr lang="hu-HU" sz="1600" i="1" dirty="0" smtClean="0">
                <a:solidFill>
                  <a:srgbClr val="990099"/>
                </a:solidFill>
              </a:rPr>
              <a:t>ő</a:t>
            </a:r>
            <a:r>
              <a:rPr lang="fr-FR" sz="1600" i="1" dirty="0" err="1" smtClean="0">
                <a:solidFill>
                  <a:srgbClr val="990099"/>
                </a:solidFill>
              </a:rPr>
              <a:t>nning</a:t>
            </a:r>
            <a:r>
              <a:rPr lang="fr-FR" sz="1600" i="1" dirty="0" smtClean="0">
                <a:solidFill>
                  <a:srgbClr val="990099"/>
                </a:solidFill>
              </a:rPr>
              <a:t> (Uppsala)</a:t>
            </a:r>
            <a:endParaRPr lang="en-US" sz="1600" i="1" dirty="0" smtClean="0">
              <a:solidFill>
                <a:srgbClr val="990099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it-IT" sz="1600" dirty="0" smtClean="0"/>
              <a:t>10 </a:t>
            </a:r>
            <a:r>
              <a:rPr lang="it-IT" sz="1600" dirty="0" smtClean="0">
                <a:solidFill>
                  <a:srgbClr val="FF0000"/>
                </a:solidFill>
              </a:rPr>
              <a:t>non-1−− states in e+e− via 2-photon processes   </a:t>
            </a:r>
            <a:r>
              <a:rPr lang="it-IT" sz="1600" dirty="0" smtClean="0"/>
              <a:t>and connection with PANDA studies </a:t>
            </a:r>
            <a:r>
              <a:rPr lang="fr-FR" sz="1600" i="1" dirty="0" smtClean="0">
                <a:solidFill>
                  <a:srgbClr val="990099"/>
                </a:solidFill>
              </a:rPr>
              <a:t>Johan </a:t>
            </a:r>
            <a:r>
              <a:rPr lang="fr-FR" sz="1600" i="1" dirty="0" err="1" smtClean="0">
                <a:solidFill>
                  <a:srgbClr val="990099"/>
                </a:solidFill>
              </a:rPr>
              <a:t>Messchendorp</a:t>
            </a:r>
            <a:r>
              <a:rPr lang="fr-FR" sz="1600" i="1" dirty="0" smtClean="0">
                <a:solidFill>
                  <a:srgbClr val="990099"/>
                </a:solidFill>
              </a:rPr>
              <a:t> (KVI)</a:t>
            </a:r>
            <a:endParaRPr lang="it-IT" sz="1600" i="1" dirty="0" smtClean="0">
              <a:solidFill>
                <a:srgbClr val="990099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11 Search for physics beyond SM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12 </a:t>
            </a:r>
            <a:r>
              <a:rPr lang="en-US" sz="1600" dirty="0" err="1" smtClean="0"/>
              <a:t>Hadron</a:t>
            </a:r>
            <a:r>
              <a:rPr lang="en-US" sz="1600" dirty="0" smtClean="0"/>
              <a:t> physics program for future low energy facilities MESA, </a:t>
            </a:r>
            <a:r>
              <a:rPr lang="fr-FR" sz="1600" dirty="0" smtClean="0"/>
              <a:t>IRIDE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13 Two photon contribution to space like FF of nucleons</a:t>
            </a:r>
          </a:p>
          <a:p>
            <a:pPr>
              <a:buNone/>
            </a:pPr>
            <a:endParaRPr lang="fr-FR" sz="1800" i="1" dirty="0">
              <a:solidFill>
                <a:srgbClr val="99009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320063" y="4941168"/>
            <a:ext cx="6060249" cy="147732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PANDA  activities highly welcome in this network</a:t>
            </a:r>
          </a:p>
          <a:p>
            <a:pPr>
              <a:buFont typeface="Wingdings" pitchFamily="2" charset="2"/>
              <a:buChar char="ü"/>
            </a:pPr>
            <a:r>
              <a:rPr lang="en-US" i="1" dirty="0" smtClean="0"/>
              <a:t>Please contact us if you plan to involve your </a:t>
            </a:r>
            <a:r>
              <a:rPr lang="en-US" i="1" smtClean="0"/>
              <a:t>institute  </a:t>
            </a:r>
            <a:endParaRPr lang="en-US" i="1" dirty="0" smtClean="0"/>
          </a:p>
          <a:p>
            <a:pPr>
              <a:buFont typeface="Wingdings" pitchFamily="2" charset="2"/>
              <a:buChar char="ü"/>
            </a:pPr>
            <a:r>
              <a:rPr lang="en-US" i="1" dirty="0" smtClean="0"/>
              <a:t>Dead line for submitting the proposal: end of march </a:t>
            </a:r>
          </a:p>
          <a:p>
            <a:pPr>
              <a:buFont typeface="Wingdings" pitchFamily="2" charset="2"/>
              <a:buChar char="ü"/>
            </a:pPr>
            <a:r>
              <a:rPr lang="en-US" i="1" dirty="0" smtClean="0"/>
              <a:t>Needed information before January 10, 2014</a:t>
            </a:r>
          </a:p>
          <a:p>
            <a:r>
              <a:rPr lang="en-US" i="1" dirty="0" smtClean="0"/>
              <a:t>        Participating institutes, number of EFT, proposed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Reminder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4"/>
                </a:solidFill>
              </a:rPr>
              <a:t>Forum: </a:t>
            </a:r>
            <a:r>
              <a:rPr lang="fr-FR" sz="3600" dirty="0" smtClean="0">
                <a:hlinkClick r:id="rId2"/>
              </a:rPr>
              <a:t>https://forum.gsi.de/</a:t>
            </a:r>
            <a:endParaRPr lang="fr-FR" sz="3600" dirty="0" smtClean="0"/>
          </a:p>
          <a:p>
            <a:pPr>
              <a:buNone/>
            </a:pPr>
            <a:r>
              <a:rPr lang="pt-BR" sz="3100" dirty="0" smtClean="0"/>
              <a:t>PANDA » PANDA - Physics » PANDA – EMP </a:t>
            </a:r>
            <a:r>
              <a:rPr lang="fr-FR" sz="3100" dirty="0" smtClean="0">
                <a:solidFill>
                  <a:srgbClr val="FF0000"/>
                </a:solidFill>
              </a:rPr>
              <a:t> </a:t>
            </a:r>
            <a:r>
              <a:rPr lang="fr-FR" sz="3100" i="1" dirty="0" smtClean="0">
                <a:solidFill>
                  <a:srgbClr val="FF0000"/>
                </a:solidFill>
              </a:rPr>
              <a:t>discussions</a:t>
            </a:r>
            <a:endParaRPr lang="fr-FR" sz="3100" i="1" dirty="0" smtClean="0"/>
          </a:p>
          <a:p>
            <a:r>
              <a:rPr lang="fr-FR" sz="3600" b="1" dirty="0" smtClean="0">
                <a:solidFill>
                  <a:schemeClr val="accent4"/>
                </a:solidFill>
              </a:rPr>
              <a:t>Mailing </a:t>
            </a:r>
            <a:r>
              <a:rPr lang="fr-FR" sz="3600" b="1" dirty="0" err="1" smtClean="0">
                <a:solidFill>
                  <a:schemeClr val="accent4"/>
                </a:solidFill>
              </a:rPr>
              <a:t>list</a:t>
            </a:r>
            <a:r>
              <a:rPr lang="fr-FR" sz="3600" b="1" dirty="0" smtClean="0">
                <a:solidFill>
                  <a:schemeClr val="accent4"/>
                </a:solidFill>
              </a:rPr>
              <a:t> : </a:t>
            </a:r>
            <a:r>
              <a:rPr lang="fr-FR" sz="3600" dirty="0" smtClean="0">
                <a:hlinkClick r:id="rId3"/>
              </a:rPr>
              <a:t>PANDA-EMP@WWW-LISTSERV.GSI.DE</a:t>
            </a:r>
            <a:endParaRPr lang="fr-FR" sz="3600" dirty="0" smtClean="0"/>
          </a:p>
          <a:p>
            <a:pPr>
              <a:buNone/>
            </a:pPr>
            <a:r>
              <a:rPr lang="en-US" sz="3100" i="1" dirty="0" smtClean="0"/>
              <a:t>Please subscribe , it is easier for</a:t>
            </a:r>
            <a:r>
              <a:rPr lang="en-US" sz="3100" i="1" dirty="0" smtClean="0">
                <a:solidFill>
                  <a:srgbClr val="FF0000"/>
                </a:solidFill>
              </a:rPr>
              <a:t>  information exchange</a:t>
            </a:r>
          </a:p>
          <a:p>
            <a:pPr>
              <a:buNone/>
            </a:pPr>
            <a:r>
              <a:rPr lang="en-US" sz="3100" i="1" dirty="0" smtClean="0">
                <a:solidFill>
                  <a:srgbClr val="FF0000"/>
                </a:solidFill>
              </a:rPr>
              <a:t>                  Thank you</a:t>
            </a:r>
            <a:endParaRPr lang="fr-FR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PANDA CM, GSI, 10/12/2013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639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Working</a:t>
            </a:r>
            <a:r>
              <a:rPr lang="fr-FR" dirty="0" smtClean="0">
                <a:solidFill>
                  <a:schemeClr val="bg1"/>
                </a:solidFill>
              </a:rPr>
              <a:t> Group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on </a:t>
            </a:r>
            <a:r>
              <a:rPr lang="fr-FR" dirty="0" err="1" smtClean="0">
                <a:solidFill>
                  <a:schemeClr val="bg1"/>
                </a:solidFill>
              </a:rPr>
              <a:t>Electromagnetic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Processes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268760"/>
            <a:ext cx="8820472" cy="13681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fr-FR" sz="2800" i="1" dirty="0" err="1" smtClean="0"/>
              <a:t>Discuss</a:t>
            </a:r>
            <a:r>
              <a:rPr lang="fr-FR" sz="2800" i="1" dirty="0" smtClean="0"/>
              <a:t> </a:t>
            </a:r>
            <a:r>
              <a:rPr lang="fr-FR" sz="2800" i="1" dirty="0" err="1" smtClean="0">
                <a:solidFill>
                  <a:srgbClr val="FF0000"/>
                </a:solidFill>
              </a:rPr>
              <a:t>physics</a:t>
            </a:r>
            <a:r>
              <a:rPr lang="fr-FR" sz="2800" i="1" dirty="0" smtClean="0"/>
              <a:t> and </a:t>
            </a:r>
            <a:r>
              <a:rPr lang="fr-FR" sz="2800" i="1" dirty="0" err="1" smtClean="0">
                <a:solidFill>
                  <a:srgbClr val="FF0000"/>
                </a:solidFill>
              </a:rPr>
              <a:t>technical</a:t>
            </a:r>
            <a:r>
              <a:rPr lang="fr-FR" sz="2800" i="1" dirty="0" smtClean="0"/>
              <a:t> issues 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to </a:t>
            </a:r>
            <a:r>
              <a:rPr lang="fr-FR" sz="2800" i="1" dirty="0" err="1" smtClean="0"/>
              <a:t>Nucleon</a:t>
            </a:r>
            <a:r>
              <a:rPr lang="fr-FR" sz="2800" i="1" dirty="0" smtClean="0"/>
              <a:t> structure </a:t>
            </a:r>
            <a:r>
              <a:rPr lang="fr-FR" sz="2800" i="1" dirty="0" err="1" smtClean="0"/>
              <a:t>studies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using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ElectroMagnetic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Processes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measurements</a:t>
            </a:r>
            <a:endParaRPr lang="fr-FR" sz="2800" i="1" dirty="0" smtClean="0"/>
          </a:p>
          <a:p>
            <a:pPr>
              <a:spcBef>
                <a:spcPts val="0"/>
              </a:spcBef>
              <a:buNone/>
            </a:pPr>
            <a:endParaRPr lang="fr-FR" i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83" name="ZoneTexte 82"/>
          <p:cNvSpPr txBox="1"/>
          <p:nvPr/>
        </p:nvSpPr>
        <p:spPr>
          <a:xfrm>
            <a:off x="520780" y="2780928"/>
            <a:ext cx="5906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Short update about on-going activities :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might well be incomplete, please correct !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Information about Horizon2020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582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Electromagnetic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Processes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196752"/>
            <a:ext cx="8820472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fr-FR" i="1" dirty="0" smtClean="0"/>
              <a:t>Four main </a:t>
            </a:r>
            <a:r>
              <a:rPr lang="fr-FR" i="1" dirty="0" err="1" smtClean="0"/>
              <a:t>topics</a:t>
            </a:r>
            <a:r>
              <a:rPr lang="fr-FR" i="1" dirty="0" smtClean="0"/>
              <a:t> </a:t>
            </a:r>
            <a:r>
              <a:rPr lang="fr-FR" i="1" dirty="0" err="1" smtClean="0"/>
              <a:t>were</a:t>
            </a:r>
            <a:r>
              <a:rPr lang="fr-FR" i="1" dirty="0" smtClean="0"/>
              <a:t> </a:t>
            </a:r>
            <a:r>
              <a:rPr lang="fr-FR" i="1" dirty="0" err="1" smtClean="0"/>
              <a:t>studied</a:t>
            </a:r>
            <a:r>
              <a:rPr lang="fr-FR" i="1" dirty="0" smtClean="0"/>
              <a:t> up to </a:t>
            </a:r>
            <a:r>
              <a:rPr lang="fr-FR" i="1" dirty="0" err="1" smtClean="0"/>
              <a:t>now</a:t>
            </a:r>
            <a:r>
              <a:rPr lang="fr-FR" i="1" dirty="0" smtClean="0"/>
              <a:t>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4390" y="2257936"/>
          <a:ext cx="8999984" cy="24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  <a:gridCol w="2249996"/>
                <a:gridCol w="2249996"/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γ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9902" y="2451815"/>
            <a:ext cx="18042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/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90" y="4026698"/>
            <a:ext cx="22677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Time Like electro</a:t>
            </a:r>
          </a:p>
          <a:p>
            <a:r>
              <a:rPr lang="en-US" dirty="0" smtClean="0"/>
              <a:t>magnetic Form factors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41794" y="3376885"/>
            <a:ext cx="7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  <a:endParaRPr lang="fr-F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t="23810"/>
          <a:stretch>
            <a:fillRect/>
          </a:stretch>
        </p:blipFill>
        <p:spPr bwMode="auto">
          <a:xfrm>
            <a:off x="2610166" y="2872830"/>
            <a:ext cx="170752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462080" y="2440781"/>
            <a:ext cx="103191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γ γ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45159" y="4026698"/>
            <a:ext cx="20316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eneralized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mplitudes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26390" y="2368773"/>
            <a:ext cx="2088232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/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3738" y="4026698"/>
            <a:ext cx="18390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ransition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mplitudes</a:t>
            </a:r>
            <a:endParaRPr lang="fr-FR" dirty="0"/>
          </a:p>
        </p:txBody>
      </p:sp>
      <p:sp>
        <p:nvSpPr>
          <p:cNvPr id="15" name="Arc 14"/>
          <p:cNvSpPr/>
          <p:nvPr/>
        </p:nvSpPr>
        <p:spPr>
          <a:xfrm rot="2954666">
            <a:off x="3459789" y="3145531"/>
            <a:ext cx="614991" cy="433759"/>
          </a:xfrm>
          <a:prstGeom prst="arc">
            <a:avLst>
              <a:gd name="adj1" fmla="val 14178554"/>
              <a:gd name="adj2" fmla="val 88826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690286" y="3304877"/>
            <a:ext cx="25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fr-FR" sz="1400" dirty="0"/>
          </a:p>
        </p:txBody>
      </p:sp>
      <p:grpSp>
        <p:nvGrpSpPr>
          <p:cNvPr id="17" name="Groupe 141"/>
          <p:cNvGrpSpPr/>
          <p:nvPr/>
        </p:nvGrpSpPr>
        <p:grpSpPr>
          <a:xfrm>
            <a:off x="377919" y="2743790"/>
            <a:ext cx="1800278" cy="1281169"/>
            <a:chOff x="539552" y="4626613"/>
            <a:chExt cx="1584254" cy="962627"/>
          </a:xfrm>
        </p:grpSpPr>
        <p:sp>
          <p:nvSpPr>
            <p:cNvPr id="18" name="Rectangle 17"/>
            <p:cNvSpPr/>
            <p:nvPr/>
          </p:nvSpPr>
          <p:spPr>
            <a:xfrm>
              <a:off x="539552" y="4725144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82"/>
            <p:cNvGrpSpPr/>
            <p:nvPr/>
          </p:nvGrpSpPr>
          <p:grpSpPr>
            <a:xfrm>
              <a:off x="607500" y="4626613"/>
              <a:ext cx="1516306" cy="944355"/>
              <a:chOff x="6303263" y="2462892"/>
              <a:chExt cx="1516306" cy="944355"/>
            </a:xfrm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6303263" y="2462892"/>
                <a:ext cx="1516306" cy="944355"/>
                <a:chOff x="714" y="2348"/>
                <a:chExt cx="2250" cy="1259"/>
              </a:xfrm>
            </p:grpSpPr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23" y="3156"/>
                  <a:ext cx="641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="1" baseline="0" dirty="0"/>
                    <a:t>e</a:t>
                  </a:r>
                  <a:r>
                    <a:rPr lang="fr-FR" sz="1600" b="1" baseline="30000" dirty="0"/>
                    <a:t>+</a:t>
                  </a:r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1056" y="2863"/>
                  <a:ext cx="528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3024"/>
                  <a:ext cx="528" cy="2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7" y="2484"/>
                  <a:ext cx="303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aseline="0" dirty="0"/>
                    <a:t>p</a:t>
                  </a: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4" y="3087"/>
                  <a:ext cx="433" cy="451"/>
                </a:xfrm>
                <a:prstGeom prst="rect">
                  <a:avLst/>
                </a:prstGeom>
                <a:noFill/>
                <a:ln w="28575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600" baseline="0" dirty="0"/>
                    <a:t>p</a:t>
                  </a:r>
                </a:p>
              </p:txBody>
            </p:sp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-2317481">
                  <a:off x="1632" y="2880"/>
                  <a:ext cx="335" cy="26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96" y="24"/>
                    </a:cxn>
                    <a:cxn ang="0">
                      <a:pos x="48" y="168"/>
                    </a:cxn>
                    <a:cxn ang="0">
                      <a:pos x="192" y="120"/>
                    </a:cxn>
                    <a:cxn ang="0">
                      <a:pos x="192" y="264"/>
                    </a:cxn>
                    <a:cxn ang="0">
                      <a:pos x="336" y="216"/>
                    </a:cxn>
                    <a:cxn ang="0">
                      <a:pos x="336" y="360"/>
                    </a:cxn>
                  </a:cxnLst>
                  <a:rect l="0" t="0" r="r" b="b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832"/>
                  <a:ext cx="384" cy="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96" cy="18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8" y="2348"/>
                  <a:ext cx="399" cy="53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aseline="0" dirty="0"/>
                    <a:t>-</a:t>
                  </a:r>
                </a:p>
              </p:txBody>
            </p:sp>
          </p:grp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7380312" y="2555612"/>
                <a:ext cx="333746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600" b="1" baseline="0" dirty="0" smtClean="0"/>
                  <a:t>e</a:t>
                </a:r>
                <a:r>
                  <a:rPr lang="fr-FR" b="1" baseline="30000" dirty="0" smtClean="0"/>
                  <a:t>-</a:t>
                </a:r>
                <a:endParaRPr lang="fr-FR" sz="1200" b="1" baseline="30000" dirty="0"/>
              </a:p>
            </p:txBody>
          </p:sp>
        </p:grpSp>
      </p:grpSp>
      <p:sp>
        <p:nvSpPr>
          <p:cNvPr id="32" name="ZoneTexte 31"/>
          <p:cNvSpPr txBox="1"/>
          <p:nvPr/>
        </p:nvSpPr>
        <p:spPr>
          <a:xfrm>
            <a:off x="5778518" y="2791529"/>
            <a:ext cx="107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Fwd/</a:t>
            </a:r>
            <a:r>
              <a:rPr lang="en-US" dirty="0" err="1" smtClean="0"/>
              <a:t>bwd</a:t>
            </a:r>
            <a:endParaRPr lang="fr-FR" dirty="0"/>
          </a:p>
        </p:txBody>
      </p:sp>
      <p:grpSp>
        <p:nvGrpSpPr>
          <p:cNvPr id="33" name="Groupe 158"/>
          <p:cNvGrpSpPr/>
          <p:nvPr/>
        </p:nvGrpSpPr>
        <p:grpSpPr>
          <a:xfrm>
            <a:off x="4626390" y="2872829"/>
            <a:ext cx="1204254" cy="1080120"/>
            <a:chOff x="5995942" y="4797152"/>
            <a:chExt cx="1024330" cy="936104"/>
          </a:xfrm>
        </p:grpSpPr>
        <p:sp>
          <p:nvSpPr>
            <p:cNvPr id="34" name="Rectangle 33"/>
            <p:cNvSpPr/>
            <p:nvPr/>
          </p:nvSpPr>
          <p:spPr>
            <a:xfrm>
              <a:off x="6012160" y="5589240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5942" y="4797152"/>
              <a:ext cx="102433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6012160" y="479715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6669686" y="5296408"/>
              <a:ext cx="289336" cy="2667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 smtClean="0">
                  <a:sym typeface="Symbol"/>
                </a:rPr>
                <a:t></a:t>
              </a:r>
              <a:r>
                <a:rPr lang="fr-FR" sz="1400" baseline="30000" dirty="0" smtClean="0">
                  <a:sym typeface="Symbol"/>
                </a:rPr>
                <a:t>0</a:t>
              </a:r>
              <a:endParaRPr lang="fr-FR" sz="1400" baseline="0" dirty="0"/>
            </a:p>
          </p:txBody>
        </p:sp>
      </p:grpSp>
      <p:grpSp>
        <p:nvGrpSpPr>
          <p:cNvPr id="38" name="Groupe 164"/>
          <p:cNvGrpSpPr/>
          <p:nvPr/>
        </p:nvGrpSpPr>
        <p:grpSpPr>
          <a:xfrm>
            <a:off x="4626390" y="2872830"/>
            <a:ext cx="988231" cy="1097314"/>
            <a:chOff x="4575897" y="4797152"/>
            <a:chExt cx="984333" cy="1027857"/>
          </a:xfrm>
        </p:grpSpPr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4575897" y="4797152"/>
              <a:ext cx="288032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220072" y="4797152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</a:t>
              </a:r>
              <a:r>
                <a:rPr lang="en-US" sz="1400" baseline="30000" dirty="0" smtClean="0"/>
                <a:t>2</a:t>
              </a:r>
              <a:endParaRPr lang="fr-FR" sz="1400" baseline="300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076056" y="5517232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fr-FR" sz="1400" dirty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4626390" y="3448894"/>
            <a:ext cx="28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846572" y="3168119"/>
            <a:ext cx="10026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 smtClean="0"/>
              <a:t>Large q</a:t>
            </a:r>
            <a:r>
              <a:rPr lang="en-US" i="1" baseline="30000" dirty="0" smtClean="0"/>
              <a:t>2</a:t>
            </a:r>
            <a:r>
              <a:rPr lang="en-US" i="1" dirty="0" smtClean="0"/>
              <a:t>  </a:t>
            </a:r>
          </a:p>
          <a:p>
            <a:pPr>
              <a:lnSpc>
                <a:spcPts val="1800"/>
              </a:lnSpc>
            </a:pPr>
            <a:r>
              <a:rPr lang="en-US" i="1" dirty="0" smtClean="0"/>
              <a:t>small t or u</a:t>
            </a:r>
            <a:endParaRPr lang="fr-FR" i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7216817" y="3943658"/>
            <a:ext cx="47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PDF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851452" y="2450073"/>
            <a:ext cx="182210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pp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X/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X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grpSp>
        <p:nvGrpSpPr>
          <p:cNvPr id="46" name="Groupe 128"/>
          <p:cNvGrpSpPr/>
          <p:nvPr/>
        </p:nvGrpSpPr>
        <p:grpSpPr>
          <a:xfrm>
            <a:off x="6940547" y="2728813"/>
            <a:ext cx="1646284" cy="1186362"/>
            <a:chOff x="7756745" y="4729700"/>
            <a:chExt cx="1639791" cy="1111269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56745" y="4797152"/>
              <a:ext cx="1639791" cy="10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7812360" y="4864600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7812360" y="5301208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50" name="Ellipse 49"/>
            <p:cNvSpPr/>
            <p:nvPr/>
          </p:nvSpPr>
          <p:spPr>
            <a:xfrm>
              <a:off x="8220025" y="5373216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8208214" y="5085184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850306" y="47297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fr-FR" dirty="0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7144968" y="2872830"/>
            <a:ext cx="4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PDF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857628" y="2359481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658214" y="2276872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466150" y="2327245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65726" y="2378065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626390" y="2744053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5490486" y="2728813"/>
            <a:ext cx="5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*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6922663" y="3738666"/>
            <a:ext cx="202420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arton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unctions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8078712" y="2728813"/>
            <a:ext cx="102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972389" y="3448893"/>
            <a:ext cx="7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2826190" y="3448893"/>
            <a:ext cx="720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826190" y="3160861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2610166" y="3448893"/>
            <a:ext cx="292960" cy="33855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aseline="0" dirty="0"/>
              <a:t>p</a:t>
            </a: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2621185" y="2966590"/>
            <a:ext cx="20500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aseline="0" dirty="0"/>
              <a:t>p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98798" y="3088853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8226790" y="294483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+</a:t>
            </a:r>
            <a:endParaRPr lang="fr-FR" baseline="30000" dirty="0"/>
          </a:p>
        </p:txBody>
      </p:sp>
      <p:sp>
        <p:nvSpPr>
          <p:cNvPr id="69" name="ZoneTexte 68"/>
          <p:cNvSpPr txBox="1"/>
          <p:nvPr/>
        </p:nvSpPr>
        <p:spPr>
          <a:xfrm>
            <a:off x="8226790" y="33675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-</a:t>
            </a:r>
            <a:endParaRPr lang="fr-FR" baseline="30000" dirty="0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2610166" y="2816061"/>
            <a:ext cx="305557" cy="5320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aseline="0" dirty="0"/>
              <a:t>-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857654" y="3706445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5562494" y="3736925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5634502" y="2944837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690286" y="2368773"/>
            <a:ext cx="92923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endParaRPr lang="en-US" i="1" dirty="0" smtClean="0"/>
          </a:p>
          <a:p>
            <a:pPr>
              <a:lnSpc>
                <a:spcPts val="1900"/>
              </a:lnSpc>
            </a:pPr>
            <a:r>
              <a:rPr lang="en-US" i="1" dirty="0" smtClean="0"/>
              <a:t>large p</a:t>
            </a:r>
            <a:r>
              <a:rPr lang="en-US" i="1" baseline="-25000" dirty="0" smtClean="0"/>
              <a:t>t</a:t>
            </a:r>
            <a:endParaRPr lang="fr-FR" i="1" baseline="-25000" dirty="0"/>
          </a:p>
        </p:txBody>
      </p:sp>
      <p:sp>
        <p:nvSpPr>
          <p:cNvPr id="75" name="Rectangle 74"/>
          <p:cNvSpPr/>
          <p:nvPr/>
        </p:nvSpPr>
        <p:spPr>
          <a:xfrm>
            <a:off x="2754182" y="3304877"/>
            <a:ext cx="457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3834302" y="2881213"/>
            <a:ext cx="5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2610166" y="3232869"/>
            <a:ext cx="4571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98398" y="3808933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490486" y="3808933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626390" y="3808933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6835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4644008" y="1835532"/>
            <a:ext cx="144016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ppJ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/ 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644008" y="1700808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 flipV="1">
            <a:off x="5076056" y="2204864"/>
            <a:ext cx="72008" cy="14401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2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l="13462" t="80989" r="39423" b="8029"/>
          <a:stretch>
            <a:fillRect/>
          </a:stretch>
        </p:blipFill>
        <p:spPr bwMode="auto">
          <a:xfrm>
            <a:off x="2483768" y="4437112"/>
            <a:ext cx="44104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2339752" y="3429000"/>
            <a:ext cx="6804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Radiative</a:t>
            </a:r>
            <a:r>
              <a:rPr lang="en-US" b="1" dirty="0" smtClean="0">
                <a:solidFill>
                  <a:srgbClr val="FF0000"/>
                </a:solidFill>
              </a:rPr>
              <a:t> corrections for </a:t>
            </a:r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="1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-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models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without radiation from hadrons ; PHOTOS event generator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with radiation from hadrons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studies with PHOTOS generator 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8907A3"/>
                </a:solidFill>
              </a:rPr>
              <a:t>A. </a:t>
            </a:r>
            <a:r>
              <a:rPr lang="en-US" i="1" dirty="0" err="1" smtClean="0">
                <a:solidFill>
                  <a:srgbClr val="8907A3"/>
                </a:solidFill>
              </a:rPr>
              <a:t>Dbeyssi</a:t>
            </a:r>
            <a:r>
              <a:rPr lang="en-US" i="1" dirty="0" smtClean="0">
                <a:solidFill>
                  <a:srgbClr val="8907A3"/>
                </a:solidFill>
              </a:rPr>
              <a:t> PhD 2013, </a:t>
            </a:r>
            <a:r>
              <a:rPr lang="en-US" i="1" dirty="0" err="1" smtClean="0">
                <a:solidFill>
                  <a:srgbClr val="8907A3"/>
                </a:solidFill>
              </a:rPr>
              <a:t>Orsay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studies with Van de </a:t>
            </a:r>
            <a:r>
              <a:rPr lang="en-US" b="1" dirty="0" err="1" smtClean="0"/>
              <a:t>Wiele’s</a:t>
            </a:r>
            <a:r>
              <a:rPr lang="en-US" b="1" dirty="0" smtClean="0"/>
              <a:t> model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990099"/>
                </a:solidFill>
              </a:rPr>
              <a:t>B. Ma, on-going PHD work </a:t>
            </a:r>
            <a:r>
              <a:rPr lang="en-US" i="1" dirty="0" err="1" smtClean="0">
                <a:solidFill>
                  <a:srgbClr val="990099"/>
                </a:solidFill>
              </a:rPr>
              <a:t>Orsay</a:t>
            </a:r>
            <a:endParaRPr lang="en-US" i="1" dirty="0" smtClean="0">
              <a:solidFill>
                <a:srgbClr val="990099"/>
              </a:solidFill>
            </a:endParaRPr>
          </a:p>
          <a:p>
            <a:r>
              <a:rPr lang="en-US" dirty="0" smtClean="0">
                <a:solidFill>
                  <a:srgbClr val="990099"/>
                </a:solidFill>
              </a:rPr>
              <a:t>                           </a:t>
            </a:r>
            <a:r>
              <a:rPr lang="en-US" i="1" dirty="0" smtClean="0"/>
              <a:t>see  B. Ma‘s talk</a:t>
            </a:r>
            <a:endParaRPr lang="en-US" sz="2000" i="1" dirty="0" smtClean="0"/>
          </a:p>
          <a:p>
            <a:r>
              <a:rPr lang="en-US" i="1" dirty="0" smtClean="0">
                <a:solidFill>
                  <a:srgbClr val="990099"/>
                </a:solidFill>
              </a:rPr>
              <a:t>  </a:t>
            </a:r>
            <a:endParaRPr lang="fr-FR" i="1" dirty="0">
              <a:solidFill>
                <a:srgbClr val="99009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Electromagnetic</a:t>
            </a:r>
            <a:r>
              <a:rPr lang="fr-FR" dirty="0" smtClean="0">
                <a:solidFill>
                  <a:schemeClr val="bg1"/>
                </a:solidFill>
              </a:rPr>
              <a:t> Time-</a:t>
            </a:r>
            <a:r>
              <a:rPr lang="fr-FR" dirty="0" err="1" smtClean="0">
                <a:solidFill>
                  <a:schemeClr val="bg1"/>
                </a:solidFill>
              </a:rPr>
              <a:t>Like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form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factors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5496" y="1196752"/>
          <a:ext cx="2249996" cy="24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11008" y="1390631"/>
            <a:ext cx="18042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/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2965514"/>
            <a:ext cx="22677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Time Like electro</a:t>
            </a:r>
          </a:p>
          <a:p>
            <a:r>
              <a:rPr lang="en-US" dirty="0" smtClean="0"/>
              <a:t>magnetic Form factors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2900" y="2315701"/>
            <a:ext cx="7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  <a:endParaRPr lang="fr-FR" dirty="0"/>
          </a:p>
        </p:txBody>
      </p:sp>
      <p:grpSp>
        <p:nvGrpSpPr>
          <p:cNvPr id="17" name="Groupe 141"/>
          <p:cNvGrpSpPr/>
          <p:nvPr/>
        </p:nvGrpSpPr>
        <p:grpSpPr>
          <a:xfrm>
            <a:off x="359025" y="1682606"/>
            <a:ext cx="1800278" cy="1281169"/>
            <a:chOff x="539552" y="4626613"/>
            <a:chExt cx="1584254" cy="962627"/>
          </a:xfrm>
        </p:grpSpPr>
        <p:sp>
          <p:nvSpPr>
            <p:cNvPr id="18" name="Rectangle 17"/>
            <p:cNvSpPr/>
            <p:nvPr/>
          </p:nvSpPr>
          <p:spPr>
            <a:xfrm>
              <a:off x="539552" y="4725144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82"/>
            <p:cNvGrpSpPr/>
            <p:nvPr/>
          </p:nvGrpSpPr>
          <p:grpSpPr>
            <a:xfrm>
              <a:off x="607500" y="4626613"/>
              <a:ext cx="1516306" cy="944355"/>
              <a:chOff x="6303263" y="2462892"/>
              <a:chExt cx="1516306" cy="944355"/>
            </a:xfrm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6303263" y="2462892"/>
                <a:ext cx="1516306" cy="944355"/>
                <a:chOff x="714" y="2348"/>
                <a:chExt cx="2250" cy="1259"/>
              </a:xfrm>
            </p:grpSpPr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23" y="3156"/>
                  <a:ext cx="641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="1" baseline="0" dirty="0"/>
                    <a:t>e</a:t>
                  </a:r>
                  <a:r>
                    <a:rPr lang="fr-FR" sz="1600" b="1" baseline="30000" dirty="0"/>
                    <a:t>+</a:t>
                  </a:r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1056" y="2863"/>
                  <a:ext cx="528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3024"/>
                  <a:ext cx="528" cy="2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7" y="2484"/>
                  <a:ext cx="303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aseline="0" dirty="0"/>
                    <a:t>p</a:t>
                  </a: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4" y="3087"/>
                  <a:ext cx="433" cy="451"/>
                </a:xfrm>
                <a:prstGeom prst="rect">
                  <a:avLst/>
                </a:prstGeom>
                <a:noFill/>
                <a:ln w="28575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600" baseline="0" dirty="0"/>
                    <a:t>p</a:t>
                  </a:r>
                </a:p>
              </p:txBody>
            </p:sp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 rot="-2317481">
                  <a:off x="1632" y="2880"/>
                  <a:ext cx="335" cy="26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96" y="24"/>
                    </a:cxn>
                    <a:cxn ang="0">
                      <a:pos x="48" y="168"/>
                    </a:cxn>
                    <a:cxn ang="0">
                      <a:pos x="192" y="120"/>
                    </a:cxn>
                    <a:cxn ang="0">
                      <a:pos x="192" y="264"/>
                    </a:cxn>
                    <a:cxn ang="0">
                      <a:pos x="336" y="216"/>
                    </a:cxn>
                    <a:cxn ang="0">
                      <a:pos x="336" y="360"/>
                    </a:cxn>
                  </a:cxnLst>
                  <a:rect l="0" t="0" r="r" b="b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832"/>
                  <a:ext cx="384" cy="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96" cy="18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8" y="2348"/>
                  <a:ext cx="399" cy="53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aseline="0" dirty="0"/>
                    <a:t>-</a:t>
                  </a:r>
                </a:p>
              </p:txBody>
            </p:sp>
          </p:grp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7380312" y="2555612"/>
                <a:ext cx="333746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600" b="1" baseline="0" dirty="0" smtClean="0"/>
                  <a:t>e</a:t>
                </a:r>
                <a:r>
                  <a:rPr lang="fr-FR" b="1" baseline="30000" dirty="0" smtClean="0"/>
                  <a:t>-</a:t>
                </a:r>
                <a:endParaRPr lang="fr-FR" sz="1200" b="1" baseline="30000" dirty="0"/>
              </a:p>
            </p:txBody>
          </p:sp>
        </p:grpSp>
      </p:grpSp>
      <p:sp>
        <p:nvSpPr>
          <p:cNvPr id="57" name="ZoneTexte 56"/>
          <p:cNvSpPr txBox="1"/>
          <p:nvPr/>
        </p:nvSpPr>
        <p:spPr>
          <a:xfrm>
            <a:off x="246832" y="1316881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953495" y="2387709"/>
            <a:ext cx="7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102471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771800" y="126876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="1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-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ym typeface="Symbol"/>
              </a:rPr>
              <a:t>Studies  with Babar framework </a:t>
            </a:r>
          </a:p>
          <a:p>
            <a:r>
              <a:rPr lang="fr-FR" i="1" dirty="0" smtClean="0">
                <a:solidFill>
                  <a:srgbClr val="8907A3"/>
                </a:solidFill>
              </a:rPr>
              <a:t>M. </a:t>
            </a:r>
            <a:r>
              <a:rPr lang="fr-FR" i="1" dirty="0" err="1" smtClean="0">
                <a:solidFill>
                  <a:srgbClr val="8907A3"/>
                </a:solidFill>
              </a:rPr>
              <a:t>Sudol</a:t>
            </a:r>
            <a:r>
              <a:rPr lang="fr-FR" i="1" dirty="0" smtClean="0">
                <a:solidFill>
                  <a:srgbClr val="8907A3"/>
                </a:solidFill>
              </a:rPr>
              <a:t> et al. EPJA 44 (2010) 373 Orsay/Mainz </a:t>
            </a:r>
          </a:p>
          <a:p>
            <a:r>
              <a:rPr lang="en-US" i="1" dirty="0" smtClean="0">
                <a:solidFill>
                  <a:srgbClr val="8907A3"/>
                </a:solidFill>
              </a:rPr>
              <a:t>M. Mora-</a:t>
            </a:r>
            <a:r>
              <a:rPr lang="en-US" i="1" dirty="0" err="1" smtClean="0">
                <a:solidFill>
                  <a:srgbClr val="8907A3"/>
                </a:solidFill>
              </a:rPr>
              <a:t>Espi</a:t>
            </a:r>
            <a:r>
              <a:rPr lang="en-US" i="1" dirty="0" smtClean="0">
                <a:solidFill>
                  <a:srgbClr val="8907A3"/>
                </a:solidFill>
              </a:rPr>
              <a:t>, PhD Mainz 2013</a:t>
            </a:r>
            <a:endParaRPr lang="fr-FR" i="1" dirty="0" smtClean="0">
              <a:solidFill>
                <a:srgbClr val="8907A3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i="1" dirty="0" smtClean="0">
                <a:solidFill>
                  <a:srgbClr val="8907A3"/>
                </a:solidFill>
              </a:rPr>
              <a:t> </a:t>
            </a:r>
            <a:r>
              <a:rPr lang="en-US" b="1" i="1" dirty="0" smtClean="0"/>
              <a:t>studies with </a:t>
            </a:r>
            <a:r>
              <a:rPr lang="en-US" b="1" i="1" dirty="0" err="1" smtClean="0"/>
              <a:t>PANDAroot</a:t>
            </a:r>
            <a:endParaRPr lang="en-US" b="1" i="1" dirty="0" smtClean="0"/>
          </a:p>
          <a:p>
            <a:r>
              <a:rPr lang="en-US" i="1" dirty="0" smtClean="0">
                <a:solidFill>
                  <a:srgbClr val="8907A3"/>
                </a:solidFill>
              </a:rPr>
              <a:t> A. </a:t>
            </a:r>
            <a:r>
              <a:rPr lang="en-US" i="1" dirty="0" err="1" smtClean="0">
                <a:solidFill>
                  <a:srgbClr val="8907A3"/>
                </a:solidFill>
              </a:rPr>
              <a:t>Dbeyssi</a:t>
            </a:r>
            <a:r>
              <a:rPr lang="en-US" i="1" dirty="0" smtClean="0">
                <a:solidFill>
                  <a:srgbClr val="8907A3"/>
                </a:solidFill>
              </a:rPr>
              <a:t> PhD </a:t>
            </a:r>
            <a:r>
              <a:rPr lang="en-US" i="1" dirty="0" err="1" smtClean="0">
                <a:solidFill>
                  <a:srgbClr val="8907A3"/>
                </a:solidFill>
              </a:rPr>
              <a:t>Orsay</a:t>
            </a:r>
            <a:r>
              <a:rPr lang="en-US" i="1" dirty="0" smtClean="0">
                <a:solidFill>
                  <a:srgbClr val="8907A3"/>
                </a:solidFill>
              </a:rPr>
              <a:t> 2013 </a:t>
            </a:r>
            <a:r>
              <a:rPr lang="en-US" i="1" dirty="0" smtClean="0"/>
              <a:t>see </a:t>
            </a:r>
            <a:r>
              <a:rPr lang="en-US" i="1" dirty="0" err="1" smtClean="0"/>
              <a:t>Alaa’s</a:t>
            </a:r>
            <a:r>
              <a:rPr lang="en-US" i="1" dirty="0" smtClean="0"/>
              <a:t> talk</a:t>
            </a:r>
          </a:p>
          <a:p>
            <a:r>
              <a:rPr lang="en-US" i="1" dirty="0" smtClean="0">
                <a:solidFill>
                  <a:srgbClr val="8907A3"/>
                </a:solidFill>
              </a:rPr>
              <a:t>D. </a:t>
            </a:r>
            <a:r>
              <a:rPr lang="en-US" i="1" dirty="0" err="1" smtClean="0">
                <a:solidFill>
                  <a:srgbClr val="8907A3"/>
                </a:solidFill>
              </a:rPr>
              <a:t>Khaneft</a:t>
            </a:r>
            <a:r>
              <a:rPr lang="en-US" i="1" dirty="0" smtClean="0">
                <a:solidFill>
                  <a:srgbClr val="8907A3"/>
                </a:solidFill>
              </a:rPr>
              <a:t> on-going PhD work in Mainz</a:t>
            </a:r>
            <a:endParaRPr lang="fr-FR" i="1" dirty="0" smtClean="0">
              <a:solidFill>
                <a:srgbClr val="8907A3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23528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pp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  </a:t>
            </a:r>
            <a:r>
              <a:rPr lang="en-US" i="1" dirty="0" smtClean="0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I. Zimmermann (HIM Mainz), </a:t>
            </a:r>
            <a:r>
              <a:rPr lang="en-US" i="1" dirty="0" smtClean="0">
                <a:solidFill>
                  <a:srgbClr val="990099"/>
                </a:solidFill>
              </a:rPr>
              <a:t>on-going PHD work Mainz </a:t>
            </a:r>
            <a:endParaRPr lang="fr-FR" dirty="0" smtClean="0">
              <a:solidFill>
                <a:srgbClr val="990099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771800" y="11247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716016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6362" y="573325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300192" y="45091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Orsay-Dubna</a:t>
            </a:r>
            <a:endParaRPr lang="en-US" sz="1400" i="1" dirty="0" smtClean="0"/>
          </a:p>
          <a:p>
            <a:r>
              <a:rPr lang="en-US" sz="1400" i="1" dirty="0" err="1" smtClean="0"/>
              <a:t>Orsay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3582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07504" y="2166035"/>
          <a:ext cx="2249996" cy="24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-27384"/>
            <a:ext cx="9144000" cy="11247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Generalized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Distribution Amplitudes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061524" y="2348880"/>
            <a:ext cx="574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Studies with BABAR framework for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γ γ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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γ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(including background rejection)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Duerren</a:t>
            </a:r>
            <a:r>
              <a:rPr lang="en-US" dirty="0" smtClean="0"/>
              <a:t> et al. Giessen</a:t>
            </a:r>
          </a:p>
          <a:p>
            <a:r>
              <a:rPr lang="en-US" dirty="0" smtClean="0">
                <a:solidFill>
                  <a:srgbClr val="990099"/>
                </a:solidFill>
              </a:rPr>
              <a:t>PANDA Physics Performance Report arXiv:0903.3905</a:t>
            </a:r>
            <a:endParaRPr lang="en-US" i="1" dirty="0" smtClean="0">
              <a:solidFill>
                <a:srgbClr val="990099"/>
              </a:solidFill>
            </a:endParaRP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Studies with </a:t>
            </a:r>
            <a:r>
              <a:rPr lang="en-US" dirty="0" err="1" smtClean="0"/>
              <a:t>PandaRoot</a:t>
            </a:r>
            <a:r>
              <a:rPr lang="en-US" dirty="0" smtClean="0"/>
              <a:t>  should start soon:</a:t>
            </a:r>
          </a:p>
          <a:p>
            <a:r>
              <a:rPr lang="en-US" i="1" dirty="0" smtClean="0">
                <a:solidFill>
                  <a:srgbClr val="990099"/>
                </a:solidFill>
              </a:rPr>
              <a:t> E. </a:t>
            </a:r>
            <a:r>
              <a:rPr lang="en-US" i="1" dirty="0" err="1" smtClean="0">
                <a:solidFill>
                  <a:srgbClr val="990099"/>
                </a:solidFill>
              </a:rPr>
              <a:t>Ezelm</a:t>
            </a:r>
            <a:r>
              <a:rPr lang="en-US" i="1" dirty="0" err="1" smtClean="0">
                <a:solidFill>
                  <a:srgbClr val="990099"/>
                </a:solidFill>
                <a:latin typeface="Arial"/>
                <a:cs typeface="Arial"/>
              </a:rPr>
              <a:t>ü</a:t>
            </a:r>
            <a:r>
              <a:rPr lang="en-US" i="1" dirty="0" err="1" smtClean="0">
                <a:solidFill>
                  <a:srgbClr val="990099"/>
                </a:solidFill>
              </a:rPr>
              <a:t>ller</a:t>
            </a:r>
            <a:r>
              <a:rPr lang="en-US" i="1" dirty="0" smtClean="0">
                <a:solidFill>
                  <a:srgbClr val="990099"/>
                </a:solidFill>
              </a:rPr>
              <a:t>  on-going work at Giessen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444208" y="2204864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/>
          <a:srcRect t="23810"/>
          <a:stretch>
            <a:fillRect/>
          </a:stretch>
        </p:blipFill>
        <p:spPr bwMode="auto">
          <a:xfrm>
            <a:off x="325625" y="2708921"/>
            <a:ext cx="170752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77539" y="2276872"/>
            <a:ext cx="103191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γ γ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60618" y="3862789"/>
            <a:ext cx="20316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eneralized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mplitudes</a:t>
            </a:r>
            <a:endParaRPr lang="fr-FR" dirty="0"/>
          </a:p>
        </p:txBody>
      </p:sp>
      <p:sp>
        <p:nvSpPr>
          <p:cNvPr id="39" name="Arc 38"/>
          <p:cNvSpPr/>
          <p:nvPr/>
        </p:nvSpPr>
        <p:spPr>
          <a:xfrm rot="2954666">
            <a:off x="1175248" y="2981622"/>
            <a:ext cx="614991" cy="433759"/>
          </a:xfrm>
          <a:prstGeom prst="arc">
            <a:avLst>
              <a:gd name="adj1" fmla="val 14178554"/>
              <a:gd name="adj2" fmla="val 88826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405745" y="3140968"/>
            <a:ext cx="25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81609" y="2163336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1649" y="3284984"/>
            <a:ext cx="720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41649" y="299695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25625" y="3284984"/>
            <a:ext cx="292960" cy="33855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aseline="0" dirty="0"/>
              <a:t>p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336644" y="2802681"/>
            <a:ext cx="20500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aseline="0" dirty="0"/>
              <a:t>p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325625" y="2652152"/>
            <a:ext cx="305557" cy="5320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aseline="0" dirty="0"/>
              <a:t>-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73113" y="354253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405745" y="2204864"/>
            <a:ext cx="92923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endParaRPr lang="en-US" i="1" dirty="0" smtClean="0"/>
          </a:p>
          <a:p>
            <a:pPr>
              <a:lnSpc>
                <a:spcPts val="1900"/>
              </a:lnSpc>
            </a:pPr>
            <a:r>
              <a:rPr lang="en-US" i="1" dirty="0" smtClean="0"/>
              <a:t>large p</a:t>
            </a:r>
            <a:r>
              <a:rPr lang="en-US" i="1" baseline="-25000" dirty="0" smtClean="0"/>
              <a:t>t</a:t>
            </a:r>
            <a:endParaRPr lang="fr-FR" i="1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469641" y="3140968"/>
            <a:ext cx="457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549761" y="2717304"/>
            <a:ext cx="5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325625" y="3068960"/>
            <a:ext cx="4571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413857" y="3645024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341849" y="364502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504810" y="2492896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54390" y="1301939"/>
          <a:ext cx="2249996" cy="24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-27384"/>
            <a:ext cx="9144000" cy="11247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 Distribution Amplitudes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340768"/>
            <a:ext cx="2088232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ppe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/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8868" y="2998693"/>
            <a:ext cx="18390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ransition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mplitudes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03648" y="1763524"/>
            <a:ext cx="107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Fwd/</a:t>
            </a:r>
            <a:r>
              <a:rPr lang="en-US" dirty="0" err="1" smtClean="0"/>
              <a:t>bwd</a:t>
            </a:r>
            <a:endParaRPr lang="fr-FR" dirty="0"/>
          </a:p>
        </p:txBody>
      </p:sp>
      <p:grpSp>
        <p:nvGrpSpPr>
          <p:cNvPr id="3" name="Groupe 158"/>
          <p:cNvGrpSpPr/>
          <p:nvPr/>
        </p:nvGrpSpPr>
        <p:grpSpPr>
          <a:xfrm>
            <a:off x="251520" y="1844824"/>
            <a:ext cx="1204254" cy="1080120"/>
            <a:chOff x="5995942" y="4797152"/>
            <a:chExt cx="1024330" cy="936104"/>
          </a:xfrm>
        </p:grpSpPr>
        <p:sp>
          <p:nvSpPr>
            <p:cNvPr id="11" name="Rectangle 10"/>
            <p:cNvSpPr/>
            <p:nvPr/>
          </p:nvSpPr>
          <p:spPr>
            <a:xfrm>
              <a:off x="6012160" y="5589240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95942" y="4797152"/>
              <a:ext cx="102433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012160" y="479715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669686" y="5296408"/>
              <a:ext cx="289336" cy="2667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 smtClean="0">
                  <a:sym typeface="Symbol"/>
                </a:rPr>
                <a:t></a:t>
              </a:r>
              <a:r>
                <a:rPr lang="fr-FR" sz="1400" baseline="30000" dirty="0" smtClean="0">
                  <a:sym typeface="Symbol"/>
                </a:rPr>
                <a:t>0</a:t>
              </a:r>
              <a:endParaRPr lang="fr-FR" sz="1400" baseline="0" dirty="0"/>
            </a:p>
          </p:txBody>
        </p:sp>
      </p:grpSp>
      <p:grpSp>
        <p:nvGrpSpPr>
          <p:cNvPr id="10" name="Groupe 164"/>
          <p:cNvGrpSpPr/>
          <p:nvPr/>
        </p:nvGrpSpPr>
        <p:grpSpPr>
          <a:xfrm>
            <a:off x="251520" y="1844825"/>
            <a:ext cx="988231" cy="1097314"/>
            <a:chOff x="4575897" y="4797152"/>
            <a:chExt cx="984333" cy="1027857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575897" y="4797152"/>
              <a:ext cx="288032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220072" y="4797152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</a:t>
              </a:r>
              <a:r>
                <a:rPr lang="en-US" sz="1400" baseline="30000" dirty="0" smtClean="0"/>
                <a:t>2</a:t>
              </a:r>
              <a:endParaRPr lang="fr-FR" sz="1400" baseline="30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076056" y="5517232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fr-FR" sz="1400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51520" y="2420889"/>
            <a:ext cx="28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471702" y="2140114"/>
            <a:ext cx="10026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 smtClean="0"/>
              <a:t>Large q</a:t>
            </a:r>
            <a:r>
              <a:rPr lang="en-US" i="1" baseline="30000" dirty="0" smtClean="0"/>
              <a:t>2</a:t>
            </a:r>
            <a:r>
              <a:rPr lang="en-US" i="1" dirty="0" smtClean="0"/>
              <a:t>  </a:t>
            </a:r>
          </a:p>
          <a:p>
            <a:pPr>
              <a:lnSpc>
                <a:spcPts val="1800"/>
              </a:lnSpc>
            </a:pPr>
            <a:r>
              <a:rPr lang="en-US" i="1" dirty="0" smtClean="0"/>
              <a:t>small t or u</a:t>
            </a:r>
            <a:endParaRPr lang="fr-FR" i="1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283344" y="1268760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1520" y="1716048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115616" y="1700808"/>
            <a:ext cx="5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*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82784" y="267844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187624" y="270892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259632" y="1916832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23528" y="2780928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115616" y="278092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51520" y="278092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915816" y="1484784"/>
            <a:ext cx="57671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Studies with BABAR framework  for </a:t>
            </a:r>
            <a:r>
              <a:rPr lang="en-US" dirty="0" err="1" smtClean="0">
                <a:sym typeface="Symbol"/>
              </a:rPr>
              <a:t>ppe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990099"/>
                </a:solidFill>
              </a:rPr>
              <a:t>     </a:t>
            </a:r>
            <a:r>
              <a:rPr lang="en-US" i="1" dirty="0" smtClean="0">
                <a:solidFill>
                  <a:srgbClr val="990099"/>
                </a:solidFill>
              </a:rPr>
              <a:t>M. Mora-</a:t>
            </a:r>
            <a:r>
              <a:rPr lang="en-US" i="1" dirty="0" err="1" smtClean="0">
                <a:solidFill>
                  <a:srgbClr val="990099"/>
                </a:solidFill>
              </a:rPr>
              <a:t>Espi</a:t>
            </a:r>
            <a:r>
              <a:rPr lang="en-US" i="1" dirty="0" smtClean="0">
                <a:solidFill>
                  <a:srgbClr val="990099"/>
                </a:solidFill>
              </a:rPr>
              <a:t> PhD Mainz 2013 and M. </a:t>
            </a:r>
            <a:r>
              <a:rPr lang="en-US" i="1" dirty="0" err="1" smtClean="0">
                <a:solidFill>
                  <a:srgbClr val="990099"/>
                </a:solidFill>
              </a:rPr>
              <a:t>Zambrana</a:t>
            </a:r>
            <a:endParaRPr lang="en-US" i="1" dirty="0" smtClean="0">
              <a:solidFill>
                <a:srgbClr val="990099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Studies with </a:t>
            </a:r>
            <a:r>
              <a:rPr lang="en-US" dirty="0" err="1" smtClean="0"/>
              <a:t>PandaRoot</a:t>
            </a:r>
            <a:r>
              <a:rPr lang="en-US" dirty="0" smtClean="0"/>
              <a:t>  for </a:t>
            </a:r>
            <a:r>
              <a:rPr lang="en-US" dirty="0" err="1" smtClean="0">
                <a:sym typeface="Symbol"/>
              </a:rPr>
              <a:t>ppJ</a:t>
            </a:r>
            <a:r>
              <a:rPr lang="en-US" dirty="0" smtClean="0">
                <a:sym typeface="Symbol"/>
              </a:rPr>
              <a:t>/ 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i="1" dirty="0" smtClean="0">
                <a:solidFill>
                  <a:srgbClr val="990099"/>
                </a:solidFill>
              </a:rPr>
              <a:t>     B.  Ma on-going PhD </a:t>
            </a:r>
            <a:r>
              <a:rPr lang="en-US" i="1" dirty="0" err="1" smtClean="0">
                <a:solidFill>
                  <a:srgbClr val="990099"/>
                </a:solidFill>
              </a:rPr>
              <a:t>Orsay</a:t>
            </a:r>
            <a:r>
              <a:rPr lang="en-US" i="1" dirty="0" smtClean="0">
                <a:solidFill>
                  <a:srgbClr val="990099"/>
                </a:solidFill>
              </a:rPr>
              <a:t> </a:t>
            </a:r>
          </a:p>
          <a:p>
            <a:r>
              <a:rPr lang="en-US" i="1" dirty="0" smtClean="0"/>
              <a:t>     counting rate studies, no detailed background studies yet</a:t>
            </a:r>
            <a:endParaRPr lang="fr-FR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6260008" y="1340768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35744" y="1421160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39928" y="2708920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54390" y="1301939"/>
          <a:ext cx="2249996" cy="24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B. Ramstein, D. Marchand</a:t>
            </a:r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-27384"/>
            <a:ext cx="9144000" cy="11247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Drell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-Yan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0073" y="2924945"/>
            <a:ext cx="47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PDF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54708" y="1431360"/>
            <a:ext cx="182210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pp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X/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X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grpSp>
        <p:nvGrpSpPr>
          <p:cNvPr id="38" name="Groupe 128"/>
          <p:cNvGrpSpPr/>
          <p:nvPr/>
        </p:nvGrpSpPr>
        <p:grpSpPr>
          <a:xfrm>
            <a:off x="243803" y="1710100"/>
            <a:ext cx="1646284" cy="1186362"/>
            <a:chOff x="7756745" y="4729700"/>
            <a:chExt cx="1639791" cy="111126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56745" y="4797152"/>
              <a:ext cx="1639791" cy="10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7812360" y="4864600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7812360" y="5301208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baseline="0" dirty="0"/>
                <a:t>p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8220025" y="5373216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208214" y="5085184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850306" y="47297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fr-FR" dirty="0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448224" y="1854117"/>
            <a:ext cx="4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PDF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60884" y="1340768"/>
            <a:ext cx="2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25919" y="2719953"/>
            <a:ext cx="202420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arton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unctions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381968" y="1710100"/>
            <a:ext cx="102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1602054" y="2070140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1530046" y="19261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+</a:t>
            </a:r>
            <a:endParaRPr lang="fr-FR" baseline="30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1530046" y="23488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-</a:t>
            </a:r>
            <a:endParaRPr lang="fr-FR" baseline="30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370790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3" name="Espace réservé du contenu 3"/>
          <p:cNvSpPr>
            <a:spLocks noGrp="1"/>
          </p:cNvSpPr>
          <p:nvPr>
            <p:ph idx="1"/>
          </p:nvPr>
        </p:nvSpPr>
        <p:spPr>
          <a:xfrm>
            <a:off x="2376264" y="1196752"/>
            <a:ext cx="6444208" cy="29523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nl-NL" sz="1800" dirty="0" smtClean="0"/>
          </a:p>
          <a:p>
            <a:pPr>
              <a:spcBef>
                <a:spcPts val="0"/>
              </a:spcBef>
              <a:buNone/>
            </a:pPr>
            <a:r>
              <a:rPr lang="nl-NL" sz="1800" dirty="0" smtClean="0"/>
              <a:t>     </a:t>
            </a:r>
            <a:r>
              <a:rPr lang="nl-NL" sz="1800" b="1" dirty="0" err="1" smtClean="0">
                <a:solidFill>
                  <a:srgbClr val="8907A3"/>
                </a:solidFill>
              </a:rPr>
              <a:t>Simulations</a:t>
            </a:r>
            <a:r>
              <a:rPr lang="nl-NL" sz="1800" b="1" dirty="0" smtClean="0">
                <a:solidFill>
                  <a:srgbClr val="8907A3"/>
                </a:solidFill>
              </a:rPr>
              <a:t> </a:t>
            </a:r>
            <a:r>
              <a:rPr lang="nl-NL" sz="1800" b="1" dirty="0" err="1" smtClean="0">
                <a:solidFill>
                  <a:srgbClr val="8907A3"/>
                </a:solidFill>
              </a:rPr>
              <a:t>for</a:t>
            </a:r>
            <a:r>
              <a:rPr lang="nl-NL" sz="1800" b="1" dirty="0" smtClean="0">
                <a:solidFill>
                  <a:srgbClr val="8907A3"/>
                </a:solidFill>
              </a:rPr>
              <a:t> PANDA</a:t>
            </a:r>
          </a:p>
          <a:p>
            <a:pPr lvl="1">
              <a:spcBef>
                <a:spcPts val="0"/>
              </a:spcBef>
            </a:pPr>
            <a:r>
              <a:rPr lang="nl-NL" sz="1800" dirty="0" err="1" smtClean="0"/>
              <a:t>Used</a:t>
            </a:r>
            <a:r>
              <a:rPr lang="nl-NL" sz="1800" dirty="0" smtClean="0"/>
              <a:t>  generators</a:t>
            </a:r>
          </a:p>
          <a:p>
            <a:pPr lvl="1">
              <a:spcBef>
                <a:spcPts val="0"/>
              </a:spcBef>
              <a:buNone/>
            </a:pPr>
            <a:r>
              <a:rPr lang="nl-NL" sz="1800" dirty="0" smtClean="0"/>
              <a:t>DUBNA:PYTHIA</a:t>
            </a:r>
            <a:r>
              <a:rPr lang="nl-NL" sz="1800" i="1" dirty="0" smtClean="0">
                <a:solidFill>
                  <a:srgbClr val="990099"/>
                </a:solidFill>
              </a:rPr>
              <a:t>:    A. </a:t>
            </a:r>
            <a:r>
              <a:rPr lang="nl-NL" sz="1800" i="1" dirty="0" err="1" smtClean="0">
                <a:solidFill>
                  <a:srgbClr val="990099"/>
                </a:solidFill>
              </a:rPr>
              <a:t>Skachkova</a:t>
            </a:r>
            <a:r>
              <a:rPr lang="nl-NL" sz="1800" i="1" dirty="0" smtClean="0">
                <a:solidFill>
                  <a:srgbClr val="990099"/>
                </a:solidFill>
              </a:rPr>
              <a:t> </a:t>
            </a:r>
            <a:r>
              <a:rPr lang="nl-NL" sz="1800" i="1" dirty="0" err="1" smtClean="0">
                <a:solidFill>
                  <a:srgbClr val="990099"/>
                </a:solidFill>
              </a:rPr>
              <a:t>hep-ph</a:t>
            </a:r>
            <a:r>
              <a:rPr lang="nl-NL" sz="1800" i="1" dirty="0" smtClean="0">
                <a:solidFill>
                  <a:srgbClr val="990099"/>
                </a:solidFill>
              </a:rPr>
              <a:t>/0506139 (</a:t>
            </a:r>
            <a:r>
              <a:rPr lang="nl-NL" sz="1800" i="1" dirty="0" err="1" smtClean="0">
                <a:solidFill>
                  <a:srgbClr val="990099"/>
                </a:solidFill>
              </a:rPr>
              <a:t>Dubna</a:t>
            </a:r>
            <a:r>
              <a:rPr lang="nl-NL" sz="1800" i="1" dirty="0" smtClean="0">
                <a:solidFill>
                  <a:srgbClr val="990099"/>
                </a:solidFill>
              </a:rPr>
              <a:t>) </a:t>
            </a:r>
          </a:p>
          <a:p>
            <a:pPr lvl="1">
              <a:spcBef>
                <a:spcPts val="0"/>
              </a:spcBef>
              <a:buNone/>
            </a:pPr>
            <a:r>
              <a:rPr lang="it-IT" sz="1800" i="1" dirty="0" smtClean="0">
                <a:solidFill>
                  <a:srgbClr val="990099"/>
                </a:solidFill>
              </a:rPr>
              <a:t> A. Bianconi, M. Radici, Phys. Rev. D71, 074014 (2005) (Brescia)</a:t>
            </a:r>
            <a:endParaRPr lang="en-US" sz="1800" i="1" dirty="0" smtClean="0">
              <a:solidFill>
                <a:srgbClr val="990099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Yields and kinematical</a:t>
            </a:r>
            <a:r>
              <a:rPr lang="en-US" sz="1800" dirty="0" smtClean="0"/>
              <a:t> criteria to reject </a:t>
            </a:r>
            <a:r>
              <a:rPr lang="en-US" sz="1800" dirty="0" smtClean="0">
                <a:latin typeface="Times New Roman"/>
                <a:cs typeface="Times New Roman"/>
              </a:rPr>
              <a:t>lepton pairs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of non </a:t>
            </a:r>
            <a:r>
              <a:rPr lang="en-US" sz="1800" dirty="0" err="1" smtClean="0">
                <a:latin typeface="Times New Roman"/>
                <a:cs typeface="Times New Roman"/>
              </a:rPr>
              <a:t>Drell</a:t>
            </a:r>
            <a:r>
              <a:rPr lang="en-US" sz="1800" dirty="0" smtClean="0">
                <a:latin typeface="Times New Roman"/>
                <a:cs typeface="Times New Roman"/>
              </a:rPr>
              <a:t>-Yan origin  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A. </a:t>
            </a:r>
            <a:r>
              <a:rPr lang="en-US" sz="1800" i="1" dirty="0" err="1" smtClean="0">
                <a:solidFill>
                  <a:srgbClr val="990099"/>
                </a:solidFill>
                <a:latin typeface="Times New Roman"/>
                <a:cs typeface="Times New Roman"/>
              </a:rPr>
              <a:t>Skachkova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  et al. (</a:t>
            </a:r>
            <a:r>
              <a:rPr lang="en-US" sz="1800" i="1" dirty="0" err="1" smtClean="0">
                <a:solidFill>
                  <a:srgbClr val="990099"/>
                </a:solidFill>
                <a:latin typeface="Times New Roman"/>
                <a:cs typeface="Times New Roman"/>
              </a:rPr>
              <a:t>Dubna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  Angular </a:t>
            </a:r>
            <a:r>
              <a:rPr lang="en-US" sz="1800" dirty="0" err="1" smtClean="0">
                <a:latin typeface="Times New Roman"/>
                <a:cs typeface="Times New Roman"/>
              </a:rPr>
              <a:t>asymetries</a:t>
            </a:r>
            <a:r>
              <a:rPr lang="en-US" sz="1800" dirty="0" smtClean="0">
                <a:latin typeface="Times New Roman"/>
                <a:cs typeface="Times New Roman"/>
              </a:rPr>
              <a:t>: 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M. </a:t>
            </a:r>
            <a:r>
              <a:rPr lang="en-US" sz="1800" i="1" dirty="0" err="1" smtClean="0">
                <a:solidFill>
                  <a:srgbClr val="990099"/>
                </a:solidFill>
                <a:latin typeface="Times New Roman"/>
                <a:cs typeface="Times New Roman"/>
              </a:rPr>
              <a:t>Destefanis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, M. </a:t>
            </a:r>
            <a:r>
              <a:rPr lang="en-US" sz="1800" i="1" dirty="0" err="1" smtClean="0">
                <a:solidFill>
                  <a:srgbClr val="990099"/>
                </a:solidFill>
                <a:latin typeface="Times New Roman"/>
                <a:cs typeface="Times New Roman"/>
              </a:rPr>
              <a:t>Maggiora</a:t>
            </a:r>
            <a:r>
              <a:rPr lang="en-US" sz="1800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 (Torino)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/>
                <a:cs typeface="Times New Roman"/>
              </a:rPr>
              <a:t>Detailed study of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charged </a:t>
            </a:r>
            <a:r>
              <a:rPr lang="en-US" sz="1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pions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rejection </a:t>
            </a:r>
            <a:r>
              <a:rPr lang="en-US" sz="1800" dirty="0" err="1" smtClean="0">
                <a:latin typeface="Times New Roman"/>
                <a:cs typeface="Times New Roman"/>
              </a:rPr>
              <a:t>neceesary</a:t>
            </a:r>
            <a:endParaRPr lang="en-US" sz="1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951" y="980728"/>
            <a:ext cx="2431529" cy="170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Perspectives for other studies</a:t>
            </a:r>
            <a:endParaRPr lang="fr-FR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02658"/>
            <a:ext cx="4824536" cy="12906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1268760"/>
            <a:ext cx="574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Meson transition Form Factors</a:t>
            </a:r>
            <a:r>
              <a:rPr lang="en-US" dirty="0" smtClean="0"/>
              <a:t>: (J. </a:t>
            </a:r>
            <a:r>
              <a:rPr lang="en-US" dirty="0" err="1" smtClean="0"/>
              <a:t>Meschendorp</a:t>
            </a:r>
            <a:r>
              <a:rPr lang="en-US" dirty="0" smtClean="0"/>
              <a:t>, KVI)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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η’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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,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ω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, J/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η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c, .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η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c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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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…..</a:t>
            </a:r>
          </a:p>
          <a:p>
            <a:endParaRPr lang="fr-FR" dirty="0"/>
          </a:p>
        </p:txBody>
      </p:sp>
      <p:grpSp>
        <p:nvGrpSpPr>
          <p:cNvPr id="4" name="Groupe 11"/>
          <p:cNvGrpSpPr/>
          <p:nvPr/>
        </p:nvGrpSpPr>
        <p:grpSpPr>
          <a:xfrm>
            <a:off x="785399" y="3717032"/>
            <a:ext cx="4650697" cy="792088"/>
            <a:chOff x="785399" y="3429000"/>
            <a:chExt cx="4650697" cy="792088"/>
          </a:xfrm>
        </p:grpSpPr>
        <p:sp>
          <p:nvSpPr>
            <p:cNvPr id="7" name="ZoneTexte 6"/>
            <p:cNvSpPr txBox="1"/>
            <p:nvPr/>
          </p:nvSpPr>
          <p:spPr>
            <a:xfrm>
              <a:off x="785399" y="3574757"/>
              <a:ext cx="4650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Double-handbag mechanism:  </a:t>
              </a:r>
              <a:r>
                <a:rPr lang="en-US" dirty="0" smtClean="0">
                  <a:solidFill>
                    <a:srgbClr val="FF0000"/>
                  </a:solidFill>
                </a:rPr>
                <a:t>TDA in pp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</a:t>
              </a:r>
              <a:r>
                <a:rPr lang="en-US" baseline="30000" dirty="0" smtClean="0">
                  <a:solidFill>
                    <a:srgbClr val="FF0000"/>
                  </a:solidFill>
                  <a:sym typeface="Symbol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</a:t>
              </a:r>
              <a:r>
                <a:rPr lang="en-US" baseline="30000" dirty="0" smtClean="0">
                  <a:solidFill>
                    <a:srgbClr val="FF0000"/>
                  </a:solidFill>
                  <a:sym typeface="Symbol"/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  </a:t>
              </a:r>
            </a:p>
            <a:p>
              <a:r>
                <a:rPr lang="en-US" i="1" dirty="0" smtClean="0">
                  <a:sym typeface="Symbol"/>
                </a:rPr>
                <a:t>A.T. </a:t>
              </a:r>
              <a:r>
                <a:rPr lang="en-US" i="1" dirty="0" err="1" smtClean="0">
                  <a:sym typeface="Symbol"/>
                </a:rPr>
                <a:t>Goritschnig</a:t>
              </a:r>
              <a:r>
                <a:rPr lang="en-US" i="1" dirty="0" smtClean="0">
                  <a:sym typeface="Symbol"/>
                </a:rPr>
                <a:t> et al., arXiv:1311.1908[</a:t>
              </a:r>
              <a:r>
                <a:rPr lang="en-US" i="1" dirty="0" err="1" smtClean="0">
                  <a:sym typeface="Symbol"/>
                </a:rPr>
                <a:t>hep</a:t>
              </a:r>
              <a:r>
                <a:rPr lang="en-US" i="1" dirty="0" smtClean="0">
                  <a:sym typeface="Symbol"/>
                </a:rPr>
                <a:t>-ph</a:t>
              </a:r>
              <a:r>
                <a:rPr lang="en-US" dirty="0" smtClean="0">
                  <a:sym typeface="Symbol"/>
                </a:rPr>
                <a:t>] 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83968" y="3429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2217638"/>
            <a:ext cx="8727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Hyperon</a:t>
            </a:r>
            <a:r>
              <a:rPr lang="en-US" dirty="0" smtClean="0">
                <a:solidFill>
                  <a:srgbClr val="FF0000"/>
                </a:solidFill>
              </a:rPr>
              <a:t>  transition Form Factors</a:t>
            </a:r>
            <a:r>
              <a:rPr lang="en-US" dirty="0" smtClean="0"/>
              <a:t>: (T. Johansson, K. </a:t>
            </a:r>
            <a:r>
              <a:rPr lang="en-US" dirty="0" err="1" smtClean="0"/>
              <a:t>Sch</a:t>
            </a:r>
            <a:r>
              <a:rPr lang="hu-HU" dirty="0" smtClean="0">
                <a:latin typeface="Arial"/>
                <a:cs typeface="Arial"/>
              </a:rPr>
              <a:t>ő</a:t>
            </a:r>
            <a:r>
              <a:rPr lang="en-US" dirty="0" err="1" smtClean="0"/>
              <a:t>nning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Times New Roman"/>
                <a:cs typeface="Times New Roman"/>
                <a:sym typeface="Symbol"/>
              </a:rPr>
              <a:t>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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-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see K. </a:t>
            </a:r>
            <a:r>
              <a:rPr lang="en-US" i="1" dirty="0" err="1" smtClean="0">
                <a:latin typeface="Times New Roman"/>
                <a:cs typeface="Times New Roman"/>
                <a:sym typeface="Symbol"/>
              </a:rPr>
              <a:t>Sch</a:t>
            </a:r>
            <a:r>
              <a:rPr lang="en-US" i="1" dirty="0" err="1" smtClean="0">
                <a:latin typeface="Arial"/>
                <a:cs typeface="Arial"/>
                <a:sym typeface="Symbol"/>
              </a:rPr>
              <a:t>ö</a:t>
            </a:r>
            <a:r>
              <a:rPr lang="en-US" i="1" dirty="0" err="1" smtClean="0">
                <a:latin typeface="Times New Roman"/>
                <a:cs typeface="Times New Roman"/>
                <a:sym typeface="Symbol"/>
              </a:rPr>
              <a:t>nning’s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 talk</a:t>
            </a:r>
            <a:endParaRPr lang="en-US" i="1" baseline="30000" dirty="0" smtClean="0">
              <a:latin typeface="Times New Roman"/>
              <a:cs typeface="Times New Roman"/>
              <a:sym typeface="Symbol"/>
            </a:endParaRPr>
          </a:p>
          <a:p>
            <a:r>
              <a:rPr lang="en-US" i="1" dirty="0" smtClean="0">
                <a:latin typeface="Times New Roman"/>
                <a:cs typeface="Times New Roman"/>
                <a:sym typeface="Symbol"/>
              </a:rPr>
              <a:t>To be extended to many </a:t>
            </a:r>
            <a:r>
              <a:rPr lang="en-US" i="1" dirty="0" err="1" smtClean="0">
                <a:latin typeface="Times New Roman"/>
                <a:cs typeface="Times New Roman"/>
                <a:sym typeface="Symbol"/>
              </a:rPr>
              <a:t>mesonic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 or baryonic transitions ( baryonic resonance </a:t>
            </a:r>
            <a:r>
              <a:rPr lang="en-US" i="1" dirty="0" err="1" smtClean="0">
                <a:latin typeface="Times New Roman"/>
                <a:cs typeface="Times New Roman"/>
                <a:sym typeface="Symbol"/>
              </a:rPr>
              <a:t>Daliz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 decays, </a:t>
            </a:r>
          </a:p>
          <a:p>
            <a:r>
              <a:rPr lang="en-US" i="1" dirty="0" err="1" smtClean="0">
                <a:latin typeface="Times New Roman"/>
                <a:cs typeface="Times New Roman"/>
                <a:sym typeface="Symbol"/>
              </a:rPr>
              <a:t>cf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 HADES)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2"/>
          <p:cNvSpPr txBox="1"/>
          <p:nvPr/>
        </p:nvSpPr>
        <p:spPr>
          <a:xfrm>
            <a:off x="2017800" y="44640"/>
            <a:ext cx="5002200" cy="143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sz="4400">
                <a:solidFill>
                  <a:srgbClr val="FFFFFF"/>
                </a:solidFill>
                <a:latin typeface="Calibri"/>
              </a:rPr>
              <a:t>Morceaux choisis (2)</a:t>
            </a:r>
            <a:endParaRPr/>
          </a:p>
        </p:txBody>
      </p:sp>
      <p:sp>
        <p:nvSpPr>
          <p:cNvPr id="69" name="CustomShape 6"/>
          <p:cNvSpPr/>
          <p:nvPr/>
        </p:nvSpPr>
        <p:spPr>
          <a:xfrm>
            <a:off x="107504" y="1196752"/>
            <a:ext cx="3600400" cy="360040"/>
          </a:xfrm>
          <a:prstGeom prst="rect">
            <a:avLst/>
          </a:prstGeom>
          <a:ln w="28440">
            <a:noFill/>
            <a:round/>
          </a:ln>
        </p:spPr>
        <p:txBody>
          <a:bodyPr lIns="90000" tIns="45000" rIns="90000" bIns="45000"/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  <a:latin typeface="Calibri"/>
              </a:rPr>
              <a:t>Bayesian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</a:rPr>
              <a:t> PID 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</a:rPr>
              <a:t>method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fr-FR" sz="1600" b="1" dirty="0" smtClean="0">
                <a:solidFill>
                  <a:srgbClr val="000000"/>
                </a:solidFill>
              </a:rPr>
              <a:t>R. </a:t>
            </a:r>
            <a:r>
              <a:rPr lang="fr-FR" sz="1600" b="1" dirty="0" err="1" smtClean="0">
                <a:solidFill>
                  <a:srgbClr val="000000"/>
                </a:solidFill>
              </a:rPr>
              <a:t>Kunne</a:t>
            </a:r>
            <a:r>
              <a:rPr lang="fr-FR" sz="1600" b="1" dirty="0" smtClean="0">
                <a:solidFill>
                  <a:srgbClr val="000000"/>
                </a:solidFill>
              </a:rPr>
              <a:t> (Orsay) </a:t>
            </a:r>
            <a:endParaRPr sz="2000" dirty="0"/>
          </a:p>
        </p:txBody>
      </p:sp>
      <p:sp>
        <p:nvSpPr>
          <p:cNvPr id="75" name="CustomShape 10"/>
          <p:cNvSpPr/>
          <p:nvPr/>
        </p:nvSpPr>
        <p:spPr>
          <a:xfrm>
            <a:off x="-36512" y="692696"/>
            <a:ext cx="3168360" cy="288032"/>
          </a:xfrm>
          <a:prstGeom prst="rect">
            <a:avLst/>
          </a:prstGeom>
          <a:solidFill>
            <a:srgbClr val="FFFF66"/>
          </a:solidFill>
          <a:ln w="19080">
            <a:solidFill>
              <a:srgbClr val="7030A0"/>
            </a:solidFill>
            <a:round/>
          </a:ln>
        </p:spPr>
        <p:txBody>
          <a:bodyPr lIns="90000" tIns="45000" rIns="90000" bIns="45000"/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latin typeface="Calibri"/>
              </a:rPr>
              <a:t>e/</a:t>
            </a:r>
            <a:r>
              <a:rPr lang="fr-FR" sz="1600" b="1" dirty="0" smtClean="0">
                <a:solidFill>
                  <a:srgbClr val="0000FF"/>
                </a:solidFill>
                <a:latin typeface="Calibri"/>
                <a:sym typeface="Symbol"/>
              </a:rPr>
              <a:t></a:t>
            </a:r>
            <a:r>
              <a:rPr lang="fr-FR" sz="1600" b="1" dirty="0" smtClean="0">
                <a:solidFill>
                  <a:srgbClr val="0000FF"/>
                </a:solidFill>
                <a:latin typeface="Calibri"/>
              </a:rPr>
              <a:t> Identification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80" name="CustomShape 15"/>
          <p:cNvSpPr/>
          <p:nvPr/>
        </p:nvSpPr>
        <p:spPr>
          <a:xfrm>
            <a:off x="0" y="-27384"/>
            <a:ext cx="9144000" cy="720080"/>
          </a:xfrm>
          <a:prstGeom prst="roundRect">
            <a:avLst>
              <a:gd name="adj" fmla="val 3600"/>
            </a:avLst>
          </a:prstGeom>
          <a:solidFill>
            <a:schemeClr val="tx2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Analysis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tool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developments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for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electromagnetic</a:t>
            </a:r>
            <a:r>
              <a:rPr lang="fr-FR" sz="3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/>
              </a:rPr>
              <a:t>channels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4" name="CustomShape 1"/>
          <p:cNvSpPr/>
          <p:nvPr/>
        </p:nvSpPr>
        <p:spPr>
          <a:xfrm>
            <a:off x="179512" y="4221088"/>
            <a:ext cx="4392488" cy="720080"/>
          </a:xfrm>
          <a:prstGeom prst="rect">
            <a:avLst/>
          </a:prstGeom>
          <a:solidFill>
            <a:srgbClr val="FFFFFF"/>
          </a:solidFill>
          <a:ln w="19080">
            <a:noFill/>
            <a:round/>
          </a:ln>
        </p:spPr>
        <p:txBody>
          <a:bodyPr lIns="90000" tIns="45000" rIns="90000" bIns="45000"/>
          <a:lstStyle/>
          <a:p>
            <a:r>
              <a:rPr lang="fr-FR" b="1" dirty="0" smtClean="0">
                <a:latin typeface="Calibri"/>
              </a:rPr>
              <a:t>Bremsstrahlung correction</a:t>
            </a:r>
            <a:r>
              <a:rPr lang="en-US" b="1" dirty="0" smtClean="0">
                <a:latin typeface="Calibri"/>
              </a:rPr>
              <a:t> using</a:t>
            </a:r>
          </a:p>
          <a:p>
            <a:r>
              <a:rPr lang="en-US" b="1" dirty="0" smtClean="0">
                <a:latin typeface="Calibri"/>
              </a:rPr>
              <a:t> photon detection in EMC   see  B. Ma‘s talk</a:t>
            </a:r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76521" cy="20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4523020" y="777478"/>
            <a:ext cx="4729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Response of EMC to charged </a:t>
            </a:r>
            <a:r>
              <a:rPr lang="en-US" dirty="0" err="1" smtClean="0">
                <a:solidFill>
                  <a:srgbClr val="0000FF"/>
                </a:solidFill>
              </a:rPr>
              <a:t>pions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dependence on  GEANT3/GEANT4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models </a:t>
            </a:r>
            <a:r>
              <a:rPr lang="en-US" dirty="0" smtClean="0"/>
              <a:t>( E. </a:t>
            </a:r>
            <a:r>
              <a:rPr lang="en-US" dirty="0" err="1" smtClean="0"/>
              <a:t>Atomssa’s</a:t>
            </a:r>
            <a:r>
              <a:rPr lang="en-US" dirty="0" smtClean="0"/>
              <a:t> talk , computing session )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355976" y="1676210"/>
            <a:ext cx="4788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442930" y="2480492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sym typeface="Symbol"/>
              </a:rPr>
              <a:t></a:t>
            </a:r>
            <a:r>
              <a:rPr lang="fr-FR" sz="2000" b="1" baseline="30000" dirty="0" smtClean="0">
                <a:solidFill>
                  <a:srgbClr val="0070C0"/>
                </a:solidFill>
                <a:sym typeface="Symbol"/>
              </a:rPr>
              <a:t>+</a:t>
            </a:r>
          </a:p>
          <a:p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fr-FR" sz="2000" b="1" baseline="30000" dirty="0" smtClean="0">
                <a:solidFill>
                  <a:srgbClr val="FF0000"/>
                </a:solidFill>
                <a:sym typeface="Symbol"/>
              </a:rPr>
              <a:t>- </a:t>
            </a:r>
            <a:endParaRPr lang="fr-FR" sz="2000" b="1" baseline="30000" dirty="0">
              <a:solidFill>
                <a:srgbClr val="FF0000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-36512" y="1556792"/>
            <a:ext cx="3672408" cy="2232248"/>
            <a:chOff x="-36512" y="1556792"/>
            <a:chExt cx="3672408" cy="2232248"/>
          </a:xfrm>
        </p:grpSpPr>
        <p:pic>
          <p:nvPicPr>
            <p:cNvPr id="31" name="Image 30" descr="cEFFALL.gif"/>
            <p:cNvPicPr>
              <a:picLocks noChangeAspect="1"/>
            </p:cNvPicPr>
            <p:nvPr/>
          </p:nvPicPr>
          <p:blipFill>
            <a:blip r:embed="rId3" cstate="print"/>
            <a:srcRect l="34630" t="3203" r="32031" b="64769"/>
            <a:stretch>
              <a:fillRect/>
            </a:stretch>
          </p:blipFill>
          <p:spPr>
            <a:xfrm>
              <a:off x="-36512" y="1556792"/>
              <a:ext cx="2304256" cy="2160240"/>
            </a:xfrm>
            <a:prstGeom prst="rect">
              <a:avLst/>
            </a:prstGeom>
          </p:spPr>
        </p:pic>
        <p:sp>
          <p:nvSpPr>
            <p:cNvPr id="32" name="CustomShape 11"/>
            <p:cNvSpPr/>
            <p:nvPr/>
          </p:nvSpPr>
          <p:spPr>
            <a:xfrm>
              <a:off x="1259632" y="3429000"/>
              <a:ext cx="863640" cy="24802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lIns="90000" tIns="45000" rIns="90000" bIns="45000"/>
            <a:lstStyle/>
            <a:p>
              <a:pPr algn="ctr"/>
              <a:r>
                <a:rPr lang="fr-FR" sz="1100" b="1">
                  <a:solidFill>
                    <a:srgbClr val="000000"/>
                  </a:solidFill>
                  <a:latin typeface="Calibri"/>
                </a:rPr>
                <a:t>p (GeV/c)</a:t>
              </a:r>
              <a:endParaRPr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9552" y="364502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7824" y="364502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539552" y="2348880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 efficiency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2627784" y="1988840"/>
            <a:ext cx="13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-</a:t>
            </a:r>
            <a:r>
              <a:rPr lang="en-US" dirty="0" smtClean="0"/>
              <a:t>  efficiency</a:t>
            </a:r>
            <a:endParaRPr lang="fr-FR" dirty="0"/>
          </a:p>
        </p:txBody>
      </p:sp>
      <p:pic>
        <p:nvPicPr>
          <p:cNvPr id="41" name="Image 40" descr="cEFFALL.gif"/>
          <p:cNvPicPr>
            <a:picLocks noChangeAspect="1"/>
          </p:cNvPicPr>
          <p:nvPr/>
        </p:nvPicPr>
        <p:blipFill>
          <a:blip r:embed="rId3" cstate="print"/>
          <a:srcRect l="34630" t="36174" r="32031" b="36350"/>
          <a:stretch>
            <a:fillRect/>
          </a:stretch>
        </p:blipFill>
        <p:spPr>
          <a:xfrm>
            <a:off x="2195736" y="1503784"/>
            <a:ext cx="2304256" cy="1853208"/>
          </a:xfrm>
          <a:prstGeom prst="rect">
            <a:avLst/>
          </a:prstGeom>
        </p:spPr>
      </p:pic>
      <p:sp>
        <p:nvSpPr>
          <p:cNvPr id="42" name="CustomShape 11"/>
          <p:cNvSpPr/>
          <p:nvPr/>
        </p:nvSpPr>
        <p:spPr>
          <a:xfrm>
            <a:off x="3132296" y="3397000"/>
            <a:ext cx="863640" cy="24802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lIns="90000" tIns="45000" rIns="90000" bIns="45000"/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Calibri"/>
              </a:rPr>
              <a:t>p (GeV/c)</a:t>
            </a:r>
            <a:endParaRPr/>
          </a:p>
        </p:txBody>
      </p:sp>
      <p:sp>
        <p:nvSpPr>
          <p:cNvPr id="43" name="ZoneTexte 42"/>
          <p:cNvSpPr txBox="1"/>
          <p:nvPr/>
        </p:nvSpPr>
        <p:spPr>
          <a:xfrm>
            <a:off x="2555776" y="1772816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-</a:t>
            </a:r>
            <a:r>
              <a:rPr lang="en-US" dirty="0" smtClean="0"/>
              <a:t>  efficiency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742703" y="219557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&lt;  3  10</a:t>
            </a:r>
            <a:r>
              <a:rPr lang="en-US" baseline="30000" dirty="0" smtClean="0"/>
              <a:t>-4</a:t>
            </a:r>
            <a:endParaRPr lang="fr-FR" baseline="30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347864" y="5301208"/>
            <a:ext cx="1611403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Muon</a:t>
            </a:r>
            <a:r>
              <a:rPr lang="en-US" dirty="0" smtClean="0">
                <a:solidFill>
                  <a:srgbClr val="0000FF"/>
                </a:solidFill>
              </a:rPr>
              <a:t> tracking:</a:t>
            </a:r>
            <a:endParaRPr lang="fr-FR" dirty="0"/>
          </a:p>
        </p:txBody>
      </p: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5508104" y="4437112"/>
            <a:ext cx="3168352" cy="2232248"/>
            <a:chOff x="4662488" y="873125"/>
            <a:chExt cx="4202112" cy="2886075"/>
          </a:xfrm>
        </p:grpSpPr>
        <p:pic>
          <p:nvPicPr>
            <p:cNvPr id="25" name="Picture 42" descr="D:\svn\panda\Talks\20100611 - (Panda) Stoccolma\ironz_p0_m12_cu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2488" y="909638"/>
              <a:ext cx="4202112" cy="28495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5699125" y="873125"/>
              <a:ext cx="2135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MDT: </a:t>
              </a:r>
              <a:r>
                <a:rPr lang="it-IT"/>
                <a:t>Hard Cuts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4932363" y="1196975"/>
              <a:ext cx="14303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P(</a:t>
              </a:r>
              <a:r>
                <a:rPr lang="it-IT" sz="2400" b="1" dirty="0">
                  <a:solidFill>
                    <a:srgbClr val="FF0000"/>
                  </a:solidFill>
                  <a:sym typeface="Symbol" pitchFamily="18" charset="2"/>
                </a:rPr>
                <a:t></a:t>
              </a:r>
              <a:r>
                <a:rPr lang="it-IT" sz="2400" b="1" dirty="0">
                  <a:solidFill>
                    <a:srgbClr val="FF0000"/>
                  </a:solidFill>
                </a:rPr>
                <a:t>)=1</a:t>
              </a: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5940425" y="2420938"/>
              <a:ext cx="14303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b="1">
                  <a:solidFill>
                    <a:srgbClr val="FF0000"/>
                  </a:solidFill>
                </a:rPr>
                <a:t>P(</a:t>
              </a:r>
              <a:r>
                <a:rPr lang="it-IT" sz="2400" b="1">
                  <a:solidFill>
                    <a:srgbClr val="FF0000"/>
                  </a:solidFill>
                  <a:sym typeface="Symbol" pitchFamily="18" charset="2"/>
                </a:rPr>
                <a:t></a:t>
              </a:r>
              <a:r>
                <a:rPr lang="it-IT" sz="2400" b="1">
                  <a:solidFill>
                    <a:srgbClr val="FF0000"/>
                  </a:solidFill>
                </a:rPr>
                <a:t>)=0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3131840" y="5805264"/>
            <a:ext cx="190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Spataro</a:t>
            </a:r>
            <a:r>
              <a:rPr lang="en-US" dirty="0" smtClean="0"/>
              <a:t> (Torino)</a:t>
            </a:r>
            <a:endParaRPr lang="fr-FR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36956" y="3851756"/>
            <a:ext cx="3238900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Electron </a:t>
            </a:r>
            <a:r>
              <a:rPr lang="fr-FR" b="1" dirty="0" err="1" smtClean="0">
                <a:solidFill>
                  <a:srgbClr val="0000FF"/>
                </a:solidFill>
              </a:rPr>
              <a:t>momentum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resolution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  <a:endParaRPr lang="fr-FR" b="1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4932040" y="3779748"/>
            <a:ext cx="364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deposit  in EMC/ total </a:t>
            </a:r>
            <a:r>
              <a:rPr lang="en-US" sz="1600" dirty="0" err="1" smtClean="0"/>
              <a:t>pion</a:t>
            </a:r>
            <a:r>
              <a:rPr lang="en-US" sz="1600" dirty="0" smtClean="0"/>
              <a:t> energy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1355</Words>
  <Application>Microsoft Office PowerPoint</Application>
  <PresentationFormat>Affichage à l'écran (4:3)</PresentationFormat>
  <Paragraphs>279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 Electromagnetic Physics session A few remarks to start the discussion   </vt:lpstr>
      <vt:lpstr>Working Group  on Electromagnetic Processes </vt:lpstr>
      <vt:lpstr>Electromagnetic Processes </vt:lpstr>
      <vt:lpstr>Electromagnetic Time-Like form factors </vt:lpstr>
      <vt:lpstr>Diapositive 5</vt:lpstr>
      <vt:lpstr>Diapositive 6</vt:lpstr>
      <vt:lpstr>Diapositive 7</vt:lpstr>
      <vt:lpstr>Perspectives for other studies</vt:lpstr>
      <vt:lpstr>Diapositive 9</vt:lpstr>
      <vt:lpstr>Diapositive 10</vt:lpstr>
      <vt:lpstr>HORIZON2020</vt:lpstr>
      <vt:lpstr>HPH proposal under construction</vt:lpstr>
      <vt:lpstr>Reminder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Physics session</dc:title>
  <dc:creator>Béatrice Ramstein</dc:creator>
  <cp:lastModifiedBy>user</cp:lastModifiedBy>
  <cp:revision>99</cp:revision>
  <dcterms:created xsi:type="dcterms:W3CDTF">2012-09-07T14:15:36Z</dcterms:created>
  <dcterms:modified xsi:type="dcterms:W3CDTF">2013-12-10T07:13:53Z</dcterms:modified>
</cp:coreProperties>
</file>