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_rels/presentation.xml.rels" ContentType="application/vnd.openxmlformats-package.relationships+xml"/>
  <Override PartName="/ppt/media/image13.png" ContentType="image/png"/>
  <Override PartName="/ppt/media/image4.png" ContentType="image/png"/>
  <Override PartName="/ppt/media/image9.png" ContentType="image/png"/>
  <Override PartName="/ppt/media/image18.png" ContentType="image/png"/>
  <Override PartName="/ppt/media/image20.png" ContentType="image/png"/>
  <Override PartName="/ppt/media/image12.png" ContentType="image/png"/>
  <Override PartName="/ppt/media/image3.png" ContentType="image/png"/>
  <Override PartName="/ppt/media/image19.png" ContentType="image/png"/>
  <Override PartName="/ppt/media/image14.png" ContentType="image/png"/>
  <Override PartName="/ppt/media/image5.png" ContentType="image/png"/>
  <Override PartName="/ppt/media/image15.png" ContentType="image/png"/>
  <Override PartName="/ppt/media/image6.png" ContentType="image/png"/>
  <Override PartName="/ppt/media/image10.png" ContentType="image/png"/>
  <Override PartName="/ppt/media/image1.png" ContentType="image/png"/>
  <Override PartName="/ppt/media/image16.png" ContentType="image/png"/>
  <Override PartName="/ppt/media/image7.png" ContentType="image/png"/>
  <Override PartName="/ppt/media/image2.png" ContentType="image/png"/>
  <Override PartName="/ppt/media/image11.png" ContentType="image/png"/>
  <Override PartName="/ppt/media/image17.png" ContentType="image/png"/>
  <Override PartName="/ppt/media/image8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slide" Target="slides/slide26.xml"/><Relationship Id="rId39" Type="http://schemas.openxmlformats.org/officeDocument/2006/relationships/slide" Target="slides/slide27.xml"/><Relationship Id="rId4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A054893-0A4A-4168-BF04-CF221DC34C1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50C03F85-B775-45C9-BA2E-535F7E0E877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FF69C0A-EFF0-4C67-902C-42117F1984B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C6B08453-2E9E-4A6A-8DF2-0DD2778858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7FC2BE36-A9FF-49EC-A35F-3B29058559E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3EA84087-3499-4F26-879B-76E47172C28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988C1D5D-84C5-4B5D-BCBB-47C13D890479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23EA06BD-8A0B-465F-B131-305EC2215A1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BEBC4EB6-D109-4C83-AB70-09B3D7D540A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B37C94A1-6910-48A0-9CC1-69741FC9191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4CB068D6-0C19-4877-AC53-E64E885D085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5BA3C8-4F9B-4DCA-8BA4-4C16E3E78F0A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the outline text format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Second Outline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Third Outline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Outline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Fifth Outline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Sixth Outline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Seventh Outline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98B830-E9A1-4FA2-8D96-C481233927DF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9A13CDA-9F9B-4203-9639-A8C06D68A30B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EA033E-6A19-4827-ADE2-0ADAFB100C8F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D1DB19-146C-488E-84B1-85193C80FE7A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3878EE-3AF8-4486-81B3-C0FFAAACFBD0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en-US" sz="24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18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2E88B9-0471-4E3E-A0AC-5D0F62035A75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37AED9-49A6-4604-BC8B-0650213FA118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916C3B6-BF48-4B64-B6E9-E203625A77C0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Second level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Third level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Fourth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Fifth level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D8E2379-F9A6-49F4-B72F-4482934EC6B8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1" strike="noStrike">
                <a:solidFill>
                  <a:schemeClr val="dk1"/>
                </a:solidFill>
                <a:latin typeface="Aptos Display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Click to edit the outline text format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Second Outline Level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Third Outline Level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Fourth Outline Level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Fifth Outline Level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Sixth Outline Level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Aptos"/>
              </a:rPr>
              <a:t>Seventh Outline Level</a:t>
            </a: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Aptos"/>
              </a:rPr>
              <a:t>Click to edit Master text styles</a:t>
            </a:r>
            <a:endParaRPr b="0" lang="en-US" sz="16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3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&lt;date/time&gt;</a:t>
            </a:r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DD9A05D-8B7B-44E8-9D02-EDCEB7A3A0ED}" type="slidenum">
              <a:rPr b="0" lang="en-US" sz="1200" spc="-1" strike="noStrike">
                <a:solidFill>
                  <a:schemeClr val="dk1">
                    <a:tint val="82000"/>
                  </a:schemeClr>
                </a:solidFill>
                <a:latin typeface="Aptos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cds.cern.ch/record/2650176?ln=en" TargetMode="External"/><Relationship Id="rId2" Type="http://schemas.openxmlformats.org/officeDocument/2006/relationships/image" Target="../media/image1.png"/><Relationship Id="rId3" Type="http://schemas.openxmlformats.org/officeDocument/2006/relationships/hyperlink" Target="https://edms.cern.ch/document/3160539/2.0" TargetMode="External"/><Relationship Id="rId4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doi.org/10.1140/epjp/s13360-021-01685-5" TargetMode="External"/><Relationship Id="rId2" Type="http://schemas.openxmlformats.org/officeDocument/2006/relationships/hyperlink" Target="https://doi.org/10.1016/j.nima.2025.171118" TargetMode="External"/><Relationship Id="rId3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doi.org/10.1016/j.nima.2025.171118" TargetMode="Externa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hyperlink" Target="https://doi.org/10.1209%2F0295-5075%2F81%2F61001" TargetMode="External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hyperlink" Target="https://indico.cern.ch/event/1597414/contributions/6780513/attachments/3185235/5667031/LightIons2025%20Jowett.pdf" TargetMode="External"/><Relationship Id="rId2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1.png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5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hyperlink" Target="https://doi.org/10.1016/j.nima.2025.171118" TargetMode="External"/><Relationship Id="rId2" Type="http://schemas.openxmlformats.org/officeDocument/2006/relationships/slideLayout" Target="../slideLayouts/slideLayout4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hyperlink" Target="https://doi.org/10.1016/j.nima.2025.171118" TargetMode="External"/><Relationship Id="rId2" Type="http://schemas.openxmlformats.org/officeDocument/2006/relationships/slideLayout" Target="../slideLayouts/slideLayout4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7.png"/><Relationship Id="rId3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4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52640" y="1122480"/>
            <a:ext cx="11902680" cy="1082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New ion collisions – LHC accelerator perspective 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subTitle"/>
          </p:nvPr>
        </p:nvSpPr>
        <p:spPr>
          <a:xfrm>
            <a:off x="1523880" y="4299840"/>
            <a:ext cx="9448920" cy="1655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R. Bruce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Acknowledgement: R. Alemany, D. D'Enterria, M. Hostettler, J. Jowett, </a:t>
            </a:r>
            <a:br>
              <a:rPr sz="2400"/>
            </a:b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E. Sarafoglou, M. Slupecki, N. Triantafyllou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Content Placeholder 2"/>
          <p:cNvSpPr/>
          <p:nvPr/>
        </p:nvSpPr>
        <p:spPr>
          <a:xfrm>
            <a:off x="1790640" y="2273400"/>
            <a:ext cx="10515240" cy="435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Low-intensity pilot runs for various ions a la 2025 O-O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High-intensity O-O running with slip-stacked beams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499"/>
              </a:spcBef>
            </a:pP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38080" y="12708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Introduction – LHC ion program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162000" y="1150920"/>
            <a:ext cx="3752640" cy="5513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1769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Typically one month of ion operation per year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Run 4: 3 ion periods foreseen</a:t>
            </a:r>
            <a:r>
              <a:rPr b="0" lang="en-US" sz="2800" spc="-1" strike="noStrike">
                <a:solidFill>
                  <a:srgbClr val="000000"/>
                </a:solidFill>
                <a:latin typeface="Aptos"/>
              </a:rPr>
              <a:t>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Approved baseline: Pb-Pb or p-Pb with targets in </a:t>
            </a:r>
            <a:r>
              <a:rPr b="0" lang="en-US" sz="24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yellow report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Light ions under study, but presently not part of approved program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29 days/run* 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including commissioning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8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Run 5: 6 ion periods foreseen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29 days/run*; 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detailed program not decided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Aptos"/>
              </a:rPr>
              <a:t>ALICE3 upgrade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LOI target is 33 nb</a:t>
            </a:r>
            <a:r>
              <a:rPr b="0" lang="en-US" sz="2000" spc="-1" strike="noStrike" baseline="30000">
                <a:solidFill>
                  <a:srgbClr val="000000"/>
                </a:solidFill>
                <a:latin typeface="Aptos"/>
              </a:rPr>
              <a:t>-1</a:t>
            </a:r>
            <a:r>
              <a:rPr b="0" lang="en-US" sz="2000" spc="-1" strike="noStrike">
                <a:solidFill>
                  <a:srgbClr val="000000"/>
                </a:solidFill>
                <a:latin typeface="Aptos"/>
              </a:rPr>
              <a:t> of Pb-Pb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8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Other ion with A&gt;100 considered if large gain in NN luminosity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71" name="Content Placeholder 5" descr=""/>
          <p:cNvPicPr/>
          <p:nvPr/>
        </p:nvPicPr>
        <p:blipFill>
          <a:blip r:embed="rId2"/>
          <a:stretch/>
        </p:blipFill>
        <p:spPr>
          <a:xfrm>
            <a:off x="4078440" y="1667160"/>
            <a:ext cx="8112960" cy="4298760"/>
          </a:xfrm>
          <a:prstGeom prst="rect">
            <a:avLst/>
          </a:prstGeom>
          <a:ln w="0">
            <a:noFill/>
          </a:ln>
        </p:spPr>
      </p:pic>
      <p:sp>
        <p:nvSpPr>
          <p:cNvPr id="72" name="TextBox 6"/>
          <p:cNvSpPr/>
          <p:nvPr/>
        </p:nvSpPr>
        <p:spPr>
          <a:xfrm>
            <a:off x="4076640" y="6114960"/>
            <a:ext cx="2315160" cy="405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lIns="122040" rIns="122040" tIns="60840" bIns="60840" anchor="t">
            <a:spAutoFit/>
          </a:bodyPr>
          <a:p>
            <a:pPr defTabSz="1218960">
              <a:lnSpc>
                <a:spcPct val="100000"/>
              </a:lnSpc>
            </a:pPr>
            <a:r>
              <a:rPr b="0" lang="en-GB" sz="1870" spc="-1" strike="noStrike">
                <a:solidFill>
                  <a:schemeClr val="dk1"/>
                </a:solidFill>
                <a:latin typeface="Arial Narrow"/>
              </a:rPr>
              <a:t>*see </a:t>
            </a:r>
            <a:r>
              <a:rPr b="0" lang="en-GB" sz="1870" spc="-1" strike="noStrike" u="sng">
                <a:solidFill>
                  <a:schemeClr val="dk1"/>
                </a:solidFill>
                <a:uFillTx/>
                <a:latin typeface="Arial Narrow"/>
                <a:ea typeface="Aptos"/>
                <a:hlinkClick r:id="rId3"/>
              </a:rPr>
              <a:t>LHC-PM-ED-0002</a:t>
            </a:r>
            <a:endParaRPr b="0" lang="en-US" sz="187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5-Point Star 6"/>
          <p:cNvSpPr/>
          <p:nvPr/>
        </p:nvSpPr>
        <p:spPr>
          <a:xfrm>
            <a:off x="9079920" y="2112840"/>
            <a:ext cx="287640" cy="28764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gradFill rotWithShape="0">
            <a:gsLst>
              <a:gs pos="0">
                <a:srgbClr val="ed8256"/>
              </a:gs>
              <a:gs pos="50000">
                <a:srgbClr val="f16e28"/>
              </a:gs>
              <a:gs pos="100000">
                <a:srgbClr val="e15e1a"/>
              </a:gs>
            </a:gsLst>
            <a:lin ang="5400000"/>
          </a:gradFill>
          <a:ln>
            <a:solidFill>
              <a:srgbClr val="e97132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1218960">
              <a:lnSpc>
                <a:spcPct val="100000"/>
              </a:lnSpc>
            </a:pPr>
            <a:endParaRPr b="0" lang="en-US" sz="32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Light ions: motivation and background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256320" y="1555560"/>
            <a:ext cx="11873160" cy="5299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1769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Potential interest from physics community to collide light ion in the LHC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New ion collisions could be done either as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1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Short "pilot runs" with low intensity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, similar to O-O and Ne-Ne in 2025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Shorter commissioning time, less stringent machine protection requirements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Can be short --&gt; will be less difficult to add in the already packed Run 4 program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1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High-intensity runs with slip-stacked trains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, similar to Pb-Pb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Potential for much higher integrated luminosity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chemeClr val="dk1"/>
                </a:solidFill>
                <a:latin typeface="Aptos"/>
              </a:rPr>
              <a:t>Much longer commissioning required, both in LHC and injectors --&gt; this type of run makes sense only if a longer time period is allocated</a:t>
            </a: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0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Any proposal for </a:t>
            </a: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light ion operation will have to compete for time with other physics programs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: heavy ions (Pb-Pb, p-Pb), pp (?) - competitiveness depends on achievable luminosity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This talk: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Study </a:t>
            </a: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integrated luminosity in hypothetical pilot runs 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for a range of interesting ions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Study </a:t>
            </a: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integrated luminosity in a hypothetical high-intensity O-O run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Respond to request: beam evolution of O beam at LHC injection, for potential Pb-O collisions (requires second source) 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Aptos Display"/>
              </a:rPr>
              <a:t>Low-intensity pilot runs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LHC simulation principles and method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8556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Aptos"/>
              </a:rPr>
              <a:t>Step 1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Simulate beam evolution at LHC injection plateau (intensity, emittance, bunch length)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Include in particular effects of intrabeam scattering (emittance growth, losses out of the bucket) 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Apply generic intensity transmission through LHC ramp (97%) based on Run 3 experience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Aptos"/>
              </a:rPr>
              <a:t>Step 2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Simulate beam evolution in collision (intensity, emittance, bunch length, luminosity, ...)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Include in particular intrabeam scattering, synchrotron radiation, non-collisional beam losses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1"/>
                </a:solidFill>
                <a:latin typeface="Aptos"/>
              </a:rPr>
              <a:t>Step 3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Calculate optimal fill time and time-averaged luminosity for given turnaround time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Calculate daily integrated luminosity, using assumption on machine availability / downtime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References for simulation setup: </a:t>
            </a:r>
            <a:r>
              <a:rPr b="0" lang="en-US" sz="28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EPJ Plus paper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, </a:t>
            </a:r>
            <a:r>
              <a:rPr b="0" lang="en-US" sz="2400" spc="-1" strike="noStrike" u="sng">
                <a:solidFill>
                  <a:schemeClr val="dk1"/>
                </a:solidFill>
                <a:uFillTx/>
                <a:latin typeface="Aptos"/>
                <a:hlinkClick r:id="rId2"/>
              </a:rPr>
              <a:t>NIM paper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Simulation inputs (1)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838080" y="1711440"/>
            <a:ext cx="5952600" cy="468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927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Bunch intensities at LHC injection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calculated using injector model (R. Alemany, M. Slupecki, E. Sarafoglou)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Using injector model from </a:t>
            </a:r>
            <a:r>
              <a:rPr b="0" lang="en-US" sz="24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NIM paper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Assumptions: use single bunches as in 2025 OO / NeNe run; no trains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Injector model tuned using 2025 Pb and O data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c9211e"/>
                </a:solidFill>
                <a:latin typeface="Aptos"/>
              </a:rPr>
              <a:t>no bunch splitting in LEIR or PS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 – might be optimistic, given that we had to do PS bunch splitting in the 2025 OO run to reduce ghost charge and avoid problems with LHC BPMs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In addition to ions computed using injector model, adding O and Pb for reference/comparison using experimentally achieved values at LHC injection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Geometric emittance at injection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assumed to be the same as for Pb (not calculated by injector model)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81" name="Picture 3" descr="A graph of periodic table&#10;&#10;AI-generated content may be incorrect."/>
          <p:cNvPicPr/>
          <p:nvPr/>
        </p:nvPicPr>
        <p:blipFill>
          <a:blip r:embed="rId2"/>
          <a:stretch/>
        </p:blipFill>
        <p:spPr>
          <a:xfrm>
            <a:off x="7167600" y="1943280"/>
            <a:ext cx="4581000" cy="3180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Simulation inputs (2)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838080" y="1611000"/>
            <a:ext cx="10515240" cy="47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927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Beam optics and crossing angles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assumed identical to 2025 O-O run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β*=0.5m at IP1/2/5, </a:t>
            </a:r>
            <a:r>
              <a:rPr b="0" lang="en-US" sz="2500" spc="-1" strike="noStrike">
                <a:solidFill>
                  <a:schemeClr val="dk1"/>
                </a:solidFill>
                <a:latin typeface="Aptos"/>
              </a:rPr>
              <a:t>β*=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1m at IP8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Max pileup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requirements following inputs by LHC experiments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ATLAS 0.6, ALICE 0.2 , CMS 0.6 , LHCb 1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Separation levelling applied in cases where peak pileup exceeds requirement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Two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beam energy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assumptions checked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Sqrt(s</a:t>
            </a:r>
            <a:r>
              <a:rPr b="0" lang="en-US" sz="2400" spc="-1" strike="noStrike" baseline="-8000">
                <a:solidFill>
                  <a:schemeClr val="dk1"/>
                </a:solidFill>
                <a:latin typeface="Aptos"/>
              </a:rPr>
              <a:t>NN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)=5.36 TeV, to match Pb-Pb and p-p reference run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  <a:ea typeface="Noto Sans CJK SC"/>
              </a:rPr>
              <a:t>6.8 Z TeV : highest possible beam energy; different sqrt(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</a:t>
            </a:r>
            <a:r>
              <a:rPr b="0" lang="en-US" sz="2400" spc="-1" strike="noStrike" baseline="-8000">
                <a:solidFill>
                  <a:schemeClr val="dk1"/>
                </a:solidFill>
                <a:latin typeface="Aptos"/>
              </a:rPr>
              <a:t>NN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) for each ion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Bunch charge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Taking the raw outputs of the injector model, or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Capped at 2.5E10 charges/bunch to ensure compatibility with LHC beam position monitor electronics and transverse damper – unclear where the limit is and what can be done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Simulation inputs (3)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76320" y="1558800"/>
            <a:ext cx="5464440" cy="4398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8908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Hadronic cross sections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calculated for most ions by D. D'Enterria using Glauber model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Where no Glauber calculation is available, used fit in Accelerator handbook (J. Jowett et al.)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Electromagnetic cross sections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Electromagnetic dissociation: </a:t>
            </a:r>
            <a:br>
              <a:rPr sz="2400"/>
            </a:b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using fit in Accelerator handbook </a:t>
            </a:r>
            <a:br>
              <a:rPr sz="2400"/>
            </a:b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(J. Jowett et al.)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Bound-free pair production: using approximations in </a:t>
            </a:r>
            <a:r>
              <a:rPr b="0" lang="en-US" sz="24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paper by Aste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86" name="Picture 3" descr="A table of numbers with black text&#10;&#10;AI-generated content may be incorrect."/>
          <p:cNvPicPr/>
          <p:nvPr/>
        </p:nvPicPr>
        <p:blipFill>
          <a:blip r:embed="rId2"/>
          <a:stretch/>
        </p:blipFill>
        <p:spPr>
          <a:xfrm>
            <a:off x="5429160" y="1805040"/>
            <a:ext cx="6686280" cy="3362040"/>
          </a:xfrm>
          <a:prstGeom prst="rect">
            <a:avLst/>
          </a:prstGeom>
          <a:ln w="0">
            <a:noFill/>
          </a:ln>
        </p:spPr>
      </p:pic>
      <p:sp>
        <p:nvSpPr>
          <p:cNvPr id="87" name="TextBox 4"/>
          <p:cNvSpPr/>
          <p:nvPr/>
        </p:nvSpPr>
        <p:spPr>
          <a:xfrm>
            <a:off x="6180120" y="1255680"/>
            <a:ext cx="4914720" cy="457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  <a:ea typeface="Noto Sans CJK SC"/>
              </a:rPr>
              <a:t>Example: cross sections at sqrt(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</a:t>
            </a:r>
            <a:r>
              <a:rPr b="0" lang="en-US" sz="2400" spc="-1" strike="noStrike" baseline="-8000">
                <a:solidFill>
                  <a:schemeClr val="dk1"/>
                </a:solidFill>
                <a:latin typeface="Aptos"/>
              </a:rPr>
              <a:t>NN</a:t>
            </a: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) = 5.36 TeV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Simulation inputs (4)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3550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Filling scheme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: same as for O-O with 62 bunches, 40 collisions / experiment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Assume average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length of injection plateau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of 34 min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as in 2025 OO run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Assume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average turnaround time of 2.4 h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as achieved in the 2025 OO run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Fill length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: keep fills as long as needed to achieve optimal fill time – </a:t>
            </a: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assume no limitation from transmutation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(optimistic?)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See </a:t>
            </a:r>
            <a:r>
              <a:rPr b="0" lang="en-US" sz="24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talk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 by John in last year's workshop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Assume 70%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machine availability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Note: we were lucky and had ~100% in the 2025 OO run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Errors and uncertainties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838080" y="1562400"/>
            <a:ext cx="10515240" cy="4932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58201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900" spc="-1" strike="noStrike">
                <a:solidFill>
                  <a:srgbClr val="ff0000"/>
                </a:solidFill>
                <a:latin typeface="Aptos"/>
              </a:rPr>
              <a:t>Machine availability</a:t>
            </a:r>
            <a:endParaRPr b="0" lang="en-US" sz="29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500" spc="-1" strike="noStrike">
                <a:solidFill>
                  <a:schemeClr val="dk1"/>
                </a:solidFill>
                <a:latin typeface="Aptos"/>
              </a:rPr>
              <a:t>random and unpredictable faults could have a major impact on the collected luminosity</a:t>
            </a:r>
            <a:endParaRPr b="0" lang="en-US" sz="25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The shorter the run, the larger the potential impact!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Even if beam and machine conditions would be known in detail, impossible to give an exact prediction due to availability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Beam parameters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Most of these ions have never been produced, and in the table, only O, Xe and Pb have been collided in LHC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500" spc="-1" strike="noStrike">
                <a:solidFill>
                  <a:schemeClr val="dk1"/>
                </a:solidFill>
                <a:latin typeface="Aptos"/>
              </a:rPr>
              <a:t>Emittance not simulated – assumption on same emittance as Pb </a:t>
            </a:r>
            <a:endParaRPr b="0" lang="en-US" sz="25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200" spc="-1" strike="noStrike">
                <a:solidFill>
                  <a:schemeClr val="dk1"/>
                </a:solidFill>
                <a:latin typeface="Aptos"/>
              </a:rPr>
              <a:t>--&gt; Large uncertainty on beam parameters; would need experimental verification --&gt; could have large impact on luminosity</a:t>
            </a:r>
            <a:endParaRPr b="0" lang="en-US" sz="22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2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New regime of </a:t>
            </a: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bunch charge for LHC operation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– unclear where the limitations are for beam position monitors and transverse damper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20-30% </a:t>
            </a: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mismatch between calculated/simulated and logged OO luminosity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- under investigation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Could transmutation impose limits on the fill length or not?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Requirements on min. bunch spacing – if relaxed compared to OO, could review filling scheme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If we commission improved machine configuration for Pb, we could </a:t>
            </a:r>
            <a:r>
              <a:rPr b="0" lang="en-US" sz="2900" spc="-1" strike="noStrike">
                <a:solidFill>
                  <a:schemeClr val="dk1"/>
                </a:solidFill>
                <a:latin typeface="Aptos"/>
              </a:rPr>
              <a:t>potentially 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use this to increase performance also for other ions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Simulated 1-day integrated luminosity at </a:t>
            </a:r>
            <a:r>
              <a:rPr b="0" lang="en-US" sz="4400" spc="-1" strike="noStrike">
                <a:solidFill>
                  <a:srgbClr val="ff0000"/>
                </a:solidFill>
                <a:latin typeface="Aptos Display"/>
              </a:rPr>
              <a:t>ATLAS/CMS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93" name="Content Placeholder 3" descr="A table with numbers and a number&#10;&#10;AI-generated content may be incorrect."/>
          <p:cNvPicPr/>
          <p:nvPr/>
        </p:nvPicPr>
        <p:blipFill>
          <a:blip r:embed="rId1"/>
          <a:stretch/>
        </p:blipFill>
        <p:spPr>
          <a:xfrm>
            <a:off x="9110520" y="3392280"/>
            <a:ext cx="3028680" cy="2552400"/>
          </a:xfrm>
          <a:prstGeom prst="rect">
            <a:avLst/>
          </a:prstGeom>
          <a:ln w="0">
            <a:noFill/>
          </a:ln>
        </p:spPr>
      </p:pic>
      <p:sp>
        <p:nvSpPr>
          <p:cNvPr id="94" name="TextBox 6"/>
          <p:cNvSpPr/>
          <p:nvPr/>
        </p:nvSpPr>
        <p:spPr>
          <a:xfrm>
            <a:off x="9188640" y="2999880"/>
            <a:ext cx="40381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Integrated NN luminosity per day (nb</a:t>
            </a:r>
            <a:r>
              <a:rPr b="0" i="1" lang="en-US" sz="1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95" name="Group 7"/>
          <p:cNvGrpSpPr/>
          <p:nvPr/>
        </p:nvGrpSpPr>
        <p:grpSpPr>
          <a:xfrm>
            <a:off x="0" y="2033640"/>
            <a:ext cx="5361840" cy="3990600"/>
            <a:chOff x="0" y="2033640"/>
            <a:chExt cx="5361840" cy="3990600"/>
          </a:xfrm>
        </p:grpSpPr>
        <p:pic>
          <p:nvPicPr>
            <p:cNvPr id="96" name="Picture 4" descr="A graph of different colored bars&#10;&#10;AI-generated content may be incorrect."/>
            <p:cNvPicPr/>
            <p:nvPr/>
          </p:nvPicPr>
          <p:blipFill>
            <a:blip r:embed="rId2"/>
            <a:srcRect l="0" t="0" r="23815" b="0"/>
            <a:stretch/>
          </p:blipFill>
          <p:spPr>
            <a:xfrm>
              <a:off x="0" y="2033640"/>
              <a:ext cx="5361840" cy="3990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97" name="Picture 2" descr="A graph of different colored bars&#10;&#10;AI-generated content may be incorrect."/>
            <p:cNvPicPr/>
            <p:nvPr/>
          </p:nvPicPr>
          <p:blipFill>
            <a:blip r:embed="rId3"/>
            <a:srcRect l="78610" t="42357" r="-134" b="42956"/>
            <a:stretch/>
          </p:blipFill>
          <p:spPr>
            <a:xfrm>
              <a:off x="714240" y="2514600"/>
              <a:ext cx="1514160" cy="58536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98" name="TextBox 5"/>
          <p:cNvSpPr/>
          <p:nvPr/>
        </p:nvSpPr>
        <p:spPr>
          <a:xfrm>
            <a:off x="4114800" y="978120"/>
            <a:ext cx="7857000" cy="1737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With max pileup=0.6, leveling never applied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For O-O, model gives ~40% lower luminosity than achieved in the 2025 run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Can't count 100% machine availability as in 2025 – assuming here 70%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Discrepancy between simulated/calculated and logged O-O luminosity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lvl="1" marL="7430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Emittance more pessimistic in model (not tracked through complex)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99" name="Picture 8" descr="A screenshot of a table&#10;&#10;AI-generated content may be incorrect."/>
          <p:cNvPicPr/>
          <p:nvPr/>
        </p:nvPicPr>
        <p:blipFill>
          <a:blip r:embed="rId4"/>
          <a:stretch/>
        </p:blipFill>
        <p:spPr>
          <a:xfrm>
            <a:off x="5734080" y="3377160"/>
            <a:ext cx="3161880" cy="2552400"/>
          </a:xfrm>
          <a:prstGeom prst="rect">
            <a:avLst/>
          </a:prstGeom>
          <a:ln w="0">
            <a:noFill/>
          </a:ln>
        </p:spPr>
      </p:pic>
      <p:sp>
        <p:nvSpPr>
          <p:cNvPr id="100" name="TextBox 9"/>
          <p:cNvSpPr/>
          <p:nvPr/>
        </p:nvSpPr>
        <p:spPr>
          <a:xfrm>
            <a:off x="5932440" y="2999880"/>
            <a:ext cx="40381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Integrated AA luminosity per day (nb</a:t>
            </a:r>
            <a:r>
              <a:rPr b="0" i="1" lang="en-US" sz="1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Simulated 1-day integrated luminosity at </a:t>
            </a:r>
            <a:r>
              <a:rPr b="0" lang="en-US" sz="4400" spc="-1" strike="noStrike">
                <a:solidFill>
                  <a:srgbClr val="ff0000"/>
                </a:solidFill>
                <a:latin typeface="Aptos Display"/>
              </a:rPr>
              <a:t>ALICE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02" name="Content Placeholder 3" descr="A table with numbers and a number&#10;&#10;AI-generated content may be incorrect."/>
          <p:cNvPicPr/>
          <p:nvPr/>
        </p:nvPicPr>
        <p:blipFill>
          <a:blip r:embed="rId1"/>
          <a:stretch/>
        </p:blipFill>
        <p:spPr>
          <a:xfrm>
            <a:off x="8943480" y="2910960"/>
            <a:ext cx="3251160" cy="2422440"/>
          </a:xfrm>
          <a:prstGeom prst="rect">
            <a:avLst/>
          </a:prstGeom>
          <a:ln w="0">
            <a:noFill/>
          </a:ln>
        </p:spPr>
      </p:pic>
      <p:pic>
        <p:nvPicPr>
          <p:cNvPr id="103" name="Picture 4" descr="A graph of different colored bars&#10;&#10;AI-generated content may be incorrect."/>
          <p:cNvPicPr/>
          <p:nvPr/>
        </p:nvPicPr>
        <p:blipFill>
          <a:blip r:embed="rId2"/>
          <a:srcRect l="0" t="0" r="24192" b="171"/>
          <a:stretch/>
        </p:blipFill>
        <p:spPr>
          <a:xfrm>
            <a:off x="138240" y="2000160"/>
            <a:ext cx="5378760" cy="3993120"/>
          </a:xfrm>
          <a:prstGeom prst="rect">
            <a:avLst/>
          </a:prstGeom>
          <a:ln w="0">
            <a:noFill/>
          </a:ln>
        </p:spPr>
      </p:pic>
      <p:sp>
        <p:nvSpPr>
          <p:cNvPr id="104" name="TextBox 8"/>
          <p:cNvSpPr/>
          <p:nvPr/>
        </p:nvSpPr>
        <p:spPr>
          <a:xfrm>
            <a:off x="5371200" y="1185480"/>
            <a:ext cx="66006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With max pileup=0.2, leveling applied in a few cases (He, Ca)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Max event rate capped at 90 kHz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5" name="Picture 7" descr="A graph of different colored bars&#10;&#10;AI-generated content may be incorrect."/>
          <p:cNvPicPr/>
          <p:nvPr/>
        </p:nvPicPr>
        <p:blipFill>
          <a:blip r:embed="rId3"/>
          <a:srcRect l="78610" t="42357" r="-134" b="42956"/>
          <a:stretch/>
        </p:blipFill>
        <p:spPr>
          <a:xfrm>
            <a:off x="714240" y="2514600"/>
            <a:ext cx="1514160" cy="585360"/>
          </a:xfrm>
          <a:prstGeom prst="rect">
            <a:avLst/>
          </a:prstGeom>
          <a:ln w="0">
            <a:noFill/>
          </a:ln>
        </p:spPr>
      </p:pic>
      <p:sp>
        <p:nvSpPr>
          <p:cNvPr id="106" name="TextBox 10"/>
          <p:cNvSpPr/>
          <p:nvPr/>
        </p:nvSpPr>
        <p:spPr>
          <a:xfrm>
            <a:off x="9332640" y="2603880"/>
            <a:ext cx="40381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Integrated NN luminosity per day (nb</a:t>
            </a:r>
            <a:r>
              <a:rPr b="0" i="1" lang="en-US" sz="1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TextBox 12"/>
          <p:cNvSpPr/>
          <p:nvPr/>
        </p:nvSpPr>
        <p:spPr>
          <a:xfrm>
            <a:off x="5932440" y="2603880"/>
            <a:ext cx="40381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Integrated AA luminosity per day (nb</a:t>
            </a:r>
            <a:r>
              <a:rPr b="0" i="1" lang="en-US" sz="1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08" name="Picture 13" descr="A screenshot of a table&#10;&#10;AI-generated content may be incorrect."/>
          <p:cNvPicPr/>
          <p:nvPr/>
        </p:nvPicPr>
        <p:blipFill>
          <a:blip r:embed="rId4"/>
          <a:stretch/>
        </p:blipFill>
        <p:spPr>
          <a:xfrm>
            <a:off x="5655960" y="2921400"/>
            <a:ext cx="3241440" cy="242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Simulated 1-day integrated luminosity at </a:t>
            </a:r>
            <a:r>
              <a:rPr b="0" lang="en-US" sz="4400" spc="-1" strike="noStrike">
                <a:solidFill>
                  <a:srgbClr val="ff0000"/>
                </a:solidFill>
                <a:latin typeface="Aptos Display"/>
              </a:rPr>
              <a:t>LHCb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10" name="Content Placeholder 3" descr="A table with numbers and a number&#10;&#10;AI-generated content may be incorrect."/>
          <p:cNvPicPr/>
          <p:nvPr/>
        </p:nvPicPr>
        <p:blipFill>
          <a:blip r:embed="rId1"/>
          <a:stretch/>
        </p:blipFill>
        <p:spPr>
          <a:xfrm>
            <a:off x="8975520" y="2908440"/>
            <a:ext cx="3216600" cy="2457000"/>
          </a:xfrm>
          <a:prstGeom prst="rect">
            <a:avLst/>
          </a:prstGeom>
          <a:ln w="0">
            <a:noFill/>
          </a:ln>
        </p:spPr>
      </p:pic>
      <p:pic>
        <p:nvPicPr>
          <p:cNvPr id="111" name="Picture 4" descr="A graph of different colored bars&#10;&#10;AI-generated content may be incorrect."/>
          <p:cNvPicPr/>
          <p:nvPr/>
        </p:nvPicPr>
        <p:blipFill>
          <a:blip r:embed="rId2"/>
          <a:srcRect l="0" t="628" r="23946" b="171"/>
          <a:stretch/>
        </p:blipFill>
        <p:spPr>
          <a:xfrm>
            <a:off x="81000" y="2044440"/>
            <a:ext cx="5389200" cy="3968280"/>
          </a:xfrm>
          <a:prstGeom prst="rect">
            <a:avLst/>
          </a:prstGeom>
          <a:ln w="0">
            <a:noFill/>
          </a:ln>
        </p:spPr>
      </p:pic>
      <p:sp>
        <p:nvSpPr>
          <p:cNvPr id="112" name="TextBox 6"/>
          <p:cNvSpPr/>
          <p:nvPr/>
        </p:nvSpPr>
        <p:spPr>
          <a:xfrm>
            <a:off x="5371200" y="1185480"/>
            <a:ext cx="66006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marL="285840" indent="-285840" defTabSz="91440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With max pileup=1, leveling never applied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3" name="Picture 5" descr="A graph of different colored bars&#10;&#10;AI-generated content may be incorrect."/>
          <p:cNvPicPr/>
          <p:nvPr/>
        </p:nvPicPr>
        <p:blipFill>
          <a:blip r:embed="rId3"/>
          <a:srcRect l="78610" t="42357" r="-134" b="42956"/>
          <a:stretch/>
        </p:blipFill>
        <p:spPr>
          <a:xfrm>
            <a:off x="714240" y="2514600"/>
            <a:ext cx="1514160" cy="585360"/>
          </a:xfrm>
          <a:prstGeom prst="rect">
            <a:avLst/>
          </a:prstGeom>
          <a:ln w="0">
            <a:noFill/>
          </a:ln>
        </p:spPr>
      </p:pic>
      <p:sp>
        <p:nvSpPr>
          <p:cNvPr id="114" name="TextBox 9"/>
          <p:cNvSpPr/>
          <p:nvPr/>
        </p:nvSpPr>
        <p:spPr>
          <a:xfrm>
            <a:off x="9332640" y="2603880"/>
            <a:ext cx="40381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Integrated NN luminosity per day (nb</a:t>
            </a:r>
            <a:r>
              <a:rPr b="0" i="1" lang="en-US" sz="1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TextBox 11"/>
          <p:cNvSpPr/>
          <p:nvPr/>
        </p:nvSpPr>
        <p:spPr>
          <a:xfrm>
            <a:off x="5932440" y="2603880"/>
            <a:ext cx="4038120" cy="30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Integrated AA luminosity per day (nb</a:t>
            </a:r>
            <a:r>
              <a:rPr b="0" i="1" lang="en-US" sz="1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i="1" lang="en-US" sz="1400" spc="-1" strike="noStrike">
                <a:solidFill>
                  <a:schemeClr val="dk1"/>
                </a:solidFill>
                <a:latin typeface="Aptos"/>
              </a:rPr>
              <a:t>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6" name="Picture 12" descr="A screenshot of a table&#10;&#10;AI-generated content may be incorrect."/>
          <p:cNvPicPr/>
          <p:nvPr/>
        </p:nvPicPr>
        <p:blipFill>
          <a:blip r:embed="rId4"/>
          <a:stretch/>
        </p:blipFill>
        <p:spPr>
          <a:xfrm>
            <a:off x="5683680" y="2907720"/>
            <a:ext cx="3290040" cy="2462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Example calculation: estimated AA integrated luminosity in 5-day run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1112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7839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Assume 5 days assigned, using 1.5 days for commissioning, with some optics commissioned beforehand during pp commissioning --&gt; 3.5 days left for physics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Be aware of errors and uncertainties – see slide 7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19" name="Picture 3" descr="A screenshot of a table&#10;&#10;AI-generated content may be incorrect."/>
          <p:cNvPicPr/>
          <p:nvPr/>
        </p:nvPicPr>
        <p:blipFill>
          <a:blip r:embed="rId1"/>
          <a:stretch/>
        </p:blipFill>
        <p:spPr>
          <a:xfrm>
            <a:off x="0" y="4000680"/>
            <a:ext cx="4133520" cy="2876040"/>
          </a:xfrm>
          <a:prstGeom prst="rect">
            <a:avLst/>
          </a:prstGeom>
          <a:ln w="0">
            <a:noFill/>
          </a:ln>
        </p:spPr>
      </p:pic>
      <p:pic>
        <p:nvPicPr>
          <p:cNvPr id="120" name="Picture 4" descr="A screenshot of a table&#10;&#10;AI-generated content may be incorrect."/>
          <p:cNvPicPr/>
          <p:nvPr/>
        </p:nvPicPr>
        <p:blipFill>
          <a:blip r:embed="rId2"/>
          <a:stretch/>
        </p:blipFill>
        <p:spPr>
          <a:xfrm>
            <a:off x="4029120" y="3981600"/>
            <a:ext cx="4133520" cy="2876040"/>
          </a:xfrm>
          <a:prstGeom prst="rect">
            <a:avLst/>
          </a:prstGeom>
          <a:ln w="0">
            <a:noFill/>
          </a:ln>
        </p:spPr>
      </p:pic>
      <p:pic>
        <p:nvPicPr>
          <p:cNvPr id="121" name="Picture 5" descr="A screenshot of a table&#10;&#10;AI-generated content may be incorrect."/>
          <p:cNvPicPr/>
          <p:nvPr/>
        </p:nvPicPr>
        <p:blipFill>
          <a:blip r:embed="rId3"/>
          <a:stretch/>
        </p:blipFill>
        <p:spPr>
          <a:xfrm>
            <a:off x="8058240" y="3981600"/>
            <a:ext cx="4133520" cy="2876040"/>
          </a:xfrm>
          <a:prstGeom prst="rect">
            <a:avLst/>
          </a:prstGeom>
          <a:ln w="0">
            <a:noFill/>
          </a:ln>
        </p:spPr>
      </p:pic>
      <p:sp>
        <p:nvSpPr>
          <p:cNvPr id="122" name="TextBox 6"/>
          <p:cNvSpPr/>
          <p:nvPr/>
        </p:nvSpPr>
        <p:spPr>
          <a:xfrm>
            <a:off x="1393200" y="361440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ATLAS/CMS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TextBox 7"/>
          <p:cNvSpPr/>
          <p:nvPr/>
        </p:nvSpPr>
        <p:spPr>
          <a:xfrm>
            <a:off x="5203080" y="363348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ALICE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TextBox 8"/>
          <p:cNvSpPr/>
          <p:nvPr/>
        </p:nvSpPr>
        <p:spPr>
          <a:xfrm>
            <a:off x="9032400" y="361440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LHCb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TextBox 9"/>
          <p:cNvSpPr/>
          <p:nvPr/>
        </p:nvSpPr>
        <p:spPr>
          <a:xfrm>
            <a:off x="2717280" y="3233160"/>
            <a:ext cx="67053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Total integrated AA luminosity (nb</a:t>
            </a:r>
            <a:r>
              <a:rPr b="0" lang="en-US" sz="18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) in 5-day run (3.5 days of physics)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Peak rates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838080" y="152100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Peak hadronic rates at start of collision for 6.8 Z TeV case (gives highest rates)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28" name="Picture 3" descr="A screenshot of a computer&#10;&#10;AI-generated content may be incorrect."/>
          <p:cNvPicPr/>
          <p:nvPr/>
        </p:nvPicPr>
        <p:blipFill>
          <a:blip r:embed="rId1"/>
          <a:stretch/>
        </p:blipFill>
        <p:spPr>
          <a:xfrm>
            <a:off x="2509920" y="2300400"/>
            <a:ext cx="7524360" cy="42573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Observations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Compared to 2025 O-O run </a:t>
            </a:r>
            <a:r>
              <a:rPr b="0" lang="en-US" sz="2800" spc="-1" strike="noStrike">
                <a:solidFill>
                  <a:srgbClr val="000000"/>
                </a:solidFill>
                <a:latin typeface="Aptos"/>
              </a:rPr>
              <a:t>(NN: 925 nb</a:t>
            </a:r>
            <a:r>
              <a:rPr b="0" lang="en-US" sz="1900" spc="-1" strike="noStrike" baseline="30000">
                <a:solidFill>
                  <a:srgbClr val="000000"/>
                </a:solidFill>
                <a:latin typeface="Aptos"/>
              </a:rPr>
              <a:t>-1</a:t>
            </a:r>
            <a:r>
              <a:rPr b="0" lang="en-US" sz="2800" spc="-1" strike="noStrike">
                <a:solidFill>
                  <a:srgbClr val="000000"/>
                </a:solidFill>
                <a:latin typeface="Aptos"/>
              </a:rPr>
              <a:t>/day at CMS)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Lower daily NN luminosity expected with He, C, Mg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Highest daily NN luminosity expected with Ge, Ca (winner)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Compared to high-intensity Pb-Pb operation with trains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</a:t>
            </a:r>
            <a:br>
              <a:rPr sz="2800"/>
            </a:b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(NN: 8000 nb</a:t>
            </a:r>
            <a:r>
              <a:rPr b="0" lang="en-US" sz="28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/day)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All pilot runs give significantly lower daily NN luminosity</a:t>
            </a:r>
            <a:br>
              <a:rPr sz="2400"/>
            </a:b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 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Estimated integrated luminosity to be compared with physics requirements for each ion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Aptos Display"/>
              </a:rPr>
              <a:t>High-intensity O-O operation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Motivation and background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Important data sample acquired in the low-intensity 2025 O-O run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Potentially interesting physics case if this data set can be extended by significant factor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Could we run high-intensity O-O with slip-stacked trains, similar to Pb-Pb? What performance could we hope for?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Assumptions for LHC simulation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71769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With high-intensity trains,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different O beam production than in 2025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run (additional splitting, longer SPS cycle including slip-stacking)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Parameters of high-intensity O beam estimated in </a:t>
            </a:r>
            <a:r>
              <a:rPr b="0" lang="en-US" sz="24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NIM paper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About 1.6E9 O/bunch in baseline scenario with trains (compare: 2.75E9 O/bunch achieved in 2025 with single bunches)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Total stored beam energy of ~17 MJ (compare 29 MJ with Pb)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As for pilot runs, simulated luminosity in high-intensity O-O fill used to estimate average daily integrated luminosity. Assumptions: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6.8 Z TeV beam energy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Same optics and filling scheme as for Pb-Pb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 (1032 collisions at IP1/2/5, 557 at IP8)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No luminosity levelling assumed (optimistic?) - 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Peak rates of up to 890 kHz, pileup up to 0.08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Average turnaround time of 3.33 h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50 % operational efficiency – lower than achieved 2026 with Pb, gives margin for surprises with new ions 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Assumptions for estimating integrated luminosity in full run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838080" y="205740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Need at least the same commissioning time as for Pb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4 days scheduled for Pb, managed with only 3.5 days in 2026 (but optics not included - commissioned earlier with protons)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Very likely longer commissioning with new ion. Guess: 4.5 days for O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  <a:ea typeface="Noto Sans CJK SC"/>
              </a:rPr>
              <a:t>Assume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  <a:ea typeface="Noto Sans CJK SC"/>
              </a:rPr>
              <a:t>3.5 days of intensity rampup and VdM scans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  <a:ea typeface="Noto Sans CJK SC"/>
              </a:rPr>
              <a:t>, with 1/3 of the daily production compared to 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full-machine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Errors and uncertainties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Availability: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As for all short runs, unpredictable random faults (or their  absence) can strongly affect total integrated luminosity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Beam parameters: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Slip-stacked O beams never produced – significant uncertainty on beam parameters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Beam losses (to be studied)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: Any bottlenecks from collimation, collisional beam losses or radiation?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Any performance limit from </a:t>
            </a: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experimental backgrounds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?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Assuming we don't need to shorten fills due to transmutation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Optimum fill time found to be 12-13 h; assuming this can be used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Simulation result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Result: with full machine,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average integrated AA luminosity of </a:t>
            </a:r>
            <a:br>
              <a:rPr sz="2800"/>
            </a:br>
            <a:r>
              <a:rPr b="1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18 nb</a:t>
            </a:r>
            <a:r>
              <a:rPr b="1" lang="en-US" sz="2800" spc="-1" strike="noStrike" baseline="30000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-1</a:t>
            </a:r>
            <a:r>
              <a:rPr b="1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/day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,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consistent with </a:t>
            </a:r>
            <a:r>
              <a:rPr b="0" lang="en-US" sz="2200" spc="-1" strike="noStrike" u="sng">
                <a:solidFill>
                  <a:schemeClr val="dk1"/>
                </a:solidFill>
                <a:uFillTx/>
                <a:latin typeface="Aptos"/>
                <a:hlinkClick r:id="rId1"/>
              </a:rPr>
              <a:t>NIM paper</a:t>
            </a:r>
            <a:endParaRPr b="0" lang="en-US" sz="22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NN integrated luminosity: 4600 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nb</a:t>
            </a:r>
            <a:r>
              <a:rPr b="0" lang="en-US" sz="19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/day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Compare 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2025 O-O run:  AA ~3.6 nb</a:t>
            </a:r>
            <a:r>
              <a:rPr b="0" lang="en-US" sz="2800" spc="-1" strike="noStrike" baseline="30000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-1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/day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 (CMS example), with ~100% availability (lucky)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As cross-check, rough scaling to full machine from pilot run: lose factor ½ in bunch intensity for additional splitting – lose factor 4 in luminosity; gain factor 1032/40 in number of collisions; scale to 70% availability (more realistic) --&gt; scaling gives 16 nb</a:t>
            </a:r>
            <a:r>
              <a:rPr b="0" lang="en-US" sz="24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lang="en-US" sz="2400" spc="-1" strike="noStrike">
                <a:solidFill>
                  <a:schemeClr val="dk1"/>
                </a:solidFill>
                <a:latin typeface="Aptos"/>
              </a:rPr>
              <a:t>/day with high intensity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Results: projected integrated O-O luminosity vs time, compared to pilot run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175680" y="1825560"/>
            <a:ext cx="5977800" cy="453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96763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Investment in longer commissioning for high-intensity run starts paying off if total allocated time is above 7-8 days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499"/>
              </a:spcBef>
              <a:buNone/>
            </a:pP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To accumulate O(100 nb</a:t>
            </a:r>
            <a:r>
              <a:rPr b="0" lang="en-US" sz="2800" spc="-1" strike="noStrike" baseline="30000">
                <a:solidFill>
                  <a:schemeClr val="dk1"/>
                </a:solidFill>
                <a:latin typeface="Aptos"/>
              </a:rPr>
              <a:t>-1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), factor ~10 above the 2025 data set, we need about 13 days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ff0000"/>
                </a:solidFill>
                <a:latin typeface="Aptos"/>
              </a:rPr>
              <a:t>Numbers can vary significantly in both directions</a:t>
            </a: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 due to actual machine availability and faults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  <p:grpSp>
        <p:nvGrpSpPr>
          <p:cNvPr id="144" name="Group 5"/>
          <p:cNvGrpSpPr/>
          <p:nvPr/>
        </p:nvGrpSpPr>
        <p:grpSpPr>
          <a:xfrm>
            <a:off x="6415920" y="2073960"/>
            <a:ext cx="5639400" cy="3641760"/>
            <a:chOff x="6415920" y="2073960"/>
            <a:chExt cx="5639400" cy="3641760"/>
          </a:xfrm>
        </p:grpSpPr>
        <p:pic>
          <p:nvPicPr>
            <p:cNvPr id="145" name="Picture 3" descr="A graph with different colored lines&#10;&#10;AI-generated content may be incorrect."/>
            <p:cNvPicPr/>
            <p:nvPr/>
          </p:nvPicPr>
          <p:blipFill>
            <a:blip r:embed="rId1"/>
            <a:srcRect l="0" t="0" r="31003" b="-213"/>
            <a:stretch/>
          </p:blipFill>
          <p:spPr>
            <a:xfrm>
              <a:off x="6415920" y="2073960"/>
              <a:ext cx="5639400" cy="364176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146" name="Picture 4" descr="A graph with different colored lines&#10;&#10;AI-generated content may be incorrect."/>
            <p:cNvPicPr/>
            <p:nvPr/>
          </p:nvPicPr>
          <p:blipFill>
            <a:blip r:embed="rId2"/>
            <a:srcRect l="69302" t="36468" r="-142" b="36163"/>
            <a:stretch/>
          </p:blipFill>
          <p:spPr>
            <a:xfrm>
              <a:off x="7419240" y="2396160"/>
              <a:ext cx="2520360" cy="99360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147" name="TextBox 6"/>
          <p:cNvSpPr/>
          <p:nvPr/>
        </p:nvSpPr>
        <p:spPr>
          <a:xfrm>
            <a:off x="8636400" y="562140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Integrated AA luminosity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en-US" sz="6000" spc="-1" strike="noStrike">
                <a:solidFill>
                  <a:schemeClr val="dk1"/>
                </a:solidFill>
                <a:latin typeface="Aptos Display"/>
              </a:rPr>
              <a:t>High-intensity O beam evolution at LHC injection</a:t>
            </a:r>
            <a:endParaRPr b="0" lang="en-US" sz="60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Motivation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Potential interest in Pb-O collisions – possible only if we have a second source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We would need to first do all injections in one ring, then switch the injector complex to the other species, then inject in the other ring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O expected to have better lifetime than Pb – fill O first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Question: how does the O beam degrade at LHC injection? Can it be kept sufficiently long for the injectors to switch to Pb?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1058120" cy="134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Measured evolution at injection in 2025 O-O run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52" name="Picture 3" descr=""/>
          <p:cNvPicPr/>
          <p:nvPr/>
        </p:nvPicPr>
        <p:blipFill>
          <a:blip r:embed="rId1"/>
          <a:stretch/>
        </p:blipFill>
        <p:spPr>
          <a:xfrm>
            <a:off x="571680" y="1400040"/>
            <a:ext cx="11562840" cy="5400360"/>
          </a:xfrm>
          <a:prstGeom prst="rect">
            <a:avLst/>
          </a:prstGeom>
          <a:ln w="0">
            <a:noFill/>
          </a:ln>
        </p:spPr>
      </p:pic>
      <p:sp>
        <p:nvSpPr>
          <p:cNvPr id="153" name="TextBox 4"/>
          <p:cNvSpPr/>
          <p:nvPr/>
        </p:nvSpPr>
        <p:spPr>
          <a:xfrm>
            <a:off x="2214000" y="3432600"/>
            <a:ext cx="3571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e97132"/>
                </a:solidFill>
                <a:latin typeface="Aptos"/>
              </a:rPr>
              <a:t>Pb trains: average 8-9 h lifetime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TextBox 5"/>
          <p:cNvSpPr/>
          <p:nvPr/>
        </p:nvSpPr>
        <p:spPr>
          <a:xfrm>
            <a:off x="2337120" y="1546560"/>
            <a:ext cx="6924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rgbClr val="4ea72e"/>
                </a:solidFill>
                <a:latin typeface="Aptos"/>
              </a:rPr>
              <a:t>O - single bunches: lifetime consistently above 50h; average ~150h 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5" name="TextBox 6"/>
          <p:cNvSpPr/>
          <p:nvPr/>
        </p:nvSpPr>
        <p:spPr>
          <a:xfrm>
            <a:off x="8898840" y="6570360"/>
            <a:ext cx="2742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anchor="t">
            <a:spAutoFit/>
          </a:bodyPr>
          <a:p>
            <a:pPr defTabSz="9144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Aptos"/>
              </a:rPr>
              <a:t>M. Hostettler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4400" spc="-1" strike="noStrike">
                <a:solidFill>
                  <a:schemeClr val="dk1"/>
                </a:solidFill>
                <a:latin typeface="Aptos Display"/>
              </a:rPr>
              <a:t>Simulated evolution of slip-stacked O trains </a:t>
            </a:r>
            <a:endParaRPr b="0" lang="en-US" sz="4400" spc="-1" strike="noStrike">
              <a:solidFill>
                <a:schemeClr val="dk1"/>
              </a:solidFill>
              <a:latin typeface="Aptos"/>
            </a:endParaRPr>
          </a:p>
        </p:txBody>
      </p:sp>
      <p:sp>
        <p:nvSpPr>
          <p:cNvPr id="15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56480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Simulated lifetime of ~44h at LHC injection plateau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chemeClr val="dk1"/>
                </a:solidFill>
                <a:latin typeface="Aptos"/>
              </a:rPr>
              <a:t>Mild emittance blowup of a few percent per hour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5197da"/>
              </a:buClr>
              <a:buFont typeface="Arial"/>
              <a:buChar char="•"/>
            </a:pPr>
            <a:r>
              <a:rPr b="1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Conclusions</a:t>
            </a:r>
            <a:r>
              <a:rPr b="0" lang="en-US" sz="28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: </a:t>
            </a:r>
            <a:endParaRPr b="0" lang="en-US" sz="28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A mild degradation of beam quality can be expected, not preventing operation. 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5197da"/>
              </a:buClr>
              <a:buFont typeface="Arial"/>
              <a:buChar char="•"/>
            </a:pPr>
            <a:r>
              <a:rPr b="0" lang="en-US" sz="2400" spc="-1" strike="noStrike">
                <a:solidFill>
                  <a:schemeClr val="dk2">
                    <a:lumMod val="49000"/>
                    <a:lumOff val="51000"/>
                  </a:schemeClr>
                </a:solidFill>
                <a:latin typeface="Aptos"/>
              </a:rPr>
              <a:t>No showstopper has been found against injecting O and waiting for injectors to switch to Pb</a:t>
            </a:r>
            <a:endParaRPr b="0" lang="en-US" sz="2400" spc="-1" strike="noStrike">
              <a:solidFill>
                <a:schemeClr val="dk1"/>
              </a:solidFill>
              <a:latin typeface="Aptos"/>
            </a:endParaRPr>
          </a:p>
        </p:txBody>
      </p:sp>
      <p:pic>
        <p:nvPicPr>
          <p:cNvPr id="158" name="Picture 4" descr="A graph with numbers and a line&#10;&#10;AI-generated content may be incorrect."/>
          <p:cNvPicPr/>
          <p:nvPr/>
        </p:nvPicPr>
        <p:blipFill>
          <a:blip r:embed="rId1"/>
          <a:stretch/>
        </p:blipFill>
        <p:spPr>
          <a:xfrm>
            <a:off x="7020000" y="1542960"/>
            <a:ext cx="4686120" cy="2590560"/>
          </a:xfrm>
          <a:prstGeom prst="rect">
            <a:avLst/>
          </a:prstGeom>
          <a:ln w="0">
            <a:noFill/>
          </a:ln>
        </p:spPr>
      </p:pic>
      <p:pic>
        <p:nvPicPr>
          <p:cNvPr id="159" name="Picture 5" descr="A graph with a line going up&#10;&#10;AI-generated content may be incorrect."/>
          <p:cNvPicPr/>
          <p:nvPr/>
        </p:nvPicPr>
        <p:blipFill>
          <a:blip r:embed="rId2"/>
          <a:stretch/>
        </p:blipFill>
        <p:spPr>
          <a:xfrm>
            <a:off x="7020000" y="4267080"/>
            <a:ext cx="4686120" cy="2590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 pitchFamily="0" charset="1"/>
        <a:ea typeface=""/>
        <a:cs typeface=""/>
      </a:majorFont>
      <a:minorFont>
        <a:latin typeface="Aptos" panose="0211000402020202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  <a:ln w="2540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Application>LibreOffice/24.2.7.2$Linux_X86_64 LibreOffice_project/420$Build-2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2026-09-09T14:43:00Z</dcterms:created>
  <dc:creator/>
  <dc:description/>
  <dc:language>en-US</dc:language>
  <cp:lastModifiedBy/>
  <dcterms:modified xsi:type="dcterms:W3CDTF">2026-09-25T10:42:47Z</dcterms:modified>
  <cp:revision>1246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27</vt:i4>
  </property>
</Properties>
</file>