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media1.mp4" ContentType="video/unknown"/>
  <Override PartName="/ppt/media/media2.mp4" ContentType="video/unknown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383540" marR="57799" indent="-342900" algn="l" defTabSz="1295400" rtl="0" fontAlgn="auto" latinLnBrk="0" hangingPunct="0">
      <a:lnSpc>
        <a:spcPct val="100000"/>
      </a:lnSpc>
      <a:spcBef>
        <a:spcPts val="1000"/>
      </a:spcBef>
      <a:spcAft>
        <a:spcPts val="0"/>
      </a:spcAft>
      <a:buClr>
        <a:srgbClr val="F1B55B"/>
      </a:buClr>
      <a:buSzPct val="100000"/>
      <a:buFont typeface="Trebuchet MS"/>
      <a:buChar char="•"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Helvetica Light"/>
      </a:defRPr>
    </a:lvl1pPr>
    <a:lvl2pPr marL="753511" marR="57799" indent="-255671" algn="l" defTabSz="1295400" rtl="0" fontAlgn="auto" latinLnBrk="0" hangingPunct="0">
      <a:lnSpc>
        <a:spcPct val="100000"/>
      </a:lnSpc>
      <a:spcBef>
        <a:spcPts val="1000"/>
      </a:spcBef>
      <a:spcAft>
        <a:spcPts val="0"/>
      </a:spcAft>
      <a:buClr>
        <a:srgbClr val="F1B55B"/>
      </a:buClr>
      <a:buSzPct val="100000"/>
      <a:buFont typeface="Trebuchet MS"/>
      <a:buChar char="•"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Helvetica Light"/>
      </a:defRPr>
    </a:lvl2pPr>
    <a:lvl3pPr marL="1183639" marR="57799" indent="-228600" algn="l" defTabSz="1295400" rtl="0" fontAlgn="auto" latinLnBrk="0" hangingPunct="0">
      <a:lnSpc>
        <a:spcPct val="100000"/>
      </a:lnSpc>
      <a:spcBef>
        <a:spcPts val="1000"/>
      </a:spcBef>
      <a:spcAft>
        <a:spcPts val="0"/>
      </a:spcAft>
      <a:buClr>
        <a:srgbClr val="F1B55B"/>
      </a:buClr>
      <a:buSzPct val="100000"/>
      <a:buFont typeface="Trebuchet MS"/>
      <a:buChar char="•"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Helvetica Light"/>
      </a:defRPr>
    </a:lvl3pPr>
    <a:lvl4pPr marL="1689825" marR="57799" indent="-277585" algn="l" defTabSz="1295400" rtl="0" fontAlgn="auto" latinLnBrk="0" hangingPunct="0">
      <a:lnSpc>
        <a:spcPct val="100000"/>
      </a:lnSpc>
      <a:spcBef>
        <a:spcPts val="1000"/>
      </a:spcBef>
      <a:spcAft>
        <a:spcPts val="0"/>
      </a:spcAft>
      <a:buClr>
        <a:srgbClr val="F1B55B"/>
      </a:buClr>
      <a:buSzPct val="100000"/>
      <a:buFont typeface="Trebuchet MS"/>
      <a:buChar char="•"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Helvetica Light"/>
      </a:defRPr>
    </a:lvl4pPr>
    <a:lvl5pPr marL="2147025" marR="57799" indent="-277585" algn="l" defTabSz="1295400" rtl="0" fontAlgn="auto" latinLnBrk="0" hangingPunct="0">
      <a:lnSpc>
        <a:spcPct val="100000"/>
      </a:lnSpc>
      <a:spcBef>
        <a:spcPts val="1000"/>
      </a:spcBef>
      <a:spcAft>
        <a:spcPts val="0"/>
      </a:spcAft>
      <a:buClr>
        <a:srgbClr val="F1B55B"/>
      </a:buClr>
      <a:buSzPct val="100000"/>
      <a:buFont typeface="Trebuchet MS"/>
      <a:buChar char="•"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Helvetica Light"/>
      </a:defRPr>
    </a:lvl5pPr>
    <a:lvl6pPr marL="2147025" marR="57799" indent="-277585" algn="l" defTabSz="1295400" rtl="0" fontAlgn="auto" latinLnBrk="0" hangingPunct="0">
      <a:lnSpc>
        <a:spcPct val="100000"/>
      </a:lnSpc>
      <a:spcBef>
        <a:spcPts val="1000"/>
      </a:spcBef>
      <a:spcAft>
        <a:spcPts val="0"/>
      </a:spcAft>
      <a:buClr>
        <a:srgbClr val="F1B55B"/>
      </a:buClr>
      <a:buSzPct val="100000"/>
      <a:buFont typeface="Trebuchet MS"/>
      <a:buChar char="•"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Helvetica Light"/>
      </a:defRPr>
    </a:lvl6pPr>
    <a:lvl7pPr marL="2147025" marR="57799" indent="-277585" algn="l" defTabSz="1295400" rtl="0" fontAlgn="auto" latinLnBrk="0" hangingPunct="0">
      <a:lnSpc>
        <a:spcPct val="100000"/>
      </a:lnSpc>
      <a:spcBef>
        <a:spcPts val="1000"/>
      </a:spcBef>
      <a:spcAft>
        <a:spcPts val="0"/>
      </a:spcAft>
      <a:buClr>
        <a:srgbClr val="F1B55B"/>
      </a:buClr>
      <a:buSzPct val="100000"/>
      <a:buFont typeface="Trebuchet MS"/>
      <a:buChar char="•"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Helvetica Light"/>
      </a:defRPr>
    </a:lvl7pPr>
    <a:lvl8pPr marL="2147025" marR="57799" indent="-277585" algn="l" defTabSz="1295400" rtl="0" fontAlgn="auto" latinLnBrk="0" hangingPunct="0">
      <a:lnSpc>
        <a:spcPct val="100000"/>
      </a:lnSpc>
      <a:spcBef>
        <a:spcPts val="1000"/>
      </a:spcBef>
      <a:spcAft>
        <a:spcPts val="0"/>
      </a:spcAft>
      <a:buClr>
        <a:srgbClr val="F1B55B"/>
      </a:buClr>
      <a:buSzPct val="100000"/>
      <a:buFont typeface="Trebuchet MS"/>
      <a:buChar char="•"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Helvetica Light"/>
      </a:defRPr>
    </a:lvl8pPr>
    <a:lvl9pPr marL="2147025" marR="57799" indent="-277585" algn="l" defTabSz="1295400" rtl="0" fontAlgn="auto" latinLnBrk="0" hangingPunct="0">
      <a:lnSpc>
        <a:spcPct val="100000"/>
      </a:lnSpc>
      <a:spcBef>
        <a:spcPts val="1000"/>
      </a:spcBef>
      <a:spcAft>
        <a:spcPts val="0"/>
      </a:spcAft>
      <a:buClr>
        <a:srgbClr val="F1B55B"/>
      </a:buClr>
      <a:buSzPct val="100000"/>
      <a:buFont typeface="Trebuchet MS"/>
      <a:buChar char="•"/>
      <a:tabLst/>
      <a:defRPr b="0" baseline="0" cap="none" i="0" spc="0" strike="noStrike" sz="3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EEE7283C-3CF3-47DC-8721-378D4A62B228}" styleName="">
    <a:tblBg/>
    <a:wholeTbl>
      <a:tcTxStyle b="def" i="de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def" i="de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6" name="Shape 3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8255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8255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8255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8255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8255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8255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8255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8255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8255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"/>
          <p:cNvSpPr/>
          <p:nvPr/>
        </p:nvSpPr>
        <p:spPr>
          <a:xfrm>
            <a:off x="0" y="9177866"/>
            <a:ext cx="13004800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" name="Titeltext"/>
          <p:cNvSpPr txBox="1"/>
          <p:nvPr>
            <p:ph type="title"/>
          </p:nvPr>
        </p:nvSpPr>
        <p:spPr>
          <a:xfrm>
            <a:off x="977900" y="2025556"/>
            <a:ext cx="11049000" cy="3716303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17" name="Textebene 1…"/>
          <p:cNvSpPr txBox="1"/>
          <p:nvPr>
            <p:ph type="body" sz="half" idx="1"/>
          </p:nvPr>
        </p:nvSpPr>
        <p:spPr>
          <a:xfrm>
            <a:off x="1955800" y="5524500"/>
            <a:ext cx="9105900" cy="42291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600"/>
              </a:spcBef>
              <a:buClr>
                <a:srgbClr val="4349AA"/>
              </a:buClr>
              <a:buSzTx/>
              <a:buNone/>
              <a:defRPr sz="2800">
                <a:solidFill>
                  <a:srgbClr val="53585F"/>
                </a:solidFill>
              </a:defRPr>
            </a:lvl1pPr>
            <a:lvl2pPr marL="708039" indent="0" algn="ctr">
              <a:buClr>
                <a:srgbClr val="00A8AA"/>
              </a:buClr>
              <a:buSzTx/>
              <a:buNone/>
              <a:defRPr sz="3800">
                <a:solidFill>
                  <a:srgbClr val="53585F"/>
                </a:solidFill>
              </a:defRPr>
            </a:lvl2pPr>
            <a:lvl3pPr marL="1358279" indent="0" algn="ctr">
              <a:buClr>
                <a:srgbClr val="A8D200"/>
              </a:buClr>
              <a:buSzTx/>
              <a:buNone/>
              <a:defRPr sz="3400">
                <a:solidFill>
                  <a:srgbClr val="53585F"/>
                </a:solidFill>
              </a:defRPr>
            </a:lvl3pPr>
            <a:lvl4pPr marL="2008518" indent="0" algn="ctr">
              <a:buClr>
                <a:srgbClr val="0080FF"/>
              </a:buClr>
              <a:buSzTx/>
              <a:buFont typeface="Arial"/>
              <a:buNone/>
              <a:defRPr>
                <a:solidFill>
                  <a:srgbClr val="53585F"/>
                </a:solidFill>
              </a:defRPr>
            </a:lvl4pPr>
            <a:lvl5pPr marL="2658759" indent="0" algn="ctr">
              <a:buClr>
                <a:srgbClr val="C6E6E9"/>
              </a:buClr>
              <a:buSzTx/>
              <a:buFont typeface="Arial"/>
              <a:buNone/>
              <a:defRPr>
                <a:solidFill>
                  <a:srgbClr val="53585F"/>
                </a:solidFill>
              </a:defRPr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8" name="Rechteck"/>
          <p:cNvSpPr/>
          <p:nvPr/>
        </p:nvSpPr>
        <p:spPr>
          <a:xfrm>
            <a:off x="603661" y="5270935"/>
            <a:ext cx="11797478" cy="2032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" name="Foliennummer"/>
          <p:cNvSpPr txBox="1"/>
          <p:nvPr>
            <p:ph type="sldNum" sz="quarter" idx="2"/>
          </p:nvPr>
        </p:nvSpPr>
        <p:spPr>
          <a:xfrm>
            <a:off x="6275734" y="9080500"/>
            <a:ext cx="453332" cy="44722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ndarddesign Ko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7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29" name="Reference to PRC 78, 2016"/>
          <p:cNvSpPr txBox="1"/>
          <p:nvPr>
            <p:ph type="body" sz="quarter" idx="21"/>
          </p:nvPr>
        </p:nvSpPr>
        <p:spPr>
          <a:xfrm>
            <a:off x="8565956" y="1371067"/>
            <a:ext cx="2950961" cy="3810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lvl1pPr>
          </a:lstStyle>
          <a:p>
            <a:pPr/>
            <a:r>
              <a:t>Reference to PRC 78, 2016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bene 1…"/>
          <p:cNvSpPr txBox="1"/>
          <p:nvPr>
            <p:ph type="body" idx="1"/>
          </p:nvPr>
        </p:nvSpPr>
        <p:spPr>
          <a:xfrm>
            <a:off x="204328" y="1018226"/>
            <a:ext cx="12596144" cy="7942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900"/>
              </a:spcBef>
              <a:buClr>
                <a:srgbClr val="9B2820"/>
              </a:buClr>
              <a:buFont typeface="Arial"/>
              <a:buChar char="–"/>
              <a:defRPr sz="3400"/>
            </a:lvl2pPr>
            <a:lvl3pPr marL="1183639" indent="-228600">
              <a:spcBef>
                <a:spcPts val="700"/>
              </a:spcBef>
              <a:defRPr sz="3200"/>
            </a:lvl3pPr>
            <a:lvl4pPr marL="1640839" indent="-228600">
              <a:spcBef>
                <a:spcPts val="600"/>
              </a:spcBef>
              <a:defRPr sz="2800"/>
            </a:lvl4pPr>
            <a:lvl5pPr marL="2098039" indent="-228600">
              <a:spcBef>
                <a:spcPts val="600"/>
              </a:spcBef>
              <a:defRPr sz="28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3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" name="Foliennummer"/>
          <p:cNvSpPr txBox="1"/>
          <p:nvPr>
            <p:ph type="sldNum" sz="quarter" idx="2"/>
          </p:nvPr>
        </p:nvSpPr>
        <p:spPr>
          <a:xfrm>
            <a:off x="12404692" y="9285322"/>
            <a:ext cx="368574" cy="381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indent="0" algn="ctr" defTabSz="82550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5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6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7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" name="Titeltext"/>
          <p:cNvSpPr txBox="1"/>
          <p:nvPr>
            <p:ph type="title"/>
          </p:nvPr>
        </p:nvSpPr>
        <p:spPr>
          <a:xfrm>
            <a:off x="-16525" y="25894"/>
            <a:ext cx="13363788" cy="1023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Titeltext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57799" marR="57799" indent="0" algn="ctr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21EAA"/>
            </a:solidFill>
          </a:uFill>
          <a:latin typeface="+mn-lt"/>
          <a:ea typeface="+mn-ea"/>
          <a:cs typeface="+mn-cs"/>
          <a:sym typeface="Helvetica Light"/>
        </a:defRPr>
      </a:lvl1pPr>
      <a:lvl2pPr marL="57799" marR="57799" indent="228600" algn="ctr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21EAA"/>
            </a:solidFill>
          </a:uFill>
          <a:latin typeface="+mn-lt"/>
          <a:ea typeface="+mn-ea"/>
          <a:cs typeface="+mn-cs"/>
          <a:sym typeface="Helvetica Light"/>
        </a:defRPr>
      </a:lvl2pPr>
      <a:lvl3pPr marL="57799" marR="57799" indent="457200" algn="ctr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21EAA"/>
            </a:solidFill>
          </a:uFill>
          <a:latin typeface="+mn-lt"/>
          <a:ea typeface="+mn-ea"/>
          <a:cs typeface="+mn-cs"/>
          <a:sym typeface="Helvetica Light"/>
        </a:defRPr>
      </a:lvl3pPr>
      <a:lvl4pPr marL="57799" marR="57799" indent="685800" algn="ctr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21EAA"/>
            </a:solidFill>
          </a:uFill>
          <a:latin typeface="+mn-lt"/>
          <a:ea typeface="+mn-ea"/>
          <a:cs typeface="+mn-cs"/>
          <a:sym typeface="Helvetica Light"/>
        </a:defRPr>
      </a:lvl4pPr>
      <a:lvl5pPr marL="57799" marR="57799" indent="914400" algn="ctr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21EAA"/>
            </a:solidFill>
          </a:uFill>
          <a:latin typeface="+mn-lt"/>
          <a:ea typeface="+mn-ea"/>
          <a:cs typeface="+mn-cs"/>
          <a:sym typeface="Helvetica Light"/>
        </a:defRPr>
      </a:lvl5pPr>
      <a:lvl6pPr marL="57799" marR="57799" indent="1143000" algn="ctr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21EAA"/>
            </a:solidFill>
          </a:uFill>
          <a:latin typeface="+mn-lt"/>
          <a:ea typeface="+mn-ea"/>
          <a:cs typeface="+mn-cs"/>
          <a:sym typeface="Helvetica Light"/>
        </a:defRPr>
      </a:lvl6pPr>
      <a:lvl7pPr marL="57799" marR="57799" indent="1371600" algn="ctr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21EAA"/>
            </a:solidFill>
          </a:uFill>
          <a:latin typeface="+mn-lt"/>
          <a:ea typeface="+mn-ea"/>
          <a:cs typeface="+mn-cs"/>
          <a:sym typeface="Helvetica Light"/>
        </a:defRPr>
      </a:lvl7pPr>
      <a:lvl8pPr marL="57799" marR="57799" indent="1600200" algn="ctr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21EAA"/>
            </a:solidFill>
          </a:uFill>
          <a:latin typeface="+mn-lt"/>
          <a:ea typeface="+mn-ea"/>
          <a:cs typeface="+mn-cs"/>
          <a:sym typeface="Helvetica Light"/>
        </a:defRPr>
      </a:lvl8pPr>
      <a:lvl9pPr marL="57799" marR="57799" indent="1828800" algn="ctr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21EAA"/>
            </a:solidFill>
          </a:uFill>
          <a:latin typeface="+mn-lt"/>
          <a:ea typeface="+mn-ea"/>
          <a:cs typeface="+mn-cs"/>
          <a:sym typeface="Helvetica Light"/>
        </a:defRPr>
      </a:lvl9pPr>
    </p:titleStyle>
    <p:bodyStyle>
      <a:lvl1pPr marL="383540" marR="57799" indent="-342900" algn="l" defTabSz="1295400" latinLnBrk="0">
        <a:lnSpc>
          <a:spcPct val="100000"/>
        </a:lnSpc>
        <a:spcBef>
          <a:spcPts val="1000"/>
        </a:spcBef>
        <a:spcAft>
          <a:spcPts val="0"/>
        </a:spcAft>
        <a:buClr>
          <a:srgbClr val="F1B55B"/>
        </a:buClr>
        <a:buSzPct val="100000"/>
        <a:buFont typeface="Trebuchet MS"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1pPr>
      <a:lvl2pPr marL="768550" marR="57799" indent="-270710" algn="l" defTabSz="1295400" latinLnBrk="0">
        <a:lnSpc>
          <a:spcPct val="100000"/>
        </a:lnSpc>
        <a:spcBef>
          <a:spcPts val="1000"/>
        </a:spcBef>
        <a:spcAft>
          <a:spcPts val="0"/>
        </a:spcAft>
        <a:buClr>
          <a:srgbClr val="F1B55B"/>
        </a:buClr>
        <a:buSzPct val="100000"/>
        <a:buFont typeface="Trebuchet MS"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2pPr>
      <a:lvl3pPr marL="1197087" marR="57799" indent="-242047" algn="l" defTabSz="1295400" latinLnBrk="0">
        <a:lnSpc>
          <a:spcPct val="100000"/>
        </a:lnSpc>
        <a:spcBef>
          <a:spcPts val="1000"/>
        </a:spcBef>
        <a:spcAft>
          <a:spcPts val="0"/>
        </a:spcAft>
        <a:buClr>
          <a:srgbClr val="F1B55B"/>
        </a:buClr>
        <a:buSzPct val="100000"/>
        <a:buFont typeface="Trebuchet MS"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3pPr>
      <a:lvl4pPr marL="1706154" marR="57799" indent="-293914" algn="l" defTabSz="1295400" latinLnBrk="0">
        <a:lnSpc>
          <a:spcPct val="100000"/>
        </a:lnSpc>
        <a:spcBef>
          <a:spcPts val="1000"/>
        </a:spcBef>
        <a:spcAft>
          <a:spcPts val="0"/>
        </a:spcAft>
        <a:buClr>
          <a:srgbClr val="F1B55B"/>
        </a:buClr>
        <a:buSzPct val="100000"/>
        <a:buFont typeface="Trebuchet MS"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4pPr>
      <a:lvl5pPr marL="2163354" marR="57799" indent="-293914" algn="l" defTabSz="1295400" latinLnBrk="0">
        <a:lnSpc>
          <a:spcPct val="100000"/>
        </a:lnSpc>
        <a:spcBef>
          <a:spcPts val="1000"/>
        </a:spcBef>
        <a:spcAft>
          <a:spcPts val="0"/>
        </a:spcAft>
        <a:buClr>
          <a:srgbClr val="F1B55B"/>
        </a:buClr>
        <a:buSzPct val="100000"/>
        <a:buFont typeface="Trebuchet MS"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5pPr>
      <a:lvl6pPr marL="2163354" marR="57799" indent="-293914" algn="l" defTabSz="1295400" latinLnBrk="0">
        <a:lnSpc>
          <a:spcPct val="100000"/>
        </a:lnSpc>
        <a:spcBef>
          <a:spcPts val="1000"/>
        </a:spcBef>
        <a:spcAft>
          <a:spcPts val="0"/>
        </a:spcAft>
        <a:buClr>
          <a:srgbClr val="F1B55B"/>
        </a:buClr>
        <a:buSzPct val="100000"/>
        <a:buFont typeface="Trebuchet MS"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6pPr>
      <a:lvl7pPr marL="2163354" marR="57799" indent="-293914" algn="l" defTabSz="1295400" latinLnBrk="0">
        <a:lnSpc>
          <a:spcPct val="100000"/>
        </a:lnSpc>
        <a:spcBef>
          <a:spcPts val="1000"/>
        </a:spcBef>
        <a:spcAft>
          <a:spcPts val="0"/>
        </a:spcAft>
        <a:buClr>
          <a:srgbClr val="F1B55B"/>
        </a:buClr>
        <a:buSzPct val="100000"/>
        <a:buFont typeface="Trebuchet MS"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7pPr>
      <a:lvl8pPr marL="2163354" marR="57799" indent="-293914" algn="l" defTabSz="1295400" latinLnBrk="0">
        <a:lnSpc>
          <a:spcPct val="100000"/>
        </a:lnSpc>
        <a:spcBef>
          <a:spcPts val="1000"/>
        </a:spcBef>
        <a:spcAft>
          <a:spcPts val="0"/>
        </a:spcAft>
        <a:buClr>
          <a:srgbClr val="F1B55B"/>
        </a:buClr>
        <a:buSzPct val="100000"/>
        <a:buFont typeface="Trebuchet MS"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8pPr>
      <a:lvl9pPr marL="2163354" marR="57799" indent="-293914" algn="l" defTabSz="1295400" latinLnBrk="0">
        <a:lnSpc>
          <a:spcPct val="100000"/>
        </a:lnSpc>
        <a:spcBef>
          <a:spcPts val="1000"/>
        </a:spcBef>
        <a:spcAft>
          <a:spcPts val="0"/>
        </a:spcAft>
        <a:buClr>
          <a:srgbClr val="F1B55B"/>
        </a:buClr>
        <a:buSzPct val="100000"/>
        <a:buFont typeface="Trebuchet MS"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FFFDA9"/>
            </a:solidFill>
          </a:uFill>
          <a:latin typeface="+mn-lt"/>
          <a:ea typeface="+mn-ea"/>
          <a:cs typeface="+mn-cs"/>
          <a:sym typeface="Helvetica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FFFDA9"/>
            </a:solidFill>
          </a:uFill>
          <a:latin typeface="+mn-lt"/>
          <a:ea typeface="+mn-ea"/>
          <a:cs typeface="+mn-cs"/>
          <a:sym typeface="Helvetica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FFFDA9"/>
            </a:solidFill>
          </a:uFill>
          <a:latin typeface="+mn-lt"/>
          <a:ea typeface="+mn-ea"/>
          <a:cs typeface="+mn-cs"/>
          <a:sym typeface="Helvetica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FFFDA9"/>
            </a:solidFill>
          </a:uFill>
          <a:latin typeface="+mn-lt"/>
          <a:ea typeface="+mn-ea"/>
          <a:cs typeface="+mn-cs"/>
          <a:sym typeface="Helvetica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FFFDA9"/>
            </a:solidFill>
          </a:uFill>
          <a:latin typeface="+mn-lt"/>
          <a:ea typeface="+mn-ea"/>
          <a:cs typeface="+mn-cs"/>
          <a:sym typeface="Helvetica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FFFDA9"/>
            </a:solidFill>
          </a:uFill>
          <a:latin typeface="+mn-lt"/>
          <a:ea typeface="+mn-ea"/>
          <a:cs typeface="+mn-cs"/>
          <a:sym typeface="Helvetica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FFFDA9"/>
            </a:solidFill>
          </a:uFill>
          <a:latin typeface="+mn-lt"/>
          <a:ea typeface="+mn-ea"/>
          <a:cs typeface="+mn-cs"/>
          <a:sym typeface="Helvetica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FFFDA9"/>
            </a:solidFill>
          </a:uFill>
          <a:latin typeface="+mn-lt"/>
          <a:ea typeface="+mn-ea"/>
          <a:cs typeface="+mn-cs"/>
          <a:sym typeface="Helvetica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FFFDA9"/>
            </a:solidFill>
          </a:uFill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7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smash-transport/smash-vhlle-hybrid" TargetMode="External"/><Relationship Id="rId3" Type="http://schemas.openxmlformats.org/officeDocument/2006/relationships/image" Target="../media/image23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24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abs/2606.16395" TargetMode="External"/><Relationship Id="rId3" Type="http://schemas.openxmlformats.org/officeDocument/2006/relationships/image" Target="../media/image38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hteck"/>
          <p:cNvSpPr/>
          <p:nvPr/>
        </p:nvSpPr>
        <p:spPr>
          <a:xfrm>
            <a:off x="0" y="9177866"/>
            <a:ext cx="13004800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9" name="Gearing up for GSI/FAIR: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Gearing up for GSI/FAIR: </a:t>
            </a:r>
          </a:p>
          <a:p>
            <a:pPr>
              <a:defRPr sz="4600"/>
            </a:pPr>
            <a:r>
              <a:t>State-of-the-art simulations of dense baryonic matter</a:t>
            </a:r>
          </a:p>
        </p:txBody>
      </p:sp>
      <p:sp>
        <p:nvSpPr>
          <p:cNvPr id="40" name="Hannah Elfner…"/>
          <p:cNvSpPr txBox="1"/>
          <p:nvPr>
            <p:ph type="subTitle" sz="quarter" idx="1"/>
          </p:nvPr>
        </p:nvSpPr>
        <p:spPr>
          <a:xfrm>
            <a:off x="409481" y="5558086"/>
            <a:ext cx="12185838" cy="204700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>
              <a:defRPr sz="3400"/>
            </a:pPr>
            <a:r>
              <a:t>Hannah Elfner</a:t>
            </a:r>
          </a:p>
          <a:p>
            <a:pPr>
              <a:defRPr sz="2600"/>
            </a:pPr>
          </a:p>
          <a:p>
            <a:pPr>
              <a:defRPr sz="3400"/>
            </a:pPr>
            <a:r>
              <a:t>September 25</a:t>
            </a:r>
            <a:r>
              <a:rPr baseline="31999"/>
              <a:t>th</a:t>
            </a:r>
            <a:r>
              <a:t> 2026, EMMI Workshop on Light Ion Collisions</a:t>
            </a:r>
          </a:p>
        </p:txBody>
      </p:sp>
      <p:sp>
        <p:nvSpPr>
          <p:cNvPr id="41" name="Rechteck"/>
          <p:cNvSpPr/>
          <p:nvPr/>
        </p:nvSpPr>
        <p:spPr>
          <a:xfrm>
            <a:off x="603661" y="5270935"/>
            <a:ext cx="11797478" cy="2032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42" name="Goethe-Logo RGB.tif" descr="Goethe-Logo RGB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48842" y="165927"/>
            <a:ext cx="3027507" cy="1649621"/>
          </a:xfrm>
          <a:prstGeom prst="rect">
            <a:avLst/>
          </a:prstGeom>
        </p:spPr>
      </p:pic>
      <p:pic>
        <p:nvPicPr>
          <p:cNvPr id="43" name="GSI_Logo_rgb.jpg" descr="GSI_Logo_rgb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0884" y="375413"/>
            <a:ext cx="2686518" cy="895507"/>
          </a:xfrm>
          <a:prstGeom prst="rect">
            <a:avLst/>
          </a:prstGeom>
        </p:spPr>
      </p:pic>
      <p:pic>
        <p:nvPicPr>
          <p:cNvPr id="44" name="CRC-TR211_oUT_RGB_300dpi.jpg" descr="CRC-TR211_oUT_RGB_300dpi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6154" y="7231137"/>
            <a:ext cx="2898537" cy="1868133"/>
          </a:xfrm>
          <a:prstGeom prst="rect">
            <a:avLst/>
          </a:prstGeom>
        </p:spPr>
      </p:pic>
      <p:pic>
        <p:nvPicPr>
          <p:cNvPr id="45" name="HFHF-Logo-pur.jpg" descr="HFHF-Logo-pur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637714" y="7898469"/>
            <a:ext cx="2685665" cy="98601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Heavy-Ion Collisions at Low Beam Energies…"/>
          <p:cNvSpPr txBox="1"/>
          <p:nvPr>
            <p:ph type="body" idx="1"/>
          </p:nvPr>
        </p:nvSpPr>
        <p:spPr>
          <a:xfrm>
            <a:off x="204328" y="1300784"/>
            <a:ext cx="12596144" cy="8479442"/>
          </a:xfrm>
          <a:prstGeom prst="rect">
            <a:avLst/>
          </a:prstGeom>
        </p:spPr>
        <p:txBody>
          <a:bodyPr/>
          <a:lstStyle/>
          <a:p>
            <a:pPr/>
            <a:r>
              <a:t>Heavy-Ion Collisions at Low Beam Energies</a:t>
            </a:r>
          </a:p>
          <a:p>
            <a:pPr/>
            <a:r>
              <a:t>Transport Approaches  </a:t>
            </a:r>
          </a:p>
          <a:p>
            <a:pPr lvl="1"/>
            <a:r>
              <a:t> Degrees of freedom, potentials</a:t>
            </a:r>
          </a:p>
          <a:p>
            <a:pPr lvl="1">
              <a:defRPr sz="3600"/>
            </a:pPr>
            <a:r>
              <a:t> Equation of state of nuclear matter </a:t>
            </a:r>
          </a:p>
          <a:p>
            <a:pPr lvl="1">
              <a:defRPr sz="3600"/>
            </a:pPr>
            <a:r>
              <a:t> Strings and rope formation -&gt; strangeness</a:t>
            </a:r>
          </a:p>
          <a:p>
            <a:pPr/>
            <a:r>
              <a:t>Hybrid Approaches</a:t>
            </a:r>
          </a:p>
          <a:p>
            <a:pPr lvl="1"/>
            <a:r>
              <a:t> Dynamical Initial Conditions </a:t>
            </a:r>
          </a:p>
          <a:p>
            <a:pPr lvl="1"/>
            <a:r>
              <a:t> Phase transition signatures? </a:t>
            </a:r>
          </a:p>
          <a:p>
            <a:pPr lvl="1"/>
            <a:r>
              <a:t> Dileptons and net proton fluctuations </a:t>
            </a:r>
          </a:p>
          <a:p>
            <a:pPr/>
            <a:r>
              <a:t>Experimental Status of CBM at FAIR</a:t>
            </a:r>
          </a:p>
        </p:txBody>
      </p:sp>
      <p:sp>
        <p:nvSpPr>
          <p:cNvPr id="48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9" name="Foliennummer"/>
          <p:cNvSpPr txBox="1"/>
          <p:nvPr>
            <p:ph type="sldNum" sz="quarter" idx="2"/>
          </p:nvPr>
        </p:nvSpPr>
        <p:spPr>
          <a:xfrm>
            <a:off x="12468260" y="9285322"/>
            <a:ext cx="241438" cy="381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0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51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52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3" name="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Outline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hasendiagramm.png" descr="Phasendiagram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9388" y="4707771"/>
            <a:ext cx="6924753" cy="4391965"/>
          </a:xfrm>
          <a:prstGeom prst="rect">
            <a:avLst/>
          </a:prstGeom>
        </p:spPr>
      </p:pic>
      <p:sp>
        <p:nvSpPr>
          <p:cNvPr id="56" name="Main goals of heavy-ion research: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b="1">
                <a:latin typeface="Helvetica"/>
                <a:ea typeface="Helvetica"/>
                <a:cs typeface="Helvetica"/>
                <a:sym typeface="Helvetica"/>
              </a:rPr>
              <a:t>Main goals </a:t>
            </a:r>
            <a:r>
              <a:t>of heavy-ion research: </a:t>
            </a:r>
          </a:p>
        </p:txBody>
      </p:sp>
      <p:sp>
        <p:nvSpPr>
          <p:cNvPr id="57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8" name="Foliennummer"/>
          <p:cNvSpPr txBox="1"/>
          <p:nvPr>
            <p:ph type="sldNum" sz="quarter" idx="2"/>
          </p:nvPr>
        </p:nvSpPr>
        <p:spPr>
          <a:xfrm>
            <a:off x="12468260" y="9285322"/>
            <a:ext cx="241438" cy="381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9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60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61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62" name="The QCD Phase Diagra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QCD Phase Diagram</a:t>
            </a:r>
          </a:p>
        </p:txBody>
      </p:sp>
      <p:sp>
        <p:nvSpPr>
          <p:cNvPr id="63" name="What are the relevant degrees of  freedom at high densities?…"/>
          <p:cNvSpPr/>
          <p:nvPr/>
        </p:nvSpPr>
        <p:spPr>
          <a:xfrm>
            <a:off x="4979335" y="2167857"/>
            <a:ext cx="8577552" cy="3441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lvl="1" marL="840739" indent="-342899">
              <a:defRPr sz="3200"/>
            </a:pPr>
            <a:r>
              <a:t>What are the relevant degrees of </a:t>
            </a:r>
            <a:br/>
            <a:r>
              <a:t>freedom at high densities? </a:t>
            </a:r>
          </a:p>
          <a:p>
            <a:pPr lvl="1" marL="840739" indent="-342899">
              <a:defRPr sz="3200"/>
            </a:pPr>
            <a:r>
              <a:t>Phase transition, critical endpoint?</a:t>
            </a:r>
          </a:p>
          <a:p>
            <a:pPr lvl="1" marL="840739" indent="-342899">
              <a:defRPr sz="3200"/>
            </a:pPr>
            <a:r>
              <a:t>Properties of neutron star mergers? </a:t>
            </a:r>
          </a:p>
        </p:txBody>
      </p:sp>
      <p:pic>
        <p:nvPicPr>
          <p:cNvPr id="64" name="pasted-image.pdf" descr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72771" y="5001931"/>
            <a:ext cx="4000501" cy="2565401"/>
          </a:xfrm>
          <a:prstGeom prst="rect">
            <a:avLst/>
          </a:prstGeom>
        </p:spPr>
      </p:pic>
      <p:sp>
        <p:nvSpPr>
          <p:cNvPr id="65" name="Dana Berry, SkyWorks Digital, Inc"/>
          <p:cNvSpPr txBox="1"/>
          <p:nvPr/>
        </p:nvSpPr>
        <p:spPr>
          <a:xfrm>
            <a:off x="6624964" y="7651577"/>
            <a:ext cx="3593556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lvl1pPr>
          </a:lstStyle>
          <a:p>
            <a:pPr/>
            <a:r>
              <a:t>Dana Berry, SkyWorks Digital, Inc</a:t>
            </a:r>
          </a:p>
        </p:txBody>
      </p:sp>
      <p:pic>
        <p:nvPicPr>
          <p:cNvPr id="66" name="25156739034_7942a13f1c_m.jpg" descr="25156739034_7942a13f1c_m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90293" y="2944762"/>
            <a:ext cx="2345450" cy="2345450"/>
          </a:xfrm>
          <a:prstGeom prst="rect">
            <a:avLst/>
          </a:prstGeom>
        </p:spPr>
      </p:pic>
      <p:sp>
        <p:nvSpPr>
          <p:cNvPr id="67" name="STAR experiment at RHIC"/>
          <p:cNvSpPr txBox="1"/>
          <p:nvPr/>
        </p:nvSpPr>
        <p:spPr>
          <a:xfrm>
            <a:off x="1566290" y="2402599"/>
            <a:ext cx="2793456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lvl1pPr>
          </a:lstStyle>
          <a:p>
            <a:pPr/>
            <a:r>
              <a:t>STAR experiment at RHIC</a:t>
            </a:r>
          </a:p>
        </p:txBody>
      </p:sp>
      <p:sp>
        <p:nvSpPr>
          <p:cNvPr id="68" name="Relevant for neutron star mergers as detected by gravitational waves (GW170817)"/>
          <p:cNvSpPr txBox="1"/>
          <p:nvPr/>
        </p:nvSpPr>
        <p:spPr>
          <a:xfrm>
            <a:off x="9301136" y="5239901"/>
            <a:ext cx="3199691" cy="1955801"/>
          </a:xfrm>
          <a:prstGeom prst="rect">
            <a:avLst/>
          </a:prstGeom>
          <a:ln w="12700">
            <a:solidFill>
              <a:srgbClr val="371A9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0" indent="0" algn="ctr">
              <a:buClrTx/>
              <a:buSzTx/>
              <a:buFontTx/>
              <a:buNone/>
              <a:defRPr sz="2400"/>
            </a:lvl1pPr>
          </a:lstStyle>
          <a:p>
            <a:pPr/>
            <a:r>
              <a:t>Relevant for neutron star mergers as detected by gravitational waves (GW170817)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18 orders of magnitude in scales, still similar temperature up to ~80 MeV and densities up to 2-4 times nuclear ground state density…"/>
          <p:cNvSpPr txBox="1"/>
          <p:nvPr>
            <p:ph type="body" idx="1"/>
          </p:nvPr>
        </p:nvSpPr>
        <p:spPr>
          <a:xfrm>
            <a:off x="204328" y="1018226"/>
            <a:ext cx="12596144" cy="8095590"/>
          </a:xfrm>
          <a:prstGeom prst="rect">
            <a:avLst/>
          </a:prstGeom>
        </p:spPr>
        <p:txBody>
          <a:bodyPr/>
          <a:lstStyle/>
          <a:p>
            <a:pPr marL="383540" indent="-342900">
              <a:defRPr sz="3000"/>
            </a:pPr>
            <a:r>
              <a:t>18 orders of magnitude in scales, still similar temperature up to ~80 MeV and densities up to 2-4 times nuclear ground state density</a:t>
            </a:r>
          </a:p>
          <a:p>
            <a:pPr marL="383540" indent="-342900">
              <a:defRPr sz="3000"/>
            </a:pPr>
          </a:p>
          <a:p>
            <a:pPr marL="383540" indent="-342900">
              <a:defRPr sz="3000"/>
            </a:pPr>
          </a:p>
          <a:p>
            <a:pPr marL="383540" indent="-342900">
              <a:defRPr sz="3000"/>
            </a:pPr>
          </a:p>
          <a:p>
            <a:pPr marL="383540" indent="-342900">
              <a:defRPr sz="3000"/>
            </a:pPr>
          </a:p>
          <a:p>
            <a:pPr marL="383540" indent="-342900">
              <a:defRPr sz="3000"/>
            </a:pPr>
          </a:p>
          <a:p>
            <a:pPr marL="383540" indent="-342900">
              <a:defRPr sz="3000"/>
            </a:pPr>
          </a:p>
          <a:p>
            <a:pPr marL="383540" indent="-342900">
              <a:defRPr sz="3000"/>
            </a:pPr>
          </a:p>
          <a:p>
            <a:pPr marL="383540" indent="-342900">
              <a:defRPr sz="3000"/>
            </a:pPr>
          </a:p>
          <a:p>
            <a:pPr marL="383540" indent="-342900">
              <a:defRPr sz="3000"/>
            </a:pPr>
            <a:r>
              <a:t>Binary neutron star mergers: First detected events are GW170817, GW19042 </a:t>
            </a:r>
          </a:p>
          <a:p>
            <a:pPr marL="383540" indent="-342900">
              <a:defRPr sz="3000"/>
            </a:pPr>
            <a:r>
              <a:t>Heavy-ion collisions: Ongoing experiments: RHIC-BES, NA61, HADES, FAIR Phase-0</a:t>
            </a:r>
          </a:p>
        </p:txBody>
      </p:sp>
      <p:sp>
        <p:nvSpPr>
          <p:cNvPr id="71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2" name="Foliennummer"/>
          <p:cNvSpPr txBox="1"/>
          <p:nvPr>
            <p:ph type="sldNum" sz="quarter" idx="2"/>
          </p:nvPr>
        </p:nvSpPr>
        <p:spPr>
          <a:xfrm>
            <a:off x="12468260" y="9285322"/>
            <a:ext cx="241438" cy="381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3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74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75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6" name="Matter at Extreme Densit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Matter at Extreme Densities</a:t>
            </a:r>
          </a:p>
        </p:txBody>
      </p:sp>
      <p:sp>
        <p:nvSpPr>
          <p:cNvPr id="77" name="HADES collaboration, Nature Physics 15, 1040-1045 (2019)"/>
          <p:cNvSpPr txBox="1"/>
          <p:nvPr/>
        </p:nvSpPr>
        <p:spPr>
          <a:xfrm>
            <a:off x="6385663" y="8429570"/>
            <a:ext cx="6240973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lvl1pPr>
          </a:lstStyle>
          <a:p>
            <a:pPr/>
            <a:r>
              <a:t>HADES collaboration, Nature Physics 15, 1040-1045 (2019)</a:t>
            </a:r>
          </a:p>
        </p:txBody>
      </p:sp>
      <p:pic>
        <p:nvPicPr>
          <p:cNvPr id="78" name="Bildschirmfoto 2020-10-13 um 12.55.41.png" descr="Bildschirmfoto 2020-10-13 um 12.55.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0095" y="2068806"/>
            <a:ext cx="9012454" cy="473351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hasendiagramm.png" descr="Phasendiagram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022362"/>
            <a:ext cx="7745366" cy="4912431"/>
          </a:xfrm>
          <a:prstGeom prst="rect">
            <a:avLst/>
          </a:prstGeom>
        </p:spPr>
      </p:pic>
      <p:sp>
        <p:nvSpPr>
          <p:cNvPr id="81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2" name="Foliennummer"/>
          <p:cNvSpPr txBox="1"/>
          <p:nvPr>
            <p:ph type="sldNum" sz="quarter" idx="2"/>
          </p:nvPr>
        </p:nvSpPr>
        <p:spPr>
          <a:xfrm>
            <a:off x="12468260" y="9285322"/>
            <a:ext cx="241438" cy="381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3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84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85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6" name="Dynamical Descrip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600"/>
            </a:lvl1pPr>
          </a:lstStyle>
          <a:p>
            <a:pPr/>
            <a:r>
              <a:t>Dynamical Description</a:t>
            </a:r>
          </a:p>
        </p:txBody>
      </p:sp>
      <p:sp>
        <p:nvSpPr>
          <p:cNvPr id="87" name="Reference to PRC 78, 201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Reference to PRC 78, 2016</a:t>
            </a:r>
          </a:p>
        </p:txBody>
      </p:sp>
      <p:sp>
        <p:nvSpPr>
          <p:cNvPr id="88" name="Pfeil"/>
          <p:cNvSpPr/>
          <p:nvPr/>
        </p:nvSpPr>
        <p:spPr>
          <a:xfrm rot="10140000">
            <a:off x="3785635" y="7474574"/>
            <a:ext cx="3989738" cy="456667"/>
          </a:xfrm>
          <a:prstGeom prst="rightArrow">
            <a:avLst>
              <a:gd name="adj1" fmla="val 14528"/>
              <a:gd name="adj2" fmla="val 167275"/>
            </a:avLst>
          </a:prstGeom>
          <a:solidFill>
            <a:srgbClr val="9B2820"/>
          </a:solidFill>
          <a:ln>
            <a:solidFill>
              <a:srgbClr val="9B2820"/>
            </a:solidFill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9" name="Standard approach at high energies…"/>
          <p:cNvSpPr txBox="1"/>
          <p:nvPr/>
        </p:nvSpPr>
        <p:spPr>
          <a:xfrm>
            <a:off x="151908" y="1215169"/>
            <a:ext cx="5170114" cy="1612901"/>
          </a:xfrm>
          <a:prstGeom prst="rect">
            <a:avLst/>
          </a:prstGeom>
          <a:solidFill>
            <a:srgbClr val="E6B969">
              <a:alpha val="57799"/>
            </a:srgbClr>
          </a:solidFill>
          <a:ln w="38100">
            <a:solidFill>
              <a:srgbClr val="E6B969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>
              <a:spcBef>
                <a:spcPts val="0"/>
              </a:spcBef>
              <a:buClrTx/>
              <a:buSzTx/>
              <a:buFontTx/>
              <a:buNone/>
              <a:defRPr sz="2400"/>
            </a:pPr>
            <a:r>
              <a:t>Standard approach at high energies</a:t>
            </a:r>
          </a:p>
          <a:p>
            <a:pPr lvl="1" marL="221113" indent="-180473">
              <a:spcBef>
                <a:spcPts val="0"/>
              </a:spcBef>
              <a:buClr>
                <a:srgbClr val="000000"/>
              </a:buClr>
              <a:defRPr sz="2400"/>
            </a:pPr>
            <a:r>
              <a:t>Non-equilibrium initial evolution</a:t>
            </a:r>
          </a:p>
          <a:p>
            <a:pPr lvl="1" marL="221113" indent="-180473">
              <a:spcBef>
                <a:spcPts val="0"/>
              </a:spcBef>
              <a:buClr>
                <a:srgbClr val="000000"/>
              </a:buClr>
              <a:defRPr sz="2400"/>
            </a:pPr>
            <a:r>
              <a:t>Viscous hydrodynamics</a:t>
            </a:r>
          </a:p>
          <a:p>
            <a:pPr lvl="1" marL="221113" indent="-180473">
              <a:spcBef>
                <a:spcPts val="0"/>
              </a:spcBef>
              <a:buClr>
                <a:srgbClr val="000000"/>
              </a:buClr>
              <a:defRPr sz="2400"/>
            </a:pPr>
            <a:r>
              <a:t>Hadronic rescattering</a:t>
            </a:r>
          </a:p>
        </p:txBody>
      </p:sp>
      <p:sp>
        <p:nvSpPr>
          <p:cNvPr id="90" name="Pfeil"/>
          <p:cNvSpPr/>
          <p:nvPr/>
        </p:nvSpPr>
        <p:spPr>
          <a:xfrm rot="6000000">
            <a:off x="339686" y="3780537"/>
            <a:ext cx="2395128" cy="456667"/>
          </a:xfrm>
          <a:prstGeom prst="rightArrow">
            <a:avLst>
              <a:gd name="adj1" fmla="val 14528"/>
              <a:gd name="adj2" fmla="val 167275"/>
            </a:avLst>
          </a:prstGeom>
          <a:solidFill>
            <a:srgbClr val="E6B969"/>
          </a:solidFill>
          <a:ln>
            <a:solidFill>
              <a:srgbClr val="E6B969"/>
            </a:solidFill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1" name="Standard approach at low beam energies…"/>
          <p:cNvSpPr txBox="1"/>
          <p:nvPr/>
        </p:nvSpPr>
        <p:spPr>
          <a:xfrm>
            <a:off x="7753189" y="6581641"/>
            <a:ext cx="5048826" cy="1981201"/>
          </a:xfrm>
          <a:prstGeom prst="rect">
            <a:avLst/>
          </a:prstGeom>
          <a:solidFill>
            <a:srgbClr val="9B2820">
              <a:alpha val="31720"/>
            </a:srgbClr>
          </a:solidFill>
          <a:ln w="38100">
            <a:solidFill>
              <a:srgbClr val="9B282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/>
            </a:pPr>
            <a:r>
              <a:t>Standard approach at low beam energies</a:t>
            </a:r>
          </a:p>
          <a:p>
            <a:pPr marL="392353" indent="-293914">
              <a:spcBef>
                <a:spcPts val="0"/>
              </a:spcBef>
              <a:buClr>
                <a:srgbClr val="000000"/>
              </a:buClr>
              <a:defRPr sz="2400"/>
            </a:pPr>
            <a:r>
              <a:t>Hadronic transport approaches</a:t>
            </a:r>
          </a:p>
          <a:p>
            <a:pPr marL="392353" indent="-293914">
              <a:spcBef>
                <a:spcPts val="0"/>
              </a:spcBef>
              <a:buClr>
                <a:srgbClr val="000000"/>
              </a:buClr>
              <a:defRPr sz="2400"/>
            </a:pPr>
            <a:r>
              <a:t>Resonance dynamics </a:t>
            </a:r>
          </a:p>
          <a:p>
            <a:pPr marL="392353" indent="-293914">
              <a:spcBef>
                <a:spcPts val="0"/>
              </a:spcBef>
              <a:buClr>
                <a:srgbClr val="000000"/>
              </a:buClr>
              <a:defRPr sz="2400"/>
            </a:pPr>
            <a:r>
              <a:t>Nuclear potentials</a:t>
            </a:r>
          </a:p>
        </p:txBody>
      </p:sp>
      <p:sp>
        <p:nvSpPr>
          <p:cNvPr id="92" name="Status: Two regimes with well-established approaches…"/>
          <p:cNvSpPr/>
          <p:nvPr/>
        </p:nvSpPr>
        <p:spPr>
          <a:xfrm>
            <a:off x="5808239" y="1220795"/>
            <a:ext cx="7148151" cy="28836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 marL="383540" indent="-342900">
              <a:defRPr sz="3600"/>
            </a:pPr>
            <a:r>
              <a:rPr i="1">
                <a:latin typeface="Helvetica"/>
                <a:ea typeface="Helvetica"/>
                <a:cs typeface="Helvetica"/>
                <a:sym typeface="Helvetica"/>
              </a:rPr>
              <a:t>Status</a:t>
            </a:r>
            <a:r>
              <a:t>: Two regimes with well-established approaches</a:t>
            </a:r>
          </a:p>
          <a:p>
            <a:pPr marL="383540" indent="-342900">
              <a:defRPr sz="3600"/>
            </a:pPr>
            <a:r>
              <a:t>Intermediate regime requires appropriate description</a:t>
            </a:r>
          </a:p>
        </p:txBody>
      </p:sp>
      <p:sp>
        <p:nvSpPr>
          <p:cNvPr id="93" name="Low beam energies probe limits of applicability of fluid dynamics as small systems"/>
          <p:cNvSpPr/>
          <p:nvPr/>
        </p:nvSpPr>
        <p:spPr>
          <a:xfrm>
            <a:off x="7516172" y="3627348"/>
            <a:ext cx="5208213" cy="28836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 marL="383540" indent="-342900">
              <a:defRPr sz="3600"/>
            </a:lvl1pPr>
          </a:lstStyle>
          <a:p>
            <a:pPr/>
            <a:r>
              <a:t>Low beam energies probe limits of applicability of fluid dynamics as small systems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ow energies require mean field potentials…"/>
          <p:cNvSpPr txBox="1"/>
          <p:nvPr>
            <p:ph type="body" idx="1"/>
          </p:nvPr>
        </p:nvSpPr>
        <p:spPr>
          <a:xfrm>
            <a:off x="204328" y="1095017"/>
            <a:ext cx="12596144" cy="7942007"/>
          </a:xfrm>
          <a:prstGeom prst="rect">
            <a:avLst/>
          </a:prstGeom>
        </p:spPr>
        <p:txBody>
          <a:bodyPr/>
          <a:lstStyle/>
          <a:p>
            <a:pPr/>
            <a:r>
              <a:t>Low energies require mean field potentials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High energies are well described by hybrid approaches</a:t>
            </a:r>
          </a:p>
          <a:p>
            <a:pPr/>
            <a:r>
              <a:t>Transition region in between </a:t>
            </a:r>
          </a:p>
        </p:txBody>
      </p:sp>
      <p:sp>
        <p:nvSpPr>
          <p:cNvPr id="96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" name="Foliennummer"/>
          <p:cNvSpPr txBox="1"/>
          <p:nvPr>
            <p:ph type="sldNum" sz="quarter" idx="2"/>
          </p:nvPr>
        </p:nvSpPr>
        <p:spPr>
          <a:xfrm>
            <a:off x="12468260" y="9285322"/>
            <a:ext cx="241438" cy="381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8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99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100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1" name="Elliptic Flow Excitation Fun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Elliptic Flow Excitation Function</a:t>
            </a:r>
          </a:p>
        </p:txBody>
      </p:sp>
      <p:sp>
        <p:nvSpPr>
          <p:cNvPr id="102" name="J. Auvinen and HP, PRC 88, 2013"/>
          <p:cNvSpPr txBox="1"/>
          <p:nvPr>
            <p:ph type="body" idx="21"/>
          </p:nvPr>
        </p:nvSpPr>
        <p:spPr>
          <a:xfrm>
            <a:off x="9259985" y="1668508"/>
            <a:ext cx="3573211" cy="381001"/>
          </a:xfrm>
          <a:prstGeom prst="rect">
            <a:avLst/>
          </a:prstGeom>
        </p:spPr>
        <p:txBody>
          <a:bodyPr/>
          <a:lstStyle/>
          <a:p>
            <a:pPr/>
            <a:r>
              <a:t>J. Auvinen and HP, PRC 88, 2013</a:t>
            </a:r>
          </a:p>
        </p:txBody>
      </p:sp>
      <p:pic>
        <p:nvPicPr>
          <p:cNvPr id="103" name="Bildschirmfoto 2026-09-18 um 13.44.06.png" descr="Bildschirmfoto 2026-09-18 um 13.44.0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1825" y="1736493"/>
            <a:ext cx="5277525" cy="5379620"/>
          </a:xfrm>
          <a:prstGeom prst="rect">
            <a:avLst/>
          </a:prstGeom>
        </p:spPr>
      </p:pic>
      <p:pic>
        <p:nvPicPr>
          <p:cNvPr id="104" name="Bildschirmfoto 2026-09-18 um 13.46.09.png" descr="Bildschirmfoto 2026-09-18 um 13.46.0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93222" y="2073231"/>
            <a:ext cx="5902965" cy="5201880"/>
          </a:xfrm>
          <a:prstGeom prst="rect">
            <a:avLst/>
          </a:prstGeom>
        </p:spPr>
      </p:pic>
      <p:sp>
        <p:nvSpPr>
          <p:cNvPr id="105" name="HP et al, EPJC 62, 2009"/>
          <p:cNvSpPr txBox="1"/>
          <p:nvPr/>
        </p:nvSpPr>
        <p:spPr>
          <a:xfrm>
            <a:off x="201730" y="6741537"/>
            <a:ext cx="261149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lvl1pPr>
          </a:lstStyle>
          <a:p>
            <a:pPr/>
            <a:r>
              <a:t>HP et al, EPJC 62, 2009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hteck"/>
          <p:cNvSpPr/>
          <p:nvPr/>
        </p:nvSpPr>
        <p:spPr>
          <a:xfrm>
            <a:off x="0" y="9177866"/>
            <a:ext cx="13004800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8" name="Transport Approaches"/>
          <p:cNvSpPr txBox="1"/>
          <p:nvPr>
            <p:ph type="ctrTitle"/>
          </p:nvPr>
        </p:nvSpPr>
        <p:spPr>
          <a:xfrm>
            <a:off x="977900" y="2785684"/>
            <a:ext cx="11049000" cy="3716303"/>
          </a:xfrm>
          <a:prstGeom prst="rect">
            <a:avLst/>
          </a:prstGeom>
        </p:spPr>
        <p:txBody>
          <a:bodyPr/>
          <a:lstStyle/>
          <a:p>
            <a:pPr/>
            <a:r>
              <a:t>Transport Approaches</a:t>
            </a:r>
          </a:p>
        </p:txBody>
      </p:sp>
      <p:sp>
        <p:nvSpPr>
          <p:cNvPr id="109" name="Rechteck"/>
          <p:cNvSpPr/>
          <p:nvPr/>
        </p:nvSpPr>
        <p:spPr>
          <a:xfrm>
            <a:off x="603661" y="5270935"/>
            <a:ext cx="11797478" cy="2032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Hadronic transport approach (SMASH, UrQMD, GiBUU):…"/>
          <p:cNvSpPr txBox="1"/>
          <p:nvPr>
            <p:ph type="body" idx="1"/>
          </p:nvPr>
        </p:nvSpPr>
        <p:spPr>
          <a:xfrm>
            <a:off x="204328" y="1018226"/>
            <a:ext cx="12596144" cy="4338330"/>
          </a:xfrm>
          <a:prstGeom prst="rect">
            <a:avLst/>
          </a:prstGeom>
        </p:spPr>
        <p:txBody>
          <a:bodyPr/>
          <a:lstStyle/>
          <a:p>
            <a:pPr/>
            <a:r>
              <a:t>Hadronic transport approach (SMASH, UrQMD, GiBUU):</a:t>
            </a:r>
            <a:r>
              <a:t> </a:t>
            </a:r>
          </a:p>
          <a:p>
            <a:pPr lvl="1"/>
            <a:r>
              <a:t> </a:t>
            </a:r>
            <a:r>
              <a:t>Includes all mesons and baryons up to ~2 GeV</a:t>
            </a:r>
          </a:p>
          <a:p>
            <a:pPr lvl="1"/>
            <a:r>
              <a:t> Binary interactions: Inelastic collisions through       resonance/string excitation and decay</a:t>
            </a:r>
          </a:p>
          <a:p>
            <a:pPr lvl="1"/>
            <a:r>
              <a:t>Boltzmann equation:</a:t>
            </a:r>
          </a:p>
          <a:p>
            <a:pPr lvl="1"/>
            <a:r>
              <a:t> PHQMD includes treatment of light nuclei production and their interactions </a:t>
            </a:r>
          </a:p>
        </p:txBody>
      </p:sp>
      <p:pic>
        <p:nvPicPr>
          <p:cNvPr id="112" name="Bildschirmfoto 2016-07-10 um 17.07.36.png" descr="Bildschirmfoto 2016-07-10 um 17.07.36.png"/>
          <p:cNvPicPr>
            <a:picLocks noChangeAspect="1"/>
          </p:cNvPicPr>
          <p:nvPr/>
        </p:nvPicPr>
        <p:blipFill>
          <a:blip r:embed="rId2">
            <a:extLst/>
          </a:blip>
          <a:srcRect l="4071" t="23018" r="9732" b="8683"/>
          <a:stretch>
            <a:fillRect/>
          </a:stretch>
        </p:blipFill>
        <p:spPr>
          <a:xfrm>
            <a:off x="204328" y="1018226"/>
            <a:ext cx="6522134" cy="575669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4" name="Foliennummer"/>
          <p:cNvSpPr txBox="1"/>
          <p:nvPr>
            <p:ph type="sldNum" sz="quarter" idx="2"/>
          </p:nvPr>
        </p:nvSpPr>
        <p:spPr>
          <a:xfrm>
            <a:off x="12468260" y="9285322"/>
            <a:ext cx="241438" cy="381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5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116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117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8" name="Transport Approach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Transport Approaches</a:t>
            </a:r>
          </a:p>
        </p:txBody>
      </p:sp>
      <p:pic>
        <p:nvPicPr>
          <p:cNvPr id="119" name="evolution_SMASH.tiff" descr="evolution_SMASH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5017" y="5388363"/>
            <a:ext cx="11139357" cy="3493286"/>
          </a:xfrm>
          <a:prstGeom prst="rect">
            <a:avLst/>
          </a:prstGeom>
        </p:spPr>
      </p:pic>
      <p:sp>
        <p:nvSpPr>
          <p:cNvPr id="120" name="Au+Au at EKin = 0.8 AGeV, b=3 fm"/>
          <p:cNvSpPr txBox="1"/>
          <p:nvPr/>
        </p:nvSpPr>
        <p:spPr>
          <a:xfrm>
            <a:off x="4938205" y="5621847"/>
            <a:ext cx="3767864" cy="393701"/>
          </a:xfrm>
          <a:prstGeom prst="rect">
            <a:avLst/>
          </a:prstGeom>
          <a:solidFill>
            <a:srgbClr val="FFFB00">
              <a:alpha val="26979"/>
            </a:srgbClr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7799" indent="0" algn="ctr">
              <a:spcBef>
                <a:spcPts val="0"/>
              </a:spcBef>
              <a:buClrTx/>
              <a:buSzTx/>
              <a:buFontTx/>
              <a:buNone/>
              <a:defRPr sz="1800"/>
            </a:pPr>
            <a:r>
              <a:t>Au+Au at E</a:t>
            </a:r>
            <a:r>
              <a:rPr baseline="-5999"/>
              <a:t>Kin</a:t>
            </a:r>
            <a:r>
              <a:t> = 0.8 AGeV, b=3 fm</a:t>
            </a:r>
          </a:p>
        </p:txBody>
      </p:sp>
      <p:sp>
        <p:nvSpPr>
          <p:cNvPr id="121" name="J. Weil et al, PRC 94 (2016)"/>
          <p:cNvSpPr txBox="1"/>
          <p:nvPr>
            <p:ph type="body" idx="21"/>
          </p:nvPr>
        </p:nvSpPr>
        <p:spPr>
          <a:xfrm>
            <a:off x="10135785" y="8788568"/>
            <a:ext cx="2963078" cy="381001"/>
          </a:xfrm>
          <a:prstGeom prst="rect">
            <a:avLst/>
          </a:prstGeom>
        </p:spPr>
        <p:txBody>
          <a:bodyPr/>
          <a:lstStyle/>
          <a:p>
            <a:pPr/>
            <a:r>
              <a:t>J. Weil et al, PRC 94 (2016)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4" name="Foliennummer"/>
          <p:cNvSpPr txBox="1"/>
          <p:nvPr>
            <p:ph type="sldNum" sz="quarter" idx="2"/>
          </p:nvPr>
        </p:nvSpPr>
        <p:spPr>
          <a:xfrm>
            <a:off x="12468260" y="9285322"/>
            <a:ext cx="241438" cy="381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5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126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127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8" name="Example for GSI Energ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 for GSI Energy</a:t>
            </a:r>
          </a:p>
        </p:txBody>
      </p:sp>
      <p:sp>
        <p:nvSpPr>
          <p:cNvPr id="129" name="Reference to PRC 78, 201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Reference to PRC 78, 2016</a:t>
            </a:r>
          </a:p>
        </p:txBody>
      </p:sp>
      <p:pic>
        <p:nvPicPr>
          <p:cNvPr id="130" name="AuAu123.mp4" descr="AuAu123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32068" y="1307146"/>
            <a:ext cx="12247014" cy="6888946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https://cloud.itp.uni-frankfurt.de/s/YJb9zEfzwqXmwgp"/>
          <p:cNvSpPr txBox="1"/>
          <p:nvPr/>
        </p:nvSpPr>
        <p:spPr>
          <a:xfrm>
            <a:off x="287169" y="8689420"/>
            <a:ext cx="5650957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lvl1pPr>
          </a:lstStyle>
          <a:p>
            <a:pPr/>
            <a:r>
              <a:t>https://cloud.itp.uni-frankfurt.de/s/YJb9zEfzwqXmwgp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30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30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3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4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5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136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137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8" name="Degrees of Freedo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Degrees of Freedom</a:t>
            </a:r>
          </a:p>
        </p:txBody>
      </p:sp>
      <p:sp>
        <p:nvSpPr>
          <p:cNvPr id="139" name="Reference to PRC 78, 201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Reference to PRC 78, 2016</a:t>
            </a:r>
          </a:p>
        </p:txBody>
      </p:sp>
      <p:sp>
        <p:nvSpPr>
          <p:cNvPr id="140" name="New jpg from JB"/>
          <p:cNvSpPr txBox="1"/>
          <p:nvPr/>
        </p:nvSpPr>
        <p:spPr>
          <a:xfrm>
            <a:off x="6136851" y="4653185"/>
            <a:ext cx="2407945" cy="447230"/>
          </a:xfrm>
          <a:prstGeom prst="rect">
            <a:avLst/>
          </a:prstGeom>
          <a:solidFill>
            <a:srgbClr val="FFFB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New jpg from JB</a:t>
            </a:r>
          </a:p>
        </p:txBody>
      </p:sp>
      <p:pic>
        <p:nvPicPr>
          <p:cNvPr id="141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246111"/>
            <a:ext cx="13004801" cy="6435152"/>
          </a:xfrm>
          <a:prstGeom prst="rect">
            <a:avLst/>
          </a:prstGeom>
        </p:spPr>
      </p:pic>
      <p:sp>
        <p:nvSpPr>
          <p:cNvPr id="142" name="Blab"/>
          <p:cNvSpPr txBox="1"/>
          <p:nvPr/>
        </p:nvSpPr>
        <p:spPr>
          <a:xfrm>
            <a:off x="12087938" y="1172926"/>
            <a:ext cx="1002081" cy="6223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0" indent="0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Blab</a:t>
            </a:r>
          </a:p>
        </p:txBody>
      </p:sp>
      <p:sp>
        <p:nvSpPr>
          <p:cNvPr id="143" name="Mesons and baryons according to particle data group…"/>
          <p:cNvSpPr txBox="1"/>
          <p:nvPr/>
        </p:nvSpPr>
        <p:spPr>
          <a:xfrm>
            <a:off x="267580" y="7878627"/>
            <a:ext cx="10936606" cy="1276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/>
            <a:r>
              <a:t>Mesons and baryons according to particle data group</a:t>
            </a:r>
          </a:p>
          <a:p>
            <a:pPr/>
            <a:r>
              <a:t>Isospin multiplets and anti-particles are included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High energy cross-section is dominated by string excitation and fragmentation while low energy cross-sections are treated via resonance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High energy cross-section is dominated by string excitation and fragmentation while low energy cross-sections are treated via resonances</a:t>
            </a:r>
          </a:p>
        </p:txBody>
      </p:sp>
      <p:sp>
        <p:nvSpPr>
          <p:cNvPr id="146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7" name="Foliennummer"/>
          <p:cNvSpPr txBox="1"/>
          <p:nvPr>
            <p:ph type="sldNum" sz="quarter" idx="2"/>
          </p:nvPr>
        </p:nvSpPr>
        <p:spPr>
          <a:xfrm>
            <a:off x="12413119" y="9285322"/>
            <a:ext cx="351719" cy="381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8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149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150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1" name="Cross-Sec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Cross-Sections</a:t>
            </a:r>
          </a:p>
        </p:txBody>
      </p:sp>
      <p:sp>
        <p:nvSpPr>
          <p:cNvPr id="152" name="J. Mohs, S. Ryu and HE, J.Phys.G 47 (2020)"/>
          <p:cNvSpPr txBox="1"/>
          <p:nvPr>
            <p:ph type="body" idx="21"/>
          </p:nvPr>
        </p:nvSpPr>
        <p:spPr>
          <a:xfrm>
            <a:off x="7904975" y="8697855"/>
            <a:ext cx="4733127" cy="381001"/>
          </a:xfrm>
          <a:prstGeom prst="rect">
            <a:avLst/>
          </a:prstGeom>
        </p:spPr>
        <p:txBody>
          <a:bodyPr/>
          <a:lstStyle/>
          <a:p>
            <a:pPr/>
            <a:r>
              <a:t>J. Mohs, S. Ryu and HE, 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J.Phys.G</a:t>
            </a:r>
            <a:r>
              <a:t> 47 (2020) </a:t>
            </a:r>
          </a:p>
        </p:txBody>
      </p:sp>
      <p:sp>
        <p:nvSpPr>
          <p:cNvPr id="153" name="Soft strings…"/>
          <p:cNvSpPr txBox="1"/>
          <p:nvPr/>
        </p:nvSpPr>
        <p:spPr>
          <a:xfrm>
            <a:off x="274128" y="3035983"/>
            <a:ext cx="6202701" cy="5976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/>
            <a:r>
              <a:t>Soft strings </a:t>
            </a:r>
          </a:p>
          <a:p>
            <a:pPr lvl="1">
              <a:buClr>
                <a:srgbClr val="9B2820"/>
              </a:buClr>
              <a:buFont typeface="Arial"/>
              <a:buChar char="–"/>
            </a:pPr>
            <a:r>
              <a:t> Pythia is only employed for fragmentation</a:t>
            </a:r>
          </a:p>
          <a:p>
            <a:pPr lvl="1">
              <a:buClr>
                <a:srgbClr val="9B2820"/>
              </a:buClr>
              <a:buFont typeface="Arial"/>
              <a:buChar char="–"/>
            </a:pPr>
            <a:r>
              <a:t> Single-diffractive, double diffractive and non-diffractive processes</a:t>
            </a:r>
          </a:p>
          <a:p>
            <a:pPr/>
            <a:r>
              <a:t>Hard strings</a:t>
            </a:r>
          </a:p>
          <a:p>
            <a:pPr lvl="1">
              <a:buClr>
                <a:srgbClr val="9B2820"/>
              </a:buClr>
              <a:buFont typeface="Arial"/>
              <a:buChar char="–"/>
            </a:pPr>
            <a:r>
              <a:t> Fully treated by Pythia</a:t>
            </a:r>
          </a:p>
          <a:p>
            <a:pPr lvl="1">
              <a:buClr>
                <a:srgbClr val="9B2820"/>
              </a:buClr>
              <a:buFont typeface="Arial"/>
              <a:buChar char="–"/>
            </a:pPr>
            <a:r>
              <a:t> All species mapped to pions and nucleons</a:t>
            </a:r>
          </a:p>
        </p:txBody>
      </p:sp>
      <p:pic>
        <p:nvPicPr>
          <p:cNvPr id="154" name="hi_energy_xsec.pdf" descr="hi_energy_xsec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29981" y="3652608"/>
            <a:ext cx="6637973" cy="4978481"/>
          </a:xfrm>
          <a:prstGeom prst="rect">
            <a:avLst/>
          </a:prstGeom>
        </p:spPr>
      </p:pic>
      <p:sp>
        <p:nvSpPr>
          <p:cNvPr id="155" name="p-π-"/>
          <p:cNvSpPr txBox="1"/>
          <p:nvPr/>
        </p:nvSpPr>
        <p:spPr>
          <a:xfrm>
            <a:off x="10925898" y="3970767"/>
            <a:ext cx="860019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0" indent="0">
              <a:buClrTx/>
              <a:buSzTx/>
              <a:buFontTx/>
              <a:buNone/>
            </a:pPr>
            <a:r>
              <a:t>p-π</a:t>
            </a:r>
            <a:r>
              <a:rPr baseline="31999"/>
              <a:t>-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hteck"/>
          <p:cNvSpPr/>
          <p:nvPr/>
        </p:nvSpPr>
        <p:spPr>
          <a:xfrm>
            <a:off x="0" y="9177866"/>
            <a:ext cx="13004800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8" name="Equation of State of Nuclear Matter"/>
          <p:cNvSpPr txBox="1"/>
          <p:nvPr>
            <p:ph type="ctrTitle"/>
          </p:nvPr>
        </p:nvSpPr>
        <p:spPr>
          <a:xfrm>
            <a:off x="977900" y="2752635"/>
            <a:ext cx="11049000" cy="3716303"/>
          </a:xfrm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Equation of State of Nuclear Matter</a:t>
            </a:r>
          </a:p>
        </p:txBody>
      </p:sp>
      <p:sp>
        <p:nvSpPr>
          <p:cNvPr id="159" name="Rechteck"/>
          <p:cNvSpPr/>
          <p:nvPr/>
        </p:nvSpPr>
        <p:spPr>
          <a:xfrm>
            <a:off x="603661" y="5270935"/>
            <a:ext cx="11797478" cy="2032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‚Danielewicz constraint‘ and newer constraints -&gt;varying mean field parameters to fit flow observables bes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3540" indent="-342900">
              <a:defRPr sz="3400"/>
            </a:pPr>
            <a:r>
              <a:t>‚Danielewicz constraint‘ and newer constraints -&gt;varying mean field parameters to fit flow observables best</a:t>
            </a:r>
          </a:p>
          <a:p>
            <a:pPr marL="383540" indent="-342900">
              <a:defRPr sz="3400"/>
            </a:pPr>
          </a:p>
          <a:p>
            <a:pPr marL="383540" indent="-342900">
              <a:defRPr sz="3400"/>
            </a:pPr>
          </a:p>
          <a:p>
            <a:pPr marL="383540" indent="-342900">
              <a:defRPr sz="3400"/>
            </a:pPr>
          </a:p>
          <a:p>
            <a:pPr marL="383540" indent="-342900">
              <a:defRPr sz="3400"/>
            </a:pPr>
          </a:p>
          <a:p>
            <a:pPr marL="383540" indent="-342900">
              <a:defRPr sz="3400"/>
            </a:pPr>
          </a:p>
          <a:p>
            <a:pPr marL="383540" indent="-342900">
              <a:defRPr sz="3400"/>
            </a:pPr>
          </a:p>
          <a:p>
            <a:pPr marL="383540" indent="-342900">
              <a:defRPr sz="3400"/>
            </a:pPr>
          </a:p>
          <a:p>
            <a:pPr marL="383540" indent="-342900">
              <a:defRPr sz="3400"/>
            </a:pPr>
            <a:r>
              <a:t>Open issues: Results are dependent on details of transport code and in particular mean field properties, e.g. BUU vs QMD, cluster formation, form of the potential…</a:t>
            </a:r>
          </a:p>
        </p:txBody>
      </p:sp>
      <p:sp>
        <p:nvSpPr>
          <p:cNvPr id="162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3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64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165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166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7" name="Nuclear Matter Equation of Sta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Nuclear Matter Equation of State</a:t>
            </a:r>
          </a:p>
        </p:txBody>
      </p:sp>
      <p:sp>
        <p:nvSpPr>
          <p:cNvPr id="168" name="TMEP collaboration, e.g. Prog.Part.Nucl.Phys. 125 (2022)"/>
          <p:cNvSpPr txBox="1"/>
          <p:nvPr/>
        </p:nvSpPr>
        <p:spPr>
          <a:xfrm>
            <a:off x="6583013" y="8602528"/>
            <a:ext cx="607958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lvl1pPr>
          </a:lstStyle>
          <a:p>
            <a:pPr/>
            <a:r>
              <a:t>TMEP collaboration, e.g. Prog.Part.Nucl.Phys. 125 (2022) </a:t>
            </a:r>
          </a:p>
        </p:txBody>
      </p:sp>
      <p:pic>
        <p:nvPicPr>
          <p:cNvPr id="169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81206" y="2117664"/>
            <a:ext cx="6292017" cy="4701536"/>
          </a:xfrm>
          <a:prstGeom prst="rect">
            <a:avLst/>
          </a:prstGeom>
        </p:spPr>
      </p:pic>
      <p:sp>
        <p:nvSpPr>
          <p:cNvPr id="170" name="Y. Wang et al, arXiv:1804.04293…"/>
          <p:cNvSpPr txBox="1"/>
          <p:nvPr/>
        </p:nvSpPr>
        <p:spPr>
          <a:xfrm rot="16200000">
            <a:off x="9684999" y="4068543"/>
            <a:ext cx="4305391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pPr>
            <a:r>
              <a:t>Y. Wang et al, arXiv:1804.04293</a:t>
            </a:r>
          </a:p>
          <a:p>
            <a:pPr marL="375299" indent="-317500">
              <a:spcBef>
                <a:spcPts val="0"/>
              </a:spcBef>
              <a:buClrTx/>
              <a:buFontTx/>
              <a:buAutoNum type="alphaUcPeriod" startAt="1"/>
              <a:defRPr sz="1800">
                <a:solidFill>
                  <a:srgbClr val="9B2820"/>
                </a:solidFill>
              </a:defRPr>
            </a:pPr>
            <a:r>
              <a:t>Hombach et al, Eur.Phys.J.A 5 (1999)</a:t>
            </a:r>
          </a:p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pPr>
            <a:r>
              <a:t>Show importance of resonances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hiral mean field in UrQMD allows to vary equation of state -&gt; Bayesian analysis is performed and indicates dependence on which observables are used…"/>
          <p:cNvSpPr txBox="1"/>
          <p:nvPr>
            <p:ph type="body" idx="1"/>
          </p:nvPr>
        </p:nvSpPr>
        <p:spPr>
          <a:xfrm>
            <a:off x="6287289" y="1018226"/>
            <a:ext cx="6513183" cy="7942007"/>
          </a:xfrm>
          <a:prstGeom prst="rect">
            <a:avLst/>
          </a:prstGeom>
        </p:spPr>
        <p:txBody>
          <a:bodyPr/>
          <a:lstStyle/>
          <a:p>
            <a:pPr>
              <a:defRPr sz="3000"/>
            </a:pPr>
            <a:r>
              <a:t>Chiral mean field in UrQMD allows to vary equation of state -&gt; Bayesian analysis is performed and indicates dependence on which observables are used </a:t>
            </a:r>
          </a:p>
          <a:p>
            <a:pPr>
              <a:defRPr sz="3000"/>
            </a:pPr>
            <a:r>
              <a:t>Mean transverse mass and elliptic flow from </a:t>
            </a:r>
            <a14:m>
              <m:oMath>
                <m:rad>
                  <m:radPr>
                    <m:ctrlP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</m:ctrlPr>
                    <m:degHide m:val="on"/>
                  </m:radPr>
                  <m:deg/>
                  <m:e>
                    <m:sSub>
                      <m:e>
                        <m:r>
                          <a:rPr xmlns:a="http://schemas.openxmlformats.org/drawingml/2006/main" sz="3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xmlns:a="http://schemas.openxmlformats.org/drawingml/2006/main" sz="3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xmlns:a="http://schemas.openxmlformats.org/drawingml/2006/main" sz="3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e>
                </m:rad>
              </m:oMath>
            </a14:m>
            <a:r>
              <a:t> = 3-9 GeV</a:t>
            </a:r>
          </a:p>
        </p:txBody>
      </p:sp>
      <p:sp>
        <p:nvSpPr>
          <p:cNvPr id="173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4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5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176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177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8" name="Bayesian Constrai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Bayesian Constraints</a:t>
            </a:r>
          </a:p>
        </p:txBody>
      </p:sp>
      <p:sp>
        <p:nvSpPr>
          <p:cNvPr id="179" name="M. Omana Kuttan et al., PRL 131, 2023"/>
          <p:cNvSpPr txBox="1"/>
          <p:nvPr>
            <p:ph type="body" idx="21"/>
          </p:nvPr>
        </p:nvSpPr>
        <p:spPr>
          <a:xfrm>
            <a:off x="303694" y="8671927"/>
            <a:ext cx="4149511" cy="381001"/>
          </a:xfrm>
          <a:prstGeom prst="rect">
            <a:avLst/>
          </a:prstGeom>
        </p:spPr>
        <p:txBody>
          <a:bodyPr/>
          <a:lstStyle/>
          <a:p>
            <a:pPr/>
            <a:r>
              <a:t>M. Omana Kuttan et al., PRL 131, 2023</a:t>
            </a:r>
          </a:p>
        </p:txBody>
      </p:sp>
      <p:pic>
        <p:nvPicPr>
          <p:cNvPr id="180" name="Bildschirmfoto 2024-03-07 um 11.37.38.png" descr="Bildschirmfoto 2024-03-07 um 11.37.3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3996" y="1115479"/>
            <a:ext cx="5613422" cy="7423268"/>
          </a:xfrm>
          <a:prstGeom prst="rect">
            <a:avLst/>
          </a:prstGeom>
        </p:spPr>
      </p:pic>
      <p:pic>
        <p:nvPicPr>
          <p:cNvPr id="181" name="Bildschirmfoto 2024-03-07 um 11.41.08.png" descr="Bildschirmfoto 2024-03-07 um 11.41.0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52905" y="4766461"/>
            <a:ext cx="5399481" cy="428234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ombination of analysis of heavy-ion data and astrophysical constraints…"/>
          <p:cNvSpPr txBox="1"/>
          <p:nvPr>
            <p:ph type="body" idx="1"/>
          </p:nvPr>
        </p:nvSpPr>
        <p:spPr>
          <a:xfrm>
            <a:off x="204328" y="1018226"/>
            <a:ext cx="12596144" cy="8235290"/>
          </a:xfrm>
          <a:prstGeom prst="rect">
            <a:avLst/>
          </a:prstGeom>
        </p:spPr>
        <p:txBody>
          <a:bodyPr/>
          <a:lstStyle/>
          <a:p>
            <a:pPr>
              <a:defRPr sz="3000"/>
            </a:pPr>
            <a:r>
              <a:t>Combination of analysis of heavy-ion data and astrophysical constraints</a:t>
            </a:r>
          </a:p>
          <a:p>
            <a:pPr>
              <a:defRPr sz="3000"/>
            </a:pPr>
          </a:p>
          <a:p>
            <a:pPr>
              <a:defRPr sz="3000"/>
            </a:pPr>
          </a:p>
          <a:p>
            <a:pPr>
              <a:defRPr sz="3000"/>
            </a:pPr>
          </a:p>
          <a:p>
            <a:pPr>
              <a:defRPr sz="3000"/>
            </a:pPr>
          </a:p>
          <a:p>
            <a:pPr>
              <a:defRPr sz="3000"/>
            </a:pPr>
          </a:p>
          <a:p>
            <a:pPr>
              <a:defRPr sz="3000"/>
            </a:pPr>
          </a:p>
          <a:p>
            <a:pPr>
              <a:defRPr sz="3000"/>
            </a:pPr>
          </a:p>
          <a:p>
            <a:pPr>
              <a:defRPr sz="3000"/>
            </a:pPr>
          </a:p>
          <a:p>
            <a:pPr>
              <a:defRPr sz="3000"/>
            </a:pPr>
          </a:p>
          <a:p>
            <a:pPr>
              <a:defRPr sz="3000"/>
            </a:pPr>
          </a:p>
          <a:p>
            <a:pPr>
              <a:defRPr sz="3000"/>
            </a:pPr>
          </a:p>
          <a:p>
            <a:pPr marL="326390" indent="-285750"/>
            <a:r>
              <a:rPr sz="3000"/>
              <a:t>Dependence of results on prior based on chiral effective</a:t>
            </a:r>
            <a:r>
              <a:t> </a:t>
            </a:r>
            <a:r>
              <a:rPr sz="3000"/>
              <a:t>field theory </a:t>
            </a:r>
          </a:p>
        </p:txBody>
      </p:sp>
      <p:sp>
        <p:nvSpPr>
          <p:cNvPr id="184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5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6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187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188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9" name="Combing with Astrophys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Combing with Astrophysics</a:t>
            </a:r>
          </a:p>
        </p:txBody>
      </p:sp>
      <p:sp>
        <p:nvSpPr>
          <p:cNvPr id="190" name="S. Huth et al., Nature 606, 2022"/>
          <p:cNvSpPr txBox="1"/>
          <p:nvPr>
            <p:ph type="body" idx="21"/>
          </p:nvPr>
        </p:nvSpPr>
        <p:spPr>
          <a:xfrm>
            <a:off x="9441756" y="1751131"/>
            <a:ext cx="3370214" cy="381001"/>
          </a:xfrm>
          <a:prstGeom prst="rect">
            <a:avLst/>
          </a:prstGeom>
        </p:spPr>
        <p:txBody>
          <a:bodyPr/>
          <a:lstStyle/>
          <a:p>
            <a:pPr/>
            <a:r>
              <a:t>S. Huth et al., Nature 606, 2022</a:t>
            </a:r>
          </a:p>
        </p:txBody>
      </p:sp>
      <p:pic>
        <p:nvPicPr>
          <p:cNvPr id="191" name="Bildschirmfoto 2024-03-07 um 11.45.25.png" descr="Bildschirmfoto 2024-03-07 um 11.45.2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1044" y="2136715"/>
            <a:ext cx="10507269" cy="620563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omparing the maximum of the posterior distribution to dat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4900"/>
              </a:spcBef>
              <a:defRPr sz="3200"/>
            </a:pPr>
            <a:r>
              <a:t>Comparing the maximum of the posterior distribution to data</a:t>
            </a:r>
          </a:p>
          <a:p>
            <a:pPr>
              <a:spcBef>
                <a:spcPts val="4900"/>
              </a:spcBef>
              <a:defRPr sz="3200"/>
            </a:pPr>
          </a:p>
          <a:p>
            <a:pPr>
              <a:spcBef>
                <a:spcPts val="4900"/>
              </a:spcBef>
              <a:defRPr sz="3200"/>
            </a:pPr>
          </a:p>
          <a:p>
            <a:pPr>
              <a:spcBef>
                <a:spcPts val="4900"/>
              </a:spcBef>
              <a:defRPr sz="3200"/>
            </a:pPr>
          </a:p>
          <a:p>
            <a:pPr>
              <a:spcBef>
                <a:spcPts val="4900"/>
              </a:spcBef>
              <a:defRPr sz="3200"/>
            </a:pPr>
          </a:p>
          <a:p>
            <a:pPr>
              <a:spcBef>
                <a:spcPts val="4900"/>
              </a:spcBef>
              <a:defRPr sz="3200"/>
            </a:pPr>
          </a:p>
          <a:p>
            <a:pPr>
              <a:spcBef>
                <a:spcPts val="4900"/>
              </a:spcBef>
              <a:defRPr sz="3200"/>
            </a:pPr>
            <a:r>
              <a:t>Not all data perfectly reproduced but good agreement overall</a:t>
            </a:r>
            <a:br/>
            <a:r>
              <a:t>The pion and kaon yields also agree with HADES measurements </a:t>
            </a:r>
          </a:p>
        </p:txBody>
      </p:sp>
      <p:sp>
        <p:nvSpPr>
          <p:cNvPr id="194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5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6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197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198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9" name="Bayesian Analysis with HADES D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Bayesian Analysis with HADES Data</a:t>
            </a:r>
          </a:p>
        </p:txBody>
      </p:sp>
      <p:pic>
        <p:nvPicPr>
          <p:cNvPr id="200" name="EOS_comparison.pdf" descr="EOS_comparison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1299" y="1671816"/>
            <a:ext cx="6511182" cy="5425986"/>
          </a:xfrm>
          <a:prstGeom prst="rect">
            <a:avLst/>
          </a:prstGeom>
        </p:spPr>
      </p:pic>
      <p:pic>
        <p:nvPicPr>
          <p:cNvPr id="201" name="MAP_all_flow.pdf" descr="MAP_all_flow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38058" y="1557291"/>
            <a:ext cx="6242429" cy="6242429"/>
          </a:xfrm>
          <a:prstGeom prst="rect">
            <a:avLst/>
          </a:prstGeom>
        </p:spPr>
      </p:pic>
      <p:sp>
        <p:nvSpPr>
          <p:cNvPr id="202" name="J. Mohs, S. Spies, HE, PRC 112 (2025)"/>
          <p:cNvSpPr txBox="1"/>
          <p:nvPr/>
        </p:nvSpPr>
        <p:spPr>
          <a:xfrm>
            <a:off x="313062" y="7167845"/>
            <a:ext cx="4419479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lvl1pPr>
          </a:lstStyle>
          <a:p>
            <a:pPr/>
            <a:r>
              <a:t>J. Mohs, S. Spies, HE, PRC 112 (2025)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Rechteck"/>
          <p:cNvSpPr/>
          <p:nvPr/>
        </p:nvSpPr>
        <p:spPr>
          <a:xfrm>
            <a:off x="0" y="9177866"/>
            <a:ext cx="13004800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5" name="Strings and Rope Formation"/>
          <p:cNvSpPr txBox="1"/>
          <p:nvPr>
            <p:ph type="ctrTitle"/>
          </p:nvPr>
        </p:nvSpPr>
        <p:spPr>
          <a:xfrm>
            <a:off x="977900" y="2851782"/>
            <a:ext cx="11049000" cy="3716303"/>
          </a:xfrm>
          <a:prstGeom prst="rect">
            <a:avLst/>
          </a:prstGeom>
        </p:spPr>
        <p:txBody>
          <a:bodyPr/>
          <a:lstStyle/>
          <a:p>
            <a:pPr/>
            <a:r>
              <a:t>Strings and Rope Formation</a:t>
            </a:r>
          </a:p>
        </p:txBody>
      </p:sp>
      <p:sp>
        <p:nvSpPr>
          <p:cNvPr id="206" name="Rechteck"/>
          <p:cNvSpPr/>
          <p:nvPr/>
        </p:nvSpPr>
        <p:spPr>
          <a:xfrm>
            <a:off x="603661" y="5270935"/>
            <a:ext cx="11797478" cy="2032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Introducing rope formation in a non-equilibrium transport approach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Introducing rope formation in a non-equilibrium transport approach </a:t>
            </a:r>
          </a:p>
          <a:p>
            <a:pPr/>
            <a:r>
              <a:t>Does one reach the same level of collectivity as in a hybrid approach? </a:t>
            </a:r>
          </a:p>
          <a:p>
            <a:pPr/>
            <a:r>
              <a:t>Idea: Overlapping strings lead to larger string tension following the Angantyr+Ropes approach </a:t>
            </a:r>
          </a:p>
        </p:txBody>
      </p:sp>
      <p:sp>
        <p:nvSpPr>
          <p:cNvPr id="209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10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1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212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213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14" name="Towards Collectiv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Towards Collectivity</a:t>
            </a:r>
          </a:p>
        </p:txBody>
      </p:sp>
      <p:sp>
        <p:nvSpPr>
          <p:cNvPr id="215" name="C. Rosenkvist and HE, arXiv:2609.28070"/>
          <p:cNvSpPr txBox="1"/>
          <p:nvPr>
            <p:ph type="body" idx="21"/>
          </p:nvPr>
        </p:nvSpPr>
        <p:spPr>
          <a:xfrm>
            <a:off x="8384186" y="8625333"/>
            <a:ext cx="4301302" cy="381001"/>
          </a:xfrm>
          <a:prstGeom prst="rect">
            <a:avLst/>
          </a:prstGeom>
        </p:spPr>
        <p:txBody>
          <a:bodyPr/>
          <a:lstStyle/>
          <a:p>
            <a:pPr/>
            <a:r>
              <a:t>C. Rosenkvist and HE, arXiv:2609.28070</a:t>
            </a:r>
          </a:p>
        </p:txBody>
      </p:sp>
      <p:pic>
        <p:nvPicPr>
          <p:cNvPr id="216" name="time_kappa.pdf" descr="time_kappa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6014" y="4653307"/>
            <a:ext cx="6918359" cy="4612239"/>
          </a:xfrm>
          <a:prstGeom prst="rect">
            <a:avLst/>
          </a:prstGeom>
        </p:spPr>
      </p:pic>
      <p:sp>
        <p:nvSpPr>
          <p:cNvPr id="217" name="Mean string tension over time in a Pb+Pb collision in SMASH at   =17.3 GeV (default is 1 GeV)"/>
          <p:cNvSpPr txBox="1"/>
          <p:nvPr/>
        </p:nvSpPr>
        <p:spPr>
          <a:xfrm>
            <a:off x="7753189" y="5474498"/>
            <a:ext cx="4651802" cy="2878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/>
            <a:r>
              <a:t>Mean string tension over time in a Pb+Pb collision in SMASH at </a:t>
            </a:r>
            <a14:m>
              <m:oMath>
                <m:rad>
                  <m:radPr>
                    <m:ctrlPr>
                      <a:rPr xmlns:a="http://schemas.openxmlformats.org/drawingml/2006/main" sz="4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</m:ctrlPr>
                    <m:degHide m:val="on"/>
                  </m:radPr>
                  <m:deg/>
                  <m:e>
                    <m:sSub>
                      <m:e>
                        <m:r>
                          <a:rPr xmlns:a="http://schemas.openxmlformats.org/drawingml/2006/main" sz="4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xmlns:a="http://schemas.openxmlformats.org/drawingml/2006/main" sz="4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NN</m:t>
                        </m:r>
                      </m:sub>
                    </m:sSub>
                  </m:e>
                </m:rad>
              </m:oMath>
            </a14:m>
            <a:r>
              <a:t> =17.3 GeV</a:t>
            </a:r>
            <a:br/>
            <a:r>
              <a:t>(default is 1 GeV)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Ropes mechanism enhances strangeness production…"/>
          <p:cNvSpPr txBox="1"/>
          <p:nvPr>
            <p:ph type="body" idx="1"/>
          </p:nvPr>
        </p:nvSpPr>
        <p:spPr>
          <a:xfrm>
            <a:off x="55607" y="955736"/>
            <a:ext cx="12596144" cy="8220570"/>
          </a:xfrm>
          <a:prstGeom prst="rect">
            <a:avLst/>
          </a:prstGeom>
        </p:spPr>
        <p:txBody>
          <a:bodyPr/>
          <a:lstStyle/>
          <a:p>
            <a:pPr/>
            <a:r>
              <a:t>Ropes mechanism enhances strangeness production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Ropes lead to similar results as full hybrid approach</a:t>
            </a:r>
          </a:p>
        </p:txBody>
      </p:sp>
      <p:sp>
        <p:nvSpPr>
          <p:cNvPr id="220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2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22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223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224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25" name="Strangeness Production"/>
          <p:cNvSpPr txBox="1"/>
          <p:nvPr>
            <p:ph type="title"/>
          </p:nvPr>
        </p:nvSpPr>
        <p:spPr>
          <a:xfrm>
            <a:off x="181769" y="-40204"/>
            <a:ext cx="13363789" cy="1023029"/>
          </a:xfrm>
          <a:prstGeom prst="rect">
            <a:avLst/>
          </a:prstGeom>
        </p:spPr>
        <p:txBody>
          <a:bodyPr/>
          <a:lstStyle/>
          <a:p>
            <a:pPr/>
            <a:r>
              <a:t>Strangeness Production</a:t>
            </a:r>
          </a:p>
        </p:txBody>
      </p:sp>
      <p:pic>
        <p:nvPicPr>
          <p:cNvPr id="226" name="mid_rapidity.pdf" descr="mid_rapidity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69272" y="1736680"/>
            <a:ext cx="6451472" cy="6658682"/>
          </a:xfrm>
          <a:prstGeom prst="rect">
            <a:avLst/>
          </a:prstGeom>
        </p:spPr>
      </p:pic>
      <p:pic>
        <p:nvPicPr>
          <p:cNvPr id="227" name="mid_rapidity_piK.pdf" descr="mid_rapidity_piK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762" y="1736680"/>
            <a:ext cx="6535710" cy="6690926"/>
          </a:xfrm>
          <a:prstGeom prst="rect">
            <a:avLst/>
          </a:prstGeom>
        </p:spPr>
      </p:pic>
      <p:sp>
        <p:nvSpPr>
          <p:cNvPr id="228" name="C. Rosenkvist and HE, arXiv:2609.28070"/>
          <p:cNvSpPr txBox="1"/>
          <p:nvPr/>
        </p:nvSpPr>
        <p:spPr>
          <a:xfrm>
            <a:off x="4713013" y="8046605"/>
            <a:ext cx="43013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lvl1pPr>
          </a:lstStyle>
          <a:p>
            <a:pPr/>
            <a:r>
              <a:t>C. Rosenkvist and HE, arXiv:2609.28070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In particular multi-strange baryons are sensitive to hot and dense stage…"/>
          <p:cNvSpPr txBox="1"/>
          <p:nvPr>
            <p:ph type="body" sz="half" idx="1"/>
          </p:nvPr>
        </p:nvSpPr>
        <p:spPr>
          <a:xfrm>
            <a:off x="6813363" y="1479729"/>
            <a:ext cx="5987108" cy="7480504"/>
          </a:xfrm>
          <a:prstGeom prst="rect">
            <a:avLst/>
          </a:prstGeom>
        </p:spPr>
        <p:txBody>
          <a:bodyPr/>
          <a:lstStyle/>
          <a:p>
            <a:pPr/>
            <a:r>
              <a:t>In particular multi-strange baryons are sensitive to hot and dense stage </a:t>
            </a:r>
          </a:p>
          <a:p>
            <a:pPr/>
            <a:r>
              <a:t>Measurements of rare species is one of the goals for CBM at FAIR</a:t>
            </a:r>
          </a:p>
          <a:p>
            <a:pPr/>
            <a:r>
              <a:t>Sensitivity to the equation of state is expected </a:t>
            </a:r>
          </a:p>
        </p:txBody>
      </p:sp>
      <p:sp>
        <p:nvSpPr>
          <p:cNvPr id="231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32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33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234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235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36" name="Similar Trends seen befo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Similar Trends seen before</a:t>
            </a:r>
          </a:p>
        </p:txBody>
      </p:sp>
      <p:sp>
        <p:nvSpPr>
          <p:cNvPr id="237" name="HP et al, PRC 80, 2009"/>
          <p:cNvSpPr txBox="1"/>
          <p:nvPr>
            <p:ph type="body" idx="21"/>
          </p:nvPr>
        </p:nvSpPr>
        <p:spPr>
          <a:xfrm>
            <a:off x="188022" y="8706959"/>
            <a:ext cx="2509993" cy="381001"/>
          </a:xfrm>
          <a:prstGeom prst="rect">
            <a:avLst/>
          </a:prstGeom>
        </p:spPr>
        <p:txBody>
          <a:bodyPr/>
          <a:lstStyle/>
          <a:p>
            <a:pPr/>
            <a:r>
              <a:t>HP et al, PRC 80, 2009</a:t>
            </a:r>
          </a:p>
        </p:txBody>
      </p:sp>
      <p:pic>
        <p:nvPicPr>
          <p:cNvPr id="238" name="Bildschirmfoto 2026-09-18 um 14.13.21.png" descr="Bildschirmfoto 2026-09-18 um 14.13.2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3526" y="1136548"/>
            <a:ext cx="6147945" cy="748050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Rope formation interpolates between pure transport and hybrid approach as a function of beam energy"/>
          <p:cNvSpPr txBox="1"/>
          <p:nvPr>
            <p:ph type="body" sz="quarter" idx="1"/>
          </p:nvPr>
        </p:nvSpPr>
        <p:spPr>
          <a:xfrm>
            <a:off x="6771148" y="5279425"/>
            <a:ext cx="5922899" cy="3485721"/>
          </a:xfrm>
          <a:prstGeom prst="rect">
            <a:avLst/>
          </a:prstGeom>
        </p:spPr>
        <p:txBody>
          <a:bodyPr/>
          <a:lstStyle/>
          <a:p>
            <a:pPr/>
            <a:r>
              <a:t>Rope formation interpolates between pure transport and hybrid approach as a function of beam energy</a:t>
            </a:r>
          </a:p>
        </p:txBody>
      </p:sp>
      <p:sp>
        <p:nvSpPr>
          <p:cNvPr id="241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42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43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244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245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46" name="Excitation Fun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Excitation Function</a:t>
            </a:r>
          </a:p>
        </p:txBody>
      </p:sp>
      <p:pic>
        <p:nvPicPr>
          <p:cNvPr id="247" name="Kplus_over_piplus.pdf" descr="Kplus_over_piplus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423" y="1359183"/>
            <a:ext cx="6238232" cy="3485720"/>
          </a:xfrm>
          <a:prstGeom prst="rect">
            <a:avLst/>
          </a:prstGeom>
        </p:spPr>
      </p:pic>
      <p:pic>
        <p:nvPicPr>
          <p:cNvPr id="248" name="LambdaSigma_over_pions.pdf" descr="LambdaSigma_over_pions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26028" y="1279800"/>
            <a:ext cx="6213139" cy="3476957"/>
          </a:xfrm>
          <a:prstGeom prst="rect">
            <a:avLst/>
          </a:prstGeom>
        </p:spPr>
      </p:pic>
      <p:pic>
        <p:nvPicPr>
          <p:cNvPr id="249" name="Kminus_over_piminus.pdf" descr="Kminus_over_piminus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7740" y="5141404"/>
            <a:ext cx="6491591" cy="3623742"/>
          </a:xfrm>
          <a:prstGeom prst="rect">
            <a:avLst/>
          </a:prstGeom>
        </p:spPr>
      </p:pic>
      <p:sp>
        <p:nvSpPr>
          <p:cNvPr id="250" name="C. Rosenkvist and HE, arXiv:2609.28070"/>
          <p:cNvSpPr txBox="1"/>
          <p:nvPr/>
        </p:nvSpPr>
        <p:spPr>
          <a:xfrm>
            <a:off x="8384186" y="8625333"/>
            <a:ext cx="4301302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lvl1pPr>
          </a:lstStyle>
          <a:p>
            <a:pPr/>
            <a:r>
              <a:t>C. Rosenkvist and HE, arXiv:2609.28070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Rechteck"/>
          <p:cNvSpPr/>
          <p:nvPr/>
        </p:nvSpPr>
        <p:spPr>
          <a:xfrm>
            <a:off x="0" y="9177866"/>
            <a:ext cx="13004800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53" name="Hybrid Approaches"/>
          <p:cNvSpPr txBox="1"/>
          <p:nvPr>
            <p:ph type="ctrTitle"/>
          </p:nvPr>
        </p:nvSpPr>
        <p:spPr>
          <a:xfrm>
            <a:off x="977900" y="3018648"/>
            <a:ext cx="11049000" cy="3716304"/>
          </a:xfrm>
          <a:prstGeom prst="rect">
            <a:avLst/>
          </a:prstGeom>
        </p:spPr>
        <p:txBody>
          <a:bodyPr/>
          <a:lstStyle/>
          <a:p>
            <a:pPr/>
            <a:r>
              <a:t>Hybrid Approaches</a:t>
            </a:r>
          </a:p>
        </p:txBody>
      </p:sp>
      <p:sp>
        <p:nvSpPr>
          <p:cNvPr id="254" name="Rechteck"/>
          <p:cNvSpPr/>
          <p:nvPr/>
        </p:nvSpPr>
        <p:spPr>
          <a:xfrm>
            <a:off x="603661" y="5270935"/>
            <a:ext cx="11797478" cy="2032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Modular hybrid approach for intermediate and high energy heavy-ion collisions…"/>
          <p:cNvSpPr txBox="1"/>
          <p:nvPr>
            <p:ph type="body" sz="half" idx="1"/>
          </p:nvPr>
        </p:nvSpPr>
        <p:spPr>
          <a:xfrm>
            <a:off x="204328" y="1018226"/>
            <a:ext cx="6094970" cy="7942007"/>
          </a:xfrm>
          <a:prstGeom prst="rect">
            <a:avLst/>
          </a:prstGeom>
        </p:spPr>
        <p:txBody>
          <a:bodyPr/>
          <a:lstStyle/>
          <a:p>
            <a:pPr/>
            <a:r>
              <a:t>Modular hybrid approach for intermediate and high energy heavy-ion collisions</a:t>
            </a:r>
          </a:p>
          <a:p>
            <a:pPr/>
            <a:r>
              <a:t>Open source and public</a:t>
            </a:r>
          </a:p>
        </p:txBody>
      </p:sp>
      <p:sp>
        <p:nvSpPr>
          <p:cNvPr id="257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58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59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260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261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62" name="SMASH-vHLLE Hybrid Approa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SMASH-vHLLE Hybrid Approach</a:t>
            </a:r>
          </a:p>
        </p:txBody>
      </p:sp>
      <p:sp>
        <p:nvSpPr>
          <p:cNvPr id="263" name="A. Schäfer et al., Eur.Phys.J.A 58 (2022)…"/>
          <p:cNvSpPr txBox="1"/>
          <p:nvPr>
            <p:ph type="body" idx="21"/>
          </p:nvPr>
        </p:nvSpPr>
        <p:spPr>
          <a:xfrm>
            <a:off x="6996126" y="7815634"/>
            <a:ext cx="5635183" cy="1778001"/>
          </a:xfrm>
          <a:prstGeom prst="rect">
            <a:avLst/>
          </a:prstGeom>
        </p:spPr>
        <p:txBody>
          <a:bodyPr/>
          <a:lstStyle/>
          <a:p>
            <a:pPr/>
            <a:r>
              <a:t>A. Schäfer et al., Eur.Phys.J.A 58 (2022)</a:t>
            </a:r>
          </a:p>
          <a:p>
            <a:pPr/>
            <a:r>
              <a:t>Huovinen et al.: Eur. Phys. J A 48 (2012)</a:t>
            </a:r>
            <a:br/>
            <a:r>
              <a:t>Karpenko et al.: PRC 91, 064901 (2015)</a:t>
            </a:r>
            <a:br/>
            <a:r>
              <a:t>Karpenko et al.: Comput. Phys. Commun. 185 (2014) </a:t>
            </a:r>
          </a:p>
          <a:p>
            <a:pPr/>
          </a:p>
        </p:txBody>
      </p:sp>
      <p:sp>
        <p:nvSpPr>
          <p:cNvPr id="264" name="https://github.com/smash-transport/smash-vhlle-hybrid"/>
          <p:cNvSpPr txBox="1"/>
          <p:nvPr/>
        </p:nvSpPr>
        <p:spPr>
          <a:xfrm>
            <a:off x="797151" y="3974500"/>
            <a:ext cx="4060168" cy="685801"/>
          </a:xfrm>
          <a:prstGeom prst="rect">
            <a:avLst/>
          </a:prstGeom>
          <a:solidFill>
            <a:srgbClr val="9B2820"/>
          </a:solidFill>
          <a:ln w="25400">
            <a:solidFill>
              <a:schemeClr val="accent5">
                <a:hueOff val="-176146"/>
                <a:satOff val="3665"/>
                <a:lumOff val="-13986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0" indent="0" algn="ctr">
              <a:buClrTx/>
              <a:buSzTx/>
              <a:buFontTx/>
              <a:buNone/>
              <a:defRPr sz="1800" u="sng">
                <a:solidFill>
                  <a:srgbClr val="FFFFFF"/>
                </a:solidFill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https://github.com/smash-transport/smash-vhlle-hybrid</a:t>
            </a:r>
          </a:p>
        </p:txBody>
      </p:sp>
      <p:sp>
        <p:nvSpPr>
          <p:cNvPr id="265" name="Hadronic transport approach…"/>
          <p:cNvSpPr txBox="1"/>
          <p:nvPr/>
        </p:nvSpPr>
        <p:spPr>
          <a:xfrm>
            <a:off x="7786239" y="1143084"/>
            <a:ext cx="4903014" cy="1048061"/>
          </a:xfrm>
          <a:prstGeom prst="rect">
            <a:avLst/>
          </a:prstGeom>
          <a:solidFill>
            <a:srgbClr val="E6B969">
              <a:alpha val="31051"/>
            </a:srgbClr>
          </a:solidFill>
          <a:ln w="25400">
            <a:solidFill>
              <a:srgbClr val="E6B969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383540" indent="-342900">
              <a:defRPr sz="2600"/>
            </a:pPr>
            <a:r>
              <a:t>Hadronic transport approach </a:t>
            </a:r>
          </a:p>
          <a:p>
            <a:pPr marL="383540" indent="-342900">
              <a:defRPr sz="2600"/>
            </a:pPr>
            <a:r>
              <a:t>Initial conditions</a:t>
            </a:r>
          </a:p>
        </p:txBody>
      </p:sp>
      <p:sp>
        <p:nvSpPr>
          <p:cNvPr id="266" name="SMASH"/>
          <p:cNvSpPr txBox="1"/>
          <p:nvPr/>
        </p:nvSpPr>
        <p:spPr>
          <a:xfrm>
            <a:off x="6286137" y="1406764"/>
            <a:ext cx="1437026" cy="520701"/>
          </a:xfrm>
          <a:prstGeom prst="rect">
            <a:avLst/>
          </a:prstGeom>
          <a:solidFill>
            <a:srgbClr val="9B2820"/>
          </a:solidFill>
          <a:ln w="25400">
            <a:solidFill>
              <a:srgbClr val="9B282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0" indent="0" algn="ctr">
              <a:buClrTx/>
              <a:buSzTx/>
              <a:buFontTx/>
              <a:buNone/>
              <a:defRPr sz="2600">
                <a:solidFill>
                  <a:srgbClr val="FFFFFF"/>
                </a:solidFill>
              </a:defRPr>
            </a:lvl1pPr>
          </a:lstStyle>
          <a:p>
            <a:pPr/>
            <a:r>
              <a:t>SMASH</a:t>
            </a:r>
          </a:p>
        </p:txBody>
      </p:sp>
      <p:sp>
        <p:nvSpPr>
          <p:cNvPr id="267" name="+"/>
          <p:cNvSpPr txBox="1"/>
          <p:nvPr/>
        </p:nvSpPr>
        <p:spPr>
          <a:xfrm>
            <a:off x="9839693" y="2137628"/>
            <a:ext cx="366466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0" indent="0">
              <a:buClrTx/>
              <a:buSzTx/>
              <a:buFontTx/>
              <a:buNone/>
              <a:defRPr b="1">
                <a:solidFill>
                  <a:srgbClr val="9B282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+</a:t>
            </a:r>
          </a:p>
        </p:txBody>
      </p:sp>
      <p:sp>
        <p:nvSpPr>
          <p:cNvPr id="268" name="3+1 D viscous hydrodynamics (event-by-event)…"/>
          <p:cNvSpPr txBox="1"/>
          <p:nvPr/>
        </p:nvSpPr>
        <p:spPr>
          <a:xfrm>
            <a:off x="7468256" y="2682420"/>
            <a:ext cx="5538979" cy="1441762"/>
          </a:xfrm>
          <a:prstGeom prst="rect">
            <a:avLst/>
          </a:prstGeom>
          <a:solidFill>
            <a:srgbClr val="E6B969">
              <a:alpha val="31051"/>
            </a:srgbClr>
          </a:solidFill>
          <a:ln w="25400">
            <a:solidFill>
              <a:srgbClr val="E6B969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383540" indent="-342900">
              <a:defRPr sz="2600"/>
            </a:pPr>
            <a:r>
              <a:t>3+1 D viscous hydrodynamics</a:t>
            </a:r>
            <a:br/>
            <a:r>
              <a:t>(event-by-event)</a:t>
            </a:r>
          </a:p>
          <a:p>
            <a:pPr marL="383540" indent="-342900">
              <a:defRPr sz="2600"/>
            </a:pPr>
            <a:r>
              <a:t>Cornelius routine for hypersurface</a:t>
            </a:r>
          </a:p>
        </p:txBody>
      </p:sp>
      <p:sp>
        <p:nvSpPr>
          <p:cNvPr id="269" name="Cooper-Frye sampler…"/>
          <p:cNvSpPr txBox="1"/>
          <p:nvPr/>
        </p:nvSpPr>
        <p:spPr>
          <a:xfrm>
            <a:off x="7780294" y="5021682"/>
            <a:ext cx="4914901" cy="1048061"/>
          </a:xfrm>
          <a:prstGeom prst="rect">
            <a:avLst/>
          </a:prstGeom>
          <a:solidFill>
            <a:srgbClr val="E6B969">
              <a:alpha val="31051"/>
            </a:srgbClr>
          </a:solidFill>
          <a:ln w="25400">
            <a:solidFill>
              <a:srgbClr val="E6B969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383540" indent="-342900">
              <a:defRPr sz="2600"/>
            </a:pPr>
            <a:r>
              <a:t>Cooper-Frye sampler</a:t>
            </a:r>
          </a:p>
          <a:p>
            <a:pPr marL="383540" indent="-342900">
              <a:defRPr sz="2600"/>
            </a:pPr>
            <a:r>
              <a:t>Particlization of fluid elements</a:t>
            </a:r>
          </a:p>
        </p:txBody>
      </p:sp>
      <p:sp>
        <p:nvSpPr>
          <p:cNvPr id="270" name="Hadronic transport approach…"/>
          <p:cNvSpPr txBox="1"/>
          <p:nvPr/>
        </p:nvSpPr>
        <p:spPr>
          <a:xfrm>
            <a:off x="7289759" y="6610909"/>
            <a:ext cx="5466335" cy="1048062"/>
          </a:xfrm>
          <a:prstGeom prst="rect">
            <a:avLst/>
          </a:prstGeom>
          <a:solidFill>
            <a:srgbClr val="E6B969">
              <a:alpha val="31051"/>
            </a:srgbClr>
          </a:solidFill>
          <a:ln w="25400">
            <a:solidFill>
              <a:srgbClr val="E6B969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383540" indent="-342900">
              <a:defRPr sz="2600"/>
            </a:pPr>
            <a:r>
              <a:t>Hadronic transport approach </a:t>
            </a:r>
          </a:p>
          <a:p>
            <a:pPr marL="383540" indent="-342900">
              <a:defRPr sz="2600"/>
            </a:pPr>
            <a:r>
              <a:t>Evolution of hadronic rescattering</a:t>
            </a:r>
          </a:p>
        </p:txBody>
      </p:sp>
      <p:sp>
        <p:nvSpPr>
          <p:cNvPr id="271" name="SMASH"/>
          <p:cNvSpPr txBox="1"/>
          <p:nvPr/>
        </p:nvSpPr>
        <p:spPr>
          <a:xfrm>
            <a:off x="5783887" y="6837083"/>
            <a:ext cx="1437026" cy="520701"/>
          </a:xfrm>
          <a:prstGeom prst="rect">
            <a:avLst/>
          </a:prstGeom>
          <a:solidFill>
            <a:srgbClr val="9B2820"/>
          </a:solidFill>
          <a:ln w="25400">
            <a:solidFill>
              <a:srgbClr val="9B282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0" indent="0" algn="ctr">
              <a:buClrTx/>
              <a:buSzTx/>
              <a:buFontTx/>
              <a:buNone/>
              <a:defRPr sz="2600">
                <a:solidFill>
                  <a:srgbClr val="FFFFFF"/>
                </a:solidFill>
              </a:defRPr>
            </a:lvl1pPr>
          </a:lstStyle>
          <a:p>
            <a:pPr/>
            <a:r>
              <a:t>SMASH</a:t>
            </a:r>
          </a:p>
        </p:txBody>
      </p:sp>
      <p:sp>
        <p:nvSpPr>
          <p:cNvPr id="272" name="smash-hadron-sampler"/>
          <p:cNvSpPr txBox="1"/>
          <p:nvPr/>
        </p:nvSpPr>
        <p:spPr>
          <a:xfrm>
            <a:off x="5297456" y="4509494"/>
            <a:ext cx="4114801" cy="520701"/>
          </a:xfrm>
          <a:prstGeom prst="rect">
            <a:avLst/>
          </a:prstGeom>
          <a:solidFill>
            <a:srgbClr val="9B2820"/>
          </a:solidFill>
          <a:ln w="25400">
            <a:solidFill>
              <a:srgbClr val="9B282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0" indent="0" algn="ctr">
              <a:buClrTx/>
              <a:buSzTx/>
              <a:buFontTx/>
              <a:buNone/>
              <a:defRPr sz="2600">
                <a:solidFill>
                  <a:srgbClr val="FFFFFF"/>
                </a:solidFill>
              </a:defRPr>
            </a:lvl1pPr>
          </a:lstStyle>
          <a:p>
            <a:pPr/>
            <a:r>
              <a:t>smash-hadron-sampler</a:t>
            </a:r>
          </a:p>
        </p:txBody>
      </p:sp>
      <p:sp>
        <p:nvSpPr>
          <p:cNvPr id="273" name="vHLLE"/>
          <p:cNvSpPr txBox="1"/>
          <p:nvPr/>
        </p:nvSpPr>
        <p:spPr>
          <a:xfrm>
            <a:off x="5946856" y="3142951"/>
            <a:ext cx="1437026" cy="520701"/>
          </a:xfrm>
          <a:prstGeom prst="rect">
            <a:avLst/>
          </a:prstGeom>
          <a:solidFill>
            <a:srgbClr val="9B2820"/>
          </a:solidFill>
          <a:ln w="25400">
            <a:solidFill>
              <a:srgbClr val="9B282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0" indent="0" algn="ctr">
              <a:buClrTx/>
              <a:buSzTx/>
              <a:buFontTx/>
              <a:buNone/>
              <a:defRPr sz="2600">
                <a:solidFill>
                  <a:srgbClr val="FFFFFF"/>
                </a:solidFill>
              </a:defRPr>
            </a:lvl1pPr>
          </a:lstStyle>
          <a:p>
            <a:pPr/>
            <a:r>
              <a:t>vHLLE</a:t>
            </a:r>
          </a:p>
        </p:txBody>
      </p:sp>
      <p:sp>
        <p:nvSpPr>
          <p:cNvPr id="274" name="+"/>
          <p:cNvSpPr txBox="1"/>
          <p:nvPr/>
        </p:nvSpPr>
        <p:spPr>
          <a:xfrm>
            <a:off x="9839693" y="4089877"/>
            <a:ext cx="366466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0" indent="0">
              <a:buClrTx/>
              <a:buSzTx/>
              <a:buFontTx/>
              <a:buNone/>
              <a:defRPr b="1">
                <a:solidFill>
                  <a:srgbClr val="9B282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+</a:t>
            </a:r>
          </a:p>
        </p:txBody>
      </p:sp>
      <p:sp>
        <p:nvSpPr>
          <p:cNvPr id="275" name="+"/>
          <p:cNvSpPr txBox="1"/>
          <p:nvPr/>
        </p:nvSpPr>
        <p:spPr>
          <a:xfrm>
            <a:off x="9839693" y="6042126"/>
            <a:ext cx="366466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0" indent="0">
              <a:buClrTx/>
              <a:buSzTx/>
              <a:buFontTx/>
              <a:buNone/>
              <a:defRPr b="1">
                <a:solidFill>
                  <a:srgbClr val="9B282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+</a:t>
            </a:r>
          </a:p>
        </p:txBody>
      </p:sp>
      <p:pic>
        <p:nvPicPr>
          <p:cNvPr id="276" name="Bildschirmfoto 2022-05-20 um 16.36.34.png" descr="Bildschirmfoto 2022-05-20 um 16.36.3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1447" y="4832230"/>
            <a:ext cx="4591576" cy="4128003"/>
          </a:xfrm>
          <a:prstGeom prst="rect">
            <a:avLst/>
          </a:prstGeom>
        </p:spPr>
      </p:pic>
      <p:sp>
        <p:nvSpPr>
          <p:cNvPr id="277" name="N. Götz and HE, Phys.Rev.C 106 (2022)"/>
          <p:cNvSpPr txBox="1"/>
          <p:nvPr/>
        </p:nvSpPr>
        <p:spPr>
          <a:xfrm rot="16200000">
            <a:off x="-1824704" y="6761327"/>
            <a:ext cx="4296959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pPr>
            <a:r>
              <a:t>N. Götz and HE, 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Phys.Rev.C</a:t>
            </a:r>
            <a:r>
              <a:t> 106 (2022)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80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1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282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283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84" name="Hybrid Visualiz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Hybrid Visualization</a:t>
            </a:r>
          </a:p>
        </p:txBody>
      </p:sp>
      <p:pic>
        <p:nvPicPr>
          <p:cNvPr id="285" name="AuAu_7.7GeV_b0fm_T_colorspecies.mp4" descr="AuAu_7.7GeV_b0fm_T_colorspecies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44688" y="1356837"/>
            <a:ext cx="12515424" cy="7039926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https://cloud.itp.uni-frankfurt.de/s/8HWkFt8i8yJWbWT"/>
          <p:cNvSpPr txBox="1"/>
          <p:nvPr/>
        </p:nvSpPr>
        <p:spPr>
          <a:xfrm>
            <a:off x="287169" y="8689420"/>
            <a:ext cx="5626268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lvl1pPr>
          </a:lstStyle>
          <a:p>
            <a:pPr/>
            <a:r>
              <a:t>https://cloud.itp.uni-frankfurt.de/s/8HWkFt8i8yJWbWT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40" fill="hold"/>
                                        <p:tgtEl>
                                          <p:spTgt spid="2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85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8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8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echteck"/>
          <p:cNvSpPr/>
          <p:nvPr/>
        </p:nvSpPr>
        <p:spPr>
          <a:xfrm>
            <a:off x="0" y="9177866"/>
            <a:ext cx="13004800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89" name="Dynamical Fluidization"/>
          <p:cNvSpPr txBox="1"/>
          <p:nvPr>
            <p:ph type="ctrTitle"/>
          </p:nvPr>
        </p:nvSpPr>
        <p:spPr>
          <a:xfrm>
            <a:off x="977900" y="2851782"/>
            <a:ext cx="11049000" cy="3716303"/>
          </a:xfrm>
          <a:prstGeom prst="rect">
            <a:avLst/>
          </a:prstGeom>
        </p:spPr>
        <p:txBody>
          <a:bodyPr/>
          <a:lstStyle/>
          <a:p>
            <a:pPr/>
            <a:r>
              <a:t>Dynamical Fluidization</a:t>
            </a:r>
          </a:p>
        </p:txBody>
      </p:sp>
      <p:sp>
        <p:nvSpPr>
          <p:cNvPr id="290" name="Rechteck"/>
          <p:cNvSpPr/>
          <p:nvPr/>
        </p:nvSpPr>
        <p:spPr>
          <a:xfrm>
            <a:off x="603661" y="5270935"/>
            <a:ext cx="11797478" cy="2032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ercentage of fireball close to local equilibrium in different collision systems (left) and in Au+Au collisions at different beam energies (right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Percentage of fireball close to local equilibrium in different collision systems (left) and in Au+Au collisions at different beam energies (right)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Calculation within coarse-grained SMASH hadronic transport approach by investigating properties of T</a:t>
            </a:r>
            <a:r>
              <a:rPr baseline="31999"/>
              <a:t>μν</a:t>
            </a:r>
          </a:p>
        </p:txBody>
      </p:sp>
      <p:sp>
        <p:nvSpPr>
          <p:cNvPr id="293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94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95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296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297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98" name="Local Equilibriu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Local Equilibrium</a:t>
            </a:r>
          </a:p>
        </p:txBody>
      </p:sp>
      <p:sp>
        <p:nvSpPr>
          <p:cNvPr id="299" name="G. Inghirami and H. Elfner, EPJC 82 (2022)"/>
          <p:cNvSpPr txBox="1"/>
          <p:nvPr>
            <p:ph type="body" idx="21"/>
          </p:nvPr>
        </p:nvSpPr>
        <p:spPr>
          <a:xfrm>
            <a:off x="402841" y="8733501"/>
            <a:ext cx="4533788" cy="660401"/>
          </a:xfrm>
          <a:prstGeom prst="rect">
            <a:avLst/>
          </a:prstGeom>
        </p:spPr>
        <p:txBody>
          <a:bodyPr/>
          <a:lstStyle/>
          <a:p>
            <a:pPr/>
            <a:r>
              <a:t>G. Inghirami and H. Elfner, EPJC 82 (2022)</a:t>
            </a:r>
          </a:p>
        </p:txBody>
      </p:sp>
      <p:pic>
        <p:nvPicPr>
          <p:cNvPr id="300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6441" y="2992090"/>
            <a:ext cx="5800088" cy="4350066"/>
          </a:xfrm>
          <a:prstGeom prst="rect">
            <a:avLst/>
          </a:prstGeom>
        </p:spPr>
      </p:pic>
      <p:pic>
        <p:nvPicPr>
          <p:cNvPr id="301" name="pasted-image.pdf" descr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50946" y="2992090"/>
            <a:ext cx="5808461" cy="4356346"/>
          </a:xfrm>
          <a:prstGeom prst="rect">
            <a:avLst/>
          </a:prstGeom>
        </p:spPr>
      </p:pic>
      <p:sp>
        <p:nvSpPr>
          <p:cNvPr id="302" name="X, Y &lt; 0.3 and ε &gt; 1 MeV/fm3"/>
          <p:cNvSpPr txBox="1"/>
          <p:nvPr/>
        </p:nvSpPr>
        <p:spPr>
          <a:xfrm>
            <a:off x="8014793" y="2483560"/>
            <a:ext cx="3765382" cy="457201"/>
          </a:xfrm>
          <a:prstGeom prst="rect">
            <a:avLst/>
          </a:prstGeom>
          <a:ln w="25400">
            <a:solidFill>
              <a:srgbClr val="9B282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0" indent="0">
              <a:buClrTx/>
              <a:buSzTx/>
              <a:buFontTx/>
              <a:buNone/>
              <a:defRPr sz="2200"/>
            </a:pPr>
            <a:r>
              <a:t>X, Y &lt; 0.3 and ε &gt; 1 MeV/fm</a:t>
            </a:r>
            <a:r>
              <a:rPr baseline="31999"/>
              <a:t>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Energy density based decision of fluid formation…"/>
          <p:cNvSpPr txBox="1"/>
          <p:nvPr>
            <p:ph type="body" sz="quarter" idx="1"/>
          </p:nvPr>
        </p:nvSpPr>
        <p:spPr>
          <a:xfrm>
            <a:off x="204328" y="7477533"/>
            <a:ext cx="12596144" cy="1482701"/>
          </a:xfrm>
          <a:prstGeom prst="rect">
            <a:avLst/>
          </a:prstGeom>
        </p:spPr>
        <p:txBody>
          <a:bodyPr/>
          <a:lstStyle/>
          <a:p>
            <a:pPr/>
            <a:r>
              <a:t>Energy density based decision of fluid formation </a:t>
            </a:r>
          </a:p>
          <a:p>
            <a:pPr/>
            <a:r>
              <a:t>Strangeness production is enhanced </a:t>
            </a:r>
          </a:p>
        </p:txBody>
      </p:sp>
      <p:sp>
        <p:nvSpPr>
          <p:cNvPr id="305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0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07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308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309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10" name="JAM+Fluid Dynam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JAM+Fluid Dynamics</a:t>
            </a:r>
          </a:p>
        </p:txBody>
      </p:sp>
      <p:sp>
        <p:nvSpPr>
          <p:cNvPr id="311" name="Reference to PRC 78, 201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Reference to PRC 78, 2016</a:t>
            </a:r>
          </a:p>
        </p:txBody>
      </p:sp>
      <p:pic>
        <p:nvPicPr>
          <p:cNvPr id="312" name="Bildschirmfoto 2026-09-18 um 14.21.49.png" descr="Bildschirmfoto 2026-09-18 um 14.21.4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42012" y="1319641"/>
            <a:ext cx="5496227" cy="5972503"/>
          </a:xfrm>
          <a:prstGeom prst="rect">
            <a:avLst/>
          </a:prstGeom>
        </p:spPr>
      </p:pic>
      <p:pic>
        <p:nvPicPr>
          <p:cNvPr id="313" name="Bildschirmfoto 2026-09-18 um 14.22.07.png" descr="Bildschirmfoto 2026-09-18 um 14.22.0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5680" y="1197544"/>
            <a:ext cx="5073599" cy="6216697"/>
          </a:xfrm>
          <a:prstGeom prst="rect">
            <a:avLst/>
          </a:prstGeom>
        </p:spPr>
      </p:pic>
      <p:sp>
        <p:nvSpPr>
          <p:cNvPr id="314" name="Y. Akamatsu et el, PRC 98, 2018"/>
          <p:cNvSpPr txBox="1"/>
          <p:nvPr/>
        </p:nvSpPr>
        <p:spPr>
          <a:xfrm>
            <a:off x="9146078" y="8700451"/>
            <a:ext cx="3463025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lvl1pPr>
          </a:lstStyle>
          <a:p>
            <a:pPr/>
            <a:r>
              <a:t>Y. Akamatsu et el, PRC 98, 2018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17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18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319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320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21" name="SMASH-vHLLE Hybri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SMASH-vHLLE Hybrid </a:t>
            </a:r>
          </a:p>
        </p:txBody>
      </p:sp>
      <p:sp>
        <p:nvSpPr>
          <p:cNvPr id="322" name="R. Góes-Hirayama et al, PRC 113, 2026"/>
          <p:cNvSpPr txBox="1"/>
          <p:nvPr>
            <p:ph type="body" idx="21"/>
          </p:nvPr>
        </p:nvSpPr>
        <p:spPr>
          <a:xfrm>
            <a:off x="551562" y="8557942"/>
            <a:ext cx="4212376" cy="381001"/>
          </a:xfrm>
          <a:prstGeom prst="rect">
            <a:avLst/>
          </a:prstGeom>
        </p:spPr>
        <p:txBody>
          <a:bodyPr/>
          <a:lstStyle/>
          <a:p>
            <a:pPr/>
            <a:r>
              <a:t>R. Góes-Hirayama et al, PRC 113, 2026</a:t>
            </a:r>
          </a:p>
        </p:txBody>
      </p:sp>
      <p:sp>
        <p:nvSpPr>
          <p:cNvPr id="323" name="SMASH particles are converted to fluid when the cells get to high enough energy density…"/>
          <p:cNvSpPr txBox="1"/>
          <p:nvPr>
            <p:ph type="body" sz="half" idx="1"/>
          </p:nvPr>
        </p:nvSpPr>
        <p:spPr>
          <a:xfrm>
            <a:off x="204328" y="1196119"/>
            <a:ext cx="12596144" cy="2797918"/>
          </a:xfrm>
          <a:prstGeom prst="rect">
            <a:avLst/>
          </a:prstGeom>
        </p:spPr>
        <p:txBody>
          <a:bodyPr/>
          <a:lstStyle/>
          <a:p>
            <a:pPr/>
            <a:r>
              <a:t>SMASH particles are converted to fluid when the cells get to high enough energy density</a:t>
            </a:r>
          </a:p>
          <a:p>
            <a:pPr/>
            <a:r>
              <a:t>Allows to apply hybrid approach down to ~1 GeV/nucleon</a:t>
            </a:r>
          </a:p>
          <a:p>
            <a:pPr/>
            <a:r>
              <a:t>Phase transition can be controlled within hydrodynamics  </a:t>
            </a:r>
          </a:p>
        </p:txBody>
      </p:sp>
      <p:pic>
        <p:nvPicPr>
          <p:cNvPr id="324" name="Bildschirmfoto 2026-09-18 um 14.28.07.png" descr="Bildschirmfoto 2026-09-18 um 14.28.0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940080"/>
            <a:ext cx="13004801" cy="467060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Rechteck"/>
          <p:cNvSpPr/>
          <p:nvPr/>
        </p:nvSpPr>
        <p:spPr>
          <a:xfrm>
            <a:off x="0" y="9177866"/>
            <a:ext cx="13004800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27" name="Phase Transition Signatures"/>
          <p:cNvSpPr txBox="1"/>
          <p:nvPr>
            <p:ph type="ctrTitle"/>
          </p:nvPr>
        </p:nvSpPr>
        <p:spPr>
          <a:xfrm>
            <a:off x="977900" y="2769160"/>
            <a:ext cx="11049000" cy="3716303"/>
          </a:xfrm>
          <a:prstGeom prst="rect">
            <a:avLst/>
          </a:prstGeom>
        </p:spPr>
        <p:txBody>
          <a:bodyPr/>
          <a:lstStyle/>
          <a:p>
            <a:pPr/>
            <a:r>
              <a:t>Phase Transition Signatures</a:t>
            </a:r>
          </a:p>
        </p:txBody>
      </p:sp>
      <p:sp>
        <p:nvSpPr>
          <p:cNvPr id="328" name="Rechteck"/>
          <p:cNvSpPr/>
          <p:nvPr/>
        </p:nvSpPr>
        <p:spPr>
          <a:xfrm>
            <a:off x="603661" y="5270935"/>
            <a:ext cx="11797478" cy="2032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Coarse-grained UrQMD compared to UrQMD hybrid approach with and without first order transi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Coarse-grained UrQMD compared to UrQMD hybrid approach with and without first order transition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Dilepton emission is enhanced due to latent heat</a:t>
            </a:r>
          </a:p>
        </p:txBody>
      </p:sp>
      <p:sp>
        <p:nvSpPr>
          <p:cNvPr id="331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32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33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334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335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36" name="Dilepton Emi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Dilepton Emission</a:t>
            </a:r>
          </a:p>
        </p:txBody>
      </p:sp>
      <p:sp>
        <p:nvSpPr>
          <p:cNvPr id="337" name="F. Seck et al, PRC 106, 2022"/>
          <p:cNvSpPr txBox="1"/>
          <p:nvPr>
            <p:ph type="body" idx="21"/>
          </p:nvPr>
        </p:nvSpPr>
        <p:spPr>
          <a:xfrm>
            <a:off x="8962544" y="8460088"/>
            <a:ext cx="3065262" cy="381001"/>
          </a:xfrm>
          <a:prstGeom prst="rect">
            <a:avLst/>
          </a:prstGeom>
        </p:spPr>
        <p:txBody>
          <a:bodyPr/>
          <a:lstStyle/>
          <a:p>
            <a:pPr/>
            <a:r>
              <a:t>F. Seck et al, PRC 106, 2022</a:t>
            </a:r>
          </a:p>
        </p:txBody>
      </p:sp>
      <p:pic>
        <p:nvPicPr>
          <p:cNvPr id="338" name="Bildschirmfoto 2026-09-18 um 14.34.39.png" descr="Bildschirmfoto 2026-09-18 um 14.34.3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7769" y="2499707"/>
            <a:ext cx="5503156" cy="4979046"/>
          </a:xfrm>
          <a:prstGeom prst="rect">
            <a:avLst/>
          </a:prstGeom>
        </p:spPr>
      </p:pic>
      <p:pic>
        <p:nvPicPr>
          <p:cNvPr id="339" name="Bildschirmfoto 2026-09-18 um 14.35.14.png" descr="Bildschirmfoto 2026-09-18 um 14.35.1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39114" y="2499707"/>
            <a:ext cx="5882418" cy="497904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Dilepton production is sensitive to initial conditions…"/>
          <p:cNvSpPr txBox="1"/>
          <p:nvPr>
            <p:ph type="body" sz="quarter" idx="1"/>
          </p:nvPr>
        </p:nvSpPr>
        <p:spPr>
          <a:xfrm>
            <a:off x="6090867" y="1162594"/>
            <a:ext cx="6742654" cy="3679325"/>
          </a:xfrm>
          <a:prstGeom prst="rect">
            <a:avLst/>
          </a:prstGeom>
        </p:spPr>
        <p:txBody>
          <a:bodyPr/>
          <a:lstStyle/>
          <a:p>
            <a:pPr/>
            <a:r>
              <a:t>Dilepton production is sensitive to initial conditions </a:t>
            </a:r>
          </a:p>
          <a:p>
            <a:pPr/>
            <a:r>
              <a:t>Effective temperature tracks maximum temperature of fireball </a:t>
            </a:r>
          </a:p>
        </p:txBody>
      </p:sp>
      <p:sp>
        <p:nvSpPr>
          <p:cNvPr id="342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43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44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345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346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47" name="Dileptons as Thermometer"/>
          <p:cNvSpPr txBox="1"/>
          <p:nvPr>
            <p:ph type="title"/>
          </p:nvPr>
        </p:nvSpPr>
        <p:spPr>
          <a:xfrm>
            <a:off x="-33050" y="26202"/>
            <a:ext cx="13363789" cy="1023029"/>
          </a:xfrm>
          <a:prstGeom prst="rect">
            <a:avLst/>
          </a:prstGeom>
        </p:spPr>
        <p:txBody>
          <a:bodyPr/>
          <a:lstStyle/>
          <a:p>
            <a:pPr/>
            <a:r>
              <a:t>Dileptons as Thermometer</a:t>
            </a:r>
          </a:p>
        </p:txBody>
      </p:sp>
      <p:sp>
        <p:nvSpPr>
          <p:cNvPr id="348" name="R. Góes-Hirayama et al, QM 2025"/>
          <p:cNvSpPr txBox="1"/>
          <p:nvPr>
            <p:ph type="body" idx="21"/>
          </p:nvPr>
        </p:nvSpPr>
        <p:spPr>
          <a:xfrm rot="16200000">
            <a:off x="-1482506" y="6965296"/>
            <a:ext cx="3615045" cy="381001"/>
          </a:xfrm>
          <a:prstGeom prst="rect">
            <a:avLst/>
          </a:prstGeom>
        </p:spPr>
        <p:txBody>
          <a:bodyPr/>
          <a:lstStyle/>
          <a:p>
            <a:pPr/>
            <a:r>
              <a:t>R. Góes-Hirayama et al, QM 2025</a:t>
            </a:r>
          </a:p>
        </p:txBody>
      </p:sp>
      <p:pic>
        <p:nvPicPr>
          <p:cNvPr id="349" name="Bildschirmfoto 2026-09-18 um 14.39.49.png" descr="Bildschirmfoto 2026-09-18 um 14.39.4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0717" y="1112042"/>
            <a:ext cx="5222015" cy="3925640"/>
          </a:xfrm>
          <a:prstGeom prst="rect">
            <a:avLst/>
          </a:prstGeom>
        </p:spPr>
      </p:pic>
      <p:pic>
        <p:nvPicPr>
          <p:cNvPr id="350" name="Bildschirmfoto 2026-09-18 um 14.40.18.png" descr="Bildschirmfoto 2026-09-18 um 14.40.1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6488" y="5100801"/>
            <a:ext cx="10489823" cy="392564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ugging critical fluctuations in an expanding sphere with full SMASH hadronic dynamics…"/>
          <p:cNvSpPr txBox="1"/>
          <p:nvPr>
            <p:ph type="body" sz="half" idx="1"/>
          </p:nvPr>
        </p:nvSpPr>
        <p:spPr>
          <a:xfrm>
            <a:off x="204328" y="1374012"/>
            <a:ext cx="6082776" cy="7586221"/>
          </a:xfrm>
          <a:prstGeom prst="rect">
            <a:avLst/>
          </a:prstGeom>
        </p:spPr>
        <p:txBody>
          <a:bodyPr/>
          <a:lstStyle/>
          <a:p>
            <a:pPr/>
            <a:r>
              <a:t>Plugging critical fluctuations in an expanding sphere with full SMASH hadronic dynamics</a:t>
            </a:r>
          </a:p>
          <a:p>
            <a:pPr/>
            <a:r>
              <a:t>Signal survives, if coupling strong enough</a:t>
            </a:r>
          </a:p>
        </p:txBody>
      </p:sp>
      <p:sp>
        <p:nvSpPr>
          <p:cNvPr id="353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54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55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356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357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58" name="Survival of Critical Fluctua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Survival of Critical Fluctuations</a:t>
            </a:r>
          </a:p>
        </p:txBody>
      </p:sp>
      <p:sp>
        <p:nvSpPr>
          <p:cNvPr id="359" name="J. Hammelmann et al, PRC 110 (2024)"/>
          <p:cNvSpPr txBox="1"/>
          <p:nvPr>
            <p:ph type="body" idx="21"/>
          </p:nvPr>
        </p:nvSpPr>
        <p:spPr>
          <a:xfrm>
            <a:off x="8334612" y="1115364"/>
            <a:ext cx="4085047" cy="381001"/>
          </a:xfrm>
          <a:prstGeom prst="rect">
            <a:avLst/>
          </a:prstGeom>
        </p:spPr>
        <p:txBody>
          <a:bodyPr/>
          <a:lstStyle/>
          <a:p>
            <a:pPr/>
            <a:r>
              <a:t>J. Hammelmann et al, PRC 110 (2024)</a:t>
            </a:r>
          </a:p>
        </p:txBody>
      </p:sp>
      <p:pic>
        <p:nvPicPr>
          <p:cNvPr id="360" name="final_fits.pdf" descr="final_fits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2516" y="5443668"/>
            <a:ext cx="5486401" cy="3657601"/>
          </a:xfrm>
          <a:prstGeom prst="rect">
            <a:avLst/>
          </a:prstGeom>
        </p:spPr>
      </p:pic>
      <p:pic>
        <p:nvPicPr>
          <p:cNvPr id="361" name="proton_nucleon_final_state.pdf" descr="proton_nucleon_final_stat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60187" y="1641486"/>
            <a:ext cx="6335363" cy="739125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Cumulant ratio as a function of beam energy from FRG calculations…"/>
          <p:cNvSpPr txBox="1"/>
          <p:nvPr>
            <p:ph type="body" sz="half" idx="1"/>
          </p:nvPr>
        </p:nvSpPr>
        <p:spPr>
          <a:xfrm>
            <a:off x="204328" y="6214205"/>
            <a:ext cx="12596144" cy="2746028"/>
          </a:xfrm>
          <a:prstGeom prst="rect">
            <a:avLst/>
          </a:prstGeom>
        </p:spPr>
        <p:txBody>
          <a:bodyPr/>
          <a:lstStyle/>
          <a:p>
            <a:pPr/>
            <a:r>
              <a:t>Cumulant ratio as a function of beam energy from FRG calculations</a:t>
            </a:r>
          </a:p>
          <a:p>
            <a:pPr/>
            <a:r>
              <a:t>Rescattering reduces height of the peak but leaves structure in place </a:t>
            </a:r>
          </a:p>
        </p:txBody>
      </p:sp>
      <p:sp>
        <p:nvSpPr>
          <p:cNvPr id="364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65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66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367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368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69" name="Hadronic Rescattering Effe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Hadronic Rescattering Effect</a:t>
            </a:r>
          </a:p>
        </p:txBody>
      </p:sp>
      <p:sp>
        <p:nvSpPr>
          <p:cNvPr id="370" name="FRG input from W.-J. Fu et al, PRD 111 (2015) in SMASH, Q. Lin et al, arXiv:2608.28299"/>
          <p:cNvSpPr txBox="1"/>
          <p:nvPr>
            <p:ph type="body" idx="21"/>
          </p:nvPr>
        </p:nvSpPr>
        <p:spPr>
          <a:xfrm>
            <a:off x="799430" y="1123199"/>
            <a:ext cx="9082928" cy="381001"/>
          </a:xfrm>
          <a:prstGeom prst="rect">
            <a:avLst/>
          </a:prstGeom>
        </p:spPr>
        <p:txBody>
          <a:bodyPr/>
          <a:lstStyle/>
          <a:p>
            <a:pPr/>
            <a:r>
              <a:t>FRG input from W.-J. Fu et al, PRD 111 (2015) in SMASH, Q. Lin et al, arXiv:2608.28299</a:t>
            </a:r>
          </a:p>
        </p:txBody>
      </p:sp>
      <p:pic>
        <p:nvPicPr>
          <p:cNvPr id="371" name="Bildschirmfoto 2026-09-18 um 14.43.28.png" descr="Bildschirmfoto 2026-09-18 um 14.43.2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3567" y="1578476"/>
            <a:ext cx="5871663" cy="4183373"/>
          </a:xfrm>
          <a:prstGeom prst="rect">
            <a:avLst/>
          </a:prstGeom>
        </p:spPr>
      </p:pic>
      <p:pic>
        <p:nvPicPr>
          <p:cNvPr id="372" name="Bildschirmfoto 2026-09-18 um 14.43.55.png" descr="Bildschirmfoto 2026-09-18 um 14.43.5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17947" y="1578476"/>
            <a:ext cx="5902882" cy="445034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Rechteck"/>
          <p:cNvSpPr/>
          <p:nvPr/>
        </p:nvSpPr>
        <p:spPr>
          <a:xfrm>
            <a:off x="0" y="9177866"/>
            <a:ext cx="13004800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75" name="Gearing up for FAIR"/>
          <p:cNvSpPr txBox="1"/>
          <p:nvPr>
            <p:ph type="ctrTitle"/>
          </p:nvPr>
        </p:nvSpPr>
        <p:spPr>
          <a:xfrm>
            <a:off x="862228" y="2686537"/>
            <a:ext cx="11049001" cy="3716303"/>
          </a:xfrm>
          <a:prstGeom prst="rect">
            <a:avLst/>
          </a:prstGeom>
        </p:spPr>
        <p:txBody>
          <a:bodyPr/>
          <a:lstStyle/>
          <a:p>
            <a:pPr/>
            <a:r>
              <a:t>Gearing up for FAIR</a:t>
            </a:r>
          </a:p>
        </p:txBody>
      </p:sp>
      <p:sp>
        <p:nvSpPr>
          <p:cNvPr id="376" name="Rechteck"/>
          <p:cNvSpPr/>
          <p:nvPr/>
        </p:nvSpPr>
        <p:spPr>
          <a:xfrm>
            <a:off x="603661" y="5270935"/>
            <a:ext cx="11797478" cy="2032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IS-100 tunnel is ready…"/>
          <p:cNvSpPr txBox="1"/>
          <p:nvPr>
            <p:ph type="body" sz="half" idx="1"/>
          </p:nvPr>
        </p:nvSpPr>
        <p:spPr>
          <a:xfrm>
            <a:off x="204328" y="6854335"/>
            <a:ext cx="12596144" cy="2105898"/>
          </a:xfrm>
          <a:prstGeom prst="rect">
            <a:avLst/>
          </a:prstGeom>
        </p:spPr>
        <p:txBody>
          <a:bodyPr/>
          <a:lstStyle/>
          <a:p>
            <a:pPr/>
            <a:r>
              <a:t>SIS-100 tunnel is ready </a:t>
            </a:r>
          </a:p>
          <a:p>
            <a:pPr/>
            <a:r>
              <a:t>Many buildings for experiments are ready as well</a:t>
            </a:r>
          </a:p>
          <a:p>
            <a:pPr/>
            <a:r>
              <a:t>First beam time with SIS-100 expected in 2028-2030 </a:t>
            </a:r>
          </a:p>
        </p:txBody>
      </p:sp>
      <p:sp>
        <p:nvSpPr>
          <p:cNvPr id="379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80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81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382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383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84" name="Construction Site FAI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Construction Site FAIR</a:t>
            </a:r>
          </a:p>
        </p:txBody>
      </p:sp>
      <p:sp>
        <p:nvSpPr>
          <p:cNvPr id="385" name="GSI, D. Fehrenz"/>
          <p:cNvSpPr txBox="1"/>
          <p:nvPr/>
        </p:nvSpPr>
        <p:spPr>
          <a:xfrm>
            <a:off x="329436" y="6500890"/>
            <a:ext cx="1794245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lvl1pPr>
          </a:lstStyle>
          <a:p>
            <a:pPr/>
            <a:r>
              <a:t>GSI, D. Fehrenz</a:t>
            </a:r>
          </a:p>
        </p:txBody>
      </p:sp>
      <p:pic>
        <p:nvPicPr>
          <p:cNvPr id="386" name="pasted-image.jpeg" descr="pasted-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45447" y="4368826"/>
            <a:ext cx="3896217" cy="2109110"/>
          </a:xfrm>
          <a:prstGeom prst="rect">
            <a:avLst/>
          </a:prstGeom>
        </p:spPr>
      </p:pic>
      <p:pic>
        <p:nvPicPr>
          <p:cNvPr id="387" name="pasted-image.jpeg" descr="pasted-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38371" y="1400575"/>
            <a:ext cx="3048001" cy="2480051"/>
          </a:xfrm>
          <a:prstGeom prst="rect">
            <a:avLst/>
          </a:prstGeom>
        </p:spPr>
      </p:pic>
      <p:pic>
        <p:nvPicPr>
          <p:cNvPr id="388" name="30747_luftbilder_fairgsi_mai_2026_medium.jpeg" descr="30747_luftbilder_fairgsi_mai_2026_medium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0887" y="1163019"/>
            <a:ext cx="7955083" cy="530223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Fixed Target Experiment at high densities…"/>
          <p:cNvSpPr txBox="1"/>
          <p:nvPr>
            <p:ph type="body" sz="quarter" idx="1"/>
          </p:nvPr>
        </p:nvSpPr>
        <p:spPr>
          <a:xfrm>
            <a:off x="204328" y="7428683"/>
            <a:ext cx="12596144" cy="1608341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t>Fixed Target Experiment at high densities</a:t>
            </a:r>
          </a:p>
          <a:p>
            <a:pPr>
              <a:defRPr sz="3200"/>
            </a:pPr>
            <a:r>
              <a:t>Very high luminosity -&gt; rare observables and high statistics</a:t>
            </a:r>
          </a:p>
        </p:txBody>
      </p:sp>
      <p:sp>
        <p:nvSpPr>
          <p:cNvPr id="391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92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93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394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395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96" name="CBM at FAI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CBM at FAIR</a:t>
            </a:r>
          </a:p>
        </p:txBody>
      </p:sp>
      <p:sp>
        <p:nvSpPr>
          <p:cNvPr id="397" name="Visualization of CBM at FAIR"/>
          <p:cNvSpPr txBox="1"/>
          <p:nvPr>
            <p:ph type="body" idx="21"/>
          </p:nvPr>
        </p:nvSpPr>
        <p:spPr>
          <a:xfrm>
            <a:off x="9772246" y="1070283"/>
            <a:ext cx="3064804" cy="381001"/>
          </a:xfrm>
          <a:prstGeom prst="rect">
            <a:avLst/>
          </a:prstGeom>
        </p:spPr>
        <p:txBody>
          <a:bodyPr/>
          <a:lstStyle/>
          <a:p>
            <a:pPr/>
            <a:r>
              <a:t>Visualization of CBM at FAIR</a:t>
            </a:r>
          </a:p>
        </p:txBody>
      </p:sp>
      <p:pic>
        <p:nvPicPr>
          <p:cNvPr id="398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591" y="1535147"/>
            <a:ext cx="12781672" cy="564523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CBM White paper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CBM White paper:</a:t>
            </a:r>
          </a:p>
          <a:p>
            <a:pPr lvl="1"/>
            <a:r>
              <a:t> multi-strange hadron production</a:t>
            </a:r>
            <a:br/>
            <a:r>
              <a:t>and their flow coefficients,</a:t>
            </a:r>
          </a:p>
          <a:p>
            <a:pPr lvl="1"/>
            <a:r>
              <a:t> high-order net-baryon cumulants</a:t>
            </a:r>
          </a:p>
          <a:p>
            <a:pPr lvl="1"/>
            <a:r>
              <a:t> dileptons</a:t>
            </a:r>
          </a:p>
          <a:p>
            <a:pPr lvl="1"/>
            <a:r>
              <a:t> production of double-strange </a:t>
            </a:r>
            <a:br/>
            <a:r>
              <a:t>hypernuclei</a:t>
            </a:r>
          </a:p>
          <a:p>
            <a:pPr/>
            <a:r>
              <a:t>QCD at FAIR initiative</a:t>
            </a:r>
            <a:br/>
            <a:r>
              <a:t>White paper: Hadron Physics Opportunities at FAIR</a:t>
            </a:r>
          </a:p>
          <a:p>
            <a:pPr lvl="1"/>
            <a:r>
              <a:t> Pion and proton beams to study elementary reaction properties </a:t>
            </a:r>
          </a:p>
          <a:p>
            <a:pPr lvl="1"/>
            <a:r>
              <a:t> From baseline to medium modifications</a:t>
            </a:r>
          </a:p>
        </p:txBody>
      </p:sp>
      <p:sp>
        <p:nvSpPr>
          <p:cNvPr id="401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02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03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404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405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06" name="Latest Developme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Latest Developments</a:t>
            </a:r>
          </a:p>
        </p:txBody>
      </p:sp>
      <p:sp>
        <p:nvSpPr>
          <p:cNvPr id="407" name="CBM collaboration, arXiv:2606.16395"/>
          <p:cNvSpPr txBox="1"/>
          <p:nvPr/>
        </p:nvSpPr>
        <p:spPr>
          <a:xfrm>
            <a:off x="8318088" y="1103332"/>
            <a:ext cx="3970975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pPr>
            <a:r>
              <a:t>CBM collaboration, arXiv:</a:t>
            </a:r>
            <a:r>
              <a:rPr u="sng">
                <a:hlinkClick r:id="rId2" invalidUrl="" action="" tgtFrame="" tooltip="" history="1" highlightClick="0" endSnd="0"/>
              </a:rPr>
              <a:t>2606.16395</a:t>
            </a:r>
          </a:p>
        </p:txBody>
      </p:sp>
      <p:pic>
        <p:nvPicPr>
          <p:cNvPr id="408" name="Bildschirmfoto 2026-09-22 um 14.38.47.png" descr="Bildschirmfoto 2026-09-22 um 14.38.4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47728" y="1538742"/>
            <a:ext cx="5216111" cy="4351195"/>
          </a:xfrm>
          <a:prstGeom prst="rect">
            <a:avLst/>
          </a:prstGeom>
        </p:spPr>
      </p:pic>
      <p:sp>
        <p:nvSpPr>
          <p:cNvPr id="409" name="J. Messchendorp et al, arXiv:2512.15986"/>
          <p:cNvSpPr txBox="1"/>
          <p:nvPr/>
        </p:nvSpPr>
        <p:spPr>
          <a:xfrm>
            <a:off x="8428563" y="8550696"/>
            <a:ext cx="435228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>
              <a:spcBef>
                <a:spcPts val="0"/>
              </a:spcBef>
              <a:buClrTx/>
              <a:buSzTx/>
              <a:buFontTx/>
              <a:buNone/>
              <a:defRPr sz="1800">
                <a:solidFill>
                  <a:srgbClr val="9B2820"/>
                </a:solidFill>
              </a:defRPr>
            </a:lvl1pPr>
          </a:lstStyle>
          <a:p>
            <a:pPr/>
            <a:r>
              <a:t>J. Messchendorp et al, arXiv:2512.15986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Low beam energies provide access to high baryon densities…"/>
          <p:cNvSpPr txBox="1"/>
          <p:nvPr>
            <p:ph type="body" idx="1"/>
          </p:nvPr>
        </p:nvSpPr>
        <p:spPr>
          <a:xfrm>
            <a:off x="204328" y="1018226"/>
            <a:ext cx="12596144" cy="7852607"/>
          </a:xfrm>
          <a:prstGeom prst="rect">
            <a:avLst/>
          </a:prstGeom>
        </p:spPr>
        <p:txBody>
          <a:bodyPr/>
          <a:lstStyle/>
          <a:p>
            <a:pPr/>
            <a:r>
              <a:t>Low beam energies provide access to high baryon densities</a:t>
            </a:r>
          </a:p>
          <a:p>
            <a:pPr/>
            <a:r>
              <a:t>Critical endpoint and first order transition to QGP expected in that energy regime</a:t>
            </a:r>
          </a:p>
          <a:p>
            <a:pPr/>
            <a:r>
              <a:t>Theoretical models are being developed based on transport or as hybrid approaches </a:t>
            </a:r>
          </a:p>
          <a:p>
            <a:pPr/>
            <a:r>
              <a:t>Excitation functions provide interesting information on amount of collectivity</a:t>
            </a:r>
          </a:p>
          <a:p>
            <a:pPr/>
            <a:r>
              <a:t>Dileptons and net baryon fluctuations are interesting observables</a:t>
            </a:r>
          </a:p>
          <a:p>
            <a:pPr/>
            <a:r>
              <a:t>CBM at FAIR will start data taking within the next years </a:t>
            </a:r>
          </a:p>
          <a:p>
            <a:pPr/>
            <a:r>
              <a:t>Theory support is needed to extract full information </a:t>
            </a:r>
          </a:p>
        </p:txBody>
      </p:sp>
      <p:sp>
        <p:nvSpPr>
          <p:cNvPr id="412" name="Rechteck"/>
          <p:cNvSpPr/>
          <p:nvPr/>
        </p:nvSpPr>
        <p:spPr>
          <a:xfrm>
            <a:off x="-1" y="9177866"/>
            <a:ext cx="13004801" cy="575735"/>
          </a:xfrm>
          <a:prstGeom prst="rect">
            <a:avLst/>
          </a:prstGeom>
          <a:solidFill>
            <a:srgbClr val="9B282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13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14" name="Light Ion Collisions…"/>
          <p:cNvSpPr txBox="1"/>
          <p:nvPr/>
        </p:nvSpPr>
        <p:spPr>
          <a:xfrm>
            <a:off x="4432300" y="9145622"/>
            <a:ext cx="41402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Light Ion Collisions</a:t>
            </a:r>
          </a:p>
          <a:p>
            <a:pPr marL="0" indent="0" algn="ctr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t>09/25/2026</a:t>
            </a:r>
          </a:p>
        </p:txBody>
      </p:sp>
      <p:sp>
        <p:nvSpPr>
          <p:cNvPr id="415" name="Hannah Elfner"/>
          <p:cNvSpPr txBox="1"/>
          <p:nvPr/>
        </p:nvSpPr>
        <p:spPr>
          <a:xfrm>
            <a:off x="-16525" y="9285322"/>
            <a:ext cx="30480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indent="0">
              <a:spcBef>
                <a:spcPts val="0"/>
              </a:spcBef>
              <a:buClr>
                <a:srgbClr val="FFFDA9"/>
              </a:buClr>
              <a:buSzTx/>
              <a:buFont typeface="Arial"/>
              <a:buNone/>
              <a:defRPr sz="1800">
                <a:solidFill>
                  <a:srgbClr val="FFFFFF"/>
                </a:solidFill>
                <a:uFill>
                  <a:solidFill>
                    <a:srgbClr val="FFFDA9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Hannah Elfner</a:t>
            </a:r>
          </a:p>
        </p:txBody>
      </p:sp>
      <p:sp>
        <p:nvSpPr>
          <p:cNvPr id="416" name="Rechteck"/>
          <p:cNvSpPr/>
          <p:nvPr/>
        </p:nvSpPr>
        <p:spPr>
          <a:xfrm>
            <a:off x="79072" y="884819"/>
            <a:ext cx="12846656" cy="101601"/>
          </a:xfrm>
          <a:prstGeom prst="rect">
            <a:avLst/>
          </a:prstGeom>
          <a:solidFill>
            <a:srgbClr val="F1B55B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indent="0">
              <a:spcBef>
                <a:spcPts val="0"/>
              </a:spcBef>
              <a:buClrTx/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17" name="Summa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Summary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Trebuchet MS"/>
        <a:ea typeface="Trebuchet MS"/>
        <a:cs typeface="Trebuchet MS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6E6E9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383540" marR="57799" indent="-342900" algn="l" defTabSz="1295400" rtl="0" fontAlgn="auto" latinLnBrk="0" hangingPunct="0">
          <a:lnSpc>
            <a:spcPct val="100000"/>
          </a:lnSpc>
          <a:spcBef>
            <a:spcPts val="1000"/>
          </a:spcBef>
          <a:spcAft>
            <a:spcPts val="0"/>
          </a:spcAft>
          <a:buClr>
            <a:srgbClr val="F1B55B"/>
          </a:buClr>
          <a:buSzPct val="100000"/>
          <a:buFont typeface="Trebuchet MS"/>
          <a:buChar char="•"/>
          <a:tabLst/>
          <a:defRPr b="0" baseline="0" cap="none" i="0" spc="0" strike="noStrike" sz="34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Trebuchet MS"/>
        <a:ea typeface="Trebuchet MS"/>
        <a:cs typeface="Trebuchet MS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6E6E9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383540" marR="57799" indent="-342900" algn="l" defTabSz="1295400" rtl="0" fontAlgn="auto" latinLnBrk="0" hangingPunct="0">
          <a:lnSpc>
            <a:spcPct val="100000"/>
          </a:lnSpc>
          <a:spcBef>
            <a:spcPts val="1000"/>
          </a:spcBef>
          <a:spcAft>
            <a:spcPts val="0"/>
          </a:spcAft>
          <a:buClr>
            <a:srgbClr val="F1B55B"/>
          </a:buClr>
          <a:buSzPct val="100000"/>
          <a:buFont typeface="Trebuchet MS"/>
          <a:buChar char="•"/>
          <a:tabLst/>
          <a:defRPr b="0" baseline="0" cap="none" i="0" spc="0" strike="noStrike" sz="34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