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123" r:id="rId2"/>
    <p:sldId id="2207" r:id="rId3"/>
    <p:sldId id="2144" r:id="rId4"/>
    <p:sldId id="2145" r:id="rId5"/>
    <p:sldId id="2181" r:id="rId6"/>
    <p:sldId id="2147" r:id="rId7"/>
    <p:sldId id="2090" r:id="rId8"/>
    <p:sldId id="2229" r:id="rId9"/>
    <p:sldId id="2005" r:id="rId10"/>
    <p:sldId id="2061" r:id="rId11"/>
    <p:sldId id="2230" r:id="rId12"/>
    <p:sldId id="2053" r:id="rId13"/>
    <p:sldId id="2150" r:id="rId14"/>
    <p:sldId id="2211" r:id="rId15"/>
    <p:sldId id="2056" r:id="rId16"/>
    <p:sldId id="2155" r:id="rId17"/>
    <p:sldId id="2156" r:id="rId18"/>
    <p:sldId id="2157" r:id="rId19"/>
    <p:sldId id="2158" r:id="rId20"/>
    <p:sldId id="2159" r:id="rId21"/>
    <p:sldId id="2148" r:id="rId22"/>
    <p:sldId id="2154" r:id="rId23"/>
    <p:sldId id="2212" r:id="rId24"/>
    <p:sldId id="2234" r:id="rId25"/>
    <p:sldId id="2237" r:id="rId26"/>
    <p:sldId id="2083" r:id="rId27"/>
    <p:sldId id="2119" r:id="rId28"/>
    <p:sldId id="2120" r:id="rId29"/>
    <p:sldId id="2151" r:id="rId30"/>
    <p:sldId id="2122" r:id="rId3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/>
    <p:restoredTop sz="81267"/>
  </p:normalViewPr>
  <p:slideViewPr>
    <p:cSldViewPr snapToGrid="0" snapToObjects="1">
      <p:cViewPr varScale="1">
        <p:scale>
          <a:sx n="104" d="100"/>
          <a:sy n="104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81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bars highlight the years of the first realistic computations of doubly magic nuclei. The height of each bar corresponds to the mass number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divided by the logarithm of the total compute power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TOP500 (in flops s−1) of the pertinent TOP500 list45. This ratio would be approximately constant if progress were solely due to exponentially increasing computing power. However, algorithms which instead scale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polynomially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greatly increased the reach.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05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 initio is interpreted differently to different people. Generic expression that benefits a vibrant competitive market place (reflect the creativity and innovation of scientist)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 initio is unlike Tennessee Whiskey or French Champagne, which are internationally protected labels, but rather like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Gruyère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cheese, i.e., a generic expression that benefits a “vibrant, competitive marketplace”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50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3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Small energies reflect a large moment of inertia and a strong deformation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Radii are underpredicted and leads to smaller moment of inertia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Pairing reduces moment of inertia (lack of pairing) lucky cancellation </a:t>
            </a:r>
          </a:p>
        </p:txBody>
      </p:sp>
    </p:spTree>
    <p:extLst>
      <p:ext uri="{BB962C8B-B14F-4D97-AF65-F5344CB8AC3E}">
        <p14:creationId xmlns:p14="http://schemas.microsoft.com/office/powerpoint/2010/main" val="1564598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Motivation:</a:t>
            </a:r>
            <a:r>
              <a:rPr lang="en-US" baseline="0" dirty="0"/>
              <a:t> </a:t>
            </a:r>
          </a:p>
          <a:p>
            <a:pPr marL="228600" indent="-228600">
              <a:buAutoNum type="arabicPeriod"/>
            </a:pPr>
            <a:r>
              <a:rPr lang="en-US" baseline="0" dirty="0"/>
              <a:t>No data exists that can constrain the T=3/2 component of the 3NF in 3- and 4-body systems</a:t>
            </a:r>
          </a:p>
          <a:p>
            <a:pPr marL="228600" indent="-228600">
              <a:buAutoNum type="arabicPeriod"/>
            </a:pPr>
            <a:r>
              <a:rPr lang="en-US" baseline="0" dirty="0"/>
              <a:t>Describe nuclear properties at low-energies, we don’t need phase shifts at several hundreds of </a:t>
            </a:r>
            <a:r>
              <a:rPr lang="en-US" baseline="0" dirty="0" err="1"/>
              <a:t>MeVs</a:t>
            </a:r>
            <a:r>
              <a:rPr lang="en-US" baseline="0" dirty="0"/>
              <a:t> </a:t>
            </a:r>
          </a:p>
          <a:p>
            <a:pPr marL="228600" indent="-228600">
              <a:buAutoNum type="arabicPeriod"/>
            </a:pPr>
            <a:r>
              <a:rPr lang="en-US" baseline="0" dirty="0"/>
              <a:t>Many-body effects entering at higher orders might be reduced if heavier systems in which those effects are stronger are included in the optimization</a:t>
            </a:r>
          </a:p>
          <a:p>
            <a:pPr marL="228600" indent="-228600">
              <a:buAutoNum type="arabicPeriod"/>
            </a:pPr>
            <a:r>
              <a:rPr lang="en-US" baseline="0" dirty="0"/>
              <a:t>Predictive power does not go together with large extrapolations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73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99836-3E6F-364B-B14C-408F56235E2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1200" dirty="0"/>
              <a:t>Norm kernel: overlap of rotated and initial states</a:t>
            </a:r>
          </a:p>
          <a:p>
            <a:pPr>
              <a:spcAft>
                <a:spcPts val="600"/>
              </a:spcAft>
            </a:pPr>
            <a:r>
              <a:rPr lang="en-US" sz="1200" dirty="0"/>
              <a:t>Hamiltonian kernel: Hamiltonian matrix element between rotated and initial states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5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95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signatures of the N = 20 magic number can be seen in our calculations and lead to shape coexistence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15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48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space-filling </a:t>
            </a:r>
            <a:r>
              <a:rPr lang="en-US" sz="1200" dirty="0" err="1"/>
              <a:t>latin</a:t>
            </a:r>
            <a:r>
              <a:rPr lang="en-US" sz="1200" dirty="0"/>
              <a:t> hypercube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Select 64 and 128 sub-space vectors in the 16 dimensional space of LECs using a space-filling </a:t>
            </a:r>
            <a:r>
              <a:rPr lang="en-US" sz="1200" dirty="0" err="1"/>
              <a:t>latin</a:t>
            </a:r>
            <a:r>
              <a:rPr lang="en-US" sz="1200" dirty="0"/>
              <a:t> hypercube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72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first order sensitivity</a:t>
            </a:r>
            <a:r>
              <a:rPr lang="en-US" sz="1200" baseline="0" dirty="0"/>
              <a:t> apportions the </a:t>
            </a:r>
            <a:r>
              <a:rPr lang="en-US" sz="1200" dirty="0"/>
              <a:t>total variance in the model output</a:t>
            </a:r>
            <a:r>
              <a:rPr lang="en-US" sz="1200" baseline="0" dirty="0"/>
              <a:t> </a:t>
            </a:r>
            <a:r>
              <a:rPr lang="en-US" sz="1200" dirty="0"/>
              <a:t>to an individual model parameter α</a:t>
            </a:r>
            <a:r>
              <a:rPr lang="en-US" sz="1200" dirty="0" err="1"/>
              <a:t>i</a:t>
            </a:r>
            <a:r>
              <a:rPr lang="en-US" sz="1200" dirty="0"/>
              <a:t>. The higher-order indices, e.g. </a:t>
            </a:r>
            <a:r>
              <a:rPr lang="en-US" sz="1200" dirty="0" err="1"/>
              <a:t>Sij</a:t>
            </a:r>
            <a:r>
              <a:rPr lang="en-US" sz="1200" dirty="0"/>
              <a:t>, apportion the variance in the model output to the combination of parameters α</a:t>
            </a:r>
            <a:r>
              <a:rPr lang="en-US" sz="1200" dirty="0" err="1"/>
              <a:t>i</a:t>
            </a:r>
            <a:r>
              <a:rPr lang="en-US" sz="1200" dirty="0"/>
              <a:t> and αj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73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first order sensitivity</a:t>
            </a:r>
            <a:r>
              <a:rPr lang="en-US" sz="1200" baseline="0" dirty="0"/>
              <a:t> apportions the </a:t>
            </a:r>
            <a:r>
              <a:rPr lang="en-US" sz="1200" dirty="0"/>
              <a:t>total variance in the model output</a:t>
            </a:r>
            <a:r>
              <a:rPr lang="en-US" sz="1200" baseline="0" dirty="0"/>
              <a:t> </a:t>
            </a:r>
            <a:r>
              <a:rPr lang="en-US" sz="1200" dirty="0"/>
              <a:t>to an individual model parameter α</a:t>
            </a:r>
            <a:r>
              <a:rPr lang="en-US" sz="1200" dirty="0" err="1"/>
              <a:t>i</a:t>
            </a:r>
            <a:r>
              <a:rPr lang="en-US" sz="1200" dirty="0"/>
              <a:t>. The higher-order indices, e.g. </a:t>
            </a:r>
            <a:r>
              <a:rPr lang="en-US" sz="1200" dirty="0" err="1"/>
              <a:t>Sij</a:t>
            </a:r>
            <a:r>
              <a:rPr lang="en-US" sz="1200" dirty="0"/>
              <a:t>, apportion the variance in the model output to the combination of parameters α</a:t>
            </a:r>
            <a:r>
              <a:rPr lang="en-US" sz="1200" dirty="0" err="1"/>
              <a:t>i</a:t>
            </a:r>
            <a:r>
              <a:rPr lang="en-US" sz="1200" dirty="0"/>
              <a:t> and αj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8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first order sensitivity</a:t>
            </a:r>
            <a:r>
              <a:rPr lang="en-US" sz="1200" baseline="0" dirty="0"/>
              <a:t> apportions the </a:t>
            </a:r>
            <a:r>
              <a:rPr lang="en-US" sz="1200" dirty="0"/>
              <a:t>total variance in the model output</a:t>
            </a:r>
            <a:r>
              <a:rPr lang="en-US" sz="1200" baseline="0" dirty="0"/>
              <a:t> </a:t>
            </a:r>
            <a:r>
              <a:rPr lang="en-US" sz="1200" dirty="0"/>
              <a:t>to an individual model parameter α</a:t>
            </a:r>
            <a:r>
              <a:rPr lang="en-US" sz="1200" dirty="0" err="1"/>
              <a:t>i</a:t>
            </a:r>
            <a:r>
              <a:rPr lang="en-US" sz="1200" dirty="0"/>
              <a:t>. The higher-order indices, e.g. </a:t>
            </a:r>
            <a:r>
              <a:rPr lang="en-US" sz="1200" dirty="0" err="1"/>
              <a:t>Sij</a:t>
            </a:r>
            <a:r>
              <a:rPr lang="en-US" sz="1200" dirty="0"/>
              <a:t>, apportion the variance in the model output to the combination of parameters α</a:t>
            </a:r>
            <a:r>
              <a:rPr lang="en-US" sz="1200" dirty="0" err="1"/>
              <a:t>i</a:t>
            </a:r>
            <a:r>
              <a:rPr lang="en-US" sz="1200" dirty="0"/>
              <a:t> and αj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39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first order sensitivity</a:t>
            </a:r>
            <a:r>
              <a:rPr lang="en-US" sz="1200" baseline="0" dirty="0"/>
              <a:t> apportions the </a:t>
            </a:r>
            <a:r>
              <a:rPr lang="en-US" sz="1200" dirty="0"/>
              <a:t>total variance in the model output</a:t>
            </a:r>
            <a:r>
              <a:rPr lang="en-US" sz="1200" baseline="0" dirty="0"/>
              <a:t> </a:t>
            </a:r>
            <a:r>
              <a:rPr lang="en-US" sz="1200" dirty="0"/>
              <a:t>to an individual model parameter α</a:t>
            </a:r>
            <a:r>
              <a:rPr lang="en-US" sz="1200" dirty="0" err="1"/>
              <a:t>i</a:t>
            </a:r>
            <a:r>
              <a:rPr lang="en-US" sz="1200" dirty="0"/>
              <a:t>. The higher-order indices, e.g. </a:t>
            </a:r>
            <a:r>
              <a:rPr lang="en-US" sz="1200" dirty="0" err="1"/>
              <a:t>Sij</a:t>
            </a:r>
            <a:r>
              <a:rPr lang="en-US" sz="1200" dirty="0"/>
              <a:t>, apportion the variance in the model output to the combination of parameters α</a:t>
            </a:r>
            <a:r>
              <a:rPr lang="en-US" sz="1200" dirty="0" err="1"/>
              <a:t>i</a:t>
            </a:r>
            <a:r>
              <a:rPr lang="en-US" sz="1200" dirty="0"/>
              <a:t> and αj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01AF5-B023-A748-A3CB-823B4D7E804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27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ED89C-A4E6-3C48-8F03-1217B20D7D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62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ED89C-A4E6-3C48-8F03-1217B20D7DE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2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65"/>
          <p:cNvSpPr>
            <a:spLocks noGrp="1"/>
          </p:cNvSpPr>
          <p:nvPr>
            <p:ph type="pic" sz="half" idx="21"/>
          </p:nvPr>
        </p:nvSpPr>
        <p:spPr>
          <a:xfrm>
            <a:off x="6441280" y="1955600"/>
            <a:ext cx="4953001" cy="434875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33375" y="1919883"/>
            <a:ext cx="5524500" cy="4429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86480"/>
            <a:ext cx="10985500" cy="46739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700" b="1"/>
            </a:lvl1pPr>
            <a:lvl2pPr marL="714375" indent="-257175" defTabSz="412750">
              <a:lnSpc>
                <a:spcPct val="100000"/>
              </a:lnSpc>
              <a:spcBef>
                <a:spcPts val="0"/>
              </a:spcBef>
              <a:buFontTx/>
              <a:defRPr sz="2700" b="1"/>
            </a:lvl2pPr>
            <a:lvl3pPr marL="1223010" indent="-308610" defTabSz="412750">
              <a:lnSpc>
                <a:spcPct val="100000"/>
              </a:lnSpc>
              <a:spcBef>
                <a:spcPts val="0"/>
              </a:spcBef>
              <a:buFontTx/>
              <a:defRPr sz="2700" b="1"/>
            </a:lvl3pPr>
            <a:lvl4pPr marL="1714500" indent="-342900" defTabSz="412750">
              <a:lnSpc>
                <a:spcPct val="100000"/>
              </a:lnSpc>
              <a:spcBef>
                <a:spcPts val="0"/>
              </a:spcBef>
              <a:buFontTx/>
              <a:defRPr sz="2700" b="1"/>
            </a:lvl4pPr>
            <a:lvl5pPr marL="2171700" indent="-342900" defTabSz="412750">
              <a:lnSpc>
                <a:spcPct val="100000"/>
              </a:lnSpc>
              <a:spcBef>
                <a:spcPts val="0"/>
              </a:spcBef>
              <a:buFontTx/>
              <a:defRPr sz="27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1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0A0A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</p:spPr>
        <p:txBody>
          <a:bodyPr lIns="25400" tIns="25400" rIns="25400" bIns="25400"/>
          <a:lstStyle>
            <a:lvl1pPr defTabSz="412750">
              <a:lnSpc>
                <a:spcPct val="100000"/>
              </a:lnSpc>
              <a:defRPr sz="3000" b="1">
                <a:solidFill>
                  <a:srgbClr val="009F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06030" y="6540224"/>
            <a:ext cx="218890" cy="198630"/>
          </a:xfrm>
          <a:prstGeom prst="rect">
            <a:avLst/>
          </a:prstGeom>
        </p:spPr>
        <p:txBody>
          <a:bodyPr lIns="25400" tIns="25400" rIns="25400" bIns="25400" anchor="t"/>
          <a:lstStyle>
            <a:lvl1pPr defTabSz="412750">
              <a:defRPr sz="1100">
                <a:solidFill>
                  <a:srgbClr val="92929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60;p6" descr="Google Shape;60;p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521" cy="100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itle Text"/>
          <p:cNvSpPr txBox="1">
            <a:spLocks noGrp="1"/>
          </p:cNvSpPr>
          <p:nvPr>
            <p:ph type="title"/>
          </p:nvPr>
        </p:nvSpPr>
        <p:spPr>
          <a:xfrm>
            <a:off x="101759" y="285839"/>
            <a:ext cx="11988402" cy="48540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48" name="Body Level One…"/>
          <p:cNvSpPr txBox="1">
            <a:spLocks noGrp="1"/>
          </p:cNvSpPr>
          <p:nvPr>
            <p:ph type="body" idx="1"/>
          </p:nvPr>
        </p:nvSpPr>
        <p:spPr>
          <a:xfrm>
            <a:off x="101759" y="1067040"/>
            <a:ext cx="11987602" cy="5027101"/>
          </a:xfrm>
          <a:prstGeom prst="rect">
            <a:avLst/>
          </a:prstGeom>
        </p:spPr>
        <p:txBody>
          <a:bodyPr lIns="0" tIns="0" rIns="0" bIns="0" anchor="ctr"/>
          <a:lstStyle>
            <a:lvl1pPr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22860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22860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22860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9" name="Google Shape;164;g122d827301d_0_61" descr="Google Shape;164;g122d827301d_0_6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15534" y="0"/>
            <a:ext cx="1701628" cy="781671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5988050"/>
            <a:ext cx="2844800" cy="36830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000">
                <a:solidFill>
                  <a:srgbClr val="06430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441281" y="1955601"/>
            <a:ext cx="4953000" cy="434875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333375" y="1919884"/>
            <a:ext cx="5524500" cy="442912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59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00855-ED59-0249-A6DC-04328AB87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2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70" r:id="rId16"/>
    <p:sldLayoutId id="2147483671" r:id="rId1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emf"/><Relationship Id="rId5" Type="http://schemas.openxmlformats.org/officeDocument/2006/relationships/image" Target="../media/image108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rcRect l="1"/>
          <a:stretch>
            <a:fillRect/>
          </a:stretch>
        </p:blipFill>
        <p:spPr>
          <a:xfrm rot="10563086">
            <a:off x="6849222" y="3199984"/>
            <a:ext cx="2239873" cy="22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1" y="0"/>
                </a:moveTo>
                <a:cubicBezTo>
                  <a:pt x="449" y="211"/>
                  <a:pt x="218" y="422"/>
                  <a:pt x="0" y="647"/>
                </a:cubicBezTo>
                <a:lnTo>
                  <a:pt x="0" y="20953"/>
                </a:lnTo>
                <a:cubicBezTo>
                  <a:pt x="218" y="21178"/>
                  <a:pt x="449" y="21389"/>
                  <a:pt x="681" y="21600"/>
                </a:cubicBezTo>
                <a:lnTo>
                  <a:pt x="20283" y="21600"/>
                </a:lnTo>
                <a:cubicBezTo>
                  <a:pt x="20749" y="21177"/>
                  <a:pt x="21192" y="20732"/>
                  <a:pt x="21600" y="20253"/>
                </a:cubicBezTo>
                <a:lnTo>
                  <a:pt x="21600" y="1347"/>
                </a:lnTo>
                <a:cubicBezTo>
                  <a:pt x="21192" y="868"/>
                  <a:pt x="20749" y="423"/>
                  <a:pt x="20283" y="0"/>
                </a:cubicBezTo>
                <a:lnTo>
                  <a:pt x="681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9" name="Oval 28"/>
          <p:cNvSpPr/>
          <p:nvPr/>
        </p:nvSpPr>
        <p:spPr>
          <a:xfrm>
            <a:off x="6811909" y="3104526"/>
            <a:ext cx="2286001" cy="2286001"/>
          </a:xfrm>
          <a:prstGeom prst="ellipse">
            <a:avLst/>
          </a:prstGeom>
          <a:ln w="28575">
            <a:solidFill>
              <a:srgbClr val="FFD96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0" name="Picture 16" descr="Picture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7743" y="6199206"/>
            <a:ext cx="1743076" cy="438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71038" y="6201688"/>
            <a:ext cx="3505201" cy="452427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Oval 23"/>
          <p:cNvSpPr/>
          <p:nvPr/>
        </p:nvSpPr>
        <p:spPr>
          <a:xfrm>
            <a:off x="8274639" y="1689842"/>
            <a:ext cx="2286001" cy="2286001"/>
          </a:xfrm>
          <a:prstGeom prst="ellipse">
            <a:avLst/>
          </a:prstGeom>
          <a:ln w="28575">
            <a:solidFill>
              <a:srgbClr val="FFE699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5" name="Group 4"/>
          <p:cNvGrpSpPr/>
          <p:nvPr/>
        </p:nvGrpSpPr>
        <p:grpSpPr>
          <a:xfrm>
            <a:off x="8290682" y="1685055"/>
            <a:ext cx="2286001" cy="2286001"/>
            <a:chOff x="0" y="0"/>
            <a:chExt cx="2286000" cy="2286000"/>
          </a:xfrm>
        </p:grpSpPr>
        <p:sp>
          <p:nvSpPr>
            <p:cNvPr id="173" name="Oval 22"/>
            <p:cNvSpPr/>
            <p:nvPr/>
          </p:nvSpPr>
          <p:spPr>
            <a:xfrm>
              <a:off x="0" y="0"/>
              <a:ext cx="2286000" cy="2286000"/>
            </a:xfrm>
            <a:prstGeom prst="ellipse">
              <a:avLst/>
            </a:prstGeom>
            <a:solidFill>
              <a:srgbClr val="8FAADC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74" name="Picture 24" descr="Picture 2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40522" y="510080"/>
              <a:ext cx="2095411" cy="12963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6" name="TextBox 29"/>
          <p:cNvSpPr txBox="1"/>
          <p:nvPr/>
        </p:nvSpPr>
        <p:spPr>
          <a:xfrm>
            <a:off x="366659" y="371695"/>
            <a:ext cx="5979781" cy="2400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 anchor="ctr">
            <a:spAutoFit/>
          </a:bodyPr>
          <a:lstStyle>
            <a:lvl1pPr>
              <a:defRPr sz="3800">
                <a:solidFill>
                  <a:srgbClr val="0078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en-US" sz="5000" dirty="0"/>
              <a:t>Ab initio nuclear theory: status and roadmap </a:t>
            </a:r>
            <a:endParaRPr sz="5000" dirty="0"/>
          </a:p>
        </p:txBody>
      </p:sp>
      <p:sp>
        <p:nvSpPr>
          <p:cNvPr id="177" name="TextBox 30"/>
          <p:cNvSpPr txBox="1"/>
          <p:nvPr/>
        </p:nvSpPr>
        <p:spPr>
          <a:xfrm>
            <a:off x="356964" y="3354428"/>
            <a:ext cx="6493772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/>
            </a:pPr>
            <a:r>
              <a:rPr dirty="0" err="1"/>
              <a:t>Gaute</a:t>
            </a:r>
            <a:r>
              <a:rPr dirty="0"/>
              <a:t> Hagen</a:t>
            </a:r>
          </a:p>
          <a:p>
            <a:pPr>
              <a:defRPr sz="2800" b="1"/>
            </a:pPr>
            <a:r>
              <a:rPr dirty="0"/>
              <a:t>Oak Ridge National Laboratory</a:t>
            </a:r>
            <a:endParaRPr lang="en-US" dirty="0"/>
          </a:p>
          <a:p>
            <a:pPr>
              <a:defRPr sz="2800" b="1"/>
            </a:pPr>
            <a:endParaRPr lang="en-US" dirty="0"/>
          </a:p>
          <a:p>
            <a:pPr>
              <a:defRPr sz="2800" b="1"/>
            </a:pPr>
            <a:r>
              <a:rPr lang="en-US" dirty="0"/>
              <a:t>EMMI Workshop: Light-Ion Collisions 2026</a:t>
            </a:r>
            <a:endParaRPr dirty="0"/>
          </a:p>
        </p:txBody>
      </p:sp>
      <p:sp>
        <p:nvSpPr>
          <p:cNvPr id="178" name="TextBox 2"/>
          <p:cNvSpPr txBox="1"/>
          <p:nvPr/>
        </p:nvSpPr>
        <p:spPr>
          <a:xfrm>
            <a:off x="356964" y="5553104"/>
            <a:ext cx="529382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/>
            </a:pPr>
            <a:r>
              <a:rPr lang="en-US" sz="2400" dirty="0"/>
              <a:t>Heidelberg, September 21</a:t>
            </a:r>
            <a:r>
              <a:rPr lang="en-US" sz="2400" baseline="30000" dirty="0"/>
              <a:t>st</a:t>
            </a:r>
            <a:r>
              <a:rPr lang="en-US" sz="2400" dirty="0"/>
              <a:t>, 2026</a:t>
            </a:r>
            <a:endParaRPr dirty="0"/>
          </a:p>
        </p:txBody>
      </p:sp>
      <p:pic>
        <p:nvPicPr>
          <p:cNvPr id="179" name="Picture 3" descr="Picture 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536877" y="6162814"/>
            <a:ext cx="1906058" cy="5588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icture 42" descr="Picture 42"/>
          <p:cNvPicPr>
            <a:picLocks noChangeAspect="1"/>
          </p:cNvPicPr>
          <p:nvPr/>
        </p:nvPicPr>
        <p:blipFill>
          <a:blip r:embed="rId8">
            <a:extLst/>
          </a:blip>
          <a:srcRect t="28741" r="6"/>
          <a:stretch>
            <a:fillRect/>
          </a:stretch>
        </p:blipFill>
        <p:spPr>
          <a:xfrm>
            <a:off x="6129718" y="1309125"/>
            <a:ext cx="2362201" cy="2335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4"/>
                  <a:pt x="0" y="10798"/>
                </a:cubicBezTo>
                <a:cubicBezTo>
                  <a:pt x="0" y="16763"/>
                  <a:pt x="4835" y="21600"/>
                  <a:pt x="10800" y="21600"/>
                </a:cubicBezTo>
                <a:cubicBezTo>
                  <a:pt x="16765" y="21600"/>
                  <a:pt x="21600" y="16763"/>
                  <a:pt x="21600" y="10798"/>
                </a:cubicBezTo>
                <a:cubicBezTo>
                  <a:pt x="21600" y="4834"/>
                  <a:pt x="16765" y="0"/>
                  <a:pt x="10800" y="0"/>
                </a:cubicBezTo>
                <a:close/>
              </a:path>
            </a:pathLst>
          </a:custGeom>
          <a:ln w="25400" cap="rnd">
            <a:solidFill>
              <a:srgbClr val="E7E6E6">
                <a:alpha val="42000"/>
              </a:srgbClr>
            </a:solidFill>
          </a:ln>
        </p:spPr>
      </p:pic>
      <p:sp>
        <p:nvSpPr>
          <p:cNvPr id="181" name="Straight Connector 7"/>
          <p:cNvSpPr/>
          <p:nvPr/>
        </p:nvSpPr>
        <p:spPr>
          <a:xfrm flipH="1" flipV="1">
            <a:off x="7094839" y="5010151"/>
            <a:ext cx="34921" cy="1862365"/>
          </a:xfrm>
          <a:prstGeom prst="line">
            <a:avLst/>
          </a:prstGeom>
          <a:ln w="22225">
            <a:solidFill>
              <a:srgbClr val="8080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2" name="Straight Connector 45"/>
          <p:cNvSpPr/>
          <p:nvPr/>
        </p:nvSpPr>
        <p:spPr>
          <a:xfrm flipV="1">
            <a:off x="7171037" y="0"/>
            <a:ext cx="1" cy="1309126"/>
          </a:xfrm>
          <a:prstGeom prst="line">
            <a:avLst/>
          </a:prstGeom>
          <a:ln w="22225">
            <a:solidFill>
              <a:srgbClr val="8080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3" name="Picture 46" descr="Picture 46"/>
          <p:cNvPicPr>
            <a:picLocks noChangeAspect="1"/>
          </p:cNvPicPr>
          <p:nvPr/>
        </p:nvPicPr>
        <p:blipFill>
          <a:blip r:embed="rId3">
            <a:extLst/>
          </a:blip>
          <a:srcRect l="2091" t="9801" r="77444" b="70548"/>
          <a:stretch>
            <a:fillRect/>
          </a:stretch>
        </p:blipFill>
        <p:spPr>
          <a:xfrm rot="8995128">
            <a:off x="8634963" y="4721893"/>
            <a:ext cx="458392" cy="44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9" y="0"/>
                </a:moveTo>
                <a:cubicBezTo>
                  <a:pt x="4844" y="0"/>
                  <a:pt x="0" y="4843"/>
                  <a:pt x="0" y="10810"/>
                </a:cubicBezTo>
                <a:cubicBezTo>
                  <a:pt x="0" y="16777"/>
                  <a:pt x="4844" y="21600"/>
                  <a:pt x="10809" y="21600"/>
                </a:cubicBezTo>
                <a:cubicBezTo>
                  <a:pt x="16775" y="21600"/>
                  <a:pt x="21600" y="16777"/>
                  <a:pt x="21600" y="10810"/>
                </a:cubicBezTo>
                <a:cubicBezTo>
                  <a:pt x="21600" y="4843"/>
                  <a:pt x="16775" y="0"/>
                  <a:pt x="1080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716584" y="5965478"/>
            <a:ext cx="2286001" cy="8352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2784552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-200416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3400" dirty="0">
                <a:solidFill>
                  <a:srgbClr val="007800"/>
                </a:solidFill>
                <a:latin typeface="Arial Black"/>
                <a:cs typeface="Arial Black"/>
              </a:rPr>
              <a:t>Trend in realistic ab-initio calculations </a:t>
            </a:r>
            <a:endParaRPr lang="en-US" sz="3400" dirty="0"/>
          </a:p>
        </p:txBody>
      </p:sp>
      <p:sp>
        <p:nvSpPr>
          <p:cNvPr id="6" name="Rectangle 5"/>
          <p:cNvSpPr txBox="1"/>
          <p:nvPr/>
        </p:nvSpPr>
        <p:spPr>
          <a:xfrm>
            <a:off x="335280" y="691124"/>
            <a:ext cx="11521440" cy="13258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92500" lnSpcReduction="10000"/>
          </a:bodyPr>
          <a:lstStyle/>
          <a:p>
            <a:pPr marL="342900" indent="-342900">
              <a:spcAft>
                <a:spcPts val="400"/>
              </a:spcAft>
              <a:buFont typeface="Wingdings" pitchFamily="2" charset="2"/>
              <a:buChar char="§"/>
            </a:pPr>
            <a:r>
              <a:rPr lang="en-US" sz="2000" dirty="0"/>
              <a:t>A lot of progress in recent years because of ideas from EFT and the renormalization group</a:t>
            </a:r>
          </a:p>
          <a:p>
            <a:pPr marL="342900" indent="-342900">
              <a:spcAft>
                <a:spcPts val="400"/>
              </a:spcAft>
              <a:buFont typeface="Wingdings" pitchFamily="2" charset="2"/>
              <a:buChar char="§"/>
            </a:pPr>
            <a:r>
              <a:rPr lang="en-US" sz="2000" dirty="0"/>
              <a:t>Computational methods with polynomial cost (coupled clusters 🙂 </a:t>
            </a:r>
            <a:r>
              <a:rPr lang="en-US" sz="2000" dirty="0">
                <a:solidFill>
                  <a:srgbClr val="FF0000"/>
                </a:solidFill>
              </a:rPr>
              <a:t>quantum computing</a:t>
            </a:r>
            <a:r>
              <a:rPr lang="en-US" sz="2000" dirty="0"/>
              <a:t> 🤔)</a:t>
            </a:r>
          </a:p>
          <a:p>
            <a:pPr marL="342900" indent="-342900">
              <a:spcAft>
                <a:spcPts val="400"/>
              </a:spcAft>
              <a:buFont typeface="Wingdings" pitchFamily="2" charset="2"/>
              <a:buChar char="§"/>
            </a:pPr>
            <a:r>
              <a:rPr lang="en-US" sz="2000" dirty="0"/>
              <a:t>Ever-increasing computer power? Frontier (2022, first exascale) → Discovery @ OLCF (2028: GPUs + QPUs)</a:t>
            </a:r>
          </a:p>
          <a:p>
            <a:pPr marL="342900" indent="-342900">
              <a:spcAft>
                <a:spcPts val="400"/>
              </a:spcAft>
              <a:buFont typeface="Wingdings" pitchFamily="2" charset="2"/>
              <a:buChar char="§"/>
            </a:pPr>
            <a:r>
              <a:rPr lang="en-US" sz="2000" b="1" dirty="0">
                <a:solidFill>
                  <a:srgbClr val="C12650"/>
                </a:solidFill>
              </a:rPr>
              <a:t>2025–26 highlights: </a:t>
            </a:r>
            <a:r>
              <a:rPr lang="en-US" sz="2000" b="1" baseline="30000" dirty="0">
                <a:solidFill>
                  <a:srgbClr val="C12650"/>
                </a:solidFill>
              </a:rPr>
              <a:t>266</a:t>
            </a:r>
            <a:r>
              <a:rPr lang="en-US" sz="2000" b="1" dirty="0">
                <a:solidFill>
                  <a:srgbClr val="C12650"/>
                </a:solidFill>
              </a:rPr>
              <a:t>Pb (N = 184) and deformed </a:t>
            </a:r>
            <a:r>
              <a:rPr lang="en-US" sz="2000" b="1" baseline="30000" dirty="0">
                <a:solidFill>
                  <a:srgbClr val="C12650"/>
                </a:solidFill>
              </a:rPr>
              <a:t>238</a:t>
            </a:r>
            <a:r>
              <a:rPr lang="en-US" sz="2000" b="1" dirty="0">
                <a:solidFill>
                  <a:srgbClr val="C12650"/>
                </a:solidFill>
              </a:rPr>
              <a:t>U — the heaviest nuclei computed from first principles</a:t>
            </a:r>
          </a:p>
        </p:txBody>
      </p:sp>
      <p:pic>
        <p:nvPicPr>
          <p:cNvPr id="20" name="TOP500 and ab initio reach"/>
          <p:cNvPicPr>
            <a:picLocks noChangeAspect="1"/>
          </p:cNvPicPr>
          <p:nvPr/>
        </p:nvPicPr>
        <p:blipFill rotWithShape="1">
          <a:blip r:embed="rId3"/>
          <a:srcRect l="4130"/>
          <a:stretch/>
        </p:blipFill>
        <p:spPr>
          <a:xfrm>
            <a:off x="1660" y="2281427"/>
            <a:ext cx="4758126" cy="4449653"/>
          </a:xfrm>
          <a:prstGeom prst="rect">
            <a:avLst/>
          </a:prstGeom>
        </p:spPr>
      </p:pic>
      <p:pic>
        <p:nvPicPr>
          <p:cNvPr id="21" name="Nuclear chart ab initio 20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786" y="2562356"/>
            <a:ext cx="7432214" cy="3509072"/>
          </a:xfrm>
          <a:prstGeom prst="rect">
            <a:avLst/>
          </a:prstGeom>
        </p:spPr>
      </p:pic>
      <p:sp>
        <p:nvSpPr>
          <p:cNvPr id="22" name="Chart credit"/>
          <p:cNvSpPr txBox="1"/>
          <p:nvPr/>
        </p:nvSpPr>
        <p:spPr>
          <a:xfrm>
            <a:off x="9097602" y="6217616"/>
            <a:ext cx="2759118" cy="399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algn="r"/>
            <a:r>
              <a:rPr lang="en-US" sz="1100" b="0" i="1" dirty="0">
                <a:solidFill>
                  <a:srgbClr val="7F7F7F"/>
                </a:solidFill>
              </a:rPr>
              <a:t>Nuclear chart courtesy of B. Bally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2F0FF6-D87D-E342-BB33-36B1910E9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965"/>
            <a:ext cx="4349578" cy="6452035"/>
          </a:xfrm>
          <a:prstGeom prst="rect">
            <a:avLst/>
          </a:prstGeom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9512"/>
            <a:ext cx="12192000" cy="609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Multiscale physics of nuclei from ab-initio methods</a:t>
            </a:r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id="{D035D306-BC4A-5D43-812F-45FEE5E74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9420" y="6542836"/>
            <a:ext cx="53095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dirty="0"/>
              <a:t>Figure adapted from Bertsch, Dean, </a:t>
            </a:r>
            <a:r>
              <a:rPr lang="en-US" sz="1200" dirty="0" err="1"/>
              <a:t>Nazarewicz</a:t>
            </a:r>
            <a:r>
              <a:rPr lang="en-US" sz="1200" dirty="0"/>
              <a:t>, </a:t>
            </a:r>
            <a:r>
              <a:rPr lang="en-US" sz="1200" dirty="0" err="1"/>
              <a:t>SciDAC</a:t>
            </a:r>
            <a:r>
              <a:rPr lang="en-US" sz="1200" dirty="0"/>
              <a:t> review (2007)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F1CADB-E932-F543-B3F9-684AEBE7CD3C}"/>
              </a:ext>
            </a:extLst>
          </p:cNvPr>
          <p:cNvSpPr txBox="1"/>
          <p:nvPr/>
        </p:nvSpPr>
        <p:spPr>
          <a:xfrm>
            <a:off x="4803786" y="3450036"/>
            <a:ext cx="683212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600" dirty="0"/>
              <a:t>Nuclei exhibit multiple energy scales ranging from hundreds of MeV in binding energies to fractions of an MeV for low-lying collective excitations.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600" dirty="0"/>
              <a:t>Describing these different energy scales within a unified ab-initio framework from chiral interactions is a long-standing challenge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B909BA-6779-444C-BD99-5D6F5496493E}"/>
              </a:ext>
            </a:extLst>
          </p:cNvPr>
          <p:cNvSpPr/>
          <p:nvPr/>
        </p:nvSpPr>
        <p:spPr>
          <a:xfrm>
            <a:off x="5306841" y="888221"/>
            <a:ext cx="63989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NimbusSanL"/>
              </a:rPr>
              <a:t>What is ab initio in nuclear theory?</a:t>
            </a:r>
            <a:r>
              <a:rPr lang="en-US" sz="2200" b="1" i="1" dirty="0">
                <a:latin typeface="NimbusSanL"/>
              </a:rPr>
              <a:t> </a:t>
            </a:r>
          </a:p>
          <a:p>
            <a:r>
              <a:rPr lang="en-US" sz="2200" dirty="0">
                <a:latin typeface="NimbusSanL"/>
              </a:rPr>
              <a:t>A. </a:t>
            </a:r>
            <a:r>
              <a:rPr lang="en-US" sz="2200" dirty="0" err="1">
                <a:latin typeface="NimbusSanL"/>
              </a:rPr>
              <a:t>Ekström</a:t>
            </a:r>
            <a:r>
              <a:rPr lang="en-US" sz="2200" dirty="0">
                <a:latin typeface="NimbusSanL"/>
              </a:rPr>
              <a:t> et al, Frontiers (2023)  </a:t>
            </a:r>
          </a:p>
          <a:p>
            <a:endParaRPr lang="en-US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DE0F4B-510B-C540-B69F-C8DEDD69640A}"/>
              </a:ext>
            </a:extLst>
          </p:cNvPr>
          <p:cNvSpPr/>
          <p:nvPr/>
        </p:nvSpPr>
        <p:spPr>
          <a:xfrm>
            <a:off x="5269486" y="1788397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i="1" dirty="0"/>
              <a:t>“we interpret the ab initio method to be a systematically improvable approach for quantitatively describing nuclei using the finest resolution scale possible while maximizing its predictive capabilities”</a:t>
            </a:r>
          </a:p>
        </p:txBody>
      </p:sp>
    </p:spTree>
    <p:extLst>
      <p:ext uri="{BB962C8B-B14F-4D97-AF65-F5344CB8AC3E}">
        <p14:creationId xmlns:p14="http://schemas.microsoft.com/office/powerpoint/2010/main" val="222956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3825BF50-8E93-F34C-B2F7-04AEACB5A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965"/>
            <a:ext cx="4349578" cy="64520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0547AD-B815-C14B-A8C9-0F8717D94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907"/>
          <a:stretch/>
        </p:blipFill>
        <p:spPr>
          <a:xfrm>
            <a:off x="11072130" y="3777995"/>
            <a:ext cx="975134" cy="126851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D7B838-5EB4-4D40-82C1-5FD4537F58BD}"/>
              </a:ext>
            </a:extLst>
          </p:cNvPr>
          <p:cNvSpPr txBox="1"/>
          <p:nvPr/>
        </p:nvSpPr>
        <p:spPr>
          <a:xfrm>
            <a:off x="10195092" y="5226176"/>
            <a:ext cx="1827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Chiral EFT offers consistency between forces and currents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76AF3B-2F95-9546-BB21-447029DE1743}"/>
              </a:ext>
            </a:extLst>
          </p:cNvPr>
          <p:cNvGrpSpPr/>
          <p:nvPr/>
        </p:nvGrpSpPr>
        <p:grpSpPr>
          <a:xfrm>
            <a:off x="4749623" y="1268348"/>
            <a:ext cx="5366724" cy="5220890"/>
            <a:chOff x="4749623" y="1268348"/>
            <a:chExt cx="5366724" cy="522089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24484E0-0368-304C-B334-649E8D581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49623" y="1268348"/>
              <a:ext cx="5366724" cy="522089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60C5FAF-3BD1-C544-9BD4-3BFB5BD0873D}"/>
                </a:ext>
              </a:extLst>
            </p:cNvPr>
            <p:cNvSpPr/>
            <p:nvPr/>
          </p:nvSpPr>
          <p:spPr>
            <a:xfrm>
              <a:off x="8127770" y="2969418"/>
              <a:ext cx="1370397" cy="1431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DD1EF1D-A26B-2F40-8DAE-49055D3FB25A}"/>
              </a:ext>
            </a:extLst>
          </p:cNvPr>
          <p:cNvSpPr txBox="1"/>
          <p:nvPr/>
        </p:nvSpPr>
        <p:spPr>
          <a:xfrm>
            <a:off x="10195092" y="1474871"/>
            <a:ext cx="16703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Parameters of the model </a:t>
            </a:r>
          </a:p>
          <a:p>
            <a:r>
              <a:rPr lang="en-US" b="1" dirty="0"/>
              <a:t>(16 at NNLO)</a:t>
            </a:r>
          </a:p>
          <a:p>
            <a:endParaRPr lang="en-US" b="1" dirty="0"/>
          </a:p>
          <a:p>
            <a:r>
              <a:rPr lang="en-US" b="1" dirty="0"/>
              <a:t>Constrained by data &amp; carry uncertainties 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A5F066B-4B5B-E949-B1E8-EE8A7D5DD1CD}"/>
              </a:ext>
            </a:extLst>
          </p:cNvPr>
          <p:cNvCxnSpPr>
            <a:cxnSpLocks/>
          </p:cNvCxnSpPr>
          <p:nvPr/>
        </p:nvCxnSpPr>
        <p:spPr>
          <a:xfrm flipH="1" flipV="1">
            <a:off x="7115628" y="2228664"/>
            <a:ext cx="2931182" cy="420896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EC051A6-6564-6342-9D44-CB41B4B0852D}"/>
              </a:ext>
            </a:extLst>
          </p:cNvPr>
          <p:cNvCxnSpPr>
            <a:cxnSpLocks/>
          </p:cNvCxnSpPr>
          <p:nvPr/>
        </p:nvCxnSpPr>
        <p:spPr>
          <a:xfrm flipH="1">
            <a:off x="7906585" y="2649560"/>
            <a:ext cx="2140225" cy="33812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6EDA66D-6776-4A42-8947-9DBFAA18ED00}"/>
              </a:ext>
            </a:extLst>
          </p:cNvPr>
          <p:cNvCxnSpPr>
            <a:cxnSpLocks/>
          </p:cNvCxnSpPr>
          <p:nvPr/>
        </p:nvCxnSpPr>
        <p:spPr>
          <a:xfrm flipH="1">
            <a:off x="7306014" y="2649560"/>
            <a:ext cx="2740797" cy="2163278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EA010EE-B065-3C4A-8D8B-88339181012B}"/>
              </a:ext>
            </a:extLst>
          </p:cNvPr>
          <p:cNvCxnSpPr>
            <a:cxnSpLocks/>
          </p:cNvCxnSpPr>
          <p:nvPr/>
        </p:nvCxnSpPr>
        <p:spPr>
          <a:xfrm flipH="1">
            <a:off x="9338899" y="2684295"/>
            <a:ext cx="707912" cy="2460314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2">
            <a:extLst>
              <a:ext uri="{FF2B5EF4-FFF2-40B4-BE49-F238E27FC236}">
                <a16:creationId xmlns:a16="http://schemas.microsoft.com/office/drawing/2014/main" id="{B0B428CD-1E77-5742-9451-7A40CC767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79512"/>
            <a:ext cx="12192000" cy="609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Interactions from chiral effective field theory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61E8AA6-318D-6F4C-A6A3-B5EA7F470C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1231"/>
          <a:stretch/>
        </p:blipFill>
        <p:spPr>
          <a:xfrm>
            <a:off x="9864745" y="3798162"/>
            <a:ext cx="1272700" cy="124217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F95D6B66-4D9C-0E45-8011-69E30DFBC590}"/>
              </a:ext>
            </a:extLst>
          </p:cNvPr>
          <p:cNvSpPr/>
          <p:nvPr/>
        </p:nvSpPr>
        <p:spPr>
          <a:xfrm>
            <a:off x="10046810" y="1004635"/>
            <a:ext cx="1818660" cy="297179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Box 7">
            <a:extLst>
              <a:ext uri="{FF2B5EF4-FFF2-40B4-BE49-F238E27FC236}">
                <a16:creationId xmlns:a16="http://schemas.microsoft.com/office/drawing/2014/main" id="{570A11F4-4737-E746-97FB-B059F727D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9420" y="6542836"/>
            <a:ext cx="53095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dirty="0"/>
              <a:t>Figure adapted from Bertsch, Dean, </a:t>
            </a:r>
            <a:r>
              <a:rPr lang="en-US" sz="1200" dirty="0" err="1"/>
              <a:t>Nazarewicz</a:t>
            </a:r>
            <a:r>
              <a:rPr lang="en-US" sz="1200" dirty="0"/>
              <a:t>, </a:t>
            </a:r>
            <a:r>
              <a:rPr lang="en-US" sz="1200" dirty="0" err="1"/>
              <a:t>SciDAC</a:t>
            </a:r>
            <a:r>
              <a:rPr lang="en-US" sz="1200" dirty="0"/>
              <a:t> review (2007)</a:t>
            </a:r>
          </a:p>
        </p:txBody>
      </p:sp>
    </p:spTree>
    <p:extLst>
      <p:ext uri="{BB962C8B-B14F-4D97-AF65-F5344CB8AC3E}">
        <p14:creationId xmlns:p14="http://schemas.microsoft.com/office/powerpoint/2010/main" val="236740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1D72C8-7703-8445-BF3A-9525D5B52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7" y="1105153"/>
            <a:ext cx="4794250" cy="2152061"/>
          </a:xfrm>
          <a:prstGeom prst="rect">
            <a:avLst/>
          </a:prstGeom>
        </p:spPr>
      </p:pic>
      <p:sp>
        <p:nvSpPr>
          <p:cNvPr id="195" name="Rectangle 2"/>
          <p:cNvSpPr txBox="1">
            <a:spLocks noGrp="1"/>
          </p:cNvSpPr>
          <p:nvPr>
            <p:ph type="title"/>
          </p:nvPr>
        </p:nvSpPr>
        <p:spPr>
          <a:xfrm>
            <a:off x="206925" y="65802"/>
            <a:ext cx="11778150" cy="6459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886968">
              <a:defRPr sz="3104">
                <a:solidFill>
                  <a:srgbClr val="0078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200" dirty="0"/>
              <a:t>Some interactions work “better” than others </a:t>
            </a:r>
          </a:p>
        </p:txBody>
      </p:sp>
      <p:sp>
        <p:nvSpPr>
          <p:cNvPr id="197" name="J Simonis, et al., Phys Rev C 96, 014303 (2017)"/>
          <p:cNvSpPr txBox="1"/>
          <p:nvPr/>
        </p:nvSpPr>
        <p:spPr>
          <a:xfrm>
            <a:off x="14007094" y="12448367"/>
            <a:ext cx="8712506" cy="57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defRPr sz="3200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1">
                <a:solidFill>
                  <a:srgbClr val="B51700"/>
                </a:solidFill>
              </a:defRPr>
            </a:pPr>
            <a:r>
              <a:rPr b="0">
                <a:solidFill>
                  <a:srgbClr val="929292"/>
                </a:solidFill>
              </a:rPr>
              <a:t>J Simonis, et al., Phys Rev C 96, 014303 (2017)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F9A10E-5D89-3449-9FB7-82ED6CBDC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418" y="1401490"/>
            <a:ext cx="6035116" cy="39632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FADA3C-577E-AB4E-B853-0CA43970EF07}"/>
              </a:ext>
            </a:extLst>
          </p:cNvPr>
          <p:cNvSpPr/>
          <p:nvPr/>
        </p:nvSpPr>
        <p:spPr>
          <a:xfrm>
            <a:off x="6069184" y="5503230"/>
            <a:ext cx="5915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Sun, A.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Ekstrom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Forssen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G. Hagen. G. R. Jansen, T.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Phys. Rev. X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011028 (2025)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687ADF8-795C-614A-BFC0-F0BF558E13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0" y="3610009"/>
            <a:ext cx="4111271" cy="30856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0798A9B-E334-1446-9336-9A456BAC801F}"/>
              </a:ext>
            </a:extLst>
          </p:cNvPr>
          <p:cNvSpPr/>
          <p:nvPr/>
        </p:nvSpPr>
        <p:spPr>
          <a:xfrm>
            <a:off x="1213382" y="6541802"/>
            <a:ext cx="3821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W. G. Jiang, </a:t>
            </a:r>
            <a:r>
              <a:rPr lang="en-US" sz="1400" i="1" dirty="0"/>
              <a:t>et al</a:t>
            </a:r>
            <a:r>
              <a:rPr lang="en-US" sz="1400" dirty="0"/>
              <a:t>., Phys. Rev. C 102, 054301 (2020)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8CD0E3-6E35-A743-B7C5-588D1B461271}"/>
              </a:ext>
            </a:extLst>
          </p:cNvPr>
          <p:cNvSpPr txBox="1"/>
          <p:nvPr/>
        </p:nvSpPr>
        <p:spPr>
          <a:xfrm>
            <a:off x="5855418" y="1001382"/>
            <a:ext cx="682502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Good reproduction of excited states and transitions in neon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46A67E-202A-5540-A8CD-4B5AC387A282}"/>
              </a:ext>
            </a:extLst>
          </p:cNvPr>
          <p:cNvSpPr txBox="1"/>
          <p:nvPr/>
        </p:nvSpPr>
        <p:spPr>
          <a:xfrm>
            <a:off x="1061168" y="683693"/>
            <a:ext cx="4592768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Radii and binding energies are very sensitive to small changes in the interactions – finetuning problem </a:t>
            </a:r>
            <a:endParaRPr lang="en-US"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C2C3B1-EE3D-E947-90CC-3E4C0B27600C}"/>
              </a:ext>
            </a:extLst>
          </p:cNvPr>
          <p:cNvSpPr/>
          <p:nvPr/>
        </p:nvSpPr>
        <p:spPr>
          <a:xfrm>
            <a:off x="1243368" y="3220143"/>
            <a:ext cx="3860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T. Morris et al, Phys. Rev. Lett. 120, 152503 (2018)</a:t>
            </a:r>
          </a:p>
        </p:txBody>
      </p:sp>
    </p:spTree>
    <p:extLst>
      <p:ext uri="{BB962C8B-B14F-4D97-AF65-F5344CB8AC3E}">
        <p14:creationId xmlns:p14="http://schemas.microsoft.com/office/powerpoint/2010/main" val="203712158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9BADA8-DEE3-5745-A149-69A5D1FCA355}"/>
              </a:ext>
            </a:extLst>
          </p:cNvPr>
          <p:cNvSpPr/>
          <p:nvPr/>
        </p:nvSpPr>
        <p:spPr>
          <a:xfrm>
            <a:off x="4458881" y="6399470"/>
            <a:ext cx="36515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/>
              <a:t>H. </a:t>
            </a:r>
            <a:r>
              <a:rPr lang="en-US" sz="2200" dirty="0" err="1"/>
              <a:t>Hergert</a:t>
            </a:r>
            <a:r>
              <a:rPr lang="en-US" sz="2200" dirty="0"/>
              <a:t> Front. Phys., (2020)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4EDE3B-C08D-A646-9782-B4F249A51E05}"/>
              </a:ext>
            </a:extLst>
          </p:cNvPr>
          <p:cNvSpPr/>
          <p:nvPr/>
        </p:nvSpPr>
        <p:spPr>
          <a:xfrm>
            <a:off x="1469706" y="1206372"/>
            <a:ext cx="10932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Different many-body approaches agree with each for binding energies and radii </a:t>
            </a:r>
            <a:r>
              <a:rPr lang="en-US" sz="2400" dirty="0">
                <a:solidFill>
                  <a:srgbClr val="C00000"/>
                </a:solidFill>
              </a:rPr>
              <a:t>(challenges exist for transitions, isotope shifts,  and deformed shapes)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ADE11477-8233-BD46-9FD7-723243AB1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769" y="106442"/>
            <a:ext cx="11778148" cy="109993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4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What precision/accuracy can we aim for in ab-initio modeling of nuclei?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6EE0B9-9635-7443-B4D0-8ED38BF68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114" y="2037369"/>
            <a:ext cx="8162310" cy="44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C14166-A4A0-6115-1562-AB8956B82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489" y="677102"/>
            <a:ext cx="7920708" cy="54945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C8EB08-103B-9A16-F6B0-9F99566CF8AC}"/>
                  </a:ext>
                </a:extLst>
              </p:cNvPr>
              <p:cNvSpPr txBox="1"/>
              <p:nvPr/>
            </p:nvSpPr>
            <p:spPr>
              <a:xfrm>
                <a:off x="329671" y="1405730"/>
                <a:ext cx="3302314" cy="1058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4/2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</m:oMath>
                  </m:oMathPara>
                </a14:m>
                <a:endParaRPr lang="en-US" sz="22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4/2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=10/3</m:t>
                    </m:r>
                  </m:oMath>
                </a14:m>
                <a:r>
                  <a:rPr lang="en-US" sz="2200" dirty="0"/>
                  <a:t> for a rigid rotor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C8EB08-103B-9A16-F6B0-9F99566C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71" y="1405730"/>
                <a:ext cx="3302314" cy="1058110"/>
              </a:xfrm>
              <a:prstGeom prst="rect">
                <a:avLst/>
              </a:prstGeom>
              <a:blipFill>
                <a:blip r:embed="rId3"/>
                <a:stretch>
                  <a:fillRect l="-2682" t="-1190" r="-383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9C8BD17-B38B-7EE0-B1A7-93C8F00B221F}"/>
              </a:ext>
            </a:extLst>
          </p:cNvPr>
          <p:cNvSpPr txBox="1"/>
          <p:nvPr/>
        </p:nvSpPr>
        <p:spPr>
          <a:xfrm>
            <a:off x="0" y="647427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Poves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&amp;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Retamosa</a:t>
            </a:r>
            <a:r>
              <a:rPr lang="en-US" b="0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(1987); Warburton, Becker, and Brown (1990);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B25ADC-88BD-808B-D4F6-7BF805C3E59B}"/>
                  </a:ext>
                </a:extLst>
              </p:cNvPr>
              <p:cNvSpPr txBox="1"/>
              <p:nvPr/>
            </p:nvSpPr>
            <p:spPr>
              <a:xfrm>
                <a:off x="178815" y="3976290"/>
                <a:ext cx="3604027" cy="1938992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Simple picture: Spherical states (magic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400" dirty="0"/>
                  <a:t> number in the traditional shell model) coexist with deformed ground states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B25ADC-88BD-808B-D4F6-7BF805C3E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15" y="3976290"/>
                <a:ext cx="3604027" cy="1938992"/>
              </a:xfrm>
              <a:prstGeom prst="rect">
                <a:avLst/>
              </a:prstGeom>
              <a:blipFill>
                <a:blip r:embed="rId4"/>
                <a:stretch>
                  <a:fillRect l="-2091" t="-1935" b="-5161"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3D7487E-1868-BC43-B56C-03D1C52E1241}"/>
              </a:ext>
            </a:extLst>
          </p:cNvPr>
          <p:cNvSpPr txBox="1">
            <a:spLocks/>
          </p:cNvSpPr>
          <p:nvPr/>
        </p:nvSpPr>
        <p:spPr>
          <a:xfrm>
            <a:off x="0" y="120827"/>
            <a:ext cx="12091595" cy="556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rgbClr val="0B6D33"/>
                </a:solidFill>
                <a:latin typeface="Arial Black"/>
                <a:ea typeface="Arial Black" charset="0"/>
                <a:cs typeface="Arial Black"/>
              </a:rPr>
              <a:t>Neutron-rich nuclei beyond N = 20 are deformed</a:t>
            </a:r>
            <a:endParaRPr lang="en-US" sz="34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21305D3-72BE-0348-9A64-4D18F13F2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8143" y="2485356"/>
            <a:ext cx="1609469" cy="26466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82486C-7D6C-504A-8BA3-67A35D135BD5}"/>
              </a:ext>
            </a:extLst>
          </p:cNvPr>
          <p:cNvSpPr txBox="1"/>
          <p:nvPr/>
        </p:nvSpPr>
        <p:spPr>
          <a:xfrm>
            <a:off x="10480703" y="5011611"/>
            <a:ext cx="14734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aseline="30000" dirty="0"/>
              <a:t>34</a:t>
            </a:r>
            <a:r>
              <a:rPr lang="en-US" dirty="0"/>
              <a:t>Mg </a:t>
            </a:r>
          </a:p>
          <a:p>
            <a:pPr algn="ctr"/>
            <a:r>
              <a:rPr lang="en-US" dirty="0"/>
              <a:t>(BE: 257MeV)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2F8DD97-F5F7-F948-87A2-0D37086B2A22}"/>
              </a:ext>
            </a:extLst>
          </p:cNvPr>
          <p:cNvCxnSpPr>
            <a:cxnSpLocks/>
          </p:cNvCxnSpPr>
          <p:nvPr/>
        </p:nvCxnSpPr>
        <p:spPr>
          <a:xfrm flipH="1" flipV="1">
            <a:off x="8024890" y="2891156"/>
            <a:ext cx="2786545" cy="1790020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11C85A-88D3-2D44-B165-DEE630D557FE}"/>
              </a:ext>
            </a:extLst>
          </p:cNvPr>
          <p:cNvSpPr txBox="1"/>
          <p:nvPr/>
        </p:nvSpPr>
        <p:spPr>
          <a:xfrm>
            <a:off x="7518910" y="3546318"/>
            <a:ext cx="362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C3AA90-8DF6-8845-A1D0-82A2F58C1A73}"/>
              </a:ext>
            </a:extLst>
          </p:cNvPr>
          <p:cNvSpPr txBox="1"/>
          <p:nvPr/>
        </p:nvSpPr>
        <p:spPr>
          <a:xfrm>
            <a:off x="8669657" y="3547383"/>
            <a:ext cx="3626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16627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1733" y="0"/>
            <a:ext cx="11274552" cy="8229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What do we mean by a deformed nucleus?</a:t>
            </a:r>
          </a:p>
        </p:txBody>
      </p:sp>
      <p:pic>
        <p:nvPicPr>
          <p:cNvPr id="3" name="Projection schematic"/>
          <p:cNvPicPr>
            <a:picLocks noChangeAspect="1"/>
          </p:cNvPicPr>
          <p:nvPr/>
        </p:nvPicPr>
        <p:blipFill rotWithShape="1">
          <a:blip r:embed="rId2"/>
          <a:srcRect l="4571" t="3038" r="1445" b="13947"/>
          <a:stretch/>
        </p:blipFill>
        <p:spPr>
          <a:xfrm>
            <a:off x="13981" y="822961"/>
            <a:ext cx="12178019" cy="50030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09116A-C8D2-C848-B595-5A36C2913ADA}"/>
              </a:ext>
            </a:extLst>
          </p:cNvPr>
          <p:cNvSpPr txBox="1"/>
          <p:nvPr/>
        </p:nvSpPr>
        <p:spPr>
          <a:xfrm>
            <a:off x="451733" y="5811760"/>
            <a:ext cx="7417649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marR="0" indent="-34290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There is no timescale associated with symmetry projection </a:t>
            </a:r>
          </a:p>
          <a:p>
            <a:pPr marL="342900" marR="0" indent="-34290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One can not take an instantaneous snapshot of the intrinsic shape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64447-A242-A941-BEE4-08AE465C1C45}"/>
              </a:ext>
            </a:extLst>
          </p:cNvPr>
          <p:cNvSpPr/>
          <p:nvPr/>
        </p:nvSpPr>
        <p:spPr>
          <a:xfrm>
            <a:off x="8083183" y="6241098"/>
            <a:ext cx="41088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/>
              <a:t>T. </a:t>
            </a:r>
            <a:r>
              <a:rPr lang="en-US" sz="1500" dirty="0" err="1"/>
              <a:t>Duguet</a:t>
            </a:r>
            <a:r>
              <a:rPr lang="en-US" sz="1500" dirty="0"/>
              <a:t> et al, Phys. Rev. Lett. </a:t>
            </a:r>
            <a:r>
              <a:rPr lang="en-US" sz="1500" b="1" dirty="0"/>
              <a:t>135</a:t>
            </a:r>
            <a:r>
              <a:rPr lang="en-US" sz="1500" dirty="0"/>
              <a:t>, 182301 (2025)</a:t>
            </a:r>
          </a:p>
          <a:p>
            <a:r>
              <a:rPr lang="en-US" sz="1500" dirty="0"/>
              <a:t>S. </a:t>
            </a:r>
            <a:r>
              <a:rPr lang="en-US" sz="1500" dirty="0" err="1"/>
              <a:t>Bofos</a:t>
            </a:r>
            <a:r>
              <a:rPr lang="en-US" sz="1500" dirty="0"/>
              <a:t> et al, Phys. Lett. B </a:t>
            </a:r>
            <a:r>
              <a:rPr lang="en-US" sz="1500" b="1" dirty="0"/>
              <a:t>879, </a:t>
            </a:r>
            <a:r>
              <a:rPr lang="en-US" sz="1500" dirty="0"/>
              <a:t>140649 (2026)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17D2D1-1125-0F45-97CA-1A47B10FD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476" y="5647718"/>
            <a:ext cx="2600198" cy="59466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5C492D-09D2-BC4F-89EE-3414DD8E8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490" y="2728836"/>
            <a:ext cx="3043074" cy="2299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7C2CCA-8E1A-B442-A528-5994D782C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18" y="2728836"/>
            <a:ext cx="3032684" cy="23758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2C96B7-067D-D74D-A7AB-3A44052506C1}"/>
              </a:ext>
            </a:extLst>
          </p:cNvPr>
          <p:cNvSpPr txBox="1"/>
          <p:nvPr/>
        </p:nvSpPr>
        <p:spPr>
          <a:xfrm>
            <a:off x="1256834" y="5206778"/>
            <a:ext cx="109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Spherical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4A56DD-D85F-1F45-9596-C4FC69E837CA}"/>
              </a:ext>
            </a:extLst>
          </p:cNvPr>
          <p:cNvSpPr txBox="1"/>
          <p:nvPr/>
        </p:nvSpPr>
        <p:spPr>
          <a:xfrm>
            <a:off x="4460615" y="5130916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Deformed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9F2FC4-E0D3-C346-A7ED-797836AC2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418" y="5748268"/>
            <a:ext cx="2133600" cy="469900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94A3B8-7E32-1D45-9E76-C1636D80D324}"/>
              </a:ext>
            </a:extLst>
          </p:cNvPr>
          <p:cNvCxnSpPr>
            <a:cxnSpLocks/>
          </p:cNvCxnSpPr>
          <p:nvPr/>
        </p:nvCxnSpPr>
        <p:spPr>
          <a:xfrm flipH="1" flipV="1">
            <a:off x="2896358" y="4477435"/>
            <a:ext cx="889137" cy="1153840"/>
          </a:xfrm>
          <a:prstGeom prst="straightConnector1">
            <a:avLst/>
          </a:prstGeom>
          <a:ln w="539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923F23-2C76-7D4D-AC51-9DC088322303}"/>
              </a:ext>
            </a:extLst>
          </p:cNvPr>
          <p:cNvCxnSpPr>
            <a:cxnSpLocks/>
          </p:cNvCxnSpPr>
          <p:nvPr/>
        </p:nvCxnSpPr>
        <p:spPr>
          <a:xfrm flipV="1">
            <a:off x="3790846" y="4615646"/>
            <a:ext cx="332172" cy="1030540"/>
          </a:xfrm>
          <a:prstGeom prst="straightConnector1">
            <a:avLst/>
          </a:prstGeom>
          <a:ln w="539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3040F940-88FC-0B4C-A7AE-15B622F378B8}"/>
              </a:ext>
            </a:extLst>
          </p:cNvPr>
          <p:cNvCxnSpPr>
            <a:cxnSpLocks/>
          </p:cNvCxnSpPr>
          <p:nvPr/>
        </p:nvCxnSpPr>
        <p:spPr>
          <a:xfrm rot="16200000" flipV="1">
            <a:off x="3320089" y="6262482"/>
            <a:ext cx="681157" cy="592529"/>
          </a:xfrm>
          <a:prstGeom prst="bentConnector3">
            <a:avLst>
              <a:gd name="adj1" fmla="val 5000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B60A820-1A7F-5E43-AED8-1D19CCC9A15F}"/>
              </a:ext>
            </a:extLst>
          </p:cNvPr>
          <p:cNvSpPr txBox="1"/>
          <p:nvPr/>
        </p:nvSpPr>
        <p:spPr>
          <a:xfrm>
            <a:off x="4044958" y="6211669"/>
            <a:ext cx="2528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Wave-operator (includes many-body correlations)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512C706-42B3-6C4C-BFEF-D18EB9F17672}"/>
              </a:ext>
            </a:extLst>
          </p:cNvPr>
          <p:cNvSpPr/>
          <p:nvPr/>
        </p:nvSpPr>
        <p:spPr>
          <a:xfrm>
            <a:off x="3045527" y="6581371"/>
            <a:ext cx="1096483" cy="361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24C42-3162-E247-ADE3-B17739D7B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186" y="618621"/>
            <a:ext cx="4084675" cy="5112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83A20C-37F9-6C43-BFD4-B80874AA64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0267" y="5703293"/>
            <a:ext cx="891757" cy="11805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5B5BB7-B34A-D44C-A316-45B3BC2CBD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3569" y="5874486"/>
            <a:ext cx="900860" cy="858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CB9761-BD84-904B-B424-F0BE002989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5936" y="5994487"/>
            <a:ext cx="1249167" cy="5902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3737CB-79CB-1447-8A88-F4C82508B60E}"/>
              </a:ext>
            </a:extLst>
          </p:cNvPr>
          <p:cNvSpPr/>
          <p:nvPr/>
        </p:nvSpPr>
        <p:spPr>
          <a:xfrm>
            <a:off x="122509" y="1014539"/>
            <a:ext cx="749947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Compute </a:t>
            </a:r>
            <a:r>
              <a:rPr lang="en-US" sz="2200" dirty="0" err="1"/>
              <a:t>Hartree-Fock</a:t>
            </a:r>
            <a:r>
              <a:rPr lang="en-US" sz="2200" dirty="0"/>
              <a:t> reference state: </a:t>
            </a:r>
          </a:p>
          <a:p>
            <a:r>
              <a:rPr lang="en-US" sz="2200" dirty="0"/>
              <a:t> </a:t>
            </a:r>
          </a:p>
          <a:p>
            <a:endParaRPr lang="en-US" sz="2200" dirty="0"/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Informs us about emergent breaking of symmetries 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0D982F0-7334-7E43-8DC7-60688F5A9356}"/>
              </a:ext>
            </a:extLst>
          </p:cNvPr>
          <p:cNvSpPr txBox="1">
            <a:spLocks/>
          </p:cNvSpPr>
          <p:nvPr/>
        </p:nvSpPr>
        <p:spPr>
          <a:xfrm>
            <a:off x="365105" y="64716"/>
            <a:ext cx="11581059" cy="716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Coupled-cluster computations of deformed nuclei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AEBEB8-480E-1A41-85BF-006A79483D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254" y="1406877"/>
            <a:ext cx="3897429" cy="61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8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0D4B734-877C-4E43-933A-CE21B98629CF}"/>
              </a:ext>
            </a:extLst>
          </p:cNvPr>
          <p:cNvSpPr txBox="1"/>
          <p:nvPr/>
        </p:nvSpPr>
        <p:spPr>
          <a:xfrm>
            <a:off x="57244" y="740285"/>
            <a:ext cx="609839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Include short-range correlations via coupled-cluster theory </a:t>
            </a:r>
          </a:p>
          <a:p>
            <a:pPr marL="914400" lvl="1" indent="-457200">
              <a:buFont typeface="System Font Regular"/>
              <a:buChar char="−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Large contribution to total energy</a:t>
            </a:r>
          </a:p>
          <a:p>
            <a:pPr marL="914400" lvl="1" indent="-457200">
              <a:buFont typeface="System Font Regular"/>
              <a:buChar char="−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Cost increases polynomial with mass </a:t>
            </a:r>
          </a:p>
          <a:p>
            <a:pPr lvl="1"/>
            <a:endParaRPr lang="en-US" sz="2900" dirty="0">
              <a:solidFill>
                <a:srgbClr val="C00000"/>
              </a:solidFill>
            </a:endParaRPr>
          </a:p>
          <a:p>
            <a:pPr lvl="1"/>
            <a:endParaRPr lang="en-US" sz="2900" dirty="0">
              <a:solidFill>
                <a:srgbClr val="C00000"/>
              </a:solidFill>
            </a:endParaRPr>
          </a:p>
          <a:p>
            <a:pPr lvl="1"/>
            <a:endParaRPr lang="en-US" sz="2900" dirty="0">
              <a:solidFill>
                <a:srgbClr val="C00000"/>
              </a:solidFill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Include long-range correlations via symmetry projections </a:t>
            </a:r>
          </a:p>
          <a:p>
            <a:pPr marL="914400" lvl="1" indent="-457200">
              <a:buFont typeface="System Font Regular"/>
              <a:buChar char="−"/>
            </a:pPr>
            <a:r>
              <a:rPr lang="en-US" sz="2400" dirty="0">
                <a:solidFill>
                  <a:srgbClr val="C00000"/>
                </a:solidFill>
              </a:rPr>
              <a:t>Small contribution to total energy</a:t>
            </a:r>
          </a:p>
          <a:p>
            <a:pPr marL="914400" lvl="1" indent="-457200">
              <a:buFont typeface="System Font Regular"/>
              <a:buChar char="−"/>
            </a:pPr>
            <a:r>
              <a:rPr lang="en-US" sz="2400" dirty="0">
                <a:solidFill>
                  <a:srgbClr val="C00000"/>
                </a:solidFill>
              </a:rPr>
              <a:t>Relevant for rotational bands and transition matrix elements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3FFD25-1D31-A84F-B2CB-52E3313BD2CE}"/>
              </a:ext>
            </a:extLst>
          </p:cNvPr>
          <p:cNvSpPr txBox="1"/>
          <p:nvPr/>
        </p:nvSpPr>
        <p:spPr>
          <a:xfrm>
            <a:off x="7244637" y="876387"/>
            <a:ext cx="438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S. J. </a:t>
            </a:r>
            <a:r>
              <a:rPr lang="en-US" dirty="0" err="1"/>
              <a:t>Novario</a:t>
            </a:r>
            <a:r>
              <a:rPr lang="en-US" dirty="0"/>
              <a:t>, et al PRC 102, 051303 (2020)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96083-DD8B-EB46-B5FF-2AB1D2E8DBBD}"/>
              </a:ext>
            </a:extLst>
          </p:cNvPr>
          <p:cNvSpPr txBox="1"/>
          <p:nvPr/>
        </p:nvSpPr>
        <p:spPr>
          <a:xfrm>
            <a:off x="8154460" y="5585380"/>
            <a:ext cx="200407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Total energy: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04E60-2EAE-6145-9601-15C6C9CD2046}"/>
              </a:ext>
            </a:extLst>
          </p:cNvPr>
          <p:cNvSpPr/>
          <p:nvPr/>
        </p:nvSpPr>
        <p:spPr>
          <a:xfrm>
            <a:off x="6214701" y="5558359"/>
            <a:ext cx="5829211" cy="11793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4CCC9DE-37FD-CD43-8073-4AE401CC91D0}"/>
                  </a:ext>
                </a:extLst>
              </p:cNvPr>
              <p:cNvSpPr txBox="1"/>
              <p:nvPr/>
            </p:nvSpPr>
            <p:spPr>
              <a:xfrm>
                <a:off x="6269697" y="5974994"/>
                <a:ext cx="5719217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2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4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4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200" b="0" i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CC</m:t>
                          </m:r>
                        </m:sub>
                      </m:sSub>
                      <m:r>
                        <a:rPr lang="en-US" sz="4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US" sz="4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4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4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4CCC9DE-37FD-CD43-8073-4AE401CC9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697" y="5974994"/>
                <a:ext cx="5719217" cy="646331"/>
              </a:xfrm>
              <a:prstGeom prst="rect">
                <a:avLst/>
              </a:prstGeom>
              <a:blipFill>
                <a:blip r:embed="rId5"/>
                <a:stretch>
                  <a:fillRect t="-5769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905330BD-3EA1-7A44-8175-47A25A243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847" y="2520163"/>
            <a:ext cx="4037186" cy="491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44A9CE-7514-6947-8DC0-BB081232A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824" y="5732228"/>
            <a:ext cx="3098495" cy="10259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34C105-80AC-E04E-8C50-1CE1B71045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392" y="3209494"/>
            <a:ext cx="2589851" cy="29301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9C1ED9-54D5-2445-8914-8003B847FD52}"/>
              </a:ext>
            </a:extLst>
          </p:cNvPr>
          <p:cNvSpPr txBox="1">
            <a:spLocks/>
          </p:cNvSpPr>
          <p:nvPr/>
        </p:nvSpPr>
        <p:spPr>
          <a:xfrm>
            <a:off x="365105" y="64716"/>
            <a:ext cx="11581059" cy="716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Coupled-cluster computations of deformed nuclei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AD9588-226B-6640-9CFF-82C3475D2F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966" y="1209866"/>
            <a:ext cx="5882948" cy="409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3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358340" y="136314"/>
            <a:ext cx="1142491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Collectivity in neon isotopes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11E572-F85F-AB45-8F83-F8192D28375A}"/>
              </a:ext>
            </a:extLst>
          </p:cNvPr>
          <p:cNvSpPr/>
          <p:nvPr/>
        </p:nvSpPr>
        <p:spPr>
          <a:xfrm>
            <a:off x="8510952" y="1017337"/>
            <a:ext cx="35778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 energies reflect a large moment of inertia and a strong deformation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Radii are underpredicted and leads to smaller moment of inertia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Could it be that pairing effects are lacking?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F48402-5206-1A4F-A0EC-613F3AB2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2" y="839406"/>
            <a:ext cx="8458200" cy="55544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755AF8-0EAA-F14C-8AD3-5EE0748EFDD4}"/>
              </a:ext>
            </a:extLst>
          </p:cNvPr>
          <p:cNvSpPr/>
          <p:nvPr/>
        </p:nvSpPr>
        <p:spPr>
          <a:xfrm>
            <a:off x="1176188" y="6463428"/>
            <a:ext cx="978921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Sun, A.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Ekstrom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Forssen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G. Hagen. G. R. Jansen, T.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Phys. Rev. X </a:t>
            </a:r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011028 (2025)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DE8C10-2BE7-0046-8627-F2DD613A8936}"/>
              </a:ext>
            </a:extLst>
          </p:cNvPr>
          <p:cNvSpPr txBox="1"/>
          <p:nvPr/>
        </p:nvSpPr>
        <p:spPr>
          <a:xfrm>
            <a:off x="8686012" y="5230368"/>
            <a:ext cx="3330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Ensemble of delta-full interactions from recent study of </a:t>
            </a:r>
            <a:r>
              <a:rPr lang="en-US" sz="1400" baseline="30000" dirty="0"/>
              <a:t>28</a:t>
            </a:r>
            <a:r>
              <a:rPr lang="en-US" sz="1400" dirty="0"/>
              <a:t>O</a:t>
            </a:r>
          </a:p>
          <a:p>
            <a:endParaRPr lang="en-US" sz="1400" dirty="0"/>
          </a:p>
          <a:p>
            <a:r>
              <a:rPr lang="en-US" sz="1400" dirty="0"/>
              <a:t>Y. Kondo et al., </a:t>
            </a:r>
          </a:p>
          <a:p>
            <a:r>
              <a:rPr lang="en-US" sz="1400" dirty="0"/>
              <a:t>Nature </a:t>
            </a:r>
            <a:r>
              <a:rPr lang="en-US" sz="1400" b="1" dirty="0"/>
              <a:t>620</a:t>
            </a:r>
            <a:r>
              <a:rPr lang="en-US" sz="1400" dirty="0"/>
              <a:t>, 965–970 (2023)</a:t>
            </a:r>
          </a:p>
        </p:txBody>
      </p:sp>
    </p:spTree>
    <p:extLst>
      <p:ext uri="{BB962C8B-B14F-4D97-AF65-F5344CB8AC3E}">
        <p14:creationId xmlns:p14="http://schemas.microsoft.com/office/powerpoint/2010/main" val="149501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358340" y="120383"/>
            <a:ext cx="1142491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Shape co-existence in </a:t>
            </a:r>
            <a:r>
              <a:rPr lang="en-US" sz="3600" b="1" baseline="30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30</a:t>
            </a:r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FC23D6-DAB7-CB4A-BD1E-B995092AB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85800"/>
            <a:ext cx="10972800" cy="5486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86ADE5-66CD-9D47-A03A-69B01D5984DD}"/>
              </a:ext>
            </a:extLst>
          </p:cNvPr>
          <p:cNvSpPr/>
          <p:nvPr/>
        </p:nvSpPr>
        <p:spPr>
          <a:xfrm>
            <a:off x="1176188" y="6463428"/>
            <a:ext cx="978921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Sun, A.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Ekstrom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Forssen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G. Hagen. G. R. Jansen, T.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Phys. Rev. X </a:t>
            </a:r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011028 (2025)</a:t>
            </a:r>
          </a:p>
        </p:txBody>
      </p:sp>
    </p:spTree>
    <p:extLst>
      <p:ext uri="{BB962C8B-B14F-4D97-AF65-F5344CB8AC3E}">
        <p14:creationId xmlns:p14="http://schemas.microsoft.com/office/powerpoint/2010/main" val="351055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24484E0-0368-304C-B334-649E8D581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119" y="1102629"/>
            <a:ext cx="5366724" cy="522089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DD1EF1D-A26B-2F40-8DAE-49055D3FB25A}"/>
              </a:ext>
            </a:extLst>
          </p:cNvPr>
          <p:cNvSpPr txBox="1"/>
          <p:nvPr/>
        </p:nvSpPr>
        <p:spPr>
          <a:xfrm>
            <a:off x="10497558" y="1471975"/>
            <a:ext cx="16703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How do the  individual LECs impact deformation?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A5F066B-4B5B-E949-B1E8-EE8A7D5DD1CD}"/>
              </a:ext>
            </a:extLst>
          </p:cNvPr>
          <p:cNvCxnSpPr>
            <a:cxnSpLocks/>
          </p:cNvCxnSpPr>
          <p:nvPr/>
        </p:nvCxnSpPr>
        <p:spPr>
          <a:xfrm flipH="1" flipV="1">
            <a:off x="7854084" y="2100649"/>
            <a:ext cx="2519256" cy="43772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EC051A6-6564-6342-9D44-CB41B4B0852D}"/>
              </a:ext>
            </a:extLst>
          </p:cNvPr>
          <p:cNvCxnSpPr>
            <a:cxnSpLocks/>
          </p:cNvCxnSpPr>
          <p:nvPr/>
        </p:nvCxnSpPr>
        <p:spPr>
          <a:xfrm flipH="1">
            <a:off x="8358422" y="2538378"/>
            <a:ext cx="2014919" cy="437729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6EDA66D-6776-4A42-8947-9DBFAA18ED00}"/>
              </a:ext>
            </a:extLst>
          </p:cNvPr>
          <p:cNvCxnSpPr>
            <a:cxnSpLocks/>
          </p:cNvCxnSpPr>
          <p:nvPr/>
        </p:nvCxnSpPr>
        <p:spPr>
          <a:xfrm flipH="1">
            <a:off x="7932829" y="2538378"/>
            <a:ext cx="2440513" cy="1959481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EA010EE-B065-3C4A-8D8B-88339181012B}"/>
              </a:ext>
            </a:extLst>
          </p:cNvPr>
          <p:cNvCxnSpPr>
            <a:cxnSpLocks/>
          </p:cNvCxnSpPr>
          <p:nvPr/>
        </p:nvCxnSpPr>
        <p:spPr>
          <a:xfrm flipH="1">
            <a:off x="9705308" y="2573113"/>
            <a:ext cx="668033" cy="212854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F95D6B66-4D9C-0E45-8011-69E30DFBC590}"/>
              </a:ext>
            </a:extLst>
          </p:cNvPr>
          <p:cNvSpPr/>
          <p:nvPr/>
        </p:nvSpPr>
        <p:spPr>
          <a:xfrm>
            <a:off x="10373340" y="893453"/>
            <a:ext cx="1772479" cy="2665293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54954E1B-1E71-CF43-BE85-FFA081BAF9A2}"/>
              </a:ext>
            </a:extLst>
          </p:cNvPr>
          <p:cNvSpPr txBox="1">
            <a:spLocks/>
          </p:cNvSpPr>
          <p:nvPr/>
        </p:nvSpPr>
        <p:spPr>
          <a:xfrm>
            <a:off x="493143" y="131838"/>
            <a:ext cx="11481943" cy="51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What drives deformation in nuclei?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D8B3DFC-75BA-4C4D-AEC6-4D46F06ADA51}"/>
              </a:ext>
            </a:extLst>
          </p:cNvPr>
          <p:cNvSpPr/>
          <p:nvPr/>
        </p:nvSpPr>
        <p:spPr>
          <a:xfrm>
            <a:off x="37468" y="6252876"/>
            <a:ext cx="669433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Nuclear deformation viewed at different resolution scales </a:t>
            </a:r>
          </a:p>
          <a:p>
            <a:r>
              <a:rPr lang="en-US" sz="1600" dirty="0"/>
              <a:t>Credit: </a:t>
            </a:r>
            <a:r>
              <a:rPr lang="en-US" sz="1600" dirty="0" err="1"/>
              <a:t>Güneş</a:t>
            </a:r>
            <a:r>
              <a:rPr lang="en-US" sz="1600" dirty="0"/>
              <a:t> </a:t>
            </a:r>
            <a:r>
              <a:rPr lang="en-US" sz="1600" dirty="0" err="1"/>
              <a:t>Özcan</a:t>
            </a:r>
            <a:r>
              <a:rPr lang="en-US" sz="1600" dirty="0"/>
              <a:t>/ORNL, U.S. Dept. of Energy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797E06-B048-934B-B6E4-31790785B041}"/>
              </a:ext>
            </a:extLst>
          </p:cNvPr>
          <p:cNvSpPr txBox="1"/>
          <p:nvPr/>
        </p:nvSpPr>
        <p:spPr>
          <a:xfrm>
            <a:off x="143484" y="618450"/>
            <a:ext cx="52576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100" dirty="0"/>
              <a:t>50’s: surface vibrations of a liquid drop (Bohr/Mottelson)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100" dirty="0"/>
              <a:t>60’s: competition between pairing and quadrupole interactions from HFB calculations in two shells (</a:t>
            </a:r>
            <a:r>
              <a:rPr lang="en-US" sz="2100" dirty="0" err="1"/>
              <a:t>Baranger</a:t>
            </a:r>
            <a:r>
              <a:rPr lang="en-US" sz="2100" dirty="0"/>
              <a:t>/Kumar)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100" dirty="0"/>
              <a:t>70’s: </a:t>
            </a:r>
            <a:r>
              <a:rPr lang="en-US" sz="2100" dirty="0" err="1"/>
              <a:t>isoscalar</a:t>
            </a:r>
            <a:r>
              <a:rPr lang="en-US" sz="2100" dirty="0"/>
              <a:t> neutron-proton interactions dominate over </a:t>
            </a:r>
            <a:r>
              <a:rPr lang="en-US" sz="2100" dirty="0" err="1"/>
              <a:t>isovector</a:t>
            </a:r>
            <a:r>
              <a:rPr lang="en-US" sz="2100" dirty="0"/>
              <a:t> pairing from shell model (</a:t>
            </a:r>
            <a:r>
              <a:rPr lang="en-US" sz="2100" dirty="0" err="1"/>
              <a:t>Federman</a:t>
            </a:r>
            <a:r>
              <a:rPr lang="en-US" sz="2100" dirty="0"/>
              <a:t>/</a:t>
            </a:r>
            <a:r>
              <a:rPr lang="en-US" sz="2100" dirty="0" err="1"/>
              <a:t>Pittel</a:t>
            </a:r>
            <a:r>
              <a:rPr lang="en-US" sz="2100" dirty="0"/>
              <a:t>, Dufour/</a:t>
            </a:r>
            <a:r>
              <a:rPr lang="en-US" sz="2100" dirty="0" err="1"/>
              <a:t>Zuker</a:t>
            </a:r>
            <a:r>
              <a:rPr lang="en-US" sz="210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2C7D56-29AD-AC44-AE04-EE767B078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6" y="3330833"/>
            <a:ext cx="5234035" cy="294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2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03923" y="45608"/>
            <a:ext cx="11771454" cy="846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Global sensitivity analysis</a:t>
            </a:r>
          </a:p>
        </p:txBody>
      </p:sp>
      <p:sp>
        <p:nvSpPr>
          <p:cNvPr id="11" name="Shape 416"/>
          <p:cNvSpPr/>
          <p:nvPr/>
        </p:nvSpPr>
        <p:spPr>
          <a:xfrm>
            <a:off x="747378" y="1899880"/>
            <a:ext cx="9841083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>
              <a:spcBef>
                <a:spcPts val="5900"/>
              </a:spcBef>
              <a:defRPr sz="6000"/>
            </a:pPr>
            <a:r>
              <a:rPr sz="2200" u="sng" dirty="0"/>
              <a:t>Global</a:t>
            </a:r>
            <a:r>
              <a:rPr sz="2200" dirty="0"/>
              <a:t> methods deal with the uncertainties of the outputs due to input variations over the whole domain. </a:t>
            </a:r>
          </a:p>
        </p:txBody>
      </p:sp>
      <p:sp>
        <p:nvSpPr>
          <p:cNvPr id="12" name="Shape 417"/>
          <p:cNvSpPr/>
          <p:nvPr/>
        </p:nvSpPr>
        <p:spPr>
          <a:xfrm>
            <a:off x="747378" y="790217"/>
            <a:ext cx="10655300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l">
              <a:spcBef>
                <a:spcPts val="5900"/>
              </a:spcBef>
              <a:defRPr sz="6000"/>
            </a:pPr>
            <a:r>
              <a:rPr lang="en-US" sz="2200" u="sng" dirty="0"/>
              <a:t>Sensitivity analysis</a:t>
            </a:r>
            <a:r>
              <a:rPr lang="en-US" sz="2200" dirty="0"/>
              <a:t> addresses the question ‘How much does each model parameter contribute to the uncertainty in the prediction?’</a:t>
            </a:r>
            <a:endParaRPr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15" y="3249823"/>
            <a:ext cx="4540095" cy="36081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63875C-55AA-AE4E-AAC1-9A081E6DA8FE}"/>
              </a:ext>
            </a:extLst>
          </p:cNvPr>
          <p:cNvSpPr txBox="1"/>
          <p:nvPr/>
        </p:nvSpPr>
        <p:spPr>
          <a:xfrm>
            <a:off x="747378" y="3797981"/>
            <a:ext cx="59309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A global sensitivity analyses of properties of atomic nuclei typically would require more than one million model evaluations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C841DB-3AAF-3948-A4B5-909C9D865AC9}"/>
              </a:ext>
            </a:extLst>
          </p:cNvPr>
          <p:cNvSpPr/>
          <p:nvPr/>
        </p:nvSpPr>
        <p:spPr>
          <a:xfrm>
            <a:off x="1427145" y="3112036"/>
            <a:ext cx="42553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u="sng" dirty="0"/>
              <a:t>Computational bottleneck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C63FB-BD9F-6347-A5BA-E0639D22BAF5}"/>
              </a:ext>
            </a:extLst>
          </p:cNvPr>
          <p:cNvSpPr txBox="1"/>
          <p:nvPr/>
        </p:nvSpPr>
        <p:spPr>
          <a:xfrm>
            <a:off x="747378" y="6048685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D8DD5-6F3E-AF40-B0FE-93E65CC65A54}"/>
              </a:ext>
            </a:extLst>
          </p:cNvPr>
          <p:cNvSpPr txBox="1"/>
          <p:nvPr/>
        </p:nvSpPr>
        <p:spPr>
          <a:xfrm>
            <a:off x="747378" y="5679353"/>
            <a:ext cx="6292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Sensitivity analysis of the radius and binding energy of </a:t>
            </a:r>
            <a:r>
              <a:rPr lang="en-US" sz="2000" baseline="30000" dirty="0"/>
              <a:t>16</a:t>
            </a:r>
            <a:r>
              <a:rPr lang="en-US" sz="20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21561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75" y="6007951"/>
            <a:ext cx="4602560" cy="6723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6DC8264-4764-EC4E-923B-9786426FECBA}"/>
              </a:ext>
            </a:extLst>
          </p:cNvPr>
          <p:cNvSpPr txBox="1"/>
          <p:nvPr/>
        </p:nvSpPr>
        <p:spPr>
          <a:xfrm>
            <a:off x="5466850" y="993658"/>
            <a:ext cx="63470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600" dirty="0"/>
              <a:t>Eigenvector continuation method </a:t>
            </a:r>
            <a:r>
              <a:rPr lang="en-US" sz="2200" dirty="0"/>
              <a:t>[</a:t>
            </a:r>
            <a:r>
              <a:rPr lang="en-US" sz="2000" dirty="0"/>
              <a:t>Frame D. et al., Phys. Rev. Lett. 121, 032501 (2018),  A. </a:t>
            </a:r>
            <a:r>
              <a:rPr lang="en-US" sz="2000" dirty="0" err="1"/>
              <a:t>Ekström</a:t>
            </a:r>
            <a:r>
              <a:rPr lang="en-US" sz="2000" dirty="0"/>
              <a:t>, G. Hagen PRL 123, 252501 (2019), </a:t>
            </a:r>
            <a:r>
              <a:rPr lang="is-IS" sz="2000" dirty="0"/>
              <a:t>S. König et al Phys. Lett. B 810 (2020) 135814</a:t>
            </a:r>
            <a:r>
              <a:rPr lang="en-US" sz="2200" dirty="0"/>
              <a:t>]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600" dirty="0"/>
              <a:t>Write the Hamiltonian in a linearized form</a:t>
            </a:r>
          </a:p>
          <a:p>
            <a:pPr marL="285750" indent="-285750">
              <a:buFont typeface="Wingdings" charset="2"/>
              <a:buChar char="§"/>
            </a:pPr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pPr marL="285750" indent="-285750">
              <a:buFont typeface="Wingdings" charset="2"/>
              <a:buChar char="§"/>
            </a:pPr>
            <a:r>
              <a:rPr lang="en-US" sz="2600" dirty="0"/>
              <a:t>Select “training points” (snap-shots) where we solve the exact problem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600" dirty="0"/>
              <a:t>Project a target Hamiltonian onto sub-space of training vectors and diagonalize the generalized eigenvalue problem </a:t>
            </a:r>
          </a:p>
          <a:p>
            <a:pPr marL="285750" indent="-285750">
              <a:buFont typeface="Wingdings" charset="2"/>
              <a:buChar char="§"/>
            </a:pPr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502E42-5A05-BA45-8FAC-AD8D4ACA1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056" y="2911860"/>
            <a:ext cx="3814154" cy="9742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3F68C6-7033-CD48-910E-098092D59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47" y="924780"/>
            <a:ext cx="4518212" cy="56397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82099D-E3C8-5B4E-A8EC-EA99684340B8}"/>
              </a:ext>
            </a:extLst>
          </p:cNvPr>
          <p:cNvSpPr txBox="1"/>
          <p:nvPr/>
        </p:nvSpPr>
        <p:spPr>
          <a:xfrm>
            <a:off x="2105826" y="6301231"/>
            <a:ext cx="32220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Latin Hypercube Sampling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949ECB8-ECED-5F40-88FC-6BDEF99188F3}"/>
              </a:ext>
            </a:extLst>
          </p:cNvPr>
          <p:cNvCxnSpPr>
            <a:cxnSpLocks/>
          </p:cNvCxnSpPr>
          <p:nvPr/>
        </p:nvCxnSpPr>
        <p:spPr>
          <a:xfrm flipH="1" flipV="1">
            <a:off x="3208149" y="5470902"/>
            <a:ext cx="317240" cy="873226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7C8242-1B81-7549-A44A-6BD64D8CB3A1}"/>
              </a:ext>
            </a:extLst>
          </p:cNvPr>
          <p:cNvCxnSpPr>
            <a:cxnSpLocks/>
          </p:cNvCxnSpPr>
          <p:nvPr/>
        </p:nvCxnSpPr>
        <p:spPr>
          <a:xfrm flipH="1" flipV="1">
            <a:off x="1690623" y="5610386"/>
            <a:ext cx="1834766" cy="73374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BE487095-0856-7042-A2DA-935A150AB375}"/>
              </a:ext>
            </a:extLst>
          </p:cNvPr>
          <p:cNvSpPr txBox="1">
            <a:spLocks/>
          </p:cNvSpPr>
          <p:nvPr/>
        </p:nvSpPr>
        <p:spPr>
          <a:xfrm>
            <a:off x="394447" y="-32206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Reduced order model for deformed states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53F7B4-7322-2845-8599-58BC07E20F74}"/>
              </a:ext>
            </a:extLst>
          </p:cNvPr>
          <p:cNvSpPr/>
          <p:nvPr/>
        </p:nvSpPr>
        <p:spPr>
          <a:xfrm>
            <a:off x="1282495" y="569930"/>
            <a:ext cx="1053136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Sun, A.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Ekstrom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Forssen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G. Hagen. G. R. Jansen, T. </a:t>
            </a:r>
            <a:r>
              <a:rPr 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 arXiv:2404.00058  (2024)</a:t>
            </a:r>
          </a:p>
        </p:txBody>
      </p:sp>
    </p:spTree>
    <p:extLst>
      <p:ext uri="{BB962C8B-B14F-4D97-AF65-F5344CB8AC3E}">
        <p14:creationId xmlns:p14="http://schemas.microsoft.com/office/powerpoint/2010/main" val="242897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3" y="914400"/>
            <a:ext cx="4669969" cy="5943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94447" y="0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Emulating ab-initio coupled-cluster calculations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7360" y="555448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910608-41FF-FC41-95CB-009209F3A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76" y="2290672"/>
            <a:ext cx="4691903" cy="3972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81B89C-5741-5D42-941B-AF8CAC8D6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76" y="1199996"/>
            <a:ext cx="645736" cy="857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B35FA58-DD1B-E64F-982E-D3CFF4B1BB4A}"/>
              </a:ext>
            </a:extLst>
          </p:cNvPr>
          <p:cNvSpPr txBox="1"/>
          <p:nvPr/>
        </p:nvSpPr>
        <p:spPr>
          <a:xfrm>
            <a:off x="7727577" y="1253783"/>
            <a:ext cx="403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Exact coupled cluster calculations at the singles and doubles level</a:t>
            </a:r>
          </a:p>
        </p:txBody>
      </p:sp>
    </p:spTree>
    <p:extLst>
      <p:ext uri="{BB962C8B-B14F-4D97-AF65-F5344CB8AC3E}">
        <p14:creationId xmlns:p14="http://schemas.microsoft.com/office/powerpoint/2010/main" val="137045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2" y="914400"/>
            <a:ext cx="4669972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47360" y="555448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E8AFAC-CD05-4640-96C7-E730623A4BD3}"/>
              </a:ext>
            </a:extLst>
          </p:cNvPr>
          <p:cNvSpPr txBox="1">
            <a:spLocks/>
          </p:cNvSpPr>
          <p:nvPr/>
        </p:nvSpPr>
        <p:spPr>
          <a:xfrm>
            <a:off x="394447" y="0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Emulating ab-initio coupled-cluster calculations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98EF4A-A858-C841-B1F1-8F8523F87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76" y="2290672"/>
            <a:ext cx="4691903" cy="3972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12E8FC-C201-424F-A37E-0BCFE18FD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76" y="1199996"/>
            <a:ext cx="645736" cy="8571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5588E4-CFF5-B94F-A034-860A0D155D8A}"/>
              </a:ext>
            </a:extLst>
          </p:cNvPr>
          <p:cNvSpPr txBox="1"/>
          <p:nvPr/>
        </p:nvSpPr>
        <p:spPr>
          <a:xfrm>
            <a:off x="7727577" y="1253783"/>
            <a:ext cx="403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Exact coupled cluster calculations at the singles and doubles level</a:t>
            </a:r>
          </a:p>
        </p:txBody>
      </p:sp>
    </p:spTree>
    <p:extLst>
      <p:ext uri="{BB962C8B-B14F-4D97-AF65-F5344CB8AC3E}">
        <p14:creationId xmlns:p14="http://schemas.microsoft.com/office/powerpoint/2010/main" val="125881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2" y="914400"/>
            <a:ext cx="4669972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47360" y="555448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A9D82A-4F99-564C-B52B-9A9CC6A80330}"/>
              </a:ext>
            </a:extLst>
          </p:cNvPr>
          <p:cNvSpPr txBox="1">
            <a:spLocks/>
          </p:cNvSpPr>
          <p:nvPr/>
        </p:nvSpPr>
        <p:spPr>
          <a:xfrm>
            <a:off x="394447" y="0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Emulating ab-initio coupled-cluster calculations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DE2500-7CDD-7743-9A5A-42F4B7EA4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76" y="2290672"/>
            <a:ext cx="4691903" cy="3972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4A7857-439A-9E4A-802E-87767961B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76" y="1199996"/>
            <a:ext cx="645736" cy="8571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8FF805-80CB-064F-8F87-8BC3B984F4E5}"/>
              </a:ext>
            </a:extLst>
          </p:cNvPr>
          <p:cNvSpPr txBox="1"/>
          <p:nvPr/>
        </p:nvSpPr>
        <p:spPr>
          <a:xfrm>
            <a:off x="7727577" y="1253783"/>
            <a:ext cx="403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Exact coupled cluster calculations at the singles and doubles level</a:t>
            </a:r>
          </a:p>
        </p:txBody>
      </p:sp>
    </p:spTree>
    <p:extLst>
      <p:ext uri="{BB962C8B-B14F-4D97-AF65-F5344CB8AC3E}">
        <p14:creationId xmlns:p14="http://schemas.microsoft.com/office/powerpoint/2010/main" val="21198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2" y="914400"/>
            <a:ext cx="4669972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47360" y="555448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FD3621-392B-6B4A-8316-372B1FA06880}"/>
              </a:ext>
            </a:extLst>
          </p:cNvPr>
          <p:cNvSpPr txBox="1">
            <a:spLocks/>
          </p:cNvSpPr>
          <p:nvPr/>
        </p:nvSpPr>
        <p:spPr>
          <a:xfrm>
            <a:off x="394447" y="0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Emulating ab-initio coupled-cluster calculations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49EA5C-0A4A-124C-A11E-0AD8DBD64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76" y="2290672"/>
            <a:ext cx="4691903" cy="3972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66EA7B-5041-3B4E-82B0-6AC7D1D2F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76" y="1199996"/>
            <a:ext cx="645736" cy="8571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8AE30C-84D2-5D44-9132-88217F400F66}"/>
              </a:ext>
            </a:extLst>
          </p:cNvPr>
          <p:cNvSpPr txBox="1"/>
          <p:nvPr/>
        </p:nvSpPr>
        <p:spPr>
          <a:xfrm>
            <a:off x="7727577" y="1253783"/>
            <a:ext cx="403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Exact coupled cluster calculations at the singles and doubles level</a:t>
            </a:r>
          </a:p>
        </p:txBody>
      </p:sp>
    </p:spTree>
    <p:extLst>
      <p:ext uri="{BB962C8B-B14F-4D97-AF65-F5344CB8AC3E}">
        <p14:creationId xmlns:p14="http://schemas.microsoft.com/office/powerpoint/2010/main" val="342881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2" y="914400"/>
            <a:ext cx="4669972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47360" y="555448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BE40EF-9767-5F4C-B9F3-D1AF77BAB398}"/>
              </a:ext>
            </a:extLst>
          </p:cNvPr>
          <p:cNvSpPr txBox="1">
            <a:spLocks/>
          </p:cNvSpPr>
          <p:nvPr/>
        </p:nvSpPr>
        <p:spPr>
          <a:xfrm>
            <a:off x="394447" y="0"/>
            <a:ext cx="11050129" cy="706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Emulating ab-initio coupled-cluster calculations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56AA1D-10EE-6847-B0C2-E9817CF1F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276" y="2290672"/>
            <a:ext cx="4691903" cy="3972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BC13C4-CB53-854F-9181-E57CCF012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76" y="1199996"/>
            <a:ext cx="645736" cy="8571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F1EC8A-5182-E944-B094-5A6B804D1B13}"/>
              </a:ext>
            </a:extLst>
          </p:cNvPr>
          <p:cNvSpPr txBox="1"/>
          <p:nvPr/>
        </p:nvSpPr>
        <p:spPr>
          <a:xfrm>
            <a:off x="7727577" y="1253783"/>
            <a:ext cx="403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Exact coupled cluster calculations at the singles and doubles level</a:t>
            </a:r>
          </a:p>
        </p:txBody>
      </p:sp>
    </p:spTree>
    <p:extLst>
      <p:ext uri="{BB962C8B-B14F-4D97-AF65-F5344CB8AC3E}">
        <p14:creationId xmlns:p14="http://schemas.microsoft.com/office/powerpoint/2010/main" val="265862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36318" y="30997"/>
            <a:ext cx="9131682" cy="641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Computing nuclei at lightning speed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0430" y="806987"/>
            <a:ext cx="56589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(~1 min: ~</a:t>
            </a:r>
            <a:r>
              <a:rPr lang="en-US" sz="2200" b="1" dirty="0">
                <a:solidFill>
                  <a:srgbClr val="C00000"/>
                </a:solidFill>
              </a:rPr>
              <a:t>10</a:t>
            </a:r>
            <a:r>
              <a:rPr lang="en-US" sz="2200" b="1" baseline="30000" dirty="0">
                <a:solidFill>
                  <a:srgbClr val="C00000"/>
                </a:solidFill>
              </a:rPr>
              <a:t>5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srgbClr val="C00000"/>
                </a:solidFill>
              </a:rPr>
              <a:t> 0</a:t>
            </a:r>
            <a:r>
              <a:rPr lang="en-US" sz="2200" baseline="30000" dirty="0">
                <a:solidFill>
                  <a:srgbClr val="C00000"/>
                </a:solidFill>
              </a:rPr>
              <a:t>+</a:t>
            </a:r>
            <a:r>
              <a:rPr lang="en-US" sz="2200" dirty="0">
                <a:solidFill>
                  <a:srgbClr val="C00000"/>
                </a:solidFill>
              </a:rPr>
              <a:t> projected calculations of </a:t>
            </a:r>
            <a:r>
              <a:rPr lang="en-US" sz="2200" baseline="30000" dirty="0">
                <a:solidFill>
                  <a:srgbClr val="C00000"/>
                </a:solidFill>
              </a:rPr>
              <a:t>20</a:t>
            </a:r>
            <a:r>
              <a:rPr lang="en-US" sz="2200" dirty="0">
                <a:solidFill>
                  <a:srgbClr val="C00000"/>
                </a:solidFill>
              </a:rPr>
              <a:t>Ne)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61DED-8AAC-C047-9641-9ED69DA9CD49}"/>
              </a:ext>
            </a:extLst>
          </p:cNvPr>
          <p:cNvSpPr txBox="1"/>
          <p:nvPr/>
        </p:nvSpPr>
        <p:spPr>
          <a:xfrm>
            <a:off x="6616186" y="1415418"/>
            <a:ext cx="51357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Realtime speed of emulated transverse radius and shape parameter for different values of interaction parameters in </a:t>
            </a:r>
            <a:r>
              <a:rPr lang="en-US" sz="2500" baseline="30000" dirty="0"/>
              <a:t>20</a:t>
            </a:r>
            <a:r>
              <a:rPr lang="en-US" sz="2500" dirty="0"/>
              <a:t>Ne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96882-64A6-BA47-8EB7-25F5E8E05081}"/>
              </a:ext>
            </a:extLst>
          </p:cNvPr>
          <p:cNvSpPr txBox="1"/>
          <p:nvPr/>
        </p:nvSpPr>
        <p:spPr>
          <a:xfrm>
            <a:off x="6616186" y="4181350"/>
            <a:ext cx="513579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Accuracy: </a:t>
            </a:r>
            <a:r>
              <a:rPr lang="en-US" sz="2500" dirty="0"/>
              <a:t>1% </a:t>
            </a:r>
          </a:p>
          <a:p>
            <a:endParaRPr lang="en-US" sz="2500" dirty="0"/>
          </a:p>
          <a:p>
            <a:r>
              <a:rPr lang="en-US" sz="2500" b="1" dirty="0"/>
              <a:t>Speedup: </a:t>
            </a:r>
            <a:r>
              <a:rPr lang="en-US" sz="2500" dirty="0"/>
              <a:t>20 years of single node computations can be replaced by a one hour run on a laptop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8FF47-6933-D544-94D3-E3CBAC212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86" y="3306350"/>
            <a:ext cx="4571901" cy="655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E832-D4D6-8C4A-BB24-8695B674CC81}"/>
              </a:ext>
            </a:extLst>
          </p:cNvPr>
          <p:cNvSpPr txBox="1"/>
          <p:nvPr/>
        </p:nvSpPr>
        <p:spPr>
          <a:xfrm>
            <a:off x="6464388" y="6336607"/>
            <a:ext cx="548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</a:t>
            </a:r>
            <a:r>
              <a:rPr lang="en-US" dirty="0" err="1"/>
              <a:t>Gaute</a:t>
            </a:r>
            <a:r>
              <a:rPr lang="en-US" dirty="0"/>
              <a:t> Hagen PRL </a:t>
            </a:r>
            <a:r>
              <a:rPr lang="is-IS" b="1" dirty="0"/>
              <a:t>123</a:t>
            </a:r>
            <a:r>
              <a:rPr lang="is-IS" dirty="0"/>
              <a:t>, 252501 (2019) </a:t>
            </a:r>
            <a:endParaRPr lang="en-US" dirty="0"/>
          </a:p>
        </p:txBody>
      </p:sp>
      <p:pic>
        <p:nvPicPr>
          <p:cNvPr id="10" name="Ne20_B_r.mp4">
            <a:hlinkClick r:id="" action="ppaction://media"/>
            <a:extLst>
              <a:ext uri="{FF2B5EF4-FFF2-40B4-BE49-F238E27FC236}">
                <a16:creationId xmlns:a16="http://schemas.microsoft.com/office/drawing/2014/main" id="{52570F9B-A082-2B45-B89F-C757277844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67062"/>
            <a:ext cx="6190938" cy="619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9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D4FBC0B-2F03-4942-89B1-D209A6E9D8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65"/>
          <a:stretch/>
        </p:blipFill>
        <p:spPr>
          <a:xfrm>
            <a:off x="0" y="3592563"/>
            <a:ext cx="12192000" cy="3127290"/>
          </a:xfrm>
          <a:prstGeom prst="rect">
            <a:avLst/>
          </a:prstGeom>
        </p:spPr>
      </p:pic>
      <p:sp>
        <p:nvSpPr>
          <p:cNvPr id="8" name="Shape 136">
            <a:extLst>
              <a:ext uri="{FF2B5EF4-FFF2-40B4-BE49-F238E27FC236}">
                <a16:creationId xmlns:a16="http://schemas.microsoft.com/office/drawing/2014/main" id="{D602F51E-B882-FE4A-8A0E-9AAF3E54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7" y="69014"/>
            <a:ext cx="1116120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Linking deformation to nuclear forces</a:t>
            </a:r>
            <a:endParaRPr sz="36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D4A4BF-CA09-A34D-810C-C685F273B976}"/>
              </a:ext>
            </a:extLst>
          </p:cNvPr>
          <p:cNvSpPr txBox="1"/>
          <p:nvPr/>
        </p:nvSpPr>
        <p:spPr>
          <a:xfrm>
            <a:off x="466167" y="887639"/>
            <a:ext cx="1144924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800" dirty="0"/>
              <a:t>More than 50% of the deformation is driven by the S-wave contact part of the interaction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800" dirty="0"/>
              <a:t>Adding short-range repulsion increase deformation presumably by reducing pairing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800" dirty="0"/>
              <a:t>Increasing the pion-nucleon coupling strength also increases deformation, presumably by adding attraction in higher partial waves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5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153FB8-F28B-0F44-9E8A-3E69782BE4E3}"/>
              </a:ext>
            </a:extLst>
          </p:cNvPr>
          <p:cNvSpPr txBox="1"/>
          <p:nvPr/>
        </p:nvSpPr>
        <p:spPr>
          <a:xfrm>
            <a:off x="6810954" y="4705643"/>
            <a:ext cx="16834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~10</a:t>
            </a:r>
            <a:r>
              <a:rPr lang="en-US" sz="2200" baseline="30000" dirty="0"/>
              <a:t>6 </a:t>
            </a:r>
            <a:r>
              <a:rPr lang="en-US" sz="2200" dirty="0"/>
              <a:t>samples</a:t>
            </a:r>
          </a:p>
        </p:txBody>
      </p:sp>
    </p:spTree>
    <p:extLst>
      <p:ext uri="{BB962C8B-B14F-4D97-AF65-F5344CB8AC3E}">
        <p14:creationId xmlns:p14="http://schemas.microsoft.com/office/powerpoint/2010/main" val="33202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36">
            <a:extLst>
              <a:ext uri="{FF2B5EF4-FFF2-40B4-BE49-F238E27FC236}">
                <a16:creationId xmlns:a16="http://schemas.microsoft.com/office/drawing/2014/main" id="{D602F51E-B882-FE4A-8A0E-9AAF3E54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7" y="69014"/>
            <a:ext cx="1116120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Linking deformation to nuclear forces</a:t>
            </a:r>
            <a:endParaRPr sz="36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03789-18D5-B14A-B9C6-8F51D4638BCF}"/>
              </a:ext>
            </a:extLst>
          </p:cNvPr>
          <p:cNvSpPr txBox="1"/>
          <p:nvPr/>
        </p:nvSpPr>
        <p:spPr>
          <a:xfrm>
            <a:off x="517308" y="5342030"/>
            <a:ext cx="5805361" cy="1508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Two neutron shell gap and three point mass difference in calcium isotopes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r>
              <a:rPr lang="en-US" sz="2000" dirty="0"/>
              <a:t>A. </a:t>
            </a:r>
            <a:r>
              <a:rPr lang="en-US" sz="2000" dirty="0" err="1"/>
              <a:t>Scalesi</a:t>
            </a:r>
            <a:r>
              <a:rPr lang="en-US" sz="2000" dirty="0"/>
              <a:t>, et al Phys. Rev. C 113, L051303 (2026) 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284DDF5-4F6B-E949-8CA2-1908F15779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33"/>
          <a:stretch/>
        </p:blipFill>
        <p:spPr>
          <a:xfrm>
            <a:off x="6599234" y="928459"/>
            <a:ext cx="5592766" cy="450546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5625BB0-66AE-834B-9DD3-0BBA42766925}"/>
              </a:ext>
            </a:extLst>
          </p:cNvPr>
          <p:cNvSpPr txBox="1"/>
          <p:nvPr/>
        </p:nvSpPr>
        <p:spPr>
          <a:xfrm>
            <a:off x="8881939" y="2353628"/>
            <a:ext cx="1174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Rigid rotor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60024-1C0D-4643-AF64-EB8D828A61E4}"/>
              </a:ext>
            </a:extLst>
          </p:cNvPr>
          <p:cNvSpPr txBox="1"/>
          <p:nvPr/>
        </p:nvSpPr>
        <p:spPr>
          <a:xfrm>
            <a:off x="3539975" y="816987"/>
            <a:ext cx="3799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Varying only one parameter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BF6A0-ACD1-A148-B9F4-B421B54FD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708" y="816987"/>
            <a:ext cx="850900" cy="4699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BB0552-31AB-0244-971C-443CB41DD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342" y="3149074"/>
            <a:ext cx="2048889" cy="398126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13673C-4B37-B24C-8AA3-6DFADCBCE6B7}"/>
              </a:ext>
            </a:extLst>
          </p:cNvPr>
          <p:cNvCxnSpPr/>
          <p:nvPr/>
        </p:nvCxnSpPr>
        <p:spPr>
          <a:xfrm>
            <a:off x="6883281" y="2746719"/>
            <a:ext cx="3624174" cy="0"/>
          </a:xfrm>
          <a:prstGeom prst="line">
            <a:avLst/>
          </a:prstGeom>
          <a:ln w="222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157C59D-6C96-5B4D-BF8C-EBCD954C64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4586" y="4122120"/>
            <a:ext cx="914400" cy="4191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5A044D-2630-5F43-A1D2-2011DE540AA5}"/>
              </a:ext>
            </a:extLst>
          </p:cNvPr>
          <p:cNvSpPr txBox="1"/>
          <p:nvPr/>
        </p:nvSpPr>
        <p:spPr>
          <a:xfrm>
            <a:off x="6354849" y="5522725"/>
            <a:ext cx="580536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Decreasing the s-wave contact strength leads to increased pairing and reduced deformation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1C699-330B-6443-9096-F036F8366A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48" y="1214042"/>
            <a:ext cx="5068852" cy="421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5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36">
            <a:extLst>
              <a:ext uri="{FF2B5EF4-FFF2-40B4-BE49-F238E27FC236}">
                <a16:creationId xmlns:a16="http://schemas.microsoft.com/office/drawing/2014/main" id="{D602F51E-B882-FE4A-8A0E-9AAF3E54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7" y="69014"/>
            <a:ext cx="1116120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Linking deformation to nuclear forces</a:t>
            </a:r>
            <a:endParaRPr sz="36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D4A4BF-CA09-A34D-810C-C685F273B976}"/>
              </a:ext>
            </a:extLst>
          </p:cNvPr>
          <p:cNvSpPr txBox="1"/>
          <p:nvPr/>
        </p:nvSpPr>
        <p:spPr>
          <a:xfrm>
            <a:off x="239843" y="791023"/>
            <a:ext cx="118195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(HE) is the deformation the collision sees: ⟨δε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⟩ ≈ 1/A + (3/4π)·ℬ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(HE), and 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(HE) = β</a:t>
            </a:r>
            <a:r>
              <a:rPr lang="en-US" sz="2200" baseline="-25000" dirty="0"/>
              <a:t>20</a:t>
            </a:r>
            <a:r>
              <a:rPr lang="en-US" sz="2200" baseline="30000" dirty="0"/>
              <a:t>2</a:t>
            </a:r>
            <a:r>
              <a:rPr lang="en-US" sz="2200" dirty="0"/>
              <a:t> for a rigid rotor.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It is essentially the two-body part of the Kumar quadrupole invariant ⟨Q</a:t>
            </a:r>
            <a:r>
              <a:rPr lang="en-US" sz="2200" baseline="-25000" dirty="0"/>
              <a:t>2</a:t>
            </a:r>
            <a:r>
              <a:rPr lang="en-US" sz="2200" dirty="0"/>
              <a:t>·Q</a:t>
            </a:r>
            <a:r>
              <a:rPr lang="en-US" sz="2200" baseline="-25000" dirty="0"/>
              <a:t>2</a:t>
            </a:r>
            <a:r>
              <a:rPr lang="en-US" sz="2200" dirty="0"/>
              <a:t>⟩, i.e. a sum rule for the total E2 strength rather than a single transition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R</a:t>
            </a:r>
            <a:r>
              <a:rPr lang="en-US" sz="2200" baseline="-25000" dirty="0"/>
              <a:t>42</a:t>
            </a:r>
            <a:r>
              <a:rPr lang="en-US" sz="2200" dirty="0"/>
              <a:t> and 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 respond to different LECs: C</a:t>
            </a:r>
            <a:r>
              <a:rPr lang="en-US" sz="2200" baseline="-25000" dirty="0"/>
              <a:t>1S0</a:t>
            </a:r>
            <a:r>
              <a:rPr lang="en-US" sz="2200" dirty="0"/>
              <a:t> carries 40% of R</a:t>
            </a:r>
            <a:r>
              <a:rPr lang="en-US" sz="2200" baseline="-25000" dirty="0"/>
              <a:t>42</a:t>
            </a:r>
            <a:r>
              <a:rPr lang="en-US" sz="2200" dirty="0"/>
              <a:t> but 4% of 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; C</a:t>
            </a:r>
            <a:r>
              <a:rPr lang="en-US" sz="2200" baseline="-25000" dirty="0"/>
              <a:t>3P2</a:t>
            </a:r>
            <a:r>
              <a:rPr lang="en-US" sz="2200" dirty="0"/>
              <a:t> carries 7% of R</a:t>
            </a:r>
            <a:r>
              <a:rPr lang="en-US" sz="2200" baseline="-25000" dirty="0"/>
              <a:t>42</a:t>
            </a:r>
            <a:r>
              <a:rPr lang="en-US" sz="2200" dirty="0"/>
              <a:t> but 82% of 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The P-wave contacts carry the two-body spin–orbit force, </a:t>
            </a:r>
            <a:r>
              <a:rPr lang="en-US" sz="2200" baseline="30000" dirty="0"/>
              <a:t>3</a:t>
            </a:r>
            <a:r>
              <a:rPr lang="en-US" sz="2200" dirty="0"/>
              <a:t>P</a:t>
            </a:r>
            <a:r>
              <a:rPr lang="en-US" sz="2200" baseline="-25000" dirty="0"/>
              <a:t>2</a:t>
            </a:r>
            <a:r>
              <a:rPr lang="en-US" sz="2200" dirty="0"/>
              <a:t> strongest. Spin–orbit sets the sd-shell ordering and so the quadrupole strength; pairing (</a:t>
            </a:r>
            <a:r>
              <a:rPr lang="en-US" sz="2200" baseline="30000" dirty="0"/>
              <a:t>1</a:t>
            </a:r>
            <a:r>
              <a:rPr lang="en-US" sz="2200" dirty="0"/>
              <a:t>S</a:t>
            </a:r>
            <a:r>
              <a:rPr lang="en-US" sz="2200" baseline="-25000" dirty="0"/>
              <a:t>0</a:t>
            </a:r>
            <a:r>
              <a:rPr lang="en-US" sz="2200" dirty="0"/>
              <a:t>) sets the level spacings that R</a:t>
            </a:r>
            <a:r>
              <a:rPr lang="en-US" sz="2200" baseline="-25000" dirty="0"/>
              <a:t>42</a:t>
            </a:r>
            <a:r>
              <a:rPr lang="en-US" sz="2200" dirty="0"/>
              <a:t> measures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FDB0A8-DA72-0D4F-892A-E9AC575576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" r="19318" b="2237"/>
          <a:stretch/>
        </p:blipFill>
        <p:spPr>
          <a:xfrm>
            <a:off x="239843" y="3683513"/>
            <a:ext cx="11666455" cy="27011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FF1CF5-77B7-C640-A1DE-4EE7C418FF2C}"/>
              </a:ext>
            </a:extLst>
          </p:cNvPr>
          <p:cNvSpPr/>
          <p:nvPr/>
        </p:nvSpPr>
        <p:spPr>
          <a:xfrm>
            <a:off x="692866" y="6446415"/>
            <a:ext cx="11213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Thomas </a:t>
            </a:r>
            <a:r>
              <a:rPr lang="en-US" dirty="0" err="1"/>
              <a:t>Duguet</a:t>
            </a:r>
            <a:r>
              <a:rPr lang="en-US" dirty="0"/>
              <a:t>, Giuliano </a:t>
            </a:r>
            <a:r>
              <a:rPr lang="en-US" dirty="0" err="1"/>
              <a:t>Giacalone</a:t>
            </a:r>
            <a:r>
              <a:rPr lang="en-US" dirty="0"/>
              <a:t>, GH, Takayuki Miyagi, and Alexander </a:t>
            </a:r>
            <a:r>
              <a:rPr lang="en-US" dirty="0" err="1"/>
              <a:t>Tichai</a:t>
            </a:r>
            <a:r>
              <a:rPr lang="en-US" dirty="0"/>
              <a:t>, in preparation </a:t>
            </a:r>
          </a:p>
        </p:txBody>
      </p:sp>
    </p:spTree>
    <p:extLst>
      <p:ext uri="{BB962C8B-B14F-4D97-AF65-F5344CB8AC3E}">
        <p14:creationId xmlns:p14="http://schemas.microsoft.com/office/powerpoint/2010/main" val="33205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36">
            <a:extLst>
              <a:ext uri="{FF2B5EF4-FFF2-40B4-BE49-F238E27FC236}">
                <a16:creationId xmlns:a16="http://schemas.microsoft.com/office/drawing/2014/main" id="{D602F51E-B882-FE4A-8A0E-9AAF3E54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87" y="69014"/>
            <a:ext cx="1116120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pPr algn="ctr"/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Linking deformation to nuclear forces</a:t>
            </a:r>
            <a:endParaRPr sz="36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EE3E0-368C-B34C-8E89-F33C3D6690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00"/>
          <a:stretch/>
        </p:blipFill>
        <p:spPr>
          <a:xfrm>
            <a:off x="290782" y="3694510"/>
            <a:ext cx="11800010" cy="2760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987F03-2CFF-EB4C-B4BF-3DC445CAA4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8" t="911" b="-1"/>
          <a:stretch/>
        </p:blipFill>
        <p:spPr>
          <a:xfrm>
            <a:off x="9506664" y="922189"/>
            <a:ext cx="2142783" cy="27507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B82BE8-D7C5-5741-A365-58A84DAEAD49}"/>
              </a:ext>
            </a:extLst>
          </p:cNvPr>
          <p:cNvSpPr/>
          <p:nvPr/>
        </p:nvSpPr>
        <p:spPr>
          <a:xfrm>
            <a:off x="610187" y="1447922"/>
            <a:ext cx="88532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In contrast to 20Ne the sensitivity of ℬ</a:t>
            </a:r>
            <a:r>
              <a:rPr lang="en-US" sz="2200" baseline="-25000" dirty="0"/>
              <a:t>2</a:t>
            </a:r>
            <a:r>
              <a:rPr lang="en-US" sz="2200" baseline="30000" dirty="0"/>
              <a:t>2</a:t>
            </a:r>
            <a:r>
              <a:rPr lang="en-US" sz="2200" dirty="0"/>
              <a:t>(HE) in 16O is dominated by the 3S1 partial wave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200" dirty="0"/>
              <a:t>The sensitivity analysis is robust with respect to many-body truncations in the coupled-cluster wave-function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6651E-9E9B-9741-8E62-336DBC9204A8}"/>
              </a:ext>
            </a:extLst>
          </p:cNvPr>
          <p:cNvSpPr/>
          <p:nvPr/>
        </p:nvSpPr>
        <p:spPr>
          <a:xfrm>
            <a:off x="692866" y="6446415"/>
            <a:ext cx="11213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Andreas </a:t>
            </a:r>
            <a:r>
              <a:rPr lang="en-US" dirty="0" err="1"/>
              <a:t>Ekström</a:t>
            </a:r>
            <a:r>
              <a:rPr lang="en-US" dirty="0"/>
              <a:t>, Thomas </a:t>
            </a:r>
            <a:r>
              <a:rPr lang="en-US" dirty="0" err="1"/>
              <a:t>Duguet</a:t>
            </a:r>
            <a:r>
              <a:rPr lang="en-US" dirty="0"/>
              <a:t>, Giuliano </a:t>
            </a:r>
            <a:r>
              <a:rPr lang="en-US" dirty="0" err="1"/>
              <a:t>Giacalone</a:t>
            </a:r>
            <a:r>
              <a:rPr lang="en-US" dirty="0"/>
              <a:t>, GH, Takayuki Miyagi, and Alexander </a:t>
            </a:r>
            <a:r>
              <a:rPr lang="en-US" dirty="0" err="1"/>
              <a:t>Tichai</a:t>
            </a:r>
            <a:r>
              <a:rPr lang="en-US" dirty="0"/>
              <a:t>, in preparation </a:t>
            </a:r>
          </a:p>
        </p:txBody>
      </p:sp>
    </p:spTree>
    <p:extLst>
      <p:ext uri="{BB962C8B-B14F-4D97-AF65-F5344CB8AC3E}">
        <p14:creationId xmlns:p14="http://schemas.microsoft.com/office/powerpoint/2010/main" val="328394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AFDDAF6-43D9-284F-B80F-B60DFE7DB6CC}"/>
              </a:ext>
            </a:extLst>
          </p:cNvPr>
          <p:cNvSpPr txBox="1"/>
          <p:nvPr/>
        </p:nvSpPr>
        <p:spPr>
          <a:xfrm>
            <a:off x="5366425" y="3330050"/>
            <a:ext cx="3307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781D43-4C1D-7A45-A026-FEE5867D1666}"/>
              </a:ext>
            </a:extLst>
          </p:cNvPr>
          <p:cNvSpPr txBox="1"/>
          <p:nvPr/>
        </p:nvSpPr>
        <p:spPr>
          <a:xfrm>
            <a:off x="0" y="777429"/>
            <a:ext cx="12192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Breaking and restoring symmetries</a:t>
            </a:r>
          </a:p>
          <a:p>
            <a:pPr lvl="1"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Exploits separation of scale between collective and specific UV physics</a:t>
            </a:r>
          </a:p>
          <a:p>
            <a:pPr lvl="1"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Conceptually simple &amp; computationally affordable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Shape coexistence in </a:t>
            </a:r>
            <a:r>
              <a:rPr lang="en-US" sz="2800" baseline="30000" dirty="0"/>
              <a:t>30</a:t>
            </a:r>
            <a:r>
              <a:rPr lang="en-US" sz="2800" dirty="0"/>
              <a:t>Ne and </a:t>
            </a:r>
            <a:r>
              <a:rPr lang="en-US" sz="2800" baseline="30000" dirty="0"/>
              <a:t>32</a:t>
            </a:r>
            <a:r>
              <a:rPr lang="en-US" sz="2800" dirty="0"/>
              <a:t>Mg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Much improved B(E2) values with no effective charges in </a:t>
            </a:r>
            <a:r>
              <a:rPr lang="en-US" sz="2800" baseline="30000" dirty="0"/>
              <a:t>3x</a:t>
            </a:r>
            <a:r>
              <a:rPr lang="en-US" sz="2800" dirty="0"/>
              <a:t>Ne, </a:t>
            </a:r>
            <a:r>
              <a:rPr lang="en-US" sz="2800" baseline="30000" dirty="0"/>
              <a:t>3x</a:t>
            </a:r>
            <a:r>
              <a:rPr lang="en-US" sz="2800" dirty="0"/>
              <a:t>Mg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Connected deformation to microscopic forces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Shape parameter in </a:t>
            </a:r>
            <a:r>
              <a:rPr lang="en-US" sz="2800" baseline="30000" dirty="0"/>
              <a:t>20</a:t>
            </a:r>
            <a:r>
              <a:rPr lang="en-US" sz="2800" dirty="0"/>
              <a:t>Ne probe </a:t>
            </a:r>
            <a:r>
              <a:rPr lang="en-US" sz="2800" baseline="30000" dirty="0"/>
              <a:t>3</a:t>
            </a:r>
            <a:r>
              <a:rPr lang="en-US" sz="2800" dirty="0"/>
              <a:t>P</a:t>
            </a:r>
            <a:r>
              <a:rPr lang="en-US" sz="2800" baseline="-25000" dirty="0"/>
              <a:t>2</a:t>
            </a:r>
            <a:r>
              <a:rPr lang="en-US" sz="2800" dirty="0"/>
              <a:t> — complementary to R</a:t>
            </a:r>
            <a:r>
              <a:rPr lang="en-US" sz="2800" baseline="-25000" dirty="0"/>
              <a:t>42 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Challenges: many-body UQ, beyond quadrupole shape parameters, deformed heavy mass nuclei…</a:t>
            </a:r>
          </a:p>
        </p:txBody>
      </p:sp>
      <p:sp>
        <p:nvSpPr>
          <p:cNvPr id="7" name="Shape 136">
            <a:extLst>
              <a:ext uri="{FF2B5EF4-FFF2-40B4-BE49-F238E27FC236}">
                <a16:creationId xmlns:a16="http://schemas.microsoft.com/office/drawing/2014/main" id="{B7B587A7-45C2-5A41-9331-B34D5389F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201" y="55420"/>
            <a:ext cx="2747170" cy="722009"/>
          </a:xfrm>
          <a:prstGeom prst="rect">
            <a:avLst/>
          </a:prstGeom>
        </p:spPr>
        <p:txBody>
          <a:bodyPr>
            <a:noAutofit/>
          </a:bodyPr>
          <a:lstStyle>
            <a:lvl1pPr defTabSz="414781">
              <a:defRPr sz="5112"/>
            </a:lvl1pPr>
          </a:lstStyle>
          <a:p>
            <a:r>
              <a:rPr lang="en-US" sz="36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Summary</a:t>
            </a:r>
            <a:endParaRPr sz="3600" b="1" dirty="0">
              <a:solidFill>
                <a:srgbClr val="007800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22888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502406" y="61786"/>
            <a:ext cx="11352943" cy="595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Strongly deformed nuclei around </a:t>
            </a:r>
            <a:r>
              <a:rPr lang="en-US" sz="3200" b="1" baseline="30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80</a:t>
            </a:r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Zr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5B6C3-F472-DC42-A915-2BA7424699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933" r="-1416"/>
          <a:stretch/>
        </p:blipFill>
        <p:spPr>
          <a:xfrm>
            <a:off x="0" y="1094288"/>
            <a:ext cx="6828676" cy="57099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1B10261-5F80-0449-A87B-41CA53768D80}"/>
              </a:ext>
            </a:extLst>
          </p:cNvPr>
          <p:cNvSpPr/>
          <p:nvPr/>
        </p:nvSpPr>
        <p:spPr>
          <a:xfrm>
            <a:off x="623455" y="1094288"/>
            <a:ext cx="1773381" cy="1815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98E7BA-8729-B445-B678-40F440947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99" y="1476358"/>
            <a:ext cx="3130789" cy="21165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FA6A2EF-9CE6-FF49-A602-3FD411D0003A}"/>
              </a:ext>
            </a:extLst>
          </p:cNvPr>
          <p:cNvCxnSpPr>
            <a:cxnSpLocks/>
          </p:cNvCxnSpPr>
          <p:nvPr/>
        </p:nvCxnSpPr>
        <p:spPr>
          <a:xfrm>
            <a:off x="2130014" y="3541476"/>
            <a:ext cx="1957077" cy="57332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79B3C3-6C16-6743-9FB3-249877F4B132}"/>
              </a:ext>
            </a:extLst>
          </p:cNvPr>
          <p:cNvCxnSpPr>
            <a:cxnSpLocks/>
          </p:cNvCxnSpPr>
          <p:nvPr/>
        </p:nvCxnSpPr>
        <p:spPr>
          <a:xfrm>
            <a:off x="3808207" y="3453950"/>
            <a:ext cx="320354" cy="6608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29D991-D840-E445-9F48-0EACFEE6A782}"/>
              </a:ext>
            </a:extLst>
          </p:cNvPr>
          <p:cNvCxnSpPr>
            <a:cxnSpLocks/>
          </p:cNvCxnSpPr>
          <p:nvPr/>
        </p:nvCxnSpPr>
        <p:spPr>
          <a:xfrm flipV="1">
            <a:off x="1990423" y="1819970"/>
            <a:ext cx="4657530" cy="4614233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22B1F9F-8F1D-A543-9085-0719B5CAB17C}"/>
              </a:ext>
            </a:extLst>
          </p:cNvPr>
          <p:cNvSpPr txBox="1"/>
          <p:nvPr/>
        </p:nvSpPr>
        <p:spPr>
          <a:xfrm>
            <a:off x="1222043" y="6412998"/>
            <a:ext cx="8723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N = Z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926939-9B3E-774A-94BE-01DD634139C1}"/>
              </a:ext>
            </a:extLst>
          </p:cNvPr>
          <p:cNvSpPr/>
          <p:nvPr/>
        </p:nvSpPr>
        <p:spPr>
          <a:xfrm>
            <a:off x="997199" y="1001833"/>
            <a:ext cx="35431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Gulliver"/>
              </a:rPr>
              <a:t>Tomás</a:t>
            </a:r>
            <a:r>
              <a:rPr lang="en-US" dirty="0">
                <a:latin typeface="Gulliver"/>
              </a:rPr>
              <a:t> R. </a:t>
            </a:r>
            <a:r>
              <a:rPr lang="en-US" dirty="0" err="1">
                <a:latin typeface="Gulliver"/>
              </a:rPr>
              <a:t>Rodríguez</a:t>
            </a:r>
            <a:r>
              <a:rPr lang="en-US" dirty="0">
                <a:latin typeface="Gulliver"/>
              </a:rPr>
              <a:t>, J. Luis </a:t>
            </a:r>
            <a:r>
              <a:rPr lang="en-US" dirty="0" err="1">
                <a:latin typeface="Gulliver"/>
              </a:rPr>
              <a:t>Egido</a:t>
            </a:r>
            <a:r>
              <a:rPr lang="en-US" dirty="0">
                <a:latin typeface="Gulliver"/>
              </a:rPr>
              <a:t>,  </a:t>
            </a:r>
          </a:p>
          <a:p>
            <a:r>
              <a:rPr lang="en-US" dirty="0"/>
              <a:t>Phys. Lett. B 705 255 (2011)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8B7A00-9BCF-B14F-81E9-9126290FF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766" y="592337"/>
            <a:ext cx="4609052" cy="575320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857BE78-D308-7347-BD9A-9D1FA08762A9}"/>
              </a:ext>
            </a:extLst>
          </p:cNvPr>
          <p:cNvSpPr/>
          <p:nvPr/>
        </p:nvSpPr>
        <p:spPr>
          <a:xfrm>
            <a:off x="7416336" y="6345538"/>
            <a:ext cx="418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Baishan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Hu,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Sun, G. Hagen, T.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Phys. Rev. C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L011302 (2024)</a:t>
            </a:r>
          </a:p>
        </p:txBody>
      </p:sp>
    </p:spTree>
    <p:extLst>
      <p:ext uri="{BB962C8B-B14F-4D97-AF65-F5344CB8AC3E}">
        <p14:creationId xmlns:p14="http://schemas.microsoft.com/office/powerpoint/2010/main" val="426604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13ACB5-E2C9-C345-A654-7387E0648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9041"/>
            <a:ext cx="5895191" cy="44645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10A0D8-411D-9843-98B4-66F3B4EE5AFA}"/>
              </a:ext>
            </a:extLst>
          </p:cNvPr>
          <p:cNvSpPr/>
          <p:nvPr/>
        </p:nvSpPr>
        <p:spPr>
          <a:xfrm>
            <a:off x="1904104" y="6262286"/>
            <a:ext cx="9255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Baishan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Hu,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Zhonghao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Sun, G. Hagen, T.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Papenbrock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Phys. Rev. C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110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L011302 (2024)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B4F64-B829-D14C-A558-D846B92284FC}"/>
              </a:ext>
            </a:extLst>
          </p:cNvPr>
          <p:cNvSpPr txBox="1"/>
          <p:nvPr/>
        </p:nvSpPr>
        <p:spPr>
          <a:xfrm>
            <a:off x="3178303" y="3572534"/>
            <a:ext cx="18069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1.8/2.0(EM)</a:t>
            </a:r>
            <a:endParaRPr lang="en-US" sz="2600" baseline="-25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BCC61-A5FE-E840-B322-FE16733CB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252" y="1762073"/>
            <a:ext cx="6079338" cy="40923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88D366-4CE8-8C4C-AA3E-3344D2D927F2}"/>
              </a:ext>
            </a:extLst>
          </p:cNvPr>
          <p:cNvSpPr txBox="1"/>
          <p:nvPr/>
        </p:nvSpPr>
        <p:spPr>
          <a:xfrm>
            <a:off x="857863" y="1370095"/>
            <a:ext cx="455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Spectrum prefers larger prolate shape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F50228-F2BF-724E-886C-57034802304A}"/>
                  </a:ext>
                </a:extLst>
              </p:cNvPr>
              <p:cNvSpPr txBox="1"/>
              <p:nvPr/>
            </p:nvSpPr>
            <p:spPr>
              <a:xfrm>
                <a:off x="7031098" y="1351614"/>
                <a:ext cx="45554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2000" dirty="0"/>
                  <a:t> prefers prolate band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F50228-F2BF-724E-886C-570348023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098" y="1351614"/>
                <a:ext cx="4555435" cy="400110"/>
              </a:xfrm>
              <a:prstGeom prst="rect">
                <a:avLst/>
              </a:prstGeom>
              <a:blipFill>
                <a:blip r:embed="rId4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>
            <a:extLst>
              <a:ext uri="{FF2B5EF4-FFF2-40B4-BE49-F238E27FC236}">
                <a16:creationId xmlns:a16="http://schemas.microsoft.com/office/drawing/2014/main" id="{166AEC4B-A694-7449-94EA-9FB43730266F}"/>
              </a:ext>
            </a:extLst>
          </p:cNvPr>
          <p:cNvSpPr txBox="1">
            <a:spLocks/>
          </p:cNvSpPr>
          <p:nvPr/>
        </p:nvSpPr>
        <p:spPr>
          <a:xfrm>
            <a:off x="502406" y="61786"/>
            <a:ext cx="11352943" cy="595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Strongly deformed nuclei around </a:t>
            </a:r>
            <a:r>
              <a:rPr lang="en-US" sz="3200" b="1" baseline="30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80</a:t>
            </a:r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Zr</a:t>
            </a:r>
          </a:p>
        </p:txBody>
      </p:sp>
    </p:spTree>
    <p:extLst>
      <p:ext uri="{BB962C8B-B14F-4D97-AF65-F5344CB8AC3E}">
        <p14:creationId xmlns:p14="http://schemas.microsoft.com/office/powerpoint/2010/main" val="246844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02A5BF-16A0-5E4E-AFC5-A571B3E45C51}"/>
              </a:ext>
            </a:extLst>
          </p:cNvPr>
          <p:cNvSpPr txBox="1">
            <a:spLocks/>
          </p:cNvSpPr>
          <p:nvPr/>
        </p:nvSpPr>
        <p:spPr>
          <a:xfrm>
            <a:off x="495429" y="109408"/>
            <a:ext cx="11352943" cy="581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Shape co-existence in </a:t>
            </a:r>
            <a:r>
              <a:rPr lang="en-US" sz="3200" b="1" baseline="30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78</a:t>
            </a:r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Ni?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3E1117-6FBA-9C44-B280-9C3D5FF70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924" y="559974"/>
            <a:ext cx="7951222" cy="24044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85FD76-9FAE-E94E-936D-97FF683CB74C}"/>
              </a:ext>
            </a:extLst>
          </p:cNvPr>
          <p:cNvSpPr/>
          <p:nvPr/>
        </p:nvSpPr>
        <p:spPr>
          <a:xfrm>
            <a:off x="8130102" y="658693"/>
            <a:ext cx="3899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R. </a:t>
            </a:r>
            <a:r>
              <a:rPr lang="en-US" dirty="0" err="1">
                <a:latin typeface="+mj-lt"/>
              </a:rPr>
              <a:t>Taniuchi</a:t>
            </a:r>
            <a:r>
              <a:rPr lang="en-US" dirty="0">
                <a:latin typeface="+mj-lt"/>
              </a:rPr>
              <a:t>, et al, Nature </a:t>
            </a:r>
            <a:r>
              <a:rPr lang="is-IS" b="1" dirty="0">
                <a:latin typeface="+mj-lt"/>
              </a:rPr>
              <a:t>569</a:t>
            </a:r>
            <a:r>
              <a:rPr lang="is-IS" dirty="0">
                <a:latin typeface="+mj-lt"/>
              </a:rPr>
              <a:t>, 53 (2019) </a:t>
            </a:r>
            <a:endParaRPr lang="en-US" dirty="0">
              <a:latin typeface="+mj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4ECE88-2914-EB45-A89C-571F48C9BF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72" r="-802"/>
          <a:stretch/>
        </p:blipFill>
        <p:spPr>
          <a:xfrm>
            <a:off x="6316297" y="3456518"/>
            <a:ext cx="5895146" cy="33670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CDFCE7C-EE5F-AE45-B832-DFC4E8602A9C}"/>
              </a:ext>
            </a:extLst>
          </p:cNvPr>
          <p:cNvSpPr txBox="1"/>
          <p:nvPr/>
        </p:nvSpPr>
        <p:spPr>
          <a:xfrm>
            <a:off x="6810476" y="2899451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Deformed band?</a:t>
            </a:r>
          </a:p>
          <a:p>
            <a:r>
              <a:rPr lang="en-US" sz="1600" dirty="0"/>
              <a:t>Where is the band head?</a:t>
            </a: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8C390630-4B8E-484D-AE5A-8C5009270477}"/>
              </a:ext>
            </a:extLst>
          </p:cNvPr>
          <p:cNvSpPr/>
          <p:nvPr/>
        </p:nvSpPr>
        <p:spPr>
          <a:xfrm>
            <a:off x="7426320" y="3539157"/>
            <a:ext cx="258785" cy="90624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AB6F19-5F07-214D-AD34-8594322804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59" t="3811"/>
          <a:stretch/>
        </p:blipFill>
        <p:spPr>
          <a:xfrm>
            <a:off x="555039" y="3414952"/>
            <a:ext cx="4972925" cy="34383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B5081B-6E15-BA46-B402-440AA5A73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042" y="617128"/>
            <a:ext cx="2899234" cy="2559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CBE34E-C0DB-C243-89A1-D76D471D79CF}"/>
              </a:ext>
            </a:extLst>
          </p:cNvPr>
          <p:cNvSpPr txBox="1"/>
          <p:nvPr/>
        </p:nvSpPr>
        <p:spPr>
          <a:xfrm>
            <a:off x="59566" y="2999887"/>
            <a:ext cx="4530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 Otsuka and Y </a:t>
            </a:r>
            <a:r>
              <a:rPr lang="en-US" sz="1600" dirty="0" err="1"/>
              <a:t>Tsunoda</a:t>
            </a:r>
            <a:r>
              <a:rPr lang="en-US" sz="1600" dirty="0"/>
              <a:t>  </a:t>
            </a:r>
            <a:r>
              <a:rPr lang="en-US" sz="1600" i="1" dirty="0"/>
              <a:t>J. Phys. G</a:t>
            </a:r>
            <a:r>
              <a:rPr lang="en-US" sz="1600" dirty="0"/>
              <a:t> </a:t>
            </a:r>
            <a:r>
              <a:rPr lang="en-US" sz="1600" b="1" dirty="0"/>
              <a:t>43</a:t>
            </a:r>
            <a:r>
              <a:rPr lang="en-US" sz="1600" dirty="0"/>
              <a:t> 024009 (2016)</a:t>
            </a:r>
          </a:p>
        </p:txBody>
      </p:sp>
    </p:spTree>
    <p:extLst>
      <p:ext uri="{BB962C8B-B14F-4D97-AF65-F5344CB8AC3E}">
        <p14:creationId xmlns:p14="http://schemas.microsoft.com/office/powerpoint/2010/main" val="34227959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0632B5-F30F-F045-88D5-95250E69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1" y="794949"/>
            <a:ext cx="12148969" cy="54418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E7202CD-98B8-B94D-9F4C-62A099D221B3}"/>
              </a:ext>
            </a:extLst>
          </p:cNvPr>
          <p:cNvSpPr/>
          <p:nvPr/>
        </p:nvSpPr>
        <p:spPr>
          <a:xfrm>
            <a:off x="3980183" y="6310196"/>
            <a:ext cx="396588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B. Hu et al Phys. Lett. B </a:t>
            </a:r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858</a:t>
            </a:r>
            <a:r>
              <a:rPr 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139010 (2024)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02E535-4D72-E64A-A63C-ED4E055AFEFA}"/>
              </a:ext>
            </a:extLst>
          </p:cNvPr>
          <p:cNvSpPr/>
          <p:nvPr/>
        </p:nvSpPr>
        <p:spPr>
          <a:xfrm>
            <a:off x="1355202" y="4002434"/>
            <a:ext cx="40398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  <a:latin typeface="SFRM0900"/>
              </a:rPr>
              <a:t>VS-DMRG: A. </a:t>
            </a:r>
            <a:r>
              <a:rPr lang="en-US" sz="1400" dirty="0" err="1">
                <a:solidFill>
                  <a:schemeClr val="accent6"/>
                </a:solidFill>
                <a:latin typeface="SFRM0900"/>
              </a:rPr>
              <a:t>Tichai</a:t>
            </a:r>
            <a:r>
              <a:rPr lang="en-US" sz="1400" dirty="0">
                <a:solidFill>
                  <a:schemeClr val="accent6"/>
                </a:solidFill>
                <a:latin typeface="SFRM0900"/>
              </a:rPr>
              <a:t>, et al, PLB 855, 138841 (2024), </a:t>
            </a:r>
            <a:r>
              <a:rPr lang="en-US" sz="1400" dirty="0">
                <a:solidFill>
                  <a:srgbClr val="D900E4"/>
                </a:solidFill>
                <a:latin typeface="SFRM0900"/>
              </a:rPr>
              <a:t>MCSM:  R. </a:t>
            </a:r>
            <a:r>
              <a:rPr lang="en-US" sz="1400" dirty="0" err="1">
                <a:solidFill>
                  <a:srgbClr val="D900E4"/>
                </a:solidFill>
                <a:latin typeface="SFRM0900"/>
              </a:rPr>
              <a:t>Taniuchi</a:t>
            </a:r>
            <a:r>
              <a:rPr lang="en-US" sz="1400" dirty="0">
                <a:solidFill>
                  <a:srgbClr val="D900E4"/>
                </a:solidFill>
                <a:latin typeface="SFRM0900"/>
              </a:rPr>
              <a:t>, et al, Nature 569, 53 (2019), </a:t>
            </a:r>
            <a:r>
              <a:rPr lang="en-US" sz="1400" dirty="0">
                <a:solidFill>
                  <a:srgbClr val="0070C0"/>
                </a:solidFill>
                <a:latin typeface="SFRM0900"/>
              </a:rPr>
              <a:t>LSSM:   F. </a:t>
            </a:r>
            <a:r>
              <a:rPr lang="en-US" sz="1400" dirty="0" err="1">
                <a:solidFill>
                  <a:srgbClr val="0070C0"/>
                </a:solidFill>
                <a:latin typeface="SFRM0900"/>
              </a:rPr>
              <a:t>Nowacki</a:t>
            </a:r>
            <a:r>
              <a:rPr lang="en-US" sz="1400" dirty="0">
                <a:solidFill>
                  <a:srgbClr val="0070C0"/>
                </a:solidFill>
                <a:latin typeface="SFRM0900"/>
              </a:rPr>
              <a:t>,  et al, PRL 117, 272501 (2016)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9260C0-1F97-554F-A8C6-88BEB766BA30}"/>
              </a:ext>
            </a:extLst>
          </p:cNvPr>
          <p:cNvSpPr txBox="1">
            <a:spLocks/>
          </p:cNvSpPr>
          <p:nvPr/>
        </p:nvSpPr>
        <p:spPr>
          <a:xfrm>
            <a:off x="495429" y="109408"/>
            <a:ext cx="11352943" cy="581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Shape co-existence in </a:t>
            </a:r>
            <a:r>
              <a:rPr lang="en-US" sz="3200" b="1" baseline="30000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78</a:t>
            </a:r>
            <a:r>
              <a:rPr lang="en-US" sz="3200" b="1" dirty="0">
                <a:solidFill>
                  <a:srgbClr val="007800"/>
                </a:solidFill>
                <a:latin typeface="Arial Black" charset="0"/>
                <a:ea typeface="Arial Black" charset="0"/>
                <a:cs typeface="Arial Black" charset="0"/>
              </a:rPr>
              <a:t>Ni?</a:t>
            </a:r>
          </a:p>
        </p:txBody>
      </p:sp>
    </p:spTree>
    <p:extLst>
      <p:ext uri="{BB962C8B-B14F-4D97-AF65-F5344CB8AC3E}">
        <p14:creationId xmlns:p14="http://schemas.microsoft.com/office/powerpoint/2010/main" val="210091621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5|12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34264</TotalTime>
  <Words>2399</Words>
  <Application>Microsoft Macintosh PowerPoint</Application>
  <PresentationFormat>Widescreen</PresentationFormat>
  <Paragraphs>216</Paragraphs>
  <Slides>30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ヒラギノ角ゴ Pro W3</vt:lpstr>
      <vt:lpstr>Arial</vt:lpstr>
      <vt:lpstr>Arial Black</vt:lpstr>
      <vt:lpstr>Calibri</vt:lpstr>
      <vt:lpstr>Calibri Light</vt:lpstr>
      <vt:lpstr>Cambria Math</vt:lpstr>
      <vt:lpstr>Gulliver</vt:lpstr>
      <vt:lpstr>Helvetica</vt:lpstr>
      <vt:lpstr>Helvetica Neue</vt:lpstr>
      <vt:lpstr>NimbusSanL</vt:lpstr>
      <vt:lpstr>SFRM0900</vt:lpstr>
      <vt:lpstr>Source Sans Pro</vt:lpstr>
      <vt:lpstr>System Font Regular</vt:lpstr>
      <vt:lpstr>Wingdings</vt:lpstr>
      <vt:lpstr>Office Theme</vt:lpstr>
      <vt:lpstr>PowerPoint Presentation</vt:lpstr>
      <vt:lpstr>Trend in realistic ab-initio calculations </vt:lpstr>
      <vt:lpstr>Multiscale physics of nuclei from ab-initio methods</vt:lpstr>
      <vt:lpstr>Interactions from chiral effective field theory</vt:lpstr>
      <vt:lpstr>Some interactions work “better” than others </vt:lpstr>
      <vt:lpstr>What precision/accuracy can we aim for in ab-initio modeling of nuclei? </vt:lpstr>
      <vt:lpstr>PowerPoint Presentation</vt:lpstr>
      <vt:lpstr>What do we mean by a deformed nucleus?</vt:lpstr>
      <vt:lpstr>PowerPoint Presentation</vt:lpstr>
      <vt:lpstr>PowerPoint Presentation</vt:lpstr>
      <vt:lpstr>Collectivity in neon isotopes</vt:lpstr>
      <vt:lpstr>Shape co-existence in 30Ne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Linking deformation to nuclear forces</vt:lpstr>
      <vt:lpstr>Linking deformation to nuclear forces</vt:lpstr>
      <vt:lpstr>Linking deformation to nuclear forces</vt:lpstr>
      <vt:lpstr>Linking deformation to nuclear forces</vt:lpstr>
      <vt:lpstr>Summary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299</cp:revision>
  <cp:lastPrinted>2025-12-10T18:03:30Z</cp:lastPrinted>
  <dcterms:modified xsi:type="dcterms:W3CDTF">2026-09-23T11:30:39Z</dcterms:modified>
</cp:coreProperties>
</file>