
<file path=[Content_Types].xml><?xml version="1.0" encoding="utf-8"?>
<Types xmlns="http://schemas.openxmlformats.org/package/2006/content-types">
  <Default Extension="emf" ContentType="image/x-emf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815" r:id="rId2"/>
    <p:sldId id="1178" r:id="rId3"/>
    <p:sldId id="856" r:id="rId4"/>
    <p:sldId id="1243" r:id="rId5"/>
    <p:sldId id="1212" r:id="rId6"/>
    <p:sldId id="1077" r:id="rId7"/>
    <p:sldId id="1078" r:id="rId8"/>
    <p:sldId id="1254" r:id="rId9"/>
    <p:sldId id="1242" r:id="rId10"/>
    <p:sldId id="1213" r:id="rId11"/>
    <p:sldId id="1245" r:id="rId12"/>
    <p:sldId id="1113" r:id="rId13"/>
    <p:sldId id="1189" r:id="rId14"/>
    <p:sldId id="1246" r:id="rId15"/>
    <p:sldId id="1235" r:id="rId16"/>
    <p:sldId id="1247" r:id="rId17"/>
    <p:sldId id="1236" r:id="rId18"/>
    <p:sldId id="1238" r:id="rId19"/>
    <p:sldId id="1240" r:id="rId20"/>
    <p:sldId id="1239" r:id="rId21"/>
    <p:sldId id="1241" r:id="rId22"/>
    <p:sldId id="1248" r:id="rId23"/>
    <p:sldId id="1194" r:id="rId24"/>
    <p:sldId id="1195" r:id="rId25"/>
  </p:sldIdLst>
  <p:sldSz cx="13004800" cy="9753600"/>
  <p:notesSz cx="6858000" cy="9144000"/>
  <p:defaultTextStyle>
    <a:lvl1pPr algn="ctr" defTabSz="584200">
      <a:defRPr sz="4200">
        <a:latin typeface="+mn-lt"/>
        <a:ea typeface="+mn-ea"/>
        <a:cs typeface="+mn-cs"/>
        <a:sym typeface="Helvetica Neue Light"/>
      </a:defRPr>
    </a:lvl1pPr>
    <a:lvl2pPr indent="342900" algn="ctr" defTabSz="584200">
      <a:defRPr sz="4200">
        <a:latin typeface="+mn-lt"/>
        <a:ea typeface="+mn-ea"/>
        <a:cs typeface="+mn-cs"/>
        <a:sym typeface="Helvetica Neue Light"/>
      </a:defRPr>
    </a:lvl2pPr>
    <a:lvl3pPr indent="685800" algn="ctr" defTabSz="584200">
      <a:defRPr sz="4200">
        <a:latin typeface="+mn-lt"/>
        <a:ea typeface="+mn-ea"/>
        <a:cs typeface="+mn-cs"/>
        <a:sym typeface="Helvetica Neue Light"/>
      </a:defRPr>
    </a:lvl3pPr>
    <a:lvl4pPr indent="1028700" algn="ctr" defTabSz="584200">
      <a:defRPr sz="4200">
        <a:latin typeface="+mn-lt"/>
        <a:ea typeface="+mn-ea"/>
        <a:cs typeface="+mn-cs"/>
        <a:sym typeface="Helvetica Neue Light"/>
      </a:defRPr>
    </a:lvl4pPr>
    <a:lvl5pPr indent="1371600" algn="ctr" defTabSz="584200">
      <a:defRPr sz="4200">
        <a:latin typeface="+mn-lt"/>
        <a:ea typeface="+mn-ea"/>
        <a:cs typeface="+mn-cs"/>
        <a:sym typeface="Helvetica Neue Light"/>
      </a:defRPr>
    </a:lvl5pPr>
    <a:lvl6pPr indent="1714500" algn="ctr" defTabSz="584200">
      <a:defRPr sz="4200">
        <a:latin typeface="+mn-lt"/>
        <a:ea typeface="+mn-ea"/>
        <a:cs typeface="+mn-cs"/>
        <a:sym typeface="Helvetica Neue Light"/>
      </a:defRPr>
    </a:lvl6pPr>
    <a:lvl7pPr indent="2057400" algn="ctr" defTabSz="584200">
      <a:defRPr sz="4200">
        <a:latin typeface="+mn-lt"/>
        <a:ea typeface="+mn-ea"/>
        <a:cs typeface="+mn-cs"/>
        <a:sym typeface="Helvetica Neue Light"/>
      </a:defRPr>
    </a:lvl7pPr>
    <a:lvl8pPr indent="2400300" algn="ctr" defTabSz="584200">
      <a:defRPr sz="4200">
        <a:latin typeface="+mn-lt"/>
        <a:ea typeface="+mn-ea"/>
        <a:cs typeface="+mn-cs"/>
        <a:sym typeface="Helvetica Neue Light"/>
      </a:defRPr>
    </a:lvl8pPr>
    <a:lvl9pPr indent="2743200" algn="ctr" defTabSz="584200">
      <a:defRPr sz="4200">
        <a:latin typeface="+mn-lt"/>
        <a:ea typeface="+mn-ea"/>
        <a:cs typeface="+mn-cs"/>
        <a:sym typeface="Helvetica Neue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FF"/>
    <a:srgbClr val="009900"/>
    <a:srgbClr val="FF9900"/>
    <a:srgbClr val="1243DE"/>
    <a:srgbClr val="FED8FB"/>
    <a:srgbClr val="FEE5D8"/>
    <a:srgbClr val="E4F3E3"/>
    <a:srgbClr val="CCEC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25D6B"/>
          </a:solidFill>
        </a:fill>
      </a:tcStyle>
    </a:firstRow>
  </a:tblStyle>
  <a:tblStyle styleId="{C7B018BB-80A7-4F77-B60F-C8B233D01FF8}" styleName="">
    <a:tblBg/>
    <a:wholeTbl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8FA"/>
          </a:solidFill>
        </a:fill>
      </a:tcStyle>
    </a:band2H>
    <a:firstCol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rgbClr val="A9A584"/>
              </a:solidFill>
              <a:prstDash val="solid"/>
              <a:miter lim="400000"/>
            </a:ln>
          </a:right>
          <a:top>
            <a:ln w="12700" cap="flat">
              <a:solidFill>
                <a:srgbClr val="A9A584"/>
              </a:solidFill>
              <a:prstDash val="solid"/>
              <a:miter lim="400000"/>
            </a:ln>
          </a:top>
          <a:bottom>
            <a:ln w="12700" cap="flat">
              <a:solidFill>
                <a:srgbClr val="A9A584"/>
              </a:solidFill>
              <a:prstDash val="solid"/>
              <a:miter lim="400000"/>
            </a:ln>
          </a:bottom>
          <a:insideH>
            <a:ln w="12700" cap="flat">
              <a:solidFill>
                <a:srgbClr val="A9A584"/>
              </a:solidFill>
              <a:prstDash val="solid"/>
              <a:miter lim="400000"/>
            </a:ln>
          </a:insideH>
          <a:insideV>
            <a:ln w="12700" cap="flat">
              <a:solidFill>
                <a:srgbClr val="A9A584"/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9A584"/>
              </a:solidFill>
              <a:prstDash val="solid"/>
              <a:miter lim="400000"/>
            </a:ln>
          </a:left>
          <a:right>
            <a:ln w="12700" cap="flat">
              <a:solidFill>
                <a:srgbClr val="A9A584"/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rgbClr val="A9A584"/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/>
      <a:tcStyle>
        <a:tcBdr/>
        <a:fill>
          <a:solidFill>
            <a:srgbClr val="E4E4E0"/>
          </a:solidFill>
        </a:fill>
      </a:tcStyle>
    </a:band2H>
    <a:firstCol>
      <a:tcTxStyle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rgbClr val="A9A58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>
        <a:fontRef idx="major">
          <a:srgbClr val="444444"/>
        </a:fontRef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>
        <a:fontRef idx="major">
          <a:srgbClr val="444444"/>
        </a:fontRef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>
        <a:fontRef idx="major">
          <a:srgbClr val="777777"/>
        </a:fontRef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CBCBCB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74" autoAdjust="0"/>
    <p:restoredTop sz="93690" autoAdjust="0"/>
  </p:normalViewPr>
  <p:slideViewPr>
    <p:cSldViewPr snapToGrid="0">
      <p:cViewPr varScale="1">
        <p:scale>
          <a:sx n="46" d="100"/>
          <a:sy n="46" d="100"/>
        </p:scale>
        <p:origin x="1052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99773027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8420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9226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7636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4497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93090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body" idx="1"/>
          </p:nvPr>
        </p:nvSpPr>
        <p:spPr>
          <a:xfrm>
            <a:off x="571500" y="863600"/>
            <a:ext cx="11861800" cy="8026400"/>
          </a:xfrm>
          <a:prstGeom prst="rect">
            <a:avLst/>
          </a:prstGeom>
        </p:spPr>
        <p:txBody>
          <a:bodyPr/>
          <a:lstStyle>
            <a:lvl1pPr>
              <a:spcBef>
                <a:spcPts val="7200"/>
              </a:spcBef>
            </a:lvl1pPr>
            <a:lvl2pPr>
              <a:spcBef>
                <a:spcPts val="7200"/>
              </a:spcBef>
            </a:lvl2pPr>
            <a:lvl3pPr>
              <a:spcBef>
                <a:spcPts val="7200"/>
              </a:spcBef>
            </a:lvl3pPr>
            <a:lvl4pPr>
              <a:spcBef>
                <a:spcPts val="7200"/>
              </a:spcBef>
            </a:lvl4pPr>
            <a:lvl5pPr>
              <a:spcBef>
                <a:spcPts val="7200"/>
              </a:spcBef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571500" y="3708400"/>
            <a:ext cx="11861800" cy="2336800"/>
          </a:xfrm>
          <a:prstGeom prst="rect">
            <a:avLst/>
          </a:prstGeom>
        </p:spPr>
        <p:txBody>
          <a:bodyPr anchor="ctr"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7543800" y="7975599"/>
            <a:ext cx="1" cy="1422529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1409700" y="7785100"/>
            <a:ext cx="5791200" cy="17018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7848600" y="8470900"/>
            <a:ext cx="4953000" cy="508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>
                <a:solidFill>
                  <a:srgbClr val="A9A9A9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>
                <a:solidFill>
                  <a:srgbClr val="A9A9A9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>
                <a:solidFill>
                  <a:srgbClr val="A9A9A9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>
                <a:solidFill>
                  <a:srgbClr val="A9A9A9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>
                <a:solidFill>
                  <a:srgbClr val="A9A9A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A9A9A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A9A9A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A9A9A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A9A9A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A9A9A9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647700" y="4749800"/>
            <a:ext cx="4882122" cy="12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571500" y="1320800"/>
            <a:ext cx="50800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571500" y="5016500"/>
            <a:ext cx="5080000" cy="317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</a:lvl1pPr>
            <a:lvl2pPr marL="0" indent="0">
              <a:spcBef>
                <a:spcPts val="0"/>
              </a:spcBef>
              <a:buSzTx/>
              <a:buNone/>
            </a:lvl2pPr>
            <a:lvl3pPr marL="0" indent="0">
              <a:spcBef>
                <a:spcPts val="0"/>
              </a:spcBef>
              <a:buSzTx/>
              <a:buNone/>
            </a:lvl3pPr>
            <a:lvl4pPr marL="0" indent="0">
              <a:spcBef>
                <a:spcPts val="0"/>
              </a:spcBef>
              <a:buSzTx/>
              <a:buNone/>
            </a:lvl4pPr>
            <a:lvl5pPr marL="0" indent="0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647700" y="1968500"/>
            <a:ext cx="4876867" cy="12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571500" y="330200"/>
            <a:ext cx="5080000" cy="1397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5080000" cy="6565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2 Up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 flipH="1">
            <a:off x="6502399" y="1803400"/>
            <a:ext cx="1" cy="4318000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2 Up Portrait &amp;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 flipH="1">
            <a:off x="4432299" y="1778000"/>
            <a:ext cx="1" cy="5054600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2 Up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 flipH="1">
            <a:off x="6489699" y="508000"/>
            <a:ext cx="1" cy="8013731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 flipH="1">
            <a:off x="4444998" y="1777968"/>
            <a:ext cx="1" cy="5067381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5" name="Shape 45"/>
          <p:cNvSpPr/>
          <p:nvPr/>
        </p:nvSpPr>
        <p:spPr>
          <a:xfrm flipH="1">
            <a:off x="8547098" y="1777968"/>
            <a:ext cx="1" cy="5067381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6489698" y="520668"/>
            <a:ext cx="1" cy="7962963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6489696" y="4476750"/>
            <a:ext cx="5994408" cy="127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4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 flipH="1">
            <a:off x="9067798" y="520668"/>
            <a:ext cx="1" cy="7962963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5" name="Shape 55"/>
          <p:cNvSpPr/>
          <p:nvPr/>
        </p:nvSpPr>
        <p:spPr>
          <a:xfrm>
            <a:off x="9067796" y="3092450"/>
            <a:ext cx="3429023" cy="127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6" name="Shape 56"/>
          <p:cNvSpPr/>
          <p:nvPr/>
        </p:nvSpPr>
        <p:spPr>
          <a:xfrm>
            <a:off x="9067796" y="5873750"/>
            <a:ext cx="3429023" cy="127"/>
          </a:xfrm>
          <a:prstGeom prst="line">
            <a:avLst/>
          </a:prstGeom>
          <a:ln w="12700">
            <a:solidFill>
              <a:srgbClr val="ABABAB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431800" y="8813800"/>
            <a:ext cx="8255000" cy="812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2000">
                <a:solidFill>
                  <a:srgbClr val="868686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68686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60" name="Shape 60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5080000" cy="6565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1"/>
          </p:nvPr>
        </p:nvSpPr>
        <p:spPr>
          <a:xfrm>
            <a:off x="8369300" y="2324100"/>
            <a:ext cx="4064000" cy="6565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647700" y="1968500"/>
            <a:ext cx="11709400" cy="127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571500" y="330200"/>
            <a:ext cx="11861800" cy="1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/>
          <a:p>
            <a:pPr lvl="0">
              <a:defRPr sz="1800"/>
            </a:pPr>
            <a:r>
              <a:rPr sz="4200"/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571500" y="2324100"/>
            <a:ext cx="11861800" cy="6565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747474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transition spd="med"/>
  <p:txStyles>
    <p:titleStyle>
      <a:lvl1pPr defTabSz="584200">
        <a:defRPr sz="4200">
          <a:latin typeface="+mn-lt"/>
          <a:ea typeface="+mn-ea"/>
          <a:cs typeface="+mn-cs"/>
          <a:sym typeface="Helvetica Neue Light"/>
        </a:defRPr>
      </a:lvl1pPr>
      <a:lvl2pPr indent="228600" defTabSz="584200">
        <a:defRPr sz="4200">
          <a:latin typeface="+mn-lt"/>
          <a:ea typeface="+mn-ea"/>
          <a:cs typeface="+mn-cs"/>
          <a:sym typeface="Helvetica Neue Light"/>
        </a:defRPr>
      </a:lvl2pPr>
      <a:lvl3pPr indent="457200" defTabSz="584200">
        <a:defRPr sz="4200">
          <a:latin typeface="+mn-lt"/>
          <a:ea typeface="+mn-ea"/>
          <a:cs typeface="+mn-cs"/>
          <a:sym typeface="Helvetica Neue Light"/>
        </a:defRPr>
      </a:lvl3pPr>
      <a:lvl4pPr indent="685800" defTabSz="584200">
        <a:defRPr sz="4200">
          <a:latin typeface="+mn-lt"/>
          <a:ea typeface="+mn-ea"/>
          <a:cs typeface="+mn-cs"/>
          <a:sym typeface="Helvetica Neue Light"/>
        </a:defRPr>
      </a:lvl4pPr>
      <a:lvl5pPr indent="914400" defTabSz="584200">
        <a:defRPr sz="4200">
          <a:latin typeface="+mn-lt"/>
          <a:ea typeface="+mn-ea"/>
          <a:cs typeface="+mn-cs"/>
          <a:sym typeface="Helvetica Neue Light"/>
        </a:defRPr>
      </a:lvl5pPr>
      <a:lvl6pPr indent="1143000" defTabSz="584200">
        <a:defRPr sz="4200">
          <a:latin typeface="+mn-lt"/>
          <a:ea typeface="+mn-ea"/>
          <a:cs typeface="+mn-cs"/>
          <a:sym typeface="Helvetica Neue Light"/>
        </a:defRPr>
      </a:lvl6pPr>
      <a:lvl7pPr indent="1371600" defTabSz="584200">
        <a:defRPr sz="4200">
          <a:latin typeface="+mn-lt"/>
          <a:ea typeface="+mn-ea"/>
          <a:cs typeface="+mn-cs"/>
          <a:sym typeface="Helvetica Neue Light"/>
        </a:defRPr>
      </a:lvl7pPr>
      <a:lvl8pPr indent="1600200" defTabSz="584200">
        <a:defRPr sz="4200">
          <a:latin typeface="+mn-lt"/>
          <a:ea typeface="+mn-ea"/>
          <a:cs typeface="+mn-cs"/>
          <a:sym typeface="Helvetica Neue Light"/>
        </a:defRPr>
      </a:lvl8pPr>
      <a:lvl9pPr indent="1828800" defTabSz="584200">
        <a:defRPr sz="4200">
          <a:latin typeface="+mn-lt"/>
          <a:ea typeface="+mn-ea"/>
          <a:cs typeface="+mn-cs"/>
          <a:sym typeface="Helvetica Neue Light"/>
        </a:defRPr>
      </a:lvl9pPr>
    </p:titleStyle>
    <p:bodyStyle>
      <a:lvl1pPr marL="2667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1pPr>
      <a:lvl2pPr marL="7112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2pPr>
      <a:lvl3pPr marL="11557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3pPr>
      <a:lvl4pPr marL="16002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4pPr>
      <a:lvl5pPr marL="20447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5pPr>
      <a:lvl6pPr marL="24892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6pPr>
      <a:lvl7pPr marL="29337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7pPr>
      <a:lvl8pPr marL="33782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8pPr>
      <a:lvl9pPr marL="3822700" indent="-266700" defTabSz="584200">
        <a:spcBef>
          <a:spcPts val="4800"/>
        </a:spcBef>
        <a:buSzPct val="100000"/>
        <a:buChar char="•"/>
        <a:defRPr sz="2600">
          <a:solidFill>
            <a:srgbClr val="747474"/>
          </a:solidFill>
          <a:latin typeface="+mj-lt"/>
          <a:ea typeface="+mj-ea"/>
          <a:cs typeface="+mj-cs"/>
          <a:sym typeface="Helvetica Neue"/>
        </a:defRPr>
      </a:lvl9pPr>
    </p:bodyStyle>
    <p:otherStyle>
      <a:lvl1pPr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1pPr>
      <a:lvl2pPr indent="2286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2pPr>
      <a:lvl3pPr indent="4572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3pPr>
      <a:lvl4pPr indent="6858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4pPr>
      <a:lvl5pPr indent="9144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5pPr>
      <a:lvl6pPr indent="11430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6pPr>
      <a:lvl7pPr indent="13716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7pPr>
      <a:lvl8pPr indent="16002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8pPr>
      <a:lvl9pPr indent="1828800" algn="r" defTabSz="584200">
        <a:defRPr sz="1400">
          <a:solidFill>
            <a:schemeClr val="tx1"/>
          </a:solidFill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10" Type="http://schemas.openxmlformats.org/officeDocument/2006/relationships/image" Target="../media/image13.svg"/><Relationship Id="rId4" Type="http://schemas.openxmlformats.org/officeDocument/2006/relationships/image" Target="../media/image7.gif"/><Relationship Id="rId9" Type="http://schemas.openxmlformats.org/officeDocument/2006/relationships/image" Target="../media/image12.png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eg"/><Relationship Id="rId18" Type="http://schemas.openxmlformats.org/officeDocument/2006/relationships/image" Target="../media/image34.emf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emf"/><Relationship Id="rId2" Type="http://schemas.openxmlformats.org/officeDocument/2006/relationships/image" Target="../media/image18.jpeg"/><Relationship Id="rId16" Type="http://schemas.openxmlformats.org/officeDocument/2006/relationships/image" Target="../media/image32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gif"/><Relationship Id="rId10" Type="http://schemas.openxmlformats.org/officeDocument/2006/relationships/image" Target="../media/image26.png"/><Relationship Id="rId19" Type="http://schemas.openxmlformats.org/officeDocument/2006/relationships/image" Target="../media/image35.jpg"/><Relationship Id="rId4" Type="http://schemas.openxmlformats.org/officeDocument/2006/relationships/image" Target="../media/image20.png"/><Relationship Id="rId9" Type="http://schemas.openxmlformats.org/officeDocument/2006/relationships/image" Target="../media/image25.wmf"/><Relationship Id="rId1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image" Target="../media/image36.png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13" Type="http://schemas.openxmlformats.org/officeDocument/2006/relationships/image" Target="../media/image45.svg"/><Relationship Id="rId3" Type="http://schemas.openxmlformats.org/officeDocument/2006/relationships/slideLayout" Target="../slideLayouts/slideLayout3.xml"/><Relationship Id="rId7" Type="http://schemas.microsoft.com/office/2007/relationships/hdphoto" Target="../media/hdphoto2.wdp"/><Relationship Id="rId12" Type="http://schemas.openxmlformats.org/officeDocument/2006/relationships/image" Target="../media/image4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1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openxmlformats.org/officeDocument/2006/relationships/image" Target="../media/image40.emf"/><Relationship Id="rId10" Type="http://schemas.openxmlformats.org/officeDocument/2006/relationships/image" Target="../media/image43.png"/><Relationship Id="rId4" Type="http://schemas.openxmlformats.org/officeDocument/2006/relationships/image" Target="../media/image36.png"/><Relationship Id="rId9" Type="http://schemas.openxmlformats.org/officeDocument/2006/relationships/image" Target="../media/image37.emf"/><Relationship Id="rId14" Type="http://schemas.openxmlformats.org/officeDocument/2006/relationships/image" Target="../media/image3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47.emf"/><Relationship Id="rId7" Type="http://schemas.openxmlformats.org/officeDocument/2006/relationships/image" Target="../media/image51.emf"/><Relationship Id="rId12" Type="http://schemas.openxmlformats.org/officeDocument/2006/relationships/image" Target="../media/image56.emf"/><Relationship Id="rId2" Type="http://schemas.openxmlformats.org/officeDocument/2006/relationships/image" Target="../media/image46.t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emf"/><Relationship Id="rId11" Type="http://schemas.openxmlformats.org/officeDocument/2006/relationships/image" Target="../media/image55.emf"/><Relationship Id="rId5" Type="http://schemas.openxmlformats.org/officeDocument/2006/relationships/image" Target="../media/image49.emf"/><Relationship Id="rId10" Type="http://schemas.openxmlformats.org/officeDocument/2006/relationships/image" Target="../media/image54.png"/><Relationship Id="rId4" Type="http://schemas.openxmlformats.org/officeDocument/2006/relationships/image" Target="../media/image48.emf"/><Relationship Id="rId9" Type="http://schemas.openxmlformats.org/officeDocument/2006/relationships/image" Target="../media/image5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4.png"/><Relationship Id="rId7" Type="http://schemas.openxmlformats.org/officeDocument/2006/relationships/image" Target="../media/image59.png"/><Relationship Id="rId12" Type="http://schemas.openxmlformats.org/officeDocument/2006/relationships/image" Target="../media/image53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jfif"/><Relationship Id="rId11" Type="http://schemas.openxmlformats.org/officeDocument/2006/relationships/image" Target="../media/image63.jpeg"/><Relationship Id="rId5" Type="http://schemas.openxmlformats.org/officeDocument/2006/relationships/image" Target="../media/image57.emf"/><Relationship Id="rId10" Type="http://schemas.openxmlformats.org/officeDocument/2006/relationships/image" Target="../media/image62.png"/><Relationship Id="rId4" Type="http://schemas.openxmlformats.org/officeDocument/2006/relationships/image" Target="../media/image55.emf"/><Relationship Id="rId9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12" Type="http://schemas.openxmlformats.org/officeDocument/2006/relationships/image" Target="../media/image74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emf"/><Relationship Id="rId11" Type="http://schemas.openxmlformats.org/officeDocument/2006/relationships/image" Target="../media/image73.emf"/><Relationship Id="rId5" Type="http://schemas.openxmlformats.org/officeDocument/2006/relationships/image" Target="../media/image67.emf"/><Relationship Id="rId10" Type="http://schemas.openxmlformats.org/officeDocument/2006/relationships/image" Target="../media/image72.emf"/><Relationship Id="rId4" Type="http://schemas.openxmlformats.org/officeDocument/2006/relationships/image" Target="../media/image66.emf"/><Relationship Id="rId9" Type="http://schemas.openxmlformats.org/officeDocument/2006/relationships/image" Target="../media/image7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emf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13" Type="http://schemas.openxmlformats.org/officeDocument/2006/relationships/image" Target="../media/image93.emf"/><Relationship Id="rId18" Type="http://schemas.openxmlformats.org/officeDocument/2006/relationships/image" Target="../media/image98.emf"/><Relationship Id="rId3" Type="http://schemas.openxmlformats.org/officeDocument/2006/relationships/image" Target="../media/image83.emf"/><Relationship Id="rId21" Type="http://schemas.openxmlformats.org/officeDocument/2006/relationships/image" Target="../media/image101.emf"/><Relationship Id="rId7" Type="http://schemas.openxmlformats.org/officeDocument/2006/relationships/image" Target="../media/image87.emf"/><Relationship Id="rId12" Type="http://schemas.openxmlformats.org/officeDocument/2006/relationships/image" Target="../media/image92.emf"/><Relationship Id="rId17" Type="http://schemas.openxmlformats.org/officeDocument/2006/relationships/image" Target="../media/image97.emf"/><Relationship Id="rId2" Type="http://schemas.openxmlformats.org/officeDocument/2006/relationships/image" Target="../media/image82.emf"/><Relationship Id="rId16" Type="http://schemas.openxmlformats.org/officeDocument/2006/relationships/image" Target="../media/image96.emf"/><Relationship Id="rId20" Type="http://schemas.openxmlformats.org/officeDocument/2006/relationships/image" Target="../media/image10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6.emf"/><Relationship Id="rId11" Type="http://schemas.openxmlformats.org/officeDocument/2006/relationships/image" Target="../media/image91.emf"/><Relationship Id="rId5" Type="http://schemas.openxmlformats.org/officeDocument/2006/relationships/image" Target="../media/image85.emf"/><Relationship Id="rId15" Type="http://schemas.openxmlformats.org/officeDocument/2006/relationships/image" Target="../media/image95.emf"/><Relationship Id="rId10" Type="http://schemas.openxmlformats.org/officeDocument/2006/relationships/image" Target="../media/image90.emf"/><Relationship Id="rId19" Type="http://schemas.openxmlformats.org/officeDocument/2006/relationships/image" Target="../media/image99.emf"/><Relationship Id="rId4" Type="http://schemas.openxmlformats.org/officeDocument/2006/relationships/image" Target="../media/image84.emf"/><Relationship Id="rId9" Type="http://schemas.openxmlformats.org/officeDocument/2006/relationships/image" Target="../media/image89.emf"/><Relationship Id="rId14" Type="http://schemas.openxmlformats.org/officeDocument/2006/relationships/image" Target="../media/image94.emf"/><Relationship Id="rId22" Type="http://schemas.openxmlformats.org/officeDocument/2006/relationships/image" Target="../media/image10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14.png"/><Relationship Id="rId7" Type="http://schemas.openxmlformats.org/officeDocument/2006/relationships/image" Target="../media/image107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4.png"/><Relationship Id="rId4" Type="http://schemas.openxmlformats.org/officeDocument/2006/relationships/image" Target="../media/image10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4.png"/><Relationship Id="rId5" Type="http://schemas.openxmlformats.org/officeDocument/2006/relationships/image" Target="../media/image103.jpe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4.png"/><Relationship Id="rId4" Type="http://schemas.openxmlformats.org/officeDocument/2006/relationships/image" Target="../media/image10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1.emf"/><Relationship Id="rId5" Type="http://schemas.openxmlformats.org/officeDocument/2006/relationships/image" Target="../media/image114.png"/><Relationship Id="rId4" Type="http://schemas.openxmlformats.org/officeDocument/2006/relationships/image" Target="../media/image10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275E360-FDA2-47EF-BE5C-5EA4F67E8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5" y="1565826"/>
            <a:ext cx="12438946" cy="5862420"/>
          </a:xfrm>
          <a:prstGeom prst="rect">
            <a:avLst/>
          </a:prstGeom>
        </p:spPr>
      </p:pic>
      <p:sp>
        <p:nvSpPr>
          <p:cNvPr id="14" name="Shape 73"/>
          <p:cNvSpPr/>
          <p:nvPr/>
        </p:nvSpPr>
        <p:spPr>
          <a:xfrm flipV="1">
            <a:off x="159264" y="8493866"/>
            <a:ext cx="8322128" cy="43795"/>
          </a:xfrm>
          <a:prstGeom prst="line">
            <a:avLst/>
          </a:prstGeom>
          <a:ln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</p:txBody>
      </p:sp>
      <p:sp>
        <p:nvSpPr>
          <p:cNvPr id="69" name="Shape 69"/>
          <p:cNvSpPr/>
          <p:nvPr/>
        </p:nvSpPr>
        <p:spPr>
          <a:xfrm>
            <a:off x="447205" y="8780583"/>
            <a:ext cx="6556818" cy="800219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>
              <a:defRPr sz="1800"/>
            </a:pPr>
            <a:r>
              <a:rPr sz="2800" b="1" dirty="0">
                <a:solidFill>
                  <a:srgbClr val="363636"/>
                </a:solidFill>
                <a:latin typeface="Palatino"/>
                <a:ea typeface="Palatino"/>
                <a:cs typeface="Palatino"/>
                <a:sym typeface="Palatino"/>
              </a:rPr>
              <a:t>Thomas </a:t>
            </a:r>
            <a:r>
              <a:rPr lang="fr-FR" sz="2800" b="1" dirty="0">
                <a:solidFill>
                  <a:srgbClr val="363636"/>
                </a:solidFill>
                <a:latin typeface="Palatino"/>
                <a:ea typeface="Palatino"/>
                <a:cs typeface="Palatino"/>
                <a:sym typeface="Palatino"/>
              </a:rPr>
              <a:t>DUGUET</a:t>
            </a:r>
          </a:p>
          <a:p>
            <a:pPr lvl="0">
              <a:defRPr sz="1800"/>
            </a:pPr>
            <a:r>
              <a:rPr lang="fr-FR" sz="2400" b="1" dirty="0" err="1">
                <a:solidFill>
                  <a:srgbClr val="363636"/>
                </a:solidFill>
                <a:latin typeface="Palatino"/>
                <a:ea typeface="Palatino"/>
                <a:cs typeface="Palatino"/>
                <a:sym typeface="Palatino"/>
              </a:rPr>
              <a:t>DPhN</a:t>
            </a:r>
            <a:r>
              <a:rPr lang="fr-FR" sz="2400" b="1" dirty="0">
                <a:solidFill>
                  <a:srgbClr val="363636"/>
                </a:solidFill>
                <a:latin typeface="Palatino"/>
                <a:ea typeface="Palatino"/>
                <a:cs typeface="Palatino"/>
                <a:sym typeface="Palatino"/>
              </a:rPr>
              <a:t>, CEA-Saclay, France</a:t>
            </a:r>
          </a:p>
        </p:txBody>
      </p:sp>
      <p:sp>
        <p:nvSpPr>
          <p:cNvPr id="27" name="[Figure: B. Bally]"/>
          <p:cNvSpPr txBox="1"/>
          <p:nvPr/>
        </p:nvSpPr>
        <p:spPr>
          <a:xfrm>
            <a:off x="5062671" y="5455621"/>
            <a:ext cx="1909635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b">
            <a:spAutoFit/>
          </a:bodyPr>
          <a:lstStyle/>
          <a:p>
            <a:pPr>
              <a:defRPr sz="1500">
                <a:latin typeface="Palatino"/>
                <a:ea typeface="Palatino"/>
                <a:cs typeface="Palatino"/>
                <a:sym typeface="Palatino"/>
              </a:defRPr>
            </a:pPr>
            <a:r>
              <a:rPr sz="1600" b="1" i="1" dirty="0"/>
              <a:t>Figure</a:t>
            </a:r>
            <a:r>
              <a:rPr sz="1600" b="1" dirty="0"/>
              <a:t>: B. Bally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71" y="8637225"/>
            <a:ext cx="1086936" cy="1086936"/>
          </a:xfrm>
          <a:prstGeom prst="rect">
            <a:avLst/>
          </a:prstGeom>
        </p:spPr>
      </p:pic>
      <p:sp>
        <p:nvSpPr>
          <p:cNvPr id="20" name="Shape 67"/>
          <p:cNvSpPr/>
          <p:nvPr/>
        </p:nvSpPr>
        <p:spPr>
          <a:xfrm>
            <a:off x="0" y="557802"/>
            <a:ext cx="13004800" cy="651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/>
          <a:lstStyle>
            <a:lvl1pPr defTabSz="457200">
              <a:defRPr sz="4000">
                <a:solidFill>
                  <a:srgbClr val="063C9E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b="1" dirty="0">
                <a:solidFill>
                  <a:srgbClr val="0033CC"/>
                </a:solidFill>
              </a:rPr>
              <a:t>Imaging many-body correlations in nuclei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b="1" dirty="0">
                <a:solidFill>
                  <a:srgbClr val="0033CC"/>
                </a:solidFill>
              </a:rPr>
              <a:t>via symmetric ultra-central ion-ion collisions</a:t>
            </a:r>
            <a:endParaRPr lang="en-US" sz="1600" dirty="0">
              <a:solidFill>
                <a:srgbClr val="0033CC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081E53-0CD0-4C90-A5B2-27C71B4920E3}"/>
              </a:ext>
            </a:extLst>
          </p:cNvPr>
          <p:cNvSpPr/>
          <p:nvPr/>
        </p:nvSpPr>
        <p:spPr>
          <a:xfrm>
            <a:off x="750253" y="2055255"/>
            <a:ext cx="6460087" cy="236841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A778757-09C4-4F6A-84FB-C98F209C6A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689" y="2237984"/>
            <a:ext cx="2360881" cy="196561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9F4630-4D1A-441F-AB43-FEBC37D08E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03" y="1736658"/>
            <a:ext cx="2686870" cy="2687009"/>
          </a:xfrm>
          <a:prstGeom prst="rect">
            <a:avLst/>
          </a:prstGeom>
        </p:spPr>
      </p:pic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15817DC8-2C9F-42A1-8BCC-3DC5C8930E55}"/>
              </a:ext>
            </a:extLst>
          </p:cNvPr>
          <p:cNvSpPr/>
          <p:nvPr/>
        </p:nvSpPr>
        <p:spPr>
          <a:xfrm>
            <a:off x="3425407" y="2733503"/>
            <a:ext cx="1018914" cy="785550"/>
          </a:xfrm>
          <a:prstGeom prst="leftRightArrow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62314D-2BB3-4628-8126-434720D6CBEA}"/>
              </a:ext>
            </a:extLst>
          </p:cNvPr>
          <p:cNvSpPr/>
          <p:nvPr/>
        </p:nvSpPr>
        <p:spPr>
          <a:xfrm>
            <a:off x="640483" y="2009857"/>
            <a:ext cx="6569857" cy="2413810"/>
          </a:xfrm>
          <a:prstGeom prst="roundRect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CC84EC-AF94-458C-8643-E42890883B39}"/>
              </a:ext>
            </a:extLst>
          </p:cNvPr>
          <p:cNvSpPr/>
          <p:nvPr/>
        </p:nvSpPr>
        <p:spPr>
          <a:xfrm>
            <a:off x="568872" y="1565826"/>
            <a:ext cx="2575490" cy="397158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26" name="2023"/>
          <p:cNvSpPr txBox="1"/>
          <p:nvPr/>
        </p:nvSpPr>
        <p:spPr>
          <a:xfrm>
            <a:off x="657086" y="1478032"/>
            <a:ext cx="3518592" cy="47192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800" b="1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r>
              <a:rPr lang="fr-FR" sz="2400" i="1" dirty="0"/>
              <a:t>Ab initio </a:t>
            </a:r>
            <a:r>
              <a:rPr lang="fr-FR" sz="2400" dirty="0" err="1"/>
              <a:t>nuclear</a:t>
            </a:r>
            <a:r>
              <a:rPr lang="fr-FR" sz="2400" dirty="0"/>
              <a:t> </a:t>
            </a:r>
            <a:r>
              <a:rPr lang="fr-FR" sz="2400" dirty="0" err="1"/>
              <a:t>theory</a:t>
            </a:r>
            <a:r>
              <a:rPr lang="fr-FR" sz="2400" dirty="0"/>
              <a:t> </a:t>
            </a:r>
            <a:endParaRPr sz="2400" dirty="0"/>
          </a:p>
        </p:txBody>
      </p:sp>
      <p:sp>
        <p:nvSpPr>
          <p:cNvPr id="21" name="2023">
            <a:extLst>
              <a:ext uri="{FF2B5EF4-FFF2-40B4-BE49-F238E27FC236}">
                <a16:creationId xmlns:a16="http://schemas.microsoft.com/office/drawing/2014/main" id="{22329B66-EEB5-4A7D-9332-61784EA11E91}"/>
              </a:ext>
            </a:extLst>
          </p:cNvPr>
          <p:cNvSpPr txBox="1"/>
          <p:nvPr/>
        </p:nvSpPr>
        <p:spPr>
          <a:xfrm>
            <a:off x="5722269" y="4461904"/>
            <a:ext cx="4998163" cy="47192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800" b="1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r>
              <a:rPr lang="fr-FR" sz="2400" dirty="0"/>
              <a:t>Ultra-</a:t>
            </a:r>
            <a:r>
              <a:rPr lang="fr-FR" sz="2400" dirty="0" err="1"/>
              <a:t>relativistic</a:t>
            </a:r>
            <a:r>
              <a:rPr lang="fr-FR" sz="2400" dirty="0"/>
              <a:t> ion-ion collisions</a:t>
            </a:r>
            <a:endParaRPr sz="2400" dirty="0"/>
          </a:p>
        </p:txBody>
      </p:sp>
      <p:sp>
        <p:nvSpPr>
          <p:cNvPr id="22" name="2023">
            <a:extLst>
              <a:ext uri="{FF2B5EF4-FFF2-40B4-BE49-F238E27FC236}">
                <a16:creationId xmlns:a16="http://schemas.microsoft.com/office/drawing/2014/main" id="{2FB3805D-C850-4DA1-B4FB-3588C4F26CBD}"/>
              </a:ext>
            </a:extLst>
          </p:cNvPr>
          <p:cNvSpPr txBox="1"/>
          <p:nvPr/>
        </p:nvSpPr>
        <p:spPr>
          <a:xfrm>
            <a:off x="3447551" y="3699706"/>
            <a:ext cx="974626" cy="47192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800" b="1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r>
              <a:rPr lang="fr-FR" sz="2400" i="1" dirty="0"/>
              <a:t>versus</a:t>
            </a:r>
            <a:endParaRPr sz="2400" dirty="0"/>
          </a:p>
        </p:txBody>
      </p:sp>
      <p:sp>
        <p:nvSpPr>
          <p:cNvPr id="23" name="Shape 68">
            <a:extLst>
              <a:ext uri="{FF2B5EF4-FFF2-40B4-BE49-F238E27FC236}">
                <a16:creationId xmlns:a16="http://schemas.microsoft.com/office/drawing/2014/main" id="{79F1A393-5830-4A67-B2E0-CD98A08AAC15}"/>
              </a:ext>
            </a:extLst>
          </p:cNvPr>
          <p:cNvSpPr/>
          <p:nvPr/>
        </p:nvSpPr>
        <p:spPr>
          <a:xfrm>
            <a:off x="206922" y="7680039"/>
            <a:ext cx="8250335" cy="420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lvl="0" algn="l">
              <a:defRPr sz="1800"/>
            </a:pPr>
            <a:r>
              <a:rPr lang="en-US" sz="2500" b="1" i="1" dirty="0">
                <a:solidFill>
                  <a:srgbClr val="5F5F5F"/>
                </a:solidFill>
                <a:latin typeface="Palatino"/>
                <a:ea typeface="Palatino"/>
                <a:cs typeface="Palatino"/>
                <a:sym typeface="Palatino"/>
              </a:rPr>
              <a:t>EMMI Workshop: Light-ion collisions 2026</a:t>
            </a:r>
          </a:p>
          <a:p>
            <a:pPr lvl="0" algn="l">
              <a:defRPr sz="1800"/>
            </a:pPr>
            <a:r>
              <a:rPr lang="en-US" sz="2500" b="1" dirty="0">
                <a:solidFill>
                  <a:srgbClr val="5F5F5F"/>
                </a:solidFill>
                <a:latin typeface="Palatino"/>
                <a:ea typeface="Palatino"/>
                <a:cs typeface="Palatino"/>
                <a:sym typeface="Palatino"/>
              </a:rPr>
              <a:t>Sept. 21-25, Heidelberg</a:t>
            </a:r>
            <a:endParaRPr lang="fr-FR" sz="2500" b="1" dirty="0">
              <a:solidFill>
                <a:srgbClr val="5F5F5F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24" name="Image" descr="Image">
            <a:extLst>
              <a:ext uri="{FF2B5EF4-FFF2-40B4-BE49-F238E27FC236}">
                <a16:creationId xmlns:a16="http://schemas.microsoft.com/office/drawing/2014/main" id="{6AF5F827-7987-4162-AFA7-04ADC93CDB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0838" y="7347106"/>
            <a:ext cx="3158286" cy="2233696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2023">
            <a:extLst>
              <a:ext uri="{FF2B5EF4-FFF2-40B4-BE49-F238E27FC236}">
                <a16:creationId xmlns:a16="http://schemas.microsoft.com/office/drawing/2014/main" id="{5FEFC4F4-ED81-471B-9910-1D2B363523A6}"/>
              </a:ext>
            </a:extLst>
          </p:cNvPr>
          <p:cNvSpPr txBox="1"/>
          <p:nvPr/>
        </p:nvSpPr>
        <p:spPr>
          <a:xfrm>
            <a:off x="7278540" y="1577016"/>
            <a:ext cx="5685352" cy="2657138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2800" b="1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algn="ctr"/>
            <a:r>
              <a:rPr lang="fr-FR" i="1" dirty="0">
                <a:solidFill>
                  <a:srgbClr val="C00000"/>
                </a:solidFill>
              </a:rPr>
              <a:t>Covered </a:t>
            </a:r>
            <a:r>
              <a:rPr lang="fr-FR" i="1" dirty="0" err="1">
                <a:solidFill>
                  <a:srgbClr val="C00000"/>
                </a:solidFill>
              </a:rPr>
              <a:t>today</a:t>
            </a:r>
            <a:endParaRPr lang="fr-FR" sz="2200" i="1" dirty="0">
              <a:solidFill>
                <a:srgbClr val="C00000"/>
              </a:solidFill>
            </a:endParaRPr>
          </a:p>
          <a:p>
            <a:pPr algn="ctr"/>
            <a:endParaRPr lang="fr-FR" sz="1000" i="1" dirty="0">
              <a:solidFill>
                <a:srgbClr val="C00000"/>
              </a:solidFill>
            </a:endParaRPr>
          </a:p>
          <a:p>
            <a:pPr algn="ctr"/>
            <a:r>
              <a:rPr lang="fr-FR" sz="2200" dirty="0" err="1">
                <a:solidFill>
                  <a:srgbClr val="C00000"/>
                </a:solidFill>
              </a:rPr>
              <a:t>Formalization</a:t>
            </a:r>
            <a:r>
              <a:rPr lang="fr-FR" sz="2200" dirty="0">
                <a:solidFill>
                  <a:srgbClr val="C00000"/>
                </a:solidFill>
              </a:rPr>
              <a:t> of the </a:t>
            </a:r>
            <a:r>
              <a:rPr lang="fr-FR" sz="2200" dirty="0" err="1">
                <a:solidFill>
                  <a:srgbClr val="C00000"/>
                </a:solidFill>
              </a:rPr>
              <a:t>connection</a:t>
            </a:r>
            <a:endParaRPr lang="fr-FR" sz="2200" dirty="0">
              <a:solidFill>
                <a:srgbClr val="C00000"/>
              </a:solidFill>
            </a:endParaRPr>
          </a:p>
          <a:p>
            <a:pPr algn="ctr"/>
            <a:r>
              <a:rPr lang="fr-FR" sz="2200" dirty="0">
                <a:solidFill>
                  <a:srgbClr val="C00000"/>
                </a:solidFill>
              </a:rPr>
              <a:t>Ab initio </a:t>
            </a:r>
            <a:r>
              <a:rPr lang="fr-FR" sz="2200" dirty="0" err="1">
                <a:solidFill>
                  <a:srgbClr val="C00000"/>
                </a:solidFill>
              </a:rPr>
              <a:t>anatomy</a:t>
            </a:r>
            <a:r>
              <a:rPr lang="fr-FR" sz="2200" dirty="0">
                <a:solidFill>
                  <a:srgbClr val="C00000"/>
                </a:solidFill>
              </a:rPr>
              <a:t> of 2-nucleon </a:t>
            </a:r>
            <a:r>
              <a:rPr lang="fr-FR" sz="2200" dirty="0" err="1">
                <a:solidFill>
                  <a:srgbClr val="C00000"/>
                </a:solidFill>
              </a:rPr>
              <a:t>correlations</a:t>
            </a:r>
            <a:endParaRPr lang="fr-FR" sz="2200" dirty="0">
              <a:solidFill>
                <a:srgbClr val="C00000"/>
              </a:solidFill>
            </a:endParaRPr>
          </a:p>
          <a:p>
            <a:pPr algn="ctr"/>
            <a:endParaRPr lang="fr-FR" sz="2400" dirty="0">
              <a:solidFill>
                <a:srgbClr val="C00000"/>
              </a:solidFill>
            </a:endParaRPr>
          </a:p>
          <a:p>
            <a:pPr algn="ctr"/>
            <a:r>
              <a:rPr lang="fr-FR" i="1" dirty="0">
                <a:solidFill>
                  <a:srgbClr val="C00000"/>
                </a:solidFill>
              </a:rPr>
              <a:t>Not </a:t>
            </a:r>
            <a:r>
              <a:rPr lang="fr-FR" i="1" dirty="0" err="1">
                <a:solidFill>
                  <a:srgbClr val="C00000"/>
                </a:solidFill>
              </a:rPr>
              <a:t>covered</a:t>
            </a:r>
            <a:r>
              <a:rPr lang="fr-FR" i="1" dirty="0">
                <a:solidFill>
                  <a:srgbClr val="C00000"/>
                </a:solidFill>
              </a:rPr>
              <a:t> </a:t>
            </a:r>
            <a:r>
              <a:rPr lang="fr-FR" i="1" dirty="0" err="1">
                <a:solidFill>
                  <a:srgbClr val="C00000"/>
                </a:solidFill>
              </a:rPr>
              <a:t>today</a:t>
            </a:r>
            <a:endParaRPr lang="fr-FR" i="1" dirty="0">
              <a:solidFill>
                <a:srgbClr val="C00000"/>
              </a:solidFill>
            </a:endParaRPr>
          </a:p>
          <a:p>
            <a:pPr algn="ctr"/>
            <a:endParaRPr lang="fr-FR" sz="1000" i="1" dirty="0">
              <a:solidFill>
                <a:srgbClr val="C00000"/>
              </a:solidFill>
            </a:endParaRPr>
          </a:p>
          <a:p>
            <a:pPr algn="ctr"/>
            <a:r>
              <a:rPr lang="fr-FR" sz="2200" dirty="0" err="1">
                <a:solidFill>
                  <a:srgbClr val="C00000"/>
                </a:solidFill>
              </a:rPr>
              <a:t>Review</a:t>
            </a:r>
            <a:r>
              <a:rPr lang="fr-FR" sz="2200" dirty="0">
                <a:solidFill>
                  <a:srgbClr val="C00000"/>
                </a:solidFill>
              </a:rPr>
              <a:t> of </a:t>
            </a:r>
            <a:r>
              <a:rPr lang="fr-FR" sz="2200" dirty="0" err="1">
                <a:solidFill>
                  <a:srgbClr val="C00000"/>
                </a:solidFill>
              </a:rPr>
              <a:t>past</a:t>
            </a:r>
            <a:r>
              <a:rPr lang="fr-FR" sz="2200" dirty="0">
                <a:solidFill>
                  <a:srgbClr val="C00000"/>
                </a:solidFill>
              </a:rPr>
              <a:t> </a:t>
            </a:r>
            <a:r>
              <a:rPr lang="fr-FR" sz="2200" dirty="0" err="1">
                <a:solidFill>
                  <a:srgbClr val="C00000"/>
                </a:solidFill>
              </a:rPr>
              <a:t>phenomenological</a:t>
            </a:r>
            <a:r>
              <a:rPr lang="fr-FR" sz="2200" dirty="0">
                <a:solidFill>
                  <a:srgbClr val="C00000"/>
                </a:solidFill>
              </a:rPr>
              <a:t> </a:t>
            </a:r>
            <a:r>
              <a:rPr lang="fr-FR" sz="2200" dirty="0" err="1">
                <a:solidFill>
                  <a:srgbClr val="C00000"/>
                </a:solidFill>
              </a:rPr>
              <a:t>studies</a:t>
            </a:r>
            <a:endParaRPr lang="fr-FR" sz="2200" dirty="0">
              <a:solidFill>
                <a:srgbClr val="C00000"/>
              </a:solidFill>
            </a:endParaRPr>
          </a:p>
        </p:txBody>
      </p:sp>
      <p:sp>
        <p:nvSpPr>
          <p:cNvPr id="29" name="Shape 625">
            <a:extLst>
              <a:ext uri="{FF2B5EF4-FFF2-40B4-BE49-F238E27FC236}">
                <a16:creationId xmlns:a16="http://schemas.microsoft.com/office/drawing/2014/main" id="{022BE681-4F1F-488C-BDD5-0B7C091EFFED}"/>
              </a:ext>
            </a:extLst>
          </p:cNvPr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36445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Shape 625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26" name="Shape 626"/>
          <p:cNvSpPr/>
          <p:nvPr/>
        </p:nvSpPr>
        <p:spPr>
          <a:xfrm>
            <a:off x="444500" y="238138"/>
            <a:ext cx="12115800" cy="8794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solidFill>
                  <a:srgbClr val="00590C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fr-FR" sz="3600" dirty="0" err="1">
                <a:solidFill>
                  <a:schemeClr val="tx1"/>
                </a:solidFill>
              </a:rPr>
              <a:t>Collaborators</a:t>
            </a:r>
            <a:r>
              <a:rPr lang="fr-FR" sz="3600" dirty="0">
                <a:solidFill>
                  <a:schemeClr val="tx1"/>
                </a:solidFill>
              </a:rPr>
              <a:t> on ab initio</a:t>
            </a:r>
            <a:r>
              <a:rPr lang="fr-FR" sz="3600" dirty="0">
                <a:solidFill>
                  <a:srgbClr val="C00000"/>
                </a:solidFill>
              </a:rPr>
              <a:t> </a:t>
            </a:r>
            <a:r>
              <a:rPr lang="fr-FR" sz="3600" dirty="0" err="1">
                <a:solidFill>
                  <a:srgbClr val="C00000"/>
                </a:solidFill>
              </a:rPr>
              <a:t>nuclear</a:t>
            </a:r>
            <a:r>
              <a:rPr lang="fr-FR" sz="3600" dirty="0">
                <a:solidFill>
                  <a:srgbClr val="C00000"/>
                </a:solidFill>
              </a:rPr>
              <a:t> structure </a:t>
            </a:r>
            <a:r>
              <a:rPr lang="fr-FR" sz="3600" dirty="0">
                <a:solidFill>
                  <a:schemeClr val="tx1"/>
                </a:solidFill>
              </a:rPr>
              <a:t>vs</a:t>
            </a:r>
            <a:r>
              <a:rPr lang="fr-FR" sz="3600" dirty="0">
                <a:solidFill>
                  <a:srgbClr val="00590C"/>
                </a:solidFill>
              </a:rPr>
              <a:t> </a:t>
            </a:r>
            <a:r>
              <a:rPr lang="fr-FR" sz="3600" dirty="0">
                <a:solidFill>
                  <a:srgbClr val="0033CC"/>
                </a:solidFill>
              </a:rPr>
              <a:t>HIC</a:t>
            </a:r>
            <a:endParaRPr sz="3600" dirty="0">
              <a:solidFill>
                <a:srgbClr val="0033CC"/>
              </a:solidFill>
            </a:endParaRPr>
          </a:p>
        </p:txBody>
      </p:sp>
      <p:sp>
        <p:nvSpPr>
          <p:cNvPr id="26" name="Shape 629"/>
          <p:cNvSpPr/>
          <p:nvPr/>
        </p:nvSpPr>
        <p:spPr>
          <a:xfrm>
            <a:off x="3338024" y="1503995"/>
            <a:ext cx="2896522" cy="5078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lang="fr-FR" sz="2200" b="1" dirty="0">
                <a:solidFill>
                  <a:srgbClr val="1243DE"/>
                </a:solidFill>
                <a:latin typeface="Palatino"/>
                <a:ea typeface="Palatino"/>
                <a:cs typeface="Palatino"/>
                <a:sym typeface="Palatino"/>
              </a:rPr>
              <a:t>J.-P. Blaizot</a:t>
            </a:r>
          </a:p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G. Blanchon </a:t>
            </a:r>
          </a:p>
          <a:p>
            <a:pPr lvl="0" algn="l">
              <a:defRPr sz="1800"/>
            </a:pPr>
            <a:r>
              <a:rPr lang="fr-FR" sz="2200" b="1" dirty="0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S. </a:t>
            </a:r>
            <a:r>
              <a:rPr lang="fr-FR" sz="2200" b="1" dirty="0" err="1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Bofos</a:t>
            </a:r>
            <a:r>
              <a:rPr lang="fr-FR" sz="2200" b="1" dirty="0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</a:p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J.-P. Ebran </a:t>
            </a:r>
          </a:p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T.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Demartini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</a:p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M. Dupuis </a:t>
            </a:r>
          </a:p>
          <a:p>
            <a:pPr lvl="0" algn="l">
              <a:defRPr sz="1800"/>
            </a:pPr>
            <a:r>
              <a:rPr lang="fr-FR" sz="2200" b="1" dirty="0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M. Frosini </a:t>
            </a:r>
          </a:p>
          <a:p>
            <a:pPr lvl="0" algn="l">
              <a:defRPr sz="1800"/>
            </a:pPr>
            <a:r>
              <a:rPr lang="fr-FR" sz="2200" b="1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F. </a:t>
            </a:r>
            <a:r>
              <a:rPr lang="fr-FR" sz="2200" b="1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Gelis</a:t>
            </a:r>
            <a:endParaRPr lang="fr-FR" sz="2200" b="1" dirty="0">
              <a:solidFill>
                <a:srgbClr val="0033CC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L. Heitz </a:t>
            </a:r>
          </a:p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A. Porro</a:t>
            </a:r>
          </a:p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S. Sainato </a:t>
            </a:r>
          </a:p>
          <a:p>
            <a:pPr lvl="0" algn="l">
              <a:defRPr sz="1800"/>
            </a:pPr>
            <a:r>
              <a:rPr lang="fr-FR" sz="2200" b="1" dirty="0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V. </a:t>
            </a:r>
            <a:r>
              <a:rPr lang="fr-FR" sz="2200" b="1" dirty="0" err="1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Somà</a:t>
            </a:r>
            <a:r>
              <a:rPr lang="fr-FR" sz="2200" b="1" dirty="0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</a:p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P.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Tamagno</a:t>
            </a:r>
            <a:endParaRPr lang="fr-FR"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E.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Thiriont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–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Bernolle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</a:p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L. Zurek</a:t>
            </a:r>
          </a:p>
        </p:txBody>
      </p:sp>
      <p:sp>
        <p:nvSpPr>
          <p:cNvPr id="29" name="Shape 629"/>
          <p:cNvSpPr/>
          <p:nvPr/>
        </p:nvSpPr>
        <p:spPr>
          <a:xfrm>
            <a:off x="3239189" y="9083618"/>
            <a:ext cx="1512707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P. </a:t>
            </a:r>
            <a:r>
              <a:rPr lang="fr-FR" sz="2200" dirty="0" err="1">
                <a:latin typeface="Palatino"/>
                <a:ea typeface="Palatino"/>
                <a:cs typeface="Palatino"/>
                <a:sym typeface="Palatino"/>
              </a:rPr>
              <a:t>Navratil</a:t>
            </a:r>
            <a:endParaRPr lang="fr-FR" sz="2200" dirty="0"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30" name="Shape 629"/>
          <p:cNvSpPr/>
          <p:nvPr/>
        </p:nvSpPr>
        <p:spPr>
          <a:xfrm>
            <a:off x="10588546" y="1776868"/>
            <a:ext cx="212458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G. Hagen</a:t>
            </a:r>
          </a:p>
        </p:txBody>
      </p:sp>
      <p:sp>
        <p:nvSpPr>
          <p:cNvPr id="32" name="Shape 629"/>
          <p:cNvSpPr/>
          <p:nvPr/>
        </p:nvSpPr>
        <p:spPr>
          <a:xfrm>
            <a:off x="10588546" y="5672031"/>
            <a:ext cx="1933471" cy="1692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M. Aytekin</a:t>
            </a:r>
          </a:p>
          <a:p>
            <a:pPr lvl="0" algn="l">
              <a:defRPr sz="1800"/>
            </a:pPr>
            <a:r>
              <a:rPr lang="fr-FR" sz="2200" b="1" dirty="0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B. Bally</a:t>
            </a:r>
          </a:p>
          <a:p>
            <a:pPr lvl="0" algn="l">
              <a:defRPr sz="1800"/>
            </a:pP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R. Roth</a:t>
            </a:r>
          </a:p>
          <a:p>
            <a:pPr lvl="0" algn="l">
              <a:defRPr sz="1800"/>
            </a:pPr>
            <a:r>
              <a:rPr lang="fr-FR" sz="2200" b="1" dirty="0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A. Tichai </a:t>
            </a:r>
          </a:p>
          <a:p>
            <a:pPr lvl="0" algn="l">
              <a:defRPr sz="1800"/>
            </a:pP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U. Vernik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464" y="5987628"/>
            <a:ext cx="2346722" cy="97095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" y="8947948"/>
            <a:ext cx="2042028" cy="63468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763" y="1648190"/>
            <a:ext cx="2336487" cy="563009"/>
          </a:xfrm>
          <a:prstGeom prst="rect">
            <a:avLst/>
          </a:prstGeom>
        </p:spPr>
      </p:pic>
      <p:sp>
        <p:nvSpPr>
          <p:cNvPr id="17" name="Shape 629"/>
          <p:cNvSpPr/>
          <p:nvPr/>
        </p:nvSpPr>
        <p:spPr>
          <a:xfrm>
            <a:off x="3310268" y="6818428"/>
            <a:ext cx="212458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P. Demol</a:t>
            </a:r>
          </a:p>
        </p:txBody>
      </p:sp>
      <p:sp>
        <p:nvSpPr>
          <p:cNvPr id="18" name="Shape 629"/>
          <p:cNvSpPr/>
          <p:nvPr/>
        </p:nvSpPr>
        <p:spPr>
          <a:xfrm>
            <a:off x="10588545" y="2986118"/>
            <a:ext cx="212458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H. </a:t>
            </a:r>
            <a:r>
              <a:rPr lang="fr-FR" sz="2200" dirty="0" err="1">
                <a:latin typeface="Palatino"/>
                <a:ea typeface="Palatino"/>
                <a:cs typeface="Palatino"/>
                <a:sym typeface="Palatino"/>
              </a:rPr>
              <a:t>Hergert</a:t>
            </a:r>
            <a:endParaRPr lang="fr-FR" sz="2200" dirty="0"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168" y="2589951"/>
            <a:ext cx="862550" cy="1080344"/>
          </a:xfrm>
          <a:prstGeom prst="rect">
            <a:avLst/>
          </a:prstGeom>
        </p:spPr>
      </p:pic>
      <p:sp>
        <p:nvSpPr>
          <p:cNvPr id="20" name="Shape 629"/>
          <p:cNvSpPr/>
          <p:nvPr/>
        </p:nvSpPr>
        <p:spPr>
          <a:xfrm>
            <a:off x="10588546" y="7752454"/>
            <a:ext cx="163116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lang="fr-FR" sz="2200" b="1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S. </a:t>
            </a:r>
            <a:r>
              <a:rPr lang="fr-FR" sz="2200" b="1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Jeon</a:t>
            </a:r>
            <a:endParaRPr lang="fr-FR" sz="2200" b="1" dirty="0">
              <a:solidFill>
                <a:srgbClr val="0033CC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2" name="Shape 629"/>
          <p:cNvSpPr/>
          <p:nvPr/>
        </p:nvSpPr>
        <p:spPr>
          <a:xfrm>
            <a:off x="10642023" y="8874350"/>
            <a:ext cx="191827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lang="fr-FR" sz="2200" b="1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G. Giacalone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95" y="7656677"/>
            <a:ext cx="881605" cy="1065273"/>
          </a:xfrm>
          <a:prstGeom prst="rect">
            <a:avLst/>
          </a:prstGeom>
        </p:spPr>
      </p:pic>
      <p:sp>
        <p:nvSpPr>
          <p:cNvPr id="24" name="Shape 629"/>
          <p:cNvSpPr/>
          <p:nvPr/>
        </p:nvSpPr>
        <p:spPr>
          <a:xfrm>
            <a:off x="3268764" y="7938608"/>
            <a:ext cx="2445212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A. Scalesi</a:t>
            </a:r>
          </a:p>
        </p:txBody>
      </p:sp>
      <p:pic>
        <p:nvPicPr>
          <p:cNvPr id="28" name="droppedImage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904856" y="1933379"/>
            <a:ext cx="1711872" cy="1540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3CA5AC2F-B5F4-43F8-AFBF-6F0850B88D0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53032" y="6405601"/>
            <a:ext cx="1015520" cy="10155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A44AC53-1836-456B-8908-4F32BAA389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87" y="7079616"/>
            <a:ext cx="2526347" cy="1684231"/>
          </a:xfrm>
          <a:prstGeom prst="rect">
            <a:avLst/>
          </a:prstGeom>
        </p:spPr>
      </p:pic>
      <p:pic>
        <p:nvPicPr>
          <p:cNvPr id="15" name="Graphique 14">
            <a:extLst>
              <a:ext uri="{FF2B5EF4-FFF2-40B4-BE49-F238E27FC236}">
                <a16:creationId xmlns:a16="http://schemas.microsoft.com/office/drawing/2014/main" id="{3F1306F1-9619-4D62-A7AC-75D37706AAF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703526" y="8454905"/>
            <a:ext cx="1177443" cy="1177443"/>
          </a:xfrm>
          <a:prstGeom prst="rect">
            <a:avLst/>
          </a:prstGeom>
        </p:spPr>
      </p:pic>
      <p:pic>
        <p:nvPicPr>
          <p:cNvPr id="23" name="Image" descr="Image">
            <a:extLst>
              <a:ext uri="{FF2B5EF4-FFF2-40B4-BE49-F238E27FC236}">
                <a16:creationId xmlns:a16="http://schemas.microsoft.com/office/drawing/2014/main" id="{F24F9FD7-3D5E-4365-9563-AB8D2BE760D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0823" y="3809298"/>
            <a:ext cx="2631796" cy="1861336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hape 629">
            <a:extLst>
              <a:ext uri="{FF2B5EF4-FFF2-40B4-BE49-F238E27FC236}">
                <a16:creationId xmlns:a16="http://schemas.microsoft.com/office/drawing/2014/main" id="{A33BD16C-E013-453F-8214-BBAFE0FAF321}"/>
              </a:ext>
            </a:extLst>
          </p:cNvPr>
          <p:cNvSpPr/>
          <p:nvPr/>
        </p:nvSpPr>
        <p:spPr>
          <a:xfrm>
            <a:off x="10588545" y="4207968"/>
            <a:ext cx="191827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lang="fr-FR" sz="2200" b="1" dirty="0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C. Ding</a:t>
            </a:r>
          </a:p>
          <a:p>
            <a:pPr lvl="0" algn="l">
              <a:defRPr sz="1800"/>
            </a:pPr>
            <a:r>
              <a:rPr lang="fr-FR" sz="2200" b="1" dirty="0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Y. Li</a:t>
            </a:r>
          </a:p>
          <a:p>
            <a:pPr lvl="0" algn="l">
              <a:defRPr sz="1800"/>
            </a:pPr>
            <a:r>
              <a:rPr lang="fr-FR" sz="2200" b="1" dirty="0">
                <a:solidFill>
                  <a:srgbClr val="C00000"/>
                </a:solidFill>
                <a:latin typeface="Palatino"/>
                <a:ea typeface="Palatino"/>
                <a:cs typeface="Palatino"/>
                <a:sym typeface="Palatino"/>
              </a:rPr>
              <a:t>J. Yao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1807FD-CCB7-4F81-841A-64D13A6D29E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352" y="4207968"/>
            <a:ext cx="1230945" cy="123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413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44500" y="127000"/>
            <a:ext cx="12115800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solidFill>
                  <a:srgbClr val="00BDFF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33CC"/>
                </a:solidFill>
              </a:rPr>
              <a:t>Contents</a:t>
            </a:r>
          </a:p>
        </p:txBody>
      </p:sp>
      <p:sp>
        <p:nvSpPr>
          <p:cNvPr id="81" name="Shape 81"/>
          <p:cNvSpPr/>
          <p:nvPr/>
        </p:nvSpPr>
        <p:spPr>
          <a:xfrm>
            <a:off x="551070" y="3475321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latin typeface="Palatino"/>
                <a:ea typeface="Palatino"/>
                <a:cs typeface="Palatino"/>
                <a:sym typeface="Palatino"/>
              </a:rPr>
              <a:t>Imaging (two-body) correlations in nuclei via 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ultra-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relativistic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ion-ion collisions</a:t>
            </a:r>
            <a:endParaRPr lang="en-US" sz="2200" dirty="0"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3" name="Shape 81"/>
          <p:cNvSpPr/>
          <p:nvPr/>
        </p:nvSpPr>
        <p:spPr>
          <a:xfrm>
            <a:off x="551070" y="2748635"/>
            <a:ext cx="1106609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Introduction</a:t>
            </a:r>
            <a:endParaRPr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" name="Shape 81">
            <a:extLst>
              <a:ext uri="{FF2B5EF4-FFF2-40B4-BE49-F238E27FC236}">
                <a16:creationId xmlns:a16="http://schemas.microsoft.com/office/drawing/2014/main" id="{0C7ED7B8-22D2-4557-9A48-EFE98FD2E05B}"/>
              </a:ext>
            </a:extLst>
          </p:cNvPr>
          <p:cNvSpPr/>
          <p:nvPr/>
        </p:nvSpPr>
        <p:spPr>
          <a:xfrm>
            <a:off x="906515" y="571167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latin typeface="Palatino"/>
                <a:ea typeface="Palatino"/>
                <a:cs typeface="Palatino"/>
                <a:sym typeface="Palatino"/>
              </a:rPr>
              <a:t>Anatomy of two-body correlations based on ab initio nuclear structure calculations</a:t>
            </a:r>
          </a:p>
        </p:txBody>
      </p:sp>
      <p:sp>
        <p:nvSpPr>
          <p:cNvPr id="18" name="Shape 81">
            <a:extLst>
              <a:ext uri="{FF2B5EF4-FFF2-40B4-BE49-F238E27FC236}">
                <a16:creationId xmlns:a16="http://schemas.microsoft.com/office/drawing/2014/main" id="{0ECECA3C-5CF8-4DE7-90E2-C6C741A6BF68}"/>
              </a:ext>
            </a:extLst>
          </p:cNvPr>
          <p:cNvSpPr/>
          <p:nvPr/>
        </p:nvSpPr>
        <p:spPr>
          <a:xfrm>
            <a:off x="906516" y="492869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flow versus a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fully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quantal description of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nuclei</a:t>
            </a:r>
            <a:endParaRPr lang="fr-FR"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6" name="Shape 81">
            <a:extLst>
              <a:ext uri="{FF2B5EF4-FFF2-40B4-BE49-F238E27FC236}">
                <a16:creationId xmlns:a16="http://schemas.microsoft.com/office/drawing/2014/main" id="{C827ED10-092C-434A-97F5-C156E901F931}"/>
              </a:ext>
            </a:extLst>
          </p:cNvPr>
          <p:cNvSpPr/>
          <p:nvPr/>
        </p:nvSpPr>
        <p:spPr>
          <a:xfrm>
            <a:off x="906512" y="4144431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flow versus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classical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rigid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rotor model</a:t>
            </a:r>
          </a:p>
        </p:txBody>
      </p:sp>
      <p:sp>
        <p:nvSpPr>
          <p:cNvPr id="31" name="Shape 81">
            <a:extLst>
              <a:ext uri="{FF2B5EF4-FFF2-40B4-BE49-F238E27FC236}">
                <a16:creationId xmlns:a16="http://schemas.microsoft.com/office/drawing/2014/main" id="{31A512A4-F9F2-4731-8957-33864DDEF57C}"/>
              </a:ext>
            </a:extLst>
          </p:cNvPr>
          <p:cNvSpPr/>
          <p:nvPr/>
        </p:nvSpPr>
        <p:spPr>
          <a:xfrm>
            <a:off x="622300" y="6438436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Conclusions and perspectives</a:t>
            </a:r>
            <a:endParaRPr lang="en-US" sz="2200" dirty="0"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53744576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44500" y="127000"/>
            <a:ext cx="12115800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solidFill>
                  <a:srgbClr val="00BDFF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33CC"/>
                </a:solidFill>
              </a:rPr>
              <a:t>Contents</a:t>
            </a:r>
          </a:p>
        </p:txBody>
      </p:sp>
      <p:sp>
        <p:nvSpPr>
          <p:cNvPr id="81" name="Shape 81"/>
          <p:cNvSpPr/>
          <p:nvPr/>
        </p:nvSpPr>
        <p:spPr>
          <a:xfrm>
            <a:off x="551070" y="3475321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latin typeface="Palatino"/>
                <a:ea typeface="Palatino"/>
                <a:cs typeface="Palatino"/>
                <a:sym typeface="Palatino"/>
              </a:rPr>
              <a:t>Imaging (two-body) correlations in nuclei via 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ultra-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relativistic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ion-ion collisions</a:t>
            </a:r>
            <a:endParaRPr lang="en-US" sz="2200" dirty="0"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3" name="Shape 81"/>
          <p:cNvSpPr/>
          <p:nvPr/>
        </p:nvSpPr>
        <p:spPr>
          <a:xfrm>
            <a:off x="551070" y="2748635"/>
            <a:ext cx="1106609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Introduction</a:t>
            </a:r>
            <a:endParaRPr sz="2200" dirty="0">
              <a:solidFill>
                <a:srgbClr val="0033CC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" name="Shape 81">
            <a:extLst>
              <a:ext uri="{FF2B5EF4-FFF2-40B4-BE49-F238E27FC236}">
                <a16:creationId xmlns:a16="http://schemas.microsoft.com/office/drawing/2014/main" id="{0C7ED7B8-22D2-4557-9A48-EFE98FD2E05B}"/>
              </a:ext>
            </a:extLst>
          </p:cNvPr>
          <p:cNvSpPr/>
          <p:nvPr/>
        </p:nvSpPr>
        <p:spPr>
          <a:xfrm>
            <a:off x="906515" y="571167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latin typeface="Palatino"/>
                <a:ea typeface="Palatino"/>
                <a:cs typeface="Palatino"/>
                <a:sym typeface="Palatino"/>
              </a:rPr>
              <a:t>Anatomy of two-body correlations based on ab initio nuclear structure calculations</a:t>
            </a:r>
          </a:p>
        </p:txBody>
      </p:sp>
      <p:sp>
        <p:nvSpPr>
          <p:cNvPr id="18" name="Shape 81">
            <a:extLst>
              <a:ext uri="{FF2B5EF4-FFF2-40B4-BE49-F238E27FC236}">
                <a16:creationId xmlns:a16="http://schemas.microsoft.com/office/drawing/2014/main" id="{0ECECA3C-5CF8-4DE7-90E2-C6C741A6BF68}"/>
              </a:ext>
            </a:extLst>
          </p:cNvPr>
          <p:cNvSpPr/>
          <p:nvPr/>
        </p:nvSpPr>
        <p:spPr>
          <a:xfrm>
            <a:off x="906516" y="492869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flow versus a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fully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quantal description of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nuclei</a:t>
            </a:r>
            <a:endParaRPr lang="fr-FR"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6" name="Shape 81">
            <a:extLst>
              <a:ext uri="{FF2B5EF4-FFF2-40B4-BE49-F238E27FC236}">
                <a16:creationId xmlns:a16="http://schemas.microsoft.com/office/drawing/2014/main" id="{C827ED10-092C-434A-97F5-C156E901F931}"/>
              </a:ext>
            </a:extLst>
          </p:cNvPr>
          <p:cNvSpPr/>
          <p:nvPr/>
        </p:nvSpPr>
        <p:spPr>
          <a:xfrm>
            <a:off x="906512" y="4144431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flow versus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classical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rigid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rotor model</a:t>
            </a:r>
          </a:p>
        </p:txBody>
      </p:sp>
      <p:sp>
        <p:nvSpPr>
          <p:cNvPr id="31" name="Shape 81">
            <a:extLst>
              <a:ext uri="{FF2B5EF4-FFF2-40B4-BE49-F238E27FC236}">
                <a16:creationId xmlns:a16="http://schemas.microsoft.com/office/drawing/2014/main" id="{31A512A4-F9F2-4731-8957-33864DDEF57C}"/>
              </a:ext>
            </a:extLst>
          </p:cNvPr>
          <p:cNvSpPr/>
          <p:nvPr/>
        </p:nvSpPr>
        <p:spPr>
          <a:xfrm>
            <a:off x="622300" y="6438436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Conclusions and perspectives</a:t>
            </a:r>
            <a:endParaRPr lang="en-US" sz="2200" dirty="0"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94411392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130" y="8504476"/>
            <a:ext cx="1905243" cy="122030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073" y="8504479"/>
            <a:ext cx="2038561" cy="1220308"/>
          </a:xfrm>
          <a:prstGeom prst="rect">
            <a:avLst/>
          </a:prstGeom>
        </p:spPr>
      </p:pic>
      <p:sp>
        <p:nvSpPr>
          <p:cNvPr id="2" name="Rectangle à coins arrondis 1"/>
          <p:cNvSpPr/>
          <p:nvPr/>
        </p:nvSpPr>
        <p:spPr>
          <a:xfrm>
            <a:off x="128588" y="1626328"/>
            <a:ext cx="6991075" cy="740133"/>
          </a:xfrm>
          <a:prstGeom prst="wedgeRoundRectCallout">
            <a:avLst>
              <a:gd name="adj1" fmla="val -32160"/>
              <a:gd name="adj2" fmla="val 81219"/>
              <a:gd name="adj3" fmla="val 16667"/>
            </a:avLst>
          </a:prstGeom>
          <a:solidFill>
            <a:srgbClr val="92D050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243" name="Line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4" name="Espace réservé du texte 4">
            <a:extLst>
              <a:ext uri="{FF2B5EF4-FFF2-40B4-BE49-F238E27FC236}">
                <a16:creationId xmlns:a16="http://schemas.microsoft.com/office/drawing/2014/main" id="{5E0F982C-7717-5CEA-2F05-98795018B031}"/>
              </a:ext>
            </a:extLst>
          </p:cNvPr>
          <p:cNvSpPr txBox="1">
            <a:spLocks/>
          </p:cNvSpPr>
          <p:nvPr/>
        </p:nvSpPr>
        <p:spPr>
          <a:xfrm>
            <a:off x="2792316" y="3918903"/>
            <a:ext cx="3264581" cy="1122582"/>
          </a:xfrm>
          <a:prstGeom prst="rect">
            <a:avLst/>
          </a:prstGeom>
        </p:spPr>
        <p:txBody>
          <a:bodyPr vert="horz" wrap="square" lIns="136238" tIns="68119" rIns="136238" bIns="68119" rtlCol="0">
            <a:spAutoFit/>
          </a:bodyPr>
          <a:lstStyle>
            <a:lvl1pPr marL="0" indent="0" algn="l" defTabSz="957925" rtl="0" eaLnBrk="1" latinLnBrk="0" hangingPunct="1">
              <a:lnSpc>
                <a:spcPct val="90000"/>
              </a:lnSpc>
              <a:spcBef>
                <a:spcPts val="1048"/>
              </a:spcBef>
              <a:buClr>
                <a:srgbClr val="548235"/>
              </a:buClr>
              <a:buSzPct val="80000"/>
              <a:buFontTx/>
              <a:buNone/>
              <a:defRPr sz="1800" b="1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18444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Calibri" panose="020F0502020204030204" pitchFamily="34" charset="0"/>
              <a:buChar char="-"/>
              <a:defRPr sz="16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97407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76370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Calibri" panose="020F0502020204030204" pitchFamily="34" charset="0"/>
              <a:buChar char="-"/>
              <a:defRPr sz="12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155332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634295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3258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92220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1183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7" dirty="0">
                <a:solidFill>
                  <a:srgbClr val="268E46"/>
                </a:solidFill>
              </a:rPr>
              <a:t>Excitation spectra</a:t>
            </a:r>
            <a:endParaRPr lang="en-US" sz="1280" dirty="0">
              <a:solidFill>
                <a:srgbClr val="268E46"/>
              </a:solidFill>
            </a:endParaRPr>
          </a:p>
          <a:p>
            <a:r>
              <a:rPr lang="en-US" sz="1493" b="0" dirty="0">
                <a:solidFill>
                  <a:srgbClr val="268E46"/>
                </a:solidFill>
              </a:rPr>
              <a:t>energies, transition probabilities, response function to electroweak probes, …</a:t>
            </a:r>
            <a:endParaRPr lang="en-US" sz="1280" b="0" dirty="0">
              <a:solidFill>
                <a:srgbClr val="268E46"/>
              </a:solidFill>
            </a:endParaRPr>
          </a:p>
        </p:txBody>
      </p:sp>
      <p:sp>
        <p:nvSpPr>
          <p:cNvPr id="45" name="Espace réservé du texte 4">
            <a:extLst>
              <a:ext uri="{FF2B5EF4-FFF2-40B4-BE49-F238E27FC236}">
                <a16:creationId xmlns:a16="http://schemas.microsoft.com/office/drawing/2014/main" id="{3F9CDF3E-1A95-CE94-2BBF-6D8F064D705A}"/>
              </a:ext>
            </a:extLst>
          </p:cNvPr>
          <p:cNvSpPr txBox="1">
            <a:spLocks/>
          </p:cNvSpPr>
          <p:nvPr/>
        </p:nvSpPr>
        <p:spPr>
          <a:xfrm>
            <a:off x="2865400" y="5820681"/>
            <a:ext cx="3264581" cy="709007"/>
          </a:xfrm>
          <a:prstGeom prst="rect">
            <a:avLst/>
          </a:prstGeom>
        </p:spPr>
        <p:txBody>
          <a:bodyPr vert="horz" wrap="square" lIns="136238" tIns="68119" rIns="136238" bIns="68119" rtlCol="0">
            <a:spAutoFit/>
          </a:bodyPr>
          <a:lstStyle>
            <a:lvl1pPr marL="0" indent="0" algn="l" defTabSz="957925" rtl="0" eaLnBrk="1" latinLnBrk="0" hangingPunct="1">
              <a:lnSpc>
                <a:spcPct val="90000"/>
              </a:lnSpc>
              <a:spcBef>
                <a:spcPts val="1048"/>
              </a:spcBef>
              <a:buClr>
                <a:srgbClr val="548235"/>
              </a:buClr>
              <a:buSzPct val="80000"/>
              <a:buFontTx/>
              <a:buNone/>
              <a:defRPr sz="1800" b="1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18444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Calibri" panose="020F0502020204030204" pitchFamily="34" charset="0"/>
              <a:buChar char="-"/>
              <a:defRPr sz="16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97407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76370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Calibri" panose="020F0502020204030204" pitchFamily="34" charset="0"/>
              <a:buChar char="-"/>
              <a:defRPr sz="12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155332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634295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3258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92220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1183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7" dirty="0">
                <a:solidFill>
                  <a:srgbClr val="C2141C"/>
                </a:solidFill>
              </a:rPr>
              <a:t>Decay modes</a:t>
            </a:r>
            <a:endParaRPr lang="en-US" sz="1280" dirty="0">
              <a:solidFill>
                <a:srgbClr val="C2141C"/>
              </a:solidFill>
            </a:endParaRPr>
          </a:p>
          <a:p>
            <a:r>
              <a:rPr lang="en-US" sz="1493" b="0" dirty="0">
                <a:solidFill>
                  <a:srgbClr val="C2141C"/>
                </a:solidFill>
              </a:rPr>
              <a:t>lifetime, yields, …</a:t>
            </a:r>
            <a:endParaRPr lang="en-US" sz="1280" b="0" dirty="0">
              <a:solidFill>
                <a:srgbClr val="C2141C"/>
              </a:solidFill>
            </a:endParaRPr>
          </a:p>
        </p:txBody>
      </p:sp>
      <p:sp>
        <p:nvSpPr>
          <p:cNvPr id="46" name="Espace réservé du texte 4">
            <a:extLst>
              <a:ext uri="{FF2B5EF4-FFF2-40B4-BE49-F238E27FC236}">
                <a16:creationId xmlns:a16="http://schemas.microsoft.com/office/drawing/2014/main" id="{E42E10D5-5DAD-0F4B-ABEC-BB7AFA418961}"/>
              </a:ext>
            </a:extLst>
          </p:cNvPr>
          <p:cNvSpPr txBox="1">
            <a:spLocks/>
          </p:cNvSpPr>
          <p:nvPr/>
        </p:nvSpPr>
        <p:spPr>
          <a:xfrm>
            <a:off x="1443291" y="7271043"/>
            <a:ext cx="3264581" cy="709007"/>
          </a:xfrm>
          <a:prstGeom prst="rect">
            <a:avLst/>
          </a:prstGeom>
        </p:spPr>
        <p:txBody>
          <a:bodyPr vert="horz" wrap="square" lIns="136238" tIns="68119" rIns="136238" bIns="68119" rtlCol="0">
            <a:spAutoFit/>
          </a:bodyPr>
          <a:lstStyle>
            <a:lvl1pPr marL="0" indent="0" algn="l" defTabSz="957925" rtl="0" eaLnBrk="1" latinLnBrk="0" hangingPunct="1">
              <a:lnSpc>
                <a:spcPct val="90000"/>
              </a:lnSpc>
              <a:spcBef>
                <a:spcPts val="1048"/>
              </a:spcBef>
              <a:buClr>
                <a:srgbClr val="548235"/>
              </a:buClr>
              <a:buSzPct val="80000"/>
              <a:buFontTx/>
              <a:buNone/>
              <a:defRPr sz="1800" b="1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18444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Calibri" panose="020F0502020204030204" pitchFamily="34" charset="0"/>
              <a:buChar char="-"/>
              <a:defRPr sz="16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97407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76370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Calibri" panose="020F0502020204030204" pitchFamily="34" charset="0"/>
              <a:buChar char="-"/>
              <a:defRPr sz="12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155332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634295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3258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92220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1183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7" dirty="0">
                <a:solidFill>
                  <a:srgbClr val="983893"/>
                </a:solidFill>
              </a:rPr>
              <a:t>Reactions</a:t>
            </a:r>
            <a:endParaRPr lang="en-US" sz="1280" dirty="0">
              <a:solidFill>
                <a:srgbClr val="983893"/>
              </a:solidFill>
            </a:endParaRPr>
          </a:p>
          <a:p>
            <a:r>
              <a:rPr lang="en-US" sz="1493" b="0" dirty="0">
                <a:solidFill>
                  <a:srgbClr val="983893"/>
                </a:solidFill>
              </a:rPr>
              <a:t>cross sections, …</a:t>
            </a:r>
            <a:endParaRPr lang="en-US" sz="1280" b="0" dirty="0">
              <a:solidFill>
                <a:srgbClr val="983893"/>
              </a:solidFill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9313A43A-5DCF-CB41-366A-68C58C12FDCA}"/>
              </a:ext>
            </a:extLst>
          </p:cNvPr>
          <p:cNvSpPr>
            <a:spLocks noChangeAspect="1"/>
          </p:cNvSpPr>
          <p:nvPr/>
        </p:nvSpPr>
        <p:spPr>
          <a:xfrm>
            <a:off x="-2225924" y="3133065"/>
            <a:ext cx="4442975" cy="4442975"/>
          </a:xfrm>
          <a:prstGeom prst="ellipse">
            <a:avLst/>
          </a:prstGeom>
          <a:noFill/>
          <a:ln w="952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480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A7D89244-E94E-40AA-E4D6-AAF98951D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05988" y="4422204"/>
            <a:ext cx="1837052" cy="1807738"/>
          </a:xfrm>
          <a:prstGeom prst="rect">
            <a:avLst/>
          </a:prstGeom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7C6F1655-4B2B-DD1E-727D-16F708DB2606}"/>
              </a:ext>
            </a:extLst>
          </p:cNvPr>
          <p:cNvGrpSpPr/>
          <p:nvPr/>
        </p:nvGrpSpPr>
        <p:grpSpPr>
          <a:xfrm>
            <a:off x="1474040" y="3674952"/>
            <a:ext cx="1267665" cy="1267767"/>
            <a:chOff x="1422106" y="2814733"/>
            <a:chExt cx="1188436" cy="1188532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4363CBCE-FF5D-BD01-DD33-604388E4C568}"/>
                </a:ext>
              </a:extLst>
            </p:cNvPr>
            <p:cNvSpPr/>
            <p:nvPr/>
          </p:nvSpPr>
          <p:spPr>
            <a:xfrm>
              <a:off x="1422106" y="2814733"/>
              <a:ext cx="1188000" cy="1188000"/>
            </a:xfrm>
            <a:prstGeom prst="ellipse">
              <a:avLst/>
            </a:prstGeom>
            <a:solidFill>
              <a:srgbClr val="EDE4E1"/>
            </a:solidFill>
            <a:ln w="1206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480" dirty="0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595586BD-A6D2-5B08-76F6-C433C2FC8048}"/>
                </a:ext>
              </a:extLst>
            </p:cNvPr>
            <p:cNvSpPr/>
            <p:nvPr/>
          </p:nvSpPr>
          <p:spPr>
            <a:xfrm>
              <a:off x="1422542" y="2815265"/>
              <a:ext cx="1188000" cy="1188000"/>
            </a:xfrm>
            <a:prstGeom prst="ellipse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480" dirty="0"/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965F5954-393E-CEE5-BD7E-7658B15B9E7C}"/>
                </a:ext>
              </a:extLst>
            </p:cNvPr>
            <p:cNvGrpSpPr/>
            <p:nvPr/>
          </p:nvGrpSpPr>
          <p:grpSpPr>
            <a:xfrm>
              <a:off x="1469476" y="3115425"/>
              <a:ext cx="976263" cy="690112"/>
              <a:chOff x="182534" y="157923"/>
              <a:chExt cx="2785390" cy="1968967"/>
            </a:xfrm>
          </p:grpSpPr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4F926B85-749B-0A50-B30B-4FAC53E5E9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817" t="1110" r="162"/>
              <a:stretch/>
            </p:blipFill>
            <p:spPr>
              <a:xfrm>
                <a:off x="182534" y="231973"/>
                <a:ext cx="2783943" cy="1894917"/>
              </a:xfrm>
              <a:prstGeom prst="rect">
                <a:avLst/>
              </a:prstGeom>
            </p:spPr>
          </p:pic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084E51E-160E-27B2-6547-5FD35B2BCF38}"/>
                  </a:ext>
                </a:extLst>
              </p:cNvPr>
              <p:cNvSpPr/>
              <p:nvPr/>
            </p:nvSpPr>
            <p:spPr>
              <a:xfrm>
                <a:off x="2338935" y="1957441"/>
                <a:ext cx="628989" cy="148099"/>
              </a:xfrm>
              <a:prstGeom prst="rect">
                <a:avLst/>
              </a:prstGeom>
              <a:solidFill>
                <a:srgbClr val="EDE4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480" dirty="0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795CA910-8CC6-ECCE-774F-AC86965024EA}"/>
                  </a:ext>
                </a:extLst>
              </p:cNvPr>
              <p:cNvSpPr/>
              <p:nvPr/>
            </p:nvSpPr>
            <p:spPr>
              <a:xfrm>
                <a:off x="337678" y="157923"/>
                <a:ext cx="242500" cy="148098"/>
              </a:xfrm>
              <a:prstGeom prst="rect">
                <a:avLst/>
              </a:prstGeom>
              <a:solidFill>
                <a:srgbClr val="EDE4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480"/>
              </a:p>
            </p:txBody>
          </p:sp>
        </p:grp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28CA5155-D72A-EAB4-E13B-4A6150C3AB1F}"/>
              </a:ext>
            </a:extLst>
          </p:cNvPr>
          <p:cNvGrpSpPr/>
          <p:nvPr/>
        </p:nvGrpSpPr>
        <p:grpSpPr>
          <a:xfrm>
            <a:off x="18405" y="6746730"/>
            <a:ext cx="1355904" cy="1354887"/>
            <a:chOff x="3599490" y="3167362"/>
            <a:chExt cx="1271160" cy="1270207"/>
          </a:xfrm>
        </p:grpSpPr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03D8FD45-E072-FF11-C5FC-C3464FBE6C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9490" y="3167362"/>
              <a:ext cx="1271160" cy="12702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480" dirty="0"/>
            </a:p>
          </p:txBody>
        </p:sp>
        <p:pic>
          <p:nvPicPr>
            <p:cNvPr id="58" name="Picture 3">
              <a:extLst>
                <a:ext uri="{FF2B5EF4-FFF2-40B4-BE49-F238E27FC236}">
                  <a16:creationId xmlns:a16="http://schemas.microsoft.com/office/drawing/2014/main" id="{D0FB3220-5E36-0FE6-F2EE-7D4E377AF8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1611" y="3195422"/>
              <a:ext cx="1185224" cy="1185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640123FA-DD6E-C670-A7F0-6355E9B8D3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60614" y="3223418"/>
              <a:ext cx="1155600" cy="1154734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4480" dirty="0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E2407448-062D-61D3-41A5-FBE1A327FE99}"/>
              </a:ext>
            </a:extLst>
          </p:cNvPr>
          <p:cNvGrpSpPr/>
          <p:nvPr/>
        </p:nvGrpSpPr>
        <p:grpSpPr>
          <a:xfrm>
            <a:off x="1541238" y="5497823"/>
            <a:ext cx="1268475" cy="1271594"/>
            <a:chOff x="1444910" y="4011209"/>
            <a:chExt cx="1189195" cy="1192119"/>
          </a:xfrm>
        </p:grpSpPr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1F8EDA94-A064-D583-4C8C-A6481D1FD093}"/>
                </a:ext>
              </a:extLst>
            </p:cNvPr>
            <p:cNvGrpSpPr/>
            <p:nvPr/>
          </p:nvGrpSpPr>
          <p:grpSpPr>
            <a:xfrm>
              <a:off x="1444910" y="4011209"/>
              <a:ext cx="1189195" cy="1192119"/>
              <a:chOff x="1058049" y="5041148"/>
              <a:chExt cx="1189195" cy="1192119"/>
            </a:xfrm>
          </p:grpSpPr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A2D337E9-2433-B7EF-CF54-7E21CF859E2C}"/>
                  </a:ext>
                </a:extLst>
              </p:cNvPr>
              <p:cNvSpPr/>
              <p:nvPr/>
            </p:nvSpPr>
            <p:spPr>
              <a:xfrm>
                <a:off x="1059244" y="5045267"/>
                <a:ext cx="1188000" cy="1188000"/>
              </a:xfrm>
              <a:prstGeom prst="ellipse">
                <a:avLst/>
              </a:prstGeom>
              <a:solidFill>
                <a:srgbClr val="EDE4E1"/>
              </a:solidFill>
              <a:ln w="1206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480" dirty="0"/>
              </a:p>
            </p:txBody>
          </p:sp>
          <p:sp>
            <p:nvSpPr>
              <p:cNvPr id="64" name="Ellipse 63">
                <a:extLst>
                  <a:ext uri="{FF2B5EF4-FFF2-40B4-BE49-F238E27FC236}">
                    <a16:creationId xmlns:a16="http://schemas.microsoft.com/office/drawing/2014/main" id="{01D547E5-2453-4CAF-C9EF-A3E96841C23C}"/>
                  </a:ext>
                </a:extLst>
              </p:cNvPr>
              <p:cNvSpPr/>
              <p:nvPr/>
            </p:nvSpPr>
            <p:spPr>
              <a:xfrm>
                <a:off x="1058049" y="5041148"/>
                <a:ext cx="1188000" cy="1188000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480" dirty="0"/>
              </a:p>
            </p:txBody>
          </p:sp>
        </p:grpSp>
        <p:pic>
          <p:nvPicPr>
            <p:cNvPr id="62" name="Picture 2" descr="FISPACT-II » Fission Yields">
              <a:extLst>
                <a:ext uri="{FF2B5EF4-FFF2-40B4-BE49-F238E27FC236}">
                  <a16:creationId xmlns:a16="http://schemas.microsoft.com/office/drawing/2014/main" id="{B4A5FFDF-829E-EB8E-D9F5-D969819595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2726" y="4266042"/>
              <a:ext cx="1039325" cy="727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08EB56D9-32DB-AE5D-AB46-3643A134B4E3}"/>
              </a:ext>
            </a:extLst>
          </p:cNvPr>
          <p:cNvGrpSpPr/>
          <p:nvPr/>
        </p:nvGrpSpPr>
        <p:grpSpPr>
          <a:xfrm>
            <a:off x="112136" y="2638958"/>
            <a:ext cx="1270263" cy="1276400"/>
            <a:chOff x="105127" y="1331023"/>
            <a:chExt cx="1190872" cy="1196625"/>
          </a:xfrm>
        </p:grpSpPr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3595ACEE-2AB6-7CF8-CEB7-5C762E9F9B0D}"/>
                </a:ext>
              </a:extLst>
            </p:cNvPr>
            <p:cNvGrpSpPr/>
            <p:nvPr/>
          </p:nvGrpSpPr>
          <p:grpSpPr>
            <a:xfrm>
              <a:off x="105127" y="1331023"/>
              <a:ext cx="1190872" cy="1196625"/>
              <a:chOff x="778343" y="1125039"/>
              <a:chExt cx="1190872" cy="1196625"/>
            </a:xfrm>
          </p:grpSpPr>
          <p:sp>
            <p:nvSpPr>
              <p:cNvPr id="68" name="Ellipse 67">
                <a:extLst>
                  <a:ext uri="{FF2B5EF4-FFF2-40B4-BE49-F238E27FC236}">
                    <a16:creationId xmlns:a16="http://schemas.microsoft.com/office/drawing/2014/main" id="{3313CCD8-3785-7571-6FA8-433BB8587EC1}"/>
                  </a:ext>
                </a:extLst>
              </p:cNvPr>
              <p:cNvSpPr/>
              <p:nvPr/>
            </p:nvSpPr>
            <p:spPr>
              <a:xfrm>
                <a:off x="778343" y="1125039"/>
                <a:ext cx="1188000" cy="1188000"/>
              </a:xfrm>
              <a:prstGeom prst="ellipse">
                <a:avLst/>
              </a:prstGeom>
              <a:solidFill>
                <a:srgbClr val="EDE4E1"/>
              </a:solidFill>
              <a:ln w="1206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480" dirty="0"/>
              </a:p>
            </p:txBody>
          </p:sp>
          <p:sp>
            <p:nvSpPr>
              <p:cNvPr id="69" name="Ellipse 68">
                <a:extLst>
                  <a:ext uri="{FF2B5EF4-FFF2-40B4-BE49-F238E27FC236}">
                    <a16:creationId xmlns:a16="http://schemas.microsoft.com/office/drawing/2014/main" id="{E7C9F4A8-5632-AD58-7921-54C8894432CF}"/>
                  </a:ext>
                </a:extLst>
              </p:cNvPr>
              <p:cNvSpPr/>
              <p:nvPr/>
            </p:nvSpPr>
            <p:spPr>
              <a:xfrm>
                <a:off x="781215" y="1133664"/>
                <a:ext cx="1188000" cy="1188000"/>
              </a:xfrm>
              <a:prstGeom prst="ellipse">
                <a:avLst/>
              </a:pr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4480" dirty="0"/>
              </a:p>
            </p:txBody>
          </p:sp>
        </p:grpSp>
        <p:pic>
          <p:nvPicPr>
            <p:cNvPr id="67" name="Image 66">
              <a:extLst>
                <a:ext uri="{FF2B5EF4-FFF2-40B4-BE49-F238E27FC236}">
                  <a16:creationId xmlns:a16="http://schemas.microsoft.com/office/drawing/2014/main" id="{A27A3A98-B32E-BBB5-EA8B-EE02629C61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100" t="16140" r="35788" b="26140"/>
            <a:stretch/>
          </p:blipFill>
          <p:spPr>
            <a:xfrm>
              <a:off x="179347" y="1452930"/>
              <a:ext cx="926110" cy="832627"/>
            </a:xfrm>
            <a:prstGeom prst="rect">
              <a:avLst/>
            </a:prstGeom>
          </p:spPr>
        </p:pic>
      </p:grpSp>
      <p:sp>
        <p:nvSpPr>
          <p:cNvPr id="83" name="Espace réservé du texte 4">
            <a:extLst>
              <a:ext uri="{FF2B5EF4-FFF2-40B4-BE49-F238E27FC236}">
                <a16:creationId xmlns:a16="http://schemas.microsoft.com/office/drawing/2014/main" id="{3F9CDF3E-1A95-CE94-2BBF-6D8F064D705A}"/>
              </a:ext>
            </a:extLst>
          </p:cNvPr>
          <p:cNvSpPr txBox="1">
            <a:spLocks/>
          </p:cNvSpPr>
          <p:nvPr/>
        </p:nvSpPr>
        <p:spPr>
          <a:xfrm>
            <a:off x="1358170" y="2673356"/>
            <a:ext cx="3264581" cy="709007"/>
          </a:xfrm>
          <a:prstGeom prst="rect">
            <a:avLst/>
          </a:prstGeom>
        </p:spPr>
        <p:txBody>
          <a:bodyPr vert="horz" wrap="square" lIns="136238" tIns="68119" rIns="136238" bIns="68119" rtlCol="0">
            <a:spAutoFit/>
          </a:bodyPr>
          <a:lstStyle>
            <a:lvl1pPr marL="0" indent="0" algn="l" defTabSz="957925" rtl="0" eaLnBrk="1" latinLnBrk="0" hangingPunct="1">
              <a:lnSpc>
                <a:spcPct val="90000"/>
              </a:lnSpc>
              <a:spcBef>
                <a:spcPts val="1048"/>
              </a:spcBef>
              <a:buClr>
                <a:srgbClr val="548235"/>
              </a:buClr>
              <a:buSzPct val="80000"/>
              <a:buFontTx/>
              <a:buNone/>
              <a:defRPr sz="1800" b="1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718444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Calibri" panose="020F0502020204030204" pitchFamily="34" charset="0"/>
              <a:buChar char="-"/>
              <a:defRPr sz="16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2pPr>
            <a:lvl3pPr marL="1197407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3pPr>
            <a:lvl4pPr marL="1676370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Calibri" panose="020F0502020204030204" pitchFamily="34" charset="0"/>
              <a:buChar char="-"/>
              <a:defRPr sz="12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4pPr>
            <a:lvl5pPr marL="2155332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Clr>
                <a:srgbClr val="548235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bg2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5pPr>
            <a:lvl6pPr marL="2634295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3258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92220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1183" indent="-239481" algn="l" defTabSz="957925" rtl="0" eaLnBrk="1" latinLnBrk="0" hangingPunct="1">
              <a:lnSpc>
                <a:spcPct val="90000"/>
              </a:lnSpc>
              <a:spcBef>
                <a:spcPts val="524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7" dirty="0">
                <a:solidFill>
                  <a:srgbClr val="00B0F0"/>
                </a:solidFill>
              </a:rPr>
              <a:t>Ground-state</a:t>
            </a:r>
            <a:endParaRPr lang="en-US" sz="1280" dirty="0">
              <a:solidFill>
                <a:srgbClr val="00B0F0"/>
              </a:solidFill>
            </a:endParaRPr>
          </a:p>
          <a:p>
            <a:r>
              <a:rPr lang="en-US" sz="1493" b="0" dirty="0">
                <a:solidFill>
                  <a:srgbClr val="00B0F0"/>
                </a:solidFill>
              </a:rPr>
              <a:t>masses, radii, density distributions …</a:t>
            </a:r>
            <a:endParaRPr lang="en-US" sz="1280" b="0" dirty="0">
              <a:solidFill>
                <a:srgbClr val="00B0F0"/>
              </a:solidFill>
            </a:endParaRPr>
          </a:p>
        </p:txBody>
      </p:sp>
      <p:sp>
        <p:nvSpPr>
          <p:cNvPr id="84" name="Diversity of nuclear phenomena"/>
          <p:cNvSpPr txBox="1"/>
          <p:nvPr/>
        </p:nvSpPr>
        <p:spPr>
          <a:xfrm>
            <a:off x="249311" y="127000"/>
            <a:ext cx="12384427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85000" lnSpcReduction="10000"/>
          </a:bodyPr>
          <a:lstStyle>
            <a:lvl1pPr defTabSz="457200">
              <a:defRPr sz="3600">
                <a:solidFill>
                  <a:srgbClr val="000000">
                    <a:alpha val="68057"/>
                  </a:srgbClr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r>
              <a:rPr lang="fr-FR" dirty="0"/>
              <a:t>The </a:t>
            </a:r>
            <a:r>
              <a:rPr lang="fr-FR" dirty="0" err="1"/>
              <a:t>atomic</a:t>
            </a:r>
            <a:r>
              <a:rPr lang="fr-FR" dirty="0"/>
              <a:t> nucleus as a 4-components quantum </a:t>
            </a:r>
            <a:r>
              <a:rPr lang="fr-FR" dirty="0" err="1"/>
              <a:t>mesoscopic</a:t>
            </a:r>
            <a:r>
              <a:rPr lang="fr-FR" dirty="0"/>
              <a:t> system </a:t>
            </a:r>
          </a:p>
          <a:p>
            <a:r>
              <a:rPr lang="fr-FR" b="1" i="1" dirty="0"/>
              <a:t>An </a:t>
            </a:r>
            <a:r>
              <a:rPr lang="fr-FR" b="1" i="1" dirty="0" err="1"/>
              <a:t>extremely</a:t>
            </a:r>
            <a:r>
              <a:rPr lang="fr-FR" b="1" i="1" dirty="0"/>
              <a:t> </a:t>
            </a:r>
            <a:r>
              <a:rPr lang="fr-FR" b="1" i="1" dirty="0" err="1"/>
              <a:t>rich</a:t>
            </a:r>
            <a:r>
              <a:rPr lang="fr-FR" b="1" i="1" dirty="0"/>
              <a:t> and d</a:t>
            </a:r>
            <a:r>
              <a:rPr b="1" i="1" dirty="0" err="1"/>
              <a:t>ivers</a:t>
            </a:r>
            <a:r>
              <a:rPr lang="fr-FR" b="1" i="1" dirty="0"/>
              <a:t>e </a:t>
            </a:r>
            <a:r>
              <a:rPr b="1" i="1" dirty="0" err="1"/>
              <a:t>phenomen</a:t>
            </a:r>
            <a:r>
              <a:rPr lang="fr-FR" b="1" i="1" dirty="0" err="1"/>
              <a:t>ology</a:t>
            </a:r>
            <a:endParaRPr b="1" i="1" dirty="0"/>
          </a:p>
        </p:txBody>
      </p:sp>
      <p:sp>
        <p:nvSpPr>
          <p:cNvPr id="107" name="Nucleus: bound (or resonant) state of Z protons and N neutrons"/>
          <p:cNvSpPr txBox="1"/>
          <p:nvPr/>
        </p:nvSpPr>
        <p:spPr>
          <a:xfrm>
            <a:off x="127363" y="1772198"/>
            <a:ext cx="6992300" cy="441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b="1" dirty="0"/>
              <a:t>Bound </a:t>
            </a:r>
            <a:r>
              <a:rPr b="1" dirty="0"/>
              <a:t>(</a:t>
            </a:r>
            <a:r>
              <a:rPr lang="fr-FR" b="1" dirty="0"/>
              <a:t>&amp;</a:t>
            </a:r>
            <a:r>
              <a:rPr b="1" dirty="0"/>
              <a:t>resonant) state of </a:t>
            </a:r>
            <a:r>
              <a:rPr b="1" i="1" dirty="0"/>
              <a:t>Z</a:t>
            </a:r>
            <a:r>
              <a:rPr b="1" dirty="0"/>
              <a:t> protons and </a:t>
            </a:r>
            <a:r>
              <a:rPr b="1" i="1" dirty="0"/>
              <a:t>N</a:t>
            </a:r>
            <a:r>
              <a:rPr b="1" dirty="0"/>
              <a:t> neutrons</a:t>
            </a:r>
            <a:r>
              <a:rPr lang="fr-FR" b="1" dirty="0"/>
              <a:t> </a:t>
            </a:r>
            <a:endParaRPr b="1" dirty="0"/>
          </a:p>
        </p:txBody>
      </p:sp>
      <p:sp>
        <p:nvSpPr>
          <p:cNvPr id="75" name="Ground state…"/>
          <p:cNvSpPr txBox="1"/>
          <p:nvPr/>
        </p:nvSpPr>
        <p:spPr>
          <a:xfrm>
            <a:off x="6063019" y="2927428"/>
            <a:ext cx="6006452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200" b="1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dirty="0" err="1"/>
              <a:t>Astrophysics</a:t>
            </a:r>
            <a:endParaRPr dirty="0"/>
          </a:p>
          <a:p>
            <a:pPr algn="l">
              <a:defRPr sz="2200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dirty="0"/>
              <a:t>Neutron star, </a:t>
            </a:r>
            <a:r>
              <a:rPr lang="fr-FR" dirty="0" err="1"/>
              <a:t>supernovae</a:t>
            </a:r>
            <a:r>
              <a:rPr lang="fr-FR" dirty="0"/>
              <a:t>, </a:t>
            </a:r>
            <a:r>
              <a:rPr lang="fr-FR" dirty="0" err="1"/>
              <a:t>nucleo-synthesis</a:t>
            </a:r>
            <a:r>
              <a:rPr lang="fr-FR" dirty="0"/>
              <a:t>… </a:t>
            </a:r>
            <a:endParaRPr dirty="0"/>
          </a:p>
        </p:txBody>
      </p:sp>
      <p:pic>
        <p:nvPicPr>
          <p:cNvPr id="77" name="Image 7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073" y="3825401"/>
            <a:ext cx="1171448" cy="1316892"/>
          </a:xfrm>
          <a:prstGeom prst="rect">
            <a:avLst/>
          </a:prstGeom>
        </p:spPr>
      </p:pic>
      <p:pic>
        <p:nvPicPr>
          <p:cNvPr id="88" name="Image 8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463" y="3816027"/>
            <a:ext cx="1848048" cy="1326266"/>
          </a:xfrm>
          <a:prstGeom prst="rect">
            <a:avLst/>
          </a:prstGeom>
        </p:spPr>
      </p:pic>
      <p:pic>
        <p:nvPicPr>
          <p:cNvPr id="92" name="Image 9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046" y="3828653"/>
            <a:ext cx="1641479" cy="1263938"/>
          </a:xfrm>
          <a:prstGeom prst="rect">
            <a:avLst/>
          </a:prstGeom>
        </p:spPr>
      </p:pic>
      <p:sp>
        <p:nvSpPr>
          <p:cNvPr id="106" name="Radioactive decays…"/>
          <p:cNvSpPr txBox="1"/>
          <p:nvPr/>
        </p:nvSpPr>
        <p:spPr>
          <a:xfrm>
            <a:off x="7291119" y="5280229"/>
            <a:ext cx="4787349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200" b="1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dirty="0"/>
              <a:t>Standard model of </a:t>
            </a:r>
            <a:r>
              <a:rPr lang="fr-FR" dirty="0" err="1"/>
              <a:t>particle</a:t>
            </a:r>
            <a:r>
              <a:rPr lang="fr-FR" dirty="0"/>
              <a:t> </a:t>
            </a:r>
            <a:r>
              <a:rPr lang="fr-FR" dirty="0" err="1"/>
              <a:t>physics</a:t>
            </a:r>
            <a:endParaRPr dirty="0"/>
          </a:p>
          <a:p>
            <a:pPr algn="l">
              <a:defRPr sz="2200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dirty="0"/>
              <a:t>0</a:t>
            </a:r>
            <a:r>
              <a:rPr lang="fr-FR" dirty="0">
                <a:latin typeface="Symbol" panose="05050102010706020507" pitchFamily="18" charset="2"/>
              </a:rPr>
              <a:t>n</a:t>
            </a:r>
            <a:r>
              <a:rPr dirty="0"/>
              <a:t>2β, </a:t>
            </a:r>
            <a:r>
              <a:rPr lang="fr-FR" dirty="0" err="1"/>
              <a:t>unitarity</a:t>
            </a:r>
            <a:r>
              <a:rPr lang="fr-FR" dirty="0"/>
              <a:t> of CKM matrix, PT</a:t>
            </a:r>
            <a:endParaRPr dirty="0"/>
          </a:p>
        </p:txBody>
      </p:sp>
      <p:pic>
        <p:nvPicPr>
          <p:cNvPr id="110" name="Image 10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618" y="6400068"/>
            <a:ext cx="2345335" cy="650531"/>
          </a:xfrm>
          <a:prstGeom prst="rect">
            <a:avLst/>
          </a:prstGeom>
        </p:spPr>
      </p:pic>
      <p:sp>
        <p:nvSpPr>
          <p:cNvPr id="111" name="Exotic structures…"/>
          <p:cNvSpPr txBox="1"/>
          <p:nvPr/>
        </p:nvSpPr>
        <p:spPr>
          <a:xfrm>
            <a:off x="7744996" y="7482920"/>
            <a:ext cx="4796185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200" b="1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dirty="0" err="1"/>
              <a:t>Mesoscopic</a:t>
            </a:r>
            <a:r>
              <a:rPr lang="fr-FR" dirty="0"/>
              <a:t> </a:t>
            </a:r>
            <a:r>
              <a:rPr lang="fr-FR" dirty="0" err="1"/>
              <a:t>many</a:t>
            </a:r>
            <a:r>
              <a:rPr lang="fr-FR" dirty="0"/>
              <a:t>-body </a:t>
            </a:r>
            <a:r>
              <a:rPr lang="fr-FR" dirty="0" err="1"/>
              <a:t>systems</a:t>
            </a:r>
            <a:endParaRPr dirty="0"/>
          </a:p>
          <a:p>
            <a:pPr algn="l">
              <a:defRPr sz="2200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dirty="0" err="1"/>
              <a:t>Molecules</a:t>
            </a:r>
            <a:r>
              <a:rPr dirty="0"/>
              <a:t>, </a:t>
            </a:r>
            <a:r>
              <a:rPr lang="fr-FR" dirty="0" err="1"/>
              <a:t>atoms</a:t>
            </a:r>
            <a:r>
              <a:rPr lang="fr-FR" dirty="0"/>
              <a:t>, cold </a:t>
            </a:r>
            <a:r>
              <a:rPr lang="fr-FR" dirty="0" err="1"/>
              <a:t>atom</a:t>
            </a:r>
            <a:r>
              <a:rPr lang="fr-FR" dirty="0"/>
              <a:t> </a:t>
            </a:r>
            <a:r>
              <a:rPr lang="fr-FR" dirty="0" err="1"/>
              <a:t>gases</a:t>
            </a:r>
            <a:r>
              <a:rPr dirty="0"/>
              <a:t>…</a:t>
            </a:r>
          </a:p>
        </p:txBody>
      </p:sp>
      <p:pic>
        <p:nvPicPr>
          <p:cNvPr id="113" name="Image 1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676" y="8458874"/>
            <a:ext cx="2210067" cy="1220308"/>
          </a:xfrm>
          <a:prstGeom prst="rect">
            <a:avLst/>
          </a:prstGeom>
        </p:spPr>
      </p:pic>
      <p:pic>
        <p:nvPicPr>
          <p:cNvPr id="114" name="Image 1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744" y="8463589"/>
            <a:ext cx="1836112" cy="1215593"/>
          </a:xfrm>
          <a:prstGeom prst="rect">
            <a:avLst/>
          </a:prstGeom>
        </p:spPr>
      </p:pic>
      <p:sp>
        <p:nvSpPr>
          <p:cNvPr id="115" name="Exotic structures…"/>
          <p:cNvSpPr txBox="1"/>
          <p:nvPr/>
        </p:nvSpPr>
        <p:spPr>
          <a:xfrm>
            <a:off x="2987027" y="7576559"/>
            <a:ext cx="4408258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200" b="1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dirty="0" err="1"/>
              <a:t>Nuclear</a:t>
            </a:r>
            <a:r>
              <a:rPr lang="fr-FR" dirty="0"/>
              <a:t> data applications</a:t>
            </a:r>
            <a:endParaRPr dirty="0"/>
          </a:p>
          <a:p>
            <a:pPr algn="l">
              <a:defRPr sz="2200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dirty="0" err="1"/>
              <a:t>Nuclear</a:t>
            </a:r>
            <a:r>
              <a:rPr lang="fr-FR" dirty="0"/>
              <a:t> </a:t>
            </a:r>
            <a:r>
              <a:rPr lang="fr-FR" dirty="0" err="1"/>
              <a:t>energy</a:t>
            </a:r>
            <a:r>
              <a:rPr lang="fr-FR" dirty="0"/>
              <a:t>, </a:t>
            </a:r>
            <a:r>
              <a:rPr lang="fr-FR" dirty="0" err="1"/>
              <a:t>nuclear</a:t>
            </a:r>
            <a:r>
              <a:rPr lang="fr-FR" dirty="0"/>
              <a:t> </a:t>
            </a:r>
            <a:r>
              <a:rPr lang="fr-FR" dirty="0" err="1"/>
              <a:t>defense</a:t>
            </a:r>
            <a:r>
              <a:rPr dirty="0"/>
              <a:t>…</a:t>
            </a:r>
          </a:p>
        </p:txBody>
      </p:sp>
      <p:sp>
        <p:nvSpPr>
          <p:cNvPr id="119" name="Google Shape;131;p16">
            <a:extLst>
              <a:ext uri="{FF2B5EF4-FFF2-40B4-BE49-F238E27FC236}">
                <a16:creationId xmlns:a16="http://schemas.microsoft.com/office/drawing/2014/main" id="{88CCBB4B-71AF-9204-EDF6-F0E792596A05}"/>
              </a:ext>
            </a:extLst>
          </p:cNvPr>
          <p:cNvSpPr/>
          <p:nvPr/>
        </p:nvSpPr>
        <p:spPr>
          <a:xfrm>
            <a:off x="4547109" y="5620274"/>
            <a:ext cx="2675458" cy="1739559"/>
          </a:xfrm>
          <a:prstGeom prst="ellipse">
            <a:avLst/>
          </a:prstGeom>
          <a:noFill/>
          <a:ln w="76200" cap="flat" cmpd="sng">
            <a:solidFill>
              <a:srgbClr val="EA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0000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t" sz="2000" dirty="0">
              <a:solidFill>
                <a:srgbClr val="B8141F"/>
              </a:solidFill>
              <a:latin typeface="Montserrat Light" panose="00000400000000000000" pitchFamily="2" charset="0"/>
              <a:ea typeface="Comfortaa"/>
              <a:cs typeface="Comfortaa"/>
              <a:sym typeface="Comforta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 dirty="0">
                <a:solidFill>
                  <a:srgbClr val="B8141F"/>
                </a:solidFill>
                <a:latin typeface="Montserrat Light" panose="00000400000000000000" pitchFamily="2" charset="0"/>
                <a:ea typeface="Comfortaa"/>
                <a:cs typeface="Comfortaa"/>
                <a:sym typeface="Comfortaa"/>
              </a:rPr>
              <a:t>Ab Initio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200" b="1" dirty="0">
                <a:solidFill>
                  <a:srgbClr val="B8141F"/>
                </a:solidFill>
                <a:latin typeface="Montserrat Light" panose="00000400000000000000" pitchFamily="2" charset="0"/>
                <a:ea typeface="Comfortaa"/>
                <a:cs typeface="Comfortaa"/>
                <a:sym typeface="Comfortaa"/>
              </a:rPr>
              <a:t>theory</a:t>
            </a:r>
            <a:endParaRPr sz="3200" b="1" dirty="0">
              <a:solidFill>
                <a:srgbClr val="B8141F"/>
              </a:solidFill>
              <a:latin typeface="Montserrat Light" panose="00000400000000000000" pitchFamily="2" charset="0"/>
              <a:ea typeface="Comfortaa"/>
              <a:cs typeface="Comfortaa"/>
              <a:sym typeface="Comforta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B8141F"/>
              </a:solidFill>
              <a:latin typeface="Montserrat Light" panose="00000400000000000000" pitchFamily="2" charset="0"/>
              <a:ea typeface="Comfortaa"/>
              <a:cs typeface="Comfortaa"/>
              <a:sym typeface="Comfortaa"/>
            </a:endParaRPr>
          </a:p>
        </p:txBody>
      </p:sp>
      <p:sp>
        <p:nvSpPr>
          <p:cNvPr id="71" name="Ground state…">
            <a:extLst>
              <a:ext uri="{FF2B5EF4-FFF2-40B4-BE49-F238E27FC236}">
                <a16:creationId xmlns:a16="http://schemas.microsoft.com/office/drawing/2014/main" id="{6709F7FF-3D86-4DD2-B736-9F8D780A2D11}"/>
              </a:ext>
            </a:extLst>
          </p:cNvPr>
          <p:cNvSpPr txBox="1"/>
          <p:nvPr/>
        </p:nvSpPr>
        <p:spPr>
          <a:xfrm>
            <a:off x="7215562" y="1425261"/>
            <a:ext cx="5740354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200" b="1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dirty="0" err="1"/>
              <a:t>Exotic</a:t>
            </a:r>
            <a:r>
              <a:rPr lang="fr-FR" dirty="0"/>
              <a:t> </a:t>
            </a:r>
            <a:r>
              <a:rPr lang="fr-FR" dirty="0" err="1"/>
              <a:t>nuclei</a:t>
            </a:r>
            <a:endParaRPr dirty="0"/>
          </a:p>
          <a:p>
            <a:pPr algn="l">
              <a:defRPr sz="2200"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dirty="0"/>
              <a:t>Neutron skin, halo, soft mode, clustering… </a:t>
            </a:r>
            <a:endParaRPr dirty="0"/>
          </a:p>
        </p:txBody>
      </p:sp>
      <p:pic>
        <p:nvPicPr>
          <p:cNvPr id="73" name="Image 72">
            <a:extLst>
              <a:ext uri="{FF2B5EF4-FFF2-40B4-BE49-F238E27FC236}">
                <a16:creationId xmlns:a16="http://schemas.microsoft.com/office/drawing/2014/main" id="{5CE7995C-3206-444A-9FA7-09AEFBE0B4B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286629" y="1634999"/>
            <a:ext cx="1026946" cy="20767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DA4293-2A6A-4362-B357-78463F015BC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5151" y="6059930"/>
            <a:ext cx="1410623" cy="142675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473138-0A4F-4C24-9057-B799B88EB0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284020" y="6219847"/>
            <a:ext cx="1685537" cy="109035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B744CF-AA1E-4E95-A664-1461416160A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663987" y="2179612"/>
            <a:ext cx="1180063" cy="113766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DF72651-223F-451C-A539-26F0F3D34E8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313" y="2217260"/>
            <a:ext cx="1875472" cy="937736"/>
          </a:xfrm>
          <a:prstGeom prst="rect">
            <a:avLst/>
          </a:prstGeom>
        </p:spPr>
      </p:pic>
      <p:sp>
        <p:nvSpPr>
          <p:cNvPr id="127" name="Rectangle 126"/>
          <p:cNvSpPr/>
          <p:nvPr/>
        </p:nvSpPr>
        <p:spPr>
          <a:xfrm>
            <a:off x="304889" y="2654848"/>
            <a:ext cx="12253300" cy="600182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28" name="ZoneTexte 127"/>
          <p:cNvSpPr txBox="1"/>
          <p:nvPr/>
        </p:nvSpPr>
        <p:spPr>
          <a:xfrm>
            <a:off x="324810" y="2757766"/>
            <a:ext cx="12250387" cy="28931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FF0000"/>
                </a:solidFill>
              </a:rPr>
              <a:t>“Ab initio” (= In medias res) long-term endeavor</a:t>
            </a:r>
          </a:p>
          <a:p>
            <a:pPr lvl="0" algn="ctr"/>
            <a:endParaRPr lang="en-US" sz="2200" dirty="0">
              <a:solidFill>
                <a:srgbClr val="FF0000"/>
              </a:solidFill>
            </a:endParaRPr>
          </a:p>
          <a:p>
            <a:pPr lvl="0" algn="l"/>
            <a:r>
              <a:rPr lang="en-US" sz="2200" b="1" dirty="0">
                <a:solidFill>
                  <a:srgbClr val="FF0000"/>
                </a:solidFill>
              </a:rPr>
              <a:t>Can nuclear systems be convincingly described</a:t>
            </a:r>
          </a:p>
          <a:p>
            <a:pPr lvl="0" algn="l"/>
            <a:endParaRPr lang="en-US" sz="2200" dirty="0">
              <a:solidFill>
                <a:srgbClr val="FF0000"/>
              </a:solidFill>
            </a:endParaRPr>
          </a:p>
          <a:p>
            <a:pPr marL="457200" lvl="0" indent="-457200" algn="l">
              <a:buFont typeface="+mj-lt"/>
              <a:buAutoNum type="arabicParenR"/>
            </a:pPr>
            <a:r>
              <a:rPr lang="en-US" sz="2200" dirty="0">
                <a:solidFill>
                  <a:srgbClr val="FF0000"/>
                </a:solidFill>
              </a:rPr>
              <a:t>From structure-less nucleons and their interactions: </a:t>
            </a:r>
            <a:r>
              <a:rPr lang="en-US" sz="2200" b="1" dirty="0">
                <a:solidFill>
                  <a:srgbClr val="FF0000"/>
                </a:solidFill>
              </a:rPr>
              <a:t>right balance of reductionism vs emergence?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200" dirty="0">
                <a:solidFill>
                  <a:srgbClr val="FF0000"/>
                </a:solidFill>
              </a:rPr>
              <a:t>Rooted into QCD in a systematically improvable way: </a:t>
            </a:r>
            <a:r>
              <a:rPr lang="en-US" sz="2200" b="1" dirty="0">
                <a:solidFill>
                  <a:srgbClr val="FF0000"/>
                </a:solidFill>
              </a:rPr>
              <a:t>sound connection via EFT(s)?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200" dirty="0">
                <a:solidFill>
                  <a:srgbClr val="FF0000"/>
                </a:solidFill>
              </a:rPr>
              <a:t>Systematically: </a:t>
            </a:r>
            <a:r>
              <a:rPr lang="en-US" sz="2200" b="1" dirty="0">
                <a:solidFill>
                  <a:srgbClr val="FF0000"/>
                </a:solidFill>
              </a:rPr>
              <a:t>complete phenomenology up to (super) heavy nuclei?</a:t>
            </a:r>
          </a:p>
          <a:p>
            <a:pPr marL="457200" lvl="0" indent="-457200" algn="l">
              <a:buFont typeface="+mj-lt"/>
              <a:buAutoNum type="arabicParenR"/>
            </a:pPr>
            <a:r>
              <a:rPr lang="en-US" sz="2200" dirty="0">
                <a:solidFill>
                  <a:srgbClr val="FF0000"/>
                </a:solidFill>
              </a:rPr>
              <a:t>Accurately enough: </a:t>
            </a:r>
            <a:r>
              <a:rPr lang="en-US" sz="2200" b="1" dirty="0">
                <a:solidFill>
                  <a:srgbClr val="FF0000"/>
                </a:solidFill>
              </a:rPr>
              <a:t>relevant to experimental investigations/applications?</a:t>
            </a:r>
          </a:p>
        </p:txBody>
      </p:sp>
      <p:sp>
        <p:nvSpPr>
          <p:cNvPr id="129" name="Flèche vers le bas 128"/>
          <p:cNvSpPr/>
          <p:nvPr/>
        </p:nvSpPr>
        <p:spPr>
          <a:xfrm>
            <a:off x="4396357" y="5811422"/>
            <a:ext cx="1299110" cy="655512"/>
          </a:xfrm>
          <a:prstGeom prst="downArrow">
            <a:avLst/>
          </a:prstGeom>
          <a:solidFill>
            <a:srgbClr val="FF0000"/>
          </a:solidFill>
          <a:ln w="12700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30" name="ZoneTexte 129"/>
          <p:cNvSpPr txBox="1"/>
          <p:nvPr/>
        </p:nvSpPr>
        <p:spPr>
          <a:xfrm>
            <a:off x="324810" y="6714486"/>
            <a:ext cx="5480728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200" b="1" dirty="0">
                <a:solidFill>
                  <a:srgbClr val="FF0000"/>
                </a:solidFill>
              </a:rPr>
              <a:t>Nuclear observables can be</a:t>
            </a:r>
          </a:p>
          <a:p>
            <a:pPr lvl="0" algn="l"/>
            <a:endParaRPr lang="en-US" sz="2200" dirty="0">
              <a:solidFill>
                <a:srgbClr val="FF0000"/>
              </a:solidFill>
            </a:endParaRPr>
          </a:p>
          <a:p>
            <a:pPr marL="457200" lvl="0" indent="-457200" algn="l">
              <a:buFont typeface="+mj-lt"/>
              <a:buAutoNum type="arabicParenR"/>
            </a:pPr>
            <a:r>
              <a:rPr lang="en-US" sz="2200" dirty="0">
                <a:solidFill>
                  <a:srgbClr val="FF0000"/>
                </a:solidFill>
              </a:rPr>
              <a:t>Described consistently</a:t>
            </a:r>
            <a:endParaRPr lang="en-US" sz="2200" b="1" dirty="0">
              <a:solidFill>
                <a:srgbClr val="FF0000"/>
              </a:solidFill>
            </a:endParaRPr>
          </a:p>
          <a:p>
            <a:pPr marL="457200" lvl="0" indent="-457200" algn="l">
              <a:buFont typeface="+mj-lt"/>
              <a:buAutoNum type="arabicParenR"/>
            </a:pPr>
            <a:r>
              <a:rPr lang="en-US" sz="2200" dirty="0">
                <a:solidFill>
                  <a:srgbClr val="FF0000"/>
                </a:solidFill>
              </a:rPr>
              <a:t>With (small enough) uncertainties</a:t>
            </a:r>
            <a:endParaRPr lang="en-US" sz="2200" b="1" dirty="0">
              <a:solidFill>
                <a:srgbClr val="FF0000"/>
              </a:solidFill>
            </a:endParaRPr>
          </a:p>
          <a:p>
            <a:pPr marL="457200" lvl="0" indent="-457200" algn="l">
              <a:buFont typeface="+mj-lt"/>
              <a:buAutoNum type="arabicParenR"/>
            </a:pPr>
            <a:r>
              <a:rPr lang="en-US" sz="2200" dirty="0">
                <a:solidFill>
                  <a:srgbClr val="FF0000"/>
                </a:solidFill>
              </a:rPr>
              <a:t>Extrapolated in a controlled fashion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287881" y="2673356"/>
            <a:ext cx="12253300" cy="6001829"/>
          </a:xfrm>
          <a:prstGeom prst="rect">
            <a:avLst/>
          </a:prstGeom>
          <a:noFill/>
          <a:ln w="57150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32" name="ZoneTexte 131"/>
          <p:cNvSpPr txBox="1"/>
          <p:nvPr/>
        </p:nvSpPr>
        <p:spPr>
          <a:xfrm>
            <a:off x="2007493" y="5898935"/>
            <a:ext cx="963391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200" b="1" dirty="0">
                <a:solidFill>
                  <a:srgbClr val="FF0000"/>
                </a:solidFill>
              </a:rPr>
              <a:t>Practical benefit                           = work in progress… yet to be proven </a:t>
            </a:r>
          </a:p>
        </p:txBody>
      </p:sp>
    </p:spTree>
    <p:extLst>
      <p:ext uri="{BB962C8B-B14F-4D97-AF65-F5344CB8AC3E}">
        <p14:creationId xmlns:p14="http://schemas.microsoft.com/office/powerpoint/2010/main" val="37894478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106" grpId="0" animBg="1"/>
      <p:bldP spid="111" grpId="0" animBg="1"/>
      <p:bldP spid="115" grpId="0" animBg="1"/>
      <p:bldP spid="119" grpId="0" animBg="1"/>
      <p:bldP spid="71" grpId="0" animBg="1"/>
      <p:bldP spid="127" grpId="0" animBg="1"/>
      <p:bldP spid="129" grpId="0" animBg="1"/>
      <p:bldP spid="131" grpId="0" animBg="1"/>
      <p:bldP spid="1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ZoneTexte 41 1">
            <a:extLst>
              <a:ext uri="{FF2B5EF4-FFF2-40B4-BE49-F238E27FC236}">
                <a16:creationId xmlns:a16="http://schemas.microsoft.com/office/drawing/2014/main" id="{1E8BA824-253D-9850-0D1D-BB3033E36BC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7438102" y="5055432"/>
            <a:ext cx="2699811" cy="1206500"/>
          </a:xfrm>
          <a:prstGeom prst="roundRect">
            <a:avLst>
              <a:gd name="adj" fmla="val 8772"/>
            </a:avLst>
          </a:prstGeom>
          <a:noFill/>
          <a:ln w="57150">
            <a:solidFill>
              <a:srgbClr val="FFA401"/>
            </a:solidFill>
          </a:ln>
          <a:effectLst>
            <a:outerShdw blurRad="50800" dist="38100" dir="2700000" sx="1000" sy="1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endParaRPr lang="en-US" b="1" dirty="0">
              <a:solidFill>
                <a:srgbClr val="FFA401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444500" y="1788691"/>
            <a:ext cx="12115800" cy="1384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solidFill>
                  <a:schemeClr val="tx1"/>
                </a:solidFill>
              </a:rPr>
              <a:t>In this talk “Ab initio” theoretical scheme</a:t>
            </a:r>
          </a:p>
          <a:p>
            <a:pPr lvl="0"/>
            <a:r>
              <a:rPr lang="en-US" sz="2800" b="1" dirty="0">
                <a:solidFill>
                  <a:schemeClr val="tx1"/>
                </a:solidFill>
              </a:rPr>
              <a:t>=</a:t>
            </a:r>
          </a:p>
          <a:p>
            <a:pPr lvl="0"/>
            <a:r>
              <a:rPr lang="en-US" sz="2800" b="1" dirty="0">
                <a:solidFill>
                  <a:schemeClr val="tx1"/>
                </a:solidFill>
              </a:rPr>
              <a:t>Chiral effective field theory (</a:t>
            </a:r>
            <a:r>
              <a:rPr lang="en-US" sz="2800" b="1" dirty="0" err="1">
                <a:solidFill>
                  <a:schemeClr val="tx1"/>
                </a:solidFill>
                <a:latin typeface="Symbol" panose="05050102010706020507" pitchFamily="18" charset="2"/>
              </a:rPr>
              <a:t>c</a:t>
            </a:r>
            <a:r>
              <a:rPr lang="en-US" sz="2800" b="1" dirty="0" err="1">
                <a:solidFill>
                  <a:schemeClr val="tx1"/>
                </a:solidFill>
              </a:rPr>
              <a:t>EFT</a:t>
            </a:r>
            <a:r>
              <a:rPr lang="en-US" sz="2800" b="1" dirty="0">
                <a:solidFill>
                  <a:schemeClr val="tx1"/>
                </a:solidFill>
              </a:rPr>
              <a:t>) based on Weinberg Power Counting (WPC)</a:t>
            </a:r>
          </a:p>
        </p:txBody>
      </p:sp>
      <p:sp>
        <p:nvSpPr>
          <p:cNvPr id="7" name="Rectangle 6"/>
          <p:cNvSpPr/>
          <p:nvPr/>
        </p:nvSpPr>
        <p:spPr>
          <a:xfrm>
            <a:off x="469899" y="1790885"/>
            <a:ext cx="12052911" cy="1526112"/>
          </a:xfrm>
          <a:prstGeom prst="rect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4" name="Shape 1495"/>
          <p:cNvSpPr/>
          <p:nvPr/>
        </p:nvSpPr>
        <p:spPr>
          <a:xfrm>
            <a:off x="444500" y="254784"/>
            <a:ext cx="12115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3600" dirty="0">
                <a:solidFill>
                  <a:srgbClr val="0033CC"/>
                </a:solidFill>
              </a:rPr>
              <a:t>Ab </a:t>
            </a:r>
            <a:r>
              <a:rPr lang="fr-FR" sz="3600" dirty="0" err="1">
                <a:solidFill>
                  <a:srgbClr val="0033CC"/>
                </a:solidFill>
              </a:rPr>
              <a:t>initio</a:t>
            </a:r>
            <a:r>
              <a:rPr lang="fr-FR" sz="3600" dirty="0">
                <a:solidFill>
                  <a:srgbClr val="0033CC"/>
                </a:solidFill>
              </a:rPr>
              <a:t> </a:t>
            </a:r>
            <a:r>
              <a:rPr lang="fr-FR" sz="3600" dirty="0" err="1">
                <a:solidFill>
                  <a:srgbClr val="0033CC"/>
                </a:solidFill>
              </a:rPr>
              <a:t>theoretical</a:t>
            </a:r>
            <a:r>
              <a:rPr lang="fr-FR" sz="3600" dirty="0">
                <a:solidFill>
                  <a:srgbClr val="0033CC"/>
                </a:solidFill>
              </a:rPr>
              <a:t> </a:t>
            </a:r>
            <a:r>
              <a:rPr lang="fr-FR" sz="3600" dirty="0" err="1">
                <a:solidFill>
                  <a:srgbClr val="0033CC"/>
                </a:solidFill>
              </a:rPr>
              <a:t>scheme</a:t>
            </a:r>
            <a:endParaRPr sz="3600" dirty="0">
              <a:solidFill>
                <a:srgbClr val="0033CC"/>
              </a:solidFill>
            </a:endParaRPr>
          </a:p>
        </p:txBody>
      </p:sp>
      <p:sp>
        <p:nvSpPr>
          <p:cNvPr id="5" name="Shape 1496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9" name="Picture 5" descr="Grosse Flèche Rouge vers la droite PNG transparents - StickPNG">
            <a:extLst>
              <a:ext uri="{FF2B5EF4-FFF2-40B4-BE49-F238E27FC236}">
                <a16:creationId xmlns:a16="http://schemas.microsoft.com/office/drawing/2014/main" id="{F6055D1F-D427-F07A-C9E4-352F1FD5A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8580" flipH="1">
            <a:off x="3689387" y="4434537"/>
            <a:ext cx="844488" cy="4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98">
            <a:extLst>
              <a:ext uri="{FF2B5EF4-FFF2-40B4-BE49-F238E27FC236}">
                <a16:creationId xmlns:a16="http://schemas.microsoft.com/office/drawing/2014/main" id="{5047981A-D5A4-11A7-F1A0-73794DAA8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600" y="5797626"/>
            <a:ext cx="3636262" cy="357734"/>
          </a:xfrm>
          <a:prstGeom prst="rect">
            <a:avLst/>
          </a:prstGeom>
        </p:spPr>
      </p:pic>
      <p:pic>
        <p:nvPicPr>
          <p:cNvPr id="27" name="Picture 1" descr="Grosse Flèche Rouge vers la droite PNG transparents - StickPNG">
            <a:extLst>
              <a:ext uri="{FF2B5EF4-FFF2-40B4-BE49-F238E27FC236}">
                <a16:creationId xmlns:a16="http://schemas.microsoft.com/office/drawing/2014/main" id="{4AD76D3B-0172-6C42-AE7F-AAB146165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1420">
            <a:off x="7539359" y="4417349"/>
            <a:ext cx="844488" cy="4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ZoneTexte 29"/>
          <p:cNvSpPr txBox="1"/>
          <p:nvPr/>
        </p:nvSpPr>
        <p:spPr>
          <a:xfrm>
            <a:off x="935703" y="5166834"/>
            <a:ext cx="392506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400" b="1" i="1" dirty="0">
                <a:solidFill>
                  <a:srgbClr val="009999"/>
                </a:solidFill>
                <a:latin typeface="Ink Free" panose="03080402000500000000" pitchFamily="66" charset="0"/>
              </a:rPr>
              <a:t>Systematic expansion of H</a:t>
            </a:r>
            <a:endParaRPr lang="en-US" sz="2400" i="1" dirty="0">
              <a:solidFill>
                <a:srgbClr val="009999"/>
              </a:solidFill>
              <a:latin typeface="Ink Free" panose="03080402000500000000" pitchFamily="66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7413853" y="5106075"/>
            <a:ext cx="452635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400" b="1" i="1" dirty="0">
                <a:solidFill>
                  <a:srgbClr val="009999"/>
                </a:solidFill>
                <a:latin typeface="Ink Free" panose="03080402000500000000" pitchFamily="66" charset="0"/>
              </a:rPr>
              <a:t>Full solution | </a:t>
            </a:r>
            <a:r>
              <a:rPr lang="en-US" sz="2400" b="1" i="1" dirty="0" err="1">
                <a:solidFill>
                  <a:srgbClr val="009999"/>
                </a:solidFill>
                <a:latin typeface="Symbol" panose="05050102010706020507" pitchFamily="18" charset="2"/>
              </a:rPr>
              <a:t>Y</a:t>
            </a:r>
            <a:r>
              <a:rPr lang="en-US" sz="2400" b="1" i="1" baseline="-25000" dirty="0" err="1">
                <a:solidFill>
                  <a:srgbClr val="009999"/>
                </a:solidFill>
                <a:latin typeface="Ink Free" panose="03080402000500000000" pitchFamily="66" charset="0"/>
              </a:rPr>
              <a:t>k</a:t>
            </a:r>
            <a:r>
              <a:rPr lang="en-US" sz="2400" b="1" i="1" dirty="0">
                <a:solidFill>
                  <a:srgbClr val="009999"/>
                </a:solidFill>
                <a:latin typeface="Ink Free" panose="03080402000500000000" pitchFamily="66" charset="0"/>
              </a:rPr>
              <a:t> &gt;</a:t>
            </a:r>
            <a:endParaRPr lang="en-US" sz="2400" i="1" dirty="0">
              <a:solidFill>
                <a:srgbClr val="009999"/>
              </a:solidFill>
              <a:latin typeface="Ink Free" panose="03080402000500000000" pitchFamily="66" charset="0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7900" y="3791296"/>
            <a:ext cx="2357610" cy="495759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8310486" y="4486342"/>
            <a:ext cx="478651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800" b="1" dirty="0">
                <a:solidFill>
                  <a:srgbClr val="FF9900"/>
                </a:solidFill>
                <a:latin typeface="Ink Free" panose="03080402000500000000" pitchFamily="66" charset="0"/>
              </a:rPr>
              <a:t>Exponential curse with A</a:t>
            </a:r>
            <a:endParaRPr lang="en-US" sz="2800" dirty="0">
              <a:solidFill>
                <a:srgbClr val="FF9900"/>
              </a:solidFill>
              <a:latin typeface="Ink Free" panose="03080402000500000000" pitchFamily="66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7438102" y="6321054"/>
            <a:ext cx="478651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800" b="1" dirty="0">
                <a:solidFill>
                  <a:srgbClr val="FF9900"/>
                </a:solidFill>
                <a:latin typeface="Ink Free" panose="03080402000500000000" pitchFamily="66" charset="0"/>
              </a:rPr>
              <a:t>Limited to A ~ 16</a:t>
            </a:r>
            <a:endParaRPr lang="en-US" sz="2800" dirty="0">
              <a:solidFill>
                <a:srgbClr val="FF9900"/>
              </a:solidFill>
              <a:latin typeface="Ink Free" panose="03080402000500000000" pitchFamily="66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4002" y="5726885"/>
            <a:ext cx="496328" cy="372246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3270" y="6261932"/>
            <a:ext cx="2217322" cy="297585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ECDA106-EC12-4B5B-830B-86B7894EACB2}"/>
              </a:ext>
            </a:extLst>
          </p:cNvPr>
          <p:cNvSpPr txBox="1"/>
          <p:nvPr/>
        </p:nvSpPr>
        <p:spPr>
          <a:xfrm>
            <a:off x="728499" y="9316653"/>
            <a:ext cx="41299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rgbClr val="FF9900"/>
                </a:solidFill>
                <a:latin typeface="Ink Free" panose="03080402000500000000" pitchFamily="66" charset="0"/>
              </a:rPr>
              <a:t>Talk by E. </a:t>
            </a:r>
            <a:r>
              <a:rPr lang="en-US" sz="2000" b="1" dirty="0" err="1">
                <a:solidFill>
                  <a:srgbClr val="FF9900"/>
                </a:solidFill>
                <a:latin typeface="Ink Free" panose="03080402000500000000" pitchFamily="66" charset="0"/>
              </a:rPr>
              <a:t>Epelbaum</a:t>
            </a:r>
            <a:r>
              <a:rPr lang="en-US" sz="2000" b="1" dirty="0">
                <a:solidFill>
                  <a:srgbClr val="FF9900"/>
                </a:solidFill>
                <a:latin typeface="Ink Free" panose="03080402000500000000" pitchFamily="66" charset="0"/>
              </a:rPr>
              <a:t> on </a:t>
            </a:r>
            <a:r>
              <a:rPr lang="en-US" sz="2000" b="1" dirty="0" err="1">
                <a:solidFill>
                  <a:srgbClr val="FF9900"/>
                </a:solidFill>
                <a:latin typeface="Ink Free" panose="03080402000500000000" pitchFamily="66" charset="0"/>
              </a:rPr>
              <a:t>wednesday</a:t>
            </a:r>
            <a:endParaRPr lang="en-US" sz="2000" dirty="0">
              <a:solidFill>
                <a:srgbClr val="FF990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6679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0" grpId="0"/>
      <p:bldP spid="31" grpId="0"/>
      <p:bldP spid="36" grpId="0"/>
      <p:bldP spid="37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oneTexte 41 1">
            <a:extLst>
              <a:ext uri="{FF2B5EF4-FFF2-40B4-BE49-F238E27FC236}">
                <a16:creationId xmlns:a16="http://schemas.microsoft.com/office/drawing/2014/main" id="{1E8BA824-253D-9850-0D1D-BB3033E36BC0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102089" y="7939716"/>
            <a:ext cx="6261651" cy="1348736"/>
          </a:xfrm>
          <a:prstGeom prst="roundRect">
            <a:avLst>
              <a:gd name="adj" fmla="val 8772"/>
            </a:avLst>
          </a:prstGeom>
          <a:noFill/>
          <a:ln w="57150">
            <a:solidFill>
              <a:srgbClr val="FFA401"/>
            </a:solidFill>
          </a:ln>
          <a:effectLst>
            <a:outerShdw blurRad="50800" dist="38100" dir="2700000" sx="1000" sy="1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endParaRPr lang="en-US" b="1" dirty="0">
              <a:solidFill>
                <a:srgbClr val="FFA401"/>
              </a:solidFill>
            </a:endParaRPr>
          </a:p>
        </p:txBody>
      </p:sp>
      <p:pic>
        <p:nvPicPr>
          <p:cNvPr id="9" name="Picture 5" descr="Grosse Flèche Rouge vers la droite PNG transparents - StickPNG">
            <a:extLst>
              <a:ext uri="{FF2B5EF4-FFF2-40B4-BE49-F238E27FC236}">
                <a16:creationId xmlns:a16="http://schemas.microsoft.com/office/drawing/2014/main" id="{F6055D1F-D427-F07A-C9E4-352F1FD5A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8580" flipH="1">
            <a:off x="3689387" y="4434537"/>
            <a:ext cx="844488" cy="4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32;p16">
            <a:extLst>
              <a:ext uri="{FF2B5EF4-FFF2-40B4-BE49-F238E27FC236}">
                <a16:creationId xmlns:a16="http://schemas.microsoft.com/office/drawing/2014/main" id="{86E0725A-4E22-6870-A3D5-82EE2C777645}"/>
              </a:ext>
            </a:extLst>
          </p:cNvPr>
          <p:cNvSpPr txBox="1"/>
          <p:nvPr/>
        </p:nvSpPr>
        <p:spPr>
          <a:xfrm>
            <a:off x="410818" y="7468988"/>
            <a:ext cx="12242247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spc="300" dirty="0">
                <a:solidFill>
                  <a:schemeClr val="tx1"/>
                </a:solidFill>
                <a:latin typeface="Montserrat Light" panose="00000400000000000000" pitchFamily="2" charset="0"/>
                <a:ea typeface="Comfortaa"/>
                <a:cs typeface="Comfortaa"/>
                <a:sym typeface="Comfortaa"/>
              </a:rPr>
              <a:t>Double expansion </a:t>
            </a:r>
            <a:r>
              <a:rPr lang="it-IT" sz="1800" b="1" spc="300" dirty="0">
                <a:solidFill>
                  <a:srgbClr val="C00000"/>
                </a:solidFill>
                <a:latin typeface="Montserrat Light" panose="00000400000000000000" pitchFamily="2" charset="0"/>
                <a:ea typeface="Comfortaa"/>
                <a:cs typeface="Comfortaa"/>
                <a:sym typeface="Comfortaa"/>
              </a:rPr>
              <a:t>systematically improvable </a:t>
            </a:r>
            <a:r>
              <a:rPr lang="it-IT" sz="1800" spc="300" dirty="0">
                <a:solidFill>
                  <a:schemeClr val="tx1"/>
                </a:solidFill>
                <a:latin typeface="Montserrat Light" panose="00000400000000000000" pitchFamily="2" charset="0"/>
                <a:ea typeface="Comfortaa"/>
                <a:cs typeface="Comfortaa"/>
                <a:sym typeface="Comfortaa"/>
              </a:rPr>
              <a:t>towards </a:t>
            </a:r>
            <a:r>
              <a:rPr lang="it-IT" sz="1800" b="1" spc="300" dirty="0">
                <a:solidFill>
                  <a:srgbClr val="C00000"/>
                </a:solidFill>
                <a:latin typeface="Montserrat Light" panose="00000400000000000000" pitchFamily="2" charset="0"/>
                <a:ea typeface="Comfortaa"/>
                <a:cs typeface="Comfortaa"/>
                <a:sym typeface="Comfortaa"/>
              </a:rPr>
              <a:t>well-defined limit</a:t>
            </a:r>
            <a:endParaRPr sz="2000" spc="300" dirty="0">
              <a:latin typeface="Montserrat Light" panose="00000400000000000000" pitchFamily="2" charset="0"/>
              <a:ea typeface="Comfortaa"/>
              <a:cs typeface="Comfortaa"/>
              <a:sym typeface="Comfortaa"/>
            </a:endParaRPr>
          </a:p>
        </p:txBody>
      </p:sp>
      <p:pic>
        <p:nvPicPr>
          <p:cNvPr id="14" name="Picture 10" descr="Sheila Crayon">
            <a:extLst>
              <a:ext uri="{FF2B5EF4-FFF2-40B4-BE49-F238E27FC236}">
                <a16:creationId xmlns:a16="http://schemas.microsoft.com/office/drawing/2014/main" id="{84202622-C315-809F-8CEE-E943588F5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524" y="6841547"/>
            <a:ext cx="2777490" cy="40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93">
            <a:extLst>
              <a:ext uri="{FF2B5EF4-FFF2-40B4-BE49-F238E27FC236}">
                <a16:creationId xmlns:a16="http://schemas.microsoft.com/office/drawing/2014/main" id="{54701D83-F95F-A3EF-1B55-85F31A2787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7497" y="5713969"/>
            <a:ext cx="4729560" cy="419835"/>
          </a:xfrm>
          <a:prstGeom prst="rect">
            <a:avLst/>
          </a:prstGeom>
        </p:spPr>
      </p:pic>
      <p:pic>
        <p:nvPicPr>
          <p:cNvPr id="16" name="Image 98">
            <a:extLst>
              <a:ext uri="{FF2B5EF4-FFF2-40B4-BE49-F238E27FC236}">
                <a16:creationId xmlns:a16="http://schemas.microsoft.com/office/drawing/2014/main" id="{5047981A-D5A4-11A7-F1A0-73794DAA86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0600" y="5797626"/>
            <a:ext cx="3636262" cy="357734"/>
          </a:xfrm>
          <a:prstGeom prst="rect">
            <a:avLst/>
          </a:prstGeom>
        </p:spPr>
      </p:pic>
      <p:pic>
        <p:nvPicPr>
          <p:cNvPr id="24" name="Picture 8" descr="Grosse Flèche Rouge vers la droite PNG transparents - StickPNG">
            <a:extLst>
              <a:ext uri="{FF2B5EF4-FFF2-40B4-BE49-F238E27FC236}">
                <a16:creationId xmlns:a16="http://schemas.microsoft.com/office/drawing/2014/main" id="{9B0CAC63-DA5B-AD6F-A263-7CAC21671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1774">
            <a:off x="3546658" y="6439477"/>
            <a:ext cx="836600" cy="47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phic 19" descr="Add with solid fill">
            <a:extLst>
              <a:ext uri="{FF2B5EF4-FFF2-40B4-BE49-F238E27FC236}">
                <a16:creationId xmlns:a16="http://schemas.microsoft.com/office/drawing/2014/main" id="{1DEF918F-BE40-7FA3-1845-84C146311AC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93327" y="8110157"/>
            <a:ext cx="249172" cy="249172"/>
          </a:xfrm>
          <a:prstGeom prst="rect">
            <a:avLst/>
          </a:prstGeom>
        </p:spPr>
      </p:pic>
      <p:sp>
        <p:nvSpPr>
          <p:cNvPr id="26" name="Google Shape;132;p16">
            <a:extLst>
              <a:ext uri="{FF2B5EF4-FFF2-40B4-BE49-F238E27FC236}">
                <a16:creationId xmlns:a16="http://schemas.microsoft.com/office/drawing/2014/main" id="{9AFF9F74-214A-6831-61B7-1B21737C98F7}"/>
              </a:ext>
            </a:extLst>
          </p:cNvPr>
          <p:cNvSpPr txBox="1"/>
          <p:nvPr/>
        </p:nvSpPr>
        <p:spPr>
          <a:xfrm>
            <a:off x="469900" y="8509153"/>
            <a:ext cx="4563907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spc="300" dirty="0">
                <a:solidFill>
                  <a:srgbClr val="B81420"/>
                </a:solidFill>
                <a:latin typeface="Montserrat Light" panose="00000400000000000000" pitchFamily="2" charset="0"/>
                <a:ea typeface="Comfortaa"/>
                <a:cs typeface="Comfortaa"/>
                <a:sym typeface="Comfortaa"/>
              </a:rPr>
              <a:t>Uncertainties evaluation</a:t>
            </a:r>
            <a:endParaRPr sz="2000" b="1" spc="300" dirty="0">
              <a:latin typeface="Montserrat Light" panose="00000400000000000000" pitchFamily="2" charset="0"/>
              <a:ea typeface="Comfortaa"/>
              <a:cs typeface="Comfortaa"/>
              <a:sym typeface="Comfortaa"/>
            </a:endParaRPr>
          </a:p>
        </p:txBody>
      </p:sp>
      <p:pic>
        <p:nvPicPr>
          <p:cNvPr id="27" name="Picture 1" descr="Grosse Flèche Rouge vers la droite PNG transparents - StickPNG">
            <a:extLst>
              <a:ext uri="{FF2B5EF4-FFF2-40B4-BE49-F238E27FC236}">
                <a16:creationId xmlns:a16="http://schemas.microsoft.com/office/drawing/2014/main" id="{4AD76D3B-0172-6C42-AE7F-AAB146165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1420">
            <a:off x="7539359" y="4417349"/>
            <a:ext cx="844488" cy="47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Grosse Flèche Rouge vers la droite PNG transparents - StickPNG">
            <a:extLst>
              <a:ext uri="{FF2B5EF4-FFF2-40B4-BE49-F238E27FC236}">
                <a16:creationId xmlns:a16="http://schemas.microsoft.com/office/drawing/2014/main" id="{E6FC7AC5-7898-D976-A2B8-F41F8909F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0066" flipH="1">
            <a:off x="7892186" y="6390130"/>
            <a:ext cx="836600" cy="47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ZoneTexte 29"/>
          <p:cNvSpPr txBox="1"/>
          <p:nvPr/>
        </p:nvSpPr>
        <p:spPr>
          <a:xfrm>
            <a:off x="935703" y="5166834"/>
            <a:ext cx="392506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400" b="1" i="1" dirty="0">
                <a:solidFill>
                  <a:srgbClr val="009999"/>
                </a:solidFill>
                <a:latin typeface="Ink Free" panose="03080402000500000000" pitchFamily="66" charset="0"/>
              </a:rPr>
              <a:t>Systematic expansion of H</a:t>
            </a:r>
            <a:endParaRPr lang="en-US" sz="2400" i="1" dirty="0">
              <a:solidFill>
                <a:srgbClr val="009999"/>
              </a:solidFill>
              <a:latin typeface="Ink Free" panose="03080402000500000000" pitchFamily="66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7413853" y="5106075"/>
            <a:ext cx="452635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400" b="1" i="1" dirty="0">
                <a:solidFill>
                  <a:srgbClr val="009999"/>
                </a:solidFill>
                <a:latin typeface="Ink Free" panose="03080402000500000000" pitchFamily="66" charset="0"/>
              </a:rPr>
              <a:t>Systematic expansion of | </a:t>
            </a:r>
            <a:r>
              <a:rPr lang="en-US" sz="2400" b="1" i="1" dirty="0" err="1">
                <a:solidFill>
                  <a:srgbClr val="009999"/>
                </a:solidFill>
                <a:latin typeface="Symbol" panose="05050102010706020507" pitchFamily="18" charset="2"/>
              </a:rPr>
              <a:t>Y</a:t>
            </a:r>
            <a:r>
              <a:rPr lang="en-US" sz="2400" b="1" i="1" baseline="-25000" dirty="0" err="1">
                <a:solidFill>
                  <a:srgbClr val="009999"/>
                </a:solidFill>
                <a:latin typeface="Ink Free" panose="03080402000500000000" pitchFamily="66" charset="0"/>
              </a:rPr>
              <a:t>k</a:t>
            </a:r>
            <a:r>
              <a:rPr lang="en-US" sz="2400" b="1" i="1" dirty="0">
                <a:solidFill>
                  <a:srgbClr val="009999"/>
                </a:solidFill>
                <a:latin typeface="Ink Free" panose="03080402000500000000" pitchFamily="66" charset="0"/>
              </a:rPr>
              <a:t> &gt;</a:t>
            </a:r>
            <a:endParaRPr lang="en-US" sz="2400" i="1" dirty="0">
              <a:solidFill>
                <a:srgbClr val="009999"/>
              </a:solidFill>
              <a:latin typeface="Ink Free" panose="03080402000500000000" pitchFamily="66" charset="0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37900" y="3791296"/>
            <a:ext cx="2357610" cy="495759"/>
          </a:xfrm>
          <a:prstGeom prst="rect">
            <a:avLst/>
          </a:prstGeom>
        </p:spPr>
      </p:pic>
      <p:sp>
        <p:nvSpPr>
          <p:cNvPr id="36" name="ZoneTexte 35"/>
          <p:cNvSpPr txBox="1"/>
          <p:nvPr/>
        </p:nvSpPr>
        <p:spPr>
          <a:xfrm>
            <a:off x="8310486" y="4486342"/>
            <a:ext cx="478651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800" b="1" dirty="0">
                <a:solidFill>
                  <a:srgbClr val="FF9900"/>
                </a:solidFill>
                <a:latin typeface="Ink Free" panose="03080402000500000000" pitchFamily="66" charset="0"/>
              </a:rPr>
              <a:t>Exponential </a:t>
            </a:r>
            <a:r>
              <a:rPr lang="en-US" sz="2800" b="1" dirty="0">
                <a:solidFill>
                  <a:srgbClr val="FF9900"/>
                </a:solidFill>
                <a:latin typeface="Ink Free" panose="03080402000500000000" pitchFamily="66" charset="0"/>
                <a:cs typeface="Times New Roman" panose="02020603050405020304" pitchFamily="18" charset="0"/>
              </a:rPr>
              <a:t>→ Polynomial </a:t>
            </a:r>
            <a:r>
              <a:rPr lang="en-US" sz="2800" b="1" dirty="0">
                <a:solidFill>
                  <a:srgbClr val="FF9900"/>
                </a:solidFill>
                <a:latin typeface="Ink Free" panose="03080402000500000000" pitchFamily="66" charset="0"/>
              </a:rPr>
              <a:t>cost</a:t>
            </a:r>
            <a:endParaRPr lang="en-US" sz="2800" dirty="0">
              <a:solidFill>
                <a:srgbClr val="FF9900"/>
              </a:solidFill>
              <a:latin typeface="Ink Free" panose="03080402000500000000" pitchFamily="66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059034" y="7945544"/>
            <a:ext cx="51705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400" b="1" i="1" dirty="0">
                <a:solidFill>
                  <a:srgbClr val="009999"/>
                </a:solidFill>
                <a:latin typeface="Ink Free" panose="03080402000500000000" pitchFamily="66" charset="0"/>
              </a:rPr>
              <a:t>H</a:t>
            </a:r>
            <a:endParaRPr lang="en-US" sz="2400" i="1" dirty="0">
              <a:solidFill>
                <a:srgbClr val="009999"/>
              </a:solidFill>
              <a:latin typeface="Ink Free" panose="03080402000500000000" pitchFamily="66" charset="0"/>
            </a:endParaRPr>
          </a:p>
        </p:txBody>
      </p:sp>
      <p:sp>
        <p:nvSpPr>
          <p:cNvPr id="38" name="Shape 111"/>
          <p:cNvSpPr/>
          <p:nvPr/>
        </p:nvSpPr>
        <p:spPr>
          <a:xfrm>
            <a:off x="5263071" y="8417449"/>
            <a:ext cx="2520104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1800" b="1" dirty="0">
                <a:solidFill>
                  <a:schemeClr val="tx1"/>
                </a:solidFill>
              </a:rPr>
              <a:t>Chiral EFT </a:t>
            </a:r>
            <a:r>
              <a:rPr lang="fr-FR" sz="1800" b="1" dirty="0" err="1">
                <a:solidFill>
                  <a:schemeClr val="tx1"/>
                </a:solidFill>
              </a:rPr>
              <a:t>truncation</a:t>
            </a:r>
            <a:endParaRPr lang="fr-FR" sz="1800" b="1" dirty="0">
              <a:solidFill>
                <a:schemeClr val="tx1"/>
              </a:solidFill>
            </a:endParaRPr>
          </a:p>
          <a:p>
            <a:pPr lvl="0">
              <a:defRPr sz="1800"/>
            </a:pPr>
            <a:r>
              <a:rPr lang="fr-FR" sz="1800" b="1" dirty="0" err="1">
                <a:solidFill>
                  <a:schemeClr val="tx1"/>
                </a:solidFill>
              </a:rPr>
              <a:t>LECs</a:t>
            </a:r>
            <a:r>
              <a:rPr lang="fr-FR" sz="1800" b="1" dirty="0">
                <a:solidFill>
                  <a:schemeClr val="tx1"/>
                </a:solidFill>
              </a:rPr>
              <a:t> </a:t>
            </a:r>
            <a:r>
              <a:rPr lang="fr-FR" sz="1800" b="1" dirty="0" err="1">
                <a:solidFill>
                  <a:schemeClr val="tx1"/>
                </a:solidFill>
              </a:rPr>
              <a:t>adjustement</a:t>
            </a:r>
            <a:endParaRPr lang="fr-FR" sz="1800" b="1" dirty="0">
              <a:solidFill>
                <a:schemeClr val="tx1"/>
              </a:solidFill>
            </a:endParaRPr>
          </a:p>
          <a:p>
            <a:pPr lvl="0">
              <a:defRPr sz="1800"/>
            </a:pPr>
            <a:r>
              <a:rPr lang="fr-FR" sz="1800" b="1" dirty="0">
                <a:solidFill>
                  <a:schemeClr val="tx1"/>
                </a:solidFill>
              </a:rPr>
              <a:t>Rank </a:t>
            </a:r>
            <a:r>
              <a:rPr lang="fr-FR" sz="1800" b="1" dirty="0" err="1">
                <a:solidFill>
                  <a:schemeClr val="tx1"/>
                </a:solidFill>
              </a:rPr>
              <a:t>reduction</a:t>
            </a:r>
            <a:r>
              <a:rPr lang="fr-FR" sz="1800" b="1" dirty="0">
                <a:solidFill>
                  <a:schemeClr val="tx1"/>
                </a:solidFill>
              </a:rPr>
              <a:t> of V</a:t>
            </a:r>
            <a:r>
              <a:rPr lang="fr-FR" sz="1800" b="1" baseline="30000" dirty="0">
                <a:solidFill>
                  <a:schemeClr val="tx1"/>
                </a:solidFill>
              </a:rPr>
              <a:t>3N</a:t>
            </a:r>
            <a:endParaRPr sz="1800" b="1" baseline="30000" dirty="0">
              <a:solidFill>
                <a:schemeClr val="tx1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9311057" y="7937879"/>
            <a:ext cx="120668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400" b="1" i="1" dirty="0">
                <a:solidFill>
                  <a:srgbClr val="009999"/>
                </a:solidFill>
                <a:latin typeface="Ink Free" panose="03080402000500000000" pitchFamily="66" charset="0"/>
              </a:rPr>
              <a:t>| </a:t>
            </a:r>
            <a:r>
              <a:rPr lang="en-US" sz="2400" b="1" i="1" dirty="0" err="1">
                <a:solidFill>
                  <a:srgbClr val="009999"/>
                </a:solidFill>
                <a:latin typeface="Symbol" panose="05050102010706020507" pitchFamily="18" charset="2"/>
              </a:rPr>
              <a:t>Y</a:t>
            </a:r>
            <a:r>
              <a:rPr lang="en-US" sz="2400" b="1" i="1" baseline="-25000" dirty="0" err="1">
                <a:solidFill>
                  <a:srgbClr val="009999"/>
                </a:solidFill>
                <a:latin typeface="Ink Free" panose="03080402000500000000" pitchFamily="66" charset="0"/>
              </a:rPr>
              <a:t>k</a:t>
            </a:r>
            <a:r>
              <a:rPr lang="en-US" sz="2400" b="1" i="1" dirty="0">
                <a:solidFill>
                  <a:srgbClr val="009999"/>
                </a:solidFill>
                <a:latin typeface="Ink Free" panose="03080402000500000000" pitchFamily="66" charset="0"/>
              </a:rPr>
              <a:t> &gt;</a:t>
            </a:r>
            <a:endParaRPr lang="en-US" sz="2400" i="1" dirty="0">
              <a:solidFill>
                <a:srgbClr val="009999"/>
              </a:solidFill>
              <a:latin typeface="Ink Free" panose="03080402000500000000" pitchFamily="66" charset="0"/>
            </a:endParaRPr>
          </a:p>
        </p:txBody>
      </p:sp>
      <p:sp>
        <p:nvSpPr>
          <p:cNvPr id="40" name="Shape 111"/>
          <p:cNvSpPr/>
          <p:nvPr/>
        </p:nvSpPr>
        <p:spPr>
          <a:xfrm>
            <a:off x="8843637" y="8433305"/>
            <a:ext cx="2520104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1800" b="1" dirty="0">
                <a:solidFill>
                  <a:schemeClr val="tx1"/>
                </a:solidFill>
              </a:rPr>
              <a:t>Basis </a:t>
            </a:r>
            <a:r>
              <a:rPr lang="fr-FR" sz="1800" b="1" dirty="0" err="1">
                <a:solidFill>
                  <a:schemeClr val="tx1"/>
                </a:solidFill>
              </a:rPr>
              <a:t>truncation</a:t>
            </a:r>
            <a:endParaRPr lang="fr-FR" sz="1800" b="1" dirty="0">
              <a:solidFill>
                <a:schemeClr val="tx1"/>
              </a:solidFill>
            </a:endParaRPr>
          </a:p>
          <a:p>
            <a:pPr lvl="0">
              <a:defRPr sz="1800"/>
            </a:pPr>
            <a:r>
              <a:rPr lang="fr-FR" sz="1800" b="1" dirty="0">
                <a:solidFill>
                  <a:schemeClr val="tx1"/>
                </a:solidFill>
              </a:rPr>
              <a:t>Expansion </a:t>
            </a:r>
            <a:r>
              <a:rPr lang="fr-FR" sz="1800" b="1" dirty="0" err="1">
                <a:solidFill>
                  <a:schemeClr val="tx1"/>
                </a:solidFill>
              </a:rPr>
              <a:t>truncation</a:t>
            </a:r>
            <a:endParaRPr sz="1800" b="1" dirty="0">
              <a:solidFill>
                <a:schemeClr val="tx1"/>
              </a:solidFill>
            </a:endParaRPr>
          </a:p>
        </p:txBody>
      </p:sp>
      <p:sp>
        <p:nvSpPr>
          <p:cNvPr id="42" name="Shape 1495"/>
          <p:cNvSpPr/>
          <p:nvPr/>
        </p:nvSpPr>
        <p:spPr>
          <a:xfrm>
            <a:off x="444500" y="254784"/>
            <a:ext cx="12115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3600" dirty="0">
                <a:solidFill>
                  <a:srgbClr val="0033CC"/>
                </a:solidFill>
              </a:rPr>
              <a:t>Ab </a:t>
            </a:r>
            <a:r>
              <a:rPr lang="fr-FR" sz="3600" dirty="0" err="1">
                <a:solidFill>
                  <a:srgbClr val="0033CC"/>
                </a:solidFill>
              </a:rPr>
              <a:t>initio</a:t>
            </a:r>
            <a:r>
              <a:rPr lang="fr-FR" sz="3600" dirty="0">
                <a:solidFill>
                  <a:srgbClr val="0033CC"/>
                </a:solidFill>
              </a:rPr>
              <a:t> </a:t>
            </a:r>
            <a:r>
              <a:rPr lang="fr-FR" sz="3600" dirty="0" err="1">
                <a:solidFill>
                  <a:srgbClr val="0033CC"/>
                </a:solidFill>
              </a:rPr>
              <a:t>theoretical</a:t>
            </a:r>
            <a:r>
              <a:rPr lang="fr-FR" sz="3600" dirty="0">
                <a:solidFill>
                  <a:srgbClr val="0033CC"/>
                </a:solidFill>
              </a:rPr>
              <a:t> </a:t>
            </a:r>
            <a:r>
              <a:rPr lang="fr-FR" sz="3600" dirty="0" err="1">
                <a:solidFill>
                  <a:srgbClr val="0033CC"/>
                </a:solidFill>
              </a:rPr>
              <a:t>scheme</a:t>
            </a:r>
            <a:endParaRPr sz="3600" dirty="0">
              <a:solidFill>
                <a:srgbClr val="0033CC"/>
              </a:solidFill>
            </a:endParaRPr>
          </a:p>
        </p:txBody>
      </p:sp>
      <p:sp>
        <p:nvSpPr>
          <p:cNvPr id="46" name="Shape 1496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5" name="ZoneTexte 41 1">
            <a:extLst>
              <a:ext uri="{FF2B5EF4-FFF2-40B4-BE49-F238E27FC236}">
                <a16:creationId xmlns:a16="http://schemas.microsoft.com/office/drawing/2014/main" id="{1E8BA824-253D-9850-0D1D-BB3033E36BC0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7438102" y="5055432"/>
            <a:ext cx="4878955" cy="1206500"/>
          </a:xfrm>
          <a:prstGeom prst="roundRect">
            <a:avLst>
              <a:gd name="adj" fmla="val 8772"/>
            </a:avLst>
          </a:prstGeom>
          <a:noFill/>
          <a:ln w="57150">
            <a:solidFill>
              <a:srgbClr val="FFA401"/>
            </a:solidFill>
          </a:ln>
          <a:effectLst>
            <a:outerShdw blurRad="50800" dist="38100" dir="2700000" sx="1000" sy="1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endParaRPr lang="en-US" b="1" dirty="0">
              <a:solidFill>
                <a:srgbClr val="FFA401"/>
              </a:solidFill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459F01BE-2290-431B-875F-C2D1527442E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43270" y="6261932"/>
            <a:ext cx="2217322" cy="2975859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6D6BB832-202D-4C57-B238-468C33464221}"/>
              </a:ext>
            </a:extLst>
          </p:cNvPr>
          <p:cNvSpPr txBox="1"/>
          <p:nvPr/>
        </p:nvSpPr>
        <p:spPr>
          <a:xfrm>
            <a:off x="444500" y="1788691"/>
            <a:ext cx="12115800" cy="1384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>
                <a:solidFill>
                  <a:schemeClr val="tx1"/>
                </a:solidFill>
              </a:rPr>
              <a:t>In this talk “Ab initio” theoretical scheme</a:t>
            </a:r>
          </a:p>
          <a:p>
            <a:pPr lvl="0"/>
            <a:r>
              <a:rPr lang="en-US" sz="2800" b="1" dirty="0">
                <a:solidFill>
                  <a:schemeClr val="tx1"/>
                </a:solidFill>
              </a:rPr>
              <a:t>=</a:t>
            </a:r>
          </a:p>
          <a:p>
            <a:pPr lvl="0"/>
            <a:r>
              <a:rPr lang="en-US" sz="2800" b="1" dirty="0">
                <a:solidFill>
                  <a:schemeClr val="tx1"/>
                </a:solidFill>
              </a:rPr>
              <a:t>Chiral effective field theory (</a:t>
            </a:r>
            <a:r>
              <a:rPr lang="en-US" sz="2800" b="1" dirty="0" err="1">
                <a:solidFill>
                  <a:schemeClr val="tx1"/>
                </a:solidFill>
                <a:latin typeface="Symbol" panose="05050102010706020507" pitchFamily="18" charset="2"/>
              </a:rPr>
              <a:t>c</a:t>
            </a:r>
            <a:r>
              <a:rPr lang="en-US" sz="2800" b="1" dirty="0" err="1">
                <a:solidFill>
                  <a:schemeClr val="tx1"/>
                </a:solidFill>
              </a:rPr>
              <a:t>EFT</a:t>
            </a:r>
            <a:r>
              <a:rPr lang="en-US" sz="2800" b="1" dirty="0">
                <a:solidFill>
                  <a:schemeClr val="tx1"/>
                </a:solidFill>
              </a:rPr>
              <a:t>) based on Weinberg Power Counting (WPC)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CAD90FA-86A1-460C-BAC0-C08DABD4A546}"/>
              </a:ext>
            </a:extLst>
          </p:cNvPr>
          <p:cNvSpPr/>
          <p:nvPr/>
        </p:nvSpPr>
        <p:spPr>
          <a:xfrm>
            <a:off x="469899" y="1790885"/>
            <a:ext cx="12052911" cy="1526112"/>
          </a:xfrm>
          <a:prstGeom prst="rect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53A951D-E513-4567-A119-6B5AD69CD887}"/>
              </a:ext>
            </a:extLst>
          </p:cNvPr>
          <p:cNvSpPr/>
          <p:nvPr/>
        </p:nvSpPr>
        <p:spPr>
          <a:xfrm>
            <a:off x="9434945" y="5628499"/>
            <a:ext cx="706582" cy="588119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637678D5-0385-4091-9778-9FE8A86BD3EF}"/>
              </a:ext>
            </a:extLst>
          </p:cNvPr>
          <p:cNvSpPr/>
          <p:nvPr/>
        </p:nvSpPr>
        <p:spPr>
          <a:xfrm>
            <a:off x="10290921" y="5643156"/>
            <a:ext cx="2026135" cy="588119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1ED67E83-4D01-4782-9B0E-D6BBA5B1CF73}"/>
              </a:ext>
            </a:extLst>
          </p:cNvPr>
          <p:cNvSpPr txBox="1"/>
          <p:nvPr/>
        </p:nvSpPr>
        <p:spPr>
          <a:xfrm>
            <a:off x="8371180" y="6319044"/>
            <a:ext cx="2093179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33" b="1" i="1" dirty="0">
                <a:solidFill>
                  <a:srgbClr val="C00000"/>
                </a:solidFill>
              </a:rPr>
              <a:t>Quantum</a:t>
            </a:r>
            <a:r>
              <a:rPr lang="en-US" sz="2133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133" b="1" dirty="0" err="1">
                <a:solidFill>
                  <a:srgbClr val="C00000"/>
                </a:solidFill>
              </a:rPr>
              <a:t>rotor&amp;vibrator</a:t>
            </a:r>
            <a:endParaRPr lang="fr-FR" sz="2133" b="1" dirty="0">
              <a:solidFill>
                <a:srgbClr val="C0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DF3A74F-014E-4FA4-AB73-384691867A13}"/>
              </a:ext>
            </a:extLst>
          </p:cNvPr>
          <p:cNvSpPr txBox="1"/>
          <p:nvPr/>
        </p:nvSpPr>
        <p:spPr>
          <a:xfrm>
            <a:off x="10099966" y="6318893"/>
            <a:ext cx="2363574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33" b="1" dirty="0">
                <a:solidFill>
                  <a:srgbClr val="C00000"/>
                </a:solidFill>
              </a:rPr>
              <a:t>Non-collective correlations</a:t>
            </a:r>
            <a:endParaRPr lang="fr-FR" sz="2133" b="1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6FD45427-3D3A-48CD-9CF9-9D4FD902166B}"/>
              </a:ext>
            </a:extLst>
          </p:cNvPr>
          <p:cNvSpPr txBox="1"/>
          <p:nvPr/>
        </p:nvSpPr>
        <p:spPr>
          <a:xfrm>
            <a:off x="7860429" y="7148120"/>
            <a:ext cx="4451363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2000" b="1" dirty="0">
                <a:solidFill>
                  <a:srgbClr val="C00000"/>
                </a:solidFill>
              </a:rPr>
              <a:t>State-of-the-art truncation: &lt;1% error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CA0A2701-B20E-4356-BF7A-4D3EFFE08578}"/>
              </a:ext>
            </a:extLst>
          </p:cNvPr>
          <p:cNvSpPr txBox="1"/>
          <p:nvPr/>
        </p:nvSpPr>
        <p:spPr>
          <a:xfrm>
            <a:off x="8877105" y="7625668"/>
            <a:ext cx="401019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rgbClr val="FF9900"/>
                </a:solidFill>
                <a:latin typeface="Ink Free" panose="03080402000500000000" pitchFamily="66" charset="0"/>
              </a:rPr>
              <a:t>Talk by G. Hagen on </a:t>
            </a:r>
            <a:r>
              <a:rPr lang="en-US" sz="2000" b="1" dirty="0" err="1">
                <a:solidFill>
                  <a:srgbClr val="FF9900"/>
                </a:solidFill>
                <a:latin typeface="Ink Free" panose="03080402000500000000" pitchFamily="66" charset="0"/>
              </a:rPr>
              <a:t>wednesday</a:t>
            </a:r>
            <a:endParaRPr lang="en-US" sz="2000" dirty="0">
              <a:solidFill>
                <a:srgbClr val="FF9900"/>
              </a:solidFill>
              <a:latin typeface="Ink Free" panose="03080402000500000000" pitchFamily="66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07763F74-1CD4-4027-A9F8-616A359B2C39}"/>
              </a:ext>
            </a:extLst>
          </p:cNvPr>
          <p:cNvSpPr txBox="1"/>
          <p:nvPr/>
        </p:nvSpPr>
        <p:spPr>
          <a:xfrm>
            <a:off x="5019952" y="9333084"/>
            <a:ext cx="41299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rgbClr val="FF9900"/>
                </a:solidFill>
                <a:latin typeface="Ink Free" panose="03080402000500000000" pitchFamily="66" charset="0"/>
              </a:rPr>
              <a:t>Talk by A. </a:t>
            </a:r>
            <a:r>
              <a:rPr lang="en-US" sz="2000" b="1" dirty="0" err="1">
                <a:solidFill>
                  <a:srgbClr val="FF9900"/>
                </a:solidFill>
                <a:latin typeface="Ink Free" panose="03080402000500000000" pitchFamily="66" charset="0"/>
              </a:rPr>
              <a:t>Ekstrom</a:t>
            </a:r>
            <a:r>
              <a:rPr lang="en-US" sz="2000" b="1" dirty="0">
                <a:solidFill>
                  <a:srgbClr val="FF9900"/>
                </a:solidFill>
                <a:latin typeface="Ink Free" panose="03080402000500000000" pitchFamily="66" charset="0"/>
              </a:rPr>
              <a:t> on </a:t>
            </a:r>
            <a:r>
              <a:rPr lang="en-US" sz="2000" b="1" dirty="0" err="1">
                <a:solidFill>
                  <a:srgbClr val="FF9900"/>
                </a:solidFill>
                <a:latin typeface="Ink Free" panose="03080402000500000000" pitchFamily="66" charset="0"/>
              </a:rPr>
              <a:t>wednesday</a:t>
            </a:r>
            <a:endParaRPr lang="en-US" sz="2000" dirty="0">
              <a:solidFill>
                <a:srgbClr val="FF9900"/>
              </a:solidFill>
              <a:latin typeface="Ink Free" panose="03080402000500000000" pitchFamily="66" charset="0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744745EF-4D61-402E-9277-62FD148D0F10}"/>
              </a:ext>
            </a:extLst>
          </p:cNvPr>
          <p:cNvSpPr txBox="1"/>
          <p:nvPr/>
        </p:nvSpPr>
        <p:spPr>
          <a:xfrm>
            <a:off x="469899" y="9293692"/>
            <a:ext cx="41299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rgbClr val="FF9900"/>
                </a:solidFill>
                <a:latin typeface="Ink Free" panose="03080402000500000000" pitchFamily="66" charset="0"/>
              </a:rPr>
              <a:t>Talk by E. </a:t>
            </a:r>
            <a:r>
              <a:rPr lang="en-US" sz="2000" b="1" dirty="0" err="1">
                <a:solidFill>
                  <a:srgbClr val="FF9900"/>
                </a:solidFill>
                <a:latin typeface="Ink Free" panose="03080402000500000000" pitchFamily="66" charset="0"/>
              </a:rPr>
              <a:t>Epelbaum</a:t>
            </a:r>
            <a:r>
              <a:rPr lang="en-US" sz="2000" b="1" dirty="0">
                <a:solidFill>
                  <a:srgbClr val="FF9900"/>
                </a:solidFill>
                <a:latin typeface="Ink Free" panose="03080402000500000000" pitchFamily="66" charset="0"/>
              </a:rPr>
              <a:t> on </a:t>
            </a:r>
            <a:r>
              <a:rPr lang="en-US" sz="2000" b="1" dirty="0" err="1">
                <a:solidFill>
                  <a:srgbClr val="FF9900"/>
                </a:solidFill>
                <a:latin typeface="Ink Free" panose="03080402000500000000" pitchFamily="66" charset="0"/>
              </a:rPr>
              <a:t>wednesday</a:t>
            </a:r>
            <a:endParaRPr lang="en-US" sz="2000" dirty="0">
              <a:solidFill>
                <a:srgbClr val="FF9900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1302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2" grpId="0"/>
      <p:bldP spid="26" grpId="0"/>
      <p:bldP spid="36" grpId="0"/>
      <p:bldP spid="37" grpId="0"/>
      <p:bldP spid="38" grpId="0" animBg="1"/>
      <p:bldP spid="39" grpId="0"/>
      <p:bldP spid="40" grpId="0" animBg="1"/>
      <p:bldP spid="35" grpId="0" animBg="1"/>
      <p:bldP spid="29" grpId="0" animBg="1"/>
      <p:bldP spid="29" grpId="1" animBg="1"/>
      <p:bldP spid="44" grpId="0" animBg="1"/>
      <p:bldP spid="44" grpId="1" animBg="1"/>
      <p:bldP spid="45" grpId="0"/>
      <p:bldP spid="45" grpId="1"/>
      <p:bldP spid="47" grpId="0"/>
      <p:bldP spid="47" grpId="1"/>
      <p:bldP spid="48" grpId="0" animBg="1"/>
      <p:bldP spid="48" grpId="1" animBg="1"/>
      <p:bldP spid="50" grpId="0"/>
      <p:bldP spid="50" grpId="1"/>
      <p:bldP spid="51" grpId="0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41;p16">
            <a:extLst>
              <a:ext uri="{FF2B5EF4-FFF2-40B4-BE49-F238E27FC236}">
                <a16:creationId xmlns:a16="http://schemas.microsoft.com/office/drawing/2014/main" id="{6E9C6D65-D32F-6DCD-FFA5-513DC30C60BB}"/>
              </a:ext>
            </a:extLst>
          </p:cNvPr>
          <p:cNvSpPr txBox="1"/>
          <p:nvPr/>
        </p:nvSpPr>
        <p:spPr>
          <a:xfrm>
            <a:off x="4828257" y="7601309"/>
            <a:ext cx="3245074" cy="59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0" tIns="97520" rIns="97520" bIns="97520" anchor="t" anchorCtr="0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it" sz="1707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EM moments(J≠0) </a:t>
            </a:r>
          </a:p>
        </p:txBody>
      </p:sp>
      <p:sp>
        <p:nvSpPr>
          <p:cNvPr id="2052" name="Google Shape;141;p16">
            <a:extLst>
              <a:ext uri="{FF2B5EF4-FFF2-40B4-BE49-F238E27FC236}">
                <a16:creationId xmlns:a16="http://schemas.microsoft.com/office/drawing/2014/main" id="{4B201C11-CD62-3501-4ED4-9EC1FE9600F9}"/>
              </a:ext>
            </a:extLst>
          </p:cNvPr>
          <p:cNvSpPr txBox="1"/>
          <p:nvPr/>
        </p:nvSpPr>
        <p:spPr>
          <a:xfrm>
            <a:off x="878024" y="1855501"/>
            <a:ext cx="3802917" cy="59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0" tIns="97520" rIns="97520" bIns="97520" anchor="t" anchorCtr="0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it" sz="1707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Nuclear clustering</a:t>
            </a:r>
          </a:p>
        </p:txBody>
      </p:sp>
      <p:sp>
        <p:nvSpPr>
          <p:cNvPr id="44" name="Line"/>
          <p:cNvSpPr/>
          <p:nvPr/>
        </p:nvSpPr>
        <p:spPr>
          <a:xfrm flipV="1">
            <a:off x="380287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070" name="Chord 2069">
            <a:extLst>
              <a:ext uri="{FF2B5EF4-FFF2-40B4-BE49-F238E27FC236}">
                <a16:creationId xmlns:a16="http://schemas.microsoft.com/office/drawing/2014/main" id="{BFD1A36C-BC8B-33C1-5E36-1843027F56A6}"/>
              </a:ext>
            </a:extLst>
          </p:cNvPr>
          <p:cNvSpPr>
            <a:spLocks noChangeAspect="1"/>
          </p:cNvSpPr>
          <p:nvPr/>
        </p:nvSpPr>
        <p:spPr>
          <a:xfrm>
            <a:off x="4612178" y="3702030"/>
            <a:ext cx="3315045" cy="3348124"/>
          </a:xfrm>
          <a:prstGeom prst="chord">
            <a:avLst>
              <a:gd name="adj1" fmla="val 16190932"/>
              <a:gd name="adj2" fmla="val 61802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80"/>
          </a:p>
        </p:txBody>
      </p:sp>
      <p:sp>
        <p:nvSpPr>
          <p:cNvPr id="4" name="Google Shape;95;p15">
            <a:extLst>
              <a:ext uri="{FF2B5EF4-FFF2-40B4-BE49-F238E27FC236}">
                <a16:creationId xmlns:a16="http://schemas.microsoft.com/office/drawing/2014/main" id="{364AFC2B-AE40-E242-270E-A408CDA8999D}"/>
              </a:ext>
            </a:extLst>
          </p:cNvPr>
          <p:cNvSpPr>
            <a:spLocks noChangeAspect="1"/>
          </p:cNvSpPr>
          <p:nvPr/>
        </p:nvSpPr>
        <p:spPr>
          <a:xfrm>
            <a:off x="4503020" y="3585372"/>
            <a:ext cx="4350598" cy="3604785"/>
          </a:xfrm>
          <a:prstGeom prst="ellipse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7520" tIns="97520" rIns="97520" bIns="97520" anchor="ctr" anchorCtr="0">
            <a:noAutofit/>
          </a:bodyPr>
          <a:lstStyle/>
          <a:p>
            <a:pPr algn="l" rtl="0"/>
            <a:endParaRPr sz="4480" dirty="0"/>
          </a:p>
        </p:txBody>
      </p:sp>
      <p:cxnSp>
        <p:nvCxnSpPr>
          <p:cNvPr id="7" name="Google Shape;113;p15">
            <a:extLst>
              <a:ext uri="{FF2B5EF4-FFF2-40B4-BE49-F238E27FC236}">
                <a16:creationId xmlns:a16="http://schemas.microsoft.com/office/drawing/2014/main" id="{19EA6AED-E7FE-3869-8B3B-1DC157FB36A4}"/>
              </a:ext>
            </a:extLst>
          </p:cNvPr>
          <p:cNvCxnSpPr>
            <a:cxnSpLocks/>
            <a:endCxn id="87" idx="1"/>
          </p:cNvCxnSpPr>
          <p:nvPr/>
        </p:nvCxnSpPr>
        <p:spPr>
          <a:xfrm flipV="1">
            <a:off x="7832275" y="2612621"/>
            <a:ext cx="1469726" cy="1234497"/>
          </a:xfrm>
          <a:prstGeom prst="straightConnector1">
            <a:avLst/>
          </a:prstGeom>
          <a:noFill/>
          <a:ln w="25400" cap="flat" cmpd="sng">
            <a:solidFill>
              <a:srgbClr val="0033CC"/>
            </a:solidFill>
            <a:prstDash val="solid"/>
            <a:round/>
            <a:headEnd type="oval" w="lg" len="lg"/>
            <a:tailEnd type="none" w="sm" len="sm"/>
          </a:ln>
          <a:effectLst>
            <a:softEdge rad="0"/>
          </a:effectLst>
        </p:spPr>
      </p:cxnSp>
      <p:sp>
        <p:nvSpPr>
          <p:cNvPr id="25" name="Google Shape;141;p16">
            <a:extLst>
              <a:ext uri="{FF2B5EF4-FFF2-40B4-BE49-F238E27FC236}">
                <a16:creationId xmlns:a16="http://schemas.microsoft.com/office/drawing/2014/main" id="{409831C7-00F9-A0F0-F527-3C47F7332D45}"/>
              </a:ext>
            </a:extLst>
          </p:cNvPr>
          <p:cNvSpPr txBox="1"/>
          <p:nvPr/>
        </p:nvSpPr>
        <p:spPr>
          <a:xfrm>
            <a:off x="9325641" y="7302188"/>
            <a:ext cx="2441171" cy="59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0" tIns="97520" rIns="97520" bIns="9752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it" sz="1707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Neutron skin</a:t>
            </a:r>
          </a:p>
        </p:txBody>
      </p:sp>
      <p:sp>
        <p:nvSpPr>
          <p:cNvPr id="39" name="Google Shape;141;p16">
            <a:extLst>
              <a:ext uri="{FF2B5EF4-FFF2-40B4-BE49-F238E27FC236}">
                <a16:creationId xmlns:a16="http://schemas.microsoft.com/office/drawing/2014/main" id="{031056DB-8A18-98F5-C91A-41E5FF7D5190}"/>
              </a:ext>
            </a:extLst>
          </p:cNvPr>
          <p:cNvSpPr txBox="1"/>
          <p:nvPr/>
        </p:nvSpPr>
        <p:spPr>
          <a:xfrm>
            <a:off x="9224512" y="1653830"/>
            <a:ext cx="3163570" cy="59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0" tIns="97520" rIns="97520" bIns="9752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it" sz="1707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Charge density</a:t>
            </a:r>
          </a:p>
        </p:txBody>
      </p:sp>
      <p:cxnSp>
        <p:nvCxnSpPr>
          <p:cNvPr id="61" name="Google Shape;113;p15">
            <a:extLst>
              <a:ext uri="{FF2B5EF4-FFF2-40B4-BE49-F238E27FC236}">
                <a16:creationId xmlns:a16="http://schemas.microsoft.com/office/drawing/2014/main" id="{8B839037-5DFC-1284-E5E6-6233195612E0}"/>
              </a:ext>
            </a:extLst>
          </p:cNvPr>
          <p:cNvCxnSpPr>
            <a:cxnSpLocks/>
            <a:endCxn id="139" idx="3"/>
          </p:cNvCxnSpPr>
          <p:nvPr/>
        </p:nvCxnSpPr>
        <p:spPr>
          <a:xfrm flipH="1" flipV="1">
            <a:off x="4166328" y="2961121"/>
            <a:ext cx="1047697" cy="1062501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oval" w="lg" len="lg"/>
            <a:tailEnd type="none" w="sm" len="sm"/>
          </a:ln>
          <a:effectLst>
            <a:softEdge rad="0"/>
          </a:effectLst>
        </p:spPr>
      </p:cxnSp>
      <p:sp>
        <p:nvSpPr>
          <p:cNvPr id="2059" name="Google Shape;141;p16">
            <a:extLst>
              <a:ext uri="{FF2B5EF4-FFF2-40B4-BE49-F238E27FC236}">
                <a16:creationId xmlns:a16="http://schemas.microsoft.com/office/drawing/2014/main" id="{40152A7A-E378-B89F-63DF-79B120C704E1}"/>
              </a:ext>
            </a:extLst>
          </p:cNvPr>
          <p:cNvSpPr txBox="1"/>
          <p:nvPr/>
        </p:nvSpPr>
        <p:spPr>
          <a:xfrm>
            <a:off x="405234" y="5309805"/>
            <a:ext cx="3802917" cy="59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0" tIns="97520" rIns="97520" bIns="97520" anchor="t" anchorCtr="0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it" sz="1707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Angular correlations</a:t>
            </a:r>
          </a:p>
        </p:txBody>
      </p:sp>
      <p:sp>
        <p:nvSpPr>
          <p:cNvPr id="2078" name="Slide Number Placeholder 2077">
            <a:extLst>
              <a:ext uri="{FF2B5EF4-FFF2-40B4-BE49-F238E27FC236}">
                <a16:creationId xmlns:a16="http://schemas.microsoft.com/office/drawing/2014/main" id="{DE5208DB-969A-96C5-C1E2-3D21599D7F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068" name="Google Shape;95;p15">
            <a:extLst>
              <a:ext uri="{FF2B5EF4-FFF2-40B4-BE49-F238E27FC236}">
                <a16:creationId xmlns:a16="http://schemas.microsoft.com/office/drawing/2014/main" id="{CD01AC6C-0875-A16C-F040-3EDCA2D7F739}"/>
              </a:ext>
            </a:extLst>
          </p:cNvPr>
          <p:cNvSpPr>
            <a:spLocks noChangeAspect="1"/>
          </p:cNvSpPr>
          <p:nvPr/>
        </p:nvSpPr>
        <p:spPr>
          <a:xfrm>
            <a:off x="4641590" y="3718572"/>
            <a:ext cx="4064341" cy="3335072"/>
          </a:xfrm>
          <a:prstGeom prst="ellipse">
            <a:avLst/>
          </a:prstGeom>
          <a:noFill/>
          <a:ln w="76200" cap="flat" cmpd="sng">
            <a:solidFill>
              <a:srgbClr val="B814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7520" tIns="97520" rIns="97520" bIns="97520" anchor="ctr" anchorCtr="0">
            <a:noAutofit/>
          </a:bodyPr>
          <a:lstStyle/>
          <a:p>
            <a:pPr algn="l" rtl="0"/>
            <a:endParaRPr sz="4480" dirty="0"/>
          </a:p>
        </p:txBody>
      </p:sp>
      <p:cxnSp>
        <p:nvCxnSpPr>
          <p:cNvPr id="126" name="Google Shape;113;p15">
            <a:extLst>
              <a:ext uri="{FF2B5EF4-FFF2-40B4-BE49-F238E27FC236}">
                <a16:creationId xmlns:a16="http://schemas.microsoft.com/office/drawing/2014/main" id="{8B839037-5DFC-1284-E5E6-6233195612E0}"/>
              </a:ext>
            </a:extLst>
          </p:cNvPr>
          <p:cNvCxnSpPr>
            <a:cxnSpLocks/>
            <a:endCxn id="137" idx="0"/>
          </p:cNvCxnSpPr>
          <p:nvPr/>
        </p:nvCxnSpPr>
        <p:spPr>
          <a:xfrm flipH="1">
            <a:off x="6291297" y="7190157"/>
            <a:ext cx="211103" cy="529544"/>
          </a:xfrm>
          <a:prstGeom prst="straightConnector1">
            <a:avLst/>
          </a:prstGeom>
          <a:noFill/>
          <a:ln w="25400" cap="flat" cmpd="sng">
            <a:solidFill>
              <a:srgbClr val="0033CC"/>
            </a:solidFill>
            <a:prstDash val="solid"/>
            <a:round/>
            <a:headEnd type="oval" w="lg" len="lg"/>
            <a:tailEnd type="none" w="sm" len="sm"/>
          </a:ln>
          <a:effectLst>
            <a:softEdge rad="0"/>
          </a:effectLst>
        </p:spPr>
      </p:cxnSp>
      <p:sp>
        <p:nvSpPr>
          <p:cNvPr id="70" name="Shape 1495">
            <a:extLst>
              <a:ext uri="{FF2B5EF4-FFF2-40B4-BE49-F238E27FC236}">
                <a16:creationId xmlns:a16="http://schemas.microsoft.com/office/drawing/2014/main" id="{34E5A394-ADC8-4080-BABF-10A3F64CCE1F}"/>
              </a:ext>
            </a:extLst>
          </p:cNvPr>
          <p:cNvSpPr/>
          <p:nvPr/>
        </p:nvSpPr>
        <p:spPr>
          <a:xfrm>
            <a:off x="437172" y="172252"/>
            <a:ext cx="12115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3600" dirty="0">
                <a:solidFill>
                  <a:srgbClr val="0033CC"/>
                </a:solidFill>
              </a:rPr>
              <a:t>How are </a:t>
            </a:r>
            <a:r>
              <a:rPr lang="fr-FR" sz="3600" dirty="0" err="1">
                <a:solidFill>
                  <a:srgbClr val="0033CC"/>
                </a:solidFill>
              </a:rPr>
              <a:t>nucleons</a:t>
            </a:r>
            <a:r>
              <a:rPr lang="fr-FR" sz="3600" dirty="0">
                <a:solidFill>
                  <a:srgbClr val="0033CC"/>
                </a:solidFill>
              </a:rPr>
              <a:t> self </a:t>
            </a:r>
            <a:r>
              <a:rPr lang="fr-FR" sz="3600" dirty="0" err="1">
                <a:solidFill>
                  <a:srgbClr val="0033CC"/>
                </a:solidFill>
              </a:rPr>
              <a:t>organized</a:t>
            </a:r>
            <a:r>
              <a:rPr lang="fr-FR" sz="3600" dirty="0">
                <a:solidFill>
                  <a:srgbClr val="0033CC"/>
                </a:solidFill>
              </a:rPr>
              <a:t> in </a:t>
            </a:r>
            <a:r>
              <a:rPr lang="fr-FR" sz="3600" dirty="0" err="1">
                <a:solidFill>
                  <a:srgbClr val="0033CC"/>
                </a:solidFill>
              </a:rPr>
              <a:t>nuclear</a:t>
            </a:r>
            <a:r>
              <a:rPr lang="fr-FR" sz="3600" dirty="0">
                <a:solidFill>
                  <a:srgbClr val="0033CC"/>
                </a:solidFill>
              </a:rPr>
              <a:t> </a:t>
            </a:r>
            <a:r>
              <a:rPr lang="fr-FR" sz="3600" dirty="0" err="1">
                <a:solidFill>
                  <a:srgbClr val="0033CC"/>
                </a:solidFill>
              </a:rPr>
              <a:t>ground</a:t>
            </a:r>
            <a:r>
              <a:rPr lang="fr-FR" sz="3600" dirty="0">
                <a:solidFill>
                  <a:srgbClr val="0033CC"/>
                </a:solidFill>
              </a:rPr>
              <a:t> states?</a:t>
            </a:r>
            <a:endParaRPr sz="3600" dirty="0">
              <a:solidFill>
                <a:srgbClr val="0033CC"/>
              </a:solidFill>
            </a:endParaRPr>
          </a:p>
        </p:txBody>
      </p:sp>
      <p:pic>
        <p:nvPicPr>
          <p:cNvPr id="72" name="pasted-image.tiff" descr="pasted-image.tiff">
            <a:extLst>
              <a:ext uri="{FF2B5EF4-FFF2-40B4-BE49-F238E27FC236}">
                <a16:creationId xmlns:a16="http://schemas.microsoft.com/office/drawing/2014/main" id="{A80D8B77-BE96-4061-9484-51AD066BF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335" y="4827221"/>
            <a:ext cx="1189775" cy="118977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A81EDC0-C091-4F62-970C-7701169B6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5126" y="2147829"/>
            <a:ext cx="1966508" cy="1349366"/>
          </a:xfrm>
          <a:prstGeom prst="rect">
            <a:avLst/>
          </a:prstGeom>
        </p:spPr>
      </p:pic>
      <p:sp>
        <p:nvSpPr>
          <p:cNvPr id="81" name="Google Shape;141;p16">
            <a:extLst>
              <a:ext uri="{FF2B5EF4-FFF2-40B4-BE49-F238E27FC236}">
                <a16:creationId xmlns:a16="http://schemas.microsoft.com/office/drawing/2014/main" id="{43EF2C26-3489-45EA-8455-DBC36448247F}"/>
              </a:ext>
            </a:extLst>
          </p:cNvPr>
          <p:cNvSpPr txBox="1"/>
          <p:nvPr/>
        </p:nvSpPr>
        <p:spPr>
          <a:xfrm>
            <a:off x="9341910" y="4604164"/>
            <a:ext cx="3082100" cy="59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0" tIns="97520" rIns="97520" bIns="9752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it" sz="1707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Charge radius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033486-FE73-4E17-8938-0394938EB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671" y="5181819"/>
            <a:ext cx="3212053" cy="87847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3564A71-DB5D-4CE6-A8FB-C1521591EF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0351" y="5821935"/>
            <a:ext cx="624307" cy="22824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A73E6C3-DE6E-4EE2-A9BE-DA92446739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4847" y="7896870"/>
            <a:ext cx="2121514" cy="981683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A0A90611-1484-424F-8E9A-29D25BB715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4515" y="8116910"/>
            <a:ext cx="2222310" cy="80127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4B2B91E-3C36-490B-9378-443B6E4FF5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7216" y="8096028"/>
            <a:ext cx="841931" cy="902481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84789592-B4A1-439B-97ED-D3288A476A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757" y="2356289"/>
            <a:ext cx="2869668" cy="1433913"/>
          </a:xfrm>
          <a:prstGeom prst="rect">
            <a:avLst/>
          </a:prstGeom>
        </p:spPr>
      </p:pic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3948713D-5AAE-4F97-BFEC-E73B7FA490B4}"/>
              </a:ext>
            </a:extLst>
          </p:cNvPr>
          <p:cNvSpPr/>
          <p:nvPr/>
        </p:nvSpPr>
        <p:spPr>
          <a:xfrm>
            <a:off x="9302001" y="1725299"/>
            <a:ext cx="2825440" cy="1774643"/>
          </a:xfrm>
          <a:prstGeom prst="roundRect">
            <a:avLst/>
          </a:prstGeom>
          <a:noFill/>
          <a:ln w="5715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9956B1C8-DD02-40B0-8F74-4DF745A48A8C}"/>
              </a:ext>
            </a:extLst>
          </p:cNvPr>
          <p:cNvSpPr/>
          <p:nvPr/>
        </p:nvSpPr>
        <p:spPr>
          <a:xfrm>
            <a:off x="9218594" y="4720655"/>
            <a:ext cx="3500407" cy="1484130"/>
          </a:xfrm>
          <a:prstGeom prst="roundRect">
            <a:avLst/>
          </a:prstGeom>
          <a:noFill/>
          <a:ln w="5715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35" name="Rectangle : coins arrondis 134">
            <a:extLst>
              <a:ext uri="{FF2B5EF4-FFF2-40B4-BE49-F238E27FC236}">
                <a16:creationId xmlns:a16="http://schemas.microsoft.com/office/drawing/2014/main" id="{51E6FF46-F53D-471E-AA2B-02B41ACCF01F}"/>
              </a:ext>
            </a:extLst>
          </p:cNvPr>
          <p:cNvSpPr/>
          <p:nvPr/>
        </p:nvSpPr>
        <p:spPr>
          <a:xfrm>
            <a:off x="9289915" y="7426800"/>
            <a:ext cx="2567761" cy="1484130"/>
          </a:xfrm>
          <a:prstGeom prst="roundRect">
            <a:avLst/>
          </a:prstGeom>
          <a:noFill/>
          <a:ln w="5715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37" name="Rectangle : coins arrondis 136">
            <a:extLst>
              <a:ext uri="{FF2B5EF4-FFF2-40B4-BE49-F238E27FC236}">
                <a16:creationId xmlns:a16="http://schemas.microsoft.com/office/drawing/2014/main" id="{E12F571D-1890-40F2-AA57-C689FCBB5ED7}"/>
              </a:ext>
            </a:extLst>
          </p:cNvPr>
          <p:cNvSpPr/>
          <p:nvPr/>
        </p:nvSpPr>
        <p:spPr>
          <a:xfrm>
            <a:off x="4523472" y="7719701"/>
            <a:ext cx="3535649" cy="1307384"/>
          </a:xfrm>
          <a:prstGeom prst="roundRect">
            <a:avLst/>
          </a:prstGeom>
          <a:noFill/>
          <a:ln w="5715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38" name="Rectangle : coins arrondis 137">
            <a:extLst>
              <a:ext uri="{FF2B5EF4-FFF2-40B4-BE49-F238E27FC236}">
                <a16:creationId xmlns:a16="http://schemas.microsoft.com/office/drawing/2014/main" id="{59AF506F-0C26-4106-AD0F-E7B866B6B6F7}"/>
              </a:ext>
            </a:extLst>
          </p:cNvPr>
          <p:cNvSpPr/>
          <p:nvPr/>
        </p:nvSpPr>
        <p:spPr>
          <a:xfrm>
            <a:off x="382415" y="5392114"/>
            <a:ext cx="3612886" cy="2395913"/>
          </a:xfrm>
          <a:prstGeom prst="roundRect">
            <a:avLst/>
          </a:prstGeom>
          <a:noFill/>
          <a:ln w="57150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39" name="Rectangle : coins arrondis 138">
            <a:extLst>
              <a:ext uri="{FF2B5EF4-FFF2-40B4-BE49-F238E27FC236}">
                <a16:creationId xmlns:a16="http://schemas.microsoft.com/office/drawing/2014/main" id="{403D1DF5-B697-4395-BCEE-4E48C623D542}"/>
              </a:ext>
            </a:extLst>
          </p:cNvPr>
          <p:cNvSpPr/>
          <p:nvPr/>
        </p:nvSpPr>
        <p:spPr>
          <a:xfrm>
            <a:off x="787992" y="2004639"/>
            <a:ext cx="3378336" cy="1912963"/>
          </a:xfrm>
          <a:prstGeom prst="roundRect">
            <a:avLst/>
          </a:prstGeom>
          <a:noFill/>
          <a:ln w="57150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cxnSp>
        <p:nvCxnSpPr>
          <p:cNvPr id="148" name="Google Shape;113;p15">
            <a:extLst>
              <a:ext uri="{FF2B5EF4-FFF2-40B4-BE49-F238E27FC236}">
                <a16:creationId xmlns:a16="http://schemas.microsoft.com/office/drawing/2014/main" id="{BA77C6B5-1C63-40C4-9E9D-043505A46853}"/>
              </a:ext>
            </a:extLst>
          </p:cNvPr>
          <p:cNvCxnSpPr>
            <a:cxnSpLocks/>
            <a:endCxn id="132" idx="1"/>
          </p:cNvCxnSpPr>
          <p:nvPr/>
        </p:nvCxnSpPr>
        <p:spPr>
          <a:xfrm>
            <a:off x="8867473" y="5459204"/>
            <a:ext cx="351121" cy="3516"/>
          </a:xfrm>
          <a:prstGeom prst="straightConnector1">
            <a:avLst/>
          </a:prstGeom>
          <a:noFill/>
          <a:ln w="25400" cap="flat" cmpd="sng">
            <a:solidFill>
              <a:srgbClr val="0033CC"/>
            </a:solidFill>
            <a:prstDash val="solid"/>
            <a:round/>
            <a:headEnd type="oval" w="lg" len="lg"/>
            <a:tailEnd type="none" w="sm" len="sm"/>
          </a:ln>
          <a:effectLst>
            <a:softEdge rad="0"/>
          </a:effectLst>
        </p:spPr>
      </p:cxnSp>
      <p:cxnSp>
        <p:nvCxnSpPr>
          <p:cNvPr id="155" name="Google Shape;113;p15">
            <a:extLst>
              <a:ext uri="{FF2B5EF4-FFF2-40B4-BE49-F238E27FC236}">
                <a16:creationId xmlns:a16="http://schemas.microsoft.com/office/drawing/2014/main" id="{DE04FD9E-5397-4C74-8A48-A9ADD672E5D9}"/>
              </a:ext>
            </a:extLst>
          </p:cNvPr>
          <p:cNvCxnSpPr>
            <a:cxnSpLocks/>
            <a:endCxn id="135" idx="1"/>
          </p:cNvCxnSpPr>
          <p:nvPr/>
        </p:nvCxnSpPr>
        <p:spPr>
          <a:xfrm>
            <a:off x="8059121" y="6805890"/>
            <a:ext cx="1230794" cy="1362975"/>
          </a:xfrm>
          <a:prstGeom prst="straightConnector1">
            <a:avLst/>
          </a:prstGeom>
          <a:noFill/>
          <a:ln w="25400" cap="flat" cmpd="sng">
            <a:solidFill>
              <a:srgbClr val="0033CC"/>
            </a:solidFill>
            <a:prstDash val="solid"/>
            <a:round/>
            <a:headEnd type="oval" w="lg" len="lg"/>
            <a:tailEnd type="none" w="sm" len="sm"/>
          </a:ln>
          <a:effectLst>
            <a:softEdge rad="0"/>
          </a:effectLst>
        </p:spPr>
      </p:cxnSp>
      <p:cxnSp>
        <p:nvCxnSpPr>
          <p:cNvPr id="162" name="Google Shape;113;p15">
            <a:extLst>
              <a:ext uri="{FF2B5EF4-FFF2-40B4-BE49-F238E27FC236}">
                <a16:creationId xmlns:a16="http://schemas.microsoft.com/office/drawing/2014/main" id="{21E7E3B9-7F80-4B13-8E86-4DFCD11EB001}"/>
              </a:ext>
            </a:extLst>
          </p:cNvPr>
          <p:cNvCxnSpPr>
            <a:cxnSpLocks/>
            <a:endCxn id="138" idx="3"/>
          </p:cNvCxnSpPr>
          <p:nvPr/>
        </p:nvCxnSpPr>
        <p:spPr>
          <a:xfrm flipH="1">
            <a:off x="3995301" y="6302178"/>
            <a:ext cx="707750" cy="287893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oval" w="lg" len="lg"/>
            <a:tailEnd type="none" w="sm" len="sm"/>
          </a:ln>
          <a:effectLst>
            <a:softEdge rad="0"/>
          </a:effectLst>
        </p:spPr>
      </p:cxnSp>
      <p:sp>
        <p:nvSpPr>
          <p:cNvPr id="167" name="ZoneTexte 166">
            <a:extLst>
              <a:ext uri="{FF2B5EF4-FFF2-40B4-BE49-F238E27FC236}">
                <a16:creationId xmlns:a16="http://schemas.microsoft.com/office/drawing/2014/main" id="{FCC98D0B-FA9D-4317-B03D-CF7A4211A3D7}"/>
              </a:ext>
            </a:extLst>
          </p:cNvPr>
          <p:cNvSpPr txBox="1"/>
          <p:nvPr/>
        </p:nvSpPr>
        <p:spPr>
          <a:xfrm>
            <a:off x="9127889" y="3550383"/>
            <a:ext cx="343203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>
                <a:solidFill>
                  <a:srgbClr val="C00000"/>
                </a:solidFill>
              </a:rPr>
              <a:t>e</a:t>
            </a:r>
            <a:r>
              <a:rPr lang="fr-FR" sz="2000" b="1" baseline="30000" dirty="0">
                <a:solidFill>
                  <a:srgbClr val="C00000"/>
                </a:solidFill>
              </a:rPr>
              <a:t>-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scattering</a:t>
            </a:r>
            <a:r>
              <a:rPr lang="fr-FR" sz="2000" b="1" dirty="0">
                <a:solidFill>
                  <a:srgbClr val="C00000"/>
                </a:solidFill>
              </a:rPr>
              <a:t> (</a:t>
            </a:r>
            <a:r>
              <a:rPr lang="fr-FR" sz="2000" b="1" dirty="0" err="1">
                <a:solidFill>
                  <a:srgbClr val="C00000"/>
                </a:solidFill>
              </a:rPr>
              <a:t>unstable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nuclei</a:t>
            </a:r>
            <a:r>
              <a:rPr lang="fr-FR" sz="2000" b="1" dirty="0">
                <a:solidFill>
                  <a:srgbClr val="C00000"/>
                </a:solidFill>
              </a:rPr>
              <a:t>!)</a:t>
            </a:r>
            <a:endParaRPr kumimoji="0" lang="fr-FR" sz="20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168" name="ZoneTexte 167">
            <a:extLst>
              <a:ext uri="{FF2B5EF4-FFF2-40B4-BE49-F238E27FC236}">
                <a16:creationId xmlns:a16="http://schemas.microsoft.com/office/drawing/2014/main" id="{E845E518-5527-4EFD-900E-C5E36F1B8041}"/>
              </a:ext>
            </a:extLst>
          </p:cNvPr>
          <p:cNvSpPr txBox="1"/>
          <p:nvPr/>
        </p:nvSpPr>
        <p:spPr>
          <a:xfrm>
            <a:off x="9790601" y="6192432"/>
            <a:ext cx="2271456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fr-FR" sz="2000" b="1" dirty="0">
                <a:solidFill>
                  <a:srgbClr val="C00000"/>
                </a:solidFill>
              </a:rPr>
              <a:t>e</a:t>
            </a:r>
            <a:r>
              <a:rPr lang="fr-FR" sz="2000" b="1" baseline="30000" dirty="0">
                <a:solidFill>
                  <a:srgbClr val="C00000"/>
                </a:solidFill>
              </a:rPr>
              <a:t>-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scattering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</a:p>
          <a:p>
            <a:pPr algn="l" rtl="0" latinLnBrk="1" hangingPunct="0"/>
            <a:r>
              <a:rPr lang="fr-FR" sz="2000" b="1" dirty="0">
                <a:solidFill>
                  <a:srgbClr val="C00000"/>
                </a:solidFill>
              </a:rPr>
              <a:t>Laser </a:t>
            </a:r>
            <a:r>
              <a:rPr lang="fr-FR" sz="2000" b="1" dirty="0" err="1">
                <a:solidFill>
                  <a:srgbClr val="C00000"/>
                </a:solidFill>
              </a:rPr>
              <a:t>spectroscopy</a:t>
            </a:r>
            <a:endParaRPr kumimoji="0" lang="fr-FR" sz="20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71BD695E-0B73-4070-B440-5A4A6A2C2CB4}"/>
              </a:ext>
            </a:extLst>
          </p:cNvPr>
          <p:cNvSpPr txBox="1"/>
          <p:nvPr/>
        </p:nvSpPr>
        <p:spPr>
          <a:xfrm>
            <a:off x="9068589" y="8910930"/>
            <a:ext cx="3201197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>
                <a:solidFill>
                  <a:srgbClr val="C00000"/>
                </a:solidFill>
                <a:latin typeface="Symbol" panose="05050102010706020507" pitchFamily="18" charset="2"/>
              </a:rPr>
              <a:t>p</a:t>
            </a:r>
            <a:r>
              <a:rPr lang="fr-FR" sz="2000" b="1" dirty="0">
                <a:solidFill>
                  <a:srgbClr val="C00000"/>
                </a:solidFill>
              </a:rPr>
              <a:t>-</a:t>
            </a:r>
            <a:r>
              <a:rPr lang="fr-FR" sz="2000" b="1" dirty="0" err="1">
                <a:solidFill>
                  <a:srgbClr val="C00000"/>
                </a:solidFill>
              </a:rPr>
              <a:t>violating</a:t>
            </a:r>
            <a:r>
              <a:rPr lang="fr-FR" sz="2000" b="1" dirty="0">
                <a:solidFill>
                  <a:srgbClr val="C00000"/>
                </a:solidFill>
              </a:rPr>
              <a:t> e</a:t>
            </a:r>
            <a:r>
              <a:rPr lang="fr-FR" sz="2000" b="1" baseline="30000" dirty="0">
                <a:solidFill>
                  <a:srgbClr val="C00000"/>
                </a:solidFill>
              </a:rPr>
              <a:t>-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scattering</a:t>
            </a:r>
            <a:endParaRPr lang="fr-FR" sz="2000" b="1" dirty="0">
              <a:solidFill>
                <a:srgbClr val="C00000"/>
              </a:solidFill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 err="1">
                <a:solidFill>
                  <a:srgbClr val="C00000"/>
                </a:solidFill>
              </a:rPr>
              <a:t>Relativistic</a:t>
            </a:r>
            <a:r>
              <a:rPr lang="fr-FR" sz="2000" b="1" dirty="0">
                <a:solidFill>
                  <a:srgbClr val="C00000"/>
                </a:solidFill>
              </a:rPr>
              <a:t> ion-ion collisions </a:t>
            </a:r>
            <a:endParaRPr kumimoji="0" lang="fr-FR" sz="20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171" name="ZoneTexte 170">
            <a:extLst>
              <a:ext uri="{FF2B5EF4-FFF2-40B4-BE49-F238E27FC236}">
                <a16:creationId xmlns:a16="http://schemas.microsoft.com/office/drawing/2014/main" id="{C725D3C6-3F45-4459-B808-2467C7D9F354}"/>
              </a:ext>
            </a:extLst>
          </p:cNvPr>
          <p:cNvSpPr txBox="1"/>
          <p:nvPr/>
        </p:nvSpPr>
        <p:spPr>
          <a:xfrm>
            <a:off x="4337235" y="9027269"/>
            <a:ext cx="390812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>
                <a:solidFill>
                  <a:srgbClr val="C00000"/>
                </a:solidFill>
              </a:rPr>
              <a:t>Laser </a:t>
            </a:r>
            <a:r>
              <a:rPr lang="fr-FR" sz="2000" b="1" dirty="0" err="1">
                <a:solidFill>
                  <a:srgbClr val="C00000"/>
                </a:solidFill>
              </a:rPr>
              <a:t>spectroscopy</a:t>
            </a:r>
            <a:endParaRPr lang="fr-FR" sz="2000" b="1" dirty="0">
              <a:solidFill>
                <a:srgbClr val="C00000"/>
              </a:solidFill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Magnetic </a:t>
            </a:r>
            <a:r>
              <a:rPr kumimoji="0" lang="fr-FR" sz="2000" b="1" i="0" u="none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resonance</a:t>
            </a:r>
            <a:r>
              <a:rPr kumimoji="0" lang="fr-FR" sz="20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 </a:t>
            </a:r>
            <a:r>
              <a:rPr kumimoji="0" lang="fr-FR" sz="2000" b="1" i="0" u="none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spectroscopy</a:t>
            </a:r>
            <a:endParaRPr kumimoji="0" lang="fr-FR" sz="20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9EC3E4A3-26F1-4E6F-8D19-7286B7935043}"/>
              </a:ext>
            </a:extLst>
          </p:cNvPr>
          <p:cNvSpPr txBox="1"/>
          <p:nvPr/>
        </p:nvSpPr>
        <p:spPr>
          <a:xfrm>
            <a:off x="580318" y="7810433"/>
            <a:ext cx="313387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>
                <a:solidFill>
                  <a:srgbClr val="C00000"/>
                </a:solidFill>
              </a:rPr>
              <a:t>Coulomb excitation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Relativistic</a:t>
            </a:r>
            <a:r>
              <a:rPr kumimoji="0" lang="fr-FR" sz="20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 ion-ion collisions</a:t>
            </a:r>
          </a:p>
        </p:txBody>
      </p:sp>
      <p:sp>
        <p:nvSpPr>
          <p:cNvPr id="180" name="ZoneTexte 179">
            <a:extLst>
              <a:ext uri="{FF2B5EF4-FFF2-40B4-BE49-F238E27FC236}">
                <a16:creationId xmlns:a16="http://schemas.microsoft.com/office/drawing/2014/main" id="{D07580E1-BCBF-4942-9795-B58A7116CA45}"/>
              </a:ext>
            </a:extLst>
          </p:cNvPr>
          <p:cNvSpPr txBox="1"/>
          <p:nvPr/>
        </p:nvSpPr>
        <p:spPr>
          <a:xfrm>
            <a:off x="854197" y="3886757"/>
            <a:ext cx="318196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>
                <a:solidFill>
                  <a:srgbClr val="C00000"/>
                </a:solidFill>
              </a:rPr>
              <a:t>Cluster </a:t>
            </a:r>
            <a:r>
              <a:rPr lang="fr-FR" sz="2000" b="1" dirty="0" err="1">
                <a:solidFill>
                  <a:srgbClr val="C00000"/>
                </a:solidFill>
              </a:rPr>
              <a:t>radioactivity</a:t>
            </a:r>
            <a:endParaRPr lang="fr-FR" sz="2000" b="1" dirty="0">
              <a:solidFill>
                <a:srgbClr val="C00000"/>
              </a:solidFill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>
                <a:solidFill>
                  <a:srgbClr val="C00000"/>
                </a:solidFill>
              </a:rPr>
              <a:t>Transfer/knockout </a:t>
            </a:r>
            <a:r>
              <a:rPr lang="fr-FR" sz="2000" b="1" dirty="0" err="1">
                <a:solidFill>
                  <a:srgbClr val="C00000"/>
                </a:solidFill>
              </a:rPr>
              <a:t>reactions</a:t>
            </a:r>
            <a:endParaRPr lang="fr-FR" sz="2000" b="1" dirty="0">
              <a:solidFill>
                <a:srgbClr val="C00000"/>
              </a:solidFill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Relativistic</a:t>
            </a:r>
            <a:r>
              <a:rPr kumimoji="0" lang="fr-FR" sz="20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 ion-ion collisions</a:t>
            </a:r>
          </a:p>
        </p:txBody>
      </p:sp>
      <p:pic>
        <p:nvPicPr>
          <p:cNvPr id="158" name="Image 157">
            <a:extLst>
              <a:ext uri="{FF2B5EF4-FFF2-40B4-BE49-F238E27FC236}">
                <a16:creationId xmlns:a16="http://schemas.microsoft.com/office/drawing/2014/main" id="{D0AD8C71-6F76-45AD-98EA-B32A268C1B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1788" y="5871814"/>
            <a:ext cx="2385784" cy="1852168"/>
          </a:xfrm>
          <a:prstGeom prst="rect">
            <a:avLst/>
          </a:prstGeom>
        </p:spPr>
      </p:pic>
      <p:sp>
        <p:nvSpPr>
          <p:cNvPr id="52" name="Shape 111">
            <a:extLst>
              <a:ext uri="{FF2B5EF4-FFF2-40B4-BE49-F238E27FC236}">
                <a16:creationId xmlns:a16="http://schemas.microsoft.com/office/drawing/2014/main" id="{27809CAD-2665-42EF-A838-F1CC2F247325}"/>
              </a:ext>
            </a:extLst>
          </p:cNvPr>
          <p:cNvSpPr/>
          <p:nvPr/>
        </p:nvSpPr>
        <p:spPr>
          <a:xfrm>
            <a:off x="4918263" y="1535931"/>
            <a:ext cx="3405598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b="1" dirty="0" err="1">
                <a:solidFill>
                  <a:srgbClr val="1243DE"/>
                </a:solidFill>
              </a:rPr>
              <a:t>Dominated</a:t>
            </a:r>
            <a:r>
              <a:rPr lang="fr-FR" b="1" dirty="0">
                <a:solidFill>
                  <a:srgbClr val="1243DE"/>
                </a:solidFill>
              </a:rPr>
              <a:t> by one-body </a:t>
            </a:r>
            <a:r>
              <a:rPr lang="fr-FR" b="1" dirty="0" err="1">
                <a:solidFill>
                  <a:srgbClr val="1243DE"/>
                </a:solidFill>
              </a:rPr>
              <a:t>density</a:t>
            </a:r>
            <a:endParaRPr sz="2200" b="1" dirty="0">
              <a:solidFill>
                <a:srgbClr val="1243DE"/>
              </a:solidFill>
            </a:endParaRPr>
          </a:p>
        </p:txBody>
      </p:sp>
      <p:sp>
        <p:nvSpPr>
          <p:cNvPr id="53" name="Shape 111">
            <a:extLst>
              <a:ext uri="{FF2B5EF4-FFF2-40B4-BE49-F238E27FC236}">
                <a16:creationId xmlns:a16="http://schemas.microsoft.com/office/drawing/2014/main" id="{BF3C28F5-C0BE-4C1C-AEEE-1ABA025DB549}"/>
              </a:ext>
            </a:extLst>
          </p:cNvPr>
          <p:cNvSpPr/>
          <p:nvPr/>
        </p:nvSpPr>
        <p:spPr>
          <a:xfrm>
            <a:off x="4344149" y="2553645"/>
            <a:ext cx="478374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b="1" dirty="0" err="1">
                <a:solidFill>
                  <a:srgbClr val="FF0000"/>
                </a:solidFill>
              </a:rPr>
              <a:t>Leave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fingeprint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into</a:t>
            </a:r>
            <a:r>
              <a:rPr lang="fr-FR" b="1" dirty="0">
                <a:solidFill>
                  <a:srgbClr val="FF0000"/>
                </a:solidFill>
              </a:rPr>
              <a:t> k-body </a:t>
            </a:r>
            <a:r>
              <a:rPr lang="fr-FR" b="1" dirty="0" err="1">
                <a:solidFill>
                  <a:srgbClr val="FF0000"/>
                </a:solidFill>
              </a:rPr>
              <a:t>density</a:t>
            </a:r>
            <a:r>
              <a:rPr lang="fr-FR" b="1" dirty="0">
                <a:solidFill>
                  <a:srgbClr val="FF0000"/>
                </a:solidFill>
              </a:rPr>
              <a:t> (k&gt;1)</a:t>
            </a:r>
            <a:endParaRPr sz="2200" b="1" dirty="0">
              <a:solidFill>
                <a:srgbClr val="FF000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48F6B7B-DC41-4CAC-BBD5-74E4CFA838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8501" y="1879736"/>
            <a:ext cx="1189822" cy="583894"/>
          </a:xfrm>
          <a:prstGeom prst="rect">
            <a:avLst/>
          </a:prstGeom>
        </p:spPr>
      </p:pic>
      <p:sp>
        <p:nvSpPr>
          <p:cNvPr id="51" name="Google Shape;141;p16">
            <a:extLst>
              <a:ext uri="{FF2B5EF4-FFF2-40B4-BE49-F238E27FC236}">
                <a16:creationId xmlns:a16="http://schemas.microsoft.com/office/drawing/2014/main" id="{5DC04B6B-393F-4593-9C6A-0A2036E95CBC}"/>
              </a:ext>
            </a:extLst>
          </p:cNvPr>
          <p:cNvSpPr txBox="1"/>
          <p:nvPr/>
        </p:nvSpPr>
        <p:spPr>
          <a:xfrm>
            <a:off x="4942299" y="4023622"/>
            <a:ext cx="3596725" cy="2782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0" tIns="97520" rIns="97520" bIns="9752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it" sz="1600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How nucleons </a:t>
            </a:r>
          </a:p>
          <a:p>
            <a:pPr lvl="0">
              <a:lnSpc>
                <a:spcPct val="150000"/>
              </a:lnSpc>
            </a:pPr>
            <a:r>
              <a:rPr lang="it" sz="1600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self organize </a:t>
            </a:r>
          </a:p>
          <a:p>
            <a:pPr lvl="0">
              <a:lnSpc>
                <a:spcPct val="150000"/>
              </a:lnSpc>
            </a:pPr>
            <a:endParaRPr lang="it" sz="1600" b="1" spc="640" dirty="0">
              <a:latin typeface="Montserrat Semi"/>
              <a:ea typeface="Tahoma" panose="020B0604030504040204" pitchFamily="34" charset="0"/>
              <a:cs typeface="Tahoma" panose="020B0604030504040204" pitchFamily="34" charset="0"/>
              <a:sym typeface="Comfortaa Light"/>
            </a:endParaRPr>
          </a:p>
          <a:p>
            <a:pPr lvl="0">
              <a:lnSpc>
                <a:spcPct val="150000"/>
              </a:lnSpc>
            </a:pPr>
            <a:endParaRPr lang="it" sz="1600" b="1" spc="640" dirty="0">
              <a:latin typeface="Montserrat Semi"/>
              <a:ea typeface="Tahoma" panose="020B0604030504040204" pitchFamily="34" charset="0"/>
              <a:cs typeface="Tahoma" panose="020B0604030504040204" pitchFamily="34" charset="0"/>
              <a:sym typeface="Comfortaa Light"/>
            </a:endParaRPr>
          </a:p>
          <a:p>
            <a:pPr lvl="0">
              <a:lnSpc>
                <a:spcPct val="150000"/>
              </a:lnSpc>
            </a:pPr>
            <a:endParaRPr lang="it" sz="1600" b="1" spc="640" dirty="0">
              <a:latin typeface="Montserrat Semi"/>
              <a:ea typeface="Tahoma" panose="020B0604030504040204" pitchFamily="34" charset="0"/>
              <a:cs typeface="Tahoma" panose="020B0604030504040204" pitchFamily="34" charset="0"/>
              <a:sym typeface="Comfortaa Light"/>
            </a:endParaRPr>
          </a:p>
          <a:p>
            <a:pPr lvl="0">
              <a:lnSpc>
                <a:spcPct val="150000"/>
              </a:lnSpc>
            </a:pPr>
            <a:r>
              <a:rPr lang="fr-FR" sz="1600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i</a:t>
            </a:r>
            <a:r>
              <a:rPr lang="it" sz="1600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nside the </a:t>
            </a:r>
          </a:p>
          <a:p>
            <a:pPr lvl="0">
              <a:lnSpc>
                <a:spcPct val="150000"/>
              </a:lnSpc>
            </a:pPr>
            <a:r>
              <a:rPr lang="it" sz="1600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atomic nucleus?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B76475-8199-4738-A8A6-3A436F2E454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29544" y="2961121"/>
            <a:ext cx="1983036" cy="49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101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2052" grpId="0"/>
      <p:bldP spid="25" grpId="0"/>
      <p:bldP spid="39" grpId="0"/>
      <p:bldP spid="2059" grpId="0"/>
      <p:bldP spid="81" grpId="0"/>
      <p:bldP spid="87" grpId="0" animBg="1"/>
      <p:bldP spid="132" grpId="0" animBg="1"/>
      <p:bldP spid="135" grpId="0" animBg="1"/>
      <p:bldP spid="137" grpId="0" animBg="1"/>
      <p:bldP spid="138" grpId="0" animBg="1"/>
      <p:bldP spid="139" grpId="0" animBg="1"/>
      <p:bldP spid="167" grpId="0"/>
      <p:bldP spid="168" grpId="0"/>
      <p:bldP spid="169" grpId="0"/>
      <p:bldP spid="171" grpId="0"/>
      <p:bldP spid="173" grpId="0"/>
      <p:bldP spid="180" grpId="0"/>
      <p:bldP spid="52" grpId="0" animBg="1"/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"/>
          <p:cNvSpPr/>
          <p:nvPr/>
        </p:nvSpPr>
        <p:spPr>
          <a:xfrm flipV="1">
            <a:off x="380287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9" name="Google Shape;141;p16">
            <a:extLst>
              <a:ext uri="{FF2B5EF4-FFF2-40B4-BE49-F238E27FC236}">
                <a16:creationId xmlns:a16="http://schemas.microsoft.com/office/drawing/2014/main" id="{031056DB-8A18-98F5-C91A-41E5FF7D5190}"/>
              </a:ext>
            </a:extLst>
          </p:cNvPr>
          <p:cNvSpPr txBox="1"/>
          <p:nvPr/>
        </p:nvSpPr>
        <p:spPr>
          <a:xfrm>
            <a:off x="9224512" y="1653830"/>
            <a:ext cx="3163570" cy="59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0" tIns="97520" rIns="97520" bIns="9752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it" sz="1707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Charge density</a:t>
            </a:r>
          </a:p>
        </p:txBody>
      </p:sp>
      <p:sp>
        <p:nvSpPr>
          <p:cNvPr id="2059" name="Google Shape;141;p16">
            <a:extLst>
              <a:ext uri="{FF2B5EF4-FFF2-40B4-BE49-F238E27FC236}">
                <a16:creationId xmlns:a16="http://schemas.microsoft.com/office/drawing/2014/main" id="{40152A7A-E378-B89F-63DF-79B120C704E1}"/>
              </a:ext>
            </a:extLst>
          </p:cNvPr>
          <p:cNvSpPr txBox="1"/>
          <p:nvPr/>
        </p:nvSpPr>
        <p:spPr>
          <a:xfrm>
            <a:off x="405234" y="5309805"/>
            <a:ext cx="3802917" cy="59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0" tIns="97520" rIns="97520" bIns="97520" anchor="t" anchorCtr="0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it" sz="1707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Angular correlations</a:t>
            </a:r>
          </a:p>
        </p:txBody>
      </p:sp>
      <p:sp>
        <p:nvSpPr>
          <p:cNvPr id="2078" name="Slide Number Placeholder 2077">
            <a:extLst>
              <a:ext uri="{FF2B5EF4-FFF2-40B4-BE49-F238E27FC236}">
                <a16:creationId xmlns:a16="http://schemas.microsoft.com/office/drawing/2014/main" id="{DE5208DB-969A-96C5-C1E2-3D21599D7F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81EDC0-C091-4F62-970C-7701169B6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5126" y="2147829"/>
            <a:ext cx="1966508" cy="1349366"/>
          </a:xfrm>
          <a:prstGeom prst="rect">
            <a:avLst/>
          </a:prstGeom>
        </p:spPr>
      </p:pic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3948713D-5AAE-4F97-BFEC-E73B7FA490B4}"/>
              </a:ext>
            </a:extLst>
          </p:cNvPr>
          <p:cNvSpPr/>
          <p:nvPr/>
        </p:nvSpPr>
        <p:spPr>
          <a:xfrm>
            <a:off x="9302001" y="1725299"/>
            <a:ext cx="2825440" cy="1774643"/>
          </a:xfrm>
          <a:prstGeom prst="roundRect">
            <a:avLst/>
          </a:prstGeom>
          <a:noFill/>
          <a:ln w="5715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38" name="Rectangle : coins arrondis 137">
            <a:extLst>
              <a:ext uri="{FF2B5EF4-FFF2-40B4-BE49-F238E27FC236}">
                <a16:creationId xmlns:a16="http://schemas.microsoft.com/office/drawing/2014/main" id="{59AF506F-0C26-4106-AD0F-E7B866B6B6F7}"/>
              </a:ext>
            </a:extLst>
          </p:cNvPr>
          <p:cNvSpPr/>
          <p:nvPr/>
        </p:nvSpPr>
        <p:spPr>
          <a:xfrm>
            <a:off x="382415" y="5392114"/>
            <a:ext cx="3612886" cy="2395913"/>
          </a:xfrm>
          <a:prstGeom prst="roundRect">
            <a:avLst/>
          </a:prstGeom>
          <a:noFill/>
          <a:ln w="57150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9EC3E4A3-26F1-4E6F-8D19-7286B7935043}"/>
              </a:ext>
            </a:extLst>
          </p:cNvPr>
          <p:cNvSpPr txBox="1"/>
          <p:nvPr/>
        </p:nvSpPr>
        <p:spPr>
          <a:xfrm>
            <a:off x="580318" y="7810433"/>
            <a:ext cx="313387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>
                <a:solidFill>
                  <a:srgbClr val="C00000"/>
                </a:solidFill>
              </a:rPr>
              <a:t>Coulomb excitation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Relativistic</a:t>
            </a:r>
            <a:r>
              <a:rPr kumimoji="0" lang="fr-FR" sz="20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 ion-ion collisions</a:t>
            </a:r>
          </a:p>
        </p:txBody>
      </p:sp>
      <p:pic>
        <p:nvPicPr>
          <p:cNvPr id="158" name="Image 157">
            <a:extLst>
              <a:ext uri="{FF2B5EF4-FFF2-40B4-BE49-F238E27FC236}">
                <a16:creationId xmlns:a16="http://schemas.microsoft.com/office/drawing/2014/main" id="{D0AD8C71-6F76-45AD-98EA-B32A268C1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88" y="5871814"/>
            <a:ext cx="2385784" cy="1852168"/>
          </a:xfrm>
          <a:prstGeom prst="rect">
            <a:avLst/>
          </a:prstGeom>
        </p:spPr>
      </p:pic>
      <p:sp>
        <p:nvSpPr>
          <p:cNvPr id="52" name="Shape 111">
            <a:extLst>
              <a:ext uri="{FF2B5EF4-FFF2-40B4-BE49-F238E27FC236}">
                <a16:creationId xmlns:a16="http://schemas.microsoft.com/office/drawing/2014/main" id="{27809CAD-2665-42EF-A838-F1CC2F247325}"/>
              </a:ext>
            </a:extLst>
          </p:cNvPr>
          <p:cNvSpPr/>
          <p:nvPr/>
        </p:nvSpPr>
        <p:spPr>
          <a:xfrm>
            <a:off x="4918263" y="1535931"/>
            <a:ext cx="3405598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b="1" dirty="0" err="1">
                <a:solidFill>
                  <a:srgbClr val="1243DE"/>
                </a:solidFill>
              </a:rPr>
              <a:t>Dominated</a:t>
            </a:r>
            <a:r>
              <a:rPr lang="fr-FR" b="1" dirty="0">
                <a:solidFill>
                  <a:srgbClr val="1243DE"/>
                </a:solidFill>
              </a:rPr>
              <a:t> by one-body </a:t>
            </a:r>
            <a:r>
              <a:rPr lang="fr-FR" b="1" dirty="0" err="1">
                <a:solidFill>
                  <a:srgbClr val="1243DE"/>
                </a:solidFill>
              </a:rPr>
              <a:t>density</a:t>
            </a:r>
            <a:endParaRPr sz="2200" b="1" dirty="0">
              <a:solidFill>
                <a:srgbClr val="1243DE"/>
              </a:solidFill>
            </a:endParaRPr>
          </a:p>
        </p:txBody>
      </p:sp>
      <p:sp>
        <p:nvSpPr>
          <p:cNvPr id="53" name="Shape 111">
            <a:extLst>
              <a:ext uri="{FF2B5EF4-FFF2-40B4-BE49-F238E27FC236}">
                <a16:creationId xmlns:a16="http://schemas.microsoft.com/office/drawing/2014/main" id="{BF3C28F5-C0BE-4C1C-AEEE-1ABA025DB549}"/>
              </a:ext>
            </a:extLst>
          </p:cNvPr>
          <p:cNvSpPr/>
          <p:nvPr/>
        </p:nvSpPr>
        <p:spPr>
          <a:xfrm>
            <a:off x="4572757" y="2509407"/>
            <a:ext cx="4327149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b="1" dirty="0" err="1">
                <a:solidFill>
                  <a:srgbClr val="FF0000"/>
                </a:solidFill>
              </a:rPr>
              <a:t>Leave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fingeprint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into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two</a:t>
            </a:r>
            <a:r>
              <a:rPr lang="fr-FR" b="1" dirty="0">
                <a:solidFill>
                  <a:srgbClr val="FF0000"/>
                </a:solidFill>
              </a:rPr>
              <a:t>-body </a:t>
            </a:r>
            <a:r>
              <a:rPr lang="fr-FR" b="1" dirty="0" err="1">
                <a:solidFill>
                  <a:srgbClr val="FF0000"/>
                </a:solidFill>
              </a:rPr>
              <a:t>density</a:t>
            </a:r>
            <a:endParaRPr sz="2200" b="1" dirty="0">
              <a:solidFill>
                <a:srgbClr val="FF000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48F6B7B-DC41-4CAC-BBD5-74E4CFA83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501" y="1879736"/>
            <a:ext cx="1189822" cy="58389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3D338A2-806E-46B6-AD5A-29A878B22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0545" y="2892416"/>
            <a:ext cx="1586429" cy="561860"/>
          </a:xfrm>
          <a:prstGeom prst="rect">
            <a:avLst/>
          </a:prstGeom>
        </p:spPr>
      </p:pic>
      <p:sp>
        <p:nvSpPr>
          <p:cNvPr id="46" name="Shape 1495">
            <a:extLst>
              <a:ext uri="{FF2B5EF4-FFF2-40B4-BE49-F238E27FC236}">
                <a16:creationId xmlns:a16="http://schemas.microsoft.com/office/drawing/2014/main" id="{E016D810-124B-4526-8714-C5343808CC83}"/>
              </a:ext>
            </a:extLst>
          </p:cNvPr>
          <p:cNvSpPr/>
          <p:nvPr/>
        </p:nvSpPr>
        <p:spPr>
          <a:xfrm>
            <a:off x="437172" y="172252"/>
            <a:ext cx="12115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3600" dirty="0">
                <a:solidFill>
                  <a:srgbClr val="0033CC"/>
                </a:solidFill>
              </a:rPr>
              <a:t>How are </a:t>
            </a:r>
            <a:r>
              <a:rPr lang="fr-FR" sz="3600" dirty="0" err="1">
                <a:solidFill>
                  <a:srgbClr val="0033CC"/>
                </a:solidFill>
              </a:rPr>
              <a:t>nucleons</a:t>
            </a:r>
            <a:r>
              <a:rPr lang="fr-FR" sz="3600" dirty="0">
                <a:solidFill>
                  <a:srgbClr val="0033CC"/>
                </a:solidFill>
              </a:rPr>
              <a:t> self </a:t>
            </a:r>
            <a:r>
              <a:rPr lang="fr-FR" sz="3600" dirty="0" err="1">
                <a:solidFill>
                  <a:srgbClr val="0033CC"/>
                </a:solidFill>
              </a:rPr>
              <a:t>organized</a:t>
            </a:r>
            <a:r>
              <a:rPr lang="fr-FR" sz="3600" dirty="0">
                <a:solidFill>
                  <a:srgbClr val="0033CC"/>
                </a:solidFill>
              </a:rPr>
              <a:t> in </a:t>
            </a:r>
            <a:r>
              <a:rPr lang="fr-FR" sz="3600" dirty="0" err="1">
                <a:solidFill>
                  <a:srgbClr val="0033CC"/>
                </a:solidFill>
              </a:rPr>
              <a:t>nuclear</a:t>
            </a:r>
            <a:r>
              <a:rPr lang="fr-FR" sz="3600" dirty="0">
                <a:solidFill>
                  <a:srgbClr val="0033CC"/>
                </a:solidFill>
              </a:rPr>
              <a:t> </a:t>
            </a:r>
            <a:r>
              <a:rPr lang="fr-FR" sz="3600" dirty="0" err="1">
                <a:solidFill>
                  <a:srgbClr val="0033CC"/>
                </a:solidFill>
              </a:rPr>
              <a:t>ground</a:t>
            </a:r>
            <a:r>
              <a:rPr lang="fr-FR" sz="3600" dirty="0">
                <a:solidFill>
                  <a:srgbClr val="0033CC"/>
                </a:solidFill>
              </a:rPr>
              <a:t> states?</a:t>
            </a:r>
            <a:endParaRPr sz="3600" dirty="0">
              <a:solidFill>
                <a:srgbClr val="0033CC"/>
              </a:solidFill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9759B953-74FD-440A-890C-648F8D1DAFC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6801" b="10258"/>
          <a:stretch/>
        </p:blipFill>
        <p:spPr>
          <a:xfrm rot="1319847">
            <a:off x="4770858" y="4095422"/>
            <a:ext cx="4491612" cy="3877564"/>
          </a:xfrm>
          <a:prstGeom prst="ellipse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C33B3E18-4A14-43A5-BF3D-7DC66E5384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529" t="17506" r="14844" b="17115"/>
          <a:stretch/>
        </p:blipFill>
        <p:spPr>
          <a:xfrm>
            <a:off x="5642524" y="4448745"/>
            <a:ext cx="1871347" cy="1722120"/>
          </a:xfrm>
          <a:prstGeom prst="ellipse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C439F95A-8B28-4D1B-9F92-5D152047AAE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1" t="5035" r="25982" b="5270"/>
          <a:stretch/>
        </p:blipFill>
        <p:spPr>
          <a:xfrm>
            <a:off x="5779211" y="4507657"/>
            <a:ext cx="1597971" cy="1615440"/>
          </a:xfrm>
          <a:prstGeom prst="ellipse">
            <a:avLst/>
          </a:prstGeom>
        </p:spPr>
      </p:pic>
      <p:sp>
        <p:nvSpPr>
          <p:cNvPr id="55" name="Ellipse 54">
            <a:extLst>
              <a:ext uri="{FF2B5EF4-FFF2-40B4-BE49-F238E27FC236}">
                <a16:creationId xmlns:a16="http://schemas.microsoft.com/office/drawing/2014/main" id="{963051BD-396F-4D16-9778-4DFEAB31E84A}"/>
              </a:ext>
            </a:extLst>
          </p:cNvPr>
          <p:cNvSpPr/>
          <p:nvPr/>
        </p:nvSpPr>
        <p:spPr>
          <a:xfrm rot="19084187">
            <a:off x="6304778" y="4540870"/>
            <a:ext cx="569541" cy="155405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1FBAF784-66CB-4B36-877B-B745E5233BE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195" t="22406" r="34099" b="23274"/>
          <a:stretch/>
        </p:blipFill>
        <p:spPr>
          <a:xfrm flipH="1">
            <a:off x="6152075" y="4841361"/>
            <a:ext cx="180000" cy="180000"/>
          </a:xfrm>
          <a:prstGeom prst="ellipse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204658FE-E8E1-409C-A862-264006E5BD1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4350" t="21424" r="33635" b="20035"/>
          <a:stretch/>
        </p:blipFill>
        <p:spPr>
          <a:xfrm flipH="1">
            <a:off x="6422211" y="4954044"/>
            <a:ext cx="179310" cy="179310"/>
          </a:xfrm>
          <a:prstGeom prst="ellipse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E43CAE35-8206-44E3-880C-05B92C6C3443}"/>
              </a:ext>
            </a:extLst>
          </p:cNvPr>
          <p:cNvSpPr txBox="1"/>
          <p:nvPr/>
        </p:nvSpPr>
        <p:spPr>
          <a:xfrm>
            <a:off x="9127889" y="3550383"/>
            <a:ext cx="343203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>
                <a:solidFill>
                  <a:srgbClr val="C00000"/>
                </a:solidFill>
              </a:rPr>
              <a:t>e</a:t>
            </a:r>
            <a:r>
              <a:rPr lang="fr-FR" sz="2000" b="1" baseline="30000" dirty="0">
                <a:solidFill>
                  <a:srgbClr val="C00000"/>
                </a:solidFill>
              </a:rPr>
              <a:t>-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scattering</a:t>
            </a:r>
            <a:r>
              <a:rPr lang="fr-FR" sz="2000" b="1" dirty="0">
                <a:solidFill>
                  <a:srgbClr val="C00000"/>
                </a:solidFill>
              </a:rPr>
              <a:t> (</a:t>
            </a:r>
            <a:r>
              <a:rPr lang="fr-FR" sz="2000" b="1" dirty="0" err="1">
                <a:solidFill>
                  <a:srgbClr val="C00000"/>
                </a:solidFill>
              </a:rPr>
              <a:t>unstable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nuclei</a:t>
            </a:r>
            <a:r>
              <a:rPr lang="fr-FR" sz="2000" b="1" dirty="0">
                <a:solidFill>
                  <a:srgbClr val="C00000"/>
                </a:solidFill>
              </a:rPr>
              <a:t>!)</a:t>
            </a:r>
            <a:endParaRPr kumimoji="0" lang="fr-FR" sz="20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sym typeface="Helvetica Neue Light"/>
            </a:endParaRPr>
          </a:p>
        </p:txBody>
      </p:sp>
      <p:sp>
        <p:nvSpPr>
          <p:cNvPr id="59" name="Shape 111">
            <a:extLst>
              <a:ext uri="{FF2B5EF4-FFF2-40B4-BE49-F238E27FC236}">
                <a16:creationId xmlns:a16="http://schemas.microsoft.com/office/drawing/2014/main" id="{AD25151E-0C7D-4FE7-828E-BF20467AC090}"/>
              </a:ext>
            </a:extLst>
          </p:cNvPr>
          <p:cNvSpPr/>
          <p:nvPr/>
        </p:nvSpPr>
        <p:spPr>
          <a:xfrm>
            <a:off x="8530765" y="4738917"/>
            <a:ext cx="1768222" cy="492443"/>
          </a:xfrm>
          <a:prstGeom prst="rect">
            <a:avLst/>
          </a:prstGeom>
          <a:ln w="5715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3200" b="1" dirty="0">
                <a:solidFill>
                  <a:schemeClr val="tx1"/>
                </a:solidFill>
              </a:rPr>
              <a:t> J=0 state</a:t>
            </a:r>
            <a:endParaRPr sz="3600" b="1" dirty="0">
              <a:solidFill>
                <a:schemeClr val="tx1"/>
              </a:solidFill>
            </a:endParaRPr>
          </a:p>
        </p:txBody>
      </p:sp>
      <p:sp>
        <p:nvSpPr>
          <p:cNvPr id="60" name="Shape 111">
            <a:extLst>
              <a:ext uri="{FF2B5EF4-FFF2-40B4-BE49-F238E27FC236}">
                <a16:creationId xmlns:a16="http://schemas.microsoft.com/office/drawing/2014/main" id="{9FA0BB15-3AD2-46D7-B5BD-04B8A626710F}"/>
              </a:ext>
            </a:extLst>
          </p:cNvPr>
          <p:cNvSpPr/>
          <p:nvPr/>
        </p:nvSpPr>
        <p:spPr>
          <a:xfrm>
            <a:off x="4053158" y="8059913"/>
            <a:ext cx="838753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400" b="1" dirty="0">
                <a:solidFill>
                  <a:srgbClr val="0033CC"/>
                </a:solidFill>
              </a:rPr>
              <a:t>The one-body </a:t>
            </a:r>
            <a:r>
              <a:rPr lang="fr-FR" sz="2400" b="1" dirty="0" err="1">
                <a:solidFill>
                  <a:srgbClr val="0033CC"/>
                </a:solidFill>
              </a:rPr>
              <a:t>density</a:t>
            </a:r>
            <a:r>
              <a:rPr lang="fr-FR" sz="2400" b="1" dirty="0">
                <a:solidFill>
                  <a:srgbClr val="0033CC"/>
                </a:solidFill>
              </a:rPr>
              <a:t> distribution </a:t>
            </a:r>
            <a:r>
              <a:rPr lang="fr-FR" sz="2400" b="1" dirty="0" err="1">
                <a:solidFill>
                  <a:srgbClr val="0033CC"/>
                </a:solidFill>
              </a:rPr>
              <a:t>is</a:t>
            </a:r>
            <a:r>
              <a:rPr lang="fr-FR" sz="2400" b="1" dirty="0">
                <a:solidFill>
                  <a:srgbClr val="0033CC"/>
                </a:solidFill>
              </a:rPr>
              <a:t> </a:t>
            </a:r>
            <a:r>
              <a:rPr lang="fr-FR" sz="2400" b="1" dirty="0" err="1">
                <a:solidFill>
                  <a:srgbClr val="0033CC"/>
                </a:solidFill>
              </a:rPr>
              <a:t>spherically</a:t>
            </a:r>
            <a:r>
              <a:rPr lang="fr-FR" sz="2400" b="1" dirty="0">
                <a:solidFill>
                  <a:srgbClr val="0033CC"/>
                </a:solidFill>
              </a:rPr>
              <a:t> </a:t>
            </a:r>
            <a:r>
              <a:rPr lang="fr-FR" sz="2400" b="1" dirty="0" err="1">
                <a:solidFill>
                  <a:srgbClr val="0033CC"/>
                </a:solidFill>
              </a:rPr>
              <a:t>symmetric</a:t>
            </a:r>
            <a:endParaRPr sz="2800" b="1" dirty="0">
              <a:solidFill>
                <a:srgbClr val="0033CC"/>
              </a:solidFill>
            </a:endParaRPr>
          </a:p>
        </p:txBody>
      </p:sp>
      <p:sp>
        <p:nvSpPr>
          <p:cNvPr id="62" name="Shape 111">
            <a:extLst>
              <a:ext uri="{FF2B5EF4-FFF2-40B4-BE49-F238E27FC236}">
                <a16:creationId xmlns:a16="http://schemas.microsoft.com/office/drawing/2014/main" id="{B3530634-56AE-420A-B75C-F86E53F88309}"/>
              </a:ext>
            </a:extLst>
          </p:cNvPr>
          <p:cNvSpPr/>
          <p:nvPr/>
        </p:nvSpPr>
        <p:spPr>
          <a:xfrm>
            <a:off x="4005440" y="8591866"/>
            <a:ext cx="905064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400" b="1" dirty="0">
                <a:solidFill>
                  <a:srgbClr val="FF0000"/>
                </a:solidFill>
              </a:rPr>
              <a:t>The </a:t>
            </a:r>
            <a:r>
              <a:rPr lang="fr-FR" sz="2400" b="1" dirty="0" err="1">
                <a:solidFill>
                  <a:srgbClr val="FF0000"/>
                </a:solidFill>
              </a:rPr>
              <a:t>two</a:t>
            </a:r>
            <a:r>
              <a:rPr lang="fr-FR" sz="2400" b="1" dirty="0">
                <a:solidFill>
                  <a:srgbClr val="FF0000"/>
                </a:solidFill>
              </a:rPr>
              <a:t>-body </a:t>
            </a:r>
            <a:r>
              <a:rPr lang="fr-FR" sz="2400" b="1" dirty="0" err="1">
                <a:solidFill>
                  <a:srgbClr val="FF0000"/>
                </a:solidFill>
              </a:rPr>
              <a:t>density</a:t>
            </a:r>
            <a:r>
              <a:rPr lang="fr-FR" sz="2400" b="1" dirty="0">
                <a:solidFill>
                  <a:srgbClr val="FF0000"/>
                </a:solidFill>
              </a:rPr>
              <a:t> distribution encodes </a:t>
            </a:r>
            <a:r>
              <a:rPr lang="fr-FR" sz="2400" b="1" dirty="0" err="1">
                <a:solidFill>
                  <a:srgbClr val="FF0000"/>
                </a:solidFill>
              </a:rPr>
              <a:t>angular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 err="1">
                <a:solidFill>
                  <a:srgbClr val="FF0000"/>
                </a:solidFill>
              </a:rPr>
              <a:t>correlations</a:t>
            </a:r>
            <a:endParaRPr sz="2800" b="1" dirty="0">
              <a:solidFill>
                <a:srgbClr val="FF0000"/>
              </a:solidFill>
            </a:endParaRPr>
          </a:p>
        </p:txBody>
      </p:sp>
      <p:sp>
        <p:nvSpPr>
          <p:cNvPr id="63" name="Shape 111">
            <a:extLst>
              <a:ext uri="{FF2B5EF4-FFF2-40B4-BE49-F238E27FC236}">
                <a16:creationId xmlns:a16="http://schemas.microsoft.com/office/drawing/2014/main" id="{818DA955-DD75-4A61-B8BB-63E9714595D7}"/>
              </a:ext>
            </a:extLst>
          </p:cNvPr>
          <p:cNvSpPr/>
          <p:nvPr/>
        </p:nvSpPr>
        <p:spPr>
          <a:xfrm>
            <a:off x="4053158" y="9144712"/>
            <a:ext cx="905064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400" b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fr-FR" sz="2400" b="1" dirty="0">
                <a:solidFill>
                  <a:srgbClr val="FF0000"/>
                </a:solidFill>
              </a:rPr>
              <a:t>-clustering relies on the 4-body </a:t>
            </a:r>
            <a:r>
              <a:rPr lang="fr-FR" sz="2400" b="1" dirty="0" err="1">
                <a:solidFill>
                  <a:srgbClr val="FF0000"/>
                </a:solidFill>
              </a:rPr>
              <a:t>density</a:t>
            </a:r>
            <a:r>
              <a:rPr lang="fr-FR" sz="2400" b="1" dirty="0">
                <a:solidFill>
                  <a:srgbClr val="FF0000"/>
                </a:solidFill>
              </a:rPr>
              <a:t> distribution</a:t>
            </a:r>
            <a:endParaRPr sz="2400" b="1" dirty="0">
              <a:solidFill>
                <a:srgbClr val="FF0000"/>
              </a:solidFill>
            </a:endParaRPr>
          </a:p>
        </p:txBody>
      </p: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8920732B-6D83-461E-B5B6-A12F3D832D83}"/>
              </a:ext>
            </a:extLst>
          </p:cNvPr>
          <p:cNvGrpSpPr/>
          <p:nvPr/>
        </p:nvGrpSpPr>
        <p:grpSpPr>
          <a:xfrm>
            <a:off x="5809520" y="4481365"/>
            <a:ext cx="1560056" cy="1616400"/>
            <a:chOff x="8937646" y="4501268"/>
            <a:chExt cx="1560056" cy="1616400"/>
          </a:xfrm>
        </p:grpSpPr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89BFBA2E-10DC-422F-9155-430325F1D5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80" t="5031" r="26461" b="5259"/>
            <a:stretch/>
          </p:blipFill>
          <p:spPr>
            <a:xfrm>
              <a:off x="8937646" y="4501268"/>
              <a:ext cx="1560056" cy="1616400"/>
            </a:xfrm>
            <a:prstGeom prst="ellipse">
              <a:avLst/>
            </a:prstGeom>
          </p:spPr>
        </p:pic>
        <p:grpSp>
          <p:nvGrpSpPr>
            <p:cNvPr id="67" name="Groupe 66">
              <a:extLst>
                <a:ext uri="{FF2B5EF4-FFF2-40B4-BE49-F238E27FC236}">
                  <a16:creationId xmlns:a16="http://schemas.microsoft.com/office/drawing/2014/main" id="{771DFB2A-C10E-4856-8058-5745E834E8A3}"/>
                </a:ext>
              </a:extLst>
            </p:cNvPr>
            <p:cNvGrpSpPr/>
            <p:nvPr/>
          </p:nvGrpSpPr>
          <p:grpSpPr>
            <a:xfrm>
              <a:off x="9217862" y="4701438"/>
              <a:ext cx="366249" cy="365037"/>
              <a:chOff x="5992585" y="4153194"/>
              <a:chExt cx="366249" cy="365037"/>
            </a:xfrm>
          </p:grpSpPr>
          <p:pic>
            <p:nvPicPr>
              <p:cNvPr id="68" name="Image 67">
                <a:extLst>
                  <a:ext uri="{FF2B5EF4-FFF2-40B4-BE49-F238E27FC236}">
                    <a16:creationId xmlns:a16="http://schemas.microsoft.com/office/drawing/2014/main" id="{B2AAB1C5-4BD7-4437-83E4-C699687545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4350" t="21424" r="33635" b="20035"/>
              <a:stretch/>
            </p:blipFill>
            <p:spPr>
              <a:xfrm flipH="1">
                <a:off x="6096558" y="4153194"/>
                <a:ext cx="179310" cy="179310"/>
              </a:xfrm>
              <a:prstGeom prst="ellipse">
                <a:avLst/>
              </a:prstGeom>
            </p:spPr>
          </p:pic>
          <p:pic>
            <p:nvPicPr>
              <p:cNvPr id="69" name="Image 68">
                <a:extLst>
                  <a:ext uri="{FF2B5EF4-FFF2-40B4-BE49-F238E27FC236}">
                    <a16:creationId xmlns:a16="http://schemas.microsoft.com/office/drawing/2014/main" id="{7BFDBFC9-E807-4825-8240-FD7DEA5D88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6195" t="22406" r="34099" b="23274"/>
              <a:stretch/>
            </p:blipFill>
            <p:spPr>
              <a:xfrm flipH="1">
                <a:off x="6178834" y="4265291"/>
                <a:ext cx="180000" cy="180000"/>
              </a:xfrm>
              <a:prstGeom prst="ellipse">
                <a:avLst/>
              </a:prstGeom>
            </p:spPr>
          </p:pic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C9688233-57C0-4B67-AF1B-DD71B1AFF0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4350" t="21424" r="33635" b="20035"/>
              <a:stretch/>
            </p:blipFill>
            <p:spPr>
              <a:xfrm flipH="1">
                <a:off x="6058419" y="4338921"/>
                <a:ext cx="179310" cy="179310"/>
              </a:xfrm>
              <a:prstGeom prst="ellipse">
                <a:avLst/>
              </a:prstGeom>
            </p:spPr>
          </p:pic>
          <p:pic>
            <p:nvPicPr>
              <p:cNvPr id="71" name="Image 70">
                <a:extLst>
                  <a:ext uri="{FF2B5EF4-FFF2-40B4-BE49-F238E27FC236}">
                    <a16:creationId xmlns:a16="http://schemas.microsoft.com/office/drawing/2014/main" id="{CA0EA387-CA4E-481C-94E5-FE4863AD95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6195" t="22406" r="34099" b="23274"/>
              <a:stretch/>
            </p:blipFill>
            <p:spPr>
              <a:xfrm flipH="1">
                <a:off x="5992585" y="4213016"/>
                <a:ext cx="180000" cy="180000"/>
              </a:xfrm>
              <a:prstGeom prst="ellipse">
                <a:avLst/>
              </a:prstGeom>
            </p:spPr>
          </p:pic>
        </p:grpSp>
      </p:grpSp>
      <p:sp>
        <p:nvSpPr>
          <p:cNvPr id="73" name="Google Shape;141;p16">
            <a:extLst>
              <a:ext uri="{FF2B5EF4-FFF2-40B4-BE49-F238E27FC236}">
                <a16:creationId xmlns:a16="http://schemas.microsoft.com/office/drawing/2014/main" id="{197083B7-87E8-4F3C-B82F-95AB2DC3D593}"/>
              </a:ext>
            </a:extLst>
          </p:cNvPr>
          <p:cNvSpPr txBox="1"/>
          <p:nvPr/>
        </p:nvSpPr>
        <p:spPr>
          <a:xfrm>
            <a:off x="878024" y="1855501"/>
            <a:ext cx="3802917" cy="591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520" tIns="97520" rIns="97520" bIns="97520" anchor="t" anchorCtr="0">
            <a:spAutoFit/>
          </a:bodyPr>
          <a:lstStyle/>
          <a:p>
            <a:pPr lvl="0" algn="l">
              <a:lnSpc>
                <a:spcPct val="150000"/>
              </a:lnSpc>
            </a:pPr>
            <a:r>
              <a:rPr lang="it" sz="1707" b="1" spc="640" dirty="0">
                <a:latin typeface="Montserrat Semi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Nuclear clustering</a:t>
            </a:r>
          </a:p>
        </p:txBody>
      </p:sp>
      <p:pic>
        <p:nvPicPr>
          <p:cNvPr id="74" name="Image 73">
            <a:extLst>
              <a:ext uri="{FF2B5EF4-FFF2-40B4-BE49-F238E27FC236}">
                <a16:creationId xmlns:a16="http://schemas.microsoft.com/office/drawing/2014/main" id="{992D8C47-EA77-4586-ADBF-72EBFB27A0D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2757" y="2356289"/>
            <a:ext cx="2869668" cy="1433913"/>
          </a:xfrm>
          <a:prstGeom prst="rect">
            <a:avLst/>
          </a:prstGeom>
        </p:spPr>
      </p:pic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94E02F95-5003-48DE-A909-D7102DD7D79C}"/>
              </a:ext>
            </a:extLst>
          </p:cNvPr>
          <p:cNvSpPr/>
          <p:nvPr/>
        </p:nvSpPr>
        <p:spPr>
          <a:xfrm>
            <a:off x="787992" y="2004639"/>
            <a:ext cx="3378336" cy="1912963"/>
          </a:xfrm>
          <a:prstGeom prst="roundRect">
            <a:avLst/>
          </a:prstGeom>
          <a:noFill/>
          <a:ln w="57150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DB04D903-6E5E-4163-9792-DE7EF1B84458}"/>
              </a:ext>
            </a:extLst>
          </p:cNvPr>
          <p:cNvSpPr txBox="1"/>
          <p:nvPr/>
        </p:nvSpPr>
        <p:spPr>
          <a:xfrm>
            <a:off x="854197" y="3886757"/>
            <a:ext cx="318196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>
                <a:solidFill>
                  <a:srgbClr val="C00000"/>
                </a:solidFill>
              </a:rPr>
              <a:t>Cluster </a:t>
            </a:r>
            <a:r>
              <a:rPr lang="fr-FR" sz="2000" b="1" dirty="0" err="1">
                <a:solidFill>
                  <a:srgbClr val="C00000"/>
                </a:solidFill>
              </a:rPr>
              <a:t>radioactivity</a:t>
            </a:r>
            <a:endParaRPr lang="fr-FR" sz="2000" b="1" dirty="0">
              <a:solidFill>
                <a:srgbClr val="C00000"/>
              </a:solidFill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b="1" dirty="0">
                <a:solidFill>
                  <a:srgbClr val="C00000"/>
                </a:solidFill>
              </a:rPr>
              <a:t>Transfer/knockout </a:t>
            </a:r>
            <a:r>
              <a:rPr lang="fr-FR" sz="2000" b="1" dirty="0" err="1">
                <a:solidFill>
                  <a:srgbClr val="C00000"/>
                </a:solidFill>
              </a:rPr>
              <a:t>reactions</a:t>
            </a:r>
            <a:endParaRPr lang="fr-FR" sz="2000" b="1" dirty="0">
              <a:solidFill>
                <a:srgbClr val="C00000"/>
              </a:solidFill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Relativistic</a:t>
            </a:r>
            <a:r>
              <a:rPr kumimoji="0" lang="fr-FR" sz="20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sym typeface="Helvetica Neue Light"/>
              </a:rPr>
              <a:t> ion-ion collisions</a:t>
            </a:r>
          </a:p>
        </p:txBody>
      </p:sp>
    </p:spTree>
    <p:extLst>
      <p:ext uri="{BB962C8B-B14F-4D97-AF65-F5344CB8AC3E}">
        <p14:creationId xmlns:p14="http://schemas.microsoft.com/office/powerpoint/2010/main" val="27637062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059" grpId="0"/>
      <p:bldP spid="87" grpId="0" animBg="1"/>
      <p:bldP spid="138" grpId="0" animBg="1"/>
      <p:bldP spid="173" grpId="0"/>
      <p:bldP spid="52" grpId="0" animBg="1"/>
      <p:bldP spid="53" grpId="0" animBg="1"/>
      <p:bldP spid="55" grpId="0" animBg="1"/>
      <p:bldP spid="58" grpId="0"/>
      <p:bldP spid="60" grpId="0" animBg="1"/>
      <p:bldP spid="62" grpId="0" animBg="1"/>
      <p:bldP spid="63" grpId="0" animBg="1"/>
      <p:bldP spid="73" grpId="0"/>
      <p:bldP spid="75" grpId="0" animBg="1"/>
      <p:bldP spid="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48">
            <a:extLst>
              <a:ext uri="{FF2B5EF4-FFF2-40B4-BE49-F238E27FC236}">
                <a16:creationId xmlns:a16="http://schemas.microsoft.com/office/drawing/2014/main" id="{DEBD62BA-D21B-4334-8CD3-529D8883E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556" y="5662448"/>
            <a:ext cx="4502054" cy="3317303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3E0E7D95-BC26-4F62-90E2-88757C688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3" y="8543991"/>
            <a:ext cx="5656114" cy="738739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2908F7A-F8BE-42CA-BD6F-901BB1701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48" y="7695089"/>
            <a:ext cx="3337351" cy="779627"/>
          </a:xfrm>
          <a:prstGeom prst="rect">
            <a:avLst/>
          </a:prstGeom>
        </p:spPr>
      </p:pic>
      <p:sp>
        <p:nvSpPr>
          <p:cNvPr id="1908" name="Shape 1908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0" name="Line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7" name="Shape 1909"/>
          <p:cNvSpPr/>
          <p:nvPr/>
        </p:nvSpPr>
        <p:spPr>
          <a:xfrm>
            <a:off x="389908" y="254000"/>
            <a:ext cx="12448336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solidFill>
                  <a:srgbClr val="009300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fr-FR" sz="3600" dirty="0" err="1">
                <a:solidFill>
                  <a:srgbClr val="0033CC"/>
                </a:solidFill>
              </a:rPr>
              <a:t>Intrinsic</a:t>
            </a:r>
            <a:r>
              <a:rPr lang="fr-FR" sz="3600" dirty="0">
                <a:solidFill>
                  <a:srgbClr val="0033CC"/>
                </a:solidFill>
              </a:rPr>
              <a:t> </a:t>
            </a:r>
            <a:r>
              <a:rPr lang="fr-FR" sz="3600" dirty="0" err="1">
                <a:solidFill>
                  <a:srgbClr val="0033CC"/>
                </a:solidFill>
              </a:rPr>
              <a:t>deformation</a:t>
            </a:r>
            <a:r>
              <a:rPr lang="fr-FR" sz="3600" dirty="0">
                <a:solidFill>
                  <a:srgbClr val="0033CC"/>
                </a:solidFill>
              </a:rPr>
              <a:t>,</a:t>
            </a:r>
            <a:r>
              <a:rPr lang="fr-FR" dirty="0">
                <a:solidFill>
                  <a:srgbClr val="0033CC"/>
                </a:solidFill>
              </a:rPr>
              <a:t> </a:t>
            </a:r>
            <a:r>
              <a:rPr lang="fr-FR" sz="3600" dirty="0">
                <a:solidFill>
                  <a:srgbClr val="0033CC"/>
                </a:solidFill>
              </a:rPr>
              <a:t>rotation and </a:t>
            </a:r>
            <a:r>
              <a:rPr lang="fr-FR" sz="3600" dirty="0" err="1">
                <a:solidFill>
                  <a:srgbClr val="0033CC"/>
                </a:solidFill>
              </a:rPr>
              <a:t>two</a:t>
            </a:r>
            <a:r>
              <a:rPr lang="fr-FR" sz="3600" dirty="0">
                <a:solidFill>
                  <a:srgbClr val="0033CC"/>
                </a:solidFill>
              </a:rPr>
              <a:t>-body </a:t>
            </a:r>
            <a:r>
              <a:rPr lang="fr-FR" sz="3600" dirty="0" err="1">
                <a:solidFill>
                  <a:srgbClr val="0033CC"/>
                </a:solidFill>
              </a:rPr>
              <a:t>correlations</a:t>
            </a:r>
            <a:endParaRPr sz="2000" baseline="-25000" dirty="0">
              <a:solidFill>
                <a:srgbClr val="0033CC"/>
              </a:solidFill>
            </a:endParaRPr>
          </a:p>
        </p:txBody>
      </p:sp>
      <p:sp>
        <p:nvSpPr>
          <p:cNvPr id="70" name="Shape 111">
            <a:extLst>
              <a:ext uri="{FF2B5EF4-FFF2-40B4-BE49-F238E27FC236}">
                <a16:creationId xmlns:a16="http://schemas.microsoft.com/office/drawing/2014/main" id="{AA535D7E-B1C8-49F6-90E1-F2EC934F4980}"/>
              </a:ext>
            </a:extLst>
          </p:cNvPr>
          <p:cNvSpPr/>
          <p:nvPr/>
        </p:nvSpPr>
        <p:spPr>
          <a:xfrm>
            <a:off x="195938" y="1536387"/>
            <a:ext cx="1278576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Intrinsic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deformation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dirty="0" err="1">
                <a:solidFill>
                  <a:schemeClr val="tx1"/>
                </a:solidFill>
              </a:rPr>
              <a:t>owerful</a:t>
            </a:r>
            <a:r>
              <a:rPr lang="fr-FR" dirty="0">
                <a:solidFill>
                  <a:schemeClr val="tx1"/>
                </a:solidFill>
              </a:rPr>
              <a:t> notion to </a:t>
            </a:r>
            <a:r>
              <a:rPr lang="fr-FR" dirty="0" err="1">
                <a:solidFill>
                  <a:schemeClr val="tx1"/>
                </a:solidFill>
              </a:rPr>
              <a:t>manipulate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care to </a:t>
            </a:r>
            <a:r>
              <a:rPr lang="fr-FR" dirty="0" err="1">
                <a:solidFill>
                  <a:schemeClr val="tx1"/>
                </a:solidFill>
              </a:rPr>
              <a:t>avoid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improper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statements</a:t>
            </a:r>
            <a:r>
              <a:rPr lang="fr-FR" dirty="0">
                <a:solidFill>
                  <a:schemeClr val="tx1"/>
                </a:solidFill>
              </a:rPr>
              <a:t> </a:t>
            </a:r>
            <a:endParaRPr sz="2200" dirty="0">
              <a:solidFill>
                <a:schemeClr val="tx1"/>
              </a:solidFill>
            </a:endParaRPr>
          </a:p>
        </p:txBody>
      </p:sp>
      <p:sp>
        <p:nvSpPr>
          <p:cNvPr id="71" name="Shape 111">
            <a:extLst>
              <a:ext uri="{FF2B5EF4-FFF2-40B4-BE49-F238E27FC236}">
                <a16:creationId xmlns:a16="http://schemas.microsoft.com/office/drawing/2014/main" id="{0516FD54-65A4-4E27-B372-51D3044EFF6F}"/>
              </a:ext>
            </a:extLst>
          </p:cNvPr>
          <p:cNvSpPr/>
          <p:nvPr/>
        </p:nvSpPr>
        <p:spPr>
          <a:xfrm>
            <a:off x="195938" y="2082435"/>
            <a:ext cx="3787228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fr-FR" b="1" dirty="0">
                <a:solidFill>
                  <a:schemeClr val="tx1"/>
                </a:solidFill>
              </a:rPr>
              <a:t>For an excellent </a:t>
            </a:r>
            <a:r>
              <a:rPr lang="fr-FR" b="1" dirty="0" err="1">
                <a:solidFill>
                  <a:schemeClr val="tx1"/>
                </a:solidFill>
              </a:rPr>
              <a:t>historical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err="1">
                <a:solidFill>
                  <a:schemeClr val="tx1"/>
                </a:solidFill>
              </a:rPr>
              <a:t>review</a:t>
            </a:r>
            <a:endParaRPr sz="2200" b="1" dirty="0">
              <a:solidFill>
                <a:schemeClr val="tx1"/>
              </a:solidFill>
            </a:endParaRPr>
          </a:p>
        </p:txBody>
      </p:sp>
      <p:sp>
        <p:nvSpPr>
          <p:cNvPr id="72" name="Shape 111">
            <a:extLst>
              <a:ext uri="{FF2B5EF4-FFF2-40B4-BE49-F238E27FC236}">
                <a16:creationId xmlns:a16="http://schemas.microsoft.com/office/drawing/2014/main" id="{7E183A0F-0128-4F2A-A750-718088E8652C}"/>
              </a:ext>
            </a:extLst>
          </p:cNvPr>
          <p:cNvSpPr/>
          <p:nvPr/>
        </p:nvSpPr>
        <p:spPr>
          <a:xfrm>
            <a:off x="195938" y="3066459"/>
            <a:ext cx="1152500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fr-FR" b="1" dirty="0">
                <a:solidFill>
                  <a:schemeClr val="tx1"/>
                </a:solidFill>
              </a:rPr>
              <a:t>In a </a:t>
            </a:r>
            <a:r>
              <a:rPr lang="fr-FR" b="1" dirty="0" err="1">
                <a:solidFill>
                  <a:schemeClr val="tx1"/>
                </a:solidFill>
              </a:rPr>
              <a:t>nutshell</a:t>
            </a:r>
            <a:endParaRPr sz="2200" b="1" dirty="0">
              <a:solidFill>
                <a:schemeClr val="tx1"/>
              </a:solidFill>
            </a:endParaRP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9562ADA6-AAD5-42A5-9DD9-D1A06B3CE110}"/>
              </a:ext>
            </a:extLst>
          </p:cNvPr>
          <p:cNvSpPr txBox="1"/>
          <p:nvPr/>
        </p:nvSpPr>
        <p:spPr>
          <a:xfrm>
            <a:off x="4074369" y="2055529"/>
            <a:ext cx="89259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i="1" dirty="0">
                <a:solidFill>
                  <a:srgbClr val="0033CC"/>
                </a:solidFill>
              </a:rPr>
              <a:t>History of the concept of nuclear shape</a:t>
            </a:r>
          </a:p>
          <a:p>
            <a:pPr algn="l"/>
            <a:r>
              <a:rPr lang="en-US" sz="1800" dirty="0">
                <a:solidFill>
                  <a:srgbClr val="0033CC"/>
                </a:solidFill>
              </a:rPr>
              <a:t>D. Verney, Eur. Phys. J. A (2025) 61</a:t>
            </a:r>
          </a:p>
          <a:p>
            <a:pPr algn="l"/>
            <a:r>
              <a:rPr lang="en-US" sz="1800" dirty="0">
                <a:solidFill>
                  <a:srgbClr val="0033CC"/>
                </a:solidFill>
              </a:rPr>
              <a:t>In “The intersection of low-energy nuclear structure and high-energy nuclear collisions” Eds. T. Duguet, </a:t>
            </a:r>
            <a:r>
              <a:rPr lang="it-IT" sz="1800" dirty="0">
                <a:solidFill>
                  <a:srgbClr val="0033CC"/>
                </a:solidFill>
              </a:rPr>
              <a:t>G. Giacalone, V. Somà, Y. Zhou</a:t>
            </a:r>
            <a:endParaRPr lang="en-US" sz="1800" dirty="0">
              <a:solidFill>
                <a:srgbClr val="0033CC"/>
              </a:solidFill>
            </a:endParaRPr>
          </a:p>
        </p:txBody>
      </p:sp>
      <p:sp>
        <p:nvSpPr>
          <p:cNvPr id="74" name="Shape 111">
            <a:extLst>
              <a:ext uri="{FF2B5EF4-FFF2-40B4-BE49-F238E27FC236}">
                <a16:creationId xmlns:a16="http://schemas.microsoft.com/office/drawing/2014/main" id="{E43791A6-CF61-45D0-9471-A086B57E9E5B}"/>
              </a:ext>
            </a:extLst>
          </p:cNvPr>
          <p:cNvSpPr/>
          <p:nvPr/>
        </p:nvSpPr>
        <p:spPr>
          <a:xfrm>
            <a:off x="303639" y="3567344"/>
            <a:ext cx="12678063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marL="342900" lvl="0" indent="-342900">
              <a:buFont typeface="+mj-lt"/>
              <a:buAutoNum type="arabicParenR"/>
              <a:defRPr sz="1800"/>
            </a:pPr>
            <a:r>
              <a:rPr lang="fr-FR" sz="1800" dirty="0">
                <a:solidFill>
                  <a:schemeClr val="tx1"/>
                </a:solidFill>
              </a:rPr>
              <a:t>The </a:t>
            </a:r>
            <a:r>
              <a:rPr lang="fr-FR" sz="1800" b="1" dirty="0">
                <a:solidFill>
                  <a:schemeClr val="tx1"/>
                </a:solidFill>
              </a:rPr>
              <a:t>J=0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ground</a:t>
            </a:r>
            <a:r>
              <a:rPr lang="fr-FR" sz="1800" dirty="0">
                <a:solidFill>
                  <a:schemeClr val="tx1"/>
                </a:solidFill>
              </a:rPr>
              <a:t> state of </a:t>
            </a:r>
            <a:r>
              <a:rPr lang="fr-FR" sz="1800" dirty="0" err="1">
                <a:solidFill>
                  <a:schemeClr val="tx1"/>
                </a:solidFill>
              </a:rPr>
              <a:t>even-even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nuclei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is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b="1" dirty="0" err="1">
                <a:solidFill>
                  <a:schemeClr val="tx1"/>
                </a:solidFill>
              </a:rPr>
              <a:t>never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deformed</a:t>
            </a:r>
            <a:r>
              <a:rPr lang="fr-FR" sz="1800" dirty="0">
                <a:solidFill>
                  <a:schemeClr val="tx1"/>
                </a:solidFill>
              </a:rPr>
              <a:t>: </a:t>
            </a:r>
            <a:r>
              <a:rPr lang="fr-FR" sz="1800" b="1" dirty="0">
                <a:solidFill>
                  <a:schemeClr val="tx1"/>
                </a:solidFill>
              </a:rPr>
              <a:t>the 1-body local </a:t>
            </a:r>
            <a:r>
              <a:rPr lang="fr-FR" sz="1800" b="1" dirty="0" err="1">
                <a:solidFill>
                  <a:schemeClr val="tx1"/>
                </a:solidFill>
              </a:rPr>
              <a:t>density</a:t>
            </a:r>
            <a:r>
              <a:rPr lang="fr-FR" sz="1800" b="1" dirty="0">
                <a:solidFill>
                  <a:schemeClr val="tx1"/>
                </a:solidFill>
              </a:rPr>
              <a:t> distribution </a:t>
            </a:r>
            <a:r>
              <a:rPr lang="fr-FR" sz="1800" b="1" dirty="0" err="1">
                <a:solidFill>
                  <a:schemeClr val="tx1"/>
                </a:solidFill>
              </a:rPr>
              <a:t>is</a:t>
            </a:r>
            <a:r>
              <a:rPr lang="fr-FR" sz="1800" b="1" dirty="0">
                <a:solidFill>
                  <a:schemeClr val="tx1"/>
                </a:solidFill>
              </a:rPr>
              <a:t> </a:t>
            </a:r>
            <a:r>
              <a:rPr lang="fr-FR" sz="1800" b="1" dirty="0" err="1">
                <a:solidFill>
                  <a:schemeClr val="tx1"/>
                </a:solidFill>
              </a:rPr>
              <a:t>spherical</a:t>
            </a:r>
            <a:endParaRPr lang="fr-FR" sz="1800" b="1" dirty="0">
              <a:solidFill>
                <a:schemeClr val="tx1"/>
              </a:solidFill>
            </a:endParaRPr>
          </a:p>
          <a:p>
            <a:pPr marL="342900" lvl="0" indent="-342900">
              <a:buFont typeface="+mj-lt"/>
              <a:buAutoNum type="arabicParenR"/>
              <a:defRPr sz="1800"/>
            </a:pPr>
            <a:r>
              <a:rPr lang="en-US" sz="1800" dirty="0">
                <a:solidFill>
                  <a:schemeClr val="tx1"/>
                </a:solidFill>
              </a:rPr>
              <a:t>Symmetry breaking (e.g. rotational) </a:t>
            </a:r>
            <a:r>
              <a:rPr lang="en-US" sz="1800" b="1" dirty="0">
                <a:solidFill>
                  <a:schemeClr val="tx1"/>
                </a:solidFill>
              </a:rPr>
              <a:t>cannot</a:t>
            </a:r>
            <a:r>
              <a:rPr lang="en-US" sz="1800" dirty="0">
                <a:solidFill>
                  <a:schemeClr val="tx1"/>
                </a:solidFill>
              </a:rPr>
              <a:t> be realized in a finite system</a:t>
            </a:r>
          </a:p>
          <a:p>
            <a:pPr marL="342900" lvl="0" indent="-342900">
              <a:buFont typeface="+mj-lt"/>
              <a:buAutoNum type="arabicParenR"/>
              <a:defRPr sz="1800"/>
            </a:pPr>
            <a:r>
              <a:rPr lang="en-US" sz="1800" dirty="0">
                <a:solidFill>
                  <a:schemeClr val="tx1"/>
                </a:solidFill>
              </a:rPr>
              <a:t>Its character is only </a:t>
            </a:r>
            <a:r>
              <a:rPr lang="en-US" sz="1800" b="1" dirty="0">
                <a:solidFill>
                  <a:schemeClr val="tx1"/>
                </a:solidFill>
              </a:rPr>
              <a:t>emergent</a:t>
            </a:r>
            <a:endParaRPr lang="en-US" sz="1800" dirty="0">
              <a:solidFill>
                <a:schemeClr val="tx1"/>
              </a:solidFill>
            </a:endParaRPr>
          </a:p>
          <a:p>
            <a:pPr lvl="0">
              <a:defRPr sz="1800"/>
            </a:pPr>
            <a:r>
              <a:rPr lang="en-US" sz="1800" dirty="0">
                <a:solidFill>
                  <a:schemeClr val="tx1"/>
                </a:solidFill>
                <a:cs typeface="Times New Roman" panose="02020603050405020304" pitchFamily="18" charset="0"/>
              </a:rPr>
              <a:t>   ►Manifests </a:t>
            </a:r>
            <a:r>
              <a:rPr lang="en-US" sz="1800" dirty="0">
                <a:solidFill>
                  <a:schemeClr val="tx1"/>
                </a:solidFill>
              </a:rPr>
              <a:t>in the way the system </a:t>
            </a:r>
            <a:r>
              <a:rPr lang="en-US" sz="1800" b="1" dirty="0">
                <a:solidFill>
                  <a:schemeClr val="tx1"/>
                </a:solidFill>
              </a:rPr>
              <a:t>excites</a:t>
            </a:r>
            <a:r>
              <a:rPr lang="en-US" sz="1800" dirty="0">
                <a:solidFill>
                  <a:schemeClr val="tx1"/>
                </a:solidFill>
              </a:rPr>
              <a:t> with specific subset of states displaying remarkable patterns </a:t>
            </a:r>
            <a:r>
              <a:rPr lang="en-US" sz="1800" b="1" dirty="0">
                <a:solidFill>
                  <a:schemeClr val="tx1"/>
                </a:solidFill>
              </a:rPr>
              <a:t>= rotational bands</a:t>
            </a:r>
          </a:p>
          <a:p>
            <a:pPr lvl="0">
              <a:defRPr sz="1800"/>
            </a:pPr>
            <a:r>
              <a:rPr lang="en-US" sz="1800" dirty="0">
                <a:solidFill>
                  <a:schemeClr val="tx1"/>
                </a:solidFill>
                <a:cs typeface="Times New Roman" panose="02020603050405020304" pitchFamily="18" charset="0"/>
              </a:rPr>
              <a:t>   ►</a:t>
            </a:r>
            <a:r>
              <a:rPr lang="en-US" sz="1800" b="1" dirty="0">
                <a:solidFill>
                  <a:schemeClr val="tx1"/>
                </a:solidFill>
                <a:cs typeface="Times New Roman" panose="02020603050405020304" pitchFamily="18" charset="0"/>
              </a:rPr>
              <a:t>Specific angular patterns</a:t>
            </a:r>
            <a:r>
              <a:rPr lang="en-US" sz="18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in the </a:t>
            </a:r>
            <a:r>
              <a:rPr lang="en-US" sz="1800" b="1" dirty="0">
                <a:solidFill>
                  <a:schemeClr val="tx1"/>
                </a:solidFill>
              </a:rPr>
              <a:t>J=0 ground-state k-body density with k &gt; 1</a:t>
            </a:r>
            <a:r>
              <a:rPr lang="en-US" sz="1800" dirty="0">
                <a:solidFill>
                  <a:schemeClr val="tx1"/>
                </a:solidFill>
              </a:rPr>
              <a:t>, e.g. 2-body density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75" name="TextBox 59">
            <a:extLst>
              <a:ext uri="{FF2B5EF4-FFF2-40B4-BE49-F238E27FC236}">
                <a16:creationId xmlns:a16="http://schemas.microsoft.com/office/drawing/2014/main" id="{97BDB970-ED58-48B1-A9DB-FFB1BC69ED88}"/>
              </a:ext>
            </a:extLst>
          </p:cNvPr>
          <p:cNvSpPr txBox="1"/>
          <p:nvPr/>
        </p:nvSpPr>
        <p:spPr>
          <a:xfrm>
            <a:off x="9181127" y="5285623"/>
            <a:ext cx="329289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Blaizot, Giacalone, EPJA (2025</a:t>
            </a:r>
            <a:r>
              <a:rPr lang="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)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F6400B-6018-415B-A05A-A1E97E25E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5379" y="5967822"/>
            <a:ext cx="1020226" cy="3068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7655775-28AB-4B6C-B25C-A58261107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3166" y="6405582"/>
            <a:ext cx="1444768" cy="8442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4063024-284E-4038-A17F-9EA421EA75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937" y="6118505"/>
            <a:ext cx="3652462" cy="766449"/>
          </a:xfrm>
          <a:prstGeom prst="rect">
            <a:avLst/>
          </a:prstGeom>
        </p:spPr>
      </p:pic>
      <p:sp>
        <p:nvSpPr>
          <p:cNvPr id="105" name="Shape 111">
            <a:extLst>
              <a:ext uri="{FF2B5EF4-FFF2-40B4-BE49-F238E27FC236}">
                <a16:creationId xmlns:a16="http://schemas.microsoft.com/office/drawing/2014/main" id="{0C9E1FFC-7C78-46B7-854E-FB33E8D4D781}"/>
              </a:ext>
            </a:extLst>
          </p:cNvPr>
          <p:cNvSpPr/>
          <p:nvPr/>
        </p:nvSpPr>
        <p:spPr>
          <a:xfrm>
            <a:off x="195938" y="5805711"/>
            <a:ext cx="3915357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1-body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axially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deformed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intrinsic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</a:t>
            </a:r>
            <a:endParaRPr sz="2200" dirty="0">
              <a:solidFill>
                <a:schemeClr val="tx1"/>
              </a:solidFill>
            </a:endParaRPr>
          </a:p>
        </p:txBody>
      </p:sp>
      <p:sp>
        <p:nvSpPr>
          <p:cNvPr id="106" name="Shape 111">
            <a:extLst>
              <a:ext uri="{FF2B5EF4-FFF2-40B4-BE49-F238E27FC236}">
                <a16:creationId xmlns:a16="http://schemas.microsoft.com/office/drawing/2014/main" id="{992CE23F-C9D0-469B-BE46-FD0A26F2A980}"/>
              </a:ext>
            </a:extLst>
          </p:cNvPr>
          <p:cNvSpPr/>
          <p:nvPr/>
        </p:nvSpPr>
        <p:spPr>
          <a:xfrm>
            <a:off x="195937" y="7333106"/>
            <a:ext cx="5029668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and 2-body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laboratory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transverse plane</a:t>
            </a:r>
            <a:endParaRPr sz="2200" dirty="0">
              <a:solidFill>
                <a:schemeClr val="tx1"/>
              </a:solidFill>
            </a:endParaRPr>
          </a:p>
        </p:txBody>
      </p:sp>
      <p:sp>
        <p:nvSpPr>
          <p:cNvPr id="108" name="Shape 111">
            <a:extLst>
              <a:ext uri="{FF2B5EF4-FFF2-40B4-BE49-F238E27FC236}">
                <a16:creationId xmlns:a16="http://schemas.microsoft.com/office/drawing/2014/main" id="{C6412CE0-4C47-4763-9355-8A7CB6E9E195}"/>
              </a:ext>
            </a:extLst>
          </p:cNvPr>
          <p:cNvSpPr/>
          <p:nvPr/>
        </p:nvSpPr>
        <p:spPr>
          <a:xfrm>
            <a:off x="5495356" y="6645813"/>
            <a:ext cx="259028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deformation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parameter</a:t>
            </a:r>
            <a:endParaRPr sz="2200" dirty="0">
              <a:solidFill>
                <a:schemeClr val="tx1"/>
              </a:solidFill>
            </a:endParaRPr>
          </a:p>
        </p:txBody>
      </p:sp>
      <p:sp>
        <p:nvSpPr>
          <p:cNvPr id="109" name="Shape 111">
            <a:extLst>
              <a:ext uri="{FF2B5EF4-FFF2-40B4-BE49-F238E27FC236}">
                <a16:creationId xmlns:a16="http://schemas.microsoft.com/office/drawing/2014/main" id="{9223E29D-EA25-4846-91A4-87E1E9833139}"/>
              </a:ext>
            </a:extLst>
          </p:cNvPr>
          <p:cNvSpPr/>
          <p:nvPr/>
        </p:nvSpPr>
        <p:spPr>
          <a:xfrm>
            <a:off x="5227945" y="5986175"/>
            <a:ext cx="309277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orientation of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deformed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body</a:t>
            </a:r>
            <a:endParaRPr sz="2200" dirty="0">
              <a:solidFill>
                <a:schemeClr val="tx1"/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A4061C6-FB1A-4354-B330-89F971ECC3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1368" y="8743425"/>
            <a:ext cx="2590284" cy="436031"/>
          </a:xfrm>
          <a:prstGeom prst="rect">
            <a:avLst/>
          </a:prstGeom>
        </p:spPr>
      </p:pic>
      <p:sp>
        <p:nvSpPr>
          <p:cNvPr id="31" name="Flèche : bas 30">
            <a:extLst>
              <a:ext uri="{FF2B5EF4-FFF2-40B4-BE49-F238E27FC236}">
                <a16:creationId xmlns:a16="http://schemas.microsoft.com/office/drawing/2014/main" id="{00719FDD-C621-40B0-88CB-F5E4F51401E2}"/>
              </a:ext>
            </a:extLst>
          </p:cNvPr>
          <p:cNvSpPr/>
          <p:nvPr/>
        </p:nvSpPr>
        <p:spPr>
          <a:xfrm>
            <a:off x="1221050" y="6917609"/>
            <a:ext cx="607749" cy="346222"/>
          </a:xfrm>
          <a:prstGeom prst="downArrow">
            <a:avLst/>
          </a:prstGeom>
          <a:solidFill>
            <a:schemeClr val="tx1"/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7551BF04-1E46-4BF2-8A0E-693AAA39F1BB}"/>
              </a:ext>
            </a:extLst>
          </p:cNvPr>
          <p:cNvGrpSpPr/>
          <p:nvPr/>
        </p:nvGrpSpPr>
        <p:grpSpPr>
          <a:xfrm>
            <a:off x="8248536" y="5611809"/>
            <a:ext cx="4543990" cy="3217856"/>
            <a:chOff x="8211162" y="5674829"/>
            <a:chExt cx="4543990" cy="3217856"/>
          </a:xfrm>
        </p:grpSpPr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475D5632-26B3-493E-BA9B-1CC84DA67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05085" y="5721008"/>
              <a:ext cx="4150067" cy="3003675"/>
            </a:xfrm>
            <a:prstGeom prst="rect">
              <a:avLst/>
            </a:prstGeom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4B801DD2-3E2A-4014-9F72-741D77EE8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173677" y="8620975"/>
              <a:ext cx="923813" cy="271710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185A3BAB-89BD-4B6D-8980-D2192DE4C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6200000">
              <a:off x="6970329" y="6915662"/>
              <a:ext cx="2856944" cy="375277"/>
            </a:xfrm>
            <a:prstGeom prst="rect">
              <a:avLst/>
            </a:prstGeom>
          </p:spPr>
        </p:pic>
      </p:grpSp>
      <p:sp>
        <p:nvSpPr>
          <p:cNvPr id="119" name="Rectangle : coins arrondis 118">
            <a:extLst>
              <a:ext uri="{FF2B5EF4-FFF2-40B4-BE49-F238E27FC236}">
                <a16:creationId xmlns:a16="http://schemas.microsoft.com/office/drawing/2014/main" id="{8377BEF6-14E8-49CA-A0C4-9DD8378D4D55}"/>
              </a:ext>
            </a:extLst>
          </p:cNvPr>
          <p:cNvSpPr/>
          <p:nvPr/>
        </p:nvSpPr>
        <p:spPr>
          <a:xfrm>
            <a:off x="6718032" y="8738538"/>
            <a:ext cx="1593620" cy="455854"/>
          </a:xfrm>
          <a:prstGeom prst="roundRect">
            <a:avLst/>
          </a:prstGeom>
          <a:solidFill>
            <a:srgbClr val="D4A3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120" name="Rectangle : coins arrondis 119">
            <a:extLst>
              <a:ext uri="{FF2B5EF4-FFF2-40B4-BE49-F238E27FC236}">
                <a16:creationId xmlns:a16="http://schemas.microsoft.com/office/drawing/2014/main" id="{DA60326B-4F7F-498B-A967-1D1929CDF92B}"/>
              </a:ext>
            </a:extLst>
          </p:cNvPr>
          <p:cNvSpPr/>
          <p:nvPr/>
        </p:nvSpPr>
        <p:spPr>
          <a:xfrm>
            <a:off x="5993140" y="8685456"/>
            <a:ext cx="252041" cy="483518"/>
          </a:xfrm>
          <a:prstGeom prst="roundRect">
            <a:avLst/>
          </a:prstGeom>
          <a:solidFill>
            <a:srgbClr val="5A6FA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121" name="Shape 111">
            <a:extLst>
              <a:ext uri="{FF2B5EF4-FFF2-40B4-BE49-F238E27FC236}">
                <a16:creationId xmlns:a16="http://schemas.microsoft.com/office/drawing/2014/main" id="{192664BC-A7ED-44A9-B112-F7661F2F2EB0}"/>
              </a:ext>
            </a:extLst>
          </p:cNvPr>
          <p:cNvSpPr/>
          <p:nvPr/>
        </p:nvSpPr>
        <p:spPr>
          <a:xfrm>
            <a:off x="7010428" y="8182876"/>
            <a:ext cx="1165204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1600" dirty="0" err="1">
                <a:solidFill>
                  <a:srgbClr val="FF9900"/>
                </a:solidFill>
              </a:rPr>
              <a:t>Azimuthal</a:t>
            </a:r>
            <a:r>
              <a:rPr lang="fr-FR" sz="1600" dirty="0">
                <a:solidFill>
                  <a:srgbClr val="FF9900"/>
                </a:solidFill>
              </a:rPr>
              <a:t> modulation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122" name="Shape 111">
            <a:extLst>
              <a:ext uri="{FF2B5EF4-FFF2-40B4-BE49-F238E27FC236}">
                <a16:creationId xmlns:a16="http://schemas.microsoft.com/office/drawing/2014/main" id="{BF6CAE82-3313-4D02-B99E-CD2EDE725F39}"/>
              </a:ext>
            </a:extLst>
          </p:cNvPr>
          <p:cNvSpPr/>
          <p:nvPr/>
        </p:nvSpPr>
        <p:spPr>
          <a:xfrm>
            <a:off x="5485391" y="7848205"/>
            <a:ext cx="1165204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0033CC"/>
                </a:solidFill>
              </a:rPr>
              <a:t>Proportional</a:t>
            </a:r>
            <a:r>
              <a:rPr lang="fr-FR" sz="1600" dirty="0">
                <a:solidFill>
                  <a:srgbClr val="0033CC"/>
                </a:solidFill>
              </a:rPr>
              <a:t> to </a:t>
            </a:r>
            <a:r>
              <a:rPr lang="fr-FR" sz="1600" dirty="0" err="1">
                <a:solidFill>
                  <a:srgbClr val="0033CC"/>
                </a:solidFill>
              </a:rPr>
              <a:t>intrinsic</a:t>
            </a:r>
            <a:r>
              <a:rPr lang="fr-FR" sz="1600" dirty="0">
                <a:solidFill>
                  <a:srgbClr val="0033CC"/>
                </a:solidFill>
              </a:rPr>
              <a:t> </a:t>
            </a:r>
            <a:r>
              <a:rPr lang="fr-FR" sz="1600" dirty="0" err="1">
                <a:solidFill>
                  <a:srgbClr val="0033CC"/>
                </a:solidFill>
              </a:rPr>
              <a:t>deformation</a:t>
            </a:r>
            <a:endParaRPr sz="2000" baseline="-25000" dirty="0">
              <a:solidFill>
                <a:srgbClr val="0033CC"/>
              </a:solidFill>
            </a:endParaRP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CC5EE073-EF62-49EE-B43F-53E66211A898}"/>
              </a:ext>
            </a:extLst>
          </p:cNvPr>
          <p:cNvSpPr/>
          <p:nvPr/>
        </p:nvSpPr>
        <p:spPr>
          <a:xfrm>
            <a:off x="10215675" y="7475186"/>
            <a:ext cx="646723" cy="374751"/>
          </a:xfrm>
          <a:prstGeom prst="roundRect">
            <a:avLst/>
          </a:prstGeom>
          <a:noFill/>
          <a:ln w="3810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24" name="Shape 111">
            <a:extLst>
              <a:ext uri="{FF2B5EF4-FFF2-40B4-BE49-F238E27FC236}">
                <a16:creationId xmlns:a16="http://schemas.microsoft.com/office/drawing/2014/main" id="{F312AA20-7897-4122-A146-9BFB6BB4D094}"/>
              </a:ext>
            </a:extLst>
          </p:cNvPr>
          <p:cNvSpPr/>
          <p:nvPr/>
        </p:nvSpPr>
        <p:spPr>
          <a:xfrm>
            <a:off x="9846243" y="6747405"/>
            <a:ext cx="1723414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0033CC"/>
                </a:solidFill>
              </a:rPr>
              <a:t>Characteristic</a:t>
            </a:r>
            <a:r>
              <a:rPr lang="fr-FR" sz="1600" dirty="0">
                <a:solidFill>
                  <a:srgbClr val="0033CC"/>
                </a:solidFill>
              </a:rPr>
              <a:t> of </a:t>
            </a:r>
            <a:r>
              <a:rPr lang="fr-FR" sz="1600" dirty="0" err="1">
                <a:solidFill>
                  <a:srgbClr val="0033CC"/>
                </a:solidFill>
              </a:rPr>
              <a:t>deformed</a:t>
            </a:r>
            <a:r>
              <a:rPr lang="fr-FR" sz="1600" dirty="0">
                <a:solidFill>
                  <a:srgbClr val="0033CC"/>
                </a:solidFill>
              </a:rPr>
              <a:t> </a:t>
            </a:r>
            <a:r>
              <a:rPr lang="fr-FR" sz="1600" dirty="0" err="1">
                <a:solidFill>
                  <a:srgbClr val="0033CC"/>
                </a:solidFill>
              </a:rPr>
              <a:t>nuclei</a:t>
            </a:r>
            <a:endParaRPr sz="2000" baseline="-25000" dirty="0">
              <a:solidFill>
                <a:srgbClr val="0033CC"/>
              </a:solidFill>
            </a:endParaRPr>
          </a:p>
        </p:txBody>
      </p:sp>
      <p:sp>
        <p:nvSpPr>
          <p:cNvPr id="130" name="Shape 111">
            <a:extLst>
              <a:ext uri="{FF2B5EF4-FFF2-40B4-BE49-F238E27FC236}">
                <a16:creationId xmlns:a16="http://schemas.microsoft.com/office/drawing/2014/main" id="{EE305432-98CB-4AB1-AF3E-8A5EFD253AFA}"/>
              </a:ext>
            </a:extLst>
          </p:cNvPr>
          <p:cNvSpPr/>
          <p:nvPr/>
        </p:nvSpPr>
        <p:spPr>
          <a:xfrm>
            <a:off x="3921436" y="7944120"/>
            <a:ext cx="128056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spherical</a:t>
            </a:r>
            <a:endParaRPr sz="2200" b="1" dirty="0">
              <a:solidFill>
                <a:schemeClr val="tx1"/>
              </a:solidFill>
            </a:endParaRPr>
          </a:p>
        </p:txBody>
      </p:sp>
      <p:sp>
        <p:nvSpPr>
          <p:cNvPr id="42" name="Shape 111">
            <a:extLst>
              <a:ext uri="{FF2B5EF4-FFF2-40B4-BE49-F238E27FC236}">
                <a16:creationId xmlns:a16="http://schemas.microsoft.com/office/drawing/2014/main" id="{AC72D05F-C670-407C-A071-E5256FB41C3A}"/>
              </a:ext>
            </a:extLst>
          </p:cNvPr>
          <p:cNvSpPr/>
          <p:nvPr/>
        </p:nvSpPr>
        <p:spPr>
          <a:xfrm>
            <a:off x="195937" y="9368230"/>
            <a:ext cx="1296588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>
              <a:defRPr sz="1800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►Can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patterns due to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intrinsic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deformation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angular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correlations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quantitatively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probed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experimentally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  <a:endParaRPr lang="fr-FR" sz="2200" b="1" dirty="0">
              <a:solidFill>
                <a:schemeClr val="tx1"/>
              </a:solidFill>
            </a:endParaRPr>
          </a:p>
        </p:txBody>
      </p:sp>
      <p:sp>
        <p:nvSpPr>
          <p:cNvPr id="44" name="Shape 111">
            <a:extLst>
              <a:ext uri="{FF2B5EF4-FFF2-40B4-BE49-F238E27FC236}">
                <a16:creationId xmlns:a16="http://schemas.microsoft.com/office/drawing/2014/main" id="{51EA74FB-7F18-418A-BFC1-988F70C022D6}"/>
              </a:ext>
            </a:extLst>
          </p:cNvPr>
          <p:cNvSpPr/>
          <p:nvPr/>
        </p:nvSpPr>
        <p:spPr>
          <a:xfrm>
            <a:off x="195938" y="5236677"/>
            <a:ext cx="8115714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fr-FR" b="1" dirty="0">
                <a:solidFill>
                  <a:schemeClr val="tx1"/>
                </a:solidFill>
                <a:cs typeface="Times New Roman" panose="02020603050405020304" pitchFamily="18" charset="0"/>
              </a:rPr>
              <a:t>Axial </a:t>
            </a:r>
            <a:r>
              <a:rPr lang="fr-FR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quadrupole</a:t>
            </a:r>
            <a:r>
              <a:rPr lang="fr-FR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classical</a:t>
            </a:r>
            <a:r>
              <a:rPr lang="fr-FR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rigid</a:t>
            </a:r>
            <a:r>
              <a:rPr lang="fr-FR" b="1" dirty="0">
                <a:solidFill>
                  <a:schemeClr val="tx1"/>
                </a:solidFill>
                <a:cs typeface="Times New Roman" panose="02020603050405020304" pitchFamily="18" charset="0"/>
              </a:rPr>
              <a:t> r</a:t>
            </a:r>
            <a:r>
              <a:rPr lang="fr-FR" b="1" dirty="0">
                <a:solidFill>
                  <a:schemeClr val="tx1"/>
                </a:solidFill>
              </a:rPr>
              <a:t>otor (CR) model</a:t>
            </a:r>
            <a:endParaRPr sz="2200" b="1" dirty="0">
              <a:solidFill>
                <a:schemeClr val="tx1"/>
              </a:solidFill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ADF12B8B-702D-4F1F-BE12-8F04AF82DD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6669" y="5633089"/>
            <a:ext cx="1607517" cy="282641"/>
          </a:xfrm>
          <a:prstGeom prst="rect">
            <a:avLst/>
          </a:prstGeom>
        </p:spPr>
      </p:pic>
      <p:sp>
        <p:nvSpPr>
          <p:cNvPr id="51" name="Shape 111">
            <a:extLst>
              <a:ext uri="{FF2B5EF4-FFF2-40B4-BE49-F238E27FC236}">
                <a16:creationId xmlns:a16="http://schemas.microsoft.com/office/drawing/2014/main" id="{9C728757-968E-44F1-B3D4-D170D43CAC72}"/>
              </a:ext>
            </a:extLst>
          </p:cNvPr>
          <p:cNvSpPr/>
          <p:nvPr/>
        </p:nvSpPr>
        <p:spPr>
          <a:xfrm>
            <a:off x="4321368" y="5577744"/>
            <a:ext cx="1935129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Nucleonic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position</a:t>
            </a:r>
            <a:endParaRPr sz="2200" dirty="0">
              <a:solidFill>
                <a:schemeClr val="tx1"/>
              </a:solidFill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C61327C9-85C3-4930-AF06-9850F7282146}"/>
              </a:ext>
            </a:extLst>
          </p:cNvPr>
          <p:cNvSpPr/>
          <p:nvPr/>
        </p:nvSpPr>
        <p:spPr>
          <a:xfrm>
            <a:off x="6302239" y="5587917"/>
            <a:ext cx="151540" cy="313265"/>
          </a:xfrm>
          <a:prstGeom prst="roundRect">
            <a:avLst/>
          </a:prstGeom>
          <a:noFill/>
          <a:ln w="3810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42FC3D50-0321-41BB-868B-8D6C3524F17B}"/>
              </a:ext>
            </a:extLst>
          </p:cNvPr>
          <p:cNvSpPr/>
          <p:nvPr/>
        </p:nvSpPr>
        <p:spPr>
          <a:xfrm>
            <a:off x="7104539" y="5615670"/>
            <a:ext cx="428593" cy="270488"/>
          </a:xfrm>
          <a:prstGeom prst="roundRect">
            <a:avLst/>
          </a:prstGeom>
          <a:noFill/>
          <a:ln w="3810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54" name="Shape 111">
            <a:extLst>
              <a:ext uri="{FF2B5EF4-FFF2-40B4-BE49-F238E27FC236}">
                <a16:creationId xmlns:a16="http://schemas.microsoft.com/office/drawing/2014/main" id="{30DFBE72-A376-40AF-A157-2DB7E7CA709E}"/>
              </a:ext>
            </a:extLst>
          </p:cNvPr>
          <p:cNvSpPr/>
          <p:nvPr/>
        </p:nvSpPr>
        <p:spPr>
          <a:xfrm>
            <a:off x="6070190" y="5274516"/>
            <a:ext cx="1723414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0033CC"/>
                </a:solidFill>
              </a:rPr>
              <a:t>Tranverse</a:t>
            </a:r>
            <a:r>
              <a:rPr lang="fr-FR" sz="1600" dirty="0">
                <a:solidFill>
                  <a:srgbClr val="0033CC"/>
                </a:solidFill>
              </a:rPr>
              <a:t> plane</a:t>
            </a:r>
            <a:endParaRPr sz="2000" baseline="-25000" dirty="0">
              <a:solidFill>
                <a:srgbClr val="0033CC"/>
              </a:solidFill>
            </a:endParaRPr>
          </a:p>
        </p:txBody>
      </p:sp>
      <p:sp>
        <p:nvSpPr>
          <p:cNvPr id="55" name="Forme libre 10">
            <a:extLst>
              <a:ext uri="{FF2B5EF4-FFF2-40B4-BE49-F238E27FC236}">
                <a16:creationId xmlns:a16="http://schemas.microsoft.com/office/drawing/2014/main" id="{8E01A44A-DF6D-4C4D-9ED0-61D9B3EC8C71}"/>
              </a:ext>
            </a:extLst>
          </p:cNvPr>
          <p:cNvSpPr/>
          <p:nvPr/>
        </p:nvSpPr>
        <p:spPr bwMode="auto">
          <a:xfrm rot="11784953" flipH="1">
            <a:off x="1046592" y="2070467"/>
            <a:ext cx="2136941" cy="2441516"/>
          </a:xfrm>
          <a:custGeom>
            <a:avLst/>
            <a:gdLst>
              <a:gd name="connsiteX0" fmla="*/ 0 w 1528602"/>
              <a:gd name="connsiteY0" fmla="*/ 1019175 h 1045273"/>
              <a:gd name="connsiteX1" fmla="*/ 1362075 w 1528602"/>
              <a:gd name="connsiteY1" fmla="*/ 914400 h 1045273"/>
              <a:gd name="connsiteX2" fmla="*/ 1457325 w 1528602"/>
              <a:gd name="connsiteY2" fmla="*/ 0 h 104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8602" h="1045273">
                <a:moveTo>
                  <a:pt x="0" y="1019175"/>
                </a:moveTo>
                <a:cubicBezTo>
                  <a:pt x="559594" y="1051719"/>
                  <a:pt x="1119188" y="1084263"/>
                  <a:pt x="1362075" y="914400"/>
                </a:cubicBezTo>
                <a:cubicBezTo>
                  <a:pt x="1604963" y="744537"/>
                  <a:pt x="1531144" y="372268"/>
                  <a:pt x="1457325" y="0"/>
                </a:cubicBezTo>
              </a:path>
            </a:pathLst>
          </a:cu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4480"/>
          </a:p>
        </p:txBody>
      </p:sp>
      <p:sp>
        <p:nvSpPr>
          <p:cNvPr id="56" name="Shape 111">
            <a:extLst>
              <a:ext uri="{FF2B5EF4-FFF2-40B4-BE49-F238E27FC236}">
                <a16:creationId xmlns:a16="http://schemas.microsoft.com/office/drawing/2014/main" id="{31124286-4299-477E-9AE9-C07DED78BD26}"/>
              </a:ext>
            </a:extLst>
          </p:cNvPr>
          <p:cNvSpPr/>
          <p:nvPr/>
        </p:nvSpPr>
        <p:spPr>
          <a:xfrm>
            <a:off x="1792799" y="2484835"/>
            <a:ext cx="2227855" cy="800219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2000" b="1" dirty="0">
                <a:solidFill>
                  <a:srgbClr val="C00000"/>
                </a:solidFill>
              </a:rPr>
              <a:t>Efficient Proxy</a:t>
            </a:r>
          </a:p>
          <a:p>
            <a:pPr lvl="0" algn="ctr">
              <a:defRPr sz="1800"/>
            </a:pPr>
            <a:r>
              <a:rPr lang="fr-FR" sz="2000" b="1" dirty="0">
                <a:solidFill>
                  <a:srgbClr val="C00000"/>
                </a:solidFill>
              </a:rPr>
              <a:t>(i.e. </a:t>
            </a:r>
            <a:r>
              <a:rPr lang="fr-FR" sz="2000" b="1" dirty="0" err="1">
                <a:solidFill>
                  <a:srgbClr val="C00000"/>
                </a:solidFill>
              </a:rPr>
              <a:t>Occam's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razor</a:t>
            </a:r>
            <a:r>
              <a:rPr lang="fr-FR" sz="2000" b="1" dirty="0">
                <a:solidFill>
                  <a:srgbClr val="C00000"/>
                </a:solidFill>
              </a:rPr>
              <a:t>)</a:t>
            </a:r>
          </a:p>
          <a:p>
            <a:pPr lvl="0">
              <a:defRPr sz="1800"/>
            </a:pPr>
            <a:endParaRPr sz="1800" b="1" baseline="-25000" dirty="0">
              <a:solidFill>
                <a:srgbClr val="C00000"/>
              </a:solidFill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3E54DFC5-6BEC-4C95-A5E9-61D3021F56A6}"/>
              </a:ext>
            </a:extLst>
          </p:cNvPr>
          <p:cNvCxnSpPr/>
          <p:nvPr/>
        </p:nvCxnSpPr>
        <p:spPr>
          <a:xfrm flipH="1">
            <a:off x="403763" y="1868806"/>
            <a:ext cx="2117765" cy="0"/>
          </a:xfrm>
          <a:prstGeom prst="line">
            <a:avLst/>
          </a:prstGeom>
          <a:noFill/>
          <a:ln w="57150" cap="flat">
            <a:solidFill>
              <a:srgbClr val="C0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7" name="Forme libre 10">
            <a:extLst>
              <a:ext uri="{FF2B5EF4-FFF2-40B4-BE49-F238E27FC236}">
                <a16:creationId xmlns:a16="http://schemas.microsoft.com/office/drawing/2014/main" id="{13727EB5-D4B4-4034-83DE-CE6DDD9AF573}"/>
              </a:ext>
            </a:extLst>
          </p:cNvPr>
          <p:cNvSpPr/>
          <p:nvPr/>
        </p:nvSpPr>
        <p:spPr bwMode="auto">
          <a:xfrm rot="10800000" flipH="1">
            <a:off x="1524001" y="1818272"/>
            <a:ext cx="10638452" cy="2637044"/>
          </a:xfrm>
          <a:custGeom>
            <a:avLst/>
            <a:gdLst>
              <a:gd name="connsiteX0" fmla="*/ 0 w 1528602"/>
              <a:gd name="connsiteY0" fmla="*/ 1019175 h 1045273"/>
              <a:gd name="connsiteX1" fmla="*/ 1362075 w 1528602"/>
              <a:gd name="connsiteY1" fmla="*/ 914400 h 1045273"/>
              <a:gd name="connsiteX2" fmla="*/ 1457325 w 1528602"/>
              <a:gd name="connsiteY2" fmla="*/ 0 h 104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8602" h="1045273">
                <a:moveTo>
                  <a:pt x="0" y="1019175"/>
                </a:moveTo>
                <a:cubicBezTo>
                  <a:pt x="559594" y="1051719"/>
                  <a:pt x="1119188" y="1084263"/>
                  <a:pt x="1362075" y="914400"/>
                </a:cubicBezTo>
                <a:cubicBezTo>
                  <a:pt x="1604963" y="744537"/>
                  <a:pt x="1531144" y="372268"/>
                  <a:pt x="1457325" y="0"/>
                </a:cubicBezTo>
              </a:path>
            </a:pathLst>
          </a:cu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4480"/>
          </a:p>
        </p:txBody>
      </p:sp>
    </p:spTree>
    <p:extLst>
      <p:ext uri="{BB962C8B-B14F-4D97-AF65-F5344CB8AC3E}">
        <p14:creationId xmlns:p14="http://schemas.microsoft.com/office/powerpoint/2010/main" val="40939683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75" grpId="0"/>
      <p:bldP spid="105" grpId="0" animBg="1"/>
      <p:bldP spid="106" grpId="0" animBg="1"/>
      <p:bldP spid="108" grpId="0" animBg="1"/>
      <p:bldP spid="109" grpId="0" animBg="1"/>
      <p:bldP spid="31" grpId="0" animBg="1"/>
      <p:bldP spid="119" grpId="0" animBg="1"/>
      <p:bldP spid="120" grpId="0" animBg="1"/>
      <p:bldP spid="121" grpId="0" animBg="1"/>
      <p:bldP spid="122" grpId="0" animBg="1"/>
      <p:bldP spid="47" grpId="0" animBg="1"/>
      <p:bldP spid="124" grpId="0" animBg="1"/>
      <p:bldP spid="130" grpId="0" animBg="1"/>
      <p:bldP spid="42" grpId="0" animBg="1"/>
      <p:bldP spid="44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44500" y="127000"/>
            <a:ext cx="12115800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solidFill>
                  <a:srgbClr val="00BDFF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33CC"/>
                </a:solidFill>
              </a:rPr>
              <a:t>Contents</a:t>
            </a:r>
          </a:p>
        </p:txBody>
      </p:sp>
      <p:sp>
        <p:nvSpPr>
          <p:cNvPr id="81" name="Shape 81"/>
          <p:cNvSpPr/>
          <p:nvPr/>
        </p:nvSpPr>
        <p:spPr>
          <a:xfrm>
            <a:off x="551070" y="3475321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Imaging (two-body) correlations in nuclei via 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ultra-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relativistic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ion-ion collisions</a:t>
            </a:r>
            <a:endParaRPr lang="en-US" sz="2200" dirty="0">
              <a:solidFill>
                <a:srgbClr val="0033CC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3" name="Shape 81"/>
          <p:cNvSpPr/>
          <p:nvPr/>
        </p:nvSpPr>
        <p:spPr>
          <a:xfrm>
            <a:off x="551070" y="2748635"/>
            <a:ext cx="1106609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Introduction</a:t>
            </a:r>
            <a:endParaRPr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" name="Shape 81">
            <a:extLst>
              <a:ext uri="{FF2B5EF4-FFF2-40B4-BE49-F238E27FC236}">
                <a16:creationId xmlns:a16="http://schemas.microsoft.com/office/drawing/2014/main" id="{0C7ED7B8-22D2-4557-9A48-EFE98FD2E05B}"/>
              </a:ext>
            </a:extLst>
          </p:cNvPr>
          <p:cNvSpPr/>
          <p:nvPr/>
        </p:nvSpPr>
        <p:spPr>
          <a:xfrm>
            <a:off x="906515" y="571167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latin typeface="Palatino"/>
                <a:ea typeface="Palatino"/>
                <a:cs typeface="Palatino"/>
                <a:sym typeface="Palatino"/>
              </a:rPr>
              <a:t>Anatomy of two-body correlations based on ab initio nuclear structure calculations</a:t>
            </a:r>
          </a:p>
        </p:txBody>
      </p:sp>
      <p:sp>
        <p:nvSpPr>
          <p:cNvPr id="18" name="Shape 81">
            <a:extLst>
              <a:ext uri="{FF2B5EF4-FFF2-40B4-BE49-F238E27FC236}">
                <a16:creationId xmlns:a16="http://schemas.microsoft.com/office/drawing/2014/main" id="{0ECECA3C-5CF8-4DE7-90E2-C6C741A6BF68}"/>
              </a:ext>
            </a:extLst>
          </p:cNvPr>
          <p:cNvSpPr/>
          <p:nvPr/>
        </p:nvSpPr>
        <p:spPr>
          <a:xfrm>
            <a:off x="906516" y="492869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flow versus a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fully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quantal description of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nuclei</a:t>
            </a:r>
            <a:endParaRPr lang="fr-FR"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6" name="Shape 81">
            <a:extLst>
              <a:ext uri="{FF2B5EF4-FFF2-40B4-BE49-F238E27FC236}">
                <a16:creationId xmlns:a16="http://schemas.microsoft.com/office/drawing/2014/main" id="{C827ED10-092C-434A-97F5-C156E901F931}"/>
              </a:ext>
            </a:extLst>
          </p:cNvPr>
          <p:cNvSpPr/>
          <p:nvPr/>
        </p:nvSpPr>
        <p:spPr>
          <a:xfrm>
            <a:off x="906512" y="4144431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flow versus 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classical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rigid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rotor model</a:t>
            </a:r>
          </a:p>
        </p:txBody>
      </p:sp>
      <p:sp>
        <p:nvSpPr>
          <p:cNvPr id="31" name="Shape 81">
            <a:extLst>
              <a:ext uri="{FF2B5EF4-FFF2-40B4-BE49-F238E27FC236}">
                <a16:creationId xmlns:a16="http://schemas.microsoft.com/office/drawing/2014/main" id="{31A512A4-F9F2-4731-8957-33864DDEF57C}"/>
              </a:ext>
            </a:extLst>
          </p:cNvPr>
          <p:cNvSpPr/>
          <p:nvPr/>
        </p:nvSpPr>
        <p:spPr>
          <a:xfrm>
            <a:off x="622300" y="6438436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Conclusions and perspectives</a:t>
            </a:r>
            <a:endParaRPr lang="en-US" sz="2200" dirty="0"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22313362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 86">
            <a:extLst>
              <a:ext uri="{FF2B5EF4-FFF2-40B4-BE49-F238E27FC236}">
                <a16:creationId xmlns:a16="http://schemas.microsoft.com/office/drawing/2014/main" id="{1F81B91E-BDAD-401E-8A2B-15110A7B18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345" y="6926625"/>
            <a:ext cx="1693348" cy="1693348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2C56C932-795A-4193-AF25-8E6639B689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081" y="6885769"/>
            <a:ext cx="1759333" cy="1759333"/>
          </a:xfrm>
          <a:prstGeom prst="rect">
            <a:avLst/>
          </a:prstGeom>
        </p:spPr>
      </p:pic>
      <p:sp>
        <p:nvSpPr>
          <p:cNvPr id="55" name="Rectangle: Rounded Corners 7">
            <a:extLst>
              <a:ext uri="{FF2B5EF4-FFF2-40B4-BE49-F238E27FC236}">
                <a16:creationId xmlns:a16="http://schemas.microsoft.com/office/drawing/2014/main" id="{05DE2987-DD60-4328-BF22-C75A58F02D3D}"/>
              </a:ext>
            </a:extLst>
          </p:cNvPr>
          <p:cNvSpPr/>
          <p:nvPr/>
        </p:nvSpPr>
        <p:spPr>
          <a:xfrm>
            <a:off x="8513091" y="2851339"/>
            <a:ext cx="4215621" cy="1252265"/>
          </a:xfrm>
          <a:prstGeom prst="roundRect">
            <a:avLst>
              <a:gd name="adj" fmla="val 11996"/>
            </a:avLst>
          </a:prstGeom>
          <a:solidFill>
            <a:srgbClr val="FEE5D8"/>
          </a:solidFill>
          <a:ln w="28575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Shape 1496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053A5C4-F63C-4A38-AC66-1A4FA4AE37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8089" y="2269820"/>
            <a:ext cx="5951767" cy="27353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EAE707-1F56-4D00-8043-6C494DD869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5038" y="1998239"/>
            <a:ext cx="3913667" cy="859821"/>
          </a:xfrm>
          <a:prstGeom prst="rect">
            <a:avLst/>
          </a:prstGeom>
        </p:spPr>
      </p:pic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42503351-19A1-4277-B9C6-F038002467A9}"/>
              </a:ext>
            </a:extLst>
          </p:cNvPr>
          <p:cNvSpPr/>
          <p:nvPr/>
        </p:nvSpPr>
        <p:spPr>
          <a:xfrm>
            <a:off x="1761578" y="2553712"/>
            <a:ext cx="566936" cy="2009208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46" name="Highlight #2: Interplay with high-energy collisions">
            <a:extLst>
              <a:ext uri="{FF2B5EF4-FFF2-40B4-BE49-F238E27FC236}">
                <a16:creationId xmlns:a16="http://schemas.microsoft.com/office/drawing/2014/main" id="{1C71EAEC-7D3E-439B-8C71-171C6C3D44BC}"/>
              </a:ext>
            </a:extLst>
          </p:cNvPr>
          <p:cNvSpPr txBox="1"/>
          <p:nvPr/>
        </p:nvSpPr>
        <p:spPr>
          <a:xfrm>
            <a:off x="8465038" y="1403719"/>
            <a:ext cx="3997268" cy="482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l" defTabSz="457200">
              <a:defRPr sz="2200" b="1">
                <a:latin typeface="Arial"/>
                <a:ea typeface="Arial"/>
                <a:cs typeface="Arial"/>
                <a:sym typeface="Arial"/>
              </a:defRPr>
            </a:pPr>
            <a:r>
              <a:rPr lang="fr-FR" b="1" dirty="0" err="1"/>
              <a:t>Anisotropy</a:t>
            </a:r>
            <a:r>
              <a:rPr lang="fr-FR" b="1" dirty="0"/>
              <a:t> of </a:t>
            </a:r>
            <a:r>
              <a:rPr lang="fr-FR" b="1" dirty="0" err="1"/>
              <a:t>hadronic</a:t>
            </a:r>
            <a:r>
              <a:rPr lang="fr-FR" b="1" dirty="0"/>
              <a:t> flow</a:t>
            </a:r>
            <a:endParaRPr b="1" dirty="0"/>
          </a:p>
        </p:txBody>
      </p:sp>
      <p:sp>
        <p:nvSpPr>
          <p:cNvPr id="52" name="◼︎ Predictions for collisions with small systems">
            <a:extLst>
              <a:ext uri="{FF2B5EF4-FFF2-40B4-BE49-F238E27FC236}">
                <a16:creationId xmlns:a16="http://schemas.microsoft.com/office/drawing/2014/main" id="{047FFFDF-A0BF-4DA2-B5F7-D03223B3FCD2}"/>
              </a:ext>
            </a:extLst>
          </p:cNvPr>
          <p:cNvSpPr txBox="1"/>
          <p:nvPr/>
        </p:nvSpPr>
        <p:spPr>
          <a:xfrm>
            <a:off x="8558268" y="2853257"/>
            <a:ext cx="4215621" cy="125226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dirty="0">
                <a:solidFill>
                  <a:schemeClr val="tx1"/>
                </a:solidFill>
              </a:rPr>
              <a:t>&lt;v</a:t>
            </a:r>
            <a:r>
              <a:rPr lang="fr-FR" sz="1800" b="1" baseline="-25000" dirty="0">
                <a:solidFill>
                  <a:schemeClr val="tx1"/>
                </a:solidFill>
              </a:rPr>
              <a:t>2</a:t>
            </a:r>
            <a:r>
              <a:rPr lang="fr-FR" sz="1800" b="1" baseline="30000" dirty="0">
                <a:solidFill>
                  <a:schemeClr val="tx1"/>
                </a:solidFill>
              </a:rPr>
              <a:t>2</a:t>
            </a:r>
            <a:r>
              <a:rPr lang="fr-FR" sz="1800" b="1" dirty="0">
                <a:solidFill>
                  <a:schemeClr val="tx1"/>
                </a:solidFill>
              </a:rPr>
              <a:t>&gt;</a:t>
            </a:r>
            <a:r>
              <a:rPr lang="fr-F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fr-FR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elliptic</a:t>
            </a:r>
            <a:r>
              <a:rPr lang="fr-F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flow variance</a:t>
            </a:r>
          </a:p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fr-FR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Quadrupolar</a:t>
            </a: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eccentricity</a:t>
            </a: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variance</a:t>
            </a:r>
          </a:p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dirty="0">
                <a:solidFill>
                  <a:schemeClr val="tx1"/>
                </a:solidFill>
              </a:rPr>
              <a:t>&lt;v</a:t>
            </a:r>
            <a:r>
              <a:rPr lang="fr-FR" sz="1800" b="1" baseline="-25000" dirty="0">
                <a:solidFill>
                  <a:schemeClr val="tx1"/>
                </a:solidFill>
              </a:rPr>
              <a:t>3</a:t>
            </a:r>
            <a:r>
              <a:rPr lang="fr-FR" sz="1800" b="1" baseline="30000" dirty="0">
                <a:solidFill>
                  <a:schemeClr val="tx1"/>
                </a:solidFill>
              </a:rPr>
              <a:t>2</a:t>
            </a:r>
            <a:r>
              <a:rPr lang="fr-FR" sz="1800" b="1" dirty="0">
                <a:solidFill>
                  <a:schemeClr val="tx1"/>
                </a:solidFill>
              </a:rPr>
              <a:t>&gt;</a:t>
            </a:r>
            <a:r>
              <a:rPr lang="fr-F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fr-FR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triangular</a:t>
            </a:r>
            <a:r>
              <a:rPr lang="fr-F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flow variance</a:t>
            </a:r>
          </a:p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fr-FR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Octupolar</a:t>
            </a: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eccentricity</a:t>
            </a: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variance</a:t>
            </a: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F09568AC-C062-47A3-A262-F8C1F947668E}"/>
              </a:ext>
            </a:extLst>
          </p:cNvPr>
          <p:cNvSpPr txBox="1"/>
          <p:nvPr/>
        </p:nvSpPr>
        <p:spPr>
          <a:xfrm>
            <a:off x="8548741" y="9299095"/>
            <a:ext cx="335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800" dirty="0">
                <a:solidFill>
                  <a:srgbClr val="0033CC"/>
                </a:solidFill>
              </a:rPr>
              <a:t>Zhang </a:t>
            </a:r>
            <a:r>
              <a:rPr lang="it-IT" sz="1800" i="1" dirty="0">
                <a:solidFill>
                  <a:srgbClr val="0033CC"/>
                </a:solidFill>
              </a:rPr>
              <a:t>et al</a:t>
            </a:r>
            <a:r>
              <a:rPr lang="it-IT" sz="1800" dirty="0">
                <a:solidFill>
                  <a:srgbClr val="0033CC"/>
                </a:solidFill>
              </a:rPr>
              <a:t>., arXiv:2510.07816</a:t>
            </a:r>
          </a:p>
        </p:txBody>
      </p:sp>
      <p:sp>
        <p:nvSpPr>
          <p:cNvPr id="60" name="◼︎ Predictions for collisions with small systems">
            <a:extLst>
              <a:ext uri="{FF2B5EF4-FFF2-40B4-BE49-F238E27FC236}">
                <a16:creationId xmlns:a16="http://schemas.microsoft.com/office/drawing/2014/main" id="{441FDC1D-B4AA-4DA2-8FBF-0D90EBE3DD6C}"/>
              </a:ext>
            </a:extLst>
          </p:cNvPr>
          <p:cNvSpPr txBox="1"/>
          <p:nvPr/>
        </p:nvSpPr>
        <p:spPr>
          <a:xfrm>
            <a:off x="8591855" y="8364169"/>
            <a:ext cx="3975773" cy="42126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baseline="30000" dirty="0">
                <a:solidFill>
                  <a:schemeClr val="tx1"/>
                </a:solidFill>
              </a:rPr>
              <a:t>208</a:t>
            </a:r>
            <a:r>
              <a:rPr lang="fr-FR" sz="1800" b="1" dirty="0">
                <a:solidFill>
                  <a:schemeClr val="tx1"/>
                </a:solidFill>
              </a:rPr>
              <a:t>Pb and </a:t>
            </a:r>
            <a:r>
              <a:rPr lang="fr-FR" sz="1800" b="1" baseline="30000" dirty="0">
                <a:solidFill>
                  <a:schemeClr val="tx1"/>
                </a:solidFill>
              </a:rPr>
              <a:t>48</a:t>
            </a:r>
            <a:r>
              <a:rPr lang="fr-FR" sz="1800" b="1" dirty="0">
                <a:solidFill>
                  <a:schemeClr val="tx1"/>
                </a:solidFill>
              </a:rPr>
              <a:t>Ca neutron skins</a:t>
            </a:r>
            <a:endParaRPr sz="1800" b="1" dirty="0">
              <a:solidFill>
                <a:schemeClr val="tx1"/>
              </a:solidFill>
            </a:endParaRPr>
          </a:p>
        </p:txBody>
      </p:sp>
      <p:sp>
        <p:nvSpPr>
          <p:cNvPr id="61" name="◼︎ Predictions for collisions with small systems">
            <a:extLst>
              <a:ext uri="{FF2B5EF4-FFF2-40B4-BE49-F238E27FC236}">
                <a16:creationId xmlns:a16="http://schemas.microsoft.com/office/drawing/2014/main" id="{3754717D-1FB6-4915-88A1-88207EDBD4A6}"/>
              </a:ext>
            </a:extLst>
          </p:cNvPr>
          <p:cNvSpPr txBox="1"/>
          <p:nvPr/>
        </p:nvSpPr>
        <p:spPr>
          <a:xfrm>
            <a:off x="8541494" y="4710216"/>
            <a:ext cx="3975773" cy="42126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baseline="30000" dirty="0">
                <a:solidFill>
                  <a:schemeClr val="tx1"/>
                </a:solidFill>
              </a:rPr>
              <a:t>238</a:t>
            </a:r>
            <a:r>
              <a:rPr lang="fr-FR" sz="1800" b="1" dirty="0">
                <a:solidFill>
                  <a:schemeClr val="tx1"/>
                </a:solidFill>
              </a:rPr>
              <a:t>U (</a:t>
            </a:r>
            <a:r>
              <a:rPr lang="fr-FR" sz="1800" b="1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fr-FR" sz="1800" b="1" baseline="-25000" dirty="0">
                <a:solidFill>
                  <a:schemeClr val="tx1"/>
                </a:solidFill>
              </a:rPr>
              <a:t>20</a:t>
            </a:r>
            <a:r>
              <a:rPr lang="fr-FR" sz="1800" b="1" dirty="0">
                <a:solidFill>
                  <a:schemeClr val="tx1"/>
                </a:solidFill>
              </a:rPr>
              <a:t>, </a:t>
            </a:r>
            <a:r>
              <a:rPr lang="fr-FR" sz="1800" b="1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fr-FR" sz="1800" b="1" baseline="-25000" dirty="0">
                <a:solidFill>
                  <a:schemeClr val="tx1"/>
                </a:solidFill>
              </a:rPr>
              <a:t>22</a:t>
            </a:r>
            <a:r>
              <a:rPr lang="fr-FR" sz="1800" b="1" dirty="0">
                <a:solidFill>
                  <a:schemeClr val="tx1"/>
                </a:solidFill>
              </a:rPr>
              <a:t>, </a:t>
            </a:r>
            <a:r>
              <a:rPr lang="fr-FR" sz="1800" b="1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fr-FR" sz="1800" b="1" baseline="-25000" dirty="0">
                <a:solidFill>
                  <a:schemeClr val="tx1"/>
                </a:solidFill>
              </a:rPr>
              <a:t>30, </a:t>
            </a:r>
            <a:r>
              <a:rPr lang="fr-FR" sz="1800" b="1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fr-FR" sz="1800" b="1" baseline="-25000" dirty="0">
                <a:solidFill>
                  <a:schemeClr val="tx1"/>
                </a:solidFill>
              </a:rPr>
              <a:t>40</a:t>
            </a:r>
            <a:r>
              <a:rPr lang="fr-FR" sz="1800" b="1" dirty="0">
                <a:solidFill>
                  <a:schemeClr val="tx1"/>
                </a:solidFill>
              </a:rPr>
              <a:t>) </a:t>
            </a:r>
            <a:r>
              <a:rPr lang="fr-FR" sz="1800" b="1" dirty="0" err="1">
                <a:solidFill>
                  <a:schemeClr val="tx1"/>
                </a:solidFill>
              </a:rPr>
              <a:t>deformation</a:t>
            </a:r>
            <a:endParaRPr sz="1800" b="1" dirty="0">
              <a:solidFill>
                <a:schemeClr val="tx1"/>
              </a:solidFill>
            </a:endParaRPr>
          </a:p>
        </p:txBody>
      </p:sp>
      <p:sp>
        <p:nvSpPr>
          <p:cNvPr id="62" name="TextBox 18">
            <a:extLst>
              <a:ext uri="{FF2B5EF4-FFF2-40B4-BE49-F238E27FC236}">
                <a16:creationId xmlns:a16="http://schemas.microsoft.com/office/drawing/2014/main" id="{CC1C2A14-0AC5-452E-9DCD-26167BF1B9D8}"/>
              </a:ext>
            </a:extLst>
          </p:cNvPr>
          <p:cNvSpPr txBox="1"/>
          <p:nvPr/>
        </p:nvSpPr>
        <p:spPr>
          <a:xfrm>
            <a:off x="8527651" y="5082117"/>
            <a:ext cx="335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800" dirty="0">
                <a:solidFill>
                  <a:srgbClr val="0033CC"/>
                </a:solidFill>
              </a:rPr>
              <a:t>STAR collab., Nature (2024)</a:t>
            </a:r>
          </a:p>
        </p:txBody>
      </p:sp>
      <p:sp>
        <p:nvSpPr>
          <p:cNvPr id="63" name="TextBox 18">
            <a:extLst>
              <a:ext uri="{FF2B5EF4-FFF2-40B4-BE49-F238E27FC236}">
                <a16:creationId xmlns:a16="http://schemas.microsoft.com/office/drawing/2014/main" id="{BB7AF6D5-0D36-4595-8D02-E9794F9512E4}"/>
              </a:ext>
            </a:extLst>
          </p:cNvPr>
          <p:cNvSpPr txBox="1"/>
          <p:nvPr/>
        </p:nvSpPr>
        <p:spPr>
          <a:xfrm>
            <a:off x="8536033" y="5420831"/>
            <a:ext cx="335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800" dirty="0">
                <a:solidFill>
                  <a:srgbClr val="0033CC"/>
                </a:solidFill>
              </a:rPr>
              <a:t>STAR collab., arXiv:2506.17785</a:t>
            </a:r>
          </a:p>
        </p:txBody>
      </p:sp>
      <p:sp>
        <p:nvSpPr>
          <p:cNvPr id="65" name="TextBox 18">
            <a:extLst>
              <a:ext uri="{FF2B5EF4-FFF2-40B4-BE49-F238E27FC236}">
                <a16:creationId xmlns:a16="http://schemas.microsoft.com/office/drawing/2014/main" id="{EF85F2A1-7501-4C19-849D-8F301381FC48}"/>
              </a:ext>
            </a:extLst>
          </p:cNvPr>
          <p:cNvSpPr txBox="1"/>
          <p:nvPr/>
        </p:nvSpPr>
        <p:spPr>
          <a:xfrm>
            <a:off x="8548741" y="8984565"/>
            <a:ext cx="335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800" dirty="0">
                <a:solidFill>
                  <a:srgbClr val="0033CC"/>
                </a:solidFill>
              </a:rPr>
              <a:t>Liu </a:t>
            </a:r>
            <a:r>
              <a:rPr lang="it-IT" sz="1800" i="1" dirty="0">
                <a:solidFill>
                  <a:srgbClr val="0033CC"/>
                </a:solidFill>
              </a:rPr>
              <a:t>et al</a:t>
            </a:r>
            <a:r>
              <a:rPr lang="it-IT" sz="1800" dirty="0">
                <a:solidFill>
                  <a:srgbClr val="0033CC"/>
                </a:solidFill>
              </a:rPr>
              <a:t>., PRC (2024)</a:t>
            </a:r>
          </a:p>
        </p:txBody>
      </p:sp>
      <p:sp>
        <p:nvSpPr>
          <p:cNvPr id="67" name="TextBox 18">
            <a:extLst>
              <a:ext uri="{FF2B5EF4-FFF2-40B4-BE49-F238E27FC236}">
                <a16:creationId xmlns:a16="http://schemas.microsoft.com/office/drawing/2014/main" id="{A3562F98-D390-4640-8713-F597E4B31BF3}"/>
              </a:ext>
            </a:extLst>
          </p:cNvPr>
          <p:cNvSpPr txBox="1"/>
          <p:nvPr/>
        </p:nvSpPr>
        <p:spPr>
          <a:xfrm>
            <a:off x="8548741" y="8695080"/>
            <a:ext cx="5005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solidFill>
                  <a:srgbClr val="0033CC"/>
                </a:solidFill>
              </a:rPr>
              <a:t>Giacalone, Nijs, van der </a:t>
            </a:r>
            <a:r>
              <a:rPr lang="en-US" sz="1800" dirty="0" err="1">
                <a:solidFill>
                  <a:srgbClr val="0033CC"/>
                </a:solidFill>
              </a:rPr>
              <a:t>Schee</a:t>
            </a:r>
            <a:r>
              <a:rPr lang="en-US" sz="1800" dirty="0">
                <a:solidFill>
                  <a:srgbClr val="0033CC"/>
                </a:solidFill>
              </a:rPr>
              <a:t>, PRL (2023)</a:t>
            </a:r>
            <a:endParaRPr lang="it-IT" sz="1800" dirty="0">
              <a:solidFill>
                <a:srgbClr val="0033CC"/>
              </a:solidFill>
            </a:endParaRPr>
          </a:p>
        </p:txBody>
      </p:sp>
      <p:sp>
        <p:nvSpPr>
          <p:cNvPr id="68" name="TextBox 18">
            <a:extLst>
              <a:ext uri="{FF2B5EF4-FFF2-40B4-BE49-F238E27FC236}">
                <a16:creationId xmlns:a16="http://schemas.microsoft.com/office/drawing/2014/main" id="{31565637-57BE-4F53-A318-DB6D6C354406}"/>
              </a:ext>
            </a:extLst>
          </p:cNvPr>
          <p:cNvSpPr txBox="1"/>
          <p:nvPr/>
        </p:nvSpPr>
        <p:spPr>
          <a:xfrm>
            <a:off x="8544414" y="5724466"/>
            <a:ext cx="3999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800" dirty="0">
                <a:solidFill>
                  <a:srgbClr val="0033CC"/>
                </a:solidFill>
              </a:rPr>
              <a:t>Ryssens </a:t>
            </a:r>
            <a:r>
              <a:rPr lang="it-IT" sz="1800" i="1" dirty="0">
                <a:solidFill>
                  <a:srgbClr val="0033CC"/>
                </a:solidFill>
              </a:rPr>
              <a:t>et al</a:t>
            </a:r>
            <a:r>
              <a:rPr lang="it-IT" sz="1800" dirty="0">
                <a:solidFill>
                  <a:srgbClr val="0033CC"/>
                </a:solidFill>
              </a:rPr>
              <a:t>., PRL (2023)</a:t>
            </a:r>
          </a:p>
        </p:txBody>
      </p:sp>
      <p:sp>
        <p:nvSpPr>
          <p:cNvPr id="70" name="TextBox 18">
            <a:extLst>
              <a:ext uri="{FF2B5EF4-FFF2-40B4-BE49-F238E27FC236}">
                <a16:creationId xmlns:a16="http://schemas.microsoft.com/office/drawing/2014/main" id="{C5A3B1D0-4B7A-49FB-A7D3-6E3B796082D3}"/>
              </a:ext>
            </a:extLst>
          </p:cNvPr>
          <p:cNvSpPr txBox="1"/>
          <p:nvPr/>
        </p:nvSpPr>
        <p:spPr>
          <a:xfrm>
            <a:off x="8519023" y="6448461"/>
            <a:ext cx="403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solidFill>
                  <a:srgbClr val="0033CC"/>
                </a:solidFill>
              </a:rPr>
              <a:t>Bally, Giacalone, Bender, EPJA (2023)</a:t>
            </a:r>
            <a:endParaRPr lang="it-IT" sz="1800" dirty="0">
              <a:solidFill>
                <a:srgbClr val="0033CC"/>
              </a:solidFill>
            </a:endParaRPr>
          </a:p>
        </p:txBody>
      </p:sp>
      <p:sp>
        <p:nvSpPr>
          <p:cNvPr id="71" name="◼︎ Predictions for collisions with small systems">
            <a:extLst>
              <a:ext uri="{FF2B5EF4-FFF2-40B4-BE49-F238E27FC236}">
                <a16:creationId xmlns:a16="http://schemas.microsoft.com/office/drawing/2014/main" id="{7F593847-0F0E-4F9C-83C0-6A966005AB34}"/>
              </a:ext>
            </a:extLst>
          </p:cNvPr>
          <p:cNvSpPr txBox="1"/>
          <p:nvPr/>
        </p:nvSpPr>
        <p:spPr>
          <a:xfrm>
            <a:off x="8554109" y="6093783"/>
            <a:ext cx="3975773" cy="42126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dirty="0">
                <a:solidFill>
                  <a:schemeClr val="tx1"/>
                </a:solidFill>
              </a:rPr>
              <a:t>The </a:t>
            </a:r>
            <a:r>
              <a:rPr lang="fr-FR" sz="1800" b="1" dirty="0" err="1">
                <a:solidFill>
                  <a:schemeClr val="tx1"/>
                </a:solidFill>
              </a:rPr>
              <a:t>shape</a:t>
            </a:r>
            <a:r>
              <a:rPr lang="fr-FR" sz="1800" b="1" dirty="0">
                <a:solidFill>
                  <a:schemeClr val="tx1"/>
                </a:solidFill>
              </a:rPr>
              <a:t> of gold</a:t>
            </a:r>
            <a:endParaRPr sz="1800" b="1" dirty="0">
              <a:solidFill>
                <a:schemeClr val="tx1"/>
              </a:solidFill>
            </a:endParaRPr>
          </a:p>
        </p:txBody>
      </p:sp>
      <p:sp>
        <p:nvSpPr>
          <p:cNvPr id="54" name="◼︎ Predictions for collisions with small systems">
            <a:extLst>
              <a:ext uri="{FF2B5EF4-FFF2-40B4-BE49-F238E27FC236}">
                <a16:creationId xmlns:a16="http://schemas.microsoft.com/office/drawing/2014/main" id="{ED40D8EB-BE22-4D79-9DEC-340195E3E01C}"/>
              </a:ext>
            </a:extLst>
          </p:cNvPr>
          <p:cNvSpPr txBox="1"/>
          <p:nvPr/>
        </p:nvSpPr>
        <p:spPr>
          <a:xfrm>
            <a:off x="8482017" y="4064117"/>
            <a:ext cx="4893672" cy="698267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1800" b="1" dirty="0" err="1">
                <a:solidFill>
                  <a:srgbClr val="0033CC"/>
                </a:solidFill>
              </a:rPr>
              <a:t>ngular</a:t>
            </a:r>
            <a:r>
              <a:rPr lang="fr-FR" sz="1800" b="1" dirty="0">
                <a:solidFill>
                  <a:srgbClr val="0033CC"/>
                </a:solidFill>
              </a:rPr>
              <a:t> </a:t>
            </a:r>
            <a:r>
              <a:rPr lang="fr-FR" sz="1800" b="1" dirty="0" err="1">
                <a:solidFill>
                  <a:srgbClr val="0033CC"/>
                </a:solidFill>
              </a:rPr>
              <a:t>correlations</a:t>
            </a:r>
            <a:r>
              <a:rPr lang="fr-FR" sz="1800" b="1" dirty="0">
                <a:solidFill>
                  <a:srgbClr val="0033CC"/>
                </a:solidFill>
              </a:rPr>
              <a:t> </a:t>
            </a:r>
            <a:r>
              <a:rPr lang="fr-FR" sz="1800" b="1" dirty="0" err="1">
                <a:solidFill>
                  <a:srgbClr val="0033CC"/>
                </a:solidFill>
              </a:rPr>
              <a:t>among</a:t>
            </a:r>
            <a:r>
              <a:rPr lang="fr-FR" sz="1800" b="1" dirty="0">
                <a:solidFill>
                  <a:srgbClr val="0033CC"/>
                </a:solidFill>
              </a:rPr>
              <a:t> </a:t>
            </a:r>
            <a:r>
              <a:rPr lang="fr-FR" sz="1800" b="1" dirty="0" err="1">
                <a:solidFill>
                  <a:srgbClr val="0033CC"/>
                </a:solidFill>
              </a:rPr>
              <a:t>nucleons</a:t>
            </a:r>
            <a:endParaRPr lang="fr-FR" sz="1800" b="1" dirty="0">
              <a:solidFill>
                <a:srgbClr val="0033CC"/>
              </a:solidFill>
            </a:endParaRPr>
          </a:p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fr-FR" sz="1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Initially</a:t>
            </a:r>
            <a:r>
              <a:rPr lang="fr-FR" sz="1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fr-FR" sz="1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via </a:t>
            </a:r>
            <a:r>
              <a:rPr lang="fr-FR" sz="1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classical</a:t>
            </a:r>
            <a:r>
              <a:rPr lang="fr-FR" sz="1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rotor (CR)</a:t>
            </a:r>
            <a:endParaRPr lang="fr-FR" sz="16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◼︎ Predictions for collisions with small systems">
            <a:extLst>
              <a:ext uri="{FF2B5EF4-FFF2-40B4-BE49-F238E27FC236}">
                <a16:creationId xmlns:a16="http://schemas.microsoft.com/office/drawing/2014/main" id="{EE582293-7EC9-46D1-8367-B57AEDA88E25}"/>
              </a:ext>
            </a:extLst>
          </p:cNvPr>
          <p:cNvSpPr txBox="1"/>
          <p:nvPr/>
        </p:nvSpPr>
        <p:spPr>
          <a:xfrm>
            <a:off x="4539763" y="1535449"/>
            <a:ext cx="4521724" cy="39049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 err="1">
                <a:solidFill>
                  <a:srgbClr val="C00000"/>
                </a:solidFill>
              </a:rPr>
              <a:t>Propagates</a:t>
            </a:r>
            <a:r>
              <a:rPr lang="fr-FR" sz="1600" b="1" dirty="0">
                <a:solidFill>
                  <a:srgbClr val="C00000"/>
                </a:solidFill>
              </a:rPr>
              <a:t> memory of initial </a:t>
            </a:r>
            <a:r>
              <a:rPr lang="fr-FR" sz="1600" b="1" dirty="0" err="1">
                <a:solidFill>
                  <a:srgbClr val="C00000"/>
                </a:solidFill>
              </a:rPr>
              <a:t>geometry</a:t>
            </a:r>
            <a:endParaRPr sz="1600" b="1" dirty="0">
              <a:solidFill>
                <a:srgbClr val="C00000"/>
              </a:solidFill>
            </a:endParaRPr>
          </a:p>
        </p:txBody>
      </p:sp>
      <p:sp>
        <p:nvSpPr>
          <p:cNvPr id="45" name="Flèche courbée vers le haut 1">
            <a:extLst>
              <a:ext uri="{FF2B5EF4-FFF2-40B4-BE49-F238E27FC236}">
                <a16:creationId xmlns:a16="http://schemas.microsoft.com/office/drawing/2014/main" id="{0605A842-4FFE-4F9D-87E4-E15D9DA2F54A}"/>
              </a:ext>
            </a:extLst>
          </p:cNvPr>
          <p:cNvSpPr/>
          <p:nvPr/>
        </p:nvSpPr>
        <p:spPr>
          <a:xfrm rot="10800000" flipH="1">
            <a:off x="1927525" y="2011443"/>
            <a:ext cx="1135278" cy="466232"/>
          </a:xfrm>
          <a:prstGeom prst="curvedUp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976B66B-5D38-4198-8D7D-77DA8B83B739}"/>
              </a:ext>
            </a:extLst>
          </p:cNvPr>
          <p:cNvSpPr/>
          <p:nvPr/>
        </p:nvSpPr>
        <p:spPr>
          <a:xfrm>
            <a:off x="2411094" y="2577691"/>
            <a:ext cx="864146" cy="2009208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D7BCF0F3-6AE2-4F3D-806E-B7C66AD65FEC}"/>
              </a:ext>
            </a:extLst>
          </p:cNvPr>
          <p:cNvSpPr/>
          <p:nvPr/>
        </p:nvSpPr>
        <p:spPr>
          <a:xfrm>
            <a:off x="6727543" y="2300429"/>
            <a:ext cx="1075191" cy="2838525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53" name="◼︎ Predictions for collisions with small systems">
            <a:extLst>
              <a:ext uri="{FF2B5EF4-FFF2-40B4-BE49-F238E27FC236}">
                <a16:creationId xmlns:a16="http://schemas.microsoft.com/office/drawing/2014/main" id="{60174E8E-2C28-4150-9C09-CEBF5BDF9872}"/>
              </a:ext>
            </a:extLst>
          </p:cNvPr>
          <p:cNvSpPr txBox="1"/>
          <p:nvPr/>
        </p:nvSpPr>
        <p:spPr>
          <a:xfrm>
            <a:off x="3023075" y="4777522"/>
            <a:ext cx="3610726" cy="421268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dirty="0" err="1">
                <a:solidFill>
                  <a:srgbClr val="1243DE"/>
                </a:solidFill>
              </a:rPr>
              <a:t>Reconstructing</a:t>
            </a:r>
            <a:r>
              <a:rPr lang="fr-FR" sz="1800" b="1" dirty="0">
                <a:solidFill>
                  <a:srgbClr val="1243DE"/>
                </a:solidFill>
              </a:rPr>
              <a:t> the initial state</a:t>
            </a:r>
            <a:endParaRPr sz="1800" b="1" dirty="0">
              <a:solidFill>
                <a:srgbClr val="1243DE"/>
              </a:solidFill>
            </a:endParaRPr>
          </a:p>
        </p:txBody>
      </p:sp>
      <p:sp>
        <p:nvSpPr>
          <p:cNvPr id="56" name="Flèche courbée vers le haut 1">
            <a:extLst>
              <a:ext uri="{FF2B5EF4-FFF2-40B4-BE49-F238E27FC236}">
                <a16:creationId xmlns:a16="http://schemas.microsoft.com/office/drawing/2014/main" id="{86DB9FEF-D007-435F-96C8-72FE0DE0469A}"/>
              </a:ext>
            </a:extLst>
          </p:cNvPr>
          <p:cNvSpPr/>
          <p:nvPr/>
        </p:nvSpPr>
        <p:spPr>
          <a:xfrm rot="11177894" flipV="1">
            <a:off x="2444295" y="4931030"/>
            <a:ext cx="4484520" cy="610259"/>
          </a:xfrm>
          <a:prstGeom prst="curvedUpArrow">
            <a:avLst/>
          </a:prstGeom>
          <a:solidFill>
            <a:srgbClr val="1243DE"/>
          </a:solidFill>
          <a:ln w="12700" cap="flat">
            <a:solidFill>
              <a:srgbClr val="1243DE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E7546C1-EE7C-4307-9DFB-0DB97835D1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143" y="6390916"/>
            <a:ext cx="4487924" cy="2069189"/>
          </a:xfrm>
          <a:prstGeom prst="rect">
            <a:avLst/>
          </a:prstGeom>
        </p:spPr>
      </p:pic>
      <p:sp>
        <p:nvSpPr>
          <p:cNvPr id="58" name="◼︎ Predictions for collisions with small systems">
            <a:extLst>
              <a:ext uri="{FF2B5EF4-FFF2-40B4-BE49-F238E27FC236}">
                <a16:creationId xmlns:a16="http://schemas.microsoft.com/office/drawing/2014/main" id="{20E42CAE-DD19-4A3E-A986-8DB59D4668A1}"/>
              </a:ext>
            </a:extLst>
          </p:cNvPr>
          <p:cNvSpPr txBox="1"/>
          <p:nvPr/>
        </p:nvSpPr>
        <p:spPr>
          <a:xfrm>
            <a:off x="144743" y="5771631"/>
            <a:ext cx="8184870" cy="39049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>
                <a:solidFill>
                  <a:schemeClr val="tx1"/>
                </a:solidFill>
              </a:rPr>
              <a:t>1) </a:t>
            </a:r>
            <a:r>
              <a:rPr lang="fr-FR" sz="1600" b="1" dirty="0" err="1">
                <a:solidFill>
                  <a:schemeClr val="tx1"/>
                </a:solidFill>
              </a:rPr>
              <a:t>Nucleons</a:t>
            </a:r>
            <a:r>
              <a:rPr lang="fr-FR" sz="1600" b="1" dirty="0">
                <a:solidFill>
                  <a:schemeClr val="tx1"/>
                </a:solidFill>
              </a:rPr>
              <a:t> position </a:t>
            </a:r>
            <a:r>
              <a:rPr lang="fr-F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1600" b="1" dirty="0">
                <a:solidFill>
                  <a:schemeClr val="tx1"/>
                </a:solidFill>
              </a:rPr>
              <a:t>large-</a:t>
            </a:r>
            <a:r>
              <a:rPr lang="fr-FR" sz="1600" b="1" dirty="0" err="1">
                <a:solidFill>
                  <a:schemeClr val="tx1"/>
                </a:solidFill>
              </a:rPr>
              <a:t>scale</a:t>
            </a:r>
            <a:r>
              <a:rPr lang="fr-FR" sz="1600" b="1" dirty="0">
                <a:solidFill>
                  <a:schemeClr val="tx1"/>
                </a:solidFill>
              </a:rPr>
              <a:t> structure of the </a:t>
            </a:r>
            <a:r>
              <a:rPr lang="fr-FR" sz="1600" b="1" dirty="0" err="1">
                <a:solidFill>
                  <a:schemeClr val="tx1"/>
                </a:solidFill>
              </a:rPr>
              <a:t>energy</a:t>
            </a:r>
            <a:r>
              <a:rPr lang="fr-FR" sz="1600" b="1" dirty="0">
                <a:solidFill>
                  <a:schemeClr val="tx1"/>
                </a:solidFill>
              </a:rPr>
              <a:t> </a:t>
            </a:r>
            <a:r>
              <a:rPr lang="fr-FR" sz="1600" b="1" dirty="0" err="1">
                <a:solidFill>
                  <a:schemeClr val="tx1"/>
                </a:solidFill>
              </a:rPr>
              <a:t>density</a:t>
            </a:r>
            <a:r>
              <a:rPr lang="fr-FR" sz="1600" b="1" dirty="0">
                <a:solidFill>
                  <a:schemeClr val="tx1"/>
                </a:solidFill>
              </a:rPr>
              <a:t> of initial QGP </a:t>
            </a:r>
            <a:endParaRPr sz="1600" b="1" dirty="0">
              <a:solidFill>
                <a:schemeClr val="tx1"/>
              </a:solidFill>
            </a:endParaRPr>
          </a:p>
        </p:txBody>
      </p:sp>
      <p:sp>
        <p:nvSpPr>
          <p:cNvPr id="69" name="◼︎ Predictions for collisions with small systems">
            <a:extLst>
              <a:ext uri="{FF2B5EF4-FFF2-40B4-BE49-F238E27FC236}">
                <a16:creationId xmlns:a16="http://schemas.microsoft.com/office/drawing/2014/main" id="{7564320B-29F7-45B1-85E2-9AA20F2CE8A4}"/>
              </a:ext>
            </a:extLst>
          </p:cNvPr>
          <p:cNvSpPr txBox="1"/>
          <p:nvPr/>
        </p:nvSpPr>
        <p:spPr>
          <a:xfrm>
            <a:off x="240855" y="9229481"/>
            <a:ext cx="8424004" cy="39049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fr-FR" sz="1600" b="1" dirty="0">
                <a:solidFill>
                  <a:schemeClr val="tx1"/>
                </a:solidFill>
              </a:rPr>
              <a:t>&lt;v</a:t>
            </a:r>
            <a:r>
              <a:rPr lang="fr-FR" sz="1600" b="1" baseline="-25000" dirty="0">
                <a:solidFill>
                  <a:schemeClr val="tx1"/>
                </a:solidFill>
              </a:rPr>
              <a:t>n</a:t>
            </a:r>
            <a:r>
              <a:rPr lang="fr-FR" sz="1600" b="1" baseline="30000" dirty="0">
                <a:solidFill>
                  <a:schemeClr val="tx1"/>
                </a:solidFill>
              </a:rPr>
              <a:t>2</a:t>
            </a:r>
            <a:r>
              <a:rPr lang="fr-FR" sz="1600" b="1" dirty="0">
                <a:solidFill>
                  <a:schemeClr val="tx1"/>
                </a:solidFill>
              </a:rPr>
              <a:t>&gt;</a:t>
            </a:r>
            <a:r>
              <a:rPr lang="fr-FR" sz="1600" b="1" baseline="-25000" dirty="0" err="1">
                <a:solidFill>
                  <a:schemeClr val="tx1"/>
                </a:solidFill>
              </a:rPr>
              <a:t>events</a:t>
            </a:r>
            <a:r>
              <a:rPr lang="fr-FR" sz="1600" b="1" dirty="0">
                <a:solidFill>
                  <a:schemeClr val="tx1"/>
                </a:solidFill>
              </a:rPr>
              <a:t> = image fluctuations of </a:t>
            </a:r>
            <a:r>
              <a:rPr lang="fr-FR" sz="1600" b="1" dirty="0" err="1">
                <a:solidFill>
                  <a:schemeClr val="tx1"/>
                </a:solidFill>
              </a:rPr>
              <a:t>nucleons</a:t>
            </a:r>
            <a:r>
              <a:rPr lang="fr-FR" sz="1600" b="1" dirty="0">
                <a:solidFill>
                  <a:schemeClr val="tx1"/>
                </a:solidFill>
              </a:rPr>
              <a:t> </a:t>
            </a:r>
            <a:r>
              <a:rPr lang="fr-FR" sz="1600" b="1" dirty="0" err="1">
                <a:solidFill>
                  <a:schemeClr val="tx1"/>
                </a:solidFill>
              </a:rPr>
              <a:t>positioning</a:t>
            </a:r>
            <a:r>
              <a:rPr lang="fr-FR" sz="1600" b="1" dirty="0">
                <a:solidFill>
                  <a:schemeClr val="tx1"/>
                </a:solidFill>
              </a:rPr>
              <a:t> at the time of the collision</a:t>
            </a:r>
            <a:endParaRPr sz="1600" b="1" dirty="0">
              <a:solidFill>
                <a:schemeClr val="tx1"/>
              </a:solidFill>
            </a:endParaRPr>
          </a:p>
        </p:txBody>
      </p:sp>
      <p:sp>
        <p:nvSpPr>
          <p:cNvPr id="57" name="Shape 1495">
            <a:extLst>
              <a:ext uri="{FF2B5EF4-FFF2-40B4-BE49-F238E27FC236}">
                <a16:creationId xmlns:a16="http://schemas.microsoft.com/office/drawing/2014/main" id="{14FD324C-72FB-45CD-B609-631483707F12}"/>
              </a:ext>
            </a:extLst>
          </p:cNvPr>
          <p:cNvSpPr/>
          <p:nvPr/>
        </p:nvSpPr>
        <p:spPr>
          <a:xfrm>
            <a:off x="437172" y="172252"/>
            <a:ext cx="12115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3600" dirty="0">
                <a:solidFill>
                  <a:srgbClr val="0033CC"/>
                </a:solidFill>
              </a:rPr>
              <a:t>Modern flow </a:t>
            </a:r>
            <a:r>
              <a:rPr lang="fr-FR" sz="3600" dirty="0" err="1">
                <a:solidFill>
                  <a:srgbClr val="0033CC"/>
                </a:solidFill>
              </a:rPr>
              <a:t>paradigm</a:t>
            </a:r>
            <a:r>
              <a:rPr lang="fr-FR" sz="3600" dirty="0">
                <a:solidFill>
                  <a:srgbClr val="0033CC"/>
                </a:solidFill>
              </a:rPr>
              <a:t> and </a:t>
            </a:r>
            <a:r>
              <a:rPr lang="fr-FR" sz="3600" dirty="0" err="1">
                <a:solidFill>
                  <a:srgbClr val="0033CC"/>
                </a:solidFill>
              </a:rPr>
              <a:t>nuclear</a:t>
            </a:r>
            <a:r>
              <a:rPr lang="fr-FR" sz="3600" dirty="0">
                <a:solidFill>
                  <a:srgbClr val="0033CC"/>
                </a:solidFill>
              </a:rPr>
              <a:t> structure</a:t>
            </a:r>
            <a:endParaRPr sz="3600" dirty="0">
              <a:solidFill>
                <a:srgbClr val="0033CC"/>
              </a:solidFill>
            </a:endParaRPr>
          </a:p>
        </p:txBody>
      </p:sp>
      <p:sp>
        <p:nvSpPr>
          <p:cNvPr id="74" name="Flèche courbée vers le haut 1">
            <a:extLst>
              <a:ext uri="{FF2B5EF4-FFF2-40B4-BE49-F238E27FC236}">
                <a16:creationId xmlns:a16="http://schemas.microsoft.com/office/drawing/2014/main" id="{4879D167-CFA2-41A6-BC8A-25A6C39AE4A8}"/>
              </a:ext>
            </a:extLst>
          </p:cNvPr>
          <p:cNvSpPr/>
          <p:nvPr/>
        </p:nvSpPr>
        <p:spPr>
          <a:xfrm rot="10586472" flipH="1">
            <a:off x="3001985" y="1992044"/>
            <a:ext cx="3919711" cy="351966"/>
          </a:xfrm>
          <a:prstGeom prst="curvedUp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7" name="◼︎ Predictions for collisions with small systems">
            <a:extLst>
              <a:ext uri="{FF2B5EF4-FFF2-40B4-BE49-F238E27FC236}">
                <a16:creationId xmlns:a16="http://schemas.microsoft.com/office/drawing/2014/main" id="{A034FF30-EE70-4D36-9881-A19E0C8ACF71}"/>
              </a:ext>
            </a:extLst>
          </p:cNvPr>
          <p:cNvSpPr txBox="1"/>
          <p:nvPr/>
        </p:nvSpPr>
        <p:spPr>
          <a:xfrm>
            <a:off x="240855" y="8444827"/>
            <a:ext cx="7394629" cy="39049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>
                <a:solidFill>
                  <a:schemeClr val="tx1"/>
                </a:solidFill>
              </a:rPr>
              <a:t>2) </a:t>
            </a:r>
            <a:r>
              <a:rPr lang="fr-FR" sz="1600" b="1" dirty="0" err="1">
                <a:solidFill>
                  <a:schemeClr val="tx1"/>
                </a:solidFill>
              </a:rPr>
              <a:t>Hydrodynamic</a:t>
            </a:r>
            <a:r>
              <a:rPr lang="fr-FR" sz="1600" b="1" dirty="0">
                <a:solidFill>
                  <a:schemeClr val="tx1"/>
                </a:solidFill>
              </a:rPr>
              <a:t> </a:t>
            </a:r>
            <a:r>
              <a:rPr lang="fr-FR" sz="1600" b="1" dirty="0" err="1">
                <a:solidFill>
                  <a:schemeClr val="tx1"/>
                </a:solidFill>
              </a:rPr>
              <a:t>evolution</a:t>
            </a:r>
            <a:r>
              <a:rPr lang="fr-FR" sz="1600" b="1" dirty="0">
                <a:solidFill>
                  <a:schemeClr val="tx1"/>
                </a:solidFill>
              </a:rPr>
              <a:t> </a:t>
            </a:r>
            <a:r>
              <a:rPr lang="fr-FR" sz="1600" b="1" dirty="0" err="1">
                <a:solidFill>
                  <a:schemeClr val="tx1"/>
                </a:solidFill>
              </a:rPr>
              <a:t>propagates</a:t>
            </a:r>
            <a:r>
              <a:rPr lang="fr-FR" sz="1600" b="1" dirty="0">
                <a:solidFill>
                  <a:schemeClr val="tx1"/>
                </a:solidFill>
              </a:rPr>
              <a:t> large-</a:t>
            </a:r>
            <a:r>
              <a:rPr lang="fr-FR" sz="1600" b="1" dirty="0" err="1">
                <a:solidFill>
                  <a:schemeClr val="tx1"/>
                </a:solidFill>
              </a:rPr>
              <a:t>scale</a:t>
            </a:r>
            <a:r>
              <a:rPr lang="fr-FR" sz="1600" b="1" dirty="0">
                <a:solidFill>
                  <a:schemeClr val="tx1"/>
                </a:solidFill>
              </a:rPr>
              <a:t> structure to final state  </a:t>
            </a:r>
            <a:endParaRPr sz="1600" b="1" dirty="0">
              <a:solidFill>
                <a:schemeClr val="tx1"/>
              </a:solidFill>
            </a:endParaRPr>
          </a:p>
        </p:txBody>
      </p:sp>
      <p:sp>
        <p:nvSpPr>
          <p:cNvPr id="78" name="◼︎ Predictions for collisions with small systems">
            <a:extLst>
              <a:ext uri="{FF2B5EF4-FFF2-40B4-BE49-F238E27FC236}">
                <a16:creationId xmlns:a16="http://schemas.microsoft.com/office/drawing/2014/main" id="{C98B006D-CD63-4CAA-8997-4A08B4D3A1C9}"/>
              </a:ext>
            </a:extLst>
          </p:cNvPr>
          <p:cNvSpPr txBox="1"/>
          <p:nvPr/>
        </p:nvSpPr>
        <p:spPr>
          <a:xfrm>
            <a:off x="-3651" y="1646450"/>
            <a:ext cx="4746718" cy="39049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 err="1">
                <a:solidFill>
                  <a:srgbClr val="C00000"/>
                </a:solidFill>
              </a:rPr>
              <a:t>Nuclear</a:t>
            </a:r>
            <a:r>
              <a:rPr lang="fr-FR" sz="1600" b="1" dirty="0">
                <a:solidFill>
                  <a:srgbClr val="C00000"/>
                </a:solidFill>
              </a:rPr>
              <a:t> structure drives initial state </a:t>
            </a:r>
            <a:r>
              <a:rPr lang="fr-FR" sz="1600" b="1" dirty="0" err="1">
                <a:solidFill>
                  <a:srgbClr val="C00000"/>
                </a:solidFill>
              </a:rPr>
              <a:t>geometry</a:t>
            </a:r>
            <a:endParaRPr sz="1600" b="1" dirty="0">
              <a:solidFill>
                <a:srgbClr val="C00000"/>
              </a:solidFill>
            </a:endParaRPr>
          </a:p>
        </p:txBody>
      </p:sp>
      <p:sp>
        <p:nvSpPr>
          <p:cNvPr id="79" name="◼︎ Predictions for collisions with small systems">
            <a:extLst>
              <a:ext uri="{FF2B5EF4-FFF2-40B4-BE49-F238E27FC236}">
                <a16:creationId xmlns:a16="http://schemas.microsoft.com/office/drawing/2014/main" id="{B4E41EDD-E160-4664-98E0-BC7B66BBDF90}"/>
              </a:ext>
            </a:extLst>
          </p:cNvPr>
          <p:cNvSpPr txBox="1"/>
          <p:nvPr/>
        </p:nvSpPr>
        <p:spPr>
          <a:xfrm>
            <a:off x="196528" y="5008192"/>
            <a:ext cx="4524401" cy="39049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>
                <a:solidFill>
                  <a:srgbClr val="C00000"/>
                </a:solidFill>
              </a:rPr>
              <a:t>… but </a:t>
            </a:r>
            <a:r>
              <a:rPr lang="fr-FR" sz="1600" b="1" dirty="0" err="1">
                <a:solidFill>
                  <a:srgbClr val="C00000"/>
                </a:solidFill>
              </a:rPr>
              <a:t>fluctuates</a:t>
            </a:r>
            <a:r>
              <a:rPr lang="fr-FR" sz="1600" b="1" dirty="0">
                <a:solidFill>
                  <a:srgbClr val="C00000"/>
                </a:solidFill>
              </a:rPr>
              <a:t> on an </a:t>
            </a:r>
            <a:r>
              <a:rPr lang="fr-FR" sz="1600" b="1" dirty="0" err="1">
                <a:solidFill>
                  <a:srgbClr val="C00000"/>
                </a:solidFill>
              </a:rPr>
              <a:t>event</a:t>
            </a:r>
            <a:r>
              <a:rPr lang="fr-FR" sz="1600" b="1" dirty="0">
                <a:solidFill>
                  <a:srgbClr val="C00000"/>
                </a:solidFill>
              </a:rPr>
              <a:t>-by-</a:t>
            </a:r>
            <a:r>
              <a:rPr lang="fr-FR" sz="1600" b="1" dirty="0" err="1">
                <a:solidFill>
                  <a:srgbClr val="C00000"/>
                </a:solidFill>
              </a:rPr>
              <a:t>event</a:t>
            </a:r>
            <a:r>
              <a:rPr lang="fr-FR" sz="1600" b="1" dirty="0">
                <a:solidFill>
                  <a:srgbClr val="C00000"/>
                </a:solidFill>
              </a:rPr>
              <a:t> basis</a:t>
            </a:r>
            <a:endParaRPr sz="1600" b="1" dirty="0">
              <a:solidFill>
                <a:srgbClr val="C00000"/>
              </a:solidFill>
            </a:endParaRPr>
          </a:p>
        </p:txBody>
      </p:sp>
      <p:sp>
        <p:nvSpPr>
          <p:cNvPr id="80" name="TextBox 59">
            <a:extLst>
              <a:ext uri="{FF2B5EF4-FFF2-40B4-BE49-F238E27FC236}">
                <a16:creationId xmlns:a16="http://schemas.microsoft.com/office/drawing/2014/main" id="{AAB339DB-D3CA-49F7-B85A-74D51631A413}"/>
              </a:ext>
            </a:extLst>
          </p:cNvPr>
          <p:cNvSpPr txBox="1"/>
          <p:nvPr/>
        </p:nvSpPr>
        <p:spPr>
          <a:xfrm>
            <a:off x="437172" y="8866304"/>
            <a:ext cx="315645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Gardim et al, PRC (2012,2015</a:t>
            </a:r>
            <a:r>
              <a:rPr lang="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)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81" name="◼︎ Predictions for collisions with small systems">
            <a:extLst>
              <a:ext uri="{FF2B5EF4-FFF2-40B4-BE49-F238E27FC236}">
                <a16:creationId xmlns:a16="http://schemas.microsoft.com/office/drawing/2014/main" id="{4F444593-E09E-4B4A-B821-3B8D82FB6718}"/>
              </a:ext>
            </a:extLst>
          </p:cNvPr>
          <p:cNvSpPr txBox="1"/>
          <p:nvPr/>
        </p:nvSpPr>
        <p:spPr>
          <a:xfrm>
            <a:off x="8577199" y="6845441"/>
            <a:ext cx="3975773" cy="42126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800" b="1" dirty="0">
                <a:solidFill>
                  <a:schemeClr val="tx1"/>
                </a:solidFill>
              </a:rPr>
              <a:t>QGP in light </a:t>
            </a:r>
            <a:r>
              <a:rPr lang="fr-FR" sz="1800" b="1" dirty="0" err="1">
                <a:solidFill>
                  <a:schemeClr val="tx1"/>
                </a:solidFill>
              </a:rPr>
              <a:t>systems</a:t>
            </a:r>
            <a:r>
              <a:rPr lang="fr-FR" sz="1800" b="1" dirty="0">
                <a:solidFill>
                  <a:schemeClr val="tx1"/>
                </a:solidFill>
              </a:rPr>
              <a:t>: </a:t>
            </a:r>
            <a:r>
              <a:rPr lang="fr-FR" sz="1800" b="1" baseline="30000" dirty="0">
                <a:solidFill>
                  <a:schemeClr val="tx1"/>
                </a:solidFill>
              </a:rPr>
              <a:t>20</a:t>
            </a:r>
            <a:r>
              <a:rPr lang="fr-FR" sz="1800" b="1" dirty="0">
                <a:solidFill>
                  <a:schemeClr val="tx1"/>
                </a:solidFill>
              </a:rPr>
              <a:t>Ne vs </a:t>
            </a:r>
            <a:r>
              <a:rPr lang="fr-FR" sz="1800" b="1" baseline="30000" dirty="0">
                <a:solidFill>
                  <a:schemeClr val="tx1"/>
                </a:solidFill>
              </a:rPr>
              <a:t>16</a:t>
            </a:r>
            <a:r>
              <a:rPr lang="fr-FR" sz="1800" b="1" dirty="0">
                <a:solidFill>
                  <a:schemeClr val="tx1"/>
                </a:solidFill>
              </a:rPr>
              <a:t>O</a:t>
            </a:r>
            <a:endParaRPr sz="1800" b="1" dirty="0">
              <a:solidFill>
                <a:schemeClr val="tx1"/>
              </a:solidFill>
            </a:endParaRPr>
          </a:p>
        </p:txBody>
      </p:sp>
      <p:sp>
        <p:nvSpPr>
          <p:cNvPr id="82" name="TextBox 18">
            <a:extLst>
              <a:ext uri="{FF2B5EF4-FFF2-40B4-BE49-F238E27FC236}">
                <a16:creationId xmlns:a16="http://schemas.microsoft.com/office/drawing/2014/main" id="{C0E100B7-5A4B-43D4-9DB8-2202F39790C5}"/>
              </a:ext>
            </a:extLst>
          </p:cNvPr>
          <p:cNvSpPr txBox="1"/>
          <p:nvPr/>
        </p:nvSpPr>
        <p:spPr>
          <a:xfrm>
            <a:off x="8565938" y="7173350"/>
            <a:ext cx="38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solidFill>
                  <a:srgbClr val="0033CC"/>
                </a:solidFill>
              </a:rPr>
              <a:t>Giacalone  </a:t>
            </a:r>
            <a:r>
              <a:rPr lang="en-US" sz="1800" i="1" dirty="0">
                <a:solidFill>
                  <a:srgbClr val="0033CC"/>
                </a:solidFill>
              </a:rPr>
              <a:t>et. al</a:t>
            </a:r>
            <a:r>
              <a:rPr lang="en-US" sz="1800" dirty="0">
                <a:solidFill>
                  <a:srgbClr val="0033CC"/>
                </a:solidFill>
              </a:rPr>
              <a:t>, PRL (2025)</a:t>
            </a:r>
            <a:endParaRPr lang="it-IT" sz="1800" dirty="0">
              <a:solidFill>
                <a:srgbClr val="0033CC"/>
              </a:solidFill>
            </a:endParaRPr>
          </a:p>
        </p:txBody>
      </p:sp>
      <p:sp>
        <p:nvSpPr>
          <p:cNvPr id="83" name="◼︎ Predictions for collisions with small systems">
            <a:extLst>
              <a:ext uri="{FF2B5EF4-FFF2-40B4-BE49-F238E27FC236}">
                <a16:creationId xmlns:a16="http://schemas.microsoft.com/office/drawing/2014/main" id="{C1700191-B0B0-4456-BC58-F1282F6F2BD0}"/>
              </a:ext>
            </a:extLst>
          </p:cNvPr>
          <p:cNvSpPr txBox="1"/>
          <p:nvPr/>
        </p:nvSpPr>
        <p:spPr>
          <a:xfrm>
            <a:off x="8593358" y="7457437"/>
            <a:ext cx="4555988" cy="88293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dirty="0" err="1">
                <a:solidFill>
                  <a:srgbClr val="C00000"/>
                </a:solidFill>
              </a:rPr>
              <a:t>Based</a:t>
            </a:r>
            <a:r>
              <a:rPr lang="fr-FR" sz="1600" dirty="0">
                <a:solidFill>
                  <a:srgbClr val="C00000"/>
                </a:solidFill>
              </a:rPr>
              <a:t> on </a:t>
            </a:r>
            <a:r>
              <a:rPr lang="fr-FR" sz="1600" b="1" i="1" dirty="0">
                <a:solidFill>
                  <a:srgbClr val="C00000"/>
                </a:solidFill>
              </a:rPr>
              <a:t>ab initio </a:t>
            </a:r>
            <a:r>
              <a:rPr lang="fr-FR" sz="1600" b="1" dirty="0">
                <a:solidFill>
                  <a:srgbClr val="C00000"/>
                </a:solidFill>
              </a:rPr>
              <a:t>NLEFT&amp;PGCM </a:t>
            </a:r>
            <a:r>
              <a:rPr lang="fr-FR" sz="1600" dirty="0" err="1">
                <a:solidFill>
                  <a:srgbClr val="C00000"/>
                </a:solidFill>
              </a:rPr>
              <a:t>calculations</a:t>
            </a:r>
            <a:endParaRPr lang="fr-FR" sz="1600" dirty="0">
              <a:solidFill>
                <a:srgbClr val="C00000"/>
              </a:solidFill>
            </a:endParaRPr>
          </a:p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 err="1">
                <a:solidFill>
                  <a:srgbClr val="C00000"/>
                </a:solidFill>
              </a:rPr>
              <a:t>Motivated</a:t>
            </a:r>
            <a:r>
              <a:rPr lang="fr-FR" sz="1600" b="1" dirty="0">
                <a:solidFill>
                  <a:srgbClr val="C00000"/>
                </a:solidFill>
              </a:rPr>
              <a:t> 1-day </a:t>
            </a:r>
            <a:r>
              <a:rPr lang="fr-FR" sz="1600" b="1" baseline="30000" dirty="0">
                <a:solidFill>
                  <a:srgbClr val="C00000"/>
                </a:solidFill>
              </a:rPr>
              <a:t>20</a:t>
            </a:r>
            <a:r>
              <a:rPr lang="fr-FR" sz="1600" b="1" dirty="0">
                <a:solidFill>
                  <a:srgbClr val="C00000"/>
                </a:solidFill>
              </a:rPr>
              <a:t>Ne-</a:t>
            </a:r>
            <a:r>
              <a:rPr lang="fr-FR" sz="1600" b="1" baseline="30000" dirty="0">
                <a:solidFill>
                  <a:srgbClr val="C00000"/>
                </a:solidFill>
              </a:rPr>
              <a:t>20</a:t>
            </a:r>
            <a:r>
              <a:rPr lang="fr-FR" sz="1600" b="1" dirty="0">
                <a:solidFill>
                  <a:srgbClr val="C00000"/>
                </a:solidFill>
              </a:rPr>
              <a:t>Ne collisions @LHC</a:t>
            </a:r>
          </a:p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dirty="0" err="1">
                <a:solidFill>
                  <a:srgbClr val="C00000"/>
                </a:solidFill>
              </a:rPr>
              <a:t>Exp</a:t>
            </a:r>
            <a:r>
              <a:rPr lang="fr-FR" sz="1600" dirty="0">
                <a:solidFill>
                  <a:srgbClr val="C00000"/>
                </a:solidFill>
              </a:rPr>
              <a:t> data </a:t>
            </a:r>
            <a:r>
              <a:rPr lang="fr-FR" sz="1600" b="1" dirty="0">
                <a:solidFill>
                  <a:srgbClr val="C00000"/>
                </a:solidFill>
              </a:rPr>
              <a:t>consistent </a:t>
            </a:r>
            <a:r>
              <a:rPr lang="fr-FR" sz="1600" b="1" dirty="0" err="1">
                <a:solidFill>
                  <a:srgbClr val="C00000"/>
                </a:solidFill>
              </a:rPr>
              <a:t>with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1600" b="1" dirty="0" err="1">
                <a:solidFill>
                  <a:srgbClr val="C00000"/>
                </a:solidFill>
              </a:rPr>
              <a:t>predictions</a:t>
            </a:r>
            <a:endParaRPr sz="1600" b="1" dirty="0">
              <a:solidFill>
                <a:srgbClr val="C00000"/>
              </a:solidFill>
            </a:endParaRPr>
          </a:p>
        </p:txBody>
      </p:sp>
      <p:sp>
        <p:nvSpPr>
          <p:cNvPr id="84" name="◼︎ Predictions for collisions with small systems">
            <a:extLst>
              <a:ext uri="{FF2B5EF4-FFF2-40B4-BE49-F238E27FC236}">
                <a16:creationId xmlns:a16="http://schemas.microsoft.com/office/drawing/2014/main" id="{AD828D71-1606-4DFD-8D1F-2520B229979C}"/>
              </a:ext>
            </a:extLst>
          </p:cNvPr>
          <p:cNvSpPr txBox="1"/>
          <p:nvPr/>
        </p:nvSpPr>
        <p:spPr>
          <a:xfrm>
            <a:off x="84701" y="3069403"/>
            <a:ext cx="1642504" cy="88293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>
                <a:solidFill>
                  <a:srgbClr val="C00000"/>
                </a:solidFill>
              </a:rPr>
              <a:t>Ultra-central</a:t>
            </a:r>
          </a:p>
          <a:p>
            <a:pPr lvl="4" indent="0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>
                <a:solidFill>
                  <a:srgbClr val="C00000"/>
                </a:solidFill>
              </a:rPr>
              <a:t>ion-ion</a:t>
            </a:r>
          </a:p>
          <a:p>
            <a:pPr lvl="4" indent="0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>
                <a:solidFill>
                  <a:srgbClr val="C00000"/>
                </a:solidFill>
              </a:rPr>
              <a:t>collision</a:t>
            </a:r>
            <a:endParaRPr sz="1600" b="1" dirty="0">
              <a:solidFill>
                <a:srgbClr val="C00000"/>
              </a:solidFill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4CA03C0C-4575-4A04-8ABE-3D714ADE1EE6}"/>
              </a:ext>
            </a:extLst>
          </p:cNvPr>
          <p:cNvSpPr txBox="1"/>
          <p:nvPr/>
        </p:nvSpPr>
        <p:spPr>
          <a:xfrm>
            <a:off x="5148820" y="6767179"/>
            <a:ext cx="8405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baseline="30000" dirty="0"/>
              <a:t>16</a:t>
            </a:r>
            <a:r>
              <a:rPr lang="fr-FR" sz="2000" b="1" dirty="0"/>
              <a:t>O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19836132-3EAF-4C96-9281-74E07F54B230}"/>
              </a:ext>
            </a:extLst>
          </p:cNvPr>
          <p:cNvSpPr txBox="1"/>
          <p:nvPr/>
        </p:nvSpPr>
        <p:spPr>
          <a:xfrm>
            <a:off x="7215088" y="6766209"/>
            <a:ext cx="8405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baseline="30000" dirty="0"/>
              <a:t>20</a:t>
            </a:r>
            <a:r>
              <a:rPr lang="fr-FR" sz="2000" b="1" dirty="0"/>
              <a:t>Ne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D7D4F840-8FC3-41EA-83DA-E65AEAB022DE}"/>
              </a:ext>
            </a:extLst>
          </p:cNvPr>
          <p:cNvSpPr txBox="1"/>
          <p:nvPr/>
        </p:nvSpPr>
        <p:spPr>
          <a:xfrm>
            <a:off x="6123660" y="7745596"/>
            <a:ext cx="8405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vs</a:t>
            </a:r>
          </a:p>
        </p:txBody>
      </p:sp>
      <p:sp>
        <p:nvSpPr>
          <p:cNvPr id="90" name="Rectangle : coins arrondis 89">
            <a:extLst>
              <a:ext uri="{FF2B5EF4-FFF2-40B4-BE49-F238E27FC236}">
                <a16:creationId xmlns:a16="http://schemas.microsoft.com/office/drawing/2014/main" id="{FEF389C2-39CE-4AD6-89CC-D34B911A959B}"/>
              </a:ext>
            </a:extLst>
          </p:cNvPr>
          <p:cNvSpPr/>
          <p:nvPr/>
        </p:nvSpPr>
        <p:spPr>
          <a:xfrm>
            <a:off x="4816097" y="6757848"/>
            <a:ext cx="3575575" cy="1725697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1" name="◼︎ Predictions for collisions with small systems">
            <a:extLst>
              <a:ext uri="{FF2B5EF4-FFF2-40B4-BE49-F238E27FC236}">
                <a16:creationId xmlns:a16="http://schemas.microsoft.com/office/drawing/2014/main" id="{1C8ED6FB-9408-4BA3-B2CE-E21A976E3489}"/>
              </a:ext>
            </a:extLst>
          </p:cNvPr>
          <p:cNvSpPr txBox="1"/>
          <p:nvPr/>
        </p:nvSpPr>
        <p:spPr>
          <a:xfrm>
            <a:off x="182684" y="4674179"/>
            <a:ext cx="4885124" cy="390491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>
                <a:solidFill>
                  <a:srgbClr val="C00000"/>
                </a:solidFill>
              </a:rPr>
              <a:t>&lt; 10</a:t>
            </a:r>
            <a:r>
              <a:rPr lang="fr-FR" sz="1600" b="1" baseline="30000" dirty="0">
                <a:solidFill>
                  <a:srgbClr val="C00000"/>
                </a:solidFill>
              </a:rPr>
              <a:t>-24</a:t>
            </a:r>
            <a:r>
              <a:rPr lang="fr-FR" sz="1600" b="1" dirty="0">
                <a:solidFill>
                  <a:srgbClr val="C00000"/>
                </a:solidFill>
              </a:rPr>
              <a:t>s = snapshot of </a:t>
            </a:r>
            <a:r>
              <a:rPr lang="fr-FR" sz="1600" b="1" dirty="0" err="1">
                <a:solidFill>
                  <a:srgbClr val="C00000"/>
                </a:solidFill>
              </a:rPr>
              <a:t>nucleons</a:t>
            </a:r>
            <a:r>
              <a:rPr lang="fr-FR" sz="1600" b="1" dirty="0">
                <a:solidFill>
                  <a:srgbClr val="C00000"/>
                </a:solidFill>
              </a:rPr>
              <a:t> position in </a:t>
            </a:r>
            <a:r>
              <a:rPr lang="fr-FR" sz="1600" b="1" dirty="0" err="1">
                <a:solidFill>
                  <a:srgbClr val="C00000"/>
                </a:solidFill>
              </a:rPr>
              <a:t>g.s</a:t>
            </a:r>
            <a:r>
              <a:rPr lang="fr-FR" sz="1600" b="1" dirty="0">
                <a:solidFill>
                  <a:srgbClr val="C00000"/>
                </a:solidFill>
              </a:rPr>
              <a:t>…</a:t>
            </a:r>
            <a:endParaRPr sz="1600" b="1" dirty="0">
              <a:solidFill>
                <a:srgbClr val="C00000"/>
              </a:solidFill>
            </a:endParaRPr>
          </a:p>
        </p:txBody>
      </p:sp>
      <p:sp>
        <p:nvSpPr>
          <p:cNvPr id="92" name="◼︎ Predictions for collisions with small systems">
            <a:extLst>
              <a:ext uri="{FF2B5EF4-FFF2-40B4-BE49-F238E27FC236}">
                <a16:creationId xmlns:a16="http://schemas.microsoft.com/office/drawing/2014/main" id="{6B150871-2753-4EBC-AAE3-3A345976FDF8}"/>
              </a:ext>
            </a:extLst>
          </p:cNvPr>
          <p:cNvSpPr txBox="1"/>
          <p:nvPr/>
        </p:nvSpPr>
        <p:spPr>
          <a:xfrm>
            <a:off x="196528" y="5355574"/>
            <a:ext cx="7146381" cy="39049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4" indent="0" algn="l" defTabSz="457200"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600" b="1" dirty="0">
                <a:solidFill>
                  <a:srgbClr val="C00000"/>
                </a:solidFill>
              </a:rPr>
              <a:t>= Imaging of a quantum system </a:t>
            </a:r>
            <a:r>
              <a:rPr lang="fr-FR" sz="1600" b="1" dirty="0" err="1">
                <a:solidFill>
                  <a:srgbClr val="C00000"/>
                </a:solidFill>
              </a:rPr>
              <a:t>requires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1600" b="1" dirty="0" err="1">
                <a:solidFill>
                  <a:srgbClr val="C00000"/>
                </a:solidFill>
              </a:rPr>
              <a:t>taking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1600" b="1" dirty="0" err="1">
                <a:solidFill>
                  <a:srgbClr val="C00000"/>
                </a:solidFill>
              </a:rPr>
              <a:t>very</a:t>
            </a:r>
            <a:r>
              <a:rPr lang="fr-FR" sz="1600" b="1" dirty="0">
                <a:solidFill>
                  <a:srgbClr val="C00000"/>
                </a:solidFill>
              </a:rPr>
              <a:t> </a:t>
            </a:r>
            <a:r>
              <a:rPr lang="fr-FR" sz="1600" b="1" dirty="0" err="1">
                <a:solidFill>
                  <a:srgbClr val="C00000"/>
                </a:solidFill>
              </a:rPr>
              <a:t>many</a:t>
            </a:r>
            <a:r>
              <a:rPr lang="fr-FR" sz="1600" b="1" dirty="0">
                <a:solidFill>
                  <a:srgbClr val="C00000"/>
                </a:solidFill>
              </a:rPr>
              <a:t> snapshots! </a:t>
            </a:r>
            <a:endParaRPr sz="1600" b="1" dirty="0">
              <a:solidFill>
                <a:srgbClr val="C00000"/>
              </a:solidFill>
            </a:endParaRPr>
          </a:p>
        </p:txBody>
      </p:sp>
      <p:sp>
        <p:nvSpPr>
          <p:cNvPr id="47" name="Flèche courbée vers le haut 1">
            <a:extLst>
              <a:ext uri="{FF2B5EF4-FFF2-40B4-BE49-F238E27FC236}">
                <a16:creationId xmlns:a16="http://schemas.microsoft.com/office/drawing/2014/main" id="{9726CBBA-2CA8-4649-9B4A-09665EC3EFF4}"/>
              </a:ext>
            </a:extLst>
          </p:cNvPr>
          <p:cNvSpPr/>
          <p:nvPr/>
        </p:nvSpPr>
        <p:spPr>
          <a:xfrm rot="11937124" flipV="1">
            <a:off x="1781929" y="4707773"/>
            <a:ext cx="726862" cy="383375"/>
          </a:xfrm>
          <a:prstGeom prst="curvedUpArrow">
            <a:avLst/>
          </a:prstGeom>
          <a:solidFill>
            <a:srgbClr val="1243DE"/>
          </a:solidFill>
          <a:ln w="12700" cap="flat">
            <a:solidFill>
              <a:srgbClr val="1243DE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2813211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9" grpId="0"/>
      <p:bldP spid="60" grpId="0" animBg="1"/>
      <p:bldP spid="61" grpId="0" animBg="1"/>
      <p:bldP spid="62" grpId="0"/>
      <p:bldP spid="63" grpId="0"/>
      <p:bldP spid="65" grpId="0"/>
      <p:bldP spid="67" grpId="0"/>
      <p:bldP spid="68" grpId="0"/>
      <p:bldP spid="70" grpId="0"/>
      <p:bldP spid="71" grpId="0" animBg="1"/>
      <p:bldP spid="51" grpId="0" animBg="1"/>
      <p:bldP spid="45" grpId="0" animBg="1"/>
      <p:bldP spid="38" grpId="0" animBg="1"/>
      <p:bldP spid="44" grpId="0" animBg="1"/>
      <p:bldP spid="53" grpId="0" animBg="1"/>
      <p:bldP spid="56" grpId="0" animBg="1"/>
      <p:bldP spid="58" grpId="0" animBg="1"/>
      <p:bldP spid="69" grpId="0" animBg="1"/>
      <p:bldP spid="74" grpId="0" animBg="1"/>
      <p:bldP spid="77" grpId="0" animBg="1"/>
      <p:bldP spid="78" grpId="0" animBg="1"/>
      <p:bldP spid="79" grpId="0" animBg="1"/>
      <p:bldP spid="79" grpId="1" animBg="1"/>
      <p:bldP spid="80" grpId="0"/>
      <p:bldP spid="81" grpId="0" animBg="1"/>
      <p:bldP spid="82" grpId="0"/>
      <p:bldP spid="83" grpId="0" animBg="1"/>
      <p:bldP spid="86" grpId="0"/>
      <p:bldP spid="88" grpId="0"/>
      <p:bldP spid="89" grpId="0"/>
      <p:bldP spid="90" grpId="0" animBg="1"/>
      <p:bldP spid="91" grpId="0" animBg="1"/>
      <p:bldP spid="91" grpId="1" animBg="1"/>
      <p:bldP spid="92" grpId="0" animBg="1"/>
      <p:bldP spid="92" grpId="1" animBg="1"/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7">
            <a:extLst>
              <a:ext uri="{FF2B5EF4-FFF2-40B4-BE49-F238E27FC236}">
                <a16:creationId xmlns:a16="http://schemas.microsoft.com/office/drawing/2014/main" id="{01E850E4-7A08-4F37-9CBC-79EAA25D48EA}"/>
              </a:ext>
            </a:extLst>
          </p:cNvPr>
          <p:cNvSpPr/>
          <p:nvPr/>
        </p:nvSpPr>
        <p:spPr>
          <a:xfrm>
            <a:off x="335182" y="6762656"/>
            <a:ext cx="12286311" cy="2862323"/>
          </a:xfrm>
          <a:prstGeom prst="roundRect">
            <a:avLst>
              <a:gd name="adj" fmla="val 11996"/>
            </a:avLst>
          </a:prstGeom>
          <a:solidFill>
            <a:srgbClr val="FEE5D8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Shape 1496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1ACDAB4-66DE-4B09-A12B-7283509EAE5E}"/>
              </a:ext>
            </a:extLst>
          </p:cNvPr>
          <p:cNvSpPr txBox="1"/>
          <p:nvPr/>
        </p:nvSpPr>
        <p:spPr>
          <a:xfrm>
            <a:off x="335182" y="6751992"/>
            <a:ext cx="12437013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chemeClr val="tx1"/>
                </a:solidFill>
              </a:rPr>
              <a:t>Questions of interest to be addressed </a:t>
            </a:r>
            <a:r>
              <a:rPr lang="en-US" sz="2000" dirty="0">
                <a:solidFill>
                  <a:schemeClr val="tx1"/>
                </a:solidFill>
              </a:rPr>
              <a:t>(non exhaustive list)</a:t>
            </a:r>
          </a:p>
          <a:p>
            <a:pPr lvl="0" algn="l"/>
            <a:r>
              <a:rPr lang="en-US" sz="2000" dirty="0">
                <a:solidFill>
                  <a:schemeClr val="tx1"/>
                </a:solidFill>
              </a:rPr>
              <a:t>1) To which (quantitative) extent is the pure classical picture valid? </a:t>
            </a:r>
          </a:p>
          <a:p>
            <a:pPr lvl="0" algn="l"/>
            <a:r>
              <a:rPr lang="en-US" sz="2000" dirty="0">
                <a:solidFill>
                  <a:schemeClr val="tx1"/>
                </a:solidFill>
              </a:rPr>
              <a:t>2) What is the impact of vibrational fluctuations within a quantum </a:t>
            </a:r>
            <a:r>
              <a:rPr lang="en-US" sz="2000" dirty="0" err="1">
                <a:solidFill>
                  <a:schemeClr val="tx1"/>
                </a:solidFill>
              </a:rPr>
              <a:t>rotor+vibrator</a:t>
            </a:r>
            <a:r>
              <a:rPr lang="en-US" sz="2000" dirty="0">
                <a:solidFill>
                  <a:schemeClr val="tx1"/>
                </a:solidFill>
              </a:rPr>
              <a:t> (QR+V) approximation?</a:t>
            </a:r>
          </a:p>
          <a:p>
            <a:pPr lvl="0" algn="l"/>
            <a:r>
              <a:rPr lang="en-US" sz="2000" dirty="0">
                <a:solidFill>
                  <a:schemeClr val="tx1"/>
                </a:solidFill>
              </a:rPr>
              <a:t>3) Do non-collective (i.e. dynamical) correlations on top display a marked angular character?</a:t>
            </a:r>
          </a:p>
          <a:p>
            <a:pPr lvl="0" algn="l"/>
            <a:r>
              <a:rPr lang="en-US" sz="2000" dirty="0">
                <a:solidFill>
                  <a:schemeClr val="tx1"/>
                </a:solidFill>
              </a:rPr>
              <a:t>4) Can we hope to separate the different sources of angular correlations (at fixed resolution scale)?</a:t>
            </a:r>
          </a:p>
          <a:p>
            <a:pPr lvl="0" algn="l"/>
            <a:r>
              <a:rPr lang="en-US" sz="2000" dirty="0">
                <a:solidFill>
                  <a:schemeClr val="tx1"/>
                </a:solidFill>
              </a:rPr>
              <a:t>5) Can the intrinsic deformation of a CR mapped onto the effective deformation of a full quantum description?</a:t>
            </a:r>
          </a:p>
          <a:p>
            <a:pPr lvl="0" algn="l"/>
            <a:r>
              <a:rPr lang="en-US" sz="2000" dirty="0">
                <a:solidFill>
                  <a:schemeClr val="tx1"/>
                </a:solidFill>
              </a:rPr>
              <a:t>6) Is there a specificity/advantage of HIC over low-energy probes?</a:t>
            </a:r>
          </a:p>
          <a:p>
            <a:pPr lvl="0" algn="l"/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7) What features of the strong interactions are probed? </a:t>
            </a:r>
          </a:p>
          <a:p>
            <a:pPr lvl="0" algn="l"/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8) Are their specific physics problems that this imaging can contribute to solve?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795A8A94-B6DC-4F41-942D-D91B82BAE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649" y="1448876"/>
            <a:ext cx="2306583" cy="1252268"/>
          </a:xfrm>
          <a:prstGeom prst="rect">
            <a:avLst/>
          </a:prstGeom>
        </p:spPr>
      </p:pic>
      <p:sp>
        <p:nvSpPr>
          <p:cNvPr id="55" name="Shape 111">
            <a:extLst>
              <a:ext uri="{FF2B5EF4-FFF2-40B4-BE49-F238E27FC236}">
                <a16:creationId xmlns:a16="http://schemas.microsoft.com/office/drawing/2014/main" id="{9A4BF2CC-9B06-4438-B801-F713A44343EA}"/>
              </a:ext>
            </a:extLst>
          </p:cNvPr>
          <p:cNvSpPr/>
          <p:nvPr/>
        </p:nvSpPr>
        <p:spPr>
          <a:xfrm>
            <a:off x="331180" y="1549962"/>
            <a:ext cx="10669411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b="1" dirty="0" err="1">
                <a:solidFill>
                  <a:schemeClr val="tx1"/>
                </a:solidFill>
              </a:rPr>
              <a:t>Classical</a:t>
            </a:r>
            <a:r>
              <a:rPr lang="fr-FR" b="1" dirty="0">
                <a:solidFill>
                  <a:schemeClr val="tx1"/>
                </a:solidFill>
              </a:rPr>
              <a:t> rotor (CR) has </a:t>
            </a:r>
            <a:r>
              <a:rPr lang="fr-FR" b="1" dirty="0" err="1">
                <a:solidFill>
                  <a:schemeClr val="tx1"/>
                </a:solidFill>
              </a:rPr>
              <a:t>underlined</a:t>
            </a:r>
            <a:r>
              <a:rPr lang="fr-FR" b="1" dirty="0">
                <a:solidFill>
                  <a:schemeClr val="tx1"/>
                </a:solidFill>
              </a:rPr>
              <a:t> the </a:t>
            </a:r>
            <a:r>
              <a:rPr lang="fr-FR" b="1" dirty="0" err="1">
                <a:solidFill>
                  <a:schemeClr val="tx1"/>
                </a:solidFill>
              </a:rPr>
              <a:t>way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err="1">
                <a:solidFill>
                  <a:schemeClr val="tx1"/>
                </a:solidFill>
              </a:rPr>
              <a:t>nuclei</a:t>
            </a:r>
            <a:r>
              <a:rPr lang="fr-FR" b="1" dirty="0">
                <a:solidFill>
                  <a:schemeClr val="tx1"/>
                </a:solidFill>
              </a:rPr>
              <a:t> are (</a:t>
            </a:r>
            <a:r>
              <a:rPr lang="fr-FR" b="1" dirty="0" err="1">
                <a:solidFill>
                  <a:schemeClr val="tx1"/>
                </a:solidFill>
              </a:rPr>
              <a:t>mostly</a:t>
            </a:r>
            <a:r>
              <a:rPr lang="fr-FR" b="1" dirty="0">
                <a:solidFill>
                  <a:schemeClr val="tx1"/>
                </a:solidFill>
              </a:rPr>
              <a:t>) </a:t>
            </a:r>
            <a:r>
              <a:rPr lang="fr-FR" b="1" dirty="0" err="1">
                <a:solidFill>
                  <a:schemeClr val="tx1"/>
                </a:solidFill>
              </a:rPr>
              <a:t>seen</a:t>
            </a:r>
            <a:r>
              <a:rPr lang="fr-FR" b="1" dirty="0">
                <a:solidFill>
                  <a:schemeClr val="tx1"/>
                </a:solidFill>
              </a:rPr>
              <a:t> in HIC applications</a:t>
            </a:r>
          </a:p>
          <a:p>
            <a:pPr lvl="0">
              <a:defRPr sz="1800"/>
            </a:pPr>
            <a:r>
              <a:rPr lang="fr-FR" b="1" dirty="0">
                <a:solidFill>
                  <a:schemeClr val="tx1"/>
                </a:solidFill>
              </a:rPr>
              <a:t>	</a:t>
            </a:r>
            <a:r>
              <a:rPr lang="fr-FR" dirty="0">
                <a:solidFill>
                  <a:schemeClr val="tx1"/>
                </a:solidFill>
              </a:rPr>
              <a:t>1) Nucleus </a:t>
            </a:r>
            <a:r>
              <a:rPr lang="fr-FR" dirty="0" err="1">
                <a:solidFill>
                  <a:schemeClr val="tx1"/>
                </a:solidFill>
              </a:rPr>
              <a:t>seen</a:t>
            </a:r>
            <a:r>
              <a:rPr lang="fr-FR" dirty="0">
                <a:solidFill>
                  <a:schemeClr val="tx1"/>
                </a:solidFill>
              </a:rPr>
              <a:t> as a pure </a:t>
            </a:r>
            <a:r>
              <a:rPr lang="fr-FR" dirty="0" err="1">
                <a:solidFill>
                  <a:schemeClr val="tx1"/>
                </a:solidFill>
              </a:rPr>
              <a:t>deformed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rigid</a:t>
            </a:r>
            <a:r>
              <a:rPr lang="fr-FR" dirty="0">
                <a:solidFill>
                  <a:schemeClr val="tx1"/>
                </a:solidFill>
              </a:rPr>
              <a:t> body </a:t>
            </a:r>
            <a:r>
              <a:rPr lang="fr-FR" dirty="0" err="1">
                <a:solidFill>
                  <a:schemeClr val="tx1"/>
                </a:solidFill>
              </a:rPr>
              <a:t>rotating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classically</a:t>
            </a:r>
            <a:endParaRPr lang="fr-FR" dirty="0">
              <a:solidFill>
                <a:schemeClr val="tx1"/>
              </a:solidFill>
            </a:endParaRPr>
          </a:p>
          <a:p>
            <a:pPr lvl="0">
              <a:defRPr sz="1800"/>
            </a:pPr>
            <a:r>
              <a:rPr lang="fr-FR" dirty="0">
                <a:solidFill>
                  <a:schemeClr val="tx1"/>
                </a:solidFill>
              </a:rPr>
              <a:t>	2) Time </a:t>
            </a:r>
            <a:r>
              <a:rPr lang="fr-FR" dirty="0" err="1">
                <a:solidFill>
                  <a:schemeClr val="tx1"/>
                </a:solidFill>
              </a:rPr>
              <a:t>scale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used</a:t>
            </a:r>
            <a:r>
              <a:rPr lang="fr-FR" dirty="0">
                <a:solidFill>
                  <a:schemeClr val="tx1"/>
                </a:solidFill>
              </a:rPr>
              <a:t> to « </a:t>
            </a:r>
            <a:r>
              <a:rPr lang="fr-FR" dirty="0" err="1">
                <a:solidFill>
                  <a:schemeClr val="tx1"/>
                </a:solidFill>
              </a:rPr>
              <a:t>justify</a:t>
            </a:r>
            <a:r>
              <a:rPr lang="fr-FR" dirty="0">
                <a:solidFill>
                  <a:schemeClr val="tx1"/>
                </a:solidFill>
              </a:rPr>
              <a:t> » a snapshot-</a:t>
            </a:r>
            <a:r>
              <a:rPr lang="fr-FR" dirty="0" err="1">
                <a:solidFill>
                  <a:schemeClr val="tx1"/>
                </a:solidFill>
              </a:rPr>
              <a:t>frozen</a:t>
            </a:r>
            <a:r>
              <a:rPr lang="fr-FR" dirty="0">
                <a:solidFill>
                  <a:schemeClr val="tx1"/>
                </a:solidFill>
              </a:rPr>
              <a:t> orientation </a:t>
            </a:r>
            <a:r>
              <a:rPr lang="fr-FR" dirty="0" err="1">
                <a:solidFill>
                  <a:schemeClr val="tx1"/>
                </a:solidFill>
              </a:rPr>
              <a:t>picture</a:t>
            </a:r>
            <a:r>
              <a:rPr lang="fr-FR" dirty="0">
                <a:solidFill>
                  <a:schemeClr val="tx1"/>
                </a:solidFill>
              </a:rPr>
              <a:t> in </a:t>
            </a:r>
            <a:r>
              <a:rPr lang="fr-FR" dirty="0" err="1">
                <a:solidFill>
                  <a:schemeClr val="tx1"/>
                </a:solidFill>
              </a:rPr>
              <a:t>each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event</a:t>
            </a:r>
            <a:endParaRPr lang="fr-FR" dirty="0">
              <a:solidFill>
                <a:schemeClr val="tx1"/>
              </a:solidFill>
            </a:endParaRPr>
          </a:p>
          <a:p>
            <a:pPr lvl="0">
              <a:defRPr sz="1800"/>
            </a:pPr>
            <a:r>
              <a:rPr lang="fr-FR" dirty="0">
                <a:solidFill>
                  <a:schemeClr val="tx1"/>
                </a:solidFill>
              </a:rPr>
              <a:t>	3)  </a:t>
            </a:r>
            <a:r>
              <a:rPr lang="fr-FR" dirty="0" err="1">
                <a:solidFill>
                  <a:schemeClr val="tx1"/>
                </a:solidFill>
              </a:rPr>
              <a:t>Average</a:t>
            </a:r>
            <a:r>
              <a:rPr lang="fr-FR" dirty="0">
                <a:solidFill>
                  <a:schemeClr val="tx1"/>
                </a:solidFill>
              </a:rPr>
              <a:t> over </a:t>
            </a:r>
            <a:r>
              <a:rPr lang="fr-FR" dirty="0" err="1">
                <a:solidFill>
                  <a:schemeClr val="tx1"/>
                </a:solidFill>
              </a:rPr>
              <a:t>events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includes</a:t>
            </a:r>
            <a:r>
              <a:rPr lang="fr-FR" dirty="0">
                <a:solidFill>
                  <a:schemeClr val="tx1"/>
                </a:solidFill>
              </a:rPr>
              <a:t> an </a:t>
            </a:r>
            <a:r>
              <a:rPr lang="fr-FR" dirty="0" err="1">
                <a:solidFill>
                  <a:schemeClr val="tx1"/>
                </a:solidFill>
              </a:rPr>
              <a:t>averaging</a:t>
            </a:r>
            <a:r>
              <a:rPr lang="fr-FR" dirty="0">
                <a:solidFill>
                  <a:schemeClr val="tx1"/>
                </a:solidFill>
              </a:rPr>
              <a:t> over orientations of </a:t>
            </a:r>
            <a:r>
              <a:rPr lang="fr-FR" dirty="0" err="1">
                <a:solidFill>
                  <a:schemeClr val="tx1"/>
                </a:solidFill>
              </a:rPr>
              <a:t>deformed</a:t>
            </a:r>
            <a:r>
              <a:rPr lang="fr-FR" dirty="0">
                <a:solidFill>
                  <a:schemeClr val="tx1"/>
                </a:solidFill>
              </a:rPr>
              <a:t> bodies </a:t>
            </a:r>
            <a:endParaRPr sz="2200" dirty="0">
              <a:solidFill>
                <a:schemeClr val="tx1"/>
              </a:solidFill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3D1CC8BE-373C-47D9-9D7B-E7B3CA44C1E3}"/>
              </a:ext>
            </a:extLst>
          </p:cNvPr>
          <p:cNvSpPr/>
          <p:nvPr/>
        </p:nvSpPr>
        <p:spPr>
          <a:xfrm>
            <a:off x="215055" y="1501021"/>
            <a:ext cx="12625166" cy="1225914"/>
          </a:xfrm>
          <a:prstGeom prst="roundRect">
            <a:avLst/>
          </a:prstGeom>
          <a:noFill/>
          <a:ln w="3810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4739663-990F-45A2-871B-A8A5D39619A9}"/>
              </a:ext>
            </a:extLst>
          </p:cNvPr>
          <p:cNvGrpSpPr/>
          <p:nvPr/>
        </p:nvGrpSpPr>
        <p:grpSpPr>
          <a:xfrm>
            <a:off x="9975796" y="3002402"/>
            <a:ext cx="3020288" cy="1157912"/>
            <a:chOff x="7259785" y="2810173"/>
            <a:chExt cx="3020288" cy="1157912"/>
          </a:xfrm>
        </p:grpSpPr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4509B3A0-FC3A-4816-BFB0-4C8990C44E84}"/>
                </a:ext>
              </a:extLst>
            </p:cNvPr>
            <p:cNvCxnSpPr>
              <a:cxnSpLocks/>
            </p:cNvCxnSpPr>
            <p:nvPr/>
          </p:nvCxnSpPr>
          <p:spPr>
            <a:xfrm>
              <a:off x="7259785" y="3438442"/>
              <a:ext cx="3020288" cy="0"/>
            </a:xfrm>
            <a:prstGeom prst="line">
              <a:avLst/>
            </a:prstGeom>
            <a:noFill/>
            <a:ln w="28575" cap="flat">
              <a:solidFill>
                <a:schemeClr val="tx1"/>
              </a:solidFill>
              <a:prstDash val="sysDot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0693B8D3-95D1-48AF-9CE3-AA0DB65FA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95310" y="2810173"/>
              <a:ext cx="1260764" cy="1157912"/>
            </a:xfrm>
            <a:prstGeom prst="rect">
              <a:avLst/>
            </a:prstGeom>
          </p:spPr>
        </p:pic>
        <p:pic>
          <p:nvPicPr>
            <p:cNvPr id="70" name="Image 69">
              <a:extLst>
                <a:ext uri="{FF2B5EF4-FFF2-40B4-BE49-F238E27FC236}">
                  <a16:creationId xmlns:a16="http://schemas.microsoft.com/office/drawing/2014/main" id="{AD04745F-58F8-435F-A5A9-73E19935E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05025" y="2810173"/>
              <a:ext cx="1260764" cy="1157912"/>
            </a:xfrm>
            <a:prstGeom prst="rect">
              <a:avLst/>
            </a:prstGeom>
          </p:spPr>
        </p:pic>
      </p:grpSp>
      <p:sp>
        <p:nvSpPr>
          <p:cNvPr id="71" name="Shape 111">
            <a:extLst>
              <a:ext uri="{FF2B5EF4-FFF2-40B4-BE49-F238E27FC236}">
                <a16:creationId xmlns:a16="http://schemas.microsoft.com/office/drawing/2014/main" id="{00011022-8EA1-4F3A-BC8A-68F88393C014}"/>
              </a:ext>
            </a:extLst>
          </p:cNvPr>
          <p:cNvSpPr/>
          <p:nvPr/>
        </p:nvSpPr>
        <p:spPr>
          <a:xfrm>
            <a:off x="312040" y="3013546"/>
            <a:ext cx="12311448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b="1" dirty="0">
                <a:solidFill>
                  <a:schemeClr val="tx1"/>
                </a:solidFill>
              </a:rPr>
              <a:t>Ultra-</a:t>
            </a:r>
            <a:r>
              <a:rPr lang="fr-FR" b="1" dirty="0" err="1">
                <a:solidFill>
                  <a:schemeClr val="tx1"/>
                </a:solidFill>
              </a:rPr>
              <a:t>relativistic</a:t>
            </a:r>
            <a:r>
              <a:rPr lang="fr-FR" b="1" dirty="0">
                <a:solidFill>
                  <a:schemeClr val="tx1"/>
                </a:solidFill>
              </a:rPr>
              <a:t> ion-ion collisions are of course </a:t>
            </a:r>
            <a:r>
              <a:rPr lang="fr-FR" b="1" dirty="0" err="1">
                <a:solidFill>
                  <a:schemeClr val="tx1"/>
                </a:solidFill>
              </a:rPr>
              <a:t>performed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 err="1">
                <a:solidFill>
                  <a:schemeClr val="tx1"/>
                </a:solidFill>
              </a:rPr>
              <a:t>with</a:t>
            </a:r>
            <a:r>
              <a:rPr lang="fr-FR" b="1" dirty="0">
                <a:solidFill>
                  <a:schemeClr val="tx1"/>
                </a:solidFill>
              </a:rPr>
              <a:t> quantal </a:t>
            </a:r>
            <a:r>
              <a:rPr lang="fr-FR" b="1" dirty="0" err="1">
                <a:solidFill>
                  <a:schemeClr val="tx1"/>
                </a:solidFill>
              </a:rPr>
              <a:t>nuclei</a:t>
            </a:r>
            <a:endParaRPr lang="fr-FR" b="1" dirty="0">
              <a:solidFill>
                <a:schemeClr val="tx1"/>
              </a:solidFill>
            </a:endParaRPr>
          </a:p>
          <a:p>
            <a:pPr lvl="0">
              <a:defRPr sz="1800"/>
            </a:pPr>
            <a:r>
              <a:rPr lang="fr-FR" b="1" dirty="0">
                <a:solidFill>
                  <a:schemeClr val="tx1"/>
                </a:solidFill>
              </a:rPr>
              <a:t>	</a:t>
            </a:r>
            <a:r>
              <a:rPr lang="fr-FR" dirty="0">
                <a:solidFill>
                  <a:schemeClr val="tx1"/>
                </a:solidFill>
              </a:rPr>
              <a:t>1) </a:t>
            </a:r>
            <a:r>
              <a:rPr lang="fr-FR" dirty="0" err="1">
                <a:solidFill>
                  <a:schemeClr val="tx1"/>
                </a:solidFill>
              </a:rPr>
              <a:t>Angular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momentum</a:t>
            </a:r>
            <a:r>
              <a:rPr lang="fr-FR" dirty="0">
                <a:solidFill>
                  <a:schemeClr val="tx1"/>
                </a:solidFill>
              </a:rPr>
              <a:t> projection has no time-</a:t>
            </a:r>
            <a:r>
              <a:rPr lang="fr-FR" dirty="0" err="1">
                <a:solidFill>
                  <a:schemeClr val="tx1"/>
                </a:solidFill>
              </a:rPr>
              <a:t>scale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associated</a:t>
            </a:r>
            <a:r>
              <a:rPr lang="fr-FR" dirty="0">
                <a:solidFill>
                  <a:schemeClr val="tx1"/>
                </a:solidFill>
              </a:rPr>
              <a:t> to </a:t>
            </a:r>
            <a:r>
              <a:rPr lang="fr-FR" dirty="0" err="1">
                <a:solidFill>
                  <a:schemeClr val="tx1"/>
                </a:solidFill>
              </a:rPr>
              <a:t>it</a:t>
            </a:r>
            <a:endParaRPr lang="fr-FR" dirty="0">
              <a:solidFill>
                <a:schemeClr val="tx1"/>
              </a:solidFill>
            </a:endParaRPr>
          </a:p>
          <a:p>
            <a:pPr lvl="0">
              <a:defRPr sz="1800"/>
            </a:pPr>
            <a:r>
              <a:rPr lang="fr-FR" dirty="0">
                <a:solidFill>
                  <a:schemeClr val="tx1"/>
                </a:solidFill>
              </a:rPr>
              <a:t>	2) </a:t>
            </a:r>
            <a:r>
              <a:rPr lang="fr-FR" dirty="0" err="1">
                <a:solidFill>
                  <a:schemeClr val="tx1"/>
                </a:solidFill>
              </a:rPr>
              <a:t>Nuclei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colliding</a:t>
            </a:r>
            <a:r>
              <a:rPr lang="fr-FR" dirty="0">
                <a:solidFill>
                  <a:schemeClr val="tx1"/>
                </a:solidFill>
              </a:rPr>
              <a:t> are (J=0) </a:t>
            </a:r>
            <a:r>
              <a:rPr lang="fr-FR" dirty="0" err="1">
                <a:solidFill>
                  <a:schemeClr val="tx1"/>
                </a:solidFill>
              </a:rPr>
              <a:t>spherical</a:t>
            </a:r>
            <a:r>
              <a:rPr lang="fr-FR" dirty="0">
                <a:solidFill>
                  <a:schemeClr val="tx1"/>
                </a:solidFill>
              </a:rPr>
              <a:t> and </a:t>
            </a:r>
            <a:r>
              <a:rPr lang="fr-FR" dirty="0" err="1">
                <a:solidFill>
                  <a:schemeClr val="tx1"/>
                </a:solidFill>
              </a:rPr>
              <a:t>there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is</a:t>
            </a:r>
            <a:r>
              <a:rPr lang="fr-FR" dirty="0">
                <a:solidFill>
                  <a:schemeClr val="tx1"/>
                </a:solidFill>
              </a:rPr>
              <a:t> no </a:t>
            </a:r>
            <a:r>
              <a:rPr lang="fr-FR" dirty="0" err="1">
                <a:solidFill>
                  <a:schemeClr val="tx1"/>
                </a:solidFill>
              </a:rPr>
              <a:t>resolution</a:t>
            </a:r>
            <a:r>
              <a:rPr lang="fr-FR" dirty="0">
                <a:solidFill>
                  <a:schemeClr val="tx1"/>
                </a:solidFill>
              </a:rPr>
              <a:t> of the </a:t>
            </a:r>
            <a:r>
              <a:rPr lang="fr-FR" dirty="0" err="1">
                <a:solidFill>
                  <a:schemeClr val="tx1"/>
                </a:solidFill>
              </a:rPr>
              <a:t>intrinsic</a:t>
            </a:r>
            <a:r>
              <a:rPr lang="fr-FR" dirty="0">
                <a:solidFill>
                  <a:schemeClr val="tx1"/>
                </a:solidFill>
              </a:rPr>
              <a:t> frame</a:t>
            </a:r>
          </a:p>
          <a:p>
            <a:pPr lvl="0">
              <a:defRPr sz="1800"/>
            </a:pPr>
            <a:r>
              <a:rPr lang="fr-FR" sz="1800" dirty="0">
                <a:solidFill>
                  <a:schemeClr val="tx1"/>
                </a:solidFill>
              </a:rPr>
              <a:t>	3) </a:t>
            </a:r>
            <a:r>
              <a:rPr lang="fr-FR" sz="1800" dirty="0" err="1">
                <a:solidFill>
                  <a:schemeClr val="tx1"/>
                </a:solidFill>
              </a:rPr>
              <a:t>Nuclei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contain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correlations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among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nucleons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beyond</a:t>
            </a:r>
            <a:r>
              <a:rPr lang="fr-FR" sz="1800" dirty="0">
                <a:solidFill>
                  <a:schemeClr val="tx1"/>
                </a:solidFill>
              </a:rPr>
              <a:t> the </a:t>
            </a:r>
            <a:r>
              <a:rPr lang="fr-FR" sz="1800" dirty="0" err="1">
                <a:solidFill>
                  <a:schemeClr val="tx1"/>
                </a:solidFill>
              </a:rPr>
              <a:t>classical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r>
              <a:rPr lang="fr-FR" sz="1800" dirty="0" err="1">
                <a:solidFill>
                  <a:schemeClr val="tx1"/>
                </a:solidFill>
              </a:rPr>
              <a:t>rigid</a:t>
            </a:r>
            <a:r>
              <a:rPr lang="fr-FR" sz="1800" dirty="0">
                <a:solidFill>
                  <a:schemeClr val="tx1"/>
                </a:solidFill>
              </a:rPr>
              <a:t> rotor </a:t>
            </a:r>
            <a:r>
              <a:rPr lang="fr-FR" sz="1800" dirty="0" err="1">
                <a:solidFill>
                  <a:schemeClr val="tx1"/>
                </a:solidFill>
              </a:rPr>
              <a:t>picture</a:t>
            </a:r>
            <a:r>
              <a:rPr lang="fr-FR" sz="1800" dirty="0">
                <a:solidFill>
                  <a:schemeClr val="tx1"/>
                </a:solidFill>
              </a:rPr>
              <a:t> 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94AD01DD-D24B-4DF8-8512-361B0F708D3A}"/>
              </a:ext>
            </a:extLst>
          </p:cNvPr>
          <p:cNvSpPr/>
          <p:nvPr/>
        </p:nvSpPr>
        <p:spPr>
          <a:xfrm>
            <a:off x="215055" y="2919493"/>
            <a:ext cx="12628109" cy="1290122"/>
          </a:xfrm>
          <a:prstGeom prst="roundRect">
            <a:avLst/>
          </a:prstGeom>
          <a:noFill/>
          <a:ln w="381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B8EB362F-AEB9-45DB-8A00-892CF341A052}"/>
              </a:ext>
            </a:extLst>
          </p:cNvPr>
          <p:cNvSpPr txBox="1"/>
          <p:nvPr/>
        </p:nvSpPr>
        <p:spPr>
          <a:xfrm>
            <a:off x="0" y="5557841"/>
            <a:ext cx="133254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Needs: </a:t>
            </a:r>
          </a:p>
          <a:p>
            <a:pPr marL="457200" lvl="0" indent="-457200" algn="l">
              <a:buAutoNum type="arabicParenR"/>
            </a:pPr>
            <a:r>
              <a:rPr lang="en-US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Generic quantum mechanical foundation of multi-particle correlations in relativistic ion-ion collisions</a:t>
            </a:r>
          </a:p>
          <a:p>
            <a:pPr marL="457200" lvl="0" indent="-457200" algn="l">
              <a:buAutoNum type="arabicParenR"/>
            </a:pPr>
            <a:r>
              <a:rPr lang="en-US" sz="20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Ab initio </a:t>
            </a:r>
            <a:r>
              <a:rPr lang="en-US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calculations including correlations step by step to quantify their respective impact on flow observables</a:t>
            </a:r>
          </a:p>
        </p:txBody>
      </p:sp>
      <p:sp>
        <p:nvSpPr>
          <p:cNvPr id="32" name="Shape 1495">
            <a:extLst>
              <a:ext uri="{FF2B5EF4-FFF2-40B4-BE49-F238E27FC236}">
                <a16:creationId xmlns:a16="http://schemas.microsoft.com/office/drawing/2014/main" id="{9B78EF45-5EAE-4EBC-98A8-8B76EAF6D115}"/>
              </a:ext>
            </a:extLst>
          </p:cNvPr>
          <p:cNvSpPr/>
          <p:nvPr/>
        </p:nvSpPr>
        <p:spPr>
          <a:xfrm>
            <a:off x="444500" y="254784"/>
            <a:ext cx="12115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sz="3600" dirty="0">
                <a:solidFill>
                  <a:srgbClr val="0033CC"/>
                </a:solidFill>
              </a:rPr>
              <a:t>Spatial imaging of k-body correlations in nuclei</a:t>
            </a:r>
            <a:endParaRPr sz="3600" dirty="0">
              <a:solidFill>
                <a:srgbClr val="0033CC"/>
              </a:solidFill>
            </a:endParaRPr>
          </a:p>
        </p:txBody>
      </p:sp>
      <p:sp>
        <p:nvSpPr>
          <p:cNvPr id="36" name="Shape 111">
            <a:extLst>
              <a:ext uri="{FF2B5EF4-FFF2-40B4-BE49-F238E27FC236}">
                <a16:creationId xmlns:a16="http://schemas.microsoft.com/office/drawing/2014/main" id="{A9CA3424-8AED-4ED6-BF74-AA9B9CC8DA8A}"/>
              </a:ext>
            </a:extLst>
          </p:cNvPr>
          <p:cNvSpPr/>
          <p:nvPr/>
        </p:nvSpPr>
        <p:spPr>
          <a:xfrm>
            <a:off x="897449" y="4374343"/>
            <a:ext cx="1138983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b="1" dirty="0">
                <a:solidFill>
                  <a:srgbClr val="C00000"/>
                </a:solidFill>
              </a:rPr>
              <a:t>2) </a:t>
            </a:r>
            <a:r>
              <a:rPr lang="fr-FR" b="1" dirty="0" err="1">
                <a:solidFill>
                  <a:srgbClr val="C00000"/>
                </a:solidFill>
              </a:rPr>
              <a:t>Deformation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is</a:t>
            </a:r>
            <a:r>
              <a:rPr lang="fr-FR" b="1" dirty="0">
                <a:solidFill>
                  <a:srgbClr val="C00000"/>
                </a:solidFill>
              </a:rPr>
              <a:t> a </a:t>
            </a:r>
            <a:r>
              <a:rPr lang="fr-FR" b="1" i="1" dirty="0">
                <a:solidFill>
                  <a:srgbClr val="C00000"/>
                </a:solidFill>
              </a:rPr>
              <a:t>proxy</a:t>
            </a:r>
            <a:r>
              <a:rPr lang="fr-FR" b="1" dirty="0">
                <a:solidFill>
                  <a:srgbClr val="C00000"/>
                </a:solidFill>
              </a:rPr>
              <a:t> to </a:t>
            </a:r>
            <a:r>
              <a:rPr lang="fr-FR" b="1" dirty="0" err="1">
                <a:solidFill>
                  <a:srgbClr val="C00000"/>
                </a:solidFill>
              </a:rPr>
              <a:t>imprint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specific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angular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correlations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into</a:t>
            </a:r>
            <a:r>
              <a:rPr lang="fr-FR" b="1" dirty="0">
                <a:solidFill>
                  <a:srgbClr val="C00000"/>
                </a:solidFill>
              </a:rPr>
              <a:t> 2-body (and </a:t>
            </a:r>
            <a:r>
              <a:rPr lang="fr-FR" b="1" dirty="0" err="1">
                <a:solidFill>
                  <a:srgbClr val="C00000"/>
                </a:solidFill>
              </a:rPr>
              <a:t>higher</a:t>
            </a:r>
            <a:r>
              <a:rPr lang="fr-FR" b="1" dirty="0">
                <a:solidFill>
                  <a:srgbClr val="C00000"/>
                </a:solidFill>
              </a:rPr>
              <a:t>-body) </a:t>
            </a:r>
            <a:r>
              <a:rPr lang="fr-FR" b="1" dirty="0" err="1">
                <a:solidFill>
                  <a:srgbClr val="C00000"/>
                </a:solidFill>
              </a:rPr>
              <a:t>density</a:t>
            </a:r>
            <a:endParaRPr sz="2200" dirty="0">
              <a:solidFill>
                <a:srgbClr val="C00000"/>
              </a:solidFill>
            </a:endParaRPr>
          </a:p>
        </p:txBody>
      </p:sp>
      <p:sp>
        <p:nvSpPr>
          <p:cNvPr id="17" name="Shape 111">
            <a:extLst>
              <a:ext uri="{FF2B5EF4-FFF2-40B4-BE49-F238E27FC236}">
                <a16:creationId xmlns:a16="http://schemas.microsoft.com/office/drawing/2014/main" id="{5A36BBC6-EC8D-4A45-84C3-C078DA1D5561}"/>
              </a:ext>
            </a:extLst>
          </p:cNvPr>
          <p:cNvSpPr/>
          <p:nvPr/>
        </p:nvSpPr>
        <p:spPr>
          <a:xfrm>
            <a:off x="897449" y="4753414"/>
            <a:ext cx="1186310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b="1" dirty="0">
                <a:solidFill>
                  <a:srgbClr val="C00000"/>
                </a:solidFill>
              </a:rPr>
              <a:t>3) </a:t>
            </a:r>
            <a:r>
              <a:rPr lang="fr-FR" b="1" dirty="0" err="1">
                <a:solidFill>
                  <a:srgbClr val="C00000"/>
                </a:solidFill>
              </a:rPr>
              <a:t>Different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mechanisms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induce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correlations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among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nucleons</a:t>
            </a:r>
            <a:r>
              <a:rPr lang="fr-FR" b="1" dirty="0">
                <a:solidFill>
                  <a:srgbClr val="C00000"/>
                </a:solidFill>
              </a:rPr>
              <a:t>:   </a:t>
            </a:r>
            <a:r>
              <a:rPr lang="fr-FR" sz="1800" b="1" dirty="0">
                <a:solidFill>
                  <a:srgbClr val="C00000"/>
                </a:solidFill>
              </a:rPr>
              <a:t>-Fermion </a:t>
            </a:r>
            <a:r>
              <a:rPr lang="fr-FR" sz="1800" b="1" dirty="0" err="1">
                <a:solidFill>
                  <a:srgbClr val="C00000"/>
                </a:solidFill>
              </a:rPr>
              <a:t>statistics</a:t>
            </a:r>
            <a:endParaRPr lang="fr-FR" sz="1800" b="1" dirty="0">
              <a:solidFill>
                <a:srgbClr val="C00000"/>
              </a:solidFill>
            </a:endParaRPr>
          </a:p>
          <a:p>
            <a:pPr lvl="0">
              <a:defRPr sz="1800"/>
            </a:pPr>
            <a:r>
              <a:rPr lang="fr-FR" b="1" dirty="0">
                <a:solidFill>
                  <a:srgbClr val="C00000"/>
                </a:solidFill>
              </a:rPr>
              <a:t>											   -</a:t>
            </a:r>
            <a:r>
              <a:rPr lang="fr-FR" b="1" dirty="0" err="1">
                <a:solidFill>
                  <a:srgbClr val="C00000"/>
                </a:solidFill>
              </a:rPr>
              <a:t>Rotational</a:t>
            </a:r>
            <a:r>
              <a:rPr lang="fr-FR" b="1" dirty="0">
                <a:solidFill>
                  <a:srgbClr val="C00000"/>
                </a:solidFill>
              </a:rPr>
              <a:t> and </a:t>
            </a:r>
            <a:r>
              <a:rPr lang="fr-FR" b="1" dirty="0" err="1">
                <a:solidFill>
                  <a:srgbClr val="C00000"/>
                </a:solidFill>
              </a:rPr>
              <a:t>vibrational</a:t>
            </a:r>
            <a:r>
              <a:rPr lang="fr-FR" b="1" dirty="0">
                <a:solidFill>
                  <a:srgbClr val="C00000"/>
                </a:solidFill>
              </a:rPr>
              <a:t> motions</a:t>
            </a:r>
            <a:endParaRPr lang="fr-FR" sz="1800" b="1" dirty="0">
              <a:solidFill>
                <a:srgbClr val="C00000"/>
              </a:solidFill>
            </a:endParaRPr>
          </a:p>
          <a:p>
            <a:pPr lvl="0">
              <a:defRPr sz="1800"/>
            </a:pPr>
            <a:r>
              <a:rPr lang="fr-FR" sz="1800" b="1" dirty="0">
                <a:solidFill>
                  <a:srgbClr val="C00000"/>
                </a:solidFill>
              </a:rPr>
              <a:t>										     	   -Non-collective motions</a:t>
            </a:r>
            <a:endParaRPr sz="2200" dirty="0">
              <a:solidFill>
                <a:srgbClr val="C00000"/>
              </a:solidFill>
            </a:endParaRPr>
          </a:p>
        </p:txBody>
      </p:sp>
      <p:sp>
        <p:nvSpPr>
          <p:cNvPr id="2" name="Flèche : courbe vers la droite 1">
            <a:extLst>
              <a:ext uri="{FF2B5EF4-FFF2-40B4-BE49-F238E27FC236}">
                <a16:creationId xmlns:a16="http://schemas.microsoft.com/office/drawing/2014/main" id="{2A2EDA95-126F-421A-90FD-C7E4E9128322}"/>
              </a:ext>
            </a:extLst>
          </p:cNvPr>
          <p:cNvSpPr/>
          <p:nvPr/>
        </p:nvSpPr>
        <p:spPr>
          <a:xfrm>
            <a:off x="312040" y="3630671"/>
            <a:ext cx="519235" cy="977833"/>
          </a:xfrm>
          <a:prstGeom prst="curvedRight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9" name="Flèche : courbe vers la droite 18">
            <a:extLst>
              <a:ext uri="{FF2B5EF4-FFF2-40B4-BE49-F238E27FC236}">
                <a16:creationId xmlns:a16="http://schemas.microsoft.com/office/drawing/2014/main" id="{793A6BBB-9C1E-4016-9570-3471E5507A5C}"/>
              </a:ext>
            </a:extLst>
          </p:cNvPr>
          <p:cNvSpPr/>
          <p:nvPr/>
        </p:nvSpPr>
        <p:spPr>
          <a:xfrm>
            <a:off x="322448" y="3939393"/>
            <a:ext cx="519235" cy="977833"/>
          </a:xfrm>
          <a:prstGeom prst="curvedRight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1945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55" grpId="0" animBg="1"/>
      <p:bldP spid="56" grpId="0" animBg="1"/>
      <p:bldP spid="71" grpId="0" animBg="1"/>
      <p:bldP spid="72" grpId="0" animBg="1"/>
      <p:bldP spid="77" grpId="0"/>
      <p:bldP spid="36" grpId="0" animBg="1"/>
      <p:bldP spid="17" grpId="0" animBg="1"/>
      <p:bldP spid="2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44500" y="127000"/>
            <a:ext cx="12115800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solidFill>
                  <a:srgbClr val="00BDFF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33CC"/>
                </a:solidFill>
              </a:rPr>
              <a:t>Contents</a:t>
            </a:r>
          </a:p>
        </p:txBody>
      </p:sp>
      <p:sp>
        <p:nvSpPr>
          <p:cNvPr id="81" name="Shape 81"/>
          <p:cNvSpPr/>
          <p:nvPr/>
        </p:nvSpPr>
        <p:spPr>
          <a:xfrm>
            <a:off x="551070" y="3475321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Imaging (two-body) correlations in nuclei via 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ultra-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relativistic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ion-ion collisions</a:t>
            </a:r>
            <a:endParaRPr lang="en-US" sz="2200" dirty="0">
              <a:solidFill>
                <a:srgbClr val="0033CC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3" name="Shape 81"/>
          <p:cNvSpPr/>
          <p:nvPr/>
        </p:nvSpPr>
        <p:spPr>
          <a:xfrm>
            <a:off x="551070" y="2748635"/>
            <a:ext cx="1106609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Introduction</a:t>
            </a:r>
            <a:endParaRPr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" name="Shape 81">
            <a:extLst>
              <a:ext uri="{FF2B5EF4-FFF2-40B4-BE49-F238E27FC236}">
                <a16:creationId xmlns:a16="http://schemas.microsoft.com/office/drawing/2014/main" id="{0C7ED7B8-22D2-4557-9A48-EFE98FD2E05B}"/>
              </a:ext>
            </a:extLst>
          </p:cNvPr>
          <p:cNvSpPr/>
          <p:nvPr/>
        </p:nvSpPr>
        <p:spPr>
          <a:xfrm>
            <a:off x="906515" y="571167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latin typeface="Palatino"/>
                <a:ea typeface="Palatino"/>
                <a:cs typeface="Palatino"/>
                <a:sym typeface="Palatino"/>
              </a:rPr>
              <a:t>Anatomy of two-body correlations based on ab initio nuclear structure calculations</a:t>
            </a:r>
          </a:p>
        </p:txBody>
      </p:sp>
      <p:sp>
        <p:nvSpPr>
          <p:cNvPr id="18" name="Shape 81">
            <a:extLst>
              <a:ext uri="{FF2B5EF4-FFF2-40B4-BE49-F238E27FC236}">
                <a16:creationId xmlns:a16="http://schemas.microsoft.com/office/drawing/2014/main" id="{0ECECA3C-5CF8-4DE7-90E2-C6C741A6BF68}"/>
              </a:ext>
            </a:extLst>
          </p:cNvPr>
          <p:cNvSpPr/>
          <p:nvPr/>
        </p:nvSpPr>
        <p:spPr>
          <a:xfrm>
            <a:off x="906516" y="492869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flow versus a 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fully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quantal description of 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nuclei</a:t>
            </a:r>
            <a:endParaRPr lang="fr-FR" sz="2200" dirty="0">
              <a:solidFill>
                <a:srgbClr val="0033CC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6" name="Shape 81">
            <a:extLst>
              <a:ext uri="{FF2B5EF4-FFF2-40B4-BE49-F238E27FC236}">
                <a16:creationId xmlns:a16="http://schemas.microsoft.com/office/drawing/2014/main" id="{C827ED10-092C-434A-97F5-C156E901F931}"/>
              </a:ext>
            </a:extLst>
          </p:cNvPr>
          <p:cNvSpPr/>
          <p:nvPr/>
        </p:nvSpPr>
        <p:spPr>
          <a:xfrm>
            <a:off x="906512" y="4144431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flow versus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classical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rigid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rotor model</a:t>
            </a:r>
          </a:p>
        </p:txBody>
      </p:sp>
      <p:sp>
        <p:nvSpPr>
          <p:cNvPr id="31" name="Shape 81">
            <a:extLst>
              <a:ext uri="{FF2B5EF4-FFF2-40B4-BE49-F238E27FC236}">
                <a16:creationId xmlns:a16="http://schemas.microsoft.com/office/drawing/2014/main" id="{31A512A4-F9F2-4731-8957-33864DDEF57C}"/>
              </a:ext>
            </a:extLst>
          </p:cNvPr>
          <p:cNvSpPr/>
          <p:nvPr/>
        </p:nvSpPr>
        <p:spPr>
          <a:xfrm>
            <a:off x="622300" y="6438436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Conclusions and perspectives</a:t>
            </a:r>
            <a:endParaRPr lang="en-US" sz="2200" dirty="0"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04118340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4C4795A-7948-4AA1-9195-CA491457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10" y="4353010"/>
            <a:ext cx="4542242" cy="48528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AC7D303-BB4C-4704-9075-D582ABB71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408" y="2787817"/>
            <a:ext cx="1611958" cy="4237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5104820-F39E-4FA5-B8E5-9E87826B42D6}"/>
              </a:ext>
            </a:extLst>
          </p:cNvPr>
          <p:cNvSpPr txBox="1"/>
          <p:nvPr/>
        </p:nvSpPr>
        <p:spPr>
          <a:xfrm>
            <a:off x="1500240" y="2243445"/>
            <a:ext cx="2708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2-particle observable</a:t>
            </a:r>
            <a:endParaRPr lang="en-US" sz="2000" i="1" dirty="0">
              <a:solidFill>
                <a:srgbClr val="0033CC"/>
              </a:solidFill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2DBA47A-AF3C-4C37-AB5B-26851DF5C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443" y="2221219"/>
            <a:ext cx="1160718" cy="93370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1E7FE5-936C-48F3-A93C-44D9FDF2D9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3109" y="2148481"/>
            <a:ext cx="1351796" cy="1105055"/>
          </a:xfrm>
          <a:prstGeom prst="rect">
            <a:avLst/>
          </a:prstGeom>
        </p:spPr>
      </p:pic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7BD80507-7717-4F54-811A-FA0DBE93656B}"/>
              </a:ext>
            </a:extLst>
          </p:cNvPr>
          <p:cNvCxnSpPr/>
          <p:nvPr/>
        </p:nvCxnSpPr>
        <p:spPr>
          <a:xfrm>
            <a:off x="3920627" y="2650309"/>
            <a:ext cx="2121259" cy="0"/>
          </a:xfrm>
          <a:prstGeom prst="straightConnector1">
            <a:avLst/>
          </a:prstGeom>
          <a:noFill/>
          <a:ln w="57150" cap="flat">
            <a:solidFill>
              <a:schemeClr val="tx1"/>
            </a:solidFill>
            <a:prstDash val="solid"/>
            <a:miter lim="400000"/>
            <a:headEnd type="triangle" w="med" len="med"/>
            <a:tailEnd type="triangl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TextBox 18">
            <a:extLst>
              <a:ext uri="{FF2B5EF4-FFF2-40B4-BE49-F238E27FC236}">
                <a16:creationId xmlns:a16="http://schemas.microsoft.com/office/drawing/2014/main" id="{B3B2946A-8508-4F3F-8CE6-CE5719392668}"/>
              </a:ext>
            </a:extLst>
          </p:cNvPr>
          <p:cNvSpPr txBox="1"/>
          <p:nvPr/>
        </p:nvSpPr>
        <p:spPr>
          <a:xfrm>
            <a:off x="4053589" y="2120876"/>
            <a:ext cx="2365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Hydrodynamic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CAF6C40-31F0-4B0A-B6D0-B4B4BF1395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0629" y="2819968"/>
            <a:ext cx="1961256" cy="431943"/>
          </a:xfrm>
          <a:prstGeom prst="rect">
            <a:avLst/>
          </a:prstGeom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58154DF-7D5A-4099-83E8-9485DB9A68DD}"/>
              </a:ext>
            </a:extLst>
          </p:cNvPr>
          <p:cNvCxnSpPr/>
          <p:nvPr/>
        </p:nvCxnSpPr>
        <p:spPr>
          <a:xfrm>
            <a:off x="8139730" y="2633135"/>
            <a:ext cx="2121259" cy="0"/>
          </a:xfrm>
          <a:prstGeom prst="straightConnector1">
            <a:avLst/>
          </a:prstGeom>
          <a:noFill/>
          <a:ln w="57150" cap="flat">
            <a:solidFill>
              <a:schemeClr val="tx1"/>
            </a:solidFill>
            <a:prstDash val="solid"/>
            <a:miter lim="400000"/>
            <a:headEnd type="triangle" w="med" len="med"/>
            <a:tailEnd type="triangl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TextBox 18">
            <a:extLst>
              <a:ext uri="{FF2B5EF4-FFF2-40B4-BE49-F238E27FC236}">
                <a16:creationId xmlns:a16="http://schemas.microsoft.com/office/drawing/2014/main" id="{9E405B7C-7856-40C3-954D-4E2462D3E778}"/>
              </a:ext>
            </a:extLst>
          </p:cNvPr>
          <p:cNvSpPr txBox="1"/>
          <p:nvPr/>
        </p:nvSpPr>
        <p:spPr>
          <a:xfrm>
            <a:off x="8088666" y="2108652"/>
            <a:ext cx="2350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Initial state model</a:t>
            </a:r>
            <a:endParaRPr lang="en-US" sz="2000" b="1" i="1" dirty="0">
              <a:solidFill>
                <a:schemeClr val="tx1"/>
              </a:solidFill>
            </a:endParaRPr>
          </a:p>
        </p:txBody>
      </p:sp>
      <p:sp>
        <p:nvSpPr>
          <p:cNvPr id="47" name="TextBox 59">
            <a:extLst>
              <a:ext uri="{FF2B5EF4-FFF2-40B4-BE49-F238E27FC236}">
                <a16:creationId xmlns:a16="http://schemas.microsoft.com/office/drawing/2014/main" id="{8CE64BA5-F9CC-4120-AD0D-0D45FBEFAEBC}"/>
              </a:ext>
            </a:extLst>
          </p:cNvPr>
          <p:cNvSpPr txBox="1"/>
          <p:nvPr/>
        </p:nvSpPr>
        <p:spPr>
          <a:xfrm>
            <a:off x="4794375" y="2428269"/>
            <a:ext cx="273099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1</a:t>
            </a:r>
            <a:endParaRPr lang="en-GB" sz="1700" b="1" dirty="0">
              <a:solidFill>
                <a:schemeClr val="tx1"/>
              </a:solidFill>
              <a:latin typeface="Palatino"/>
            </a:endParaRPr>
          </a:p>
        </p:txBody>
      </p:sp>
      <p:sp>
        <p:nvSpPr>
          <p:cNvPr id="49" name="TextBox 59">
            <a:extLst>
              <a:ext uri="{FF2B5EF4-FFF2-40B4-BE49-F238E27FC236}">
                <a16:creationId xmlns:a16="http://schemas.microsoft.com/office/drawing/2014/main" id="{D74F7B3A-9DCF-48A4-9EE2-BB78F7EA0279}"/>
              </a:ext>
            </a:extLst>
          </p:cNvPr>
          <p:cNvSpPr txBox="1"/>
          <p:nvPr/>
        </p:nvSpPr>
        <p:spPr>
          <a:xfrm>
            <a:off x="9061837" y="2414760"/>
            <a:ext cx="273099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fr-FR" sz="2000" b="1" dirty="0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2</a:t>
            </a:r>
            <a:endParaRPr lang="en-GB" sz="1700" b="1" dirty="0">
              <a:solidFill>
                <a:schemeClr val="tx1"/>
              </a:solidFill>
              <a:latin typeface="Palatino"/>
            </a:endParaRPr>
          </a:p>
        </p:txBody>
      </p:sp>
      <p:sp>
        <p:nvSpPr>
          <p:cNvPr id="70" name="TextBox 18">
            <a:extLst>
              <a:ext uri="{FF2B5EF4-FFF2-40B4-BE49-F238E27FC236}">
                <a16:creationId xmlns:a16="http://schemas.microsoft.com/office/drawing/2014/main" id="{C2DDC040-FF24-4431-84DC-6D490D8103CD}"/>
              </a:ext>
            </a:extLst>
          </p:cNvPr>
          <p:cNvSpPr txBox="1"/>
          <p:nvPr/>
        </p:nvSpPr>
        <p:spPr>
          <a:xfrm>
            <a:off x="25177" y="1804104"/>
            <a:ext cx="1754218" cy="3604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700" b="1" dirty="0">
                <a:solidFill>
                  <a:schemeClr val="tx1"/>
                </a:solidFill>
                <a:latin typeface="Palatino"/>
                <a:cs typeface="Times New Roman" panose="02020603050405020304" pitchFamily="18" charset="0"/>
              </a:rPr>
              <a:t>Azimuthal flow</a:t>
            </a:r>
            <a:endParaRPr lang="en-US" sz="1700" b="1" i="1" dirty="0">
              <a:solidFill>
                <a:schemeClr val="tx1"/>
              </a:solidFill>
              <a:latin typeface="Palatino"/>
            </a:endParaRPr>
          </a:p>
        </p:txBody>
      </p:sp>
      <p:sp>
        <p:nvSpPr>
          <p:cNvPr id="122" name="TextBox 59">
            <a:extLst>
              <a:ext uri="{FF2B5EF4-FFF2-40B4-BE49-F238E27FC236}">
                <a16:creationId xmlns:a16="http://schemas.microsoft.com/office/drawing/2014/main" id="{34357648-ECF9-4FBE-BA99-FEC521A6FF9A}"/>
              </a:ext>
            </a:extLst>
          </p:cNvPr>
          <p:cNvSpPr txBox="1"/>
          <p:nvPr/>
        </p:nvSpPr>
        <p:spPr>
          <a:xfrm>
            <a:off x="7949996" y="1736803"/>
            <a:ext cx="260362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Duguet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PRL (2025</a:t>
            </a:r>
            <a:r>
              <a:rPr lang="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)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59" name="TextBox 59">
            <a:extLst>
              <a:ext uri="{FF2B5EF4-FFF2-40B4-BE49-F238E27FC236}">
                <a16:creationId xmlns:a16="http://schemas.microsoft.com/office/drawing/2014/main" id="{023D2186-92F3-44BD-A540-937A3BFA95B2}"/>
              </a:ext>
            </a:extLst>
          </p:cNvPr>
          <p:cNvSpPr txBox="1"/>
          <p:nvPr/>
        </p:nvSpPr>
        <p:spPr>
          <a:xfrm>
            <a:off x="3610273" y="1776109"/>
            <a:ext cx="260362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Gardim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, PRC (2015</a:t>
            </a:r>
            <a:r>
              <a:rPr lang="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)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9D11FF-1552-4C3D-A14A-B571DA3082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0507" y="3211579"/>
            <a:ext cx="656427" cy="376480"/>
          </a:xfrm>
          <a:prstGeom prst="rect">
            <a:avLst/>
          </a:prstGeom>
        </p:spPr>
      </p:pic>
      <p:sp>
        <p:nvSpPr>
          <p:cNvPr id="64" name="TextBox 59">
            <a:extLst>
              <a:ext uri="{FF2B5EF4-FFF2-40B4-BE49-F238E27FC236}">
                <a16:creationId xmlns:a16="http://schemas.microsoft.com/office/drawing/2014/main" id="{FC47EE50-2507-4990-A19B-C137D6E672F7}"/>
              </a:ext>
            </a:extLst>
          </p:cNvPr>
          <p:cNvSpPr txBox="1"/>
          <p:nvPr/>
        </p:nvSpPr>
        <p:spPr>
          <a:xfrm>
            <a:off x="6199722" y="1738410"/>
            <a:ext cx="1694978" cy="3539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1700" b="1" dirty="0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Energy </a:t>
            </a:r>
            <a:r>
              <a:rPr lang="fr-FR" sz="1700" b="1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density</a:t>
            </a:r>
            <a:endParaRPr lang="en-GB" sz="1700" b="1" dirty="0">
              <a:solidFill>
                <a:schemeClr val="tx1"/>
              </a:solidFill>
              <a:latin typeface="Palatino"/>
            </a:endParaRPr>
          </a:p>
        </p:txBody>
      </p:sp>
      <p:sp>
        <p:nvSpPr>
          <p:cNvPr id="65" name="TextBox 59">
            <a:extLst>
              <a:ext uri="{FF2B5EF4-FFF2-40B4-BE49-F238E27FC236}">
                <a16:creationId xmlns:a16="http://schemas.microsoft.com/office/drawing/2014/main" id="{950EE2DC-3781-4B8D-B1B6-88CFA3B1FD5B}"/>
              </a:ext>
            </a:extLst>
          </p:cNvPr>
          <p:cNvSpPr txBox="1"/>
          <p:nvPr/>
        </p:nvSpPr>
        <p:spPr>
          <a:xfrm>
            <a:off x="10632264" y="1779451"/>
            <a:ext cx="2292615" cy="361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FR" sz="1700" b="1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Nuclear</a:t>
            </a:r>
            <a:r>
              <a:rPr lang="fr-FR" sz="1700" b="1" dirty="0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 </a:t>
            </a:r>
            <a:r>
              <a:rPr lang="fr-FR" sz="1700" b="1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ground</a:t>
            </a:r>
            <a:r>
              <a:rPr lang="fr-FR" sz="1700" b="1" dirty="0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 state</a:t>
            </a:r>
            <a:endParaRPr lang="en-GB" sz="1700" b="1" dirty="0">
              <a:solidFill>
                <a:schemeClr val="tx1"/>
              </a:solidFill>
              <a:latin typeface="Palatino"/>
            </a:endParaRPr>
          </a:p>
        </p:txBody>
      </p:sp>
      <p:sp>
        <p:nvSpPr>
          <p:cNvPr id="66" name="Shape 1495">
            <a:extLst>
              <a:ext uri="{FF2B5EF4-FFF2-40B4-BE49-F238E27FC236}">
                <a16:creationId xmlns:a16="http://schemas.microsoft.com/office/drawing/2014/main" id="{FAD8B33E-94FC-4D9E-A934-048BF8C0DFEE}"/>
              </a:ext>
            </a:extLst>
          </p:cNvPr>
          <p:cNvSpPr/>
          <p:nvPr/>
        </p:nvSpPr>
        <p:spPr>
          <a:xfrm>
            <a:off x="0" y="171656"/>
            <a:ext cx="13004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sz="3600" dirty="0">
                <a:solidFill>
                  <a:srgbClr val="0033CC"/>
                </a:solidFill>
              </a:rPr>
              <a:t>Azimuthal flow versus quantum correlations in nuclei</a:t>
            </a:r>
            <a:endParaRPr sz="3600" dirty="0">
              <a:solidFill>
                <a:srgbClr val="0033CC"/>
              </a:solidFill>
              <a:latin typeface="Symbol" panose="05050102010706020507" pitchFamily="18" charset="2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88ACCE3-082F-45F7-BCC3-40A717E674D2}"/>
              </a:ext>
            </a:extLst>
          </p:cNvPr>
          <p:cNvSpPr/>
          <p:nvPr/>
        </p:nvSpPr>
        <p:spPr>
          <a:xfrm>
            <a:off x="5579300" y="2851830"/>
            <a:ext cx="297131" cy="368961"/>
          </a:xfrm>
          <a:prstGeom prst="roundRect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68" name="TextBox 59">
            <a:extLst>
              <a:ext uri="{FF2B5EF4-FFF2-40B4-BE49-F238E27FC236}">
                <a16:creationId xmlns:a16="http://schemas.microsoft.com/office/drawing/2014/main" id="{8A48EB08-1DBA-4BF8-8ACB-DD4274AEAB8A}"/>
              </a:ext>
            </a:extLst>
          </p:cNvPr>
          <p:cNvSpPr txBox="1"/>
          <p:nvPr/>
        </p:nvSpPr>
        <p:spPr>
          <a:xfrm>
            <a:off x="4949779" y="3220213"/>
            <a:ext cx="138326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700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Eccentricity</a:t>
            </a:r>
            <a:endParaRPr lang="en-GB" sz="1700" dirty="0">
              <a:solidFill>
                <a:schemeClr val="tx1"/>
              </a:solidFill>
              <a:latin typeface="Palatino"/>
            </a:endParaRPr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B20A12C7-E164-4BC2-B94A-CC0AE4C18D48}"/>
              </a:ext>
            </a:extLst>
          </p:cNvPr>
          <p:cNvSpPr/>
          <p:nvPr/>
        </p:nvSpPr>
        <p:spPr>
          <a:xfrm>
            <a:off x="9465332" y="2738854"/>
            <a:ext cx="405080" cy="459936"/>
          </a:xfrm>
          <a:prstGeom prst="roundRect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1" name="TextBox 59">
            <a:extLst>
              <a:ext uri="{FF2B5EF4-FFF2-40B4-BE49-F238E27FC236}">
                <a16:creationId xmlns:a16="http://schemas.microsoft.com/office/drawing/2014/main" id="{8846D9E7-3508-4792-88CB-9CA31268CDE9}"/>
              </a:ext>
            </a:extLst>
          </p:cNvPr>
          <p:cNvSpPr txBox="1"/>
          <p:nvPr/>
        </p:nvSpPr>
        <p:spPr>
          <a:xfrm>
            <a:off x="7642811" y="3199859"/>
            <a:ext cx="3399907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700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Squared</a:t>
            </a:r>
            <a:r>
              <a:rPr lang="fr-FR" sz="1700" dirty="0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 </a:t>
            </a:r>
            <a:r>
              <a:rPr lang="fr-FR" sz="1700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eccentricity</a:t>
            </a:r>
            <a:r>
              <a:rPr lang="fr-FR" sz="1700" dirty="0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 </a:t>
            </a:r>
            <a:r>
              <a:rPr lang="fr-FR" sz="1700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operator</a:t>
            </a:r>
            <a:endParaRPr lang="en-GB" sz="1700" dirty="0">
              <a:solidFill>
                <a:schemeClr val="tx1"/>
              </a:solidFill>
              <a:latin typeface="Palatino"/>
            </a:endParaRPr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DA099428-255D-47E2-AB01-D29910ADF112}"/>
              </a:ext>
            </a:extLst>
          </p:cNvPr>
          <p:cNvSpPr/>
          <p:nvPr/>
        </p:nvSpPr>
        <p:spPr>
          <a:xfrm>
            <a:off x="1114168" y="4353009"/>
            <a:ext cx="940987" cy="485281"/>
          </a:xfrm>
          <a:prstGeom prst="roundRect">
            <a:avLst/>
          </a:prstGeom>
          <a:noFill/>
          <a:ln w="5715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BA5BF683-F630-4CFB-8497-7BD260E1D6CE}"/>
              </a:ext>
            </a:extLst>
          </p:cNvPr>
          <p:cNvSpPr/>
          <p:nvPr/>
        </p:nvSpPr>
        <p:spPr>
          <a:xfrm>
            <a:off x="3715803" y="4337652"/>
            <a:ext cx="900546" cy="552784"/>
          </a:xfrm>
          <a:prstGeom prst="roundRect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4EC0511E-A77D-4281-8354-1F1CBA5AB602}"/>
              </a:ext>
            </a:extLst>
          </p:cNvPr>
          <p:cNvSpPr/>
          <p:nvPr/>
        </p:nvSpPr>
        <p:spPr>
          <a:xfrm>
            <a:off x="2394231" y="4341988"/>
            <a:ext cx="1099501" cy="507322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821559F-E198-4686-980A-68FC43D39D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2482" y="3525628"/>
            <a:ext cx="1433596" cy="374839"/>
          </a:xfrm>
          <a:prstGeom prst="rect">
            <a:avLst/>
          </a:prstGeom>
        </p:spPr>
      </p:pic>
      <p:sp>
        <p:nvSpPr>
          <p:cNvPr id="87" name="ZoneTexte 86">
            <a:extLst>
              <a:ext uri="{FF2B5EF4-FFF2-40B4-BE49-F238E27FC236}">
                <a16:creationId xmlns:a16="http://schemas.microsoft.com/office/drawing/2014/main" id="{75009EB6-B840-40E1-9B6E-3B4710591375}"/>
              </a:ext>
            </a:extLst>
          </p:cNvPr>
          <p:cNvSpPr txBox="1"/>
          <p:nvPr/>
        </p:nvSpPr>
        <p:spPr>
          <a:xfrm>
            <a:off x="90700" y="3869809"/>
            <a:ext cx="3772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Normalized eccentricity variance</a:t>
            </a:r>
          </a:p>
        </p:txBody>
      </p:sp>
      <p:sp>
        <p:nvSpPr>
          <p:cNvPr id="89" name="Line">
            <a:extLst>
              <a:ext uri="{FF2B5EF4-FFF2-40B4-BE49-F238E27FC236}">
                <a16:creationId xmlns:a16="http://schemas.microsoft.com/office/drawing/2014/main" id="{B60618A5-E4C0-44FE-B335-26444A1517E5}"/>
              </a:ext>
            </a:extLst>
          </p:cNvPr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F0B8ABFC-9E47-4F2A-84D3-2175E3DD6C5B}"/>
              </a:ext>
            </a:extLst>
          </p:cNvPr>
          <p:cNvSpPr txBox="1"/>
          <p:nvPr/>
        </p:nvSpPr>
        <p:spPr>
          <a:xfrm>
            <a:off x="59487" y="1361646"/>
            <a:ext cx="7039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/>
              <a:t>End-to-end framework (ultra-central symmetric collisions here)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8AE7C789-DAAE-4B23-B6D2-C9DE14449010}"/>
              </a:ext>
            </a:extLst>
          </p:cNvPr>
          <p:cNvSpPr txBox="1"/>
          <p:nvPr/>
        </p:nvSpPr>
        <p:spPr>
          <a:xfrm>
            <a:off x="26607" y="3525118"/>
            <a:ext cx="4342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33CC"/>
                </a:solidFill>
              </a:rPr>
              <a:t>One-body part of squared eccentricity operator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5511D02D-727A-4ECF-B75C-0447C7619A70}"/>
              </a:ext>
            </a:extLst>
          </p:cNvPr>
          <p:cNvSpPr txBox="1"/>
          <p:nvPr/>
        </p:nvSpPr>
        <p:spPr>
          <a:xfrm>
            <a:off x="3810000" y="4005116"/>
            <a:ext cx="156805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tx1"/>
                </a:solidFill>
              </a:rPr>
              <a:t>=0 for 0</a:t>
            </a:r>
            <a:r>
              <a:rPr lang="en-US" sz="1600" b="1" baseline="30000" dirty="0">
                <a:solidFill>
                  <a:schemeClr val="tx1"/>
                </a:solidFill>
              </a:rPr>
              <a:t>+ </a:t>
            </a:r>
            <a:r>
              <a:rPr lang="en-US" sz="1600" b="1" dirty="0">
                <a:solidFill>
                  <a:schemeClr val="tx1"/>
                </a:solidFill>
              </a:rPr>
              <a:t>states</a:t>
            </a:r>
            <a:endParaRPr lang="en-US" sz="1600" b="1" i="1" dirty="0">
              <a:solidFill>
                <a:schemeClr val="tx1"/>
              </a:solidFill>
            </a:endParaRPr>
          </a:p>
        </p:txBody>
      </p:sp>
      <p:pic>
        <p:nvPicPr>
          <p:cNvPr id="96" name="Image 95">
            <a:extLst>
              <a:ext uri="{FF2B5EF4-FFF2-40B4-BE49-F238E27FC236}">
                <a16:creationId xmlns:a16="http://schemas.microsoft.com/office/drawing/2014/main" id="{1CF3951C-ED22-42AB-B969-CAE0D34F4D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3936" y="7753376"/>
            <a:ext cx="4080672" cy="748746"/>
          </a:xfrm>
          <a:prstGeom prst="rect">
            <a:avLst/>
          </a:prstGeom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25447CE8-1D94-47B0-BABD-2F9339525D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90" y="8783087"/>
            <a:ext cx="5944157" cy="750051"/>
          </a:xfrm>
          <a:prstGeom prst="rect">
            <a:avLst/>
          </a:prstGeom>
        </p:spPr>
      </p:pic>
      <p:sp>
        <p:nvSpPr>
          <p:cNvPr id="100" name="Flèche : droite 99">
            <a:extLst>
              <a:ext uri="{FF2B5EF4-FFF2-40B4-BE49-F238E27FC236}">
                <a16:creationId xmlns:a16="http://schemas.microsoft.com/office/drawing/2014/main" id="{2035BC88-F82B-4448-ADEF-9CA54C27EDEB}"/>
              </a:ext>
            </a:extLst>
          </p:cNvPr>
          <p:cNvSpPr/>
          <p:nvPr/>
        </p:nvSpPr>
        <p:spPr>
          <a:xfrm rot="5400000">
            <a:off x="6059498" y="5738865"/>
            <a:ext cx="333602" cy="651164"/>
          </a:xfrm>
          <a:prstGeom prst="right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04" name="Shape 111">
            <a:extLst>
              <a:ext uri="{FF2B5EF4-FFF2-40B4-BE49-F238E27FC236}">
                <a16:creationId xmlns:a16="http://schemas.microsoft.com/office/drawing/2014/main" id="{98284371-C27F-46ED-81F4-05097067BCA2}"/>
              </a:ext>
            </a:extLst>
          </p:cNvPr>
          <p:cNvSpPr/>
          <p:nvPr/>
        </p:nvSpPr>
        <p:spPr>
          <a:xfrm>
            <a:off x="181364" y="6944912"/>
            <a:ext cx="362863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fr-FR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Classical</a:t>
            </a:r>
            <a:r>
              <a:rPr lang="fr-FR" b="1" dirty="0">
                <a:solidFill>
                  <a:schemeClr val="tx1"/>
                </a:solidFill>
                <a:cs typeface="Times New Roman" panose="02020603050405020304" pitchFamily="18" charset="0"/>
              </a:rPr>
              <a:t> axial </a:t>
            </a:r>
            <a:r>
              <a:rPr lang="fr-FR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rigid</a:t>
            </a:r>
            <a:r>
              <a:rPr lang="fr-FR" b="1" dirty="0">
                <a:solidFill>
                  <a:schemeClr val="tx1"/>
                </a:solidFill>
                <a:cs typeface="Times New Roman" panose="02020603050405020304" pitchFamily="18" charset="0"/>
              </a:rPr>
              <a:t> r</a:t>
            </a:r>
            <a:r>
              <a:rPr lang="fr-FR" b="1" dirty="0">
                <a:solidFill>
                  <a:schemeClr val="tx1"/>
                </a:solidFill>
              </a:rPr>
              <a:t>otor model</a:t>
            </a:r>
            <a:endParaRPr sz="2200" b="1" dirty="0">
              <a:solidFill>
                <a:schemeClr val="tx1"/>
              </a:solidFill>
            </a:endParaRPr>
          </a:p>
        </p:txBody>
      </p:sp>
      <p:pic>
        <p:nvPicPr>
          <p:cNvPr id="105" name="Image 104">
            <a:extLst>
              <a:ext uri="{FF2B5EF4-FFF2-40B4-BE49-F238E27FC236}">
                <a16:creationId xmlns:a16="http://schemas.microsoft.com/office/drawing/2014/main" id="{62A3DFC7-EF94-4D39-BEB3-1B0FE798EE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3090" y="6769431"/>
            <a:ext cx="2542393" cy="807739"/>
          </a:xfrm>
          <a:prstGeom prst="rect">
            <a:avLst/>
          </a:prstGeom>
        </p:spPr>
      </p:pic>
      <p:pic>
        <p:nvPicPr>
          <p:cNvPr id="106" name="Image 105">
            <a:extLst>
              <a:ext uri="{FF2B5EF4-FFF2-40B4-BE49-F238E27FC236}">
                <a16:creationId xmlns:a16="http://schemas.microsoft.com/office/drawing/2014/main" id="{18A2958A-EA1F-4A53-972C-B8B44B6EB0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7400" y="7005578"/>
            <a:ext cx="4021756" cy="383239"/>
          </a:xfrm>
          <a:prstGeom prst="rect">
            <a:avLst/>
          </a:prstGeom>
        </p:spPr>
      </p:pic>
      <p:sp>
        <p:nvSpPr>
          <p:cNvPr id="109" name="Flèche : droite 108">
            <a:extLst>
              <a:ext uri="{FF2B5EF4-FFF2-40B4-BE49-F238E27FC236}">
                <a16:creationId xmlns:a16="http://schemas.microsoft.com/office/drawing/2014/main" id="{ABCEE85D-080C-464C-A117-4C75739BFB4B}"/>
              </a:ext>
            </a:extLst>
          </p:cNvPr>
          <p:cNvSpPr/>
          <p:nvPr/>
        </p:nvSpPr>
        <p:spPr>
          <a:xfrm>
            <a:off x="6010998" y="8063807"/>
            <a:ext cx="223547" cy="750051"/>
          </a:xfrm>
          <a:prstGeom prst="rightArrow">
            <a:avLst/>
          </a:prstGeom>
          <a:solidFill>
            <a:schemeClr val="tx1"/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pic>
        <p:nvPicPr>
          <p:cNvPr id="110" name="Image 109">
            <a:extLst>
              <a:ext uri="{FF2B5EF4-FFF2-40B4-BE49-F238E27FC236}">
                <a16:creationId xmlns:a16="http://schemas.microsoft.com/office/drawing/2014/main" id="{5351ACED-0667-45BB-A724-9D428D9EB8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3782" y="7803133"/>
            <a:ext cx="3177383" cy="1379892"/>
          </a:xfrm>
          <a:prstGeom prst="rect">
            <a:avLst/>
          </a:prstGeom>
        </p:spPr>
      </p:pic>
      <p:sp>
        <p:nvSpPr>
          <p:cNvPr id="117" name="Flèche : droite 116">
            <a:extLst>
              <a:ext uri="{FF2B5EF4-FFF2-40B4-BE49-F238E27FC236}">
                <a16:creationId xmlns:a16="http://schemas.microsoft.com/office/drawing/2014/main" id="{EA662EA7-7750-4F77-8F8A-74BDF4FF7228}"/>
              </a:ext>
            </a:extLst>
          </p:cNvPr>
          <p:cNvSpPr/>
          <p:nvPr/>
        </p:nvSpPr>
        <p:spPr>
          <a:xfrm>
            <a:off x="9766727" y="8063807"/>
            <a:ext cx="223547" cy="750051"/>
          </a:xfrm>
          <a:prstGeom prst="rightArrow">
            <a:avLst/>
          </a:prstGeom>
          <a:solidFill>
            <a:schemeClr val="tx1"/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pic>
        <p:nvPicPr>
          <p:cNvPr id="124" name="Image 123">
            <a:extLst>
              <a:ext uri="{FF2B5EF4-FFF2-40B4-BE49-F238E27FC236}">
                <a16:creationId xmlns:a16="http://schemas.microsoft.com/office/drawing/2014/main" id="{7E4612A7-C606-4791-919A-6FF0EE436B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21330" y="8121041"/>
            <a:ext cx="2661288" cy="660670"/>
          </a:xfrm>
          <a:prstGeom prst="rect">
            <a:avLst/>
          </a:prstGeom>
        </p:spPr>
      </p:pic>
      <p:sp>
        <p:nvSpPr>
          <p:cNvPr id="125" name="Ellipse 124">
            <a:extLst>
              <a:ext uri="{FF2B5EF4-FFF2-40B4-BE49-F238E27FC236}">
                <a16:creationId xmlns:a16="http://schemas.microsoft.com/office/drawing/2014/main" id="{C8C4FFE1-249B-40AB-B760-90FA32472FD9}"/>
              </a:ext>
            </a:extLst>
          </p:cNvPr>
          <p:cNvSpPr/>
          <p:nvPr/>
        </p:nvSpPr>
        <p:spPr>
          <a:xfrm rot="21187362">
            <a:off x="7562595" y="7533745"/>
            <a:ext cx="638670" cy="1918668"/>
          </a:xfrm>
          <a:prstGeom prst="ellipse">
            <a:avLst/>
          </a:prstGeom>
          <a:noFill/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126" name="Ellipse 125">
            <a:extLst>
              <a:ext uri="{FF2B5EF4-FFF2-40B4-BE49-F238E27FC236}">
                <a16:creationId xmlns:a16="http://schemas.microsoft.com/office/drawing/2014/main" id="{2309B590-7A70-4C5D-A63A-FBDF94AAC276}"/>
              </a:ext>
            </a:extLst>
          </p:cNvPr>
          <p:cNvSpPr/>
          <p:nvPr/>
        </p:nvSpPr>
        <p:spPr>
          <a:xfrm rot="20070660">
            <a:off x="8231579" y="7466053"/>
            <a:ext cx="1320824" cy="191866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128" name="Rectangle : coins arrondis 127">
            <a:extLst>
              <a:ext uri="{FF2B5EF4-FFF2-40B4-BE49-F238E27FC236}">
                <a16:creationId xmlns:a16="http://schemas.microsoft.com/office/drawing/2014/main" id="{AD9D1362-AC29-47CF-B464-C8390B238665}"/>
              </a:ext>
            </a:extLst>
          </p:cNvPr>
          <p:cNvSpPr/>
          <p:nvPr/>
        </p:nvSpPr>
        <p:spPr>
          <a:xfrm>
            <a:off x="10175553" y="8063807"/>
            <a:ext cx="2707065" cy="750051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E830899E-E05E-4629-A1AC-D974F7B6DF8A}"/>
              </a:ext>
            </a:extLst>
          </p:cNvPr>
          <p:cNvSpPr txBox="1"/>
          <p:nvPr/>
        </p:nvSpPr>
        <p:spPr>
          <a:xfrm>
            <a:off x="10045204" y="7688782"/>
            <a:ext cx="299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C00000"/>
                </a:solidFill>
              </a:rPr>
              <a:t>“Squared” </a:t>
            </a:r>
            <a:r>
              <a:rPr lang="en-US" sz="1600" b="1" i="1" dirty="0">
                <a:solidFill>
                  <a:srgbClr val="C00000"/>
                </a:solidFill>
              </a:rPr>
              <a:t>effective</a:t>
            </a:r>
            <a:r>
              <a:rPr lang="en-US" sz="1600" b="1" dirty="0">
                <a:solidFill>
                  <a:srgbClr val="C00000"/>
                </a:solidFill>
              </a:rPr>
              <a:t> deformation</a:t>
            </a:r>
          </a:p>
        </p:txBody>
      </p:sp>
      <p:cxnSp>
        <p:nvCxnSpPr>
          <p:cNvPr id="140" name="Connecteur droit 139">
            <a:extLst>
              <a:ext uri="{FF2B5EF4-FFF2-40B4-BE49-F238E27FC236}">
                <a16:creationId xmlns:a16="http://schemas.microsoft.com/office/drawing/2014/main" id="{CB8F50D8-712F-49D1-AE4F-FEB28D06C69F}"/>
              </a:ext>
            </a:extLst>
          </p:cNvPr>
          <p:cNvCxnSpPr/>
          <p:nvPr/>
        </p:nvCxnSpPr>
        <p:spPr>
          <a:xfrm>
            <a:off x="12338736" y="8451376"/>
            <a:ext cx="329980" cy="0"/>
          </a:xfrm>
          <a:prstGeom prst="line">
            <a:avLst/>
          </a:prstGeom>
          <a:noFill/>
          <a:ln w="57150" cap="flat">
            <a:solidFill>
              <a:srgbClr val="C0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1" name="ZoneTexte 140">
            <a:extLst>
              <a:ext uri="{FF2B5EF4-FFF2-40B4-BE49-F238E27FC236}">
                <a16:creationId xmlns:a16="http://schemas.microsoft.com/office/drawing/2014/main" id="{1598E598-FC0F-49C1-897A-3F4516EDAEF1}"/>
              </a:ext>
            </a:extLst>
          </p:cNvPr>
          <p:cNvSpPr txBox="1"/>
          <p:nvPr/>
        </p:nvSpPr>
        <p:spPr>
          <a:xfrm>
            <a:off x="10180130" y="8974916"/>
            <a:ext cx="2651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C00000"/>
                </a:solidFill>
              </a:rPr>
              <a:t>2-body part of </a:t>
            </a:r>
            <a:r>
              <a:rPr lang="en-US" sz="1600" b="1" dirty="0">
                <a:solidFill>
                  <a:srgbClr val="C00000"/>
                </a:solidFill>
                <a:latin typeface="Brush Script MT" panose="03060802040406070304" pitchFamily="66" charset="0"/>
              </a:rPr>
              <a:t>E</a:t>
            </a:r>
            <a:r>
              <a:rPr lang="en-US" sz="1600" b="1" baseline="-25000" dirty="0">
                <a:solidFill>
                  <a:srgbClr val="C00000"/>
                </a:solidFill>
              </a:rPr>
              <a:t>l</a:t>
            </a:r>
            <a:r>
              <a:rPr lang="en-US" sz="1600" b="1" baseline="30000" dirty="0">
                <a:solidFill>
                  <a:srgbClr val="C00000"/>
                </a:solidFill>
              </a:rPr>
              <a:t>(1) </a:t>
            </a:r>
            <a:r>
              <a:rPr lang="en-US" sz="1600" b="1" dirty="0">
                <a:solidFill>
                  <a:srgbClr val="C00000"/>
                </a:solidFill>
                <a:latin typeface="Brush Script MT" panose="03060802040406070304" pitchFamily="66" charset="0"/>
              </a:rPr>
              <a:t>E</a:t>
            </a:r>
            <a:r>
              <a:rPr lang="en-US" sz="1600" b="1" baseline="-25000" dirty="0">
                <a:solidFill>
                  <a:srgbClr val="C00000"/>
                </a:solidFill>
              </a:rPr>
              <a:t>l</a:t>
            </a:r>
            <a:r>
              <a:rPr lang="en-US" sz="1600" b="1" baseline="30000" dirty="0">
                <a:solidFill>
                  <a:srgbClr val="C00000"/>
                </a:solidFill>
              </a:rPr>
              <a:t>(1)  </a:t>
            </a:r>
            <a:r>
              <a:rPr lang="en-US" sz="1600" b="1" dirty="0">
                <a:solidFill>
                  <a:srgbClr val="C00000"/>
                </a:solidFill>
              </a:rPr>
              <a:t>only!</a:t>
            </a:r>
          </a:p>
        </p:txBody>
      </p:sp>
      <p:sp>
        <p:nvSpPr>
          <p:cNvPr id="142" name="ZoneTexte 141">
            <a:extLst>
              <a:ext uri="{FF2B5EF4-FFF2-40B4-BE49-F238E27FC236}">
                <a16:creationId xmlns:a16="http://schemas.microsoft.com/office/drawing/2014/main" id="{213824D7-BE81-4E1F-A511-848E8BE99181}"/>
              </a:ext>
            </a:extLst>
          </p:cNvPr>
          <p:cNvSpPr txBox="1"/>
          <p:nvPr/>
        </p:nvSpPr>
        <p:spPr>
          <a:xfrm>
            <a:off x="6508435" y="7004023"/>
            <a:ext cx="538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with</a:t>
            </a:r>
          </a:p>
        </p:txBody>
      </p:sp>
      <p:sp>
        <p:nvSpPr>
          <p:cNvPr id="143" name="Flèche : courbe vers le haut 142">
            <a:extLst>
              <a:ext uri="{FF2B5EF4-FFF2-40B4-BE49-F238E27FC236}">
                <a16:creationId xmlns:a16="http://schemas.microsoft.com/office/drawing/2014/main" id="{CA20019F-3059-4CE8-B8D4-E117CB15F231}"/>
              </a:ext>
            </a:extLst>
          </p:cNvPr>
          <p:cNvSpPr/>
          <p:nvPr/>
        </p:nvSpPr>
        <p:spPr>
          <a:xfrm>
            <a:off x="9379425" y="9276192"/>
            <a:ext cx="1496393" cy="460413"/>
          </a:xfrm>
          <a:prstGeom prst="curvedUp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9ADE35D5-680F-47F7-92AC-D476658EF6D7}"/>
              </a:ext>
            </a:extLst>
          </p:cNvPr>
          <p:cNvSpPr txBox="1"/>
          <p:nvPr/>
        </p:nvSpPr>
        <p:spPr>
          <a:xfrm>
            <a:off x="5541890" y="9402756"/>
            <a:ext cx="39837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0033CC"/>
                </a:solidFill>
              </a:rPr>
              <a:t>Nothing to do with deformation/correlations</a:t>
            </a: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2B5A5D76-DC98-4488-8795-44F68FB27379}"/>
              </a:ext>
            </a:extLst>
          </p:cNvPr>
          <p:cNvSpPr txBox="1"/>
          <p:nvPr/>
        </p:nvSpPr>
        <p:spPr>
          <a:xfrm>
            <a:off x="7092763" y="6673252"/>
            <a:ext cx="5642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chemeClr val="tx1"/>
                </a:solidFill>
              </a:rPr>
              <a:t>Deformed surface of the intrinsic one-body density distribution</a:t>
            </a: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F57D5B22-2EF7-4D97-8F83-A8EACE0180EB}"/>
              </a:ext>
            </a:extLst>
          </p:cNvPr>
          <p:cNvSpPr txBox="1"/>
          <p:nvPr/>
        </p:nvSpPr>
        <p:spPr>
          <a:xfrm>
            <a:off x="7840204" y="7382455"/>
            <a:ext cx="42643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0033CC"/>
                </a:solidFill>
              </a:rPr>
              <a:t>“Independent sources” (finite number of them)</a:t>
            </a:r>
          </a:p>
        </p:txBody>
      </p:sp>
      <p:sp>
        <p:nvSpPr>
          <p:cNvPr id="147" name="ZoneTexte 146">
            <a:extLst>
              <a:ext uri="{FF2B5EF4-FFF2-40B4-BE49-F238E27FC236}">
                <a16:creationId xmlns:a16="http://schemas.microsoft.com/office/drawing/2014/main" id="{5FB6E8D9-422F-4565-B93B-F37DF2E6536C}"/>
              </a:ext>
            </a:extLst>
          </p:cNvPr>
          <p:cNvSpPr txBox="1"/>
          <p:nvPr/>
        </p:nvSpPr>
        <p:spPr>
          <a:xfrm>
            <a:off x="9169673" y="7481949"/>
            <a:ext cx="2231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C00000"/>
                </a:solidFill>
              </a:rPr>
              <a:t>Non-trivial contribution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49DEB8E-33B4-426D-914E-1CB712B20A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36192" y="3554043"/>
            <a:ext cx="1324388" cy="318602"/>
          </a:xfrm>
          <a:prstGeom prst="rect">
            <a:avLst/>
          </a:prstGeom>
        </p:spPr>
      </p:pic>
      <p:cxnSp>
        <p:nvCxnSpPr>
          <p:cNvPr id="148" name="Connecteur droit avec flèche 147">
            <a:extLst>
              <a:ext uri="{FF2B5EF4-FFF2-40B4-BE49-F238E27FC236}">
                <a16:creationId xmlns:a16="http://schemas.microsoft.com/office/drawing/2014/main" id="{8F9322C7-5ED4-4CFA-8055-D15EC4CB2E32}"/>
              </a:ext>
            </a:extLst>
          </p:cNvPr>
          <p:cNvCxnSpPr>
            <a:cxnSpLocks/>
            <a:stCxn id="73" idx="2"/>
          </p:cNvCxnSpPr>
          <p:nvPr/>
        </p:nvCxnSpPr>
        <p:spPr>
          <a:xfrm>
            <a:off x="1584662" y="4838290"/>
            <a:ext cx="6039514" cy="2674649"/>
          </a:xfrm>
          <a:prstGeom prst="straightConnector1">
            <a:avLst/>
          </a:prstGeom>
          <a:noFill/>
          <a:ln w="38100" cap="flat">
            <a:solidFill>
              <a:srgbClr val="0033CC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9" name="Connecteur droit avec flèche 148">
            <a:extLst>
              <a:ext uri="{FF2B5EF4-FFF2-40B4-BE49-F238E27FC236}">
                <a16:creationId xmlns:a16="http://schemas.microsoft.com/office/drawing/2014/main" id="{4FEF96F5-1CE2-4AAD-BE1C-4AADB8033C28}"/>
              </a:ext>
            </a:extLst>
          </p:cNvPr>
          <p:cNvCxnSpPr>
            <a:cxnSpLocks/>
            <a:stCxn id="80" idx="2"/>
          </p:cNvCxnSpPr>
          <p:nvPr/>
        </p:nvCxnSpPr>
        <p:spPr>
          <a:xfrm>
            <a:off x="2943982" y="4849310"/>
            <a:ext cx="5392291" cy="2682408"/>
          </a:xfrm>
          <a:prstGeom prst="straightConnector1">
            <a:avLst/>
          </a:prstGeom>
          <a:noFill/>
          <a:ln w="38100" cap="flat">
            <a:solidFill>
              <a:srgbClr val="C00000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456A8ABC-FD57-427B-8553-A842C4E408AC}"/>
              </a:ext>
            </a:extLst>
          </p:cNvPr>
          <p:cNvSpPr/>
          <p:nvPr/>
        </p:nvSpPr>
        <p:spPr>
          <a:xfrm flipV="1">
            <a:off x="7239065" y="3632450"/>
            <a:ext cx="527991" cy="318601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50" name="ZoneTexte 149">
            <a:extLst>
              <a:ext uri="{FF2B5EF4-FFF2-40B4-BE49-F238E27FC236}">
                <a16:creationId xmlns:a16="http://schemas.microsoft.com/office/drawing/2014/main" id="{2A6D3157-CE09-4201-89B5-202D874A4634}"/>
              </a:ext>
            </a:extLst>
          </p:cNvPr>
          <p:cNvSpPr txBox="1"/>
          <p:nvPr/>
        </p:nvSpPr>
        <p:spPr>
          <a:xfrm>
            <a:off x="6205542" y="4119820"/>
            <a:ext cx="22765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1) Linear approximation</a:t>
            </a:r>
          </a:p>
        </p:txBody>
      </p:sp>
      <p:pic>
        <p:nvPicPr>
          <p:cNvPr id="152" name="Image 151">
            <a:extLst>
              <a:ext uri="{FF2B5EF4-FFF2-40B4-BE49-F238E27FC236}">
                <a16:creationId xmlns:a16="http://schemas.microsoft.com/office/drawing/2014/main" id="{A19BA495-992F-4C9C-8019-556E0CA8368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71597" y="4136194"/>
            <a:ext cx="2269715" cy="340457"/>
          </a:xfrm>
          <a:prstGeom prst="rect">
            <a:avLst/>
          </a:prstGeom>
        </p:spPr>
      </p:pic>
      <p:sp>
        <p:nvSpPr>
          <p:cNvPr id="153" name="TextBox 59">
            <a:extLst>
              <a:ext uri="{FF2B5EF4-FFF2-40B4-BE49-F238E27FC236}">
                <a16:creationId xmlns:a16="http://schemas.microsoft.com/office/drawing/2014/main" id="{84488859-3730-49D9-922A-6000996EAF37}"/>
              </a:ext>
            </a:extLst>
          </p:cNvPr>
          <p:cNvSpPr txBox="1"/>
          <p:nvPr/>
        </p:nvSpPr>
        <p:spPr>
          <a:xfrm>
            <a:off x="6284435" y="4420899"/>
            <a:ext cx="448887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Blaizot, </a:t>
            </a:r>
            <a:r>
              <a:rPr lang="fr-FR" sz="1700" dirty="0" err="1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Broniowski</a:t>
            </a:r>
            <a:r>
              <a:rPr lang="fr-FR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, </a:t>
            </a:r>
            <a:r>
              <a:rPr lang="fr-FR" sz="1700" dirty="0" err="1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Ollitrault</a:t>
            </a:r>
            <a:r>
              <a:rPr lang="fr-FR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, PLB (2014) 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54" name="ZoneTexte 153">
            <a:extLst>
              <a:ext uri="{FF2B5EF4-FFF2-40B4-BE49-F238E27FC236}">
                <a16:creationId xmlns:a16="http://schemas.microsoft.com/office/drawing/2014/main" id="{5F6A7DCF-A771-4819-A5F4-D81102E41945}"/>
              </a:ext>
            </a:extLst>
          </p:cNvPr>
          <p:cNvSpPr txBox="1"/>
          <p:nvPr/>
        </p:nvSpPr>
        <p:spPr>
          <a:xfrm>
            <a:off x="6221429" y="4814337"/>
            <a:ext cx="1895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chemeClr val="tx1"/>
                </a:solidFill>
              </a:rPr>
              <a:t>2) </a:t>
            </a:r>
            <a:r>
              <a:rPr lang="fr-FR" sz="1600" b="1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T</a:t>
            </a:r>
            <a:r>
              <a:rPr lang="fr-FR" sz="2400" b="1" baseline="-25000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R</a:t>
            </a:r>
            <a:r>
              <a:rPr lang="fr-FR" sz="1600" b="1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ENTo</a:t>
            </a:r>
            <a:r>
              <a:rPr lang="fr-FR" sz="1600" b="1" dirty="0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ansatz</a:t>
            </a:r>
            <a:endParaRPr lang="en-GB" sz="1600" dirty="0">
              <a:solidFill>
                <a:schemeClr val="tx1"/>
              </a:solidFill>
              <a:latin typeface="Palatino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ECC7FEC-4C44-44C0-836C-FC3413C473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83585" y="4815475"/>
            <a:ext cx="1832762" cy="331168"/>
          </a:xfrm>
          <a:prstGeom prst="rect">
            <a:avLst/>
          </a:prstGeom>
        </p:spPr>
      </p:pic>
      <p:sp>
        <p:nvSpPr>
          <p:cNvPr id="155" name="TextBox 59">
            <a:extLst>
              <a:ext uri="{FF2B5EF4-FFF2-40B4-BE49-F238E27FC236}">
                <a16:creationId xmlns:a16="http://schemas.microsoft.com/office/drawing/2014/main" id="{A8D38297-DD45-44BC-BF3E-0427AF7906A0}"/>
              </a:ext>
            </a:extLst>
          </p:cNvPr>
          <p:cNvSpPr txBox="1"/>
          <p:nvPr/>
        </p:nvSpPr>
        <p:spPr>
          <a:xfrm>
            <a:off x="9881178" y="4786118"/>
            <a:ext cx="138326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700" dirty="0" err="1">
                <a:solidFill>
                  <a:schemeClr val="tx1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with</a:t>
            </a:r>
            <a:endParaRPr lang="en-GB" sz="1700" dirty="0">
              <a:solidFill>
                <a:schemeClr val="tx1"/>
              </a:solidFill>
              <a:latin typeface="Palatino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720FA34-7897-4EA0-9E7E-8A72E5613BC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18195" y="4643557"/>
            <a:ext cx="1954724" cy="677413"/>
          </a:xfrm>
          <a:prstGeom prst="rect">
            <a:avLst/>
          </a:prstGeom>
        </p:spPr>
      </p:pic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1A664904-416D-4DCF-8B0A-7E28388ED67B}"/>
              </a:ext>
            </a:extLst>
          </p:cNvPr>
          <p:cNvSpPr/>
          <p:nvPr/>
        </p:nvSpPr>
        <p:spPr>
          <a:xfrm>
            <a:off x="6199722" y="4078255"/>
            <a:ext cx="6323089" cy="1253489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44FBB740-7F6A-4378-80F5-2EE3B15A0DB1}"/>
              </a:ext>
            </a:extLst>
          </p:cNvPr>
          <p:cNvSpPr txBox="1"/>
          <p:nvPr/>
        </p:nvSpPr>
        <p:spPr>
          <a:xfrm>
            <a:off x="-18839" y="4915309"/>
            <a:ext cx="433003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C00000"/>
                </a:solidFill>
              </a:rPr>
              <a:t>Two-body part of squared eccentricity operator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14AFC261-6E2A-4459-A99C-B196DA50ED04}"/>
              </a:ext>
            </a:extLst>
          </p:cNvPr>
          <p:cNvSpPr txBox="1"/>
          <p:nvPr/>
        </p:nvSpPr>
        <p:spPr>
          <a:xfrm>
            <a:off x="1520724" y="5424876"/>
            <a:ext cx="10396714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Eccentricity variance = ground-state expectation value of one- and  two-body local operators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897B64F8-D8AE-4F90-BD75-931FFFB32726}"/>
              </a:ext>
            </a:extLst>
          </p:cNvPr>
          <p:cNvSpPr txBox="1"/>
          <p:nvPr/>
        </p:nvSpPr>
        <p:spPr>
          <a:xfrm>
            <a:off x="1500240" y="6260365"/>
            <a:ext cx="1039671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Two-particle observable Var(</a:t>
            </a:r>
            <a:r>
              <a:rPr lang="en-US" sz="2000" b="1" i="1" dirty="0" err="1">
                <a:solidFill>
                  <a:srgbClr val="C00000"/>
                </a:solidFill>
                <a:cs typeface="Times New Roman" panose="02020603050405020304" pitchFamily="18" charset="0"/>
              </a:rPr>
              <a:t>V</a:t>
            </a:r>
            <a:r>
              <a:rPr lang="en-US" sz="2000" b="1" i="1" baseline="-250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l</a:t>
            </a:r>
            <a:r>
              <a:rPr lang="en-US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) is induced by up to two-body correlations to leading order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098857D0-984F-4FDA-847E-3E2DAA61DDE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816223" y="2358774"/>
            <a:ext cx="832437" cy="569562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4CFD4CD6-6DEB-4C0C-89A8-C8145DA9DBD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446539" y="2683885"/>
            <a:ext cx="1210413" cy="360637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B5D0C020-3089-4C79-A486-38DFEE765FB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188338" y="2714740"/>
            <a:ext cx="875298" cy="293142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05ABDD14-29DA-4641-9BD6-EE14C924107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632264" y="2241922"/>
            <a:ext cx="783383" cy="34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465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7" grpId="0"/>
      <p:bldP spid="47" grpId="0" animBg="1"/>
      <p:bldP spid="49" grpId="0" animBg="1"/>
      <p:bldP spid="70" grpId="0" animBg="1"/>
      <p:bldP spid="122" grpId="0"/>
      <p:bldP spid="59" grpId="0"/>
      <p:bldP spid="64" grpId="0" animBg="1"/>
      <p:bldP spid="65" grpId="0" animBg="1"/>
      <p:bldP spid="5" grpId="0" animBg="1"/>
      <p:bldP spid="68" grpId="0"/>
      <p:bldP spid="69" grpId="0" animBg="1"/>
      <p:bldP spid="71" grpId="0"/>
      <p:bldP spid="73" grpId="0" animBg="1"/>
      <p:bldP spid="75" grpId="0" animBg="1"/>
      <p:bldP spid="80" grpId="0" animBg="1"/>
      <p:bldP spid="87" grpId="0"/>
      <p:bldP spid="93" grpId="0"/>
      <p:bldP spid="95" grpId="0"/>
      <p:bldP spid="100" grpId="0" animBg="1"/>
      <p:bldP spid="104" grpId="0" animBg="1"/>
      <p:bldP spid="109" grpId="0" animBg="1"/>
      <p:bldP spid="117" grpId="0" animBg="1"/>
      <p:bldP spid="125" grpId="0" animBg="1"/>
      <p:bldP spid="126" grpId="0" animBg="1"/>
      <p:bldP spid="128" grpId="0" animBg="1"/>
      <p:bldP spid="139" grpId="0"/>
      <p:bldP spid="141" grpId="0"/>
      <p:bldP spid="142" grpId="0"/>
      <p:bldP spid="143" grpId="0" animBg="1"/>
      <p:bldP spid="144" grpId="0"/>
      <p:bldP spid="145" grpId="0"/>
      <p:bldP spid="146" grpId="0"/>
      <p:bldP spid="146" grpId="1"/>
      <p:bldP spid="147" grpId="0"/>
      <p:bldP spid="147" grpId="1"/>
      <p:bldP spid="17" grpId="0" animBg="1"/>
      <p:bldP spid="150" grpId="0"/>
      <p:bldP spid="153" grpId="0"/>
      <p:bldP spid="154" grpId="0"/>
      <p:bldP spid="155" grpId="0"/>
      <p:bldP spid="34" grpId="0" animBg="1"/>
      <p:bldP spid="94" grpId="0" animBg="1"/>
      <p:bldP spid="99" grpId="0" animBg="1"/>
      <p:bldP spid="10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44500" y="127000"/>
            <a:ext cx="12115800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solidFill>
                  <a:srgbClr val="00BDFF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33CC"/>
                </a:solidFill>
              </a:rPr>
              <a:t>Contents</a:t>
            </a:r>
          </a:p>
        </p:txBody>
      </p:sp>
      <p:sp>
        <p:nvSpPr>
          <p:cNvPr id="81" name="Shape 81"/>
          <p:cNvSpPr/>
          <p:nvPr/>
        </p:nvSpPr>
        <p:spPr>
          <a:xfrm>
            <a:off x="551070" y="3475321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Imaging (two-body) correlations in nuclei via 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ultra-</a:t>
            </a:r>
            <a:r>
              <a:rPr lang="fr-FR" sz="2200" dirty="0" err="1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relativistic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ion-ion collisions</a:t>
            </a:r>
            <a:endParaRPr lang="en-US" sz="2200" dirty="0">
              <a:solidFill>
                <a:srgbClr val="0033CC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3" name="Shape 81"/>
          <p:cNvSpPr/>
          <p:nvPr/>
        </p:nvSpPr>
        <p:spPr>
          <a:xfrm>
            <a:off x="551070" y="2748635"/>
            <a:ext cx="1106609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Introduction</a:t>
            </a:r>
            <a:endParaRPr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" name="Shape 81">
            <a:extLst>
              <a:ext uri="{FF2B5EF4-FFF2-40B4-BE49-F238E27FC236}">
                <a16:creationId xmlns:a16="http://schemas.microsoft.com/office/drawing/2014/main" id="{0C7ED7B8-22D2-4557-9A48-EFE98FD2E05B}"/>
              </a:ext>
            </a:extLst>
          </p:cNvPr>
          <p:cNvSpPr/>
          <p:nvPr/>
        </p:nvSpPr>
        <p:spPr>
          <a:xfrm>
            <a:off x="906515" y="571167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Anatomy of two-body correlations based on ab initio nuclear structure calculations</a:t>
            </a:r>
          </a:p>
        </p:txBody>
      </p:sp>
      <p:sp>
        <p:nvSpPr>
          <p:cNvPr id="18" name="Shape 81">
            <a:extLst>
              <a:ext uri="{FF2B5EF4-FFF2-40B4-BE49-F238E27FC236}">
                <a16:creationId xmlns:a16="http://schemas.microsoft.com/office/drawing/2014/main" id="{0ECECA3C-5CF8-4DE7-90E2-C6C741A6BF68}"/>
              </a:ext>
            </a:extLst>
          </p:cNvPr>
          <p:cNvSpPr/>
          <p:nvPr/>
        </p:nvSpPr>
        <p:spPr>
          <a:xfrm>
            <a:off x="906516" y="492869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flow versus a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fully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quantal description of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nuclei</a:t>
            </a:r>
            <a:endParaRPr lang="fr-FR"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6" name="Shape 81">
            <a:extLst>
              <a:ext uri="{FF2B5EF4-FFF2-40B4-BE49-F238E27FC236}">
                <a16:creationId xmlns:a16="http://schemas.microsoft.com/office/drawing/2014/main" id="{C827ED10-092C-434A-97F5-C156E901F931}"/>
              </a:ext>
            </a:extLst>
          </p:cNvPr>
          <p:cNvSpPr/>
          <p:nvPr/>
        </p:nvSpPr>
        <p:spPr>
          <a:xfrm>
            <a:off x="906512" y="4144431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flow versus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classical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rigid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rotor model</a:t>
            </a:r>
          </a:p>
        </p:txBody>
      </p:sp>
      <p:sp>
        <p:nvSpPr>
          <p:cNvPr id="31" name="Shape 81">
            <a:extLst>
              <a:ext uri="{FF2B5EF4-FFF2-40B4-BE49-F238E27FC236}">
                <a16:creationId xmlns:a16="http://schemas.microsoft.com/office/drawing/2014/main" id="{31A512A4-F9F2-4731-8957-33864DDEF57C}"/>
              </a:ext>
            </a:extLst>
          </p:cNvPr>
          <p:cNvSpPr/>
          <p:nvPr/>
        </p:nvSpPr>
        <p:spPr>
          <a:xfrm>
            <a:off x="622300" y="6438436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Conclusions and perspectives</a:t>
            </a:r>
            <a:endParaRPr lang="en-US" sz="2200" dirty="0"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70973838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 119">
            <a:extLst>
              <a:ext uri="{FF2B5EF4-FFF2-40B4-BE49-F238E27FC236}">
                <a16:creationId xmlns:a16="http://schemas.microsoft.com/office/drawing/2014/main" id="{1F13EF8D-D6E6-4CF1-8B6E-0127ACF671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032" y="1466656"/>
            <a:ext cx="2828045" cy="2628059"/>
          </a:xfrm>
          <a:prstGeom prst="rect">
            <a:avLst/>
          </a:prstGeom>
        </p:spPr>
      </p:pic>
      <p:sp>
        <p:nvSpPr>
          <p:cNvPr id="121" name="ZoneTexte 120">
            <a:extLst>
              <a:ext uri="{FF2B5EF4-FFF2-40B4-BE49-F238E27FC236}">
                <a16:creationId xmlns:a16="http://schemas.microsoft.com/office/drawing/2014/main" id="{08131AEA-0B37-4E25-85F2-54677AA8F733}"/>
              </a:ext>
            </a:extLst>
          </p:cNvPr>
          <p:cNvSpPr txBox="1"/>
          <p:nvPr/>
        </p:nvSpPr>
        <p:spPr>
          <a:xfrm>
            <a:off x="11059416" y="2488715"/>
            <a:ext cx="104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C25F62A4-350C-4668-8464-E27EE30AB1C4}"/>
                  </a:ext>
                </a:extLst>
              </p:cNvPr>
              <p:cNvSpPr txBox="1"/>
              <p:nvPr/>
            </p:nvSpPr>
            <p:spPr>
              <a:xfrm>
                <a:off x="11374551" y="2740930"/>
                <a:ext cx="497768" cy="406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C25F62A4-350C-4668-8464-E27EE30AB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4551" y="2740930"/>
                <a:ext cx="497768" cy="406137"/>
              </a:xfrm>
              <a:prstGeom prst="rect">
                <a:avLst/>
              </a:prstGeom>
              <a:blipFill>
                <a:blip r:embed="rId3"/>
                <a:stretch>
                  <a:fillRect l="-17073"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5" name="ZoneTexte 124">
            <a:extLst>
              <a:ext uri="{FF2B5EF4-FFF2-40B4-BE49-F238E27FC236}">
                <a16:creationId xmlns:a16="http://schemas.microsoft.com/office/drawing/2014/main" id="{D8956EAC-B070-492A-8244-E5157FCC37BB}"/>
              </a:ext>
            </a:extLst>
          </p:cNvPr>
          <p:cNvSpPr txBox="1"/>
          <p:nvPr/>
        </p:nvSpPr>
        <p:spPr>
          <a:xfrm>
            <a:off x="11153335" y="2206909"/>
            <a:ext cx="87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3DCEA0DB-6AB7-4843-A728-B1F41795BB35}"/>
              </a:ext>
            </a:extLst>
          </p:cNvPr>
          <p:cNvSpPr txBox="1"/>
          <p:nvPr/>
        </p:nvSpPr>
        <p:spPr>
          <a:xfrm>
            <a:off x="11129151" y="1933110"/>
            <a:ext cx="87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QRV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61ED58F0-53B6-4C6C-BE14-E5F010FFE0B6}"/>
              </a:ext>
            </a:extLst>
          </p:cNvPr>
          <p:cNvSpPr txBox="1"/>
          <p:nvPr/>
        </p:nvSpPr>
        <p:spPr>
          <a:xfrm>
            <a:off x="11015355" y="1621380"/>
            <a:ext cx="114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QRV+DC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986302-B3B4-437F-9AD0-40D736868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13" y="2283660"/>
            <a:ext cx="6103871" cy="825367"/>
          </a:xfrm>
          <a:prstGeom prst="rect">
            <a:avLst/>
          </a:prstGeom>
        </p:spPr>
      </p:pic>
      <p:sp>
        <p:nvSpPr>
          <p:cNvPr id="90" name="TextBox 59">
            <a:extLst>
              <a:ext uri="{FF2B5EF4-FFF2-40B4-BE49-F238E27FC236}">
                <a16:creationId xmlns:a16="http://schemas.microsoft.com/office/drawing/2014/main" id="{3937F932-C10E-4B4F-9F98-12B3316A1C8E}"/>
              </a:ext>
            </a:extLst>
          </p:cNvPr>
          <p:cNvSpPr txBox="1"/>
          <p:nvPr/>
        </p:nvSpPr>
        <p:spPr>
          <a:xfrm>
            <a:off x="6603445" y="1512801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Ding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arXiv:2608.22699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07" name="Shape 111">
            <a:extLst>
              <a:ext uri="{FF2B5EF4-FFF2-40B4-BE49-F238E27FC236}">
                <a16:creationId xmlns:a16="http://schemas.microsoft.com/office/drawing/2014/main" id="{460C5480-9652-4C0C-A388-9504087EA204}"/>
              </a:ext>
            </a:extLst>
          </p:cNvPr>
          <p:cNvSpPr/>
          <p:nvPr/>
        </p:nvSpPr>
        <p:spPr>
          <a:xfrm>
            <a:off x="145783" y="1500297"/>
            <a:ext cx="859643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400" b="1" dirty="0">
                <a:solidFill>
                  <a:schemeClr val="tx1"/>
                </a:solidFill>
              </a:rPr>
              <a:t>Ab initio </a:t>
            </a:r>
            <a:r>
              <a:rPr lang="fr-FR" sz="2400" b="1" dirty="0" err="1">
                <a:solidFill>
                  <a:schemeClr val="tx1"/>
                </a:solidFill>
              </a:rPr>
              <a:t>method</a:t>
            </a:r>
            <a:r>
              <a:rPr lang="fr-FR" sz="2400" b="1" dirty="0">
                <a:solidFill>
                  <a:schemeClr val="tx1"/>
                </a:solidFill>
              </a:rPr>
              <a:t> = PGCM-</a:t>
            </a:r>
            <a:r>
              <a:rPr lang="fr-FR" sz="2400" b="1" dirty="0" err="1">
                <a:solidFill>
                  <a:schemeClr val="tx1"/>
                </a:solidFill>
              </a:rPr>
              <a:t>based</a:t>
            </a:r>
            <a:r>
              <a:rPr lang="fr-FR" sz="2400" b="1" dirty="0">
                <a:solidFill>
                  <a:schemeClr val="tx1"/>
                </a:solidFill>
              </a:rPr>
              <a:t> MR-IMSRG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123" name="Shape 111">
            <a:extLst>
              <a:ext uri="{FF2B5EF4-FFF2-40B4-BE49-F238E27FC236}">
                <a16:creationId xmlns:a16="http://schemas.microsoft.com/office/drawing/2014/main" id="{568C7AA1-9F60-435D-A66A-9B3C26A96BA4}"/>
              </a:ext>
            </a:extLst>
          </p:cNvPr>
          <p:cNvSpPr/>
          <p:nvPr/>
        </p:nvSpPr>
        <p:spPr>
          <a:xfrm>
            <a:off x="151594" y="4349154"/>
            <a:ext cx="375650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EM1.8/2.0 </a:t>
            </a:r>
            <a:r>
              <a:rPr lang="en-US" dirty="0" err="1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dirty="0" err="1">
                <a:solidFill>
                  <a:schemeClr val="tx1"/>
                </a:solidFill>
                <a:cs typeface="Times New Roman" panose="02020603050405020304" pitchFamily="18" charset="0"/>
              </a:rPr>
              <a:t>EFT</a:t>
            </a: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 nuclear Hamiltonian</a:t>
            </a:r>
          </a:p>
        </p:txBody>
      </p:sp>
      <p:sp>
        <p:nvSpPr>
          <p:cNvPr id="124" name="TextBox 59">
            <a:extLst>
              <a:ext uri="{FF2B5EF4-FFF2-40B4-BE49-F238E27FC236}">
                <a16:creationId xmlns:a16="http://schemas.microsoft.com/office/drawing/2014/main" id="{EE72AD93-A05F-4A49-8FDC-87C4BE7BE753}"/>
              </a:ext>
            </a:extLst>
          </p:cNvPr>
          <p:cNvSpPr txBox="1"/>
          <p:nvPr/>
        </p:nvSpPr>
        <p:spPr>
          <a:xfrm>
            <a:off x="3908635" y="4324054"/>
            <a:ext cx="272389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Kebeler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PRC (2011)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200" name="Line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8A4F9465-86F7-47C7-AAC8-D6E49C168B2F}"/>
              </a:ext>
            </a:extLst>
          </p:cNvPr>
          <p:cNvSpPr/>
          <p:nvPr/>
        </p:nvSpPr>
        <p:spPr>
          <a:xfrm>
            <a:off x="10399436" y="1573879"/>
            <a:ext cx="2398406" cy="2456678"/>
          </a:xfrm>
          <a:prstGeom prst="ellipse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2DF04C-8F56-43B0-8013-CAC61DB4579D}"/>
              </a:ext>
            </a:extLst>
          </p:cNvPr>
          <p:cNvSpPr/>
          <p:nvPr/>
        </p:nvSpPr>
        <p:spPr>
          <a:xfrm>
            <a:off x="1096875" y="2297128"/>
            <a:ext cx="1258495" cy="570805"/>
          </a:xfrm>
          <a:prstGeom prst="roundRect">
            <a:avLst/>
          </a:prstGeom>
          <a:solidFill>
            <a:srgbClr val="FF99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24" name="Shape 111">
            <a:extLst>
              <a:ext uri="{FF2B5EF4-FFF2-40B4-BE49-F238E27FC236}">
                <a16:creationId xmlns:a16="http://schemas.microsoft.com/office/drawing/2014/main" id="{C7838777-29AF-49E0-9964-C90ACB86EF25}"/>
              </a:ext>
            </a:extLst>
          </p:cNvPr>
          <p:cNvSpPr/>
          <p:nvPr/>
        </p:nvSpPr>
        <p:spPr>
          <a:xfrm>
            <a:off x="21356" y="1957885"/>
            <a:ext cx="2564074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FF99FF"/>
                </a:solidFill>
              </a:rPr>
              <a:t>Dynamical</a:t>
            </a:r>
            <a:r>
              <a:rPr lang="fr-FR" sz="1600" dirty="0">
                <a:solidFill>
                  <a:srgbClr val="FF99FF"/>
                </a:solidFill>
              </a:rPr>
              <a:t> </a:t>
            </a:r>
            <a:r>
              <a:rPr lang="fr-FR" sz="1600" dirty="0" err="1">
                <a:solidFill>
                  <a:srgbClr val="FF99FF"/>
                </a:solidFill>
              </a:rPr>
              <a:t>correlations</a:t>
            </a:r>
            <a:endParaRPr sz="2000" baseline="-25000" dirty="0">
              <a:solidFill>
                <a:srgbClr val="FF99FF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0E22CFB-06C7-4EE1-9719-F2D696933B5C}"/>
              </a:ext>
            </a:extLst>
          </p:cNvPr>
          <p:cNvSpPr/>
          <p:nvPr/>
        </p:nvSpPr>
        <p:spPr>
          <a:xfrm>
            <a:off x="4273943" y="2321642"/>
            <a:ext cx="1947441" cy="495349"/>
          </a:xfrm>
          <a:prstGeom prst="roundRect">
            <a:avLst/>
          </a:prstGeom>
          <a:solidFill>
            <a:srgbClr val="D4A3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27" name="Shape 111">
            <a:extLst>
              <a:ext uri="{FF2B5EF4-FFF2-40B4-BE49-F238E27FC236}">
                <a16:creationId xmlns:a16="http://schemas.microsoft.com/office/drawing/2014/main" id="{FD7C52B7-B47F-497C-9C04-27BEE0D1D452}"/>
              </a:ext>
            </a:extLst>
          </p:cNvPr>
          <p:cNvSpPr/>
          <p:nvPr/>
        </p:nvSpPr>
        <p:spPr>
          <a:xfrm>
            <a:off x="4170492" y="1972839"/>
            <a:ext cx="233692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FF9900"/>
                </a:solidFill>
              </a:rPr>
              <a:t>Quantum rotor 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29" name="Shape 111">
            <a:extLst>
              <a:ext uri="{FF2B5EF4-FFF2-40B4-BE49-F238E27FC236}">
                <a16:creationId xmlns:a16="http://schemas.microsoft.com/office/drawing/2014/main" id="{C3EF5825-7B9D-4EB8-BCBB-E57488B8D50B}"/>
              </a:ext>
            </a:extLst>
          </p:cNvPr>
          <p:cNvSpPr/>
          <p:nvPr/>
        </p:nvSpPr>
        <p:spPr>
          <a:xfrm>
            <a:off x="193104" y="3894640"/>
            <a:ext cx="7912776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1600" dirty="0">
                <a:solidFill>
                  <a:srgbClr val="C00000"/>
                </a:solidFill>
              </a:rPr>
              <a:t>The QR </a:t>
            </a:r>
            <a:r>
              <a:rPr lang="fr-FR" sz="1600" dirty="0">
                <a:solidFill>
                  <a:srgbClr val="C00000"/>
                </a:solidFill>
                <a:latin typeface="Symbol" panose="05050102010706020507" pitchFamily="18" charset="2"/>
              </a:rPr>
              <a:t>b</a:t>
            </a:r>
            <a:r>
              <a:rPr lang="fr-FR" sz="1600" baseline="-25000" dirty="0">
                <a:solidFill>
                  <a:srgbClr val="C00000"/>
                </a:solidFill>
              </a:rPr>
              <a:t>20</a:t>
            </a:r>
            <a:r>
              <a:rPr lang="fr-FR" sz="1600" dirty="0">
                <a:solidFill>
                  <a:srgbClr val="C00000"/>
                </a:solidFill>
              </a:rPr>
              <a:t> and V </a:t>
            </a:r>
            <a:r>
              <a:rPr lang="fr-FR" sz="1600" dirty="0" err="1">
                <a:solidFill>
                  <a:srgbClr val="C00000"/>
                </a:solidFill>
              </a:rPr>
              <a:t>rigidity</a:t>
            </a:r>
            <a:r>
              <a:rPr lang="fr-FR" sz="1600" dirty="0">
                <a:solidFill>
                  <a:srgbClr val="C00000"/>
                </a:solidFill>
              </a:rPr>
              <a:t> are </a:t>
            </a:r>
            <a:r>
              <a:rPr lang="fr-FR" sz="1600" dirty="0" err="1">
                <a:solidFill>
                  <a:srgbClr val="C00000"/>
                </a:solidFill>
              </a:rPr>
              <a:t>modified</a:t>
            </a:r>
            <a:r>
              <a:rPr lang="fr-FR" sz="1600" dirty="0">
                <a:solidFill>
                  <a:srgbClr val="C00000"/>
                </a:solidFill>
              </a:rPr>
              <a:t> by non-</a:t>
            </a:r>
            <a:r>
              <a:rPr lang="fr-FR" sz="1600" dirty="0" err="1">
                <a:solidFill>
                  <a:srgbClr val="C00000"/>
                </a:solidFill>
              </a:rPr>
              <a:t>dynamical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 err="1">
                <a:solidFill>
                  <a:srgbClr val="C00000"/>
                </a:solidFill>
              </a:rPr>
              <a:t>correlations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1600" dirty="0">
                <a:solidFill>
                  <a:srgbClr val="C00000"/>
                </a:solidFill>
              </a:rPr>
              <a:t>s </a:t>
            </a:r>
            <a:r>
              <a:rPr lang="fr-FR" sz="1600" dirty="0" err="1">
                <a:solidFill>
                  <a:srgbClr val="C00000"/>
                </a:solidFill>
              </a:rPr>
              <a:t>dependent</a:t>
            </a:r>
            <a:r>
              <a:rPr lang="fr-FR" sz="1600" dirty="0">
                <a:solidFill>
                  <a:srgbClr val="C00000"/>
                </a:solidFill>
              </a:rPr>
              <a:t>! </a:t>
            </a:r>
            <a:endParaRPr sz="2000" baseline="-25000" dirty="0">
              <a:solidFill>
                <a:srgbClr val="C00000"/>
              </a:solidFill>
            </a:endParaRPr>
          </a:p>
        </p:txBody>
      </p:sp>
      <p:sp>
        <p:nvSpPr>
          <p:cNvPr id="54" name="Shape 1495">
            <a:extLst>
              <a:ext uri="{FF2B5EF4-FFF2-40B4-BE49-F238E27FC236}">
                <a16:creationId xmlns:a16="http://schemas.microsoft.com/office/drawing/2014/main" id="{AB0B6108-A3A6-4FB5-A93D-823F61F5191D}"/>
              </a:ext>
            </a:extLst>
          </p:cNvPr>
          <p:cNvSpPr/>
          <p:nvPr/>
        </p:nvSpPr>
        <p:spPr>
          <a:xfrm>
            <a:off x="0" y="171656"/>
            <a:ext cx="13004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sz="3600" dirty="0">
                <a:solidFill>
                  <a:srgbClr val="0033CC"/>
                </a:solidFill>
              </a:rPr>
              <a:t>Ab initio anatomy of quadrupole two-body correlations</a:t>
            </a:r>
            <a:endParaRPr sz="3600" dirty="0">
              <a:solidFill>
                <a:srgbClr val="0033CC"/>
              </a:solidFill>
              <a:latin typeface="Symbol" panose="05050102010706020507" pitchFamily="18" charset="2"/>
            </a:endParaRPr>
          </a:p>
        </p:txBody>
      </p:sp>
      <p:sp>
        <p:nvSpPr>
          <p:cNvPr id="57" name="Shape 111">
            <a:extLst>
              <a:ext uri="{FF2B5EF4-FFF2-40B4-BE49-F238E27FC236}">
                <a16:creationId xmlns:a16="http://schemas.microsoft.com/office/drawing/2014/main" id="{4F8FCD91-4A27-4146-898F-CA7EDF8A56BC}"/>
              </a:ext>
            </a:extLst>
          </p:cNvPr>
          <p:cNvSpPr/>
          <p:nvPr/>
        </p:nvSpPr>
        <p:spPr>
          <a:xfrm>
            <a:off x="4064050" y="2898445"/>
            <a:ext cx="1289548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FF9900"/>
                </a:solidFill>
              </a:rPr>
              <a:t>J=0 </a:t>
            </a:r>
            <a:r>
              <a:rPr lang="fr-FR" sz="1600" dirty="0" err="1">
                <a:solidFill>
                  <a:srgbClr val="FF9900"/>
                </a:solidFill>
              </a:rPr>
              <a:t>proj</a:t>
            </a:r>
            <a:r>
              <a:rPr lang="fr-FR" sz="1600" dirty="0">
                <a:solidFill>
                  <a:srgbClr val="FF9900"/>
                </a:solidFill>
              </a:rPr>
              <a:t>.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54855B6D-F773-47C4-ABD0-22FAB781FE9E}"/>
              </a:ext>
            </a:extLst>
          </p:cNvPr>
          <p:cNvSpPr/>
          <p:nvPr/>
        </p:nvSpPr>
        <p:spPr>
          <a:xfrm>
            <a:off x="2380282" y="2264777"/>
            <a:ext cx="1893119" cy="843138"/>
          </a:xfrm>
          <a:prstGeom prst="roundRect">
            <a:avLst/>
          </a:prstGeom>
          <a:solidFill>
            <a:srgbClr val="7A9E7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60" name="Shape 111">
            <a:extLst>
              <a:ext uri="{FF2B5EF4-FFF2-40B4-BE49-F238E27FC236}">
                <a16:creationId xmlns:a16="http://schemas.microsoft.com/office/drawing/2014/main" id="{F00B2BBF-0E9B-4AB7-8263-45A92C76079A}"/>
              </a:ext>
            </a:extLst>
          </p:cNvPr>
          <p:cNvSpPr/>
          <p:nvPr/>
        </p:nvSpPr>
        <p:spPr>
          <a:xfrm>
            <a:off x="2136319" y="3133036"/>
            <a:ext cx="227747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009900"/>
                </a:solidFill>
              </a:rPr>
              <a:t>Sum</a:t>
            </a:r>
            <a:r>
              <a:rPr lang="fr-FR" sz="1600" dirty="0">
                <a:solidFill>
                  <a:srgbClr val="009900"/>
                </a:solidFill>
              </a:rPr>
              <a:t> over </a:t>
            </a:r>
            <a:r>
              <a:rPr lang="fr-FR" sz="1600" dirty="0" err="1">
                <a:solidFill>
                  <a:srgbClr val="009900"/>
                </a:solidFill>
              </a:rPr>
              <a:t>different</a:t>
            </a:r>
            <a:r>
              <a:rPr lang="fr-FR" sz="1600" dirty="0">
                <a:solidFill>
                  <a:srgbClr val="009900"/>
                </a:solidFill>
              </a:rPr>
              <a:t> </a:t>
            </a:r>
            <a:r>
              <a:rPr lang="fr-FR" sz="1600" dirty="0">
                <a:solidFill>
                  <a:srgbClr val="009900"/>
                </a:solidFill>
                <a:latin typeface="Symbol" panose="05050102010706020507" pitchFamily="18" charset="2"/>
              </a:rPr>
              <a:t>b</a:t>
            </a:r>
            <a:r>
              <a:rPr lang="fr-FR" sz="1600" baseline="-25000" dirty="0">
                <a:solidFill>
                  <a:srgbClr val="009900"/>
                </a:solidFill>
              </a:rPr>
              <a:t>20</a:t>
            </a:r>
            <a:endParaRPr sz="2000" baseline="-25000" dirty="0">
              <a:solidFill>
                <a:srgbClr val="009900"/>
              </a:solidFill>
            </a:endParaRPr>
          </a:p>
        </p:txBody>
      </p:sp>
      <p:sp>
        <p:nvSpPr>
          <p:cNvPr id="63" name="Shape 111">
            <a:extLst>
              <a:ext uri="{FF2B5EF4-FFF2-40B4-BE49-F238E27FC236}">
                <a16:creationId xmlns:a16="http://schemas.microsoft.com/office/drawing/2014/main" id="{7E9AC238-CF2D-4E23-BAC1-E60984559F59}"/>
              </a:ext>
            </a:extLst>
          </p:cNvPr>
          <p:cNvSpPr/>
          <p:nvPr/>
        </p:nvSpPr>
        <p:spPr>
          <a:xfrm>
            <a:off x="2109167" y="1956337"/>
            <a:ext cx="233692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00B050"/>
                </a:solidFill>
              </a:rPr>
              <a:t>Quantum </a:t>
            </a:r>
            <a:r>
              <a:rPr lang="fr-FR" sz="1600" dirty="0" err="1">
                <a:solidFill>
                  <a:srgbClr val="00B050"/>
                </a:solidFill>
              </a:rPr>
              <a:t>vibrator</a:t>
            </a:r>
            <a:endParaRPr sz="2000" baseline="-25000" dirty="0">
              <a:solidFill>
                <a:srgbClr val="00B050"/>
              </a:solidFill>
            </a:endParaRPr>
          </a:p>
        </p:txBody>
      </p:sp>
      <p:sp>
        <p:nvSpPr>
          <p:cNvPr id="64" name="Shape 111">
            <a:extLst>
              <a:ext uri="{FF2B5EF4-FFF2-40B4-BE49-F238E27FC236}">
                <a16:creationId xmlns:a16="http://schemas.microsoft.com/office/drawing/2014/main" id="{EF1E2190-8647-4D7A-BBF5-64C7A4FF0C8F}"/>
              </a:ext>
            </a:extLst>
          </p:cNvPr>
          <p:cNvSpPr/>
          <p:nvPr/>
        </p:nvSpPr>
        <p:spPr>
          <a:xfrm>
            <a:off x="4738249" y="2850955"/>
            <a:ext cx="199449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FF9900"/>
                </a:solidFill>
              </a:rPr>
              <a:t>Intr</a:t>
            </a:r>
            <a:r>
              <a:rPr lang="fr-FR" sz="1600" dirty="0">
                <a:solidFill>
                  <a:srgbClr val="FF9900"/>
                </a:solidFill>
              </a:rPr>
              <a:t>. </a:t>
            </a:r>
            <a:r>
              <a:rPr lang="fr-FR" sz="1600" dirty="0" err="1">
                <a:solidFill>
                  <a:srgbClr val="FF9900"/>
                </a:solidFill>
              </a:rPr>
              <a:t>def</a:t>
            </a:r>
            <a:r>
              <a:rPr lang="fr-FR" sz="1600" dirty="0">
                <a:solidFill>
                  <a:srgbClr val="FF9900"/>
                </a:solidFill>
              </a:rPr>
              <a:t>. </a:t>
            </a:r>
            <a:r>
              <a:rPr lang="fr-FR" sz="2000" dirty="0">
                <a:solidFill>
                  <a:srgbClr val="FF9900"/>
                </a:solidFill>
                <a:latin typeface="Symbol" panose="05050102010706020507" pitchFamily="18" charset="2"/>
              </a:rPr>
              <a:t>b</a:t>
            </a:r>
            <a:r>
              <a:rPr lang="fr-FR" sz="2000" baseline="-25000" dirty="0">
                <a:solidFill>
                  <a:srgbClr val="FF9900"/>
                </a:solidFill>
              </a:rPr>
              <a:t>20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C48E796F-83EC-4CAC-BA57-E4255033EB71}"/>
              </a:ext>
            </a:extLst>
          </p:cNvPr>
          <p:cNvSpPr/>
          <p:nvPr/>
        </p:nvSpPr>
        <p:spPr>
          <a:xfrm>
            <a:off x="11029839" y="2251840"/>
            <a:ext cx="1102427" cy="1135123"/>
          </a:xfrm>
          <a:prstGeom prst="ellipse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CD28945B-F842-4504-BBF3-5D3DFDF0BF09}"/>
              </a:ext>
            </a:extLst>
          </p:cNvPr>
          <p:cNvSpPr/>
          <p:nvPr/>
        </p:nvSpPr>
        <p:spPr>
          <a:xfrm>
            <a:off x="10694012" y="1905191"/>
            <a:ext cx="1773666" cy="1840615"/>
          </a:xfrm>
          <a:prstGeom prst="ellipse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1F1B47D-3F7D-47EB-AE34-0366C84088D2}"/>
              </a:ext>
            </a:extLst>
          </p:cNvPr>
          <p:cNvGrpSpPr/>
          <p:nvPr/>
        </p:nvGrpSpPr>
        <p:grpSpPr>
          <a:xfrm>
            <a:off x="6584290" y="2029076"/>
            <a:ext cx="3486651" cy="1259551"/>
            <a:chOff x="6722840" y="2070641"/>
            <a:chExt cx="3486651" cy="1259551"/>
          </a:xfrm>
        </p:grpSpPr>
        <p:pic>
          <p:nvPicPr>
            <p:cNvPr id="87" name="Image 86">
              <a:extLst>
                <a:ext uri="{FF2B5EF4-FFF2-40B4-BE49-F238E27FC236}">
                  <a16:creationId xmlns:a16="http://schemas.microsoft.com/office/drawing/2014/main" id="{47A51AF8-5C66-4A41-9A9D-13BFED33E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35456" y="2307043"/>
              <a:ext cx="955009" cy="798856"/>
            </a:xfrm>
            <a:prstGeom prst="rect">
              <a:avLst/>
            </a:prstGeom>
          </p:spPr>
        </p:pic>
        <p:grpSp>
          <p:nvGrpSpPr>
            <p:cNvPr id="88" name="Groupe 87">
              <a:extLst>
                <a:ext uri="{FF2B5EF4-FFF2-40B4-BE49-F238E27FC236}">
                  <a16:creationId xmlns:a16="http://schemas.microsoft.com/office/drawing/2014/main" id="{A05EAEBE-E015-489D-8448-1E766AAA3DDD}"/>
                </a:ext>
              </a:extLst>
            </p:cNvPr>
            <p:cNvGrpSpPr/>
            <p:nvPr/>
          </p:nvGrpSpPr>
          <p:grpSpPr>
            <a:xfrm>
              <a:off x="6722840" y="2070641"/>
              <a:ext cx="1360683" cy="1259551"/>
              <a:chOff x="11176307" y="5522043"/>
              <a:chExt cx="1690316" cy="1752256"/>
            </a:xfrm>
          </p:grpSpPr>
          <p:sp>
            <p:nvSpPr>
              <p:cNvPr id="96" name="Ellipse 95">
                <a:extLst>
                  <a:ext uri="{FF2B5EF4-FFF2-40B4-BE49-F238E27FC236}">
                    <a16:creationId xmlns:a16="http://schemas.microsoft.com/office/drawing/2014/main" id="{3B226C4D-6B32-41A4-99D8-1446C7851962}"/>
                  </a:ext>
                </a:extLst>
              </p:cNvPr>
              <p:cNvSpPr/>
              <p:nvPr/>
            </p:nvSpPr>
            <p:spPr>
              <a:xfrm>
                <a:off x="11176307" y="5710437"/>
                <a:ext cx="1639257" cy="139282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08000" rIns="144000" bIns="144000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pic>
            <p:nvPicPr>
              <p:cNvPr id="97" name="Image 96">
                <a:extLst>
                  <a:ext uri="{FF2B5EF4-FFF2-40B4-BE49-F238E27FC236}">
                    <a16:creationId xmlns:a16="http://schemas.microsoft.com/office/drawing/2014/main" id="{D0D934FB-5A0D-4C5E-ABAA-1155B2F2F8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11092914" y="6026463"/>
                <a:ext cx="1752256" cy="743415"/>
              </a:xfrm>
              <a:prstGeom prst="rect">
                <a:avLst/>
              </a:prstGeom>
              <a:scene3d>
                <a:camera prst="orthographicFront">
                  <a:rot lat="0" lon="0" rev="5400000"/>
                </a:camera>
                <a:lightRig rig="threePt" dir="t"/>
              </a:scene3d>
            </p:spPr>
          </p:pic>
          <p:pic>
            <p:nvPicPr>
              <p:cNvPr id="98" name="Image 97">
                <a:extLst>
                  <a:ext uri="{FF2B5EF4-FFF2-40B4-BE49-F238E27FC236}">
                    <a16:creationId xmlns:a16="http://schemas.microsoft.com/office/drawing/2014/main" id="{231FC2A7-FC31-4B2D-8F78-68BB71CE02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76307" y="6106734"/>
                <a:ext cx="1599910" cy="660425"/>
              </a:xfrm>
              <a:prstGeom prst="rect">
                <a:avLst/>
              </a:prstGeom>
              <a:scene3d>
                <a:camera prst="orthographicFront">
                  <a:rot lat="0" lon="0" rev="2700000"/>
                </a:camera>
                <a:lightRig rig="threePt" dir="t"/>
              </a:scene3d>
            </p:spPr>
          </p:pic>
          <p:pic>
            <p:nvPicPr>
              <p:cNvPr id="99" name="Image 98">
                <a:extLst>
                  <a:ext uri="{FF2B5EF4-FFF2-40B4-BE49-F238E27FC236}">
                    <a16:creationId xmlns:a16="http://schemas.microsoft.com/office/drawing/2014/main" id="{75AD2E05-2B25-4736-9F53-218B783638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93319" y="6129419"/>
                <a:ext cx="1482898" cy="612123"/>
              </a:xfrm>
              <a:prstGeom prst="rect">
                <a:avLst/>
              </a:prstGeom>
              <a:scene3d>
                <a:camera prst="orthographicFront">
                  <a:rot lat="0" lon="0" rev="5400000"/>
                </a:camera>
                <a:lightRig rig="threePt" dir="t"/>
              </a:scene3d>
            </p:spPr>
          </p:pic>
          <p:pic>
            <p:nvPicPr>
              <p:cNvPr id="100" name="Image 99">
                <a:extLst>
                  <a:ext uri="{FF2B5EF4-FFF2-40B4-BE49-F238E27FC236}">
                    <a16:creationId xmlns:a16="http://schemas.microsoft.com/office/drawing/2014/main" id="{BFC05263-8FBE-462F-88C3-27593B8199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1274635" y="6069699"/>
                <a:ext cx="1591988" cy="657155"/>
              </a:xfrm>
              <a:prstGeom prst="rect">
                <a:avLst/>
              </a:prstGeom>
              <a:scene3d>
                <a:camera prst="orthographicFront">
                  <a:rot lat="0" lon="0" rev="18900000"/>
                </a:camera>
                <a:lightRig rig="threePt" dir="t"/>
              </a:scene3d>
            </p:spPr>
          </p:pic>
        </p:grpSp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EA972655-C105-4D54-B480-D1B4AC803FFB}"/>
                </a:ext>
              </a:extLst>
            </p:cNvPr>
            <p:cNvGrpSpPr/>
            <p:nvPr/>
          </p:nvGrpSpPr>
          <p:grpSpPr>
            <a:xfrm>
              <a:off x="9015174" y="2122560"/>
              <a:ext cx="1194317" cy="1125739"/>
              <a:chOff x="8596216" y="5322174"/>
              <a:chExt cx="1483647" cy="1566100"/>
            </a:xfrm>
          </p:grpSpPr>
          <p:sp>
            <p:nvSpPr>
              <p:cNvPr id="91" name="Ellipse 90">
                <a:extLst>
                  <a:ext uri="{FF2B5EF4-FFF2-40B4-BE49-F238E27FC236}">
                    <a16:creationId xmlns:a16="http://schemas.microsoft.com/office/drawing/2014/main" id="{2FBA37CC-77C5-4502-9741-7382FB1630AD}"/>
                  </a:ext>
                </a:extLst>
              </p:cNvPr>
              <p:cNvSpPr/>
              <p:nvPr/>
            </p:nvSpPr>
            <p:spPr>
              <a:xfrm>
                <a:off x="8596216" y="5401507"/>
                <a:ext cx="1483647" cy="1397217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08000" rIns="144000" bIns="144000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pic>
            <p:nvPicPr>
              <p:cNvPr id="92" name="Image 91">
                <a:extLst>
                  <a:ext uri="{FF2B5EF4-FFF2-40B4-BE49-F238E27FC236}">
                    <a16:creationId xmlns:a16="http://schemas.microsoft.com/office/drawing/2014/main" id="{880738E4-76EE-46CB-BEDB-97D7B3E6EE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44974" y="5423668"/>
                <a:ext cx="830297" cy="1413749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threePt" dir="t"/>
              </a:scene3d>
            </p:spPr>
          </p:pic>
          <p:pic>
            <p:nvPicPr>
              <p:cNvPr id="93" name="Image 92">
                <a:extLst>
                  <a:ext uri="{FF2B5EF4-FFF2-40B4-BE49-F238E27FC236}">
                    <a16:creationId xmlns:a16="http://schemas.microsoft.com/office/drawing/2014/main" id="{581E787A-0597-4EA5-B7F4-DEAC167370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96530" y="5360837"/>
                <a:ext cx="896517" cy="1526501"/>
              </a:xfrm>
              <a:prstGeom prst="rect">
                <a:avLst/>
              </a:prstGeom>
              <a:scene3d>
                <a:camera prst="orthographicFront">
                  <a:rot lat="0" lon="0" rev="2700000"/>
                </a:camera>
                <a:lightRig rig="threePt" dir="t"/>
              </a:scene3d>
            </p:spPr>
          </p:pic>
          <p:pic>
            <p:nvPicPr>
              <p:cNvPr id="94" name="Image 93">
                <a:extLst>
                  <a:ext uri="{FF2B5EF4-FFF2-40B4-BE49-F238E27FC236}">
                    <a16:creationId xmlns:a16="http://schemas.microsoft.com/office/drawing/2014/main" id="{A18F8529-12B2-4DA4-93C3-67F7DFFFC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85492" y="5324186"/>
                <a:ext cx="918592" cy="1564088"/>
              </a:xfrm>
              <a:prstGeom prst="rect">
                <a:avLst/>
              </a:prstGeom>
              <a:scene3d>
                <a:camera prst="orthographicFront">
                  <a:rot lat="0" lon="0" rev="5400000"/>
                </a:camera>
                <a:lightRig rig="threePt" dir="t"/>
              </a:scene3d>
            </p:spPr>
          </p:pic>
          <p:pic>
            <p:nvPicPr>
              <p:cNvPr id="95" name="Image 94">
                <a:extLst>
                  <a:ext uri="{FF2B5EF4-FFF2-40B4-BE49-F238E27FC236}">
                    <a16:creationId xmlns:a16="http://schemas.microsoft.com/office/drawing/2014/main" id="{726C8801-764A-4812-8475-0410AEE8C4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8888484" y="5322174"/>
                <a:ext cx="876868" cy="1493046"/>
              </a:xfrm>
              <a:prstGeom prst="rect">
                <a:avLst/>
              </a:prstGeom>
              <a:scene3d>
                <a:camera prst="orthographicFront">
                  <a:rot lat="0" lon="0" rev="18900000"/>
                </a:camera>
                <a:lightRig rig="threePt" dir="t"/>
              </a:scene3d>
            </p:spPr>
          </p:pic>
        </p:grpSp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C1923F86-8167-4B6C-B976-CFFAA55A3C16}"/>
              </a:ext>
            </a:extLst>
          </p:cNvPr>
          <p:cNvGrpSpPr/>
          <p:nvPr/>
        </p:nvGrpSpPr>
        <p:grpSpPr>
          <a:xfrm>
            <a:off x="8879272" y="2094554"/>
            <a:ext cx="1194317" cy="1125739"/>
            <a:chOff x="8596216" y="5322174"/>
            <a:chExt cx="1483647" cy="1566100"/>
          </a:xfrm>
        </p:grpSpPr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B703CEE6-EF13-4371-8F38-040D66D865B8}"/>
                </a:ext>
              </a:extLst>
            </p:cNvPr>
            <p:cNvSpPr/>
            <p:nvPr/>
          </p:nvSpPr>
          <p:spPr>
            <a:xfrm>
              <a:off x="8596216" y="5401507"/>
              <a:ext cx="1483647" cy="139721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sp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03" name="Image 102">
              <a:extLst>
                <a:ext uri="{FF2B5EF4-FFF2-40B4-BE49-F238E27FC236}">
                  <a16:creationId xmlns:a16="http://schemas.microsoft.com/office/drawing/2014/main" id="{B9E97DCD-5865-4CC2-B322-2882AA537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974" y="5423668"/>
              <a:ext cx="830297" cy="1413749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B9348CEF-E4C5-40FD-ADA6-0E0C0B6D6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6530" y="5360837"/>
              <a:ext cx="896517" cy="1526501"/>
            </a:xfrm>
            <a:prstGeom prst="rect">
              <a:avLst/>
            </a:prstGeom>
            <a:scene3d>
              <a:camera prst="orthographicFront">
                <a:rot lat="0" lon="0" rev="2700000"/>
              </a:camera>
              <a:lightRig rig="threePt" dir="t"/>
            </a:scene3d>
          </p:spPr>
        </p:pic>
        <p:pic>
          <p:nvPicPr>
            <p:cNvPr id="105" name="Image 104">
              <a:extLst>
                <a:ext uri="{FF2B5EF4-FFF2-40B4-BE49-F238E27FC236}">
                  <a16:creationId xmlns:a16="http://schemas.microsoft.com/office/drawing/2014/main" id="{1D2D170F-EB9B-4081-AC3B-1EFEC55C2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85492" y="5324186"/>
              <a:ext cx="918592" cy="1564088"/>
            </a:xfrm>
            <a:prstGeom prst="rect">
              <a:avLst/>
            </a:prstGeom>
            <a:scene3d>
              <a:camera prst="orthographicFront">
                <a:rot lat="0" lon="0" rev="5400000"/>
              </a:camera>
              <a:lightRig rig="threePt" dir="t"/>
            </a:scene3d>
          </p:spPr>
        </p:pic>
        <p:pic>
          <p:nvPicPr>
            <p:cNvPr id="106" name="Image 105">
              <a:extLst>
                <a:ext uri="{FF2B5EF4-FFF2-40B4-BE49-F238E27FC236}">
                  <a16:creationId xmlns:a16="http://schemas.microsoft.com/office/drawing/2014/main" id="{24891499-0586-41CA-93F1-149F01E58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888484" y="5322174"/>
              <a:ext cx="876868" cy="1493046"/>
            </a:xfrm>
            <a:prstGeom prst="rect">
              <a:avLst/>
            </a:prstGeom>
            <a:scene3d>
              <a:camera prst="orthographicFront">
                <a:rot lat="0" lon="0" rev="18900000"/>
              </a:camera>
              <a:lightRig rig="threePt" dir="t"/>
            </a:scene3d>
          </p:spPr>
        </p:pic>
      </p:grpSp>
      <p:pic>
        <p:nvPicPr>
          <p:cNvPr id="115" name="Google Shape;333;p23">
            <a:extLst>
              <a:ext uri="{FF2B5EF4-FFF2-40B4-BE49-F238E27FC236}">
                <a16:creationId xmlns:a16="http://schemas.microsoft.com/office/drawing/2014/main" id="{24EAC1C1-34C5-4996-BA96-C5A1C32F9D6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r="52572" b="71124"/>
          <a:stretch/>
        </p:blipFill>
        <p:spPr>
          <a:xfrm>
            <a:off x="7447203" y="2158914"/>
            <a:ext cx="1954924" cy="99855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1">
            <a:extLst>
              <a:ext uri="{FF2B5EF4-FFF2-40B4-BE49-F238E27FC236}">
                <a16:creationId xmlns:a16="http://schemas.microsoft.com/office/drawing/2014/main" id="{8CB36D73-490B-4EC7-8370-929C4D56B24B}"/>
              </a:ext>
            </a:extLst>
          </p:cNvPr>
          <p:cNvSpPr/>
          <p:nvPr/>
        </p:nvSpPr>
        <p:spPr>
          <a:xfrm>
            <a:off x="5068039" y="3465740"/>
            <a:ext cx="59844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FF9900"/>
                </a:solidFill>
              </a:rPr>
              <a:t>QR</a:t>
            </a:r>
            <a:endParaRPr sz="2000" b="1" baseline="-25000" dirty="0">
              <a:solidFill>
                <a:srgbClr val="FF9900"/>
              </a:solidFill>
            </a:endParaRPr>
          </a:p>
        </p:txBody>
      </p:sp>
      <p:sp>
        <p:nvSpPr>
          <p:cNvPr id="117" name="Shape 111">
            <a:extLst>
              <a:ext uri="{FF2B5EF4-FFF2-40B4-BE49-F238E27FC236}">
                <a16:creationId xmlns:a16="http://schemas.microsoft.com/office/drawing/2014/main" id="{9C0E48B2-B15E-43DC-AF92-C4B72C11AC15}"/>
              </a:ext>
            </a:extLst>
          </p:cNvPr>
          <p:cNvSpPr/>
          <p:nvPr/>
        </p:nvSpPr>
        <p:spPr>
          <a:xfrm>
            <a:off x="2987512" y="3465740"/>
            <a:ext cx="81443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009900"/>
                </a:solidFill>
              </a:rPr>
              <a:t>QRV</a:t>
            </a:r>
            <a:endParaRPr sz="2000" b="1" baseline="-25000" dirty="0">
              <a:solidFill>
                <a:srgbClr val="009900"/>
              </a:solidFill>
            </a:endParaRPr>
          </a:p>
        </p:txBody>
      </p:sp>
      <p:sp>
        <p:nvSpPr>
          <p:cNvPr id="118" name="Shape 111">
            <a:extLst>
              <a:ext uri="{FF2B5EF4-FFF2-40B4-BE49-F238E27FC236}">
                <a16:creationId xmlns:a16="http://schemas.microsoft.com/office/drawing/2014/main" id="{3837AA07-E9E7-458B-BAAC-C0E3B68926C1}"/>
              </a:ext>
            </a:extLst>
          </p:cNvPr>
          <p:cNvSpPr/>
          <p:nvPr/>
        </p:nvSpPr>
        <p:spPr>
          <a:xfrm>
            <a:off x="1124462" y="3465740"/>
            <a:ext cx="129409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FF99FF"/>
                </a:solidFill>
              </a:rPr>
              <a:t>QRV+DC</a:t>
            </a:r>
            <a:endParaRPr sz="2000" b="1" baseline="-25000" dirty="0">
              <a:solidFill>
                <a:srgbClr val="FF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203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4" grpId="0"/>
      <p:bldP spid="34" grpId="0" animBg="1"/>
      <p:bldP spid="23" grpId="0" animBg="1"/>
      <p:bldP spid="24" grpId="0" animBg="1"/>
      <p:bldP spid="26" grpId="0" animBg="1"/>
      <p:bldP spid="27" grpId="0" animBg="1"/>
      <p:bldP spid="29" grpId="0" animBg="1"/>
      <p:bldP spid="57" grpId="0" animBg="1"/>
      <p:bldP spid="59" grpId="0" animBg="1"/>
      <p:bldP spid="60" grpId="0" animBg="1"/>
      <p:bldP spid="63" grpId="0" animBg="1"/>
      <p:bldP spid="64" grpId="0" animBg="1"/>
      <p:bldP spid="66" grpId="0" animBg="1"/>
      <p:bldP spid="66" grpId="1" animBg="1"/>
      <p:bldP spid="85" grpId="0" animBg="1"/>
      <p:bldP spid="85" grpId="1" animBg="1"/>
      <p:bldP spid="116" grpId="0" animBg="1"/>
      <p:bldP spid="116" grpId="1" animBg="1"/>
      <p:bldP spid="117" grpId="0" animBg="1"/>
      <p:bldP spid="117" grpId="1" animBg="1"/>
      <p:bldP spid="1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986302-B3B4-437F-9AD0-40D736868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13" y="2283660"/>
            <a:ext cx="6103871" cy="825367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89821482-9D52-432F-9351-7C315BBBB76F}"/>
              </a:ext>
            </a:extLst>
          </p:cNvPr>
          <p:cNvSpPr txBox="1"/>
          <p:nvPr/>
        </p:nvSpPr>
        <p:spPr>
          <a:xfrm>
            <a:off x="167110" y="5054778"/>
            <a:ext cx="693496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fr-FR" sz="2000" b="1" dirty="0">
                <a:solidFill>
                  <a:schemeClr val="tx1"/>
                </a:solidFill>
              </a:rPr>
              <a:t>   Effective vs </a:t>
            </a:r>
            <a:r>
              <a:rPr lang="fr-FR" sz="2000" b="1" dirty="0" err="1">
                <a:solidFill>
                  <a:schemeClr val="tx1"/>
                </a:solidFill>
              </a:rPr>
              <a:t>intrinsic</a:t>
            </a:r>
            <a:r>
              <a:rPr lang="fr-FR" sz="2000" b="1" dirty="0">
                <a:solidFill>
                  <a:schemeClr val="tx1"/>
                </a:solidFill>
              </a:rPr>
              <a:t> « </a:t>
            </a:r>
            <a:r>
              <a:rPr lang="fr-FR" sz="2000" b="1" dirty="0" err="1">
                <a:solidFill>
                  <a:schemeClr val="tx1"/>
                </a:solidFill>
              </a:rPr>
              <a:t>squared</a:t>
            </a:r>
            <a:r>
              <a:rPr lang="fr-FR" sz="2000" b="1" dirty="0">
                <a:solidFill>
                  <a:schemeClr val="tx1"/>
                </a:solidFill>
              </a:rPr>
              <a:t> » </a:t>
            </a:r>
            <a:r>
              <a:rPr lang="fr-FR" sz="2000" b="1" dirty="0" err="1">
                <a:solidFill>
                  <a:schemeClr val="tx1"/>
                </a:solidFill>
              </a:rPr>
              <a:t>quadrupole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fr-FR" sz="2000" b="1" dirty="0" err="1">
                <a:solidFill>
                  <a:schemeClr val="tx1"/>
                </a:solidFill>
              </a:rPr>
              <a:t>deformation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en-US" sz="2000" b="1" dirty="0">
                <a:solidFill>
                  <a:schemeClr val="tx1"/>
                </a:solidFill>
              </a:rPr>
              <a:t>Classical rotor</a:t>
            </a:r>
            <a:r>
              <a:rPr lang="en-US" sz="2000" dirty="0">
                <a:solidFill>
                  <a:schemeClr val="tx1"/>
                </a:solidFill>
              </a:rPr>
              <a:t>: B</a:t>
            </a:r>
            <a:r>
              <a:rPr lang="en-US" sz="2000" baseline="-25000" dirty="0">
                <a:solidFill>
                  <a:schemeClr val="tx1"/>
                </a:solidFill>
              </a:rPr>
              <a:t>2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(HE) ~ QR </a:t>
            </a:r>
            <a:r>
              <a:rPr lang="en-US" sz="2000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en-US" sz="2000" baseline="-25000" dirty="0">
                <a:solidFill>
                  <a:schemeClr val="tx1"/>
                </a:solidFill>
              </a:rPr>
              <a:t>20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(s=0)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en-US" sz="2000" b="1" dirty="0">
                <a:solidFill>
                  <a:schemeClr val="tx1"/>
                </a:solidFill>
              </a:rPr>
              <a:t>Pauli</a:t>
            </a:r>
            <a:r>
              <a:rPr lang="en-US" sz="2000" dirty="0">
                <a:solidFill>
                  <a:schemeClr val="tx1"/>
                </a:solidFill>
              </a:rPr>
              <a:t>: universal reduction of B</a:t>
            </a:r>
            <a:r>
              <a:rPr lang="en-US" sz="2000" baseline="-25000" dirty="0">
                <a:solidFill>
                  <a:schemeClr val="tx1"/>
                </a:solidFill>
              </a:rPr>
              <a:t>2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(HE) (no impact on B</a:t>
            </a:r>
            <a:r>
              <a:rPr lang="en-US" sz="2000" baseline="-25000" dirty="0">
                <a:solidFill>
                  <a:schemeClr val="tx1"/>
                </a:solidFill>
              </a:rPr>
              <a:t>3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(HE))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DC0749-6F7D-4EF0-A132-607A2B4A3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420" y="4890835"/>
            <a:ext cx="5618672" cy="3743492"/>
          </a:xfrm>
          <a:prstGeom prst="rect">
            <a:avLst/>
          </a:prstGeom>
        </p:spPr>
      </p:pic>
      <p:sp>
        <p:nvSpPr>
          <p:cNvPr id="90" name="TextBox 59">
            <a:extLst>
              <a:ext uri="{FF2B5EF4-FFF2-40B4-BE49-F238E27FC236}">
                <a16:creationId xmlns:a16="http://schemas.microsoft.com/office/drawing/2014/main" id="{3937F932-C10E-4B4F-9F98-12B3316A1C8E}"/>
              </a:ext>
            </a:extLst>
          </p:cNvPr>
          <p:cNvSpPr txBox="1"/>
          <p:nvPr/>
        </p:nvSpPr>
        <p:spPr>
          <a:xfrm>
            <a:off x="6603445" y="1512801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Ding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arXiv:2608.22699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07" name="Shape 111">
            <a:extLst>
              <a:ext uri="{FF2B5EF4-FFF2-40B4-BE49-F238E27FC236}">
                <a16:creationId xmlns:a16="http://schemas.microsoft.com/office/drawing/2014/main" id="{460C5480-9652-4C0C-A388-9504087EA204}"/>
              </a:ext>
            </a:extLst>
          </p:cNvPr>
          <p:cNvSpPr/>
          <p:nvPr/>
        </p:nvSpPr>
        <p:spPr>
          <a:xfrm>
            <a:off x="145783" y="1500297"/>
            <a:ext cx="859643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400" b="1" dirty="0">
                <a:solidFill>
                  <a:schemeClr val="tx1"/>
                </a:solidFill>
              </a:rPr>
              <a:t>Ab initio </a:t>
            </a:r>
            <a:r>
              <a:rPr lang="fr-FR" sz="2400" b="1" dirty="0" err="1">
                <a:solidFill>
                  <a:schemeClr val="tx1"/>
                </a:solidFill>
              </a:rPr>
              <a:t>method</a:t>
            </a:r>
            <a:r>
              <a:rPr lang="fr-FR" sz="2400" b="1" dirty="0">
                <a:solidFill>
                  <a:schemeClr val="tx1"/>
                </a:solidFill>
              </a:rPr>
              <a:t> = PGCM-</a:t>
            </a:r>
            <a:r>
              <a:rPr lang="fr-FR" sz="2400" b="1" dirty="0" err="1">
                <a:solidFill>
                  <a:schemeClr val="tx1"/>
                </a:solidFill>
              </a:rPr>
              <a:t>based</a:t>
            </a:r>
            <a:r>
              <a:rPr lang="fr-FR" sz="2400" b="1" dirty="0">
                <a:solidFill>
                  <a:schemeClr val="tx1"/>
                </a:solidFill>
              </a:rPr>
              <a:t> MR-IMSRG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123" name="Shape 111">
            <a:extLst>
              <a:ext uri="{FF2B5EF4-FFF2-40B4-BE49-F238E27FC236}">
                <a16:creationId xmlns:a16="http://schemas.microsoft.com/office/drawing/2014/main" id="{568C7AA1-9F60-435D-A66A-9B3C26A96BA4}"/>
              </a:ext>
            </a:extLst>
          </p:cNvPr>
          <p:cNvSpPr/>
          <p:nvPr/>
        </p:nvSpPr>
        <p:spPr>
          <a:xfrm>
            <a:off x="151594" y="4349154"/>
            <a:ext cx="375650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EM1.8/2.0 </a:t>
            </a:r>
            <a:r>
              <a:rPr lang="en-US" dirty="0" err="1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dirty="0" err="1">
                <a:solidFill>
                  <a:schemeClr val="tx1"/>
                </a:solidFill>
                <a:cs typeface="Times New Roman" panose="02020603050405020304" pitchFamily="18" charset="0"/>
              </a:rPr>
              <a:t>EFT</a:t>
            </a: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 nuclear Hamiltonian</a:t>
            </a:r>
          </a:p>
        </p:txBody>
      </p:sp>
      <p:sp>
        <p:nvSpPr>
          <p:cNvPr id="124" name="TextBox 59">
            <a:extLst>
              <a:ext uri="{FF2B5EF4-FFF2-40B4-BE49-F238E27FC236}">
                <a16:creationId xmlns:a16="http://schemas.microsoft.com/office/drawing/2014/main" id="{EE72AD93-A05F-4A49-8FDC-87C4BE7BE753}"/>
              </a:ext>
            </a:extLst>
          </p:cNvPr>
          <p:cNvSpPr txBox="1"/>
          <p:nvPr/>
        </p:nvSpPr>
        <p:spPr>
          <a:xfrm>
            <a:off x="3908635" y="4324054"/>
            <a:ext cx="272389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Kebeler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PRC (2011)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200" name="Line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2DF04C-8F56-43B0-8013-CAC61DB4579D}"/>
              </a:ext>
            </a:extLst>
          </p:cNvPr>
          <p:cNvSpPr/>
          <p:nvPr/>
        </p:nvSpPr>
        <p:spPr>
          <a:xfrm>
            <a:off x="1096875" y="2297128"/>
            <a:ext cx="1258495" cy="570805"/>
          </a:xfrm>
          <a:prstGeom prst="roundRect">
            <a:avLst/>
          </a:prstGeom>
          <a:solidFill>
            <a:srgbClr val="FF99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24" name="Shape 111">
            <a:extLst>
              <a:ext uri="{FF2B5EF4-FFF2-40B4-BE49-F238E27FC236}">
                <a16:creationId xmlns:a16="http://schemas.microsoft.com/office/drawing/2014/main" id="{C7838777-29AF-49E0-9964-C90ACB86EF25}"/>
              </a:ext>
            </a:extLst>
          </p:cNvPr>
          <p:cNvSpPr/>
          <p:nvPr/>
        </p:nvSpPr>
        <p:spPr>
          <a:xfrm>
            <a:off x="21356" y="1957885"/>
            <a:ext cx="2564074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FF99FF"/>
                </a:solidFill>
              </a:rPr>
              <a:t>Dynamical</a:t>
            </a:r>
            <a:r>
              <a:rPr lang="fr-FR" sz="1600" dirty="0">
                <a:solidFill>
                  <a:srgbClr val="FF99FF"/>
                </a:solidFill>
              </a:rPr>
              <a:t> </a:t>
            </a:r>
            <a:r>
              <a:rPr lang="fr-FR" sz="1600" dirty="0" err="1">
                <a:solidFill>
                  <a:srgbClr val="FF99FF"/>
                </a:solidFill>
              </a:rPr>
              <a:t>correlations</a:t>
            </a:r>
            <a:endParaRPr sz="2000" baseline="-25000" dirty="0">
              <a:solidFill>
                <a:srgbClr val="FF99FF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0E22CFB-06C7-4EE1-9719-F2D696933B5C}"/>
              </a:ext>
            </a:extLst>
          </p:cNvPr>
          <p:cNvSpPr/>
          <p:nvPr/>
        </p:nvSpPr>
        <p:spPr>
          <a:xfrm>
            <a:off x="4273943" y="2321642"/>
            <a:ext cx="1947441" cy="495349"/>
          </a:xfrm>
          <a:prstGeom prst="roundRect">
            <a:avLst/>
          </a:prstGeom>
          <a:solidFill>
            <a:srgbClr val="D4A3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27" name="Shape 111">
            <a:extLst>
              <a:ext uri="{FF2B5EF4-FFF2-40B4-BE49-F238E27FC236}">
                <a16:creationId xmlns:a16="http://schemas.microsoft.com/office/drawing/2014/main" id="{FD7C52B7-B47F-497C-9C04-27BEE0D1D452}"/>
              </a:ext>
            </a:extLst>
          </p:cNvPr>
          <p:cNvSpPr/>
          <p:nvPr/>
        </p:nvSpPr>
        <p:spPr>
          <a:xfrm>
            <a:off x="4170492" y="1972839"/>
            <a:ext cx="233692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FF9900"/>
                </a:solidFill>
              </a:rPr>
              <a:t>Quantum rotor 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29" name="Shape 111">
            <a:extLst>
              <a:ext uri="{FF2B5EF4-FFF2-40B4-BE49-F238E27FC236}">
                <a16:creationId xmlns:a16="http://schemas.microsoft.com/office/drawing/2014/main" id="{C3EF5825-7B9D-4EB8-BCBB-E57488B8D50B}"/>
              </a:ext>
            </a:extLst>
          </p:cNvPr>
          <p:cNvSpPr/>
          <p:nvPr/>
        </p:nvSpPr>
        <p:spPr>
          <a:xfrm>
            <a:off x="193104" y="3894640"/>
            <a:ext cx="7912776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1600" dirty="0">
                <a:solidFill>
                  <a:srgbClr val="C00000"/>
                </a:solidFill>
              </a:rPr>
              <a:t>The QR </a:t>
            </a:r>
            <a:r>
              <a:rPr lang="fr-FR" sz="1600" dirty="0">
                <a:solidFill>
                  <a:srgbClr val="C00000"/>
                </a:solidFill>
                <a:latin typeface="Symbol" panose="05050102010706020507" pitchFamily="18" charset="2"/>
              </a:rPr>
              <a:t>b</a:t>
            </a:r>
            <a:r>
              <a:rPr lang="fr-FR" sz="1600" baseline="-25000" dirty="0">
                <a:solidFill>
                  <a:srgbClr val="C00000"/>
                </a:solidFill>
              </a:rPr>
              <a:t>20</a:t>
            </a:r>
            <a:r>
              <a:rPr lang="fr-FR" sz="1600" dirty="0">
                <a:solidFill>
                  <a:srgbClr val="C00000"/>
                </a:solidFill>
              </a:rPr>
              <a:t> and V </a:t>
            </a:r>
            <a:r>
              <a:rPr lang="fr-FR" sz="1600" dirty="0" err="1">
                <a:solidFill>
                  <a:srgbClr val="C00000"/>
                </a:solidFill>
              </a:rPr>
              <a:t>rigidity</a:t>
            </a:r>
            <a:r>
              <a:rPr lang="fr-FR" sz="1600" dirty="0">
                <a:solidFill>
                  <a:srgbClr val="C00000"/>
                </a:solidFill>
              </a:rPr>
              <a:t> are </a:t>
            </a:r>
            <a:r>
              <a:rPr lang="fr-FR" sz="1600" dirty="0" err="1">
                <a:solidFill>
                  <a:srgbClr val="C00000"/>
                </a:solidFill>
              </a:rPr>
              <a:t>modified</a:t>
            </a:r>
            <a:r>
              <a:rPr lang="fr-FR" sz="1600" dirty="0">
                <a:solidFill>
                  <a:srgbClr val="C00000"/>
                </a:solidFill>
              </a:rPr>
              <a:t> by non-</a:t>
            </a:r>
            <a:r>
              <a:rPr lang="fr-FR" sz="1600" dirty="0" err="1">
                <a:solidFill>
                  <a:srgbClr val="C00000"/>
                </a:solidFill>
              </a:rPr>
              <a:t>dynamical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 err="1">
                <a:solidFill>
                  <a:srgbClr val="C00000"/>
                </a:solidFill>
              </a:rPr>
              <a:t>correlations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1600" dirty="0">
                <a:solidFill>
                  <a:srgbClr val="C00000"/>
                </a:solidFill>
              </a:rPr>
              <a:t>s </a:t>
            </a:r>
            <a:r>
              <a:rPr lang="fr-FR" sz="1600" dirty="0" err="1">
                <a:solidFill>
                  <a:srgbClr val="C00000"/>
                </a:solidFill>
              </a:rPr>
              <a:t>dependent</a:t>
            </a:r>
            <a:r>
              <a:rPr lang="fr-FR" sz="1600" dirty="0">
                <a:solidFill>
                  <a:srgbClr val="C00000"/>
                </a:solidFill>
              </a:rPr>
              <a:t>! </a:t>
            </a:r>
            <a:endParaRPr sz="2000" baseline="-25000" dirty="0">
              <a:solidFill>
                <a:srgbClr val="C00000"/>
              </a:solidFill>
            </a:endParaRP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9A58D239-1D6E-4D32-BB31-879341C46C2E}"/>
              </a:ext>
            </a:extLst>
          </p:cNvPr>
          <p:cNvCxnSpPr>
            <a:cxnSpLocks/>
          </p:cNvCxnSpPr>
          <p:nvPr/>
        </p:nvCxnSpPr>
        <p:spPr>
          <a:xfrm>
            <a:off x="8729293" y="5239194"/>
            <a:ext cx="1176035" cy="455375"/>
          </a:xfrm>
          <a:prstGeom prst="straightConnector1">
            <a:avLst/>
          </a:prstGeom>
          <a:noFill/>
          <a:ln w="38100" cap="flat">
            <a:solidFill>
              <a:srgbClr val="C00000"/>
            </a:solidFill>
            <a:prstDash val="solid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50D84515-6238-48C3-8D1E-5C6A462BFF24}"/>
              </a:ext>
            </a:extLst>
          </p:cNvPr>
          <p:cNvSpPr/>
          <p:nvPr/>
        </p:nvSpPr>
        <p:spPr>
          <a:xfrm>
            <a:off x="144708" y="5046036"/>
            <a:ext cx="6934965" cy="3472762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863C3772-B966-4188-8A05-100CF0FBEBB5}"/>
              </a:ext>
            </a:extLst>
          </p:cNvPr>
          <p:cNvCxnSpPr>
            <a:cxnSpLocks/>
          </p:cNvCxnSpPr>
          <p:nvPr/>
        </p:nvCxnSpPr>
        <p:spPr>
          <a:xfrm>
            <a:off x="8729293" y="6517489"/>
            <a:ext cx="1176035" cy="444712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8" name="Flèche : courbe vers le haut 27">
            <a:extLst>
              <a:ext uri="{FF2B5EF4-FFF2-40B4-BE49-F238E27FC236}">
                <a16:creationId xmlns:a16="http://schemas.microsoft.com/office/drawing/2014/main" id="{70F8EFEA-606D-4F86-AE08-24DE34D75B26}"/>
              </a:ext>
            </a:extLst>
          </p:cNvPr>
          <p:cNvSpPr/>
          <p:nvPr/>
        </p:nvSpPr>
        <p:spPr>
          <a:xfrm>
            <a:off x="8812420" y="8634327"/>
            <a:ext cx="1065198" cy="361973"/>
          </a:xfrm>
          <a:prstGeom prst="curvedUpArrow">
            <a:avLst/>
          </a:prstGeom>
          <a:solidFill>
            <a:schemeClr val="tx1"/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822B87AF-3486-44F2-BB07-66A11A2C57B4}"/>
              </a:ext>
            </a:extLst>
          </p:cNvPr>
          <p:cNvSpPr/>
          <p:nvPr/>
        </p:nvSpPr>
        <p:spPr>
          <a:xfrm>
            <a:off x="10354586" y="7567865"/>
            <a:ext cx="1152403" cy="277710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D549DFBF-9556-4ADC-8BAB-BB76D83AA03D}"/>
              </a:ext>
            </a:extLst>
          </p:cNvPr>
          <p:cNvSpPr/>
          <p:nvPr/>
        </p:nvSpPr>
        <p:spPr>
          <a:xfrm>
            <a:off x="8564012" y="4932253"/>
            <a:ext cx="455129" cy="3702073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94A34DDE-18B8-449F-BDE6-A9AC9CE63418}"/>
              </a:ext>
            </a:extLst>
          </p:cNvPr>
          <p:cNvSpPr txBox="1"/>
          <p:nvPr/>
        </p:nvSpPr>
        <p:spPr>
          <a:xfrm>
            <a:off x="8803197" y="5872077"/>
            <a:ext cx="737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chemeClr val="tx1"/>
                </a:solidFill>
              </a:rPr>
              <a:t>Pauli</a:t>
            </a:r>
          </a:p>
        </p:txBody>
      </p:sp>
      <p:sp>
        <p:nvSpPr>
          <p:cNvPr id="57" name="Shape 111">
            <a:extLst>
              <a:ext uri="{FF2B5EF4-FFF2-40B4-BE49-F238E27FC236}">
                <a16:creationId xmlns:a16="http://schemas.microsoft.com/office/drawing/2014/main" id="{4F8FCD91-4A27-4146-898F-CA7EDF8A56BC}"/>
              </a:ext>
            </a:extLst>
          </p:cNvPr>
          <p:cNvSpPr/>
          <p:nvPr/>
        </p:nvSpPr>
        <p:spPr>
          <a:xfrm>
            <a:off x="4064050" y="2898445"/>
            <a:ext cx="1289548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FF9900"/>
                </a:solidFill>
              </a:rPr>
              <a:t>J=0 </a:t>
            </a:r>
            <a:r>
              <a:rPr lang="fr-FR" sz="1600" dirty="0" err="1">
                <a:solidFill>
                  <a:srgbClr val="FF9900"/>
                </a:solidFill>
              </a:rPr>
              <a:t>proj</a:t>
            </a:r>
            <a:r>
              <a:rPr lang="fr-FR" sz="1600" dirty="0">
                <a:solidFill>
                  <a:srgbClr val="FF9900"/>
                </a:solidFill>
              </a:rPr>
              <a:t>.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54855B6D-F773-47C4-ABD0-22FAB781FE9E}"/>
              </a:ext>
            </a:extLst>
          </p:cNvPr>
          <p:cNvSpPr/>
          <p:nvPr/>
        </p:nvSpPr>
        <p:spPr>
          <a:xfrm>
            <a:off x="2380282" y="2264777"/>
            <a:ext cx="1893119" cy="843138"/>
          </a:xfrm>
          <a:prstGeom prst="roundRect">
            <a:avLst/>
          </a:prstGeom>
          <a:solidFill>
            <a:srgbClr val="7A9E7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60" name="Shape 111">
            <a:extLst>
              <a:ext uri="{FF2B5EF4-FFF2-40B4-BE49-F238E27FC236}">
                <a16:creationId xmlns:a16="http://schemas.microsoft.com/office/drawing/2014/main" id="{F00B2BBF-0E9B-4AB7-8263-45A92C76079A}"/>
              </a:ext>
            </a:extLst>
          </p:cNvPr>
          <p:cNvSpPr/>
          <p:nvPr/>
        </p:nvSpPr>
        <p:spPr>
          <a:xfrm>
            <a:off x="2136319" y="3133036"/>
            <a:ext cx="227747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009900"/>
                </a:solidFill>
              </a:rPr>
              <a:t>Sum</a:t>
            </a:r>
            <a:r>
              <a:rPr lang="fr-FR" sz="1600" dirty="0">
                <a:solidFill>
                  <a:srgbClr val="009900"/>
                </a:solidFill>
              </a:rPr>
              <a:t> over </a:t>
            </a:r>
            <a:r>
              <a:rPr lang="fr-FR" sz="1600" dirty="0" err="1">
                <a:solidFill>
                  <a:srgbClr val="009900"/>
                </a:solidFill>
              </a:rPr>
              <a:t>different</a:t>
            </a:r>
            <a:r>
              <a:rPr lang="fr-FR" sz="1600" dirty="0">
                <a:solidFill>
                  <a:srgbClr val="009900"/>
                </a:solidFill>
              </a:rPr>
              <a:t> </a:t>
            </a:r>
            <a:r>
              <a:rPr lang="fr-FR" sz="1600" dirty="0">
                <a:solidFill>
                  <a:srgbClr val="009900"/>
                </a:solidFill>
                <a:latin typeface="Symbol" panose="05050102010706020507" pitchFamily="18" charset="2"/>
              </a:rPr>
              <a:t>b</a:t>
            </a:r>
            <a:r>
              <a:rPr lang="fr-FR" sz="1600" baseline="-25000" dirty="0">
                <a:solidFill>
                  <a:srgbClr val="009900"/>
                </a:solidFill>
              </a:rPr>
              <a:t>20</a:t>
            </a:r>
            <a:endParaRPr sz="2000" baseline="-25000" dirty="0">
              <a:solidFill>
                <a:srgbClr val="009900"/>
              </a:solidFill>
            </a:endParaRPr>
          </a:p>
        </p:txBody>
      </p:sp>
      <p:sp>
        <p:nvSpPr>
          <p:cNvPr id="63" name="Shape 111">
            <a:extLst>
              <a:ext uri="{FF2B5EF4-FFF2-40B4-BE49-F238E27FC236}">
                <a16:creationId xmlns:a16="http://schemas.microsoft.com/office/drawing/2014/main" id="{7E9AC238-CF2D-4E23-BAC1-E60984559F59}"/>
              </a:ext>
            </a:extLst>
          </p:cNvPr>
          <p:cNvSpPr/>
          <p:nvPr/>
        </p:nvSpPr>
        <p:spPr>
          <a:xfrm>
            <a:off x="2109167" y="1956337"/>
            <a:ext cx="233692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00B050"/>
                </a:solidFill>
              </a:rPr>
              <a:t>Quantum </a:t>
            </a:r>
            <a:r>
              <a:rPr lang="fr-FR" sz="1600" dirty="0" err="1">
                <a:solidFill>
                  <a:srgbClr val="00B050"/>
                </a:solidFill>
              </a:rPr>
              <a:t>vibrator</a:t>
            </a:r>
            <a:endParaRPr sz="2000" baseline="-25000" dirty="0">
              <a:solidFill>
                <a:srgbClr val="00B050"/>
              </a:solidFill>
            </a:endParaRPr>
          </a:p>
        </p:txBody>
      </p:sp>
      <p:sp>
        <p:nvSpPr>
          <p:cNvPr id="64" name="Shape 111">
            <a:extLst>
              <a:ext uri="{FF2B5EF4-FFF2-40B4-BE49-F238E27FC236}">
                <a16:creationId xmlns:a16="http://schemas.microsoft.com/office/drawing/2014/main" id="{EF1E2190-8647-4D7A-BBF5-64C7A4FF0C8F}"/>
              </a:ext>
            </a:extLst>
          </p:cNvPr>
          <p:cNvSpPr/>
          <p:nvPr/>
        </p:nvSpPr>
        <p:spPr>
          <a:xfrm>
            <a:off x="4738249" y="2850955"/>
            <a:ext cx="199449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FF9900"/>
                </a:solidFill>
              </a:rPr>
              <a:t>Intr</a:t>
            </a:r>
            <a:r>
              <a:rPr lang="fr-FR" sz="1600" dirty="0">
                <a:solidFill>
                  <a:srgbClr val="FF9900"/>
                </a:solidFill>
              </a:rPr>
              <a:t>. </a:t>
            </a:r>
            <a:r>
              <a:rPr lang="fr-FR" sz="1600" dirty="0" err="1">
                <a:solidFill>
                  <a:srgbClr val="FF9900"/>
                </a:solidFill>
              </a:rPr>
              <a:t>def</a:t>
            </a:r>
            <a:r>
              <a:rPr lang="fr-FR" sz="1600" dirty="0">
                <a:solidFill>
                  <a:srgbClr val="FF9900"/>
                </a:solidFill>
              </a:rPr>
              <a:t>. </a:t>
            </a:r>
            <a:r>
              <a:rPr lang="fr-FR" sz="2000" dirty="0">
                <a:solidFill>
                  <a:srgbClr val="FF9900"/>
                </a:solidFill>
                <a:latin typeface="Symbol" panose="05050102010706020507" pitchFamily="18" charset="2"/>
              </a:rPr>
              <a:t>b</a:t>
            </a:r>
            <a:r>
              <a:rPr lang="fr-FR" sz="2000" baseline="-25000" dirty="0">
                <a:solidFill>
                  <a:srgbClr val="FF9900"/>
                </a:solidFill>
              </a:rPr>
              <a:t>20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108" name="TextBox 59">
            <a:extLst>
              <a:ext uri="{FF2B5EF4-FFF2-40B4-BE49-F238E27FC236}">
                <a16:creationId xmlns:a16="http://schemas.microsoft.com/office/drawing/2014/main" id="{F287DEC7-58AE-4A5C-87B3-A2160E761E9E}"/>
              </a:ext>
            </a:extLst>
          </p:cNvPr>
          <p:cNvSpPr txBox="1"/>
          <p:nvPr/>
        </p:nvSpPr>
        <p:spPr>
          <a:xfrm>
            <a:off x="9137065" y="4525291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Ding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arXiv:2608.22699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16" name="Shape 111">
            <a:extLst>
              <a:ext uri="{FF2B5EF4-FFF2-40B4-BE49-F238E27FC236}">
                <a16:creationId xmlns:a16="http://schemas.microsoft.com/office/drawing/2014/main" id="{8CB36D73-490B-4EC7-8370-929C4D56B24B}"/>
              </a:ext>
            </a:extLst>
          </p:cNvPr>
          <p:cNvSpPr/>
          <p:nvPr/>
        </p:nvSpPr>
        <p:spPr>
          <a:xfrm>
            <a:off x="5068039" y="3465740"/>
            <a:ext cx="59844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FF9900"/>
                </a:solidFill>
              </a:rPr>
              <a:t>QR</a:t>
            </a:r>
            <a:endParaRPr sz="2000" b="1" baseline="-25000" dirty="0">
              <a:solidFill>
                <a:srgbClr val="FF9900"/>
              </a:solidFill>
            </a:endParaRPr>
          </a:p>
        </p:txBody>
      </p:sp>
      <p:sp>
        <p:nvSpPr>
          <p:cNvPr id="82" name="Shape 111">
            <a:extLst>
              <a:ext uri="{FF2B5EF4-FFF2-40B4-BE49-F238E27FC236}">
                <a16:creationId xmlns:a16="http://schemas.microsoft.com/office/drawing/2014/main" id="{DCE64941-E49A-4493-B2D1-81D4E2FF071E}"/>
              </a:ext>
            </a:extLst>
          </p:cNvPr>
          <p:cNvSpPr/>
          <p:nvPr/>
        </p:nvSpPr>
        <p:spPr>
          <a:xfrm>
            <a:off x="2987512" y="3465740"/>
            <a:ext cx="81443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009900"/>
                </a:solidFill>
              </a:rPr>
              <a:t>QRV</a:t>
            </a:r>
            <a:endParaRPr sz="2000" b="1" baseline="-25000" dirty="0">
              <a:solidFill>
                <a:srgbClr val="009900"/>
              </a:solidFill>
            </a:endParaRPr>
          </a:p>
        </p:txBody>
      </p:sp>
      <p:sp>
        <p:nvSpPr>
          <p:cNvPr id="83" name="Shape 111">
            <a:extLst>
              <a:ext uri="{FF2B5EF4-FFF2-40B4-BE49-F238E27FC236}">
                <a16:creationId xmlns:a16="http://schemas.microsoft.com/office/drawing/2014/main" id="{CF0D91EA-3187-4E0B-AFC4-62221DB5C1DB}"/>
              </a:ext>
            </a:extLst>
          </p:cNvPr>
          <p:cNvSpPr/>
          <p:nvPr/>
        </p:nvSpPr>
        <p:spPr>
          <a:xfrm>
            <a:off x="1124462" y="3465740"/>
            <a:ext cx="129409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FF99FF"/>
                </a:solidFill>
              </a:rPr>
              <a:t>QRV+DC</a:t>
            </a:r>
            <a:endParaRPr sz="2000" b="1" baseline="-25000" dirty="0">
              <a:solidFill>
                <a:srgbClr val="FF99FF"/>
              </a:solidFill>
            </a:endParaRPr>
          </a:p>
        </p:txBody>
      </p:sp>
      <p:pic>
        <p:nvPicPr>
          <p:cNvPr id="84" name="Image 83">
            <a:extLst>
              <a:ext uri="{FF2B5EF4-FFF2-40B4-BE49-F238E27FC236}">
                <a16:creationId xmlns:a16="http://schemas.microsoft.com/office/drawing/2014/main" id="{F2C00251-16B4-4F0B-9BE9-57250B8857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032" y="1466656"/>
            <a:ext cx="2828045" cy="2628059"/>
          </a:xfrm>
          <a:prstGeom prst="rect">
            <a:avLst/>
          </a:prstGeom>
        </p:spPr>
      </p:pic>
      <p:sp>
        <p:nvSpPr>
          <p:cNvPr id="86" name="ZoneTexte 85">
            <a:extLst>
              <a:ext uri="{FF2B5EF4-FFF2-40B4-BE49-F238E27FC236}">
                <a16:creationId xmlns:a16="http://schemas.microsoft.com/office/drawing/2014/main" id="{3A5588B4-7D5B-45D9-B0F8-23B1FD0336C3}"/>
              </a:ext>
            </a:extLst>
          </p:cNvPr>
          <p:cNvSpPr txBox="1"/>
          <p:nvPr/>
        </p:nvSpPr>
        <p:spPr>
          <a:xfrm>
            <a:off x="11059416" y="2488715"/>
            <a:ext cx="104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ZoneTexte 118">
                <a:extLst>
                  <a:ext uri="{FF2B5EF4-FFF2-40B4-BE49-F238E27FC236}">
                    <a16:creationId xmlns:a16="http://schemas.microsoft.com/office/drawing/2014/main" id="{78CC6D57-4F64-4A17-B8A1-7ACC502AAA53}"/>
                  </a:ext>
                </a:extLst>
              </p:cNvPr>
              <p:cNvSpPr txBox="1"/>
              <p:nvPr/>
            </p:nvSpPr>
            <p:spPr>
              <a:xfrm>
                <a:off x="11374551" y="2740930"/>
                <a:ext cx="497768" cy="406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9" name="ZoneTexte 118">
                <a:extLst>
                  <a:ext uri="{FF2B5EF4-FFF2-40B4-BE49-F238E27FC236}">
                    <a16:creationId xmlns:a16="http://schemas.microsoft.com/office/drawing/2014/main" id="{78CC6D57-4F64-4A17-B8A1-7ACC502AA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4551" y="2740930"/>
                <a:ext cx="497768" cy="406137"/>
              </a:xfrm>
              <a:prstGeom prst="rect">
                <a:avLst/>
              </a:prstGeom>
              <a:blipFill>
                <a:blip r:embed="rId5"/>
                <a:stretch>
                  <a:fillRect l="-17073"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0" name="ZoneTexte 119">
            <a:extLst>
              <a:ext uri="{FF2B5EF4-FFF2-40B4-BE49-F238E27FC236}">
                <a16:creationId xmlns:a16="http://schemas.microsoft.com/office/drawing/2014/main" id="{5F4F055C-8932-4E0C-BB6C-2B7DB071427B}"/>
              </a:ext>
            </a:extLst>
          </p:cNvPr>
          <p:cNvSpPr txBox="1"/>
          <p:nvPr/>
        </p:nvSpPr>
        <p:spPr>
          <a:xfrm>
            <a:off x="11153335" y="2206909"/>
            <a:ext cx="87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D10F2F85-C61C-4BCD-BBB4-C18B08D6DAAF}"/>
              </a:ext>
            </a:extLst>
          </p:cNvPr>
          <p:cNvSpPr txBox="1"/>
          <p:nvPr/>
        </p:nvSpPr>
        <p:spPr>
          <a:xfrm>
            <a:off x="11129151" y="1933110"/>
            <a:ext cx="87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QRV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2" name="ZoneTexte 121">
            <a:extLst>
              <a:ext uri="{FF2B5EF4-FFF2-40B4-BE49-F238E27FC236}">
                <a16:creationId xmlns:a16="http://schemas.microsoft.com/office/drawing/2014/main" id="{C1414AEA-5D1F-42B6-B03A-11B85A88C876}"/>
              </a:ext>
            </a:extLst>
          </p:cNvPr>
          <p:cNvSpPr txBox="1"/>
          <p:nvPr/>
        </p:nvSpPr>
        <p:spPr>
          <a:xfrm>
            <a:off x="11015355" y="1621380"/>
            <a:ext cx="114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QRV+DC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6" name="Ellipse 125">
            <a:extLst>
              <a:ext uri="{FF2B5EF4-FFF2-40B4-BE49-F238E27FC236}">
                <a16:creationId xmlns:a16="http://schemas.microsoft.com/office/drawing/2014/main" id="{97B0164B-2AAB-4046-9757-B2D42309EB12}"/>
              </a:ext>
            </a:extLst>
          </p:cNvPr>
          <p:cNvSpPr/>
          <p:nvPr/>
        </p:nvSpPr>
        <p:spPr>
          <a:xfrm>
            <a:off x="11029839" y="2251840"/>
            <a:ext cx="1102427" cy="1135123"/>
          </a:xfrm>
          <a:prstGeom prst="ellipse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128" name="Ellipse 127">
            <a:extLst>
              <a:ext uri="{FF2B5EF4-FFF2-40B4-BE49-F238E27FC236}">
                <a16:creationId xmlns:a16="http://schemas.microsoft.com/office/drawing/2014/main" id="{7C89C6EB-3AB9-4BF0-A06F-9AEE1CBE13F8}"/>
              </a:ext>
            </a:extLst>
          </p:cNvPr>
          <p:cNvSpPr/>
          <p:nvPr/>
        </p:nvSpPr>
        <p:spPr>
          <a:xfrm>
            <a:off x="11219937" y="2502557"/>
            <a:ext cx="701843" cy="651665"/>
          </a:xfrm>
          <a:prstGeom prst="ellipse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41" name="Shape 1495">
            <a:extLst>
              <a:ext uri="{FF2B5EF4-FFF2-40B4-BE49-F238E27FC236}">
                <a16:creationId xmlns:a16="http://schemas.microsoft.com/office/drawing/2014/main" id="{BA1C5BD8-4186-4B60-8DCB-E3375B404351}"/>
              </a:ext>
            </a:extLst>
          </p:cNvPr>
          <p:cNvSpPr/>
          <p:nvPr/>
        </p:nvSpPr>
        <p:spPr>
          <a:xfrm>
            <a:off x="0" y="171656"/>
            <a:ext cx="13004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sz="3600" dirty="0">
                <a:solidFill>
                  <a:srgbClr val="0033CC"/>
                </a:solidFill>
              </a:rPr>
              <a:t>Ab initio anatomy of quadrupole two-body correlations</a:t>
            </a:r>
            <a:endParaRPr sz="3600" dirty="0">
              <a:solidFill>
                <a:srgbClr val="0033CC"/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772406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6" grpId="0" animBg="1"/>
      <p:bldP spid="76" grpId="1" animBg="1"/>
      <p:bldP spid="77" grpId="0"/>
      <p:bldP spid="126" grpId="0" animBg="1"/>
      <p:bldP spid="1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986302-B3B4-437F-9AD0-40D736868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13" y="2283660"/>
            <a:ext cx="6103871" cy="825367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89821482-9D52-432F-9351-7C315BBBB76F}"/>
              </a:ext>
            </a:extLst>
          </p:cNvPr>
          <p:cNvSpPr txBox="1"/>
          <p:nvPr/>
        </p:nvSpPr>
        <p:spPr>
          <a:xfrm>
            <a:off x="167110" y="5054778"/>
            <a:ext cx="693496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fr-FR" sz="2000" b="1" dirty="0" err="1">
                <a:solidFill>
                  <a:schemeClr val="tx1"/>
                </a:solidFill>
              </a:rPr>
              <a:t>Quadrupole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fr-FR" sz="2000" b="1" dirty="0" err="1">
                <a:solidFill>
                  <a:schemeClr val="tx1"/>
                </a:solidFill>
              </a:rPr>
              <a:t>correlations</a:t>
            </a:r>
            <a:r>
              <a:rPr lang="fr-FR" sz="2000" b="1" dirty="0">
                <a:solidFill>
                  <a:schemeClr val="tx1"/>
                </a:solidFill>
              </a:rPr>
              <a:t> and effective vs </a:t>
            </a:r>
            <a:r>
              <a:rPr lang="fr-FR" sz="2000" b="1" dirty="0" err="1">
                <a:solidFill>
                  <a:schemeClr val="tx1"/>
                </a:solidFill>
              </a:rPr>
              <a:t>intrinsic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fr-FR" sz="2000" b="1" dirty="0" err="1">
                <a:solidFill>
                  <a:schemeClr val="tx1"/>
                </a:solidFill>
              </a:rPr>
              <a:t>deformation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en-US" sz="2000" b="1" dirty="0">
                <a:solidFill>
                  <a:schemeClr val="tx1"/>
                </a:solidFill>
              </a:rPr>
              <a:t>Classical rotor</a:t>
            </a:r>
            <a:r>
              <a:rPr lang="en-US" sz="2000" dirty="0">
                <a:solidFill>
                  <a:schemeClr val="tx1"/>
                </a:solidFill>
              </a:rPr>
              <a:t>: B</a:t>
            </a:r>
            <a:r>
              <a:rPr lang="en-US" sz="2000" baseline="-25000" dirty="0">
                <a:solidFill>
                  <a:schemeClr val="tx1"/>
                </a:solidFill>
              </a:rPr>
              <a:t>2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(HE)~ QR </a:t>
            </a:r>
            <a:r>
              <a:rPr lang="en-US" sz="2000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en-US" sz="2000" baseline="-25000" dirty="0">
                <a:solidFill>
                  <a:schemeClr val="tx1"/>
                </a:solidFill>
              </a:rPr>
              <a:t>20</a:t>
            </a:r>
            <a:r>
              <a:rPr lang="en-US" sz="2000" dirty="0">
                <a:solidFill>
                  <a:schemeClr val="tx1"/>
                </a:solidFill>
              </a:rPr>
              <a:t>(s=0)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en-US" sz="2000" b="1" dirty="0">
                <a:solidFill>
                  <a:schemeClr val="tx1"/>
                </a:solidFill>
              </a:rPr>
              <a:t>Pauli</a:t>
            </a:r>
            <a:r>
              <a:rPr lang="en-US" sz="2000" dirty="0">
                <a:solidFill>
                  <a:schemeClr val="tx1"/>
                </a:solidFill>
              </a:rPr>
              <a:t>: universal reduction of B</a:t>
            </a:r>
            <a:r>
              <a:rPr lang="en-US" sz="2000" baseline="-25000" dirty="0">
                <a:solidFill>
                  <a:schemeClr val="tx1"/>
                </a:solidFill>
              </a:rPr>
              <a:t>2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(HE)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DC0749-6F7D-4EF0-A132-607A2B4A3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420" y="4890835"/>
            <a:ext cx="5618672" cy="3743492"/>
          </a:xfrm>
          <a:prstGeom prst="rect">
            <a:avLst/>
          </a:prstGeom>
        </p:spPr>
      </p:pic>
      <p:sp>
        <p:nvSpPr>
          <p:cNvPr id="90" name="TextBox 59">
            <a:extLst>
              <a:ext uri="{FF2B5EF4-FFF2-40B4-BE49-F238E27FC236}">
                <a16:creationId xmlns:a16="http://schemas.microsoft.com/office/drawing/2014/main" id="{3937F932-C10E-4B4F-9F98-12B3316A1C8E}"/>
              </a:ext>
            </a:extLst>
          </p:cNvPr>
          <p:cNvSpPr txBox="1"/>
          <p:nvPr/>
        </p:nvSpPr>
        <p:spPr>
          <a:xfrm>
            <a:off x="6603445" y="1512801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Ding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arXiv:2608.22699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07" name="Shape 111">
            <a:extLst>
              <a:ext uri="{FF2B5EF4-FFF2-40B4-BE49-F238E27FC236}">
                <a16:creationId xmlns:a16="http://schemas.microsoft.com/office/drawing/2014/main" id="{460C5480-9652-4C0C-A388-9504087EA204}"/>
              </a:ext>
            </a:extLst>
          </p:cNvPr>
          <p:cNvSpPr/>
          <p:nvPr/>
        </p:nvSpPr>
        <p:spPr>
          <a:xfrm>
            <a:off x="145783" y="1500297"/>
            <a:ext cx="859643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400" b="1" dirty="0">
                <a:solidFill>
                  <a:schemeClr val="tx1"/>
                </a:solidFill>
              </a:rPr>
              <a:t>Ab initio </a:t>
            </a:r>
            <a:r>
              <a:rPr lang="fr-FR" sz="2400" b="1" dirty="0" err="1">
                <a:solidFill>
                  <a:schemeClr val="tx1"/>
                </a:solidFill>
              </a:rPr>
              <a:t>method</a:t>
            </a:r>
            <a:r>
              <a:rPr lang="fr-FR" sz="2400" b="1" dirty="0">
                <a:solidFill>
                  <a:schemeClr val="tx1"/>
                </a:solidFill>
              </a:rPr>
              <a:t> = PGCM-</a:t>
            </a:r>
            <a:r>
              <a:rPr lang="fr-FR" sz="2400" b="1" dirty="0" err="1">
                <a:solidFill>
                  <a:schemeClr val="tx1"/>
                </a:solidFill>
              </a:rPr>
              <a:t>based</a:t>
            </a:r>
            <a:r>
              <a:rPr lang="fr-FR" sz="2400" b="1" dirty="0">
                <a:solidFill>
                  <a:schemeClr val="tx1"/>
                </a:solidFill>
              </a:rPr>
              <a:t> MR-IMSRG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123" name="Shape 111">
            <a:extLst>
              <a:ext uri="{FF2B5EF4-FFF2-40B4-BE49-F238E27FC236}">
                <a16:creationId xmlns:a16="http://schemas.microsoft.com/office/drawing/2014/main" id="{568C7AA1-9F60-435D-A66A-9B3C26A96BA4}"/>
              </a:ext>
            </a:extLst>
          </p:cNvPr>
          <p:cNvSpPr/>
          <p:nvPr/>
        </p:nvSpPr>
        <p:spPr>
          <a:xfrm>
            <a:off x="151594" y="4349154"/>
            <a:ext cx="375650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EM1.8/2.0 </a:t>
            </a:r>
            <a:r>
              <a:rPr lang="en-US" dirty="0" err="1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dirty="0" err="1">
                <a:solidFill>
                  <a:schemeClr val="tx1"/>
                </a:solidFill>
                <a:cs typeface="Times New Roman" panose="02020603050405020304" pitchFamily="18" charset="0"/>
              </a:rPr>
              <a:t>EFT</a:t>
            </a: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 nuclear Hamiltonian</a:t>
            </a:r>
          </a:p>
        </p:txBody>
      </p:sp>
      <p:sp>
        <p:nvSpPr>
          <p:cNvPr id="124" name="TextBox 59">
            <a:extLst>
              <a:ext uri="{FF2B5EF4-FFF2-40B4-BE49-F238E27FC236}">
                <a16:creationId xmlns:a16="http://schemas.microsoft.com/office/drawing/2014/main" id="{EE72AD93-A05F-4A49-8FDC-87C4BE7BE753}"/>
              </a:ext>
            </a:extLst>
          </p:cNvPr>
          <p:cNvSpPr txBox="1"/>
          <p:nvPr/>
        </p:nvSpPr>
        <p:spPr>
          <a:xfrm>
            <a:off x="3908635" y="4324054"/>
            <a:ext cx="272389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Kebeler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PRC (2011)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200" name="Line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2DF04C-8F56-43B0-8013-CAC61DB4579D}"/>
              </a:ext>
            </a:extLst>
          </p:cNvPr>
          <p:cNvSpPr/>
          <p:nvPr/>
        </p:nvSpPr>
        <p:spPr>
          <a:xfrm>
            <a:off x="1096875" y="2297128"/>
            <a:ext cx="1258495" cy="570805"/>
          </a:xfrm>
          <a:prstGeom prst="roundRect">
            <a:avLst/>
          </a:prstGeom>
          <a:solidFill>
            <a:srgbClr val="FF99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24" name="Shape 111">
            <a:extLst>
              <a:ext uri="{FF2B5EF4-FFF2-40B4-BE49-F238E27FC236}">
                <a16:creationId xmlns:a16="http://schemas.microsoft.com/office/drawing/2014/main" id="{C7838777-29AF-49E0-9964-C90ACB86EF25}"/>
              </a:ext>
            </a:extLst>
          </p:cNvPr>
          <p:cNvSpPr/>
          <p:nvPr/>
        </p:nvSpPr>
        <p:spPr>
          <a:xfrm>
            <a:off x="21356" y="1957885"/>
            <a:ext cx="2564074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FF99FF"/>
                </a:solidFill>
              </a:rPr>
              <a:t>Dynamical</a:t>
            </a:r>
            <a:r>
              <a:rPr lang="fr-FR" sz="1600" dirty="0">
                <a:solidFill>
                  <a:srgbClr val="FF99FF"/>
                </a:solidFill>
              </a:rPr>
              <a:t> </a:t>
            </a:r>
            <a:r>
              <a:rPr lang="fr-FR" sz="1600" dirty="0" err="1">
                <a:solidFill>
                  <a:srgbClr val="FF99FF"/>
                </a:solidFill>
              </a:rPr>
              <a:t>correlations</a:t>
            </a:r>
            <a:endParaRPr sz="2000" baseline="-25000" dirty="0">
              <a:solidFill>
                <a:srgbClr val="FF99FF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0E22CFB-06C7-4EE1-9719-F2D696933B5C}"/>
              </a:ext>
            </a:extLst>
          </p:cNvPr>
          <p:cNvSpPr/>
          <p:nvPr/>
        </p:nvSpPr>
        <p:spPr>
          <a:xfrm>
            <a:off x="4273943" y="2321642"/>
            <a:ext cx="1947441" cy="495349"/>
          </a:xfrm>
          <a:prstGeom prst="roundRect">
            <a:avLst/>
          </a:prstGeom>
          <a:solidFill>
            <a:srgbClr val="D4A3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27" name="Shape 111">
            <a:extLst>
              <a:ext uri="{FF2B5EF4-FFF2-40B4-BE49-F238E27FC236}">
                <a16:creationId xmlns:a16="http://schemas.microsoft.com/office/drawing/2014/main" id="{FD7C52B7-B47F-497C-9C04-27BEE0D1D452}"/>
              </a:ext>
            </a:extLst>
          </p:cNvPr>
          <p:cNvSpPr/>
          <p:nvPr/>
        </p:nvSpPr>
        <p:spPr>
          <a:xfrm>
            <a:off x="4170492" y="1972839"/>
            <a:ext cx="233692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FF9900"/>
                </a:solidFill>
              </a:rPr>
              <a:t>Quantum rotor 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29" name="Shape 111">
            <a:extLst>
              <a:ext uri="{FF2B5EF4-FFF2-40B4-BE49-F238E27FC236}">
                <a16:creationId xmlns:a16="http://schemas.microsoft.com/office/drawing/2014/main" id="{C3EF5825-7B9D-4EB8-BCBB-E57488B8D50B}"/>
              </a:ext>
            </a:extLst>
          </p:cNvPr>
          <p:cNvSpPr/>
          <p:nvPr/>
        </p:nvSpPr>
        <p:spPr>
          <a:xfrm>
            <a:off x="193104" y="3894640"/>
            <a:ext cx="7912776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1600" dirty="0">
                <a:solidFill>
                  <a:srgbClr val="C00000"/>
                </a:solidFill>
              </a:rPr>
              <a:t>The QR </a:t>
            </a:r>
            <a:r>
              <a:rPr lang="fr-FR" sz="1600" dirty="0">
                <a:solidFill>
                  <a:srgbClr val="C00000"/>
                </a:solidFill>
                <a:latin typeface="Symbol" panose="05050102010706020507" pitchFamily="18" charset="2"/>
              </a:rPr>
              <a:t>b</a:t>
            </a:r>
            <a:r>
              <a:rPr lang="fr-FR" sz="1600" baseline="-25000" dirty="0">
                <a:solidFill>
                  <a:srgbClr val="C00000"/>
                </a:solidFill>
              </a:rPr>
              <a:t>20</a:t>
            </a:r>
            <a:r>
              <a:rPr lang="fr-FR" sz="1600" dirty="0">
                <a:solidFill>
                  <a:srgbClr val="C00000"/>
                </a:solidFill>
              </a:rPr>
              <a:t> and V </a:t>
            </a:r>
            <a:r>
              <a:rPr lang="fr-FR" sz="1600" dirty="0" err="1">
                <a:solidFill>
                  <a:srgbClr val="C00000"/>
                </a:solidFill>
              </a:rPr>
              <a:t>rigidity</a:t>
            </a:r>
            <a:r>
              <a:rPr lang="fr-FR" sz="1600" dirty="0">
                <a:solidFill>
                  <a:srgbClr val="C00000"/>
                </a:solidFill>
              </a:rPr>
              <a:t> are </a:t>
            </a:r>
            <a:r>
              <a:rPr lang="fr-FR" sz="1600" dirty="0" err="1">
                <a:solidFill>
                  <a:srgbClr val="C00000"/>
                </a:solidFill>
              </a:rPr>
              <a:t>modified</a:t>
            </a:r>
            <a:r>
              <a:rPr lang="fr-FR" sz="1600" dirty="0">
                <a:solidFill>
                  <a:srgbClr val="C00000"/>
                </a:solidFill>
              </a:rPr>
              <a:t> by non-</a:t>
            </a:r>
            <a:r>
              <a:rPr lang="fr-FR" sz="1600" dirty="0" err="1">
                <a:solidFill>
                  <a:srgbClr val="C00000"/>
                </a:solidFill>
              </a:rPr>
              <a:t>dynamical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 err="1">
                <a:solidFill>
                  <a:srgbClr val="C00000"/>
                </a:solidFill>
              </a:rPr>
              <a:t>correlations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1600" dirty="0">
                <a:solidFill>
                  <a:srgbClr val="C00000"/>
                </a:solidFill>
              </a:rPr>
              <a:t>s </a:t>
            </a:r>
            <a:r>
              <a:rPr lang="fr-FR" sz="1600" dirty="0" err="1">
                <a:solidFill>
                  <a:srgbClr val="C00000"/>
                </a:solidFill>
              </a:rPr>
              <a:t>dependent</a:t>
            </a:r>
            <a:r>
              <a:rPr lang="fr-FR" sz="1600" dirty="0">
                <a:solidFill>
                  <a:srgbClr val="C00000"/>
                </a:solidFill>
              </a:rPr>
              <a:t>! </a:t>
            </a:r>
            <a:endParaRPr sz="2000" baseline="-25000" dirty="0">
              <a:solidFill>
                <a:srgbClr val="C00000"/>
              </a:solidFill>
            </a:endParaRP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9A58D239-1D6E-4D32-BB31-879341C46C2E}"/>
              </a:ext>
            </a:extLst>
          </p:cNvPr>
          <p:cNvCxnSpPr>
            <a:cxnSpLocks/>
          </p:cNvCxnSpPr>
          <p:nvPr/>
        </p:nvCxnSpPr>
        <p:spPr>
          <a:xfrm>
            <a:off x="8729293" y="5239194"/>
            <a:ext cx="1176035" cy="455375"/>
          </a:xfrm>
          <a:prstGeom prst="straightConnector1">
            <a:avLst/>
          </a:prstGeom>
          <a:noFill/>
          <a:ln w="38100" cap="flat">
            <a:solidFill>
              <a:srgbClr val="C00000"/>
            </a:solidFill>
            <a:prstDash val="solid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50D84515-6238-48C3-8D1E-5C6A462BFF24}"/>
              </a:ext>
            </a:extLst>
          </p:cNvPr>
          <p:cNvSpPr/>
          <p:nvPr/>
        </p:nvSpPr>
        <p:spPr>
          <a:xfrm>
            <a:off x="144708" y="5046036"/>
            <a:ext cx="6934965" cy="3472762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863C3772-B966-4188-8A05-100CF0FBEBB5}"/>
              </a:ext>
            </a:extLst>
          </p:cNvPr>
          <p:cNvCxnSpPr>
            <a:cxnSpLocks/>
          </p:cNvCxnSpPr>
          <p:nvPr/>
        </p:nvCxnSpPr>
        <p:spPr>
          <a:xfrm>
            <a:off x="8729293" y="6517489"/>
            <a:ext cx="1176035" cy="444712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8" name="Flèche : courbe vers le haut 27">
            <a:extLst>
              <a:ext uri="{FF2B5EF4-FFF2-40B4-BE49-F238E27FC236}">
                <a16:creationId xmlns:a16="http://schemas.microsoft.com/office/drawing/2014/main" id="{70F8EFEA-606D-4F86-AE08-24DE34D75B26}"/>
              </a:ext>
            </a:extLst>
          </p:cNvPr>
          <p:cNvSpPr/>
          <p:nvPr/>
        </p:nvSpPr>
        <p:spPr>
          <a:xfrm>
            <a:off x="8812420" y="8634327"/>
            <a:ext cx="1065198" cy="361973"/>
          </a:xfrm>
          <a:prstGeom prst="curvedUpArrow">
            <a:avLst/>
          </a:prstGeom>
          <a:solidFill>
            <a:schemeClr val="tx1"/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822B87AF-3486-44F2-BB07-66A11A2C57B4}"/>
              </a:ext>
            </a:extLst>
          </p:cNvPr>
          <p:cNvSpPr/>
          <p:nvPr/>
        </p:nvSpPr>
        <p:spPr>
          <a:xfrm>
            <a:off x="10354586" y="7567865"/>
            <a:ext cx="1152403" cy="277710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94A34DDE-18B8-449F-BDE6-A9AC9CE63418}"/>
              </a:ext>
            </a:extLst>
          </p:cNvPr>
          <p:cNvSpPr txBox="1"/>
          <p:nvPr/>
        </p:nvSpPr>
        <p:spPr>
          <a:xfrm>
            <a:off x="8803197" y="5872077"/>
            <a:ext cx="737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chemeClr val="tx1"/>
                </a:solidFill>
              </a:rPr>
              <a:t>Pauli</a:t>
            </a:r>
          </a:p>
        </p:txBody>
      </p:sp>
      <p:sp>
        <p:nvSpPr>
          <p:cNvPr id="57" name="Shape 111">
            <a:extLst>
              <a:ext uri="{FF2B5EF4-FFF2-40B4-BE49-F238E27FC236}">
                <a16:creationId xmlns:a16="http://schemas.microsoft.com/office/drawing/2014/main" id="{4F8FCD91-4A27-4146-898F-CA7EDF8A56BC}"/>
              </a:ext>
            </a:extLst>
          </p:cNvPr>
          <p:cNvSpPr/>
          <p:nvPr/>
        </p:nvSpPr>
        <p:spPr>
          <a:xfrm>
            <a:off x="4064050" y="2898445"/>
            <a:ext cx="1289548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FF9900"/>
                </a:solidFill>
              </a:rPr>
              <a:t>J=0 </a:t>
            </a:r>
            <a:r>
              <a:rPr lang="fr-FR" sz="1600" dirty="0" err="1">
                <a:solidFill>
                  <a:srgbClr val="FF9900"/>
                </a:solidFill>
              </a:rPr>
              <a:t>proj</a:t>
            </a:r>
            <a:r>
              <a:rPr lang="fr-FR" sz="1600" dirty="0">
                <a:solidFill>
                  <a:srgbClr val="FF9900"/>
                </a:solidFill>
              </a:rPr>
              <a:t>.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54855B6D-F773-47C4-ABD0-22FAB781FE9E}"/>
              </a:ext>
            </a:extLst>
          </p:cNvPr>
          <p:cNvSpPr/>
          <p:nvPr/>
        </p:nvSpPr>
        <p:spPr>
          <a:xfrm>
            <a:off x="2380282" y="2264777"/>
            <a:ext cx="1893119" cy="843138"/>
          </a:xfrm>
          <a:prstGeom prst="roundRect">
            <a:avLst/>
          </a:prstGeom>
          <a:solidFill>
            <a:srgbClr val="7A9E7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60" name="Shape 111">
            <a:extLst>
              <a:ext uri="{FF2B5EF4-FFF2-40B4-BE49-F238E27FC236}">
                <a16:creationId xmlns:a16="http://schemas.microsoft.com/office/drawing/2014/main" id="{F00B2BBF-0E9B-4AB7-8263-45A92C76079A}"/>
              </a:ext>
            </a:extLst>
          </p:cNvPr>
          <p:cNvSpPr/>
          <p:nvPr/>
        </p:nvSpPr>
        <p:spPr>
          <a:xfrm>
            <a:off x="2136319" y="3133036"/>
            <a:ext cx="227747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009900"/>
                </a:solidFill>
              </a:rPr>
              <a:t>Sum</a:t>
            </a:r>
            <a:r>
              <a:rPr lang="fr-FR" sz="1600" dirty="0">
                <a:solidFill>
                  <a:srgbClr val="009900"/>
                </a:solidFill>
              </a:rPr>
              <a:t> over </a:t>
            </a:r>
            <a:r>
              <a:rPr lang="fr-FR" sz="1600" dirty="0" err="1">
                <a:solidFill>
                  <a:srgbClr val="009900"/>
                </a:solidFill>
              </a:rPr>
              <a:t>different</a:t>
            </a:r>
            <a:r>
              <a:rPr lang="fr-FR" sz="1600" dirty="0">
                <a:solidFill>
                  <a:srgbClr val="009900"/>
                </a:solidFill>
              </a:rPr>
              <a:t> </a:t>
            </a:r>
            <a:r>
              <a:rPr lang="fr-FR" sz="1600" dirty="0">
                <a:solidFill>
                  <a:srgbClr val="009900"/>
                </a:solidFill>
                <a:latin typeface="Symbol" panose="05050102010706020507" pitchFamily="18" charset="2"/>
              </a:rPr>
              <a:t>b</a:t>
            </a:r>
            <a:r>
              <a:rPr lang="fr-FR" sz="1600" baseline="-25000" dirty="0">
                <a:solidFill>
                  <a:srgbClr val="009900"/>
                </a:solidFill>
              </a:rPr>
              <a:t>20</a:t>
            </a:r>
            <a:endParaRPr sz="2000" baseline="-25000" dirty="0">
              <a:solidFill>
                <a:srgbClr val="009900"/>
              </a:solidFill>
            </a:endParaRPr>
          </a:p>
        </p:txBody>
      </p:sp>
      <p:sp>
        <p:nvSpPr>
          <p:cNvPr id="63" name="Shape 111">
            <a:extLst>
              <a:ext uri="{FF2B5EF4-FFF2-40B4-BE49-F238E27FC236}">
                <a16:creationId xmlns:a16="http://schemas.microsoft.com/office/drawing/2014/main" id="{7E9AC238-CF2D-4E23-BAC1-E60984559F59}"/>
              </a:ext>
            </a:extLst>
          </p:cNvPr>
          <p:cNvSpPr/>
          <p:nvPr/>
        </p:nvSpPr>
        <p:spPr>
          <a:xfrm>
            <a:off x="2109167" y="1956337"/>
            <a:ext cx="233692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00B050"/>
                </a:solidFill>
              </a:rPr>
              <a:t>Quantum </a:t>
            </a:r>
            <a:r>
              <a:rPr lang="fr-FR" sz="1600" dirty="0" err="1">
                <a:solidFill>
                  <a:srgbClr val="00B050"/>
                </a:solidFill>
              </a:rPr>
              <a:t>vibrator</a:t>
            </a:r>
            <a:endParaRPr sz="2000" baseline="-25000" dirty="0">
              <a:solidFill>
                <a:srgbClr val="00B050"/>
              </a:solidFill>
            </a:endParaRPr>
          </a:p>
        </p:txBody>
      </p:sp>
      <p:sp>
        <p:nvSpPr>
          <p:cNvPr id="64" name="Shape 111">
            <a:extLst>
              <a:ext uri="{FF2B5EF4-FFF2-40B4-BE49-F238E27FC236}">
                <a16:creationId xmlns:a16="http://schemas.microsoft.com/office/drawing/2014/main" id="{EF1E2190-8647-4D7A-BBF5-64C7A4FF0C8F}"/>
              </a:ext>
            </a:extLst>
          </p:cNvPr>
          <p:cNvSpPr/>
          <p:nvPr/>
        </p:nvSpPr>
        <p:spPr>
          <a:xfrm>
            <a:off x="4738249" y="2850955"/>
            <a:ext cx="199449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FF9900"/>
                </a:solidFill>
              </a:rPr>
              <a:t>Intr</a:t>
            </a:r>
            <a:r>
              <a:rPr lang="fr-FR" sz="1600" dirty="0">
                <a:solidFill>
                  <a:srgbClr val="FF9900"/>
                </a:solidFill>
              </a:rPr>
              <a:t>. </a:t>
            </a:r>
            <a:r>
              <a:rPr lang="fr-FR" sz="1600" dirty="0" err="1">
                <a:solidFill>
                  <a:srgbClr val="FF9900"/>
                </a:solidFill>
              </a:rPr>
              <a:t>def</a:t>
            </a:r>
            <a:r>
              <a:rPr lang="fr-FR" sz="1600" dirty="0">
                <a:solidFill>
                  <a:srgbClr val="FF9900"/>
                </a:solidFill>
              </a:rPr>
              <a:t>. </a:t>
            </a:r>
            <a:r>
              <a:rPr lang="fr-FR" sz="2000" dirty="0">
                <a:solidFill>
                  <a:srgbClr val="FF9900"/>
                </a:solidFill>
                <a:latin typeface="Symbol" panose="05050102010706020507" pitchFamily="18" charset="2"/>
              </a:rPr>
              <a:t>b</a:t>
            </a:r>
            <a:r>
              <a:rPr lang="fr-FR" sz="2000" baseline="-25000" dirty="0">
                <a:solidFill>
                  <a:srgbClr val="FF9900"/>
                </a:solidFill>
              </a:rPr>
              <a:t>20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108" name="TextBox 59">
            <a:extLst>
              <a:ext uri="{FF2B5EF4-FFF2-40B4-BE49-F238E27FC236}">
                <a16:creationId xmlns:a16="http://schemas.microsoft.com/office/drawing/2014/main" id="{F287DEC7-58AE-4A5C-87B3-A2160E761E9E}"/>
              </a:ext>
            </a:extLst>
          </p:cNvPr>
          <p:cNvSpPr txBox="1"/>
          <p:nvPr/>
        </p:nvSpPr>
        <p:spPr>
          <a:xfrm>
            <a:off x="9137065" y="4525291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Ding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arXiv:2608.22699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16" name="Shape 111">
            <a:extLst>
              <a:ext uri="{FF2B5EF4-FFF2-40B4-BE49-F238E27FC236}">
                <a16:creationId xmlns:a16="http://schemas.microsoft.com/office/drawing/2014/main" id="{8CB36D73-490B-4EC7-8370-929C4D56B24B}"/>
              </a:ext>
            </a:extLst>
          </p:cNvPr>
          <p:cNvSpPr/>
          <p:nvPr/>
        </p:nvSpPr>
        <p:spPr>
          <a:xfrm>
            <a:off x="5068039" y="3465740"/>
            <a:ext cx="59844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FF9900"/>
                </a:solidFill>
              </a:rPr>
              <a:t>QR</a:t>
            </a:r>
            <a:endParaRPr sz="2000" b="1" baseline="-25000" dirty="0">
              <a:solidFill>
                <a:srgbClr val="FF9900"/>
              </a:solidFill>
            </a:endParaRPr>
          </a:p>
        </p:txBody>
      </p:sp>
      <p:sp>
        <p:nvSpPr>
          <p:cNvPr id="82" name="Shape 111">
            <a:extLst>
              <a:ext uri="{FF2B5EF4-FFF2-40B4-BE49-F238E27FC236}">
                <a16:creationId xmlns:a16="http://schemas.microsoft.com/office/drawing/2014/main" id="{DCE64941-E49A-4493-B2D1-81D4E2FF071E}"/>
              </a:ext>
            </a:extLst>
          </p:cNvPr>
          <p:cNvSpPr/>
          <p:nvPr/>
        </p:nvSpPr>
        <p:spPr>
          <a:xfrm>
            <a:off x="2987512" y="3465740"/>
            <a:ext cx="81443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009900"/>
                </a:solidFill>
              </a:rPr>
              <a:t>QRV</a:t>
            </a:r>
            <a:endParaRPr sz="2000" b="1" baseline="-25000" dirty="0">
              <a:solidFill>
                <a:srgbClr val="009900"/>
              </a:solidFill>
            </a:endParaRPr>
          </a:p>
        </p:txBody>
      </p:sp>
      <p:sp>
        <p:nvSpPr>
          <p:cNvPr id="83" name="Shape 111">
            <a:extLst>
              <a:ext uri="{FF2B5EF4-FFF2-40B4-BE49-F238E27FC236}">
                <a16:creationId xmlns:a16="http://schemas.microsoft.com/office/drawing/2014/main" id="{CF0D91EA-3187-4E0B-AFC4-62221DB5C1DB}"/>
              </a:ext>
            </a:extLst>
          </p:cNvPr>
          <p:cNvSpPr/>
          <p:nvPr/>
        </p:nvSpPr>
        <p:spPr>
          <a:xfrm>
            <a:off x="1124462" y="3465740"/>
            <a:ext cx="129409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FF99FF"/>
                </a:solidFill>
              </a:rPr>
              <a:t>QRV+DC</a:t>
            </a:r>
            <a:endParaRPr sz="2000" b="1" baseline="-25000" dirty="0">
              <a:solidFill>
                <a:srgbClr val="FF99FF"/>
              </a:solidFill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8222B5D-235E-4E8E-AAB5-FE6E504EB212}"/>
              </a:ext>
            </a:extLst>
          </p:cNvPr>
          <p:cNvGrpSpPr/>
          <p:nvPr/>
        </p:nvGrpSpPr>
        <p:grpSpPr>
          <a:xfrm>
            <a:off x="107964" y="4241215"/>
            <a:ext cx="7058204" cy="5484678"/>
            <a:chOff x="-784808" y="4252349"/>
            <a:chExt cx="7301353" cy="5668297"/>
          </a:xfrm>
        </p:grpSpPr>
        <p:sp>
          <p:nvSpPr>
            <p:cNvPr id="41" name="TextBox 59">
              <a:extLst>
                <a:ext uri="{FF2B5EF4-FFF2-40B4-BE49-F238E27FC236}">
                  <a16:creationId xmlns:a16="http://schemas.microsoft.com/office/drawing/2014/main" id="{CB26E971-F9AF-40D2-B4D4-1BAE7BC547AF}"/>
                </a:ext>
              </a:extLst>
            </p:cNvPr>
            <p:cNvSpPr txBox="1"/>
            <p:nvPr/>
          </p:nvSpPr>
          <p:spPr>
            <a:xfrm rot="5400000">
              <a:off x="4739668" y="6368239"/>
              <a:ext cx="3032891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it-IT" sz="1700" dirty="0">
                  <a:solidFill>
                    <a:srgbClr val="1243DE"/>
                  </a:solidFill>
                  <a:latin typeface="Palatino"/>
                  <a:ea typeface="Tahoma" panose="020B0604030504040204" pitchFamily="34" charset="0"/>
                  <a:cs typeface="Tahoma" panose="020B0604030504040204" pitchFamily="34" charset="0"/>
                  <a:sym typeface="Comfortaa Light"/>
                </a:rPr>
                <a:t>Bofos </a:t>
              </a:r>
              <a:r>
                <a:rPr lang="it-IT" sz="1700" i="1" dirty="0">
                  <a:solidFill>
                    <a:srgbClr val="1243DE"/>
                  </a:solidFill>
                  <a:latin typeface="Palatino"/>
                  <a:ea typeface="Tahoma" panose="020B0604030504040204" pitchFamily="34" charset="0"/>
                  <a:cs typeface="Tahoma" panose="020B0604030504040204" pitchFamily="34" charset="0"/>
                  <a:sym typeface="Comfortaa Light"/>
                </a:rPr>
                <a:t>et al., </a:t>
              </a:r>
              <a:r>
                <a:rPr lang="it-IT" sz="1700" dirty="0">
                  <a:solidFill>
                    <a:srgbClr val="1243DE"/>
                  </a:solidFill>
                  <a:latin typeface="Palatino"/>
                  <a:ea typeface="Tahoma" panose="020B0604030504040204" pitchFamily="34" charset="0"/>
                  <a:cs typeface="Tahoma" panose="020B0604030504040204" pitchFamily="34" charset="0"/>
                  <a:sym typeface="Comfortaa Light"/>
                </a:rPr>
                <a:t>arXiv:2605.28813</a:t>
              </a:r>
              <a:endParaRPr lang="en-GB" sz="1700" dirty="0">
                <a:solidFill>
                  <a:srgbClr val="1243DE"/>
                </a:solidFill>
                <a:latin typeface="Palatino"/>
              </a:endParaRPr>
            </a:p>
          </p:txBody>
        </p:sp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47B8D01A-7DEA-4D0C-9DA0-2B2CE9299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784808" y="4252349"/>
              <a:ext cx="7301353" cy="5668297"/>
            </a:xfrm>
            <a:prstGeom prst="rect">
              <a:avLst/>
            </a:prstGeom>
          </p:spPr>
        </p:pic>
        <p:sp>
          <p:nvSpPr>
            <p:cNvPr id="47" name="Shape 111">
              <a:extLst>
                <a:ext uri="{FF2B5EF4-FFF2-40B4-BE49-F238E27FC236}">
                  <a16:creationId xmlns:a16="http://schemas.microsoft.com/office/drawing/2014/main" id="{B8AB5536-9D9C-47DE-BC38-BC4CC7D4497B}"/>
                </a:ext>
              </a:extLst>
            </p:cNvPr>
            <p:cNvSpPr/>
            <p:nvPr/>
          </p:nvSpPr>
          <p:spPr>
            <a:xfrm>
              <a:off x="3305356" y="4463610"/>
              <a:ext cx="1797529" cy="276999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b">
              <a:spAutoFit/>
            </a:bodyPr>
            <a:lstStyle>
              <a:lvl1pPr algn="l">
                <a:defRPr sz="2200">
                  <a:latin typeface="Palatino"/>
                  <a:ea typeface="Palatino"/>
                  <a:cs typeface="Palatino"/>
                  <a:sym typeface="Palatino"/>
                </a:defRPr>
              </a:lvl1pPr>
            </a:lstStyle>
            <a:p>
              <a:pPr lvl="0" algn="ctr">
                <a:defRPr sz="1800"/>
              </a:pPr>
              <a:r>
                <a:rPr lang="fr-FR" sz="1800" b="1" dirty="0">
                  <a:solidFill>
                    <a:schemeClr val="tx1"/>
                  </a:solidFill>
                </a:rPr>
                <a:t>Quantum Rotor</a:t>
              </a:r>
              <a:endParaRPr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Shape 111">
              <a:extLst>
                <a:ext uri="{FF2B5EF4-FFF2-40B4-BE49-F238E27FC236}">
                  <a16:creationId xmlns:a16="http://schemas.microsoft.com/office/drawing/2014/main" id="{3D859899-8CD5-415C-94A6-0CEC0CD57752}"/>
                </a:ext>
              </a:extLst>
            </p:cNvPr>
            <p:cNvSpPr/>
            <p:nvPr/>
          </p:nvSpPr>
          <p:spPr>
            <a:xfrm>
              <a:off x="3344954" y="6070074"/>
              <a:ext cx="2326830" cy="276999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b">
              <a:spAutoFit/>
            </a:bodyPr>
            <a:lstStyle>
              <a:lvl1pPr algn="l">
                <a:defRPr sz="2200">
                  <a:latin typeface="Palatino"/>
                  <a:ea typeface="Palatino"/>
                  <a:cs typeface="Palatino"/>
                  <a:sym typeface="Palatino"/>
                </a:defRPr>
              </a:lvl1pPr>
            </a:lstStyle>
            <a:p>
              <a:pPr lvl="0" algn="ctr">
                <a:defRPr sz="1800"/>
              </a:pPr>
              <a:r>
                <a:rPr lang="fr-FR" sz="1800" b="1" dirty="0" err="1">
                  <a:solidFill>
                    <a:schemeClr val="tx1"/>
                  </a:solidFill>
                </a:rPr>
                <a:t>Classical</a:t>
              </a:r>
              <a:r>
                <a:rPr lang="fr-FR" sz="1800" b="1" dirty="0">
                  <a:solidFill>
                    <a:schemeClr val="tx1"/>
                  </a:solidFill>
                </a:rPr>
                <a:t> </a:t>
              </a:r>
              <a:r>
                <a:rPr lang="fr-FR" sz="1800" b="1" dirty="0" err="1">
                  <a:solidFill>
                    <a:schemeClr val="tx1"/>
                  </a:solidFill>
                </a:rPr>
                <a:t>Rigid</a:t>
              </a:r>
              <a:r>
                <a:rPr lang="fr-FR" sz="1800" b="1" dirty="0">
                  <a:solidFill>
                    <a:schemeClr val="tx1"/>
                  </a:solidFill>
                </a:rPr>
                <a:t> Rotor</a:t>
              </a:r>
              <a:endParaRPr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Shape 111">
              <a:extLst>
                <a:ext uri="{FF2B5EF4-FFF2-40B4-BE49-F238E27FC236}">
                  <a16:creationId xmlns:a16="http://schemas.microsoft.com/office/drawing/2014/main" id="{D6F7F347-37E3-4AB8-B49F-94A4264EA6B8}"/>
                </a:ext>
              </a:extLst>
            </p:cNvPr>
            <p:cNvSpPr/>
            <p:nvPr/>
          </p:nvSpPr>
          <p:spPr>
            <a:xfrm>
              <a:off x="485766" y="7730281"/>
              <a:ext cx="4536760" cy="858818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b">
              <a:spAutoFit/>
            </a:bodyPr>
            <a:lstStyle>
              <a:lvl1pPr algn="l">
                <a:defRPr sz="2200">
                  <a:latin typeface="Palatino"/>
                  <a:ea typeface="Palatino"/>
                  <a:cs typeface="Palatino"/>
                  <a:sym typeface="Palatino"/>
                </a:defRPr>
              </a:lvl1pPr>
            </a:lstStyle>
            <a:p>
              <a:pPr lvl="0">
                <a:defRPr sz="1800"/>
              </a:pPr>
              <a:r>
                <a:rPr lang="fr-FR" sz="1800" b="1" dirty="0">
                  <a:solidFill>
                    <a:schemeClr val="tx1"/>
                  </a:solidFill>
                </a:rPr>
                <a:t>Quantum </a:t>
              </a:r>
              <a:r>
                <a:rPr lang="fr-FR" sz="1800" b="1" dirty="0" err="1">
                  <a:solidFill>
                    <a:schemeClr val="tx1"/>
                  </a:solidFill>
                </a:rPr>
                <a:t>effects</a:t>
              </a:r>
              <a:endParaRPr lang="fr-FR" sz="1800" b="1" dirty="0">
                <a:solidFill>
                  <a:schemeClr val="tx1"/>
                </a:solidFill>
              </a:endParaRPr>
            </a:p>
            <a:p>
              <a:pPr marL="342900" lvl="0" indent="-342900">
                <a:buAutoNum type="arabicParenR"/>
                <a:defRPr sz="1800"/>
              </a:pPr>
              <a:r>
                <a:rPr lang="fr-FR" sz="1800" b="1" dirty="0">
                  <a:solidFill>
                    <a:schemeClr val="tx1"/>
                  </a:solidFill>
                </a:rPr>
                <a:t>Full J=0 projection vs </a:t>
              </a:r>
              <a:r>
                <a:rPr lang="fr-FR" sz="1800" b="1" dirty="0" err="1">
                  <a:solidFill>
                    <a:schemeClr val="tx1"/>
                  </a:solidFill>
                </a:rPr>
                <a:t>needle</a:t>
              </a:r>
              <a:r>
                <a:rPr lang="fr-FR" sz="1800" b="1" dirty="0">
                  <a:solidFill>
                    <a:schemeClr val="tx1"/>
                  </a:solidFill>
                </a:rPr>
                <a:t> approx</a:t>
              </a:r>
            </a:p>
            <a:p>
              <a:pPr marL="342900" lvl="0" indent="-342900">
                <a:buAutoNum type="arabicParenR"/>
                <a:defRPr sz="1800"/>
              </a:pPr>
              <a:r>
                <a:rPr lang="fr-FR" sz="1800" b="1" dirty="0">
                  <a:solidFill>
                    <a:schemeClr val="tx1"/>
                  </a:solidFill>
                </a:rPr>
                <a:t>Fermions </a:t>
              </a:r>
              <a:r>
                <a:rPr lang="fr-FR" sz="1800" b="1" dirty="0" err="1">
                  <a:solidFill>
                    <a:schemeClr val="tx1"/>
                  </a:solidFill>
                </a:rPr>
                <a:t>statistics</a:t>
              </a:r>
              <a:r>
                <a:rPr lang="fr-FR" sz="1800" b="1" dirty="0">
                  <a:solidFill>
                    <a:schemeClr val="tx1"/>
                  </a:solidFill>
                </a:rPr>
                <a:t> (Pauli) </a:t>
              </a:r>
              <a:endParaRPr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Shape 111">
              <a:extLst>
                <a:ext uri="{FF2B5EF4-FFF2-40B4-BE49-F238E27FC236}">
                  <a16:creationId xmlns:a16="http://schemas.microsoft.com/office/drawing/2014/main" id="{83150D75-8CC2-4B56-8B7F-3C1F92D08EE3}"/>
                </a:ext>
              </a:extLst>
            </p:cNvPr>
            <p:cNvSpPr/>
            <p:nvPr/>
          </p:nvSpPr>
          <p:spPr>
            <a:xfrm>
              <a:off x="2187475" y="7240165"/>
              <a:ext cx="2592990" cy="277000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b">
              <a:spAutoFit/>
            </a:bodyPr>
            <a:lstStyle>
              <a:lvl1pPr algn="l">
                <a:defRPr sz="2200">
                  <a:latin typeface="Palatino"/>
                  <a:ea typeface="Palatino"/>
                  <a:cs typeface="Palatino"/>
                  <a:sym typeface="Palatino"/>
                </a:defRPr>
              </a:lvl1pPr>
            </a:lstStyle>
            <a:p>
              <a:pPr lvl="0" algn="ctr">
                <a:defRPr sz="1800"/>
              </a:pPr>
              <a:r>
                <a:rPr lang="fr-FR" sz="1800" b="1" dirty="0">
                  <a:solidFill>
                    <a:srgbClr val="C00000"/>
                  </a:solidFill>
                </a:rPr>
                <a:t>MR-EDF </a:t>
              </a:r>
              <a:r>
                <a:rPr lang="fr-FR" sz="1800" b="1" dirty="0" err="1">
                  <a:solidFill>
                    <a:srgbClr val="C00000"/>
                  </a:solidFill>
                </a:rPr>
                <a:t>calculations</a:t>
              </a:r>
              <a:endParaRPr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51" name="TextBox 59">
            <a:extLst>
              <a:ext uri="{FF2B5EF4-FFF2-40B4-BE49-F238E27FC236}">
                <a16:creationId xmlns:a16="http://schemas.microsoft.com/office/drawing/2014/main" id="{0D29A6BB-46D5-488D-8827-B5C1E5758337}"/>
              </a:ext>
            </a:extLst>
          </p:cNvPr>
          <p:cNvSpPr txBox="1"/>
          <p:nvPr/>
        </p:nvSpPr>
        <p:spPr>
          <a:xfrm>
            <a:off x="-52522" y="9374965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Bofos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arXiv:2605.28813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5222FF6A-D262-473A-81C6-F4AC434140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032" y="1466656"/>
            <a:ext cx="2828045" cy="2628059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83599A27-EC63-4D7B-84C1-34F68D0E849C}"/>
              </a:ext>
            </a:extLst>
          </p:cNvPr>
          <p:cNvSpPr txBox="1"/>
          <p:nvPr/>
        </p:nvSpPr>
        <p:spPr>
          <a:xfrm>
            <a:off x="11059416" y="2488715"/>
            <a:ext cx="104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DBC11A5B-1016-447C-A640-1450EEA862C1}"/>
                  </a:ext>
                </a:extLst>
              </p:cNvPr>
              <p:cNvSpPr txBox="1"/>
              <p:nvPr/>
            </p:nvSpPr>
            <p:spPr>
              <a:xfrm>
                <a:off x="11374551" y="2740930"/>
                <a:ext cx="497768" cy="406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DBC11A5B-1016-447C-A640-1450EEA86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4551" y="2740930"/>
                <a:ext cx="497768" cy="406137"/>
              </a:xfrm>
              <a:prstGeom prst="rect">
                <a:avLst/>
              </a:prstGeom>
              <a:blipFill>
                <a:blip r:embed="rId6"/>
                <a:stretch>
                  <a:fillRect l="-17073"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ZoneTexte 55">
            <a:extLst>
              <a:ext uri="{FF2B5EF4-FFF2-40B4-BE49-F238E27FC236}">
                <a16:creationId xmlns:a16="http://schemas.microsoft.com/office/drawing/2014/main" id="{F4C7C6C1-9BE7-4270-81FA-EFA4A5877B1B}"/>
              </a:ext>
            </a:extLst>
          </p:cNvPr>
          <p:cNvSpPr txBox="1"/>
          <p:nvPr/>
        </p:nvSpPr>
        <p:spPr>
          <a:xfrm>
            <a:off x="11153335" y="2206909"/>
            <a:ext cx="87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C089B63-BF04-46B2-86EE-C9139ED52B22}"/>
              </a:ext>
            </a:extLst>
          </p:cNvPr>
          <p:cNvSpPr txBox="1"/>
          <p:nvPr/>
        </p:nvSpPr>
        <p:spPr>
          <a:xfrm>
            <a:off x="11129151" y="1933110"/>
            <a:ext cx="87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QRV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C00D1D7D-E854-4E70-A13D-5FC88857B300}"/>
              </a:ext>
            </a:extLst>
          </p:cNvPr>
          <p:cNvSpPr txBox="1"/>
          <p:nvPr/>
        </p:nvSpPr>
        <p:spPr>
          <a:xfrm>
            <a:off x="11015355" y="1621380"/>
            <a:ext cx="114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QRV+DC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0E218EC2-2B93-44BF-B44B-A8A76755086D}"/>
              </a:ext>
            </a:extLst>
          </p:cNvPr>
          <p:cNvSpPr/>
          <p:nvPr/>
        </p:nvSpPr>
        <p:spPr>
          <a:xfrm>
            <a:off x="11029839" y="2251840"/>
            <a:ext cx="1102427" cy="1135123"/>
          </a:xfrm>
          <a:prstGeom prst="ellipse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8D0619C1-3F03-4F39-99B0-F6153DEE5A69}"/>
              </a:ext>
            </a:extLst>
          </p:cNvPr>
          <p:cNvSpPr/>
          <p:nvPr/>
        </p:nvSpPr>
        <p:spPr>
          <a:xfrm>
            <a:off x="11219937" y="2502557"/>
            <a:ext cx="701843" cy="651665"/>
          </a:xfrm>
          <a:prstGeom prst="ellipse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7839E0F-1316-4189-87BA-28CC6919A78E}"/>
              </a:ext>
            </a:extLst>
          </p:cNvPr>
          <p:cNvGrpSpPr/>
          <p:nvPr/>
        </p:nvGrpSpPr>
        <p:grpSpPr>
          <a:xfrm>
            <a:off x="5656692" y="7643458"/>
            <a:ext cx="1385694" cy="830997"/>
            <a:chOff x="8438457" y="2129944"/>
            <a:chExt cx="1385694" cy="830997"/>
          </a:xfrm>
        </p:grpSpPr>
        <p:sp>
          <p:nvSpPr>
            <p:cNvPr id="66" name="Shape 111">
              <a:extLst>
                <a:ext uri="{FF2B5EF4-FFF2-40B4-BE49-F238E27FC236}">
                  <a16:creationId xmlns:a16="http://schemas.microsoft.com/office/drawing/2014/main" id="{B9E98A23-58FB-41FC-81C0-3DFC65637D2A}"/>
                </a:ext>
              </a:extLst>
            </p:cNvPr>
            <p:cNvSpPr/>
            <p:nvPr/>
          </p:nvSpPr>
          <p:spPr>
            <a:xfrm>
              <a:off x="8438457" y="2129944"/>
              <a:ext cx="1385694" cy="830997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b">
              <a:spAutoFit/>
            </a:bodyPr>
            <a:lstStyle>
              <a:lvl1pPr algn="l">
                <a:defRPr sz="2200">
                  <a:latin typeface="Palatino"/>
                  <a:ea typeface="Palatino"/>
                  <a:cs typeface="Palatino"/>
                  <a:sym typeface="Palatino"/>
                </a:defRPr>
              </a:lvl1pPr>
            </a:lstStyle>
            <a:p>
              <a:pPr lvl="0">
                <a:defRPr sz="1800"/>
              </a:pPr>
              <a:r>
                <a:rPr lang="fr-FR" sz="1800" b="1" dirty="0">
                  <a:solidFill>
                    <a:srgbClr val="C00000"/>
                  </a:solidFill>
                </a:rPr>
                <a:t>1) &lt; 0     </a:t>
              </a:r>
            </a:p>
            <a:p>
              <a:pPr lvl="0">
                <a:defRPr sz="1800"/>
              </a:pPr>
              <a:r>
                <a:rPr lang="fr-FR" sz="1800" b="1" dirty="0">
                  <a:solidFill>
                    <a:srgbClr val="C00000"/>
                  </a:solidFill>
                </a:rPr>
                <a:t>2) </a:t>
              </a:r>
              <a:r>
                <a:rPr lang="fr-FR" sz="1800" b="1" dirty="0" err="1">
                  <a:solidFill>
                    <a:srgbClr val="C00000"/>
                  </a:solidFill>
                </a:rPr>
                <a:t>Ind</a:t>
              </a:r>
              <a:r>
                <a:rPr lang="fr-FR" sz="1800" b="1" dirty="0">
                  <a:solidFill>
                    <a:srgbClr val="C00000"/>
                  </a:solidFill>
                </a:rPr>
                <a:t>. of </a:t>
              </a:r>
              <a:r>
                <a:rPr lang="fr-FR" sz="1800" b="1" dirty="0">
                  <a:solidFill>
                    <a:srgbClr val="C00000"/>
                  </a:solidFill>
                  <a:latin typeface="Symbol" panose="05050102010706020507" pitchFamily="18" charset="2"/>
                </a:rPr>
                <a:t>b</a:t>
              </a:r>
              <a:r>
                <a:rPr lang="fr-FR" sz="1800" b="1" baseline="-25000" dirty="0">
                  <a:solidFill>
                    <a:srgbClr val="C00000"/>
                  </a:solidFill>
                </a:rPr>
                <a:t>20</a:t>
              </a:r>
            </a:p>
            <a:p>
              <a:pPr lvl="0">
                <a:defRPr sz="1800"/>
              </a:pPr>
              <a:r>
                <a:rPr lang="fr-FR" sz="1800" b="1" dirty="0">
                  <a:solidFill>
                    <a:srgbClr val="C00000"/>
                  </a:solidFill>
                </a:rPr>
                <a:t>3)      </a:t>
              </a:r>
              <a:r>
                <a:rPr lang="fr-FR" sz="1800" b="1" dirty="0" err="1">
                  <a:solidFill>
                    <a:srgbClr val="C00000"/>
                  </a:solidFill>
                </a:rPr>
                <a:t>with</a:t>
              </a:r>
              <a:r>
                <a:rPr lang="fr-FR" sz="1800" b="1" dirty="0">
                  <a:solidFill>
                    <a:srgbClr val="C00000"/>
                  </a:solidFill>
                </a:rPr>
                <a:t> A</a:t>
              </a:r>
              <a:endParaRPr sz="1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9DFFADB5-0227-4022-BBDA-35C7D529668D}"/>
                </a:ext>
              </a:extLst>
            </p:cNvPr>
            <p:cNvCxnSpPr/>
            <p:nvPr/>
          </p:nvCxnSpPr>
          <p:spPr>
            <a:xfrm>
              <a:off x="8729293" y="2696343"/>
              <a:ext cx="193034" cy="251060"/>
            </a:xfrm>
            <a:prstGeom prst="straightConnector1">
              <a:avLst/>
            </a:prstGeom>
            <a:noFill/>
            <a:ln w="57150" cap="flat">
              <a:solidFill>
                <a:srgbClr val="C00000"/>
              </a:solidFill>
              <a:prstDash val="solid"/>
              <a:miter lim="400000"/>
              <a:tailEnd type="triangle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67" name="Shape 111">
            <a:extLst>
              <a:ext uri="{FF2B5EF4-FFF2-40B4-BE49-F238E27FC236}">
                <a16:creationId xmlns:a16="http://schemas.microsoft.com/office/drawing/2014/main" id="{970849E0-CE27-4813-A2FE-627C4BECDED0}"/>
              </a:ext>
            </a:extLst>
          </p:cNvPr>
          <p:cNvSpPr/>
          <p:nvPr/>
        </p:nvSpPr>
        <p:spPr>
          <a:xfrm>
            <a:off x="2424860" y="8750317"/>
            <a:ext cx="4077539" cy="276999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1800" b="1" dirty="0" err="1">
                <a:solidFill>
                  <a:srgbClr val="C00000"/>
                </a:solidFill>
              </a:rPr>
              <a:t>Still</a:t>
            </a:r>
            <a:r>
              <a:rPr lang="fr-FR" sz="1800" b="1" dirty="0">
                <a:solidFill>
                  <a:srgbClr val="C00000"/>
                </a:solidFill>
              </a:rPr>
              <a:t> -15% in </a:t>
            </a:r>
            <a:r>
              <a:rPr lang="fr-FR" sz="1800" b="1" baseline="30000" dirty="0">
                <a:solidFill>
                  <a:srgbClr val="C00000"/>
                </a:solidFill>
              </a:rPr>
              <a:t>238</a:t>
            </a:r>
            <a:r>
              <a:rPr lang="fr-FR" sz="1800" b="1" dirty="0">
                <a:solidFill>
                  <a:srgbClr val="C00000"/>
                </a:solidFill>
              </a:rPr>
              <a:t>U and -0.01 in </a:t>
            </a:r>
            <a:r>
              <a:rPr lang="fr-FR" sz="1800" b="1" baseline="30000" dirty="0">
                <a:solidFill>
                  <a:srgbClr val="C00000"/>
                </a:solidFill>
              </a:rPr>
              <a:t>208</a:t>
            </a:r>
            <a:r>
              <a:rPr lang="fr-FR" sz="1800" b="1" dirty="0">
                <a:solidFill>
                  <a:srgbClr val="C00000"/>
                </a:solidFill>
              </a:rPr>
              <a:t>Pb</a:t>
            </a:r>
            <a:endParaRPr sz="1800" b="1" dirty="0">
              <a:solidFill>
                <a:srgbClr val="C00000"/>
              </a:solidFill>
            </a:endParaRPr>
          </a:p>
        </p:txBody>
      </p:sp>
      <p:sp>
        <p:nvSpPr>
          <p:cNvPr id="68" name="Shape 1495">
            <a:extLst>
              <a:ext uri="{FF2B5EF4-FFF2-40B4-BE49-F238E27FC236}">
                <a16:creationId xmlns:a16="http://schemas.microsoft.com/office/drawing/2014/main" id="{00BD476B-21B3-4FD6-B9C6-839BC1A3995B}"/>
              </a:ext>
            </a:extLst>
          </p:cNvPr>
          <p:cNvSpPr/>
          <p:nvPr/>
        </p:nvSpPr>
        <p:spPr>
          <a:xfrm>
            <a:off x="0" y="171656"/>
            <a:ext cx="13004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sz="3600" dirty="0">
                <a:solidFill>
                  <a:srgbClr val="0033CC"/>
                </a:solidFill>
              </a:rPr>
              <a:t>Ab initio anatomy of quadrupole two-body correlations</a:t>
            </a:r>
            <a:endParaRPr sz="3600" dirty="0">
              <a:solidFill>
                <a:srgbClr val="0033CC"/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662661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986302-B3B4-437F-9AD0-40D736868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13" y="2283660"/>
            <a:ext cx="6103871" cy="8253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DC0749-6F7D-4EF0-A132-607A2B4A3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420" y="4890835"/>
            <a:ext cx="5618672" cy="3743492"/>
          </a:xfrm>
          <a:prstGeom prst="rect">
            <a:avLst/>
          </a:prstGeom>
        </p:spPr>
      </p:pic>
      <p:sp>
        <p:nvSpPr>
          <p:cNvPr id="90" name="TextBox 59">
            <a:extLst>
              <a:ext uri="{FF2B5EF4-FFF2-40B4-BE49-F238E27FC236}">
                <a16:creationId xmlns:a16="http://schemas.microsoft.com/office/drawing/2014/main" id="{3937F932-C10E-4B4F-9F98-12B3316A1C8E}"/>
              </a:ext>
            </a:extLst>
          </p:cNvPr>
          <p:cNvSpPr txBox="1"/>
          <p:nvPr/>
        </p:nvSpPr>
        <p:spPr>
          <a:xfrm>
            <a:off x="6603445" y="1512801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Ding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arXiv:2608.22699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07" name="Shape 111">
            <a:extLst>
              <a:ext uri="{FF2B5EF4-FFF2-40B4-BE49-F238E27FC236}">
                <a16:creationId xmlns:a16="http://schemas.microsoft.com/office/drawing/2014/main" id="{460C5480-9652-4C0C-A388-9504087EA204}"/>
              </a:ext>
            </a:extLst>
          </p:cNvPr>
          <p:cNvSpPr/>
          <p:nvPr/>
        </p:nvSpPr>
        <p:spPr>
          <a:xfrm>
            <a:off x="145783" y="1500297"/>
            <a:ext cx="859643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400" b="1" dirty="0">
                <a:solidFill>
                  <a:schemeClr val="tx1"/>
                </a:solidFill>
              </a:rPr>
              <a:t>Ab initio </a:t>
            </a:r>
            <a:r>
              <a:rPr lang="fr-FR" sz="2400" b="1" dirty="0" err="1">
                <a:solidFill>
                  <a:schemeClr val="tx1"/>
                </a:solidFill>
              </a:rPr>
              <a:t>method</a:t>
            </a:r>
            <a:r>
              <a:rPr lang="fr-FR" sz="2400" b="1" dirty="0">
                <a:solidFill>
                  <a:schemeClr val="tx1"/>
                </a:solidFill>
              </a:rPr>
              <a:t> = PGCM-</a:t>
            </a:r>
            <a:r>
              <a:rPr lang="fr-FR" sz="2400" b="1" dirty="0" err="1">
                <a:solidFill>
                  <a:schemeClr val="tx1"/>
                </a:solidFill>
              </a:rPr>
              <a:t>based</a:t>
            </a:r>
            <a:r>
              <a:rPr lang="fr-FR" sz="2400" b="1" dirty="0">
                <a:solidFill>
                  <a:schemeClr val="tx1"/>
                </a:solidFill>
              </a:rPr>
              <a:t> MR-IMSRG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123" name="Shape 111">
            <a:extLst>
              <a:ext uri="{FF2B5EF4-FFF2-40B4-BE49-F238E27FC236}">
                <a16:creationId xmlns:a16="http://schemas.microsoft.com/office/drawing/2014/main" id="{568C7AA1-9F60-435D-A66A-9B3C26A96BA4}"/>
              </a:ext>
            </a:extLst>
          </p:cNvPr>
          <p:cNvSpPr/>
          <p:nvPr/>
        </p:nvSpPr>
        <p:spPr>
          <a:xfrm>
            <a:off x="151594" y="4349154"/>
            <a:ext cx="375650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EM1.8/2.0 </a:t>
            </a:r>
            <a:r>
              <a:rPr lang="en-US" dirty="0" err="1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dirty="0" err="1">
                <a:solidFill>
                  <a:schemeClr val="tx1"/>
                </a:solidFill>
                <a:cs typeface="Times New Roman" panose="02020603050405020304" pitchFamily="18" charset="0"/>
              </a:rPr>
              <a:t>EFT</a:t>
            </a: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 nuclear Hamiltonian</a:t>
            </a:r>
          </a:p>
        </p:txBody>
      </p:sp>
      <p:sp>
        <p:nvSpPr>
          <p:cNvPr id="124" name="TextBox 59">
            <a:extLst>
              <a:ext uri="{FF2B5EF4-FFF2-40B4-BE49-F238E27FC236}">
                <a16:creationId xmlns:a16="http://schemas.microsoft.com/office/drawing/2014/main" id="{EE72AD93-A05F-4A49-8FDC-87C4BE7BE753}"/>
              </a:ext>
            </a:extLst>
          </p:cNvPr>
          <p:cNvSpPr txBox="1"/>
          <p:nvPr/>
        </p:nvSpPr>
        <p:spPr>
          <a:xfrm>
            <a:off x="3908635" y="4324054"/>
            <a:ext cx="272389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Kebeler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PRC (2011)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200" name="Line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2DF04C-8F56-43B0-8013-CAC61DB4579D}"/>
              </a:ext>
            </a:extLst>
          </p:cNvPr>
          <p:cNvSpPr/>
          <p:nvPr/>
        </p:nvSpPr>
        <p:spPr>
          <a:xfrm>
            <a:off x="1096875" y="2297128"/>
            <a:ext cx="1258495" cy="570805"/>
          </a:xfrm>
          <a:prstGeom prst="roundRect">
            <a:avLst/>
          </a:prstGeom>
          <a:solidFill>
            <a:srgbClr val="FF99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24" name="Shape 111">
            <a:extLst>
              <a:ext uri="{FF2B5EF4-FFF2-40B4-BE49-F238E27FC236}">
                <a16:creationId xmlns:a16="http://schemas.microsoft.com/office/drawing/2014/main" id="{C7838777-29AF-49E0-9964-C90ACB86EF25}"/>
              </a:ext>
            </a:extLst>
          </p:cNvPr>
          <p:cNvSpPr/>
          <p:nvPr/>
        </p:nvSpPr>
        <p:spPr>
          <a:xfrm>
            <a:off x="21356" y="1957885"/>
            <a:ext cx="2564074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FF99FF"/>
                </a:solidFill>
              </a:rPr>
              <a:t>Dynamical</a:t>
            </a:r>
            <a:r>
              <a:rPr lang="fr-FR" sz="1600" dirty="0">
                <a:solidFill>
                  <a:srgbClr val="FF99FF"/>
                </a:solidFill>
              </a:rPr>
              <a:t> </a:t>
            </a:r>
            <a:r>
              <a:rPr lang="fr-FR" sz="1600" dirty="0" err="1">
                <a:solidFill>
                  <a:srgbClr val="FF99FF"/>
                </a:solidFill>
              </a:rPr>
              <a:t>correlations</a:t>
            </a:r>
            <a:endParaRPr sz="2000" baseline="-25000" dirty="0">
              <a:solidFill>
                <a:srgbClr val="FF99FF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0E22CFB-06C7-4EE1-9719-F2D696933B5C}"/>
              </a:ext>
            </a:extLst>
          </p:cNvPr>
          <p:cNvSpPr/>
          <p:nvPr/>
        </p:nvSpPr>
        <p:spPr>
          <a:xfrm>
            <a:off x="4273943" y="2321642"/>
            <a:ext cx="1947441" cy="495349"/>
          </a:xfrm>
          <a:prstGeom prst="roundRect">
            <a:avLst/>
          </a:prstGeom>
          <a:solidFill>
            <a:srgbClr val="D4A3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27" name="Shape 111">
            <a:extLst>
              <a:ext uri="{FF2B5EF4-FFF2-40B4-BE49-F238E27FC236}">
                <a16:creationId xmlns:a16="http://schemas.microsoft.com/office/drawing/2014/main" id="{FD7C52B7-B47F-497C-9C04-27BEE0D1D452}"/>
              </a:ext>
            </a:extLst>
          </p:cNvPr>
          <p:cNvSpPr/>
          <p:nvPr/>
        </p:nvSpPr>
        <p:spPr>
          <a:xfrm>
            <a:off x="4170492" y="1972839"/>
            <a:ext cx="233692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FF9900"/>
                </a:solidFill>
              </a:rPr>
              <a:t>Quantum rotor 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29" name="Shape 111">
            <a:extLst>
              <a:ext uri="{FF2B5EF4-FFF2-40B4-BE49-F238E27FC236}">
                <a16:creationId xmlns:a16="http://schemas.microsoft.com/office/drawing/2014/main" id="{C3EF5825-7B9D-4EB8-BCBB-E57488B8D50B}"/>
              </a:ext>
            </a:extLst>
          </p:cNvPr>
          <p:cNvSpPr/>
          <p:nvPr/>
        </p:nvSpPr>
        <p:spPr>
          <a:xfrm>
            <a:off x="193104" y="3894640"/>
            <a:ext cx="7912776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1600" dirty="0">
                <a:solidFill>
                  <a:srgbClr val="C00000"/>
                </a:solidFill>
              </a:rPr>
              <a:t>The QR </a:t>
            </a:r>
            <a:r>
              <a:rPr lang="fr-FR" sz="1600" dirty="0">
                <a:solidFill>
                  <a:srgbClr val="C00000"/>
                </a:solidFill>
                <a:latin typeface="Symbol" panose="05050102010706020507" pitchFamily="18" charset="2"/>
              </a:rPr>
              <a:t>b</a:t>
            </a:r>
            <a:r>
              <a:rPr lang="fr-FR" sz="1600" baseline="-25000" dirty="0">
                <a:solidFill>
                  <a:srgbClr val="C00000"/>
                </a:solidFill>
              </a:rPr>
              <a:t>20</a:t>
            </a:r>
            <a:r>
              <a:rPr lang="fr-FR" sz="1600" dirty="0">
                <a:solidFill>
                  <a:srgbClr val="C00000"/>
                </a:solidFill>
              </a:rPr>
              <a:t> and V </a:t>
            </a:r>
            <a:r>
              <a:rPr lang="fr-FR" sz="1600" dirty="0" err="1">
                <a:solidFill>
                  <a:srgbClr val="C00000"/>
                </a:solidFill>
              </a:rPr>
              <a:t>rigidity</a:t>
            </a:r>
            <a:r>
              <a:rPr lang="fr-FR" sz="1600" dirty="0">
                <a:solidFill>
                  <a:srgbClr val="C00000"/>
                </a:solidFill>
              </a:rPr>
              <a:t> are </a:t>
            </a:r>
            <a:r>
              <a:rPr lang="fr-FR" sz="1600" dirty="0" err="1">
                <a:solidFill>
                  <a:srgbClr val="C00000"/>
                </a:solidFill>
              </a:rPr>
              <a:t>modified</a:t>
            </a:r>
            <a:r>
              <a:rPr lang="fr-FR" sz="1600" dirty="0">
                <a:solidFill>
                  <a:srgbClr val="C00000"/>
                </a:solidFill>
              </a:rPr>
              <a:t> by non-</a:t>
            </a:r>
            <a:r>
              <a:rPr lang="fr-FR" sz="1600" dirty="0" err="1">
                <a:solidFill>
                  <a:srgbClr val="C00000"/>
                </a:solidFill>
              </a:rPr>
              <a:t>dynamical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 err="1">
                <a:solidFill>
                  <a:srgbClr val="C00000"/>
                </a:solidFill>
              </a:rPr>
              <a:t>correlations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1600" dirty="0">
                <a:solidFill>
                  <a:srgbClr val="C00000"/>
                </a:solidFill>
              </a:rPr>
              <a:t>s </a:t>
            </a:r>
            <a:r>
              <a:rPr lang="fr-FR" sz="1600" dirty="0" err="1">
                <a:solidFill>
                  <a:srgbClr val="C00000"/>
                </a:solidFill>
              </a:rPr>
              <a:t>dependent</a:t>
            </a:r>
            <a:r>
              <a:rPr lang="fr-FR" sz="1600" dirty="0">
                <a:solidFill>
                  <a:srgbClr val="C00000"/>
                </a:solidFill>
              </a:rPr>
              <a:t>! </a:t>
            </a:r>
            <a:endParaRPr sz="2000" baseline="-25000" dirty="0">
              <a:solidFill>
                <a:srgbClr val="C00000"/>
              </a:solidFill>
            </a:endParaRP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9A58D239-1D6E-4D32-BB31-879341C46C2E}"/>
              </a:ext>
            </a:extLst>
          </p:cNvPr>
          <p:cNvCxnSpPr>
            <a:cxnSpLocks/>
          </p:cNvCxnSpPr>
          <p:nvPr/>
        </p:nvCxnSpPr>
        <p:spPr>
          <a:xfrm>
            <a:off x="8729293" y="5239194"/>
            <a:ext cx="1176035" cy="455375"/>
          </a:xfrm>
          <a:prstGeom prst="straightConnector1">
            <a:avLst/>
          </a:prstGeom>
          <a:noFill/>
          <a:ln w="38100" cap="flat">
            <a:solidFill>
              <a:srgbClr val="C00000"/>
            </a:solidFill>
            <a:prstDash val="solid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FE4E5AD4-C53A-4884-9E7F-39AE78CBD60F}"/>
              </a:ext>
            </a:extLst>
          </p:cNvPr>
          <p:cNvSpPr txBox="1"/>
          <p:nvPr/>
        </p:nvSpPr>
        <p:spPr>
          <a:xfrm>
            <a:off x="10870351" y="5487796"/>
            <a:ext cx="737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rgbClr val="C00000"/>
                </a:solidFill>
              </a:rPr>
              <a:t>-42%</a:t>
            </a:r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863C3772-B966-4188-8A05-100CF0FBEBB5}"/>
              </a:ext>
            </a:extLst>
          </p:cNvPr>
          <p:cNvCxnSpPr>
            <a:cxnSpLocks/>
          </p:cNvCxnSpPr>
          <p:nvPr/>
        </p:nvCxnSpPr>
        <p:spPr>
          <a:xfrm>
            <a:off x="8729293" y="6517489"/>
            <a:ext cx="1176035" cy="444712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312E3619-B495-438C-8E0E-CF1845F2303D}"/>
              </a:ext>
            </a:extLst>
          </p:cNvPr>
          <p:cNvCxnSpPr>
            <a:cxnSpLocks/>
          </p:cNvCxnSpPr>
          <p:nvPr/>
        </p:nvCxnSpPr>
        <p:spPr>
          <a:xfrm flipV="1">
            <a:off x="9905328" y="5314043"/>
            <a:ext cx="1206947" cy="367034"/>
          </a:xfrm>
          <a:prstGeom prst="straightConnector1">
            <a:avLst/>
          </a:prstGeom>
          <a:noFill/>
          <a:ln w="38100" cap="flat">
            <a:solidFill>
              <a:srgbClr val="C00000"/>
            </a:solidFill>
            <a:prstDash val="solid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D2599FDF-8AC8-4DA2-B652-CD36A5027926}"/>
              </a:ext>
            </a:extLst>
          </p:cNvPr>
          <p:cNvCxnSpPr>
            <a:cxnSpLocks/>
          </p:cNvCxnSpPr>
          <p:nvPr/>
        </p:nvCxnSpPr>
        <p:spPr>
          <a:xfrm>
            <a:off x="11057731" y="5309232"/>
            <a:ext cx="1176035" cy="455375"/>
          </a:xfrm>
          <a:prstGeom prst="straightConnector1">
            <a:avLst/>
          </a:prstGeom>
          <a:noFill/>
          <a:ln w="38100" cap="flat">
            <a:solidFill>
              <a:srgbClr val="C00000"/>
            </a:solidFill>
            <a:prstDash val="solid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25E9921F-B904-4B52-B32E-226BDA748401}"/>
              </a:ext>
            </a:extLst>
          </p:cNvPr>
          <p:cNvCxnSpPr>
            <a:cxnSpLocks/>
          </p:cNvCxnSpPr>
          <p:nvPr/>
        </p:nvCxnSpPr>
        <p:spPr>
          <a:xfrm flipV="1">
            <a:off x="9905328" y="6879462"/>
            <a:ext cx="1152403" cy="4739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E0740118-C258-4F1B-9E60-674A5FF15DFA}"/>
              </a:ext>
            </a:extLst>
          </p:cNvPr>
          <p:cNvCxnSpPr>
            <a:cxnSpLocks/>
          </p:cNvCxnSpPr>
          <p:nvPr/>
        </p:nvCxnSpPr>
        <p:spPr>
          <a:xfrm flipV="1">
            <a:off x="10989651" y="6738176"/>
            <a:ext cx="1244115" cy="13383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E234D19D-D178-4EE6-AC68-56257423569B}"/>
              </a:ext>
            </a:extLst>
          </p:cNvPr>
          <p:cNvCxnSpPr>
            <a:cxnSpLocks/>
          </p:cNvCxnSpPr>
          <p:nvPr/>
        </p:nvCxnSpPr>
        <p:spPr>
          <a:xfrm>
            <a:off x="11622394" y="5215357"/>
            <a:ext cx="0" cy="682549"/>
          </a:xfrm>
          <a:prstGeom prst="straightConnector1">
            <a:avLst/>
          </a:prstGeom>
          <a:noFill/>
          <a:ln w="38100" cap="flat">
            <a:solidFill>
              <a:srgbClr val="C00000"/>
            </a:solidFill>
            <a:prstDash val="sysDash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5277AD4C-58E7-423B-8A0C-C651E0B052C7}"/>
              </a:ext>
            </a:extLst>
          </p:cNvPr>
          <p:cNvSpPr/>
          <p:nvPr/>
        </p:nvSpPr>
        <p:spPr>
          <a:xfrm>
            <a:off x="12024933" y="5652432"/>
            <a:ext cx="387968" cy="367034"/>
          </a:xfrm>
          <a:prstGeom prst="roundRect">
            <a:avLst/>
          </a:prstGeom>
          <a:noFill/>
          <a:ln w="381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D61ED9FB-E22D-44A9-B69F-25C7F9B43C96}"/>
              </a:ext>
            </a:extLst>
          </p:cNvPr>
          <p:cNvSpPr/>
          <p:nvPr/>
        </p:nvSpPr>
        <p:spPr>
          <a:xfrm>
            <a:off x="11975972" y="6483317"/>
            <a:ext cx="387968" cy="367034"/>
          </a:xfrm>
          <a:prstGeom prst="roundRect">
            <a:avLst/>
          </a:prstGeom>
          <a:noFill/>
          <a:ln w="38100" cap="flat">
            <a:solidFill>
              <a:srgbClr val="0070C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A2E96D5F-22F9-4A78-8B6F-C5C9DA91210A}"/>
              </a:ext>
            </a:extLst>
          </p:cNvPr>
          <p:cNvCxnSpPr>
            <a:cxnSpLocks/>
          </p:cNvCxnSpPr>
          <p:nvPr/>
        </p:nvCxnSpPr>
        <p:spPr>
          <a:xfrm>
            <a:off x="11382744" y="6531344"/>
            <a:ext cx="545323" cy="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ysDash"/>
            <a:miter lim="400000"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9F5E7610-3740-4374-A6A9-7A31EB6A3A20}"/>
              </a:ext>
            </a:extLst>
          </p:cNvPr>
          <p:cNvSpPr txBox="1"/>
          <p:nvPr/>
        </p:nvSpPr>
        <p:spPr>
          <a:xfrm>
            <a:off x="11135799" y="6894171"/>
            <a:ext cx="79226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rgbClr val="0070C0"/>
                </a:solidFill>
              </a:rPr>
              <a:t>+40%</a:t>
            </a:r>
          </a:p>
        </p:txBody>
      </p:sp>
      <p:sp>
        <p:nvSpPr>
          <p:cNvPr id="71" name="Flèche : courbe vers le haut 70">
            <a:extLst>
              <a:ext uri="{FF2B5EF4-FFF2-40B4-BE49-F238E27FC236}">
                <a16:creationId xmlns:a16="http://schemas.microsoft.com/office/drawing/2014/main" id="{CEC84DFF-F738-446D-8326-B183C0264825}"/>
              </a:ext>
            </a:extLst>
          </p:cNvPr>
          <p:cNvSpPr/>
          <p:nvPr/>
        </p:nvSpPr>
        <p:spPr>
          <a:xfrm>
            <a:off x="10002312" y="8634327"/>
            <a:ext cx="1065198" cy="361973"/>
          </a:xfrm>
          <a:prstGeom prst="curvedUpArrow">
            <a:avLst/>
          </a:prstGeom>
          <a:solidFill>
            <a:schemeClr val="tx1"/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822B87AF-3486-44F2-BB07-66A11A2C57B4}"/>
              </a:ext>
            </a:extLst>
          </p:cNvPr>
          <p:cNvSpPr/>
          <p:nvPr/>
        </p:nvSpPr>
        <p:spPr>
          <a:xfrm>
            <a:off x="10354586" y="7567865"/>
            <a:ext cx="1152403" cy="277710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76ECBCC4-083B-4714-B7C0-6D53BBEEAF61}"/>
              </a:ext>
            </a:extLst>
          </p:cNvPr>
          <p:cNvSpPr/>
          <p:nvPr/>
        </p:nvSpPr>
        <p:spPr>
          <a:xfrm>
            <a:off x="11642715" y="7567865"/>
            <a:ext cx="1152403" cy="277710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4" name="Flèche : courbe vers le haut 73">
            <a:extLst>
              <a:ext uri="{FF2B5EF4-FFF2-40B4-BE49-F238E27FC236}">
                <a16:creationId xmlns:a16="http://schemas.microsoft.com/office/drawing/2014/main" id="{1BB39E80-6973-4BAC-9870-3EC03E7E979E}"/>
              </a:ext>
            </a:extLst>
          </p:cNvPr>
          <p:cNvSpPr/>
          <p:nvPr/>
        </p:nvSpPr>
        <p:spPr>
          <a:xfrm>
            <a:off x="11089795" y="7887708"/>
            <a:ext cx="935138" cy="277495"/>
          </a:xfrm>
          <a:prstGeom prst="curvedUpArrow">
            <a:avLst/>
          </a:prstGeom>
          <a:solidFill>
            <a:schemeClr val="tx1"/>
          </a:solidFill>
          <a:ln w="127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94A34DDE-18B8-449F-BDE6-A9AC9CE63418}"/>
              </a:ext>
            </a:extLst>
          </p:cNvPr>
          <p:cNvSpPr txBox="1"/>
          <p:nvPr/>
        </p:nvSpPr>
        <p:spPr>
          <a:xfrm>
            <a:off x="8803197" y="5872077"/>
            <a:ext cx="737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chemeClr val="tx1"/>
                </a:solidFill>
              </a:rPr>
              <a:t>Pauli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7DECD1AC-9AB3-49C5-B08B-D72BFD43136D}"/>
              </a:ext>
            </a:extLst>
          </p:cNvPr>
          <p:cNvSpPr txBox="1"/>
          <p:nvPr/>
        </p:nvSpPr>
        <p:spPr>
          <a:xfrm>
            <a:off x="9998238" y="5872077"/>
            <a:ext cx="1134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chemeClr val="tx1"/>
                </a:solidFill>
              </a:rPr>
              <a:t>Vibration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DE807768-9545-4CD7-8C46-457F557F173F}"/>
              </a:ext>
            </a:extLst>
          </p:cNvPr>
          <p:cNvSpPr txBox="1"/>
          <p:nvPr/>
        </p:nvSpPr>
        <p:spPr>
          <a:xfrm>
            <a:off x="11302634" y="5870679"/>
            <a:ext cx="54532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chemeClr val="tx1"/>
                </a:solidFill>
              </a:rPr>
              <a:t>DC</a:t>
            </a:r>
          </a:p>
        </p:txBody>
      </p:sp>
      <p:sp>
        <p:nvSpPr>
          <p:cNvPr id="57" name="Shape 111">
            <a:extLst>
              <a:ext uri="{FF2B5EF4-FFF2-40B4-BE49-F238E27FC236}">
                <a16:creationId xmlns:a16="http://schemas.microsoft.com/office/drawing/2014/main" id="{4F8FCD91-4A27-4146-898F-CA7EDF8A56BC}"/>
              </a:ext>
            </a:extLst>
          </p:cNvPr>
          <p:cNvSpPr/>
          <p:nvPr/>
        </p:nvSpPr>
        <p:spPr>
          <a:xfrm>
            <a:off x="4064050" y="2898445"/>
            <a:ext cx="1289548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FF9900"/>
                </a:solidFill>
              </a:rPr>
              <a:t>J=0 </a:t>
            </a:r>
            <a:r>
              <a:rPr lang="fr-FR" sz="1600" dirty="0" err="1">
                <a:solidFill>
                  <a:srgbClr val="FF9900"/>
                </a:solidFill>
              </a:rPr>
              <a:t>proj</a:t>
            </a:r>
            <a:r>
              <a:rPr lang="fr-FR" sz="1600" dirty="0">
                <a:solidFill>
                  <a:srgbClr val="FF9900"/>
                </a:solidFill>
              </a:rPr>
              <a:t>.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54855B6D-F773-47C4-ABD0-22FAB781FE9E}"/>
              </a:ext>
            </a:extLst>
          </p:cNvPr>
          <p:cNvSpPr/>
          <p:nvPr/>
        </p:nvSpPr>
        <p:spPr>
          <a:xfrm>
            <a:off x="2380282" y="2264777"/>
            <a:ext cx="1893119" cy="843138"/>
          </a:xfrm>
          <a:prstGeom prst="roundRect">
            <a:avLst/>
          </a:prstGeom>
          <a:solidFill>
            <a:srgbClr val="7A9E7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60" name="Shape 111">
            <a:extLst>
              <a:ext uri="{FF2B5EF4-FFF2-40B4-BE49-F238E27FC236}">
                <a16:creationId xmlns:a16="http://schemas.microsoft.com/office/drawing/2014/main" id="{F00B2BBF-0E9B-4AB7-8263-45A92C76079A}"/>
              </a:ext>
            </a:extLst>
          </p:cNvPr>
          <p:cNvSpPr/>
          <p:nvPr/>
        </p:nvSpPr>
        <p:spPr>
          <a:xfrm>
            <a:off x="2136319" y="3133036"/>
            <a:ext cx="227747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009900"/>
                </a:solidFill>
              </a:rPr>
              <a:t>Sum</a:t>
            </a:r>
            <a:r>
              <a:rPr lang="fr-FR" sz="1600" dirty="0">
                <a:solidFill>
                  <a:srgbClr val="009900"/>
                </a:solidFill>
              </a:rPr>
              <a:t> over </a:t>
            </a:r>
            <a:r>
              <a:rPr lang="fr-FR" sz="1600" dirty="0" err="1">
                <a:solidFill>
                  <a:srgbClr val="009900"/>
                </a:solidFill>
              </a:rPr>
              <a:t>different</a:t>
            </a:r>
            <a:r>
              <a:rPr lang="fr-FR" sz="1600" dirty="0">
                <a:solidFill>
                  <a:srgbClr val="009900"/>
                </a:solidFill>
              </a:rPr>
              <a:t> </a:t>
            </a:r>
            <a:r>
              <a:rPr lang="fr-FR" sz="1600" dirty="0">
                <a:solidFill>
                  <a:srgbClr val="009900"/>
                </a:solidFill>
                <a:latin typeface="Symbol" panose="05050102010706020507" pitchFamily="18" charset="2"/>
              </a:rPr>
              <a:t>b</a:t>
            </a:r>
            <a:r>
              <a:rPr lang="fr-FR" sz="1600" baseline="-25000" dirty="0">
                <a:solidFill>
                  <a:srgbClr val="009900"/>
                </a:solidFill>
              </a:rPr>
              <a:t>20</a:t>
            </a:r>
            <a:endParaRPr sz="2000" baseline="-25000" dirty="0">
              <a:solidFill>
                <a:srgbClr val="009900"/>
              </a:solidFill>
            </a:endParaRPr>
          </a:p>
        </p:txBody>
      </p:sp>
      <p:sp>
        <p:nvSpPr>
          <p:cNvPr id="63" name="Shape 111">
            <a:extLst>
              <a:ext uri="{FF2B5EF4-FFF2-40B4-BE49-F238E27FC236}">
                <a16:creationId xmlns:a16="http://schemas.microsoft.com/office/drawing/2014/main" id="{7E9AC238-CF2D-4E23-BAC1-E60984559F59}"/>
              </a:ext>
            </a:extLst>
          </p:cNvPr>
          <p:cNvSpPr/>
          <p:nvPr/>
        </p:nvSpPr>
        <p:spPr>
          <a:xfrm>
            <a:off x="2109167" y="1956337"/>
            <a:ext cx="233692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00B050"/>
                </a:solidFill>
              </a:rPr>
              <a:t>Quantum </a:t>
            </a:r>
            <a:r>
              <a:rPr lang="fr-FR" sz="1600" dirty="0" err="1">
                <a:solidFill>
                  <a:srgbClr val="00B050"/>
                </a:solidFill>
              </a:rPr>
              <a:t>vibrator</a:t>
            </a:r>
            <a:endParaRPr sz="2000" baseline="-25000" dirty="0">
              <a:solidFill>
                <a:srgbClr val="00B050"/>
              </a:solidFill>
            </a:endParaRPr>
          </a:p>
        </p:txBody>
      </p:sp>
      <p:sp>
        <p:nvSpPr>
          <p:cNvPr id="64" name="Shape 111">
            <a:extLst>
              <a:ext uri="{FF2B5EF4-FFF2-40B4-BE49-F238E27FC236}">
                <a16:creationId xmlns:a16="http://schemas.microsoft.com/office/drawing/2014/main" id="{EF1E2190-8647-4D7A-BBF5-64C7A4FF0C8F}"/>
              </a:ext>
            </a:extLst>
          </p:cNvPr>
          <p:cNvSpPr/>
          <p:nvPr/>
        </p:nvSpPr>
        <p:spPr>
          <a:xfrm>
            <a:off x="4738249" y="2850955"/>
            <a:ext cx="199449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FF9900"/>
                </a:solidFill>
              </a:rPr>
              <a:t>Intr</a:t>
            </a:r>
            <a:r>
              <a:rPr lang="fr-FR" sz="1600" dirty="0">
                <a:solidFill>
                  <a:srgbClr val="FF9900"/>
                </a:solidFill>
              </a:rPr>
              <a:t>. </a:t>
            </a:r>
            <a:r>
              <a:rPr lang="fr-FR" sz="1600" dirty="0" err="1">
                <a:solidFill>
                  <a:srgbClr val="FF9900"/>
                </a:solidFill>
              </a:rPr>
              <a:t>def</a:t>
            </a:r>
            <a:r>
              <a:rPr lang="fr-FR" sz="1600" dirty="0">
                <a:solidFill>
                  <a:srgbClr val="FF9900"/>
                </a:solidFill>
              </a:rPr>
              <a:t>. </a:t>
            </a:r>
            <a:r>
              <a:rPr lang="fr-FR" sz="2000" dirty="0">
                <a:solidFill>
                  <a:srgbClr val="FF9900"/>
                </a:solidFill>
                <a:latin typeface="Symbol" panose="05050102010706020507" pitchFamily="18" charset="2"/>
              </a:rPr>
              <a:t>b</a:t>
            </a:r>
            <a:r>
              <a:rPr lang="fr-FR" sz="2000" baseline="-25000" dirty="0">
                <a:solidFill>
                  <a:srgbClr val="FF9900"/>
                </a:solidFill>
              </a:rPr>
              <a:t>20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108" name="TextBox 59">
            <a:extLst>
              <a:ext uri="{FF2B5EF4-FFF2-40B4-BE49-F238E27FC236}">
                <a16:creationId xmlns:a16="http://schemas.microsoft.com/office/drawing/2014/main" id="{F287DEC7-58AE-4A5C-87B3-A2160E761E9E}"/>
              </a:ext>
            </a:extLst>
          </p:cNvPr>
          <p:cNvSpPr txBox="1"/>
          <p:nvPr/>
        </p:nvSpPr>
        <p:spPr>
          <a:xfrm>
            <a:off x="9137065" y="4525291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Ding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arXiv:2608.22699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16" name="Shape 111">
            <a:extLst>
              <a:ext uri="{FF2B5EF4-FFF2-40B4-BE49-F238E27FC236}">
                <a16:creationId xmlns:a16="http://schemas.microsoft.com/office/drawing/2014/main" id="{8CB36D73-490B-4EC7-8370-929C4D56B24B}"/>
              </a:ext>
            </a:extLst>
          </p:cNvPr>
          <p:cNvSpPr/>
          <p:nvPr/>
        </p:nvSpPr>
        <p:spPr>
          <a:xfrm>
            <a:off x="5068039" y="3465740"/>
            <a:ext cx="59844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FF9900"/>
                </a:solidFill>
              </a:rPr>
              <a:t>QR</a:t>
            </a:r>
            <a:endParaRPr sz="2000" b="1" baseline="-25000" dirty="0">
              <a:solidFill>
                <a:srgbClr val="FF9900"/>
              </a:solidFill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06794E90-F39C-4418-A067-05BEA733C55A}"/>
              </a:ext>
            </a:extLst>
          </p:cNvPr>
          <p:cNvSpPr txBox="1"/>
          <p:nvPr/>
        </p:nvSpPr>
        <p:spPr>
          <a:xfrm>
            <a:off x="167110" y="5054778"/>
            <a:ext cx="6934966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fr-FR" sz="2000" b="1" dirty="0" err="1">
                <a:solidFill>
                  <a:schemeClr val="tx1"/>
                </a:solidFill>
              </a:rPr>
              <a:t>Quadrupole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fr-FR" sz="2000" b="1" dirty="0" err="1">
                <a:solidFill>
                  <a:schemeClr val="tx1"/>
                </a:solidFill>
              </a:rPr>
              <a:t>correlations</a:t>
            </a:r>
            <a:r>
              <a:rPr lang="fr-FR" sz="2000" b="1" dirty="0">
                <a:solidFill>
                  <a:schemeClr val="tx1"/>
                </a:solidFill>
              </a:rPr>
              <a:t> and effective vs </a:t>
            </a:r>
            <a:r>
              <a:rPr lang="fr-FR" sz="2000" b="1" dirty="0" err="1">
                <a:solidFill>
                  <a:schemeClr val="tx1"/>
                </a:solidFill>
              </a:rPr>
              <a:t>intrinsic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fr-FR" sz="2000" b="1" dirty="0" err="1">
                <a:solidFill>
                  <a:schemeClr val="tx1"/>
                </a:solidFill>
              </a:rPr>
              <a:t>deformation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en-US" sz="2000" b="1" dirty="0">
                <a:solidFill>
                  <a:schemeClr val="tx1"/>
                </a:solidFill>
              </a:rPr>
              <a:t>Classical rotor</a:t>
            </a:r>
            <a:r>
              <a:rPr lang="en-US" sz="2000" dirty="0">
                <a:solidFill>
                  <a:schemeClr val="tx1"/>
                </a:solidFill>
              </a:rPr>
              <a:t>: B</a:t>
            </a:r>
            <a:r>
              <a:rPr lang="en-US" sz="2000" baseline="-25000" dirty="0">
                <a:solidFill>
                  <a:schemeClr val="tx1"/>
                </a:solidFill>
              </a:rPr>
              <a:t>2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(HE) ~ QR </a:t>
            </a:r>
            <a:r>
              <a:rPr lang="en-US" sz="2000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en-US" sz="2000" baseline="-25000" dirty="0">
                <a:solidFill>
                  <a:schemeClr val="tx1"/>
                </a:solidFill>
              </a:rPr>
              <a:t>20</a:t>
            </a:r>
            <a:r>
              <a:rPr lang="en-US" sz="2000" dirty="0">
                <a:solidFill>
                  <a:schemeClr val="tx1"/>
                </a:solidFill>
              </a:rPr>
              <a:t>(s=0)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en-US" sz="2000" b="1" dirty="0">
                <a:solidFill>
                  <a:schemeClr val="tx1"/>
                </a:solidFill>
              </a:rPr>
              <a:t>Pauli</a:t>
            </a:r>
            <a:r>
              <a:rPr lang="en-US" sz="2000" dirty="0">
                <a:solidFill>
                  <a:schemeClr val="tx1"/>
                </a:solidFill>
              </a:rPr>
              <a:t>: universal reduction of B</a:t>
            </a:r>
            <a:r>
              <a:rPr lang="en-US" sz="2000" baseline="-25000" dirty="0">
                <a:solidFill>
                  <a:schemeClr val="tx1"/>
                </a:solidFill>
              </a:rPr>
              <a:t>2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(HE) (no impact on B</a:t>
            </a:r>
            <a:r>
              <a:rPr lang="en-US" sz="2000" baseline="-25000" dirty="0">
                <a:solidFill>
                  <a:schemeClr val="tx1"/>
                </a:solidFill>
              </a:rPr>
              <a:t>3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(HE))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en-US" sz="2000" b="1" dirty="0">
                <a:solidFill>
                  <a:schemeClr val="tx1"/>
                </a:solidFill>
              </a:rPr>
              <a:t>Vibration</a:t>
            </a:r>
            <a:r>
              <a:rPr lang="en-US" sz="2000" dirty="0">
                <a:solidFill>
                  <a:schemeClr val="tx1"/>
                </a:solidFill>
              </a:rPr>
              <a:t>: increase here but effect depend on PES topology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→T</a:t>
            </a:r>
            <a:r>
              <a:rPr lang="en-US" sz="2000" dirty="0">
                <a:solidFill>
                  <a:schemeClr val="tx1"/>
                </a:solidFill>
              </a:rPr>
              <a:t>riaxiality omitted </a:t>
            </a:r>
            <a:r>
              <a:rPr lang="en-US" sz="2000" b="1" dirty="0">
                <a:solidFill>
                  <a:schemeClr val="tx1"/>
                </a:solidFill>
              </a:rPr>
              <a:t>= increase in </a:t>
            </a:r>
            <a:r>
              <a:rPr lang="en-US" sz="2000" b="1" baseline="30000" dirty="0">
                <a:solidFill>
                  <a:schemeClr val="tx1"/>
                </a:solidFill>
              </a:rPr>
              <a:t>16</a:t>
            </a:r>
            <a:r>
              <a:rPr lang="en-US" sz="2000" b="1" dirty="0">
                <a:solidFill>
                  <a:schemeClr val="tx1"/>
                </a:solidFill>
              </a:rPr>
              <a:t>O underestimated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en-US" sz="2000" b="1" dirty="0">
                <a:solidFill>
                  <a:schemeClr val="tx1"/>
                </a:solidFill>
              </a:rPr>
              <a:t>Dynamical correlations</a:t>
            </a:r>
            <a:r>
              <a:rPr lang="en-US" sz="2000" dirty="0">
                <a:solidFill>
                  <a:schemeClr val="tx1"/>
                </a:solidFill>
              </a:rPr>
              <a:t>: unexpected significant impact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→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Decrease </a:t>
            </a:r>
            <a:r>
              <a:rPr lang="en-US" sz="2000" dirty="0">
                <a:solidFill>
                  <a:schemeClr val="tx1"/>
                </a:solidFill>
              </a:rPr>
              <a:t>B</a:t>
            </a:r>
            <a:r>
              <a:rPr lang="en-US" sz="2000" baseline="-25000" dirty="0">
                <a:solidFill>
                  <a:schemeClr val="tx1"/>
                </a:solidFill>
              </a:rPr>
              <a:t>2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(HE)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in </a:t>
            </a:r>
            <a:r>
              <a:rPr lang="en-US" sz="2000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20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Ne </a:t>
            </a:r>
            <a:r>
              <a:rPr lang="en-US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via decrease of </a:t>
            </a:r>
            <a:r>
              <a:rPr lang="fr-FR" sz="2000" b="1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fr-FR" sz="2000" b="1" baseline="-25000" dirty="0">
                <a:solidFill>
                  <a:schemeClr val="tx1"/>
                </a:solidFill>
              </a:rPr>
              <a:t>20</a:t>
            </a:r>
          </a:p>
          <a:p>
            <a:pPr algn="l"/>
            <a:r>
              <a:rPr lang="fr-F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Increase </a:t>
            </a:r>
            <a:r>
              <a:rPr lang="en-US" sz="2000" dirty="0">
                <a:solidFill>
                  <a:schemeClr val="tx1"/>
                </a:solidFill>
              </a:rPr>
              <a:t>B</a:t>
            </a:r>
            <a:r>
              <a:rPr lang="en-US" sz="2000" baseline="-25000" dirty="0">
                <a:solidFill>
                  <a:schemeClr val="tx1"/>
                </a:solidFill>
              </a:rPr>
              <a:t>2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(HE)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in </a:t>
            </a:r>
            <a:r>
              <a:rPr lang="en-US" sz="2000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16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O at fixed </a:t>
            </a:r>
            <a:r>
              <a:rPr lang="fr-FR" sz="2000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fr-FR" sz="2000" baseline="-25000" dirty="0">
                <a:solidFill>
                  <a:schemeClr val="tx1"/>
                </a:solidFill>
              </a:rPr>
              <a:t>20 </a:t>
            </a:r>
            <a:r>
              <a:rPr lang="fr-FR" sz="2000" dirty="0">
                <a:solidFill>
                  <a:schemeClr val="tx1"/>
                </a:solidFill>
              </a:rPr>
              <a:t>=0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fr-FR" sz="2000" b="1" dirty="0">
                <a:solidFill>
                  <a:schemeClr val="tx1"/>
                </a:solidFill>
              </a:rPr>
              <a:t>Conclusion</a:t>
            </a:r>
            <a:r>
              <a:rPr lang="fr-FR" sz="2000" dirty="0">
                <a:solidFill>
                  <a:schemeClr val="tx1"/>
                </a:solidFill>
              </a:rPr>
              <a:t>: </a:t>
            </a:r>
            <a:r>
              <a:rPr lang="en-US" sz="2000" b="1" dirty="0">
                <a:solidFill>
                  <a:schemeClr val="tx1"/>
                </a:solidFill>
              </a:rPr>
              <a:t>B</a:t>
            </a:r>
            <a:r>
              <a:rPr lang="en-US" sz="2000" b="1" baseline="-25000" dirty="0">
                <a:solidFill>
                  <a:schemeClr val="tx1"/>
                </a:solidFill>
              </a:rPr>
              <a:t>2</a:t>
            </a:r>
            <a:r>
              <a:rPr lang="en-US" sz="2000" b="1" baseline="30000" dirty="0">
                <a:solidFill>
                  <a:schemeClr val="tx1"/>
                </a:solidFill>
              </a:rPr>
              <a:t>2</a:t>
            </a:r>
            <a:r>
              <a:rPr lang="en-US" sz="2000" b="1" dirty="0">
                <a:solidFill>
                  <a:schemeClr val="tx1"/>
                </a:solidFill>
              </a:rPr>
              <a:t>(HE) ~ QR </a:t>
            </a:r>
            <a:r>
              <a:rPr lang="en-US" sz="2000" b="1" dirty="0">
                <a:solidFill>
                  <a:schemeClr val="tx1"/>
                </a:solidFill>
                <a:latin typeface="Symbol" panose="05050102010706020507" pitchFamily="18" charset="2"/>
              </a:rPr>
              <a:t>b</a:t>
            </a:r>
            <a:r>
              <a:rPr lang="en-US" sz="2000" b="1" baseline="-25000" dirty="0">
                <a:solidFill>
                  <a:schemeClr val="tx1"/>
                </a:solidFill>
              </a:rPr>
              <a:t>20</a:t>
            </a:r>
            <a:r>
              <a:rPr lang="en-US" sz="2000" b="1" dirty="0">
                <a:solidFill>
                  <a:schemeClr val="tx1"/>
                </a:solidFill>
              </a:rPr>
              <a:t>(s=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en-US" sz="2000" b="1" dirty="0">
                <a:solidFill>
                  <a:schemeClr val="tx1"/>
                </a:solidFill>
              </a:rPr>
              <a:t>) </a:t>
            </a:r>
            <a:r>
              <a:rPr lang="en-US" sz="2000" b="1" i="1" dirty="0">
                <a:solidFill>
                  <a:schemeClr val="tx1"/>
                </a:solidFill>
              </a:rPr>
              <a:t>in presence of DC!</a:t>
            </a: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Justify use of effective theory based on CR for &lt;v</a:t>
            </a:r>
            <a:r>
              <a:rPr lang="en-US" sz="2000" baseline="-250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sz="2000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&gt;</a:t>
            </a: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000" dirty="0">
                <a:solidFill>
                  <a:schemeClr val="tx1"/>
                </a:solidFill>
              </a:rPr>
              <a:t>Extend to heavier nuclei, nuclei with clustering, halos…</a:t>
            </a:r>
          </a:p>
        </p:txBody>
      </p:sp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14A26182-6574-4FBB-A151-6B8AC658F1A7}"/>
              </a:ext>
            </a:extLst>
          </p:cNvPr>
          <p:cNvSpPr/>
          <p:nvPr/>
        </p:nvSpPr>
        <p:spPr>
          <a:xfrm>
            <a:off x="144708" y="5046036"/>
            <a:ext cx="6934965" cy="3472762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80" name="Shape 111">
            <a:extLst>
              <a:ext uri="{FF2B5EF4-FFF2-40B4-BE49-F238E27FC236}">
                <a16:creationId xmlns:a16="http://schemas.microsoft.com/office/drawing/2014/main" id="{BCF31ABA-883A-47E0-AD0D-F3A4112AA3E4}"/>
              </a:ext>
            </a:extLst>
          </p:cNvPr>
          <p:cNvSpPr/>
          <p:nvPr/>
        </p:nvSpPr>
        <p:spPr>
          <a:xfrm>
            <a:off x="2987512" y="3465740"/>
            <a:ext cx="81443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009900"/>
                </a:solidFill>
              </a:rPr>
              <a:t>QRV</a:t>
            </a:r>
            <a:endParaRPr sz="2000" b="1" baseline="-25000" dirty="0">
              <a:solidFill>
                <a:srgbClr val="009900"/>
              </a:solidFill>
            </a:endParaRPr>
          </a:p>
        </p:txBody>
      </p:sp>
      <p:sp>
        <p:nvSpPr>
          <p:cNvPr id="81" name="Shape 111">
            <a:extLst>
              <a:ext uri="{FF2B5EF4-FFF2-40B4-BE49-F238E27FC236}">
                <a16:creationId xmlns:a16="http://schemas.microsoft.com/office/drawing/2014/main" id="{ACE46AD0-97C5-43C9-BE21-B0F27DD86D52}"/>
              </a:ext>
            </a:extLst>
          </p:cNvPr>
          <p:cNvSpPr/>
          <p:nvPr/>
        </p:nvSpPr>
        <p:spPr>
          <a:xfrm>
            <a:off x="1124462" y="3465740"/>
            <a:ext cx="129409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FF99FF"/>
                </a:solidFill>
              </a:rPr>
              <a:t>QRV+DC</a:t>
            </a:r>
            <a:endParaRPr sz="2000" b="1" baseline="-25000" dirty="0">
              <a:solidFill>
                <a:srgbClr val="FF99FF"/>
              </a:solidFill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898F1C99-BAC4-4301-8D88-6947F69B07C8}"/>
              </a:ext>
            </a:extLst>
          </p:cNvPr>
          <p:cNvSpPr txBox="1"/>
          <p:nvPr/>
        </p:nvSpPr>
        <p:spPr>
          <a:xfrm>
            <a:off x="2202584" y="9311736"/>
            <a:ext cx="7433752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Anatomy of full 2-body (and more…) correlations in nuclei at hand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5D28A94E-23B1-4718-9C0B-761E1FE427CA}"/>
              </a:ext>
            </a:extLst>
          </p:cNvPr>
          <p:cNvSpPr txBox="1"/>
          <p:nvPr/>
        </p:nvSpPr>
        <p:spPr>
          <a:xfrm>
            <a:off x="6157" y="8578339"/>
            <a:ext cx="92763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Higher-order cumulants to differentiate correlations (i.e. beyond effective CR)</a:t>
            </a:r>
          </a:p>
        </p:txBody>
      </p:sp>
      <p:sp>
        <p:nvSpPr>
          <p:cNvPr id="84" name="TextBox 59">
            <a:extLst>
              <a:ext uri="{FF2B5EF4-FFF2-40B4-BE49-F238E27FC236}">
                <a16:creationId xmlns:a16="http://schemas.microsoft.com/office/drawing/2014/main" id="{E46B167F-E6BF-4B22-9E7F-E03E9094E50A}"/>
              </a:ext>
            </a:extLst>
          </p:cNvPr>
          <p:cNvSpPr txBox="1"/>
          <p:nvPr/>
        </p:nvSpPr>
        <p:spPr>
          <a:xfrm>
            <a:off x="20929" y="8938822"/>
            <a:ext cx="63419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700" dirty="0">
                <a:solidFill>
                  <a:srgbClr val="1243DE"/>
                </a:solidFill>
                <a:latin typeface="Palatino"/>
              </a:rPr>
              <a:t>Hagino, Kitazawa, PRC (2025) ; Liu </a:t>
            </a:r>
            <a:r>
              <a:rPr lang="en-GB" sz="1700" i="1" dirty="0">
                <a:solidFill>
                  <a:srgbClr val="1243DE"/>
                </a:solidFill>
                <a:latin typeface="Palatino"/>
              </a:rPr>
              <a:t>et al</a:t>
            </a:r>
            <a:r>
              <a:rPr lang="en-GB" sz="1700" dirty="0">
                <a:solidFill>
                  <a:srgbClr val="1243DE"/>
                </a:solidFill>
                <a:latin typeface="Palatino"/>
              </a:rPr>
              <a:t>., PLB (2026)</a:t>
            </a:r>
          </a:p>
        </p:txBody>
      </p:sp>
      <p:pic>
        <p:nvPicPr>
          <p:cNvPr id="85" name="Image 84">
            <a:extLst>
              <a:ext uri="{FF2B5EF4-FFF2-40B4-BE49-F238E27FC236}">
                <a16:creationId xmlns:a16="http://schemas.microsoft.com/office/drawing/2014/main" id="{A58F397C-6235-4D1A-A781-1D5AD5390D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032" y="1466656"/>
            <a:ext cx="2828045" cy="2628059"/>
          </a:xfrm>
          <a:prstGeom prst="rect">
            <a:avLst/>
          </a:prstGeom>
        </p:spPr>
      </p:pic>
      <p:sp>
        <p:nvSpPr>
          <p:cNvPr id="86" name="ZoneTexte 85">
            <a:extLst>
              <a:ext uri="{FF2B5EF4-FFF2-40B4-BE49-F238E27FC236}">
                <a16:creationId xmlns:a16="http://schemas.microsoft.com/office/drawing/2014/main" id="{CD0306DB-823C-4730-AFCE-08F4C6CE7709}"/>
              </a:ext>
            </a:extLst>
          </p:cNvPr>
          <p:cNvSpPr txBox="1"/>
          <p:nvPr/>
        </p:nvSpPr>
        <p:spPr>
          <a:xfrm>
            <a:off x="11059867" y="2481623"/>
            <a:ext cx="104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ZoneTexte 86">
                <a:extLst>
                  <a:ext uri="{FF2B5EF4-FFF2-40B4-BE49-F238E27FC236}">
                    <a16:creationId xmlns:a16="http://schemas.microsoft.com/office/drawing/2014/main" id="{C037BBC2-A69E-49B6-BCBD-90EA0D30F160}"/>
                  </a:ext>
                </a:extLst>
              </p:cNvPr>
              <p:cNvSpPr txBox="1"/>
              <p:nvPr/>
            </p:nvSpPr>
            <p:spPr>
              <a:xfrm>
                <a:off x="11374551" y="2740930"/>
                <a:ext cx="497768" cy="406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7" name="ZoneTexte 86">
                <a:extLst>
                  <a:ext uri="{FF2B5EF4-FFF2-40B4-BE49-F238E27FC236}">
                    <a16:creationId xmlns:a16="http://schemas.microsoft.com/office/drawing/2014/main" id="{C037BBC2-A69E-49B6-BCBD-90EA0D30F1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4551" y="2740930"/>
                <a:ext cx="497768" cy="406137"/>
              </a:xfrm>
              <a:prstGeom prst="rect">
                <a:avLst/>
              </a:prstGeom>
              <a:blipFill>
                <a:blip r:embed="rId5"/>
                <a:stretch>
                  <a:fillRect l="-17073"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ZoneTexte 87">
            <a:extLst>
              <a:ext uri="{FF2B5EF4-FFF2-40B4-BE49-F238E27FC236}">
                <a16:creationId xmlns:a16="http://schemas.microsoft.com/office/drawing/2014/main" id="{AD515E95-E6E4-4AB1-9B59-79CAF9EA341A}"/>
              </a:ext>
            </a:extLst>
          </p:cNvPr>
          <p:cNvSpPr txBox="1"/>
          <p:nvPr/>
        </p:nvSpPr>
        <p:spPr>
          <a:xfrm>
            <a:off x="11153335" y="2206909"/>
            <a:ext cx="87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7E429249-5A1B-4586-AF15-F4107B9E4CEA}"/>
              </a:ext>
            </a:extLst>
          </p:cNvPr>
          <p:cNvSpPr txBox="1"/>
          <p:nvPr/>
        </p:nvSpPr>
        <p:spPr>
          <a:xfrm>
            <a:off x="11129151" y="1933110"/>
            <a:ext cx="87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QRV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744C4241-2B86-4C30-B3FE-60276CFDD20D}"/>
              </a:ext>
            </a:extLst>
          </p:cNvPr>
          <p:cNvSpPr txBox="1"/>
          <p:nvPr/>
        </p:nvSpPr>
        <p:spPr>
          <a:xfrm>
            <a:off x="11015355" y="1621380"/>
            <a:ext cx="114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QRV+DC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73A9E303-BAE7-4BF6-B688-B7F44C50B26C}"/>
              </a:ext>
            </a:extLst>
          </p:cNvPr>
          <p:cNvSpPr/>
          <p:nvPr/>
        </p:nvSpPr>
        <p:spPr>
          <a:xfrm>
            <a:off x="10399436" y="1573879"/>
            <a:ext cx="2398406" cy="2456678"/>
          </a:xfrm>
          <a:prstGeom prst="ellipse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3" name="Ellipse 92">
            <a:extLst>
              <a:ext uri="{FF2B5EF4-FFF2-40B4-BE49-F238E27FC236}">
                <a16:creationId xmlns:a16="http://schemas.microsoft.com/office/drawing/2014/main" id="{4C747BBF-3604-45B0-9CB3-17F7F1256082}"/>
              </a:ext>
            </a:extLst>
          </p:cNvPr>
          <p:cNvSpPr/>
          <p:nvPr/>
        </p:nvSpPr>
        <p:spPr>
          <a:xfrm>
            <a:off x="11029839" y="2250254"/>
            <a:ext cx="1102427" cy="1135123"/>
          </a:xfrm>
          <a:prstGeom prst="ellipse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8A26633A-215C-4575-AF40-38B585DED687}"/>
              </a:ext>
            </a:extLst>
          </p:cNvPr>
          <p:cNvSpPr/>
          <p:nvPr/>
        </p:nvSpPr>
        <p:spPr>
          <a:xfrm>
            <a:off x="10694012" y="1905191"/>
            <a:ext cx="1773666" cy="1840615"/>
          </a:xfrm>
          <a:prstGeom prst="ellipse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5" name="Ellipse 94">
            <a:extLst>
              <a:ext uri="{FF2B5EF4-FFF2-40B4-BE49-F238E27FC236}">
                <a16:creationId xmlns:a16="http://schemas.microsoft.com/office/drawing/2014/main" id="{CF1D8104-B01F-4C09-A6A3-1A090E3425E5}"/>
              </a:ext>
            </a:extLst>
          </p:cNvPr>
          <p:cNvSpPr/>
          <p:nvPr/>
        </p:nvSpPr>
        <p:spPr>
          <a:xfrm>
            <a:off x="11220087" y="2503652"/>
            <a:ext cx="701843" cy="651665"/>
          </a:xfrm>
          <a:prstGeom prst="ellipse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2C5550B9-53E4-4FB9-81BD-496B90272985}"/>
              </a:ext>
            </a:extLst>
          </p:cNvPr>
          <p:cNvSpPr/>
          <p:nvPr/>
        </p:nvSpPr>
        <p:spPr>
          <a:xfrm>
            <a:off x="1468582" y="9308309"/>
            <a:ext cx="640585" cy="417581"/>
          </a:xfrm>
          <a:prstGeom prst="right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68" name="Shape 1495">
            <a:extLst>
              <a:ext uri="{FF2B5EF4-FFF2-40B4-BE49-F238E27FC236}">
                <a16:creationId xmlns:a16="http://schemas.microsoft.com/office/drawing/2014/main" id="{9B9D90A4-0D1A-45DE-9BD7-5A03C6D0E538}"/>
              </a:ext>
            </a:extLst>
          </p:cNvPr>
          <p:cNvSpPr/>
          <p:nvPr/>
        </p:nvSpPr>
        <p:spPr>
          <a:xfrm>
            <a:off x="0" y="171656"/>
            <a:ext cx="13004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sz="3600" dirty="0">
                <a:solidFill>
                  <a:srgbClr val="0033CC"/>
                </a:solidFill>
              </a:rPr>
              <a:t>Ab initio anatomy of quadrupole two-body correlations</a:t>
            </a:r>
            <a:endParaRPr sz="3600" dirty="0">
              <a:solidFill>
                <a:srgbClr val="0033CC"/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889775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1" grpId="0" animBg="1"/>
      <p:bldP spid="62" grpId="0" animBg="1"/>
      <p:bldP spid="67" grpId="0" animBg="1"/>
      <p:bldP spid="71" grpId="0" animBg="1"/>
      <p:bldP spid="72" grpId="0" animBg="1"/>
      <p:bldP spid="73" grpId="0" animBg="1"/>
      <p:bldP spid="74" grpId="0" animBg="1"/>
      <p:bldP spid="79" grpId="0" animBg="1"/>
      <p:bldP spid="82" grpId="0" animBg="1"/>
      <p:bldP spid="83" grpId="0"/>
      <p:bldP spid="84" grpId="0"/>
      <p:bldP spid="92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986302-B3B4-437F-9AD0-40D736868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13" y="2283660"/>
            <a:ext cx="6103871" cy="825367"/>
          </a:xfrm>
          <a:prstGeom prst="rect">
            <a:avLst/>
          </a:prstGeom>
        </p:spPr>
      </p:pic>
      <p:sp>
        <p:nvSpPr>
          <p:cNvPr id="90" name="TextBox 59">
            <a:extLst>
              <a:ext uri="{FF2B5EF4-FFF2-40B4-BE49-F238E27FC236}">
                <a16:creationId xmlns:a16="http://schemas.microsoft.com/office/drawing/2014/main" id="{3937F932-C10E-4B4F-9F98-12B3316A1C8E}"/>
              </a:ext>
            </a:extLst>
          </p:cNvPr>
          <p:cNvSpPr txBox="1"/>
          <p:nvPr/>
        </p:nvSpPr>
        <p:spPr>
          <a:xfrm>
            <a:off x="6603445" y="1512801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Ding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arXiv:2608.22699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07" name="Shape 111">
            <a:extLst>
              <a:ext uri="{FF2B5EF4-FFF2-40B4-BE49-F238E27FC236}">
                <a16:creationId xmlns:a16="http://schemas.microsoft.com/office/drawing/2014/main" id="{460C5480-9652-4C0C-A388-9504087EA204}"/>
              </a:ext>
            </a:extLst>
          </p:cNvPr>
          <p:cNvSpPr/>
          <p:nvPr/>
        </p:nvSpPr>
        <p:spPr>
          <a:xfrm>
            <a:off x="145783" y="1500297"/>
            <a:ext cx="859643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400" b="1" dirty="0">
                <a:solidFill>
                  <a:schemeClr val="tx1"/>
                </a:solidFill>
              </a:rPr>
              <a:t>Ab initio </a:t>
            </a:r>
            <a:r>
              <a:rPr lang="fr-FR" sz="2400" b="1" dirty="0" err="1">
                <a:solidFill>
                  <a:schemeClr val="tx1"/>
                </a:solidFill>
              </a:rPr>
              <a:t>method</a:t>
            </a:r>
            <a:r>
              <a:rPr lang="fr-FR" sz="2400" b="1" dirty="0">
                <a:solidFill>
                  <a:schemeClr val="tx1"/>
                </a:solidFill>
              </a:rPr>
              <a:t> = PGCM-</a:t>
            </a:r>
            <a:r>
              <a:rPr lang="fr-FR" sz="2400" b="1" dirty="0" err="1">
                <a:solidFill>
                  <a:schemeClr val="tx1"/>
                </a:solidFill>
              </a:rPr>
              <a:t>based</a:t>
            </a:r>
            <a:r>
              <a:rPr lang="fr-FR" sz="2400" b="1" dirty="0">
                <a:solidFill>
                  <a:schemeClr val="tx1"/>
                </a:solidFill>
              </a:rPr>
              <a:t> MR-IMSRG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123" name="Shape 111">
            <a:extLst>
              <a:ext uri="{FF2B5EF4-FFF2-40B4-BE49-F238E27FC236}">
                <a16:creationId xmlns:a16="http://schemas.microsoft.com/office/drawing/2014/main" id="{568C7AA1-9F60-435D-A66A-9B3C26A96BA4}"/>
              </a:ext>
            </a:extLst>
          </p:cNvPr>
          <p:cNvSpPr/>
          <p:nvPr/>
        </p:nvSpPr>
        <p:spPr>
          <a:xfrm>
            <a:off x="151594" y="4349154"/>
            <a:ext cx="3756500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EM1.8/2.0 </a:t>
            </a:r>
            <a:r>
              <a:rPr lang="en-US" dirty="0" err="1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c</a:t>
            </a:r>
            <a:r>
              <a:rPr lang="en-US" dirty="0" err="1">
                <a:solidFill>
                  <a:schemeClr val="tx1"/>
                </a:solidFill>
                <a:cs typeface="Times New Roman" panose="02020603050405020304" pitchFamily="18" charset="0"/>
              </a:rPr>
              <a:t>EFT</a:t>
            </a: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 nuclear Hamiltonian</a:t>
            </a:r>
          </a:p>
        </p:txBody>
      </p:sp>
      <p:sp>
        <p:nvSpPr>
          <p:cNvPr id="124" name="TextBox 59">
            <a:extLst>
              <a:ext uri="{FF2B5EF4-FFF2-40B4-BE49-F238E27FC236}">
                <a16:creationId xmlns:a16="http://schemas.microsoft.com/office/drawing/2014/main" id="{EE72AD93-A05F-4A49-8FDC-87C4BE7BE753}"/>
              </a:ext>
            </a:extLst>
          </p:cNvPr>
          <p:cNvSpPr txBox="1"/>
          <p:nvPr/>
        </p:nvSpPr>
        <p:spPr>
          <a:xfrm>
            <a:off x="3908635" y="4324054"/>
            <a:ext cx="272389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Kebeler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PRC (2011)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200" name="Line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2DF04C-8F56-43B0-8013-CAC61DB4579D}"/>
              </a:ext>
            </a:extLst>
          </p:cNvPr>
          <p:cNvSpPr/>
          <p:nvPr/>
        </p:nvSpPr>
        <p:spPr>
          <a:xfrm>
            <a:off x="1096875" y="2297128"/>
            <a:ext cx="1258495" cy="570805"/>
          </a:xfrm>
          <a:prstGeom prst="roundRect">
            <a:avLst/>
          </a:prstGeom>
          <a:solidFill>
            <a:srgbClr val="FF99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24" name="Shape 111">
            <a:extLst>
              <a:ext uri="{FF2B5EF4-FFF2-40B4-BE49-F238E27FC236}">
                <a16:creationId xmlns:a16="http://schemas.microsoft.com/office/drawing/2014/main" id="{C7838777-29AF-49E0-9964-C90ACB86EF25}"/>
              </a:ext>
            </a:extLst>
          </p:cNvPr>
          <p:cNvSpPr/>
          <p:nvPr/>
        </p:nvSpPr>
        <p:spPr>
          <a:xfrm>
            <a:off x="21356" y="1957885"/>
            <a:ext cx="2564074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FF99FF"/>
                </a:solidFill>
              </a:rPr>
              <a:t>Dynamical</a:t>
            </a:r>
            <a:r>
              <a:rPr lang="fr-FR" sz="1600" dirty="0">
                <a:solidFill>
                  <a:srgbClr val="FF99FF"/>
                </a:solidFill>
              </a:rPr>
              <a:t> </a:t>
            </a:r>
            <a:r>
              <a:rPr lang="fr-FR" sz="1600" dirty="0" err="1">
                <a:solidFill>
                  <a:srgbClr val="FF99FF"/>
                </a:solidFill>
              </a:rPr>
              <a:t>correlations</a:t>
            </a:r>
            <a:endParaRPr sz="2000" baseline="-25000" dirty="0">
              <a:solidFill>
                <a:srgbClr val="FF99FF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0E22CFB-06C7-4EE1-9719-F2D696933B5C}"/>
              </a:ext>
            </a:extLst>
          </p:cNvPr>
          <p:cNvSpPr/>
          <p:nvPr/>
        </p:nvSpPr>
        <p:spPr>
          <a:xfrm>
            <a:off x="4273943" y="2321642"/>
            <a:ext cx="1947441" cy="495349"/>
          </a:xfrm>
          <a:prstGeom prst="roundRect">
            <a:avLst/>
          </a:prstGeom>
          <a:solidFill>
            <a:srgbClr val="D4A3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27" name="Shape 111">
            <a:extLst>
              <a:ext uri="{FF2B5EF4-FFF2-40B4-BE49-F238E27FC236}">
                <a16:creationId xmlns:a16="http://schemas.microsoft.com/office/drawing/2014/main" id="{FD7C52B7-B47F-497C-9C04-27BEE0D1D452}"/>
              </a:ext>
            </a:extLst>
          </p:cNvPr>
          <p:cNvSpPr/>
          <p:nvPr/>
        </p:nvSpPr>
        <p:spPr>
          <a:xfrm>
            <a:off x="4170492" y="1972839"/>
            <a:ext cx="233692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FF9900"/>
                </a:solidFill>
              </a:rPr>
              <a:t>Quantum rotor 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29" name="Shape 111">
            <a:extLst>
              <a:ext uri="{FF2B5EF4-FFF2-40B4-BE49-F238E27FC236}">
                <a16:creationId xmlns:a16="http://schemas.microsoft.com/office/drawing/2014/main" id="{C3EF5825-7B9D-4EB8-BCBB-E57488B8D50B}"/>
              </a:ext>
            </a:extLst>
          </p:cNvPr>
          <p:cNvSpPr/>
          <p:nvPr/>
        </p:nvSpPr>
        <p:spPr>
          <a:xfrm>
            <a:off x="193104" y="3894640"/>
            <a:ext cx="7912776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1600" dirty="0">
                <a:solidFill>
                  <a:srgbClr val="C00000"/>
                </a:solidFill>
              </a:rPr>
              <a:t>The QR </a:t>
            </a:r>
            <a:r>
              <a:rPr lang="fr-FR" sz="1600" dirty="0">
                <a:solidFill>
                  <a:srgbClr val="C00000"/>
                </a:solidFill>
                <a:latin typeface="Symbol" panose="05050102010706020507" pitchFamily="18" charset="2"/>
              </a:rPr>
              <a:t>b</a:t>
            </a:r>
            <a:r>
              <a:rPr lang="fr-FR" sz="1600" baseline="-25000" dirty="0">
                <a:solidFill>
                  <a:srgbClr val="C00000"/>
                </a:solidFill>
              </a:rPr>
              <a:t>20</a:t>
            </a:r>
            <a:r>
              <a:rPr lang="fr-FR" sz="1600" dirty="0">
                <a:solidFill>
                  <a:srgbClr val="C00000"/>
                </a:solidFill>
              </a:rPr>
              <a:t> and V </a:t>
            </a:r>
            <a:r>
              <a:rPr lang="fr-FR" sz="1600" dirty="0" err="1">
                <a:solidFill>
                  <a:srgbClr val="C00000"/>
                </a:solidFill>
              </a:rPr>
              <a:t>rigidity</a:t>
            </a:r>
            <a:r>
              <a:rPr lang="fr-FR" sz="1600" dirty="0">
                <a:solidFill>
                  <a:srgbClr val="C00000"/>
                </a:solidFill>
              </a:rPr>
              <a:t> are </a:t>
            </a:r>
            <a:r>
              <a:rPr lang="fr-FR" sz="1600" dirty="0" err="1">
                <a:solidFill>
                  <a:srgbClr val="C00000"/>
                </a:solidFill>
              </a:rPr>
              <a:t>modified</a:t>
            </a:r>
            <a:r>
              <a:rPr lang="fr-FR" sz="1600" dirty="0">
                <a:solidFill>
                  <a:srgbClr val="C00000"/>
                </a:solidFill>
              </a:rPr>
              <a:t> by non-</a:t>
            </a:r>
            <a:r>
              <a:rPr lang="fr-FR" sz="1600" dirty="0" err="1">
                <a:solidFill>
                  <a:srgbClr val="C00000"/>
                </a:solidFill>
              </a:rPr>
              <a:t>dynamical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 err="1">
                <a:solidFill>
                  <a:srgbClr val="C00000"/>
                </a:solidFill>
              </a:rPr>
              <a:t>correlations</a:t>
            </a:r>
            <a:r>
              <a:rPr lang="fr-FR" sz="1600" dirty="0">
                <a:solidFill>
                  <a:srgbClr val="C00000"/>
                </a:solidFill>
              </a:rPr>
              <a:t> </a:t>
            </a:r>
            <a:r>
              <a:rPr lang="fr-FR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fr-FR" sz="1600" dirty="0">
                <a:solidFill>
                  <a:srgbClr val="C00000"/>
                </a:solidFill>
              </a:rPr>
              <a:t>s </a:t>
            </a:r>
            <a:r>
              <a:rPr lang="fr-FR" sz="1600" dirty="0" err="1">
                <a:solidFill>
                  <a:srgbClr val="C00000"/>
                </a:solidFill>
              </a:rPr>
              <a:t>dependent</a:t>
            </a:r>
            <a:r>
              <a:rPr lang="fr-FR" sz="1600" dirty="0">
                <a:solidFill>
                  <a:srgbClr val="C00000"/>
                </a:solidFill>
              </a:rPr>
              <a:t>! </a:t>
            </a:r>
            <a:endParaRPr sz="2000" baseline="-25000" dirty="0">
              <a:solidFill>
                <a:srgbClr val="C00000"/>
              </a:solidFill>
            </a:endParaRPr>
          </a:p>
        </p:txBody>
      </p:sp>
      <p:sp>
        <p:nvSpPr>
          <p:cNvPr id="57" name="Shape 111">
            <a:extLst>
              <a:ext uri="{FF2B5EF4-FFF2-40B4-BE49-F238E27FC236}">
                <a16:creationId xmlns:a16="http://schemas.microsoft.com/office/drawing/2014/main" id="{4F8FCD91-4A27-4146-898F-CA7EDF8A56BC}"/>
              </a:ext>
            </a:extLst>
          </p:cNvPr>
          <p:cNvSpPr/>
          <p:nvPr/>
        </p:nvSpPr>
        <p:spPr>
          <a:xfrm>
            <a:off x="4064050" y="2898445"/>
            <a:ext cx="1289548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FF9900"/>
                </a:solidFill>
              </a:rPr>
              <a:t>J=0 </a:t>
            </a:r>
            <a:r>
              <a:rPr lang="fr-FR" sz="1600" dirty="0" err="1">
                <a:solidFill>
                  <a:srgbClr val="FF9900"/>
                </a:solidFill>
              </a:rPr>
              <a:t>proj</a:t>
            </a:r>
            <a:r>
              <a:rPr lang="fr-FR" sz="1600" dirty="0">
                <a:solidFill>
                  <a:srgbClr val="FF9900"/>
                </a:solidFill>
              </a:rPr>
              <a:t>.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54855B6D-F773-47C4-ABD0-22FAB781FE9E}"/>
              </a:ext>
            </a:extLst>
          </p:cNvPr>
          <p:cNvSpPr/>
          <p:nvPr/>
        </p:nvSpPr>
        <p:spPr>
          <a:xfrm>
            <a:off x="2380282" y="2264777"/>
            <a:ext cx="1893119" cy="843138"/>
          </a:xfrm>
          <a:prstGeom prst="roundRect">
            <a:avLst/>
          </a:prstGeom>
          <a:solidFill>
            <a:srgbClr val="7A9E7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3600" tIns="115200" rIns="153600" bIns="153600" rtlCol="0" anchor="ctr">
            <a:spAutoFit/>
          </a:bodyPr>
          <a:lstStyle/>
          <a:p>
            <a:pPr algn="ctr"/>
            <a:endParaRPr lang="en-US" sz="4480" dirty="0"/>
          </a:p>
        </p:txBody>
      </p:sp>
      <p:sp>
        <p:nvSpPr>
          <p:cNvPr id="60" name="Shape 111">
            <a:extLst>
              <a:ext uri="{FF2B5EF4-FFF2-40B4-BE49-F238E27FC236}">
                <a16:creationId xmlns:a16="http://schemas.microsoft.com/office/drawing/2014/main" id="{F00B2BBF-0E9B-4AB7-8263-45A92C76079A}"/>
              </a:ext>
            </a:extLst>
          </p:cNvPr>
          <p:cNvSpPr/>
          <p:nvPr/>
        </p:nvSpPr>
        <p:spPr>
          <a:xfrm>
            <a:off x="2136319" y="3133036"/>
            <a:ext cx="227747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009900"/>
                </a:solidFill>
              </a:rPr>
              <a:t>Sum</a:t>
            </a:r>
            <a:r>
              <a:rPr lang="fr-FR" sz="1600" dirty="0">
                <a:solidFill>
                  <a:srgbClr val="009900"/>
                </a:solidFill>
              </a:rPr>
              <a:t> over </a:t>
            </a:r>
            <a:r>
              <a:rPr lang="fr-FR" sz="1600" dirty="0" err="1">
                <a:solidFill>
                  <a:srgbClr val="009900"/>
                </a:solidFill>
              </a:rPr>
              <a:t>different</a:t>
            </a:r>
            <a:r>
              <a:rPr lang="fr-FR" sz="1600" dirty="0">
                <a:solidFill>
                  <a:srgbClr val="009900"/>
                </a:solidFill>
              </a:rPr>
              <a:t> </a:t>
            </a:r>
            <a:r>
              <a:rPr lang="fr-FR" sz="1600" dirty="0">
                <a:solidFill>
                  <a:srgbClr val="009900"/>
                </a:solidFill>
                <a:latin typeface="Symbol" panose="05050102010706020507" pitchFamily="18" charset="2"/>
              </a:rPr>
              <a:t>b</a:t>
            </a:r>
            <a:r>
              <a:rPr lang="fr-FR" sz="1600" baseline="-25000" dirty="0">
                <a:solidFill>
                  <a:srgbClr val="009900"/>
                </a:solidFill>
              </a:rPr>
              <a:t>20</a:t>
            </a:r>
            <a:endParaRPr sz="2000" baseline="-25000" dirty="0">
              <a:solidFill>
                <a:srgbClr val="009900"/>
              </a:solidFill>
            </a:endParaRPr>
          </a:p>
        </p:txBody>
      </p:sp>
      <p:sp>
        <p:nvSpPr>
          <p:cNvPr id="63" name="Shape 111">
            <a:extLst>
              <a:ext uri="{FF2B5EF4-FFF2-40B4-BE49-F238E27FC236}">
                <a16:creationId xmlns:a16="http://schemas.microsoft.com/office/drawing/2014/main" id="{7E9AC238-CF2D-4E23-BAC1-E60984559F59}"/>
              </a:ext>
            </a:extLst>
          </p:cNvPr>
          <p:cNvSpPr/>
          <p:nvPr/>
        </p:nvSpPr>
        <p:spPr>
          <a:xfrm>
            <a:off x="2109167" y="1956337"/>
            <a:ext cx="2336923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>
                <a:solidFill>
                  <a:srgbClr val="00B050"/>
                </a:solidFill>
              </a:rPr>
              <a:t>Quantum </a:t>
            </a:r>
            <a:r>
              <a:rPr lang="fr-FR" sz="1600" dirty="0" err="1">
                <a:solidFill>
                  <a:srgbClr val="00B050"/>
                </a:solidFill>
              </a:rPr>
              <a:t>vibrator</a:t>
            </a:r>
            <a:endParaRPr sz="2000" baseline="-25000" dirty="0">
              <a:solidFill>
                <a:srgbClr val="00B050"/>
              </a:solidFill>
            </a:endParaRPr>
          </a:p>
        </p:txBody>
      </p:sp>
      <p:sp>
        <p:nvSpPr>
          <p:cNvPr id="64" name="Shape 111">
            <a:extLst>
              <a:ext uri="{FF2B5EF4-FFF2-40B4-BE49-F238E27FC236}">
                <a16:creationId xmlns:a16="http://schemas.microsoft.com/office/drawing/2014/main" id="{EF1E2190-8647-4D7A-BBF5-64C7A4FF0C8F}"/>
              </a:ext>
            </a:extLst>
          </p:cNvPr>
          <p:cNvSpPr/>
          <p:nvPr/>
        </p:nvSpPr>
        <p:spPr>
          <a:xfrm>
            <a:off x="4738249" y="2850955"/>
            <a:ext cx="199449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 algn="ctr">
              <a:defRPr sz="1800"/>
            </a:pPr>
            <a:r>
              <a:rPr lang="fr-FR" sz="1600" dirty="0" err="1">
                <a:solidFill>
                  <a:srgbClr val="FF9900"/>
                </a:solidFill>
              </a:rPr>
              <a:t>Intr</a:t>
            </a:r>
            <a:r>
              <a:rPr lang="fr-FR" sz="1600" dirty="0">
                <a:solidFill>
                  <a:srgbClr val="FF9900"/>
                </a:solidFill>
              </a:rPr>
              <a:t>. </a:t>
            </a:r>
            <a:r>
              <a:rPr lang="fr-FR" sz="1600" dirty="0" err="1">
                <a:solidFill>
                  <a:srgbClr val="FF9900"/>
                </a:solidFill>
              </a:rPr>
              <a:t>def</a:t>
            </a:r>
            <a:r>
              <a:rPr lang="fr-FR" sz="1600" dirty="0">
                <a:solidFill>
                  <a:srgbClr val="FF9900"/>
                </a:solidFill>
              </a:rPr>
              <a:t>. </a:t>
            </a:r>
            <a:r>
              <a:rPr lang="fr-FR" sz="2000" dirty="0">
                <a:solidFill>
                  <a:srgbClr val="FF9900"/>
                </a:solidFill>
                <a:latin typeface="Symbol" panose="05050102010706020507" pitchFamily="18" charset="2"/>
              </a:rPr>
              <a:t>b</a:t>
            </a:r>
            <a:r>
              <a:rPr lang="fr-FR" sz="2000" baseline="-25000" dirty="0">
                <a:solidFill>
                  <a:srgbClr val="FF9900"/>
                </a:solidFill>
              </a:rPr>
              <a:t>20</a:t>
            </a:r>
            <a:endParaRPr sz="2000" baseline="-25000" dirty="0">
              <a:solidFill>
                <a:srgbClr val="FF9900"/>
              </a:solidFill>
            </a:endParaRPr>
          </a:p>
        </p:txBody>
      </p:sp>
      <p:sp>
        <p:nvSpPr>
          <p:cNvPr id="108" name="TextBox 59">
            <a:extLst>
              <a:ext uri="{FF2B5EF4-FFF2-40B4-BE49-F238E27FC236}">
                <a16:creationId xmlns:a16="http://schemas.microsoft.com/office/drawing/2014/main" id="{F287DEC7-58AE-4A5C-87B3-A2160E761E9E}"/>
              </a:ext>
            </a:extLst>
          </p:cNvPr>
          <p:cNvSpPr txBox="1"/>
          <p:nvPr/>
        </p:nvSpPr>
        <p:spPr>
          <a:xfrm>
            <a:off x="8957560" y="5137857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Ding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unpublished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16" name="Shape 111">
            <a:extLst>
              <a:ext uri="{FF2B5EF4-FFF2-40B4-BE49-F238E27FC236}">
                <a16:creationId xmlns:a16="http://schemas.microsoft.com/office/drawing/2014/main" id="{8CB36D73-490B-4EC7-8370-929C4D56B24B}"/>
              </a:ext>
            </a:extLst>
          </p:cNvPr>
          <p:cNvSpPr/>
          <p:nvPr/>
        </p:nvSpPr>
        <p:spPr>
          <a:xfrm>
            <a:off x="5068039" y="3465740"/>
            <a:ext cx="59844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FF9900"/>
                </a:solidFill>
              </a:rPr>
              <a:t>QR</a:t>
            </a:r>
            <a:endParaRPr sz="2000" b="1" baseline="-25000" dirty="0">
              <a:solidFill>
                <a:srgbClr val="FF9900"/>
              </a:solidFill>
            </a:endParaRPr>
          </a:p>
        </p:txBody>
      </p:sp>
      <p:sp>
        <p:nvSpPr>
          <p:cNvPr id="80" name="Shape 111">
            <a:extLst>
              <a:ext uri="{FF2B5EF4-FFF2-40B4-BE49-F238E27FC236}">
                <a16:creationId xmlns:a16="http://schemas.microsoft.com/office/drawing/2014/main" id="{BCF31ABA-883A-47E0-AD0D-F3A4112AA3E4}"/>
              </a:ext>
            </a:extLst>
          </p:cNvPr>
          <p:cNvSpPr/>
          <p:nvPr/>
        </p:nvSpPr>
        <p:spPr>
          <a:xfrm>
            <a:off x="2987512" y="3465740"/>
            <a:ext cx="81443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009900"/>
                </a:solidFill>
              </a:rPr>
              <a:t>QRV</a:t>
            </a:r>
            <a:endParaRPr sz="2000" b="1" baseline="-25000" dirty="0">
              <a:solidFill>
                <a:srgbClr val="009900"/>
              </a:solidFill>
            </a:endParaRPr>
          </a:p>
        </p:txBody>
      </p:sp>
      <p:sp>
        <p:nvSpPr>
          <p:cNvPr id="81" name="Shape 111">
            <a:extLst>
              <a:ext uri="{FF2B5EF4-FFF2-40B4-BE49-F238E27FC236}">
                <a16:creationId xmlns:a16="http://schemas.microsoft.com/office/drawing/2014/main" id="{ACE46AD0-97C5-43C9-BE21-B0F27DD86D52}"/>
              </a:ext>
            </a:extLst>
          </p:cNvPr>
          <p:cNvSpPr/>
          <p:nvPr/>
        </p:nvSpPr>
        <p:spPr>
          <a:xfrm>
            <a:off x="1124462" y="3465740"/>
            <a:ext cx="129409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fr-FR" sz="2000" b="1" dirty="0">
                <a:solidFill>
                  <a:srgbClr val="FF99FF"/>
                </a:solidFill>
              </a:rPr>
              <a:t>QRV+DC</a:t>
            </a:r>
            <a:endParaRPr sz="2000" b="1" baseline="-25000" dirty="0">
              <a:solidFill>
                <a:srgbClr val="FF99FF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3D5158-310B-4638-83EE-BF3590D39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543" y="5429858"/>
            <a:ext cx="6330430" cy="4233666"/>
          </a:xfrm>
          <a:prstGeom prst="rect">
            <a:avLst/>
          </a:prstGeom>
        </p:spPr>
      </p:pic>
      <p:sp>
        <p:nvSpPr>
          <p:cNvPr id="68" name="ZoneTexte 67">
            <a:extLst>
              <a:ext uri="{FF2B5EF4-FFF2-40B4-BE49-F238E27FC236}">
                <a16:creationId xmlns:a16="http://schemas.microsoft.com/office/drawing/2014/main" id="{A5D734C0-97F4-4C64-A9FB-5088F6ED3044}"/>
              </a:ext>
            </a:extLst>
          </p:cNvPr>
          <p:cNvSpPr txBox="1"/>
          <p:nvPr/>
        </p:nvSpPr>
        <p:spPr>
          <a:xfrm>
            <a:off x="145783" y="4990157"/>
            <a:ext cx="6767771" cy="40934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fr-FR" sz="2000" b="1" dirty="0">
                <a:solidFill>
                  <a:schemeClr val="tx1"/>
                </a:solidFill>
              </a:rPr>
              <a:t> Ratio of </a:t>
            </a:r>
            <a:r>
              <a:rPr lang="fr-FR" sz="2000" b="1" dirty="0" err="1">
                <a:solidFill>
                  <a:schemeClr val="tx1"/>
                </a:solidFill>
              </a:rPr>
              <a:t>elliptic</a:t>
            </a:r>
            <a:r>
              <a:rPr lang="fr-FR" sz="2000" b="1" dirty="0">
                <a:solidFill>
                  <a:schemeClr val="tx1"/>
                </a:solidFill>
              </a:rPr>
              <a:t> flow in </a:t>
            </a:r>
            <a:r>
              <a:rPr lang="fr-FR" sz="2000" b="1" baseline="30000" dirty="0">
                <a:solidFill>
                  <a:schemeClr val="tx1"/>
                </a:solidFill>
              </a:rPr>
              <a:t>20</a:t>
            </a:r>
            <a:r>
              <a:rPr lang="fr-FR" sz="2000" b="1" dirty="0">
                <a:solidFill>
                  <a:schemeClr val="tx1"/>
                </a:solidFill>
              </a:rPr>
              <a:t>Ne and </a:t>
            </a:r>
            <a:r>
              <a:rPr lang="fr-FR" sz="2000" b="1" baseline="30000" dirty="0">
                <a:solidFill>
                  <a:schemeClr val="tx1"/>
                </a:solidFill>
              </a:rPr>
              <a:t>16</a:t>
            </a:r>
            <a:r>
              <a:rPr lang="fr-FR" sz="2000" b="1" dirty="0">
                <a:solidFill>
                  <a:schemeClr val="tx1"/>
                </a:solidFill>
              </a:rPr>
              <a:t>O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en-US" sz="2000" b="1" dirty="0">
                <a:solidFill>
                  <a:schemeClr val="tx1"/>
                </a:solidFill>
              </a:rPr>
              <a:t>Measured at LHC in 2025 = 1.2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 →</a:t>
            </a:r>
            <a:r>
              <a:rPr lang="en-US" sz="2000" dirty="0">
                <a:solidFill>
                  <a:schemeClr val="tx1"/>
                </a:solidFill>
              </a:rPr>
              <a:t>Ratio suppresses exp. and </a:t>
            </a:r>
            <a:r>
              <a:rPr lang="en-US" sz="2000" dirty="0" err="1">
                <a:solidFill>
                  <a:schemeClr val="tx1"/>
                </a:solidFill>
              </a:rPr>
              <a:t>theor</a:t>
            </a:r>
            <a:r>
              <a:rPr lang="en-US" sz="2000" dirty="0">
                <a:solidFill>
                  <a:schemeClr val="tx1"/>
                </a:solidFill>
              </a:rPr>
              <a:t>. uncertainties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</a:t>
            </a:r>
            <a:r>
              <a:rPr lang="en-US" sz="2000" b="1" dirty="0">
                <a:solidFill>
                  <a:schemeClr val="tx1"/>
                </a:solidFill>
              </a:rPr>
              <a:t>Ab initio anatomy of two-body correlations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 →CR overestimates exp. 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 →QR enhances overestimation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 →Shape fluctuations further enhances overestimation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 →Dynamical correlations lower ratio down to </a:t>
            </a:r>
            <a:r>
              <a:rPr lang="en-US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1.5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 →Difference to NLEFT (</a:t>
            </a:r>
            <a:r>
              <a:rPr lang="en-US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1.36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)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D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H + triaxiality in </a:t>
            </a:r>
            <a:r>
              <a:rPr lang="en-US" sz="2000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16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O(?)</a:t>
            </a:r>
          </a:p>
          <a:p>
            <a:pPr algn="l"/>
            <a:endParaRPr lang="en-US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►NLEFT vs data (</a:t>
            </a:r>
            <a:r>
              <a:rPr lang="en-US" sz="2000" b="1" dirty="0">
                <a:solidFill>
                  <a:schemeClr val="tx1"/>
                </a:solidFill>
              </a:rPr>
              <a:t>+13%</a:t>
            </a:r>
            <a:r>
              <a:rPr lang="en-US" sz="2000" dirty="0">
                <a:solidFill>
                  <a:schemeClr val="tx1"/>
                </a:solidFill>
              </a:rPr>
              <a:t>): </a:t>
            </a:r>
            <a:r>
              <a:rPr lang="en-US" sz="2000" dirty="0" err="1">
                <a:solidFill>
                  <a:schemeClr val="tx1"/>
                </a:solidFill>
                <a:latin typeface="Symbol" panose="05050102010706020507" pitchFamily="18" charset="2"/>
              </a:rPr>
              <a:t>d</a:t>
            </a:r>
            <a:r>
              <a:rPr lang="en-US" sz="2000" dirty="0" err="1">
                <a:solidFill>
                  <a:schemeClr val="tx1"/>
                </a:solidFill>
              </a:rPr>
              <a:t>H</a:t>
            </a:r>
            <a:r>
              <a:rPr lang="en-US" sz="2000" dirty="0">
                <a:solidFill>
                  <a:schemeClr val="tx1"/>
                </a:solidFill>
              </a:rPr>
              <a:t> + end-to-end framework corr.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  </a:t>
            </a:r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→Correction to linearization needed in light nuclei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  →Short-range QCD corrections (e.g. nucleon’s size)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7234E4C9-1A8B-4821-A2E9-F2ECE804CE44}"/>
              </a:ext>
            </a:extLst>
          </p:cNvPr>
          <p:cNvSpPr/>
          <p:nvPr/>
        </p:nvSpPr>
        <p:spPr>
          <a:xfrm>
            <a:off x="21356" y="4907489"/>
            <a:ext cx="6643783" cy="4493078"/>
          </a:xfrm>
          <a:prstGeom prst="roundRect">
            <a:avLst/>
          </a:prstGeom>
          <a:noFill/>
          <a:ln w="5715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pic>
        <p:nvPicPr>
          <p:cNvPr id="75" name="Image 74">
            <a:extLst>
              <a:ext uri="{FF2B5EF4-FFF2-40B4-BE49-F238E27FC236}">
                <a16:creationId xmlns:a16="http://schemas.microsoft.com/office/drawing/2014/main" id="{D5063EFE-72B8-49F7-8B38-95965CC405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032" y="1466656"/>
            <a:ext cx="2828045" cy="2628059"/>
          </a:xfrm>
          <a:prstGeom prst="rect">
            <a:avLst/>
          </a:prstGeom>
        </p:spPr>
      </p:pic>
      <p:sp>
        <p:nvSpPr>
          <p:cNvPr id="76" name="ZoneTexte 75">
            <a:extLst>
              <a:ext uri="{FF2B5EF4-FFF2-40B4-BE49-F238E27FC236}">
                <a16:creationId xmlns:a16="http://schemas.microsoft.com/office/drawing/2014/main" id="{C4471C44-5500-4185-8841-1C3FA89C08DE}"/>
              </a:ext>
            </a:extLst>
          </p:cNvPr>
          <p:cNvSpPr txBox="1"/>
          <p:nvPr/>
        </p:nvSpPr>
        <p:spPr>
          <a:xfrm>
            <a:off x="11059416" y="2488715"/>
            <a:ext cx="104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43ADF83D-5D6B-46E9-98D8-29180514EFBF}"/>
                  </a:ext>
                </a:extLst>
              </p:cNvPr>
              <p:cNvSpPr txBox="1"/>
              <p:nvPr/>
            </p:nvSpPr>
            <p:spPr>
              <a:xfrm>
                <a:off x="11374551" y="2740930"/>
                <a:ext cx="497768" cy="406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5" name="ZoneTexte 84">
                <a:extLst>
                  <a:ext uri="{FF2B5EF4-FFF2-40B4-BE49-F238E27FC236}">
                    <a16:creationId xmlns:a16="http://schemas.microsoft.com/office/drawing/2014/main" id="{43ADF83D-5D6B-46E9-98D8-29180514E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4551" y="2740930"/>
                <a:ext cx="497768" cy="406137"/>
              </a:xfrm>
              <a:prstGeom prst="rect">
                <a:avLst/>
              </a:prstGeom>
              <a:blipFill>
                <a:blip r:embed="rId5"/>
                <a:stretch>
                  <a:fillRect l="-17073" b="-1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ZoneTexte 85">
            <a:extLst>
              <a:ext uri="{FF2B5EF4-FFF2-40B4-BE49-F238E27FC236}">
                <a16:creationId xmlns:a16="http://schemas.microsoft.com/office/drawing/2014/main" id="{F3DECD2D-0313-4ABB-A224-24DF87723DDD}"/>
              </a:ext>
            </a:extLst>
          </p:cNvPr>
          <p:cNvSpPr txBox="1"/>
          <p:nvPr/>
        </p:nvSpPr>
        <p:spPr>
          <a:xfrm>
            <a:off x="11153335" y="2206909"/>
            <a:ext cx="87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6364F674-9752-4A09-BD0D-4A7D35720FFC}"/>
              </a:ext>
            </a:extLst>
          </p:cNvPr>
          <p:cNvSpPr txBox="1"/>
          <p:nvPr/>
        </p:nvSpPr>
        <p:spPr>
          <a:xfrm>
            <a:off x="11129151" y="1933110"/>
            <a:ext cx="87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QRV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5E0FF5B9-6A82-4D1C-9B9C-F8FA6DF6BEB6}"/>
              </a:ext>
            </a:extLst>
          </p:cNvPr>
          <p:cNvSpPr txBox="1"/>
          <p:nvPr/>
        </p:nvSpPr>
        <p:spPr>
          <a:xfrm>
            <a:off x="11015355" y="1621380"/>
            <a:ext cx="114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QRV+DC</a:t>
            </a:r>
            <a:endParaRPr lang="fr-FR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F421AE04-BFC5-4D8F-BB15-5568F17283A0}"/>
              </a:ext>
            </a:extLst>
          </p:cNvPr>
          <p:cNvSpPr/>
          <p:nvPr/>
        </p:nvSpPr>
        <p:spPr>
          <a:xfrm>
            <a:off x="10399436" y="1573879"/>
            <a:ext cx="2398406" cy="2456678"/>
          </a:xfrm>
          <a:prstGeom prst="ellipse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1" name="Ellipse 90">
            <a:extLst>
              <a:ext uri="{FF2B5EF4-FFF2-40B4-BE49-F238E27FC236}">
                <a16:creationId xmlns:a16="http://schemas.microsoft.com/office/drawing/2014/main" id="{41934947-9890-487A-9F80-81E36ACE072B}"/>
              </a:ext>
            </a:extLst>
          </p:cNvPr>
          <p:cNvSpPr/>
          <p:nvPr/>
        </p:nvSpPr>
        <p:spPr>
          <a:xfrm>
            <a:off x="11029839" y="2251840"/>
            <a:ext cx="1102427" cy="1135123"/>
          </a:xfrm>
          <a:prstGeom prst="ellipse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7C3494AE-602C-4ADE-8CA5-8698F6606B9B}"/>
              </a:ext>
            </a:extLst>
          </p:cNvPr>
          <p:cNvSpPr/>
          <p:nvPr/>
        </p:nvSpPr>
        <p:spPr>
          <a:xfrm>
            <a:off x="10694012" y="1905191"/>
            <a:ext cx="1773666" cy="1840615"/>
          </a:xfrm>
          <a:prstGeom prst="ellipse">
            <a:avLst/>
          </a:prstGeom>
          <a:noFill/>
          <a:ln w="762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3" name="Ellipse 92">
            <a:extLst>
              <a:ext uri="{FF2B5EF4-FFF2-40B4-BE49-F238E27FC236}">
                <a16:creationId xmlns:a16="http://schemas.microsoft.com/office/drawing/2014/main" id="{0CCFCE36-BD71-411D-AED2-2DC27027661E}"/>
              </a:ext>
            </a:extLst>
          </p:cNvPr>
          <p:cNvSpPr/>
          <p:nvPr/>
        </p:nvSpPr>
        <p:spPr>
          <a:xfrm>
            <a:off x="11217229" y="2500292"/>
            <a:ext cx="701843" cy="651665"/>
          </a:xfrm>
          <a:prstGeom prst="ellipse">
            <a:avLst/>
          </a:prstGeom>
          <a:noFill/>
          <a:ln w="5715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332A26-0115-453C-BC59-A33C076257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929" y="4016702"/>
            <a:ext cx="2731487" cy="973455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DF46980-A9C7-4E1F-9368-4E54BFAD437E}"/>
              </a:ext>
            </a:extLst>
          </p:cNvPr>
          <p:cNvCxnSpPr/>
          <p:nvPr/>
        </p:nvCxnSpPr>
        <p:spPr>
          <a:xfrm>
            <a:off x="11616376" y="6738437"/>
            <a:ext cx="0" cy="471055"/>
          </a:xfrm>
          <a:prstGeom prst="straightConnector1">
            <a:avLst/>
          </a:prstGeom>
          <a:noFill/>
          <a:ln w="38100" cap="flat">
            <a:solidFill>
              <a:srgbClr val="C00000"/>
            </a:solidFill>
            <a:prstDash val="solid"/>
            <a:miter lim="400000"/>
            <a:headEnd type="triangle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4" name="Connecteur droit avec flèche 93">
            <a:extLst>
              <a:ext uri="{FF2B5EF4-FFF2-40B4-BE49-F238E27FC236}">
                <a16:creationId xmlns:a16="http://schemas.microsoft.com/office/drawing/2014/main" id="{6C89C054-6353-4A0B-A4B0-F6D438B7D0D7}"/>
              </a:ext>
            </a:extLst>
          </p:cNvPr>
          <p:cNvCxnSpPr/>
          <p:nvPr/>
        </p:nvCxnSpPr>
        <p:spPr>
          <a:xfrm>
            <a:off x="12004910" y="7070946"/>
            <a:ext cx="0" cy="471055"/>
          </a:xfrm>
          <a:prstGeom prst="straightConnector1">
            <a:avLst/>
          </a:prstGeom>
          <a:noFill/>
          <a:ln w="38100" cap="flat">
            <a:solidFill>
              <a:schemeClr val="tx1"/>
            </a:solidFill>
            <a:prstDash val="solid"/>
            <a:miter lim="400000"/>
            <a:headEnd type="triangle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5F5BEB5-A49C-4E65-979D-81FA7D5FF4E1}"/>
              </a:ext>
            </a:extLst>
          </p:cNvPr>
          <p:cNvSpPr/>
          <p:nvPr/>
        </p:nvSpPr>
        <p:spPr>
          <a:xfrm>
            <a:off x="12384511" y="7315200"/>
            <a:ext cx="359978" cy="355909"/>
          </a:xfrm>
          <a:prstGeom prst="roundRect">
            <a:avLst/>
          </a:prstGeom>
          <a:noFill/>
          <a:ln w="38100" cap="flat">
            <a:solidFill>
              <a:srgbClr val="C0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5" name="Rectangle : coins arrondis 94">
            <a:extLst>
              <a:ext uri="{FF2B5EF4-FFF2-40B4-BE49-F238E27FC236}">
                <a16:creationId xmlns:a16="http://schemas.microsoft.com/office/drawing/2014/main" id="{2178B5C7-3A42-4496-A4C4-E8938613D11C}"/>
              </a:ext>
            </a:extLst>
          </p:cNvPr>
          <p:cNvSpPr/>
          <p:nvPr/>
        </p:nvSpPr>
        <p:spPr>
          <a:xfrm>
            <a:off x="7547479" y="6453769"/>
            <a:ext cx="359978" cy="355909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6" name="Rectangle : coins arrondis 95">
            <a:extLst>
              <a:ext uri="{FF2B5EF4-FFF2-40B4-BE49-F238E27FC236}">
                <a16:creationId xmlns:a16="http://schemas.microsoft.com/office/drawing/2014/main" id="{07362665-6CC3-4417-B1D7-781AA9E9FADD}"/>
              </a:ext>
            </a:extLst>
          </p:cNvPr>
          <p:cNvSpPr/>
          <p:nvPr/>
        </p:nvSpPr>
        <p:spPr>
          <a:xfrm>
            <a:off x="7547479" y="6000875"/>
            <a:ext cx="359978" cy="355909"/>
          </a:xfrm>
          <a:prstGeom prst="roundRect">
            <a:avLst/>
          </a:prstGeom>
          <a:noFill/>
          <a:ln w="38100" cap="flat">
            <a:solidFill>
              <a:srgbClr val="0033CC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7" name="Rectangle : coins arrondis 96">
            <a:extLst>
              <a:ext uri="{FF2B5EF4-FFF2-40B4-BE49-F238E27FC236}">
                <a16:creationId xmlns:a16="http://schemas.microsoft.com/office/drawing/2014/main" id="{F4083DDB-2234-4350-95D9-29FEA86FE0A1}"/>
              </a:ext>
            </a:extLst>
          </p:cNvPr>
          <p:cNvSpPr/>
          <p:nvPr/>
        </p:nvSpPr>
        <p:spPr>
          <a:xfrm>
            <a:off x="7547479" y="5532810"/>
            <a:ext cx="359978" cy="355909"/>
          </a:xfrm>
          <a:prstGeom prst="round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F4B212CA-FF2B-4BE5-984C-2E92C68A4CB0}"/>
              </a:ext>
            </a:extLst>
          </p:cNvPr>
          <p:cNvSpPr/>
          <p:nvPr/>
        </p:nvSpPr>
        <p:spPr>
          <a:xfrm>
            <a:off x="10949086" y="6574562"/>
            <a:ext cx="359978" cy="355909"/>
          </a:xfrm>
          <a:prstGeom prst="round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 Light"/>
            </a:endParaRPr>
          </a:p>
        </p:txBody>
      </p:sp>
      <p:sp>
        <p:nvSpPr>
          <p:cNvPr id="99" name="TextBox 59">
            <a:extLst>
              <a:ext uri="{FF2B5EF4-FFF2-40B4-BE49-F238E27FC236}">
                <a16:creationId xmlns:a16="http://schemas.microsoft.com/office/drawing/2014/main" id="{35A52445-7514-42EE-9FD7-3566C24E044D}"/>
              </a:ext>
            </a:extLst>
          </p:cNvPr>
          <p:cNvSpPr txBox="1"/>
          <p:nvPr/>
        </p:nvSpPr>
        <p:spPr>
          <a:xfrm>
            <a:off x="584825" y="7740384"/>
            <a:ext cx="5322277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Blaizot, Giacalone, Lovato, arXiv:2512.18926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00" name="TextBox 59">
            <a:extLst>
              <a:ext uri="{FF2B5EF4-FFF2-40B4-BE49-F238E27FC236}">
                <a16:creationId xmlns:a16="http://schemas.microsoft.com/office/drawing/2014/main" id="{7BE07421-0649-4D94-8366-D302BD58D011}"/>
              </a:ext>
            </a:extLst>
          </p:cNvPr>
          <p:cNvSpPr txBox="1"/>
          <p:nvPr/>
        </p:nvSpPr>
        <p:spPr>
          <a:xfrm>
            <a:off x="544641" y="8988783"/>
            <a:ext cx="595775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Giacalone, EPJA (2023); Giacalone, Duguet, unpublished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C8F6387-3241-4D79-A2A5-73B6591FE731}"/>
              </a:ext>
            </a:extLst>
          </p:cNvPr>
          <p:cNvCxnSpPr/>
          <p:nvPr/>
        </p:nvCxnSpPr>
        <p:spPr>
          <a:xfrm>
            <a:off x="9636336" y="3465740"/>
            <a:ext cx="158828" cy="1009278"/>
          </a:xfrm>
          <a:prstGeom prst="straightConnector1">
            <a:avLst/>
          </a:prstGeom>
          <a:noFill/>
          <a:ln w="57150" cap="flat">
            <a:solidFill>
              <a:schemeClr val="tx1"/>
            </a:solidFill>
            <a:prstDash val="solid"/>
            <a:miter lim="400000"/>
            <a:tailEnd type="triangle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8" name="Shape 111">
            <a:extLst>
              <a:ext uri="{FF2B5EF4-FFF2-40B4-BE49-F238E27FC236}">
                <a16:creationId xmlns:a16="http://schemas.microsoft.com/office/drawing/2014/main" id="{B629D9A0-B735-426B-A327-98DA0AB67A78}"/>
              </a:ext>
            </a:extLst>
          </p:cNvPr>
          <p:cNvSpPr/>
          <p:nvPr/>
        </p:nvSpPr>
        <p:spPr>
          <a:xfrm>
            <a:off x="9184616" y="3135100"/>
            <a:ext cx="1062268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>
            <a:lvl1pPr algn="l">
              <a:defRPr sz="22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b="1" dirty="0">
                <a:solidFill>
                  <a:schemeClr val="tx1"/>
                </a:solidFill>
                <a:cs typeface="Times New Roman" panose="02020603050405020304" pitchFamily="18" charset="0"/>
              </a:rPr>
              <a:t>~x(1.01)</a:t>
            </a:r>
            <a:r>
              <a:rPr lang="en-US" b="1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9" name="TextBox 59">
            <a:extLst>
              <a:ext uri="{FF2B5EF4-FFF2-40B4-BE49-F238E27FC236}">
                <a16:creationId xmlns:a16="http://schemas.microsoft.com/office/drawing/2014/main" id="{4BB88418-660F-4446-B976-8A266AAE1573}"/>
              </a:ext>
            </a:extLst>
          </p:cNvPr>
          <p:cNvSpPr txBox="1"/>
          <p:nvPr/>
        </p:nvSpPr>
        <p:spPr>
          <a:xfrm>
            <a:off x="7786209" y="2781682"/>
            <a:ext cx="251487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Giacalone, priv. comm.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50" name="Shape 1495">
            <a:extLst>
              <a:ext uri="{FF2B5EF4-FFF2-40B4-BE49-F238E27FC236}">
                <a16:creationId xmlns:a16="http://schemas.microsoft.com/office/drawing/2014/main" id="{F3C94179-200C-416E-9495-7CCDD62639B7}"/>
              </a:ext>
            </a:extLst>
          </p:cNvPr>
          <p:cNvSpPr/>
          <p:nvPr/>
        </p:nvSpPr>
        <p:spPr>
          <a:xfrm>
            <a:off x="0" y="171656"/>
            <a:ext cx="13004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sz="3600" dirty="0">
                <a:solidFill>
                  <a:srgbClr val="0033CC"/>
                </a:solidFill>
              </a:rPr>
              <a:t>Ab initio anatomy of quadrupole two-body correlations</a:t>
            </a:r>
            <a:endParaRPr sz="3600" dirty="0">
              <a:solidFill>
                <a:srgbClr val="0033CC"/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854172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10" grpId="0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9" grpId="0"/>
      <p:bldP spid="100" grpId="0"/>
      <p:bldP spid="48" grpId="0" animBg="1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44500" y="127000"/>
            <a:ext cx="12115800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solidFill>
                  <a:srgbClr val="00BDFF"/>
                </a:solidFill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33CC"/>
                </a:solidFill>
              </a:rPr>
              <a:t>Contents</a:t>
            </a:r>
          </a:p>
        </p:txBody>
      </p:sp>
      <p:sp>
        <p:nvSpPr>
          <p:cNvPr id="81" name="Shape 81"/>
          <p:cNvSpPr/>
          <p:nvPr/>
        </p:nvSpPr>
        <p:spPr>
          <a:xfrm>
            <a:off x="551070" y="3475321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latin typeface="Palatino"/>
                <a:ea typeface="Palatino"/>
                <a:cs typeface="Palatino"/>
                <a:sym typeface="Palatino"/>
              </a:rPr>
              <a:t>Imaging (two-body) correlations in nuclei via 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ultra-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relativistic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ion-ion collisions</a:t>
            </a:r>
            <a:endParaRPr lang="en-US" sz="2200" dirty="0"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3" name="Shape 81"/>
          <p:cNvSpPr/>
          <p:nvPr/>
        </p:nvSpPr>
        <p:spPr>
          <a:xfrm>
            <a:off x="551070" y="2748635"/>
            <a:ext cx="1106609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Introduction</a:t>
            </a:r>
            <a:endParaRPr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" name="Shape 81">
            <a:extLst>
              <a:ext uri="{FF2B5EF4-FFF2-40B4-BE49-F238E27FC236}">
                <a16:creationId xmlns:a16="http://schemas.microsoft.com/office/drawing/2014/main" id="{0C7ED7B8-22D2-4557-9A48-EFE98FD2E05B}"/>
              </a:ext>
            </a:extLst>
          </p:cNvPr>
          <p:cNvSpPr/>
          <p:nvPr/>
        </p:nvSpPr>
        <p:spPr>
          <a:xfrm>
            <a:off x="906515" y="571167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en-US" sz="2200" dirty="0">
                <a:latin typeface="Palatino"/>
                <a:ea typeface="Palatino"/>
                <a:cs typeface="Palatino"/>
                <a:sym typeface="Palatino"/>
              </a:rPr>
              <a:t>Anatomy of two-body correlations based on ab initio nuclear structure calculations</a:t>
            </a:r>
          </a:p>
        </p:txBody>
      </p:sp>
      <p:sp>
        <p:nvSpPr>
          <p:cNvPr id="18" name="Shape 81">
            <a:extLst>
              <a:ext uri="{FF2B5EF4-FFF2-40B4-BE49-F238E27FC236}">
                <a16:creationId xmlns:a16="http://schemas.microsoft.com/office/drawing/2014/main" id="{0ECECA3C-5CF8-4DE7-90E2-C6C741A6BF68}"/>
              </a:ext>
            </a:extLst>
          </p:cNvPr>
          <p:cNvSpPr/>
          <p:nvPr/>
        </p:nvSpPr>
        <p:spPr>
          <a:xfrm>
            <a:off x="906516" y="4928694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flow versus a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fully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quantal description of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nuclei</a:t>
            </a:r>
            <a:endParaRPr lang="fr-FR" sz="2200" dirty="0">
              <a:solidFill>
                <a:schemeClr val="tx1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26" name="Shape 81">
            <a:extLst>
              <a:ext uri="{FF2B5EF4-FFF2-40B4-BE49-F238E27FC236}">
                <a16:creationId xmlns:a16="http://schemas.microsoft.com/office/drawing/2014/main" id="{C827ED10-092C-434A-97F5-C156E901F931}"/>
              </a:ext>
            </a:extLst>
          </p:cNvPr>
          <p:cNvSpPr/>
          <p:nvPr/>
        </p:nvSpPr>
        <p:spPr>
          <a:xfrm>
            <a:off x="906512" y="4144431"/>
            <a:ext cx="1190861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Azimuthal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hadronic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flow versus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classical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</a:t>
            </a:r>
            <a:r>
              <a:rPr lang="fr-FR" sz="2200" dirty="0" err="1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rigid</a:t>
            </a:r>
            <a:r>
              <a:rPr lang="fr-FR" sz="2200" dirty="0">
                <a:solidFill>
                  <a:schemeClr val="tx1"/>
                </a:solidFill>
                <a:latin typeface="Palatino"/>
                <a:ea typeface="Palatino"/>
                <a:cs typeface="Palatino"/>
                <a:sym typeface="Palatino"/>
              </a:rPr>
              <a:t> rotor model</a:t>
            </a:r>
          </a:p>
        </p:txBody>
      </p:sp>
      <p:sp>
        <p:nvSpPr>
          <p:cNvPr id="31" name="Shape 81">
            <a:extLst>
              <a:ext uri="{FF2B5EF4-FFF2-40B4-BE49-F238E27FC236}">
                <a16:creationId xmlns:a16="http://schemas.microsoft.com/office/drawing/2014/main" id="{31A512A4-F9F2-4731-8957-33864DDEF57C}"/>
              </a:ext>
            </a:extLst>
          </p:cNvPr>
          <p:cNvSpPr/>
          <p:nvPr/>
        </p:nvSpPr>
        <p:spPr>
          <a:xfrm>
            <a:off x="622300" y="6438436"/>
            <a:ext cx="1331732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lvl="0" algn="l">
              <a:defRPr sz="1800"/>
            </a:pPr>
            <a:r>
              <a:rPr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⦿</a:t>
            </a:r>
            <a:r>
              <a:rPr lang="fr-FR" sz="2200" dirty="0">
                <a:solidFill>
                  <a:srgbClr val="0033CC"/>
                </a:solidFill>
                <a:latin typeface="Palatino"/>
                <a:ea typeface="Palatino"/>
                <a:cs typeface="Palatino"/>
                <a:sym typeface="Palatino"/>
              </a:rPr>
              <a:t> Conclusions and perspectives</a:t>
            </a:r>
            <a:endParaRPr lang="en-US" sz="2200" dirty="0">
              <a:solidFill>
                <a:srgbClr val="0033CC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3462577513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495">
            <a:extLst>
              <a:ext uri="{FF2B5EF4-FFF2-40B4-BE49-F238E27FC236}">
                <a16:creationId xmlns:a16="http://schemas.microsoft.com/office/drawing/2014/main" id="{74FA1DAE-A97A-4C0E-A3F2-4FE5E9D2F0FC}"/>
              </a:ext>
            </a:extLst>
          </p:cNvPr>
          <p:cNvSpPr/>
          <p:nvPr/>
        </p:nvSpPr>
        <p:spPr>
          <a:xfrm>
            <a:off x="0" y="171656"/>
            <a:ext cx="13004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sz="3600" dirty="0">
                <a:solidFill>
                  <a:srgbClr val="0033CC"/>
                </a:solidFill>
              </a:rPr>
              <a:t>Summary</a:t>
            </a:r>
            <a:endParaRPr sz="3600" dirty="0">
              <a:solidFill>
                <a:srgbClr val="0033CC"/>
              </a:solidFill>
              <a:latin typeface="Symbol" panose="05050102010706020507" pitchFamily="18" charset="2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BEBA584-4093-447F-894C-E674151E5D94}"/>
              </a:ext>
            </a:extLst>
          </p:cNvPr>
          <p:cNvSpPr txBox="1"/>
          <p:nvPr/>
        </p:nvSpPr>
        <p:spPr>
          <a:xfrm>
            <a:off x="95826" y="1997712"/>
            <a:ext cx="13004800" cy="60324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endParaRPr lang="en-US" sz="1200" b="1" dirty="0">
              <a:solidFill>
                <a:schemeClr val="tx1"/>
              </a:solidFill>
            </a:endParaRP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Imaging particle correlations in quantum many-body systems via k-body correlation functions at reach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►Imaging of microscopic cold atom gases in optical trap via high-resolution fluorescence (mm)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   ►Imaging of nuclear ground states via hadronic flow in relativistic ion-ion collisions (</a:t>
            </a:r>
            <a:r>
              <a:rPr lang="en-US" sz="2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fm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  <a:endParaRPr lang="en-US" sz="2200" dirty="0">
              <a:solidFill>
                <a:schemeClr val="tx1"/>
              </a:solidFill>
            </a:endParaRPr>
          </a:p>
          <a:p>
            <a:pPr lvl="0" algn="l"/>
            <a:endParaRPr lang="en-US" sz="2200" b="1" dirty="0">
              <a:solidFill>
                <a:schemeClr val="tx1"/>
              </a:solidFill>
            </a:endParaRP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First steps based on simplistic nuclear models have demonstrated the power of the approach 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►Deformation within CRR picture strongly impacts azimuthal flow in ultra-central collisions</a:t>
            </a:r>
            <a:endParaRPr lang="en-US" sz="2200" dirty="0">
              <a:solidFill>
                <a:schemeClr val="tx1"/>
              </a:solidFill>
            </a:endParaRPr>
          </a:p>
          <a:p>
            <a:pPr lvl="0" algn="l"/>
            <a:r>
              <a:rPr lang="en-US" sz="2200" dirty="0">
                <a:solidFill>
                  <a:schemeClr val="tx1"/>
                </a:solidFill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►Several successful empirical studies leading to the </a:t>
            </a:r>
            <a:r>
              <a:rPr lang="en-US" sz="2200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20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Ne-</a:t>
            </a:r>
            <a:r>
              <a:rPr lang="en-US" sz="2200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20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Ne/</a:t>
            </a:r>
            <a:r>
              <a:rPr lang="en-US" sz="2200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16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O-</a:t>
            </a:r>
            <a:r>
              <a:rPr lang="en-US" sz="2200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16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O runs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    </a:t>
            </a:r>
            <a:endParaRPr lang="en-US" sz="2200" b="1" dirty="0">
              <a:solidFill>
                <a:schemeClr val="tx1"/>
              </a:solidFill>
            </a:endParaRP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The field has now entered the well-founded and quantitative era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</a:t>
            </a:r>
            <a:r>
              <a:rPr lang="en-US" sz="2200" dirty="0">
                <a:solidFill>
                  <a:schemeClr val="tx1"/>
                </a:solidFill>
              </a:rPr>
              <a:t>Quantum mechanical foundation of multi-particle correlations via ion-ion collisions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   ►</a:t>
            </a:r>
            <a:r>
              <a:rPr lang="en-US" sz="2200" dirty="0">
                <a:solidFill>
                  <a:schemeClr val="tx1"/>
                </a:solidFill>
              </a:rPr>
              <a:t>Allow to quantify the angular character of all types of many-body correlations in nuclei</a:t>
            </a:r>
          </a:p>
          <a:p>
            <a:pPr lvl="0" algn="l"/>
            <a:endParaRPr lang="en-US" sz="2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 algn="l"/>
            <a:r>
              <a:rPr lang="en-US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State-of-the-art ab initio many-body calculations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   ►</a:t>
            </a:r>
            <a:r>
              <a:rPr lang="en-US" sz="2200" dirty="0">
                <a:solidFill>
                  <a:schemeClr val="tx1"/>
                </a:solidFill>
              </a:rPr>
              <a:t>Unexpected importance of quadrupolar correlations induced by Pauli’s exclusion principle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►Importance of shape fluctuations 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   ►Unexpected importance of quadrupolar non-dynamical correlations (to be further quantified)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   ►Unexpected compensation of correlations in both intrinsically spherical and deformed nuclei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0" name="Line">
            <a:extLst>
              <a:ext uri="{FF2B5EF4-FFF2-40B4-BE49-F238E27FC236}">
                <a16:creationId xmlns:a16="http://schemas.microsoft.com/office/drawing/2014/main" id="{5217713E-3167-48B9-BE90-7D571FB77463}"/>
              </a:ext>
            </a:extLst>
          </p:cNvPr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88933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495">
            <a:extLst>
              <a:ext uri="{FF2B5EF4-FFF2-40B4-BE49-F238E27FC236}">
                <a16:creationId xmlns:a16="http://schemas.microsoft.com/office/drawing/2014/main" id="{74FA1DAE-A97A-4C0E-A3F2-4FE5E9D2F0FC}"/>
              </a:ext>
            </a:extLst>
          </p:cNvPr>
          <p:cNvSpPr/>
          <p:nvPr/>
        </p:nvSpPr>
        <p:spPr>
          <a:xfrm>
            <a:off x="0" y="171656"/>
            <a:ext cx="13004800" cy="862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b">
            <a:normAutofit/>
          </a:bodyPr>
          <a:lstStyle>
            <a:lvl1pPr defTabSz="457200">
              <a:defRPr sz="36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 lvl="0">
              <a:defRPr sz="1800"/>
            </a:pPr>
            <a:r>
              <a:rPr lang="en-US" sz="3600" dirty="0">
                <a:solidFill>
                  <a:srgbClr val="0033CC"/>
                </a:solidFill>
              </a:rPr>
              <a:t>Outlook</a:t>
            </a:r>
            <a:endParaRPr sz="3600" dirty="0">
              <a:solidFill>
                <a:srgbClr val="0033CC"/>
              </a:solidFill>
              <a:latin typeface="Symbol" panose="05050102010706020507" pitchFamily="18" charset="2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BEBA584-4093-447F-894C-E674151E5D94}"/>
              </a:ext>
            </a:extLst>
          </p:cNvPr>
          <p:cNvSpPr txBox="1"/>
          <p:nvPr/>
        </p:nvSpPr>
        <p:spPr>
          <a:xfrm>
            <a:off x="95827" y="1181674"/>
            <a:ext cx="13204537" cy="91101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endParaRPr lang="en-US" sz="1200" b="1" dirty="0">
              <a:solidFill>
                <a:schemeClr val="tx1"/>
              </a:solidFill>
            </a:endParaRP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Extraction of effective deformation from experimental data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►Quantitative demonstration (still based on CR only) made recently for triaxial </a:t>
            </a:r>
            <a:r>
              <a:rPr lang="en-US" sz="2200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129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Xe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   ►To be redone based on fully correlated nuclei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   ►More challenging in light nuclei = to be investigated</a:t>
            </a:r>
            <a:endParaRPr lang="en-US" sz="2200" dirty="0">
              <a:solidFill>
                <a:schemeClr val="tx1"/>
              </a:solidFill>
            </a:endParaRPr>
          </a:p>
          <a:p>
            <a:pPr lvl="0" algn="l"/>
            <a:endParaRPr lang="en-US" sz="2200" b="1" dirty="0">
              <a:solidFill>
                <a:schemeClr val="tx1"/>
              </a:solidFill>
            </a:endParaRP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Extend present study based on full-scale </a:t>
            </a:r>
            <a:r>
              <a:rPr lang="en-US" sz="2200" b="1" i="1" dirty="0">
                <a:solidFill>
                  <a:schemeClr val="tx1"/>
                </a:solidFill>
              </a:rPr>
              <a:t>triaxial</a:t>
            </a:r>
            <a:r>
              <a:rPr lang="en-US" sz="2200" b="1" dirty="0">
                <a:solidFill>
                  <a:schemeClr val="tx1"/>
                </a:solidFill>
              </a:rPr>
              <a:t> PGCM calculations of </a:t>
            </a:r>
            <a:r>
              <a:rPr lang="en-US" sz="2200" b="1" baseline="30000" dirty="0">
                <a:solidFill>
                  <a:schemeClr val="tx1"/>
                </a:solidFill>
              </a:rPr>
              <a:t>12</a:t>
            </a:r>
            <a:r>
              <a:rPr lang="en-US" sz="2200" b="1" dirty="0">
                <a:solidFill>
                  <a:schemeClr val="tx1"/>
                </a:solidFill>
              </a:rPr>
              <a:t>C, </a:t>
            </a:r>
            <a:r>
              <a:rPr lang="en-US" sz="2200" b="1" baseline="30000" dirty="0">
                <a:solidFill>
                  <a:schemeClr val="tx1"/>
                </a:solidFill>
              </a:rPr>
              <a:t>16</a:t>
            </a:r>
            <a:r>
              <a:rPr lang="en-US" sz="2200" b="1" dirty="0">
                <a:solidFill>
                  <a:schemeClr val="tx1"/>
                </a:solidFill>
              </a:rPr>
              <a:t>O, </a:t>
            </a:r>
            <a:r>
              <a:rPr lang="en-US" sz="2200" b="1" baseline="30000" dirty="0">
                <a:solidFill>
                  <a:schemeClr val="tx1"/>
                </a:solidFill>
              </a:rPr>
              <a:t>20,22</a:t>
            </a:r>
            <a:r>
              <a:rPr lang="en-US" sz="2200" b="1" dirty="0">
                <a:solidFill>
                  <a:schemeClr val="tx1"/>
                </a:solidFill>
              </a:rPr>
              <a:t>Ne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</a:t>
            </a:r>
            <a:r>
              <a:rPr lang="en-US" sz="2200" dirty="0">
                <a:solidFill>
                  <a:schemeClr val="tx1"/>
                </a:solidFill>
              </a:rPr>
              <a:t>Current axial PGCM not sufficient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►Triaxial octupole is key for clustering (e.g. Hoyle state and  </a:t>
            </a:r>
            <a:r>
              <a:rPr lang="en-US" sz="2200" baseline="30000" dirty="0">
                <a:solidFill>
                  <a:schemeClr val="tx1"/>
                </a:solidFill>
                <a:cs typeface="Times New Roman" panose="02020603050405020304" pitchFamily="18" charset="0"/>
              </a:rPr>
              <a:t>16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O </a:t>
            </a:r>
            <a:r>
              <a:rPr lang="en-US" sz="2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g.s.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)</a:t>
            </a:r>
          </a:p>
          <a:p>
            <a:pPr lvl="0" algn="l"/>
            <a:endParaRPr lang="en-US" sz="2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Extend anatomy of two-body correlations up to heavy intrinsically deformed nuclei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</a:t>
            </a:r>
            <a:r>
              <a:rPr lang="en-US" sz="2200" dirty="0">
                <a:solidFill>
                  <a:schemeClr val="tx1"/>
                </a:solidFill>
              </a:rPr>
              <a:t>It is becoming possible to perform ab initio calculations  up to the actinides</a:t>
            </a:r>
            <a:endParaRPr lang="en-US" sz="2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 algn="l"/>
            <a:r>
              <a:rPr lang="en-US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    </a:t>
            </a:r>
            <a:endParaRPr lang="en-US" sz="2200" b="1" dirty="0">
              <a:solidFill>
                <a:schemeClr val="tx1"/>
              </a:solidFill>
            </a:endParaRP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Interaction sensitivity analysis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</a:t>
            </a:r>
            <a:r>
              <a:rPr lang="en-US" sz="2200" dirty="0">
                <a:solidFill>
                  <a:schemeClr val="tx1"/>
                </a:solidFill>
              </a:rPr>
              <a:t>Quantify sensitivity of </a:t>
            </a:r>
            <a:r>
              <a:rPr lang="en-US" sz="2200" dirty="0" err="1">
                <a:solidFill>
                  <a:schemeClr val="tx1"/>
                </a:solidFill>
              </a:rPr>
              <a:t>Cov</a:t>
            </a:r>
            <a:r>
              <a:rPr lang="en-US" sz="2200" dirty="0">
                <a:solidFill>
                  <a:schemeClr val="tx1"/>
                </a:solidFill>
              </a:rPr>
              <a:t>(</a:t>
            </a:r>
            <a:r>
              <a:rPr lang="en-US" sz="2200" dirty="0">
                <a:solidFill>
                  <a:schemeClr val="tx1"/>
                </a:solidFill>
                <a:latin typeface="Brush Script MT" panose="03060802040406070304" pitchFamily="66" charset="0"/>
              </a:rPr>
              <a:t>E</a:t>
            </a:r>
            <a:r>
              <a:rPr lang="en-US" sz="2200" i="1" baseline="-25000" dirty="0">
                <a:solidFill>
                  <a:schemeClr val="tx1"/>
                </a:solidFill>
              </a:rPr>
              <a:t>l</a:t>
            </a:r>
            <a:r>
              <a:rPr lang="en-US" sz="2200" baseline="30000" dirty="0">
                <a:solidFill>
                  <a:schemeClr val="tx1"/>
                </a:solidFill>
              </a:rPr>
              <a:t>(1)</a:t>
            </a:r>
            <a:r>
              <a:rPr lang="en-US" sz="2200" dirty="0">
                <a:solidFill>
                  <a:schemeClr val="tx1"/>
                </a:solidFill>
              </a:rPr>
              <a:t>)</a:t>
            </a:r>
            <a:r>
              <a:rPr lang="en-US" sz="2200" baseline="30000" dirty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to </a:t>
            </a:r>
            <a:r>
              <a:rPr lang="en-US" sz="2200" dirty="0" err="1">
                <a:solidFill>
                  <a:schemeClr val="tx1"/>
                </a:solidFill>
                <a:latin typeface="Symbol" panose="05050102010706020507" pitchFamily="18" charset="2"/>
              </a:rPr>
              <a:t>c</a:t>
            </a:r>
            <a:r>
              <a:rPr lang="en-US" sz="2200" dirty="0" err="1">
                <a:solidFill>
                  <a:schemeClr val="tx1"/>
                </a:solidFill>
              </a:rPr>
              <a:t>EFT</a:t>
            </a:r>
            <a:r>
              <a:rPr lang="en-US" sz="2200" dirty="0">
                <a:solidFill>
                  <a:schemeClr val="tx1"/>
                </a:solidFill>
              </a:rPr>
              <a:t> interaction operators (LECs) at </a:t>
            </a:r>
            <a:r>
              <a:rPr lang="en-US" sz="2200" dirty="0" err="1">
                <a:solidFill>
                  <a:schemeClr val="tx1"/>
                </a:solidFill>
              </a:rPr>
              <a:t>N</a:t>
            </a:r>
            <a:r>
              <a:rPr lang="en-US" sz="2200" baseline="30000" dirty="0" err="1">
                <a:solidFill>
                  <a:schemeClr val="tx1"/>
                </a:solidFill>
                <a:latin typeface="Symbol" panose="05050102010706020507" pitchFamily="18" charset="2"/>
              </a:rPr>
              <a:t>n</a:t>
            </a:r>
            <a:r>
              <a:rPr lang="en-US" sz="2200" dirty="0" err="1">
                <a:solidFill>
                  <a:schemeClr val="tx1"/>
                </a:solidFill>
              </a:rPr>
              <a:t>LO</a:t>
            </a:r>
            <a:endParaRPr lang="en-US" sz="2200" dirty="0">
              <a:solidFill>
                <a:schemeClr val="tx1"/>
              </a:solidFill>
            </a:endParaRPr>
          </a:p>
          <a:p>
            <a:pPr lvl="0" algn="l"/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   ►</a:t>
            </a:r>
            <a:r>
              <a:rPr lang="en-US" sz="2200" dirty="0">
                <a:solidFill>
                  <a:schemeClr val="tx1"/>
                </a:solidFill>
              </a:rPr>
              <a:t>Correlates with other observables believed to be sensitive to such correlations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    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Multi-particle correlations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</a:t>
            </a:r>
            <a:r>
              <a:rPr lang="en-US" sz="2200" dirty="0" err="1">
                <a:solidFill>
                  <a:schemeClr val="tx1"/>
                </a:solidFill>
              </a:rPr>
              <a:t>Cov</a:t>
            </a:r>
            <a:r>
              <a:rPr lang="en-US" sz="2200" dirty="0">
                <a:solidFill>
                  <a:schemeClr val="tx1"/>
                </a:solidFill>
              </a:rPr>
              <a:t>(</a:t>
            </a:r>
            <a:r>
              <a:rPr lang="en-US" sz="2200" dirty="0">
                <a:solidFill>
                  <a:schemeClr val="tx1"/>
                </a:solidFill>
                <a:latin typeface="Brush Script MT" panose="03060802040406070304" pitchFamily="66" charset="0"/>
              </a:rPr>
              <a:t>E</a:t>
            </a:r>
            <a:r>
              <a:rPr lang="en-US" sz="2200" i="1" baseline="-25000" dirty="0">
                <a:solidFill>
                  <a:schemeClr val="tx1"/>
                </a:solidFill>
              </a:rPr>
              <a:t>l</a:t>
            </a:r>
            <a:r>
              <a:rPr lang="en-US" sz="2200" baseline="30000" dirty="0">
                <a:solidFill>
                  <a:schemeClr val="tx1"/>
                </a:solidFill>
              </a:rPr>
              <a:t>(2) </a:t>
            </a:r>
            <a:r>
              <a:rPr lang="en-US" sz="2200" dirty="0">
                <a:solidFill>
                  <a:schemeClr val="tx1"/>
                </a:solidFill>
              </a:rPr>
              <a:t>,r</a:t>
            </a:r>
            <a:r>
              <a:rPr lang="en-US" sz="2200" baseline="-25000" dirty="0">
                <a:solidFill>
                  <a:schemeClr val="tx1"/>
                </a:solidFill>
              </a:rPr>
              <a:t>perp</a:t>
            </a:r>
            <a:r>
              <a:rPr lang="en-US" sz="2200" baseline="30000" dirty="0">
                <a:solidFill>
                  <a:schemeClr val="tx1"/>
                </a:solidFill>
              </a:rPr>
              <a:t>2</a:t>
            </a:r>
            <a:r>
              <a:rPr lang="en-US" sz="2200" dirty="0">
                <a:solidFill>
                  <a:schemeClr val="tx1"/>
                </a:solidFill>
              </a:rPr>
              <a:t>) is sensitive to triaxiality in leading order 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►Higher-order cumulant (skewness and kurtosis) to differentiate correlations of different natures</a:t>
            </a:r>
            <a:endParaRPr lang="en-US" sz="2200" dirty="0">
              <a:solidFill>
                <a:schemeClr val="tx1"/>
              </a:solidFill>
            </a:endParaRPr>
          </a:p>
          <a:p>
            <a:pPr lvl="0" algn="l"/>
            <a:r>
              <a:rPr lang="en-US" sz="2200" dirty="0">
                <a:solidFill>
                  <a:schemeClr val="tx1"/>
                </a:solidFill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</a:t>
            </a:r>
            <a:r>
              <a:rPr lang="en-US" sz="2200" dirty="0">
                <a:solidFill>
                  <a:schemeClr val="tx1"/>
                </a:solidFill>
              </a:rPr>
              <a:t>Operator formulation + systematic triaxial PHFB and PGCM calculations</a:t>
            </a:r>
          </a:p>
          <a:p>
            <a:pPr lvl="0" algn="l"/>
            <a:endParaRPr lang="en-US" sz="2200" b="1" dirty="0">
              <a:solidFill>
                <a:schemeClr val="tx1"/>
              </a:solidFill>
            </a:endParaRP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Multi-particle correlations via relativistic ion-ion collisions based on an end-to-end controlled EFT</a:t>
            </a:r>
          </a:p>
          <a:p>
            <a:pPr lvl="0" algn="l"/>
            <a:r>
              <a:rPr lang="en-US" sz="2200" b="1" dirty="0">
                <a:solidFill>
                  <a:schemeClr val="tx1"/>
                </a:solidFill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</a:t>
            </a:r>
            <a:r>
              <a:rPr lang="en-US" sz="2200" dirty="0">
                <a:solidFill>
                  <a:schemeClr val="tx1"/>
                </a:solidFill>
              </a:rPr>
              <a:t>Provides systematic sub-leading QCD shorter-range corrections</a:t>
            </a:r>
          </a:p>
          <a:p>
            <a:pPr lvl="0" algn="l"/>
            <a:r>
              <a:rPr lang="en-US" sz="2200" dirty="0">
                <a:solidFill>
                  <a:schemeClr val="tx1"/>
                </a:solidFill>
              </a:rPr>
              <a:t>    </a:t>
            </a:r>
            <a:r>
              <a:rPr lang="en-US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►Control scheme and scale dependence of the extracted physics</a:t>
            </a:r>
            <a:endParaRPr lang="en-US" sz="2200" dirty="0">
              <a:solidFill>
                <a:schemeClr val="tx1"/>
              </a:solidFill>
            </a:endParaRPr>
          </a:p>
          <a:p>
            <a:pPr lvl="0" algn="l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0" name="Line">
            <a:extLst>
              <a:ext uri="{FF2B5EF4-FFF2-40B4-BE49-F238E27FC236}">
                <a16:creationId xmlns:a16="http://schemas.microsoft.com/office/drawing/2014/main" id="{5217713E-3167-48B9-BE90-7D571FB77463}"/>
              </a:ext>
            </a:extLst>
          </p:cNvPr>
          <p:cNvSpPr/>
          <p:nvPr/>
        </p:nvSpPr>
        <p:spPr>
          <a:xfrm flipV="1">
            <a:off x="469900" y="1354630"/>
            <a:ext cx="12052911" cy="4270"/>
          </a:xfrm>
          <a:prstGeom prst="line">
            <a:avLst/>
          </a:prstGeom>
          <a:ln w="6350">
            <a:solidFill>
              <a:srgbClr val="49494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1F8EBA1-BB12-41D0-A445-699573A86598}"/>
              </a:ext>
            </a:extLst>
          </p:cNvPr>
          <p:cNvSpPr txBox="1"/>
          <p:nvPr/>
        </p:nvSpPr>
        <p:spPr>
          <a:xfrm>
            <a:off x="7472345" y="6416696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Ekstrom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in progress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61" name="TextBox 59">
            <a:extLst>
              <a:ext uri="{FF2B5EF4-FFF2-40B4-BE49-F238E27FC236}">
                <a16:creationId xmlns:a16="http://schemas.microsoft.com/office/drawing/2014/main" id="{F823E4F8-0378-4584-952A-3A5AA94E7F71}"/>
              </a:ext>
            </a:extLst>
          </p:cNvPr>
          <p:cNvSpPr txBox="1"/>
          <p:nvPr/>
        </p:nvSpPr>
        <p:spPr>
          <a:xfrm>
            <a:off x="7319941" y="2045373"/>
            <a:ext cx="353599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Giacalone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arXiv:2606.03993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7" name="TextBox 59">
            <a:extLst>
              <a:ext uri="{FF2B5EF4-FFF2-40B4-BE49-F238E27FC236}">
                <a16:creationId xmlns:a16="http://schemas.microsoft.com/office/drawing/2014/main" id="{D72845B4-7227-4DE5-B92F-161417BE3E71}"/>
              </a:ext>
            </a:extLst>
          </p:cNvPr>
          <p:cNvSpPr txBox="1"/>
          <p:nvPr/>
        </p:nvSpPr>
        <p:spPr>
          <a:xfrm>
            <a:off x="7061043" y="8068038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Bofos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in progress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8" name="TextBox 59">
            <a:extLst>
              <a:ext uri="{FF2B5EF4-FFF2-40B4-BE49-F238E27FC236}">
                <a16:creationId xmlns:a16="http://schemas.microsoft.com/office/drawing/2014/main" id="{27A3A564-0462-48CE-BBC8-EA51E5381C9D}"/>
              </a:ext>
            </a:extLst>
          </p:cNvPr>
          <p:cNvSpPr txBox="1"/>
          <p:nvPr/>
        </p:nvSpPr>
        <p:spPr>
          <a:xfrm>
            <a:off x="7439444" y="4045332"/>
            <a:ext cx="303289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Bally, Heitz 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et al.,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in progress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1" name="TextBox 59">
            <a:extLst>
              <a:ext uri="{FF2B5EF4-FFF2-40B4-BE49-F238E27FC236}">
                <a16:creationId xmlns:a16="http://schemas.microsoft.com/office/drawing/2014/main" id="{D2FBE381-2BC5-430A-9ED8-9592129F5842}"/>
              </a:ext>
            </a:extLst>
          </p:cNvPr>
          <p:cNvSpPr txBox="1"/>
          <p:nvPr/>
        </p:nvSpPr>
        <p:spPr>
          <a:xfrm>
            <a:off x="1262114" y="9422320"/>
            <a:ext cx="941370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Barata, Giacalone</a:t>
            </a:r>
            <a:r>
              <a:rPr lang="it-IT" sz="1700" i="1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, </a:t>
            </a:r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arXiv:2609.18754; Duguet, Gelis, Giacalone, in progress</a:t>
            </a:r>
          </a:p>
        </p:txBody>
      </p:sp>
      <p:sp>
        <p:nvSpPr>
          <p:cNvPr id="12" name="TextBox 59">
            <a:extLst>
              <a:ext uri="{FF2B5EF4-FFF2-40B4-BE49-F238E27FC236}">
                <a16:creationId xmlns:a16="http://schemas.microsoft.com/office/drawing/2014/main" id="{5D9CE342-859D-46AA-ADF8-71BA9F3D2AD0}"/>
              </a:ext>
            </a:extLst>
          </p:cNvPr>
          <p:cNvSpPr txBox="1"/>
          <p:nvPr/>
        </p:nvSpPr>
        <p:spPr>
          <a:xfrm>
            <a:off x="6330097" y="5105443"/>
            <a:ext cx="413021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Scalesi, Duguet, Somà, 2608.28091 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47AEF5-E3D1-4D3F-B344-FD0508EE5B81}"/>
              </a:ext>
            </a:extLst>
          </p:cNvPr>
          <p:cNvSpPr txBox="1"/>
          <p:nvPr/>
        </p:nvSpPr>
        <p:spPr>
          <a:xfrm>
            <a:off x="7472345" y="6719147"/>
            <a:ext cx="41299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/>
            <a:r>
              <a:rPr lang="en-US" sz="2000" b="1" dirty="0">
                <a:solidFill>
                  <a:srgbClr val="FF9900"/>
                </a:solidFill>
                <a:latin typeface="Ink Free" panose="03080402000500000000" pitchFamily="66" charset="0"/>
              </a:rPr>
              <a:t>Talk by A. </a:t>
            </a:r>
            <a:r>
              <a:rPr lang="en-US" sz="2000" b="1" dirty="0" err="1">
                <a:solidFill>
                  <a:srgbClr val="FF9900"/>
                </a:solidFill>
                <a:latin typeface="Ink Free" panose="03080402000500000000" pitchFamily="66" charset="0"/>
              </a:rPr>
              <a:t>Ekstrom</a:t>
            </a:r>
            <a:r>
              <a:rPr lang="en-US" sz="2000" b="1" dirty="0">
                <a:solidFill>
                  <a:srgbClr val="FF9900"/>
                </a:solidFill>
                <a:latin typeface="Ink Free" panose="03080402000500000000" pitchFamily="66" charset="0"/>
              </a:rPr>
              <a:t> on </a:t>
            </a:r>
            <a:r>
              <a:rPr lang="en-US" sz="2000" b="1" dirty="0" err="1">
                <a:solidFill>
                  <a:srgbClr val="FF9900"/>
                </a:solidFill>
                <a:latin typeface="Ink Free" panose="03080402000500000000" pitchFamily="66" charset="0"/>
              </a:rPr>
              <a:t>wednesday</a:t>
            </a:r>
            <a:endParaRPr lang="en-US" sz="2000" dirty="0">
              <a:solidFill>
                <a:srgbClr val="FF9900"/>
              </a:solidFill>
              <a:latin typeface="Ink Free" panose="03080402000500000000" pitchFamily="66" charset="0"/>
            </a:endParaRPr>
          </a:p>
        </p:txBody>
      </p:sp>
      <p:sp>
        <p:nvSpPr>
          <p:cNvPr id="14" name="TextBox 59">
            <a:extLst>
              <a:ext uri="{FF2B5EF4-FFF2-40B4-BE49-F238E27FC236}">
                <a16:creationId xmlns:a16="http://schemas.microsoft.com/office/drawing/2014/main" id="{E9199BE8-6776-43FB-A890-BB16D8C7C80A}"/>
              </a:ext>
            </a:extLst>
          </p:cNvPr>
          <p:cNvSpPr txBox="1"/>
          <p:nvPr/>
        </p:nvSpPr>
        <p:spPr>
          <a:xfrm>
            <a:off x="7264520" y="7093837"/>
            <a:ext cx="5107587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700" dirty="0">
                <a:solidFill>
                  <a:srgbClr val="1243DE"/>
                </a:solidFill>
                <a:latin typeface="Palatino"/>
                <a:ea typeface="Tahoma" panose="020B0604030504040204" pitchFamily="34" charset="0"/>
                <a:cs typeface="Tahoma" panose="020B0604030504040204" pitchFamily="34" charset="0"/>
                <a:sym typeface="Comfortaa Light"/>
              </a:rPr>
              <a:t>Mehrabpour, Giacalone, Luzum, arXiv:2604.00619 </a:t>
            </a:r>
            <a:endParaRPr lang="en-GB" sz="1700" dirty="0">
              <a:solidFill>
                <a:srgbClr val="1243DE"/>
              </a:solidFill>
              <a:latin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9043776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7" grpId="0"/>
      <p:bldP spid="8" grpId="0"/>
      <p:bldP spid="11" grpId="0"/>
      <p:bldP spid="12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 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 2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 23"/>
</p:tagLst>
</file>

<file path=ppt/theme/theme1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"/>
        <a:ea typeface="Helvetica Neue"/>
        <a:cs typeface="Helvetica Neue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5D6B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"/>
        <a:ea typeface="Helvetica Neue"/>
        <a:cs typeface="Helvetica Neue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5D6B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219366</TotalTime>
  <Words>3417</Words>
  <Application>Microsoft Office PowerPoint</Application>
  <PresentationFormat>Personnalisé</PresentationFormat>
  <Paragraphs>541</Paragraphs>
  <Slides>24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40" baseType="lpstr">
      <vt:lpstr>Arial</vt:lpstr>
      <vt:lpstr>Brush Script MT</vt:lpstr>
      <vt:lpstr>Calibri</vt:lpstr>
      <vt:lpstr>Cambria Math</vt:lpstr>
      <vt:lpstr>Helvetica</vt:lpstr>
      <vt:lpstr>Helvetica Neue</vt:lpstr>
      <vt:lpstr>Helvetica Neue Light</vt:lpstr>
      <vt:lpstr>Ink Free</vt:lpstr>
      <vt:lpstr>Lucida Grande</vt:lpstr>
      <vt:lpstr>Montserrat Light</vt:lpstr>
      <vt:lpstr>Montserrat Semi</vt:lpstr>
      <vt:lpstr>Noto Sans</vt:lpstr>
      <vt:lpstr>Palatino</vt:lpstr>
      <vt:lpstr>Symbol</vt:lpstr>
      <vt:lpstr>Times New Roman</vt:lpstr>
      <vt:lpstr>ModernPortfolio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DUGUET Thomas</dc:creator>
  <cp:lastModifiedBy>DUGUET Thomas</cp:lastModifiedBy>
  <cp:revision>3773</cp:revision>
  <dcterms:modified xsi:type="dcterms:W3CDTF">2026-09-21T09:52:01Z</dcterms:modified>
</cp:coreProperties>
</file>