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547" r:id="rId3"/>
    <p:sldId id="4545" r:id="rId4"/>
    <p:sldId id="4544" r:id="rId5"/>
    <p:sldId id="339" r:id="rId6"/>
    <p:sldId id="340" r:id="rId7"/>
    <p:sldId id="4538" r:id="rId8"/>
    <p:sldId id="4546" r:id="rId9"/>
    <p:sldId id="4539" r:id="rId10"/>
    <p:sldId id="4540" r:id="rId11"/>
    <p:sldId id="4541" r:id="rId12"/>
    <p:sldId id="4542" r:id="rId13"/>
    <p:sldId id="4543" r:id="rId14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91" autoAdjust="0"/>
  </p:normalViewPr>
  <p:slideViewPr>
    <p:cSldViewPr snapToGrid="0" snapToObjects="1">
      <p:cViewPr varScale="1">
        <p:scale>
          <a:sx n="132" d="100"/>
          <a:sy n="132" d="100"/>
        </p:scale>
        <p:origin x="93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ossberg\AppData\Local\Microsoft\Windows\INetCache\Content.Outlook\SYMLOXLB\260508%20FTE-HLI-type%20interim%20grob%20Mk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FTE - Gesamtprojekt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'HLI-type'!$U$52</c:f>
              <c:strCache>
                <c:ptCount val="1"/>
                <c:pt idx="0">
                  <c:v>Gesamtprojekt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'HLI-type'!$V$47:$AA$47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'HLI-type'!$V$52:$AA$52</c:f>
              <c:numCache>
                <c:formatCode>0.0</c:formatCode>
                <c:ptCount val="6"/>
                <c:pt idx="0">
                  <c:v>80.310196078431375</c:v>
                </c:pt>
                <c:pt idx="1">
                  <c:v>88.54196078431373</c:v>
                </c:pt>
                <c:pt idx="2">
                  <c:v>92.91196078431372</c:v>
                </c:pt>
                <c:pt idx="3">
                  <c:v>43.101960784313725</c:v>
                </c:pt>
                <c:pt idx="4">
                  <c:v>43.901960784313729</c:v>
                </c:pt>
                <c:pt idx="5">
                  <c:v>29.351960784313725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C-440E-BA7E-22BA9EEF52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25627776"/>
        <c:axId val="1925621120"/>
      </c:barChart>
      <c:catAx>
        <c:axId val="19256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25621120"/>
        <c:crosses val="autoZero"/>
        <c:auto val="1"/>
        <c:lblAlgn val="ctr"/>
        <c:lblOffset val="100"/>
        <c:noMultiLvlLbl val="0"/>
      </c:catAx>
      <c:valAx>
        <c:axId val="19256211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256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'HLI-type'!$U$48</c:f>
              <c:strCache>
                <c:ptCount val="1"/>
                <c:pt idx="0">
                  <c:v>UNILAC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'HLI-type'!$V$47:$AA$47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'HLI-type'!$V$48:$AA$48</c:f>
              <c:numCache>
                <c:formatCode>0.0</c:formatCode>
                <c:ptCount val="6"/>
                <c:pt idx="0">
                  <c:v>30.250196078431372</c:v>
                </c:pt>
                <c:pt idx="1">
                  <c:v>37.801960784313728</c:v>
                </c:pt>
                <c:pt idx="2">
                  <c:v>36.551960784313721</c:v>
                </c:pt>
                <c:pt idx="3">
                  <c:v>37.001960784313724</c:v>
                </c:pt>
                <c:pt idx="4">
                  <c:v>40.001960784313731</c:v>
                </c:pt>
                <c:pt idx="5">
                  <c:v>22.751960784313727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E-4F82-960B-9BDDC4EFCD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61437232"/>
        <c:axId val="861436400"/>
      </c:barChart>
      <c:catAx>
        <c:axId val="86143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1436400"/>
        <c:crosses val="autoZero"/>
        <c:auto val="1"/>
        <c:lblAlgn val="ctr"/>
        <c:lblOffset val="100"/>
        <c:noMultiLvlLbl val="0"/>
      </c:catAx>
      <c:valAx>
        <c:axId val="8614364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6143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'HLI-type'!$U$49</c:f>
              <c:strCache>
                <c:ptCount val="1"/>
                <c:pt idx="0">
                  <c:v>HITRAP@TK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'HLI-type'!$V$47:$AA$47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'HLI-type'!$V$49:$AA$49</c:f>
              <c:numCache>
                <c:formatCode>General</c:formatCode>
                <c:ptCount val="6"/>
                <c:pt idx="0">
                  <c:v>22.86</c:v>
                </c:pt>
                <c:pt idx="1">
                  <c:v>15.24</c:v>
                </c:pt>
                <c:pt idx="2">
                  <c:v>22.86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7-4B0C-BBBA-B8BFE6AB86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61448048"/>
        <c:axId val="861448464"/>
      </c:barChart>
      <c:catAx>
        <c:axId val="8614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1448464"/>
        <c:crosses val="autoZero"/>
        <c:auto val="1"/>
        <c:lblAlgn val="ctr"/>
        <c:lblOffset val="100"/>
        <c:noMultiLvlLbl val="0"/>
      </c:catAx>
      <c:valAx>
        <c:axId val="86144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144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'HLI-type'!$U$50</c:f>
              <c:strCache>
                <c:ptCount val="1"/>
                <c:pt idx="0">
                  <c:v>Interlac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'HLI-type'!$V$47:$AA$47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'HLI-type'!$V$50:$AA$50</c:f>
              <c:numCache>
                <c:formatCode>General</c:formatCode>
                <c:ptCount val="6"/>
                <c:pt idx="0">
                  <c:v>27.2</c:v>
                </c:pt>
                <c:pt idx="1">
                  <c:v>35.5</c:v>
                </c:pt>
                <c:pt idx="2">
                  <c:v>33.5</c:v>
                </c:pt>
                <c:pt idx="3">
                  <c:v>6.1</c:v>
                </c:pt>
                <c:pt idx="4">
                  <c:v>3.9</c:v>
                </c:pt>
                <c:pt idx="5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5-4B66-85F2-C38D28CC11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61443888"/>
        <c:axId val="861437648"/>
      </c:barChart>
      <c:catAx>
        <c:axId val="86144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1437648"/>
        <c:crosses val="autoZero"/>
        <c:auto val="1"/>
        <c:lblAlgn val="ctr"/>
        <c:lblOffset val="100"/>
        <c:noMultiLvlLbl val="0"/>
      </c:catAx>
      <c:valAx>
        <c:axId val="86143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144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FTE - UNILAC 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'HLI-type'!$U$51</c:f>
              <c:strCache>
                <c:ptCount val="1"/>
                <c:pt idx="0">
                  <c:v>UNILAC RF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'HLI-type'!$V$47:$AA$47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'HLI-type'!$V$51:$AA$51</c:f>
              <c:numCache>
                <c:formatCode>General</c:formatCode>
                <c:ptCount val="6"/>
                <c:pt idx="0">
                  <c:v>21.7</c:v>
                </c:pt>
                <c:pt idx="1">
                  <c:v>25.7</c:v>
                </c:pt>
                <c:pt idx="2">
                  <c:v>29.9</c:v>
                </c:pt>
                <c:pt idx="3">
                  <c:v>26.2</c:v>
                </c:pt>
                <c:pt idx="4">
                  <c:v>19.7</c:v>
                </c:pt>
                <c:pt idx="5">
                  <c:v>18.739999999999998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D-425D-91D0-B432E1C716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53598848"/>
        <c:axId val="1853595936"/>
      </c:barChart>
      <c:catAx>
        <c:axId val="185359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3595936"/>
        <c:crosses val="autoZero"/>
        <c:auto val="1"/>
        <c:lblAlgn val="ctr"/>
        <c:lblOffset val="100"/>
        <c:noMultiLvlLbl val="0"/>
      </c:catAx>
      <c:valAx>
        <c:axId val="185359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359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0.59971</cdr:x>
      <cdr:y>0.16903</cdr:y>
    </cdr:from>
    <cdr:to>
      <cdr:x>0.98128</cdr:x>
      <cdr:y>0.40925</cdr:y>
    </cdr:to>
    <cdr:sp macro="" textlink="">
      <cdr:nvSpPr>
        <cdr:cNvPr id="2" name="Textfeld 6">
          <a:extLst xmlns:a="http://schemas.openxmlformats.org/drawingml/2006/main">
            <a:ext uri="{FF2B5EF4-FFF2-40B4-BE49-F238E27FC236}">
              <a16:creationId xmlns:a16="http://schemas.microsoft.com/office/drawing/2014/main" id="{3A92B6C7-62AD-44CB-A7BF-13004C49709F}"/>
            </a:ext>
          </a:extLst>
        </cdr:cNvPr>
        <cdr:cNvSpPr txBox="1"/>
      </cdr:nvSpPr>
      <cdr:spPr>
        <a:xfrm xmlns:a="http://schemas.openxmlformats.org/drawingml/2006/main">
          <a:off x="3306189" y="584722"/>
          <a:ext cx="2103555" cy="8309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2400" dirty="0"/>
            <a:t>520 Personenjahre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0.59012</cdr:x>
      <cdr:y>0.13724</cdr:y>
    </cdr:from>
    <cdr:to>
      <cdr:x>1</cdr:x>
      <cdr:y>0.25924</cdr:y>
    </cdr:to>
    <cdr:sp macro="" textlink="">
      <cdr:nvSpPr>
        <cdr:cNvPr id="3" name="Textfeld 6">
          <a:extLst xmlns:a="http://schemas.openxmlformats.org/drawingml/2006/main">
            <a:ext uri="{FF2B5EF4-FFF2-40B4-BE49-F238E27FC236}">
              <a16:creationId xmlns:a16="http://schemas.microsoft.com/office/drawing/2014/main" id="{95291E25-3A71-4006-8BA1-F496BAC71087}"/>
            </a:ext>
          </a:extLst>
        </cdr:cNvPr>
        <cdr:cNvSpPr txBox="1"/>
      </cdr:nvSpPr>
      <cdr:spPr>
        <a:xfrm xmlns:a="http://schemas.openxmlformats.org/drawingml/2006/main">
          <a:off x="2440909" y="346235"/>
          <a:ext cx="1695381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dirty="0"/>
            <a:t>204 Personenjahre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0.60459</cdr:x>
      <cdr:y>0.16031</cdr:y>
    </cdr:from>
    <cdr:to>
      <cdr:x>1</cdr:x>
      <cdr:y>0.28234</cdr:y>
    </cdr:to>
    <cdr:sp macro="" textlink="">
      <cdr:nvSpPr>
        <cdr:cNvPr id="4" name="Textfeld 6">
          <a:extLst xmlns:a="http://schemas.openxmlformats.org/drawingml/2006/main">
            <a:ext uri="{FF2B5EF4-FFF2-40B4-BE49-F238E27FC236}">
              <a16:creationId xmlns:a16="http://schemas.microsoft.com/office/drawing/2014/main" id="{070C3A63-EDA4-4014-BD35-86A38073BDB2}"/>
            </a:ext>
          </a:extLst>
        </cdr:cNvPr>
        <cdr:cNvSpPr txBox="1"/>
      </cdr:nvSpPr>
      <cdr:spPr>
        <a:xfrm xmlns:a="http://schemas.openxmlformats.org/drawingml/2006/main">
          <a:off x="2592299" y="404292"/>
          <a:ext cx="1695381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dirty="0"/>
            <a:t>61 Personenjahre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0.59012</cdr:x>
      <cdr:y>0.17505</cdr:y>
    </cdr:from>
    <cdr:to>
      <cdr:x>1</cdr:x>
      <cdr:y>0.30369</cdr:y>
    </cdr:to>
    <cdr:sp macro="" textlink="">
      <cdr:nvSpPr>
        <cdr:cNvPr id="4" name="Textfeld 6">
          <a:extLst xmlns:a="http://schemas.openxmlformats.org/drawingml/2006/main">
            <a:ext uri="{FF2B5EF4-FFF2-40B4-BE49-F238E27FC236}">
              <a16:creationId xmlns:a16="http://schemas.microsoft.com/office/drawing/2014/main" id="{070C3A63-EDA4-4014-BD35-86A38073BDB2}"/>
            </a:ext>
          </a:extLst>
        </cdr:cNvPr>
        <cdr:cNvSpPr txBox="1"/>
      </cdr:nvSpPr>
      <cdr:spPr>
        <a:xfrm xmlns:a="http://schemas.openxmlformats.org/drawingml/2006/main">
          <a:off x="2440909" y="418806"/>
          <a:ext cx="1695381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dirty="0"/>
            <a:t>113 Personenjahre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0.60459</cdr:x>
      <cdr:y>0.16898</cdr:y>
    </cdr:from>
    <cdr:to>
      <cdr:x>1</cdr:x>
      <cdr:y>0.29763</cdr:y>
    </cdr:to>
    <cdr:sp macro="" textlink="">
      <cdr:nvSpPr>
        <cdr:cNvPr id="2" name="Textfeld 6">
          <a:extLst xmlns:a="http://schemas.openxmlformats.org/drawingml/2006/main">
            <a:ext uri="{FF2B5EF4-FFF2-40B4-BE49-F238E27FC236}">
              <a16:creationId xmlns:a16="http://schemas.microsoft.com/office/drawing/2014/main" id="{070C3A63-EDA4-4014-BD35-86A38073BDB2}"/>
            </a:ext>
          </a:extLst>
        </cdr:cNvPr>
        <cdr:cNvSpPr txBox="1"/>
      </cdr:nvSpPr>
      <cdr:spPr>
        <a:xfrm xmlns:a="http://schemas.openxmlformats.org/drawingml/2006/main">
          <a:off x="2592299" y="404291"/>
          <a:ext cx="1695381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dirty="0"/>
            <a:t>142 Personenjahre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11.05.2026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42516D1-8C2B-41F6-97FA-674B4E582AF1}"/>
              </a:ext>
            </a:extLst>
          </p:cNvPr>
          <p:cNvSpPr txBox="1">
            <a:spLocks/>
          </p:cNvSpPr>
          <p:nvPr/>
        </p:nvSpPr>
        <p:spPr>
          <a:xfrm>
            <a:off x="1268242" y="3155802"/>
            <a:ext cx="6607516" cy="779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Ressourcenplanung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0A9C-E06F-419D-BC20-40C1AF51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EPS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B145136-5606-46B1-83C7-CCB4A8B1C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7878"/>
              </p:ext>
            </p:extLst>
          </p:nvPr>
        </p:nvGraphicFramePr>
        <p:xfrm>
          <a:off x="6165845" y="1702934"/>
          <a:ext cx="2825752" cy="3982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77">
                  <a:extLst>
                    <a:ext uri="{9D8B030D-6E8A-4147-A177-3AD203B41FA5}">
                      <a16:colId xmlns:a16="http://schemas.microsoft.com/office/drawing/2014/main" val="794359957"/>
                    </a:ext>
                  </a:extLst>
                </a:gridCol>
                <a:gridCol w="1391956">
                  <a:extLst>
                    <a:ext uri="{9D8B030D-6E8A-4147-A177-3AD203B41FA5}">
                      <a16:colId xmlns:a16="http://schemas.microsoft.com/office/drawing/2014/main" val="4111876504"/>
                    </a:ext>
                  </a:extLst>
                </a:gridCol>
                <a:gridCol w="293903">
                  <a:extLst>
                    <a:ext uri="{9D8B030D-6E8A-4147-A177-3AD203B41FA5}">
                      <a16:colId xmlns:a16="http://schemas.microsoft.com/office/drawing/2014/main" val="3520658948"/>
                    </a:ext>
                  </a:extLst>
                </a:gridCol>
                <a:gridCol w="535760">
                  <a:extLst>
                    <a:ext uri="{9D8B030D-6E8A-4147-A177-3AD203B41FA5}">
                      <a16:colId xmlns:a16="http://schemas.microsoft.com/office/drawing/2014/main" val="2093523562"/>
                    </a:ext>
                  </a:extLst>
                </a:gridCol>
                <a:gridCol w="485756">
                  <a:extLst>
                    <a:ext uri="{9D8B030D-6E8A-4147-A177-3AD203B41FA5}">
                      <a16:colId xmlns:a16="http://schemas.microsoft.com/office/drawing/2014/main" val="878977439"/>
                    </a:ext>
                  </a:extLst>
                </a:gridCol>
              </a:tblGrid>
              <a:tr h="1143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Line identifier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Name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Duration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Ressourcenbedarf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Kommentar / Schnittstellen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b"/>
                </a:tc>
                <a:extLst>
                  <a:ext uri="{0D108BD9-81ED-4DB2-BD59-A6C34878D82A}">
                    <a16:rowId xmlns:a16="http://schemas.microsoft.com/office/drawing/2014/main" val="786210259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1" i="0" u="none" strike="noStrike">
                        <a:solidFill>
                          <a:srgbClr val="61616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Arbeitspaketname</a:t>
                      </a:r>
                      <a:endParaRPr lang="de-DE" sz="600" b="1" i="0" u="none" strike="noStrike" dirty="0">
                        <a:solidFill>
                          <a:srgbClr val="61616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75W3d</a:t>
                      </a:r>
                      <a:endParaRPr lang="de-DE" sz="600" b="1" i="0" u="none" strike="noStrike">
                        <a:solidFill>
                          <a:srgbClr val="61616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61616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61616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284980536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Magnete abklemmen </a:t>
                      </a:r>
                      <a:r>
                        <a:rPr lang="de-DE" sz="600" u="none" strike="noStrike" dirty="0" err="1">
                          <a:effectLst/>
                        </a:rPr>
                        <a:t>Hitrap</a:t>
                      </a:r>
                      <a:r>
                        <a:rPr lang="de-DE" sz="600" u="none" strike="noStrike" dirty="0">
                          <a:effectLst/>
                        </a:rPr>
                        <a:t> (11 Magnete)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2798714534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u="none" strike="noStrike">
                          <a:effectLst/>
                        </a:rPr>
                        <a:t>Magnete abklemmen TK (23 Magnete)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124067765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Kabelrückzug Emtex 10 Kabel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968552493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Entfernen von 4 Emtex-Racks in BG1.10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2927085148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Aufstellen von PL.D2.1-2 + PLC1.1-4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227048277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Versorgungsanschluss PL.D2.1-2 + PL.C1.1-4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GAT?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364056476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Trassenplanung/-bau für PartiH Netzgeräte, Lastkabel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GAT?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2523235549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Kabelzug Hitrap v. BG.1.10.c in den TK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GAT mit Unterstützung EPS?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243536324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Kabelzug Quellennetzgeräte v. BG.1.10.b in den TK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GAT mit Unterstützung EPS?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641143526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Inbetriebnahme Quellennetzgeräte (6 Stck)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495158072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Inbetriebnahme Hitrapnetzgeräte (11 Stck)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3924838245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Isolationstest NG-Racks zwischen PARTIH und SIS +TK4MU41 f. Umlenker (9 Stck)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EH-Keller Netzgeräte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1054668375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Inbetriebnahme TK-Geräte zwischen PARTIH und SIS +TK4MU41 f. Umlenker (19 Stck)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EH-Keller Netzgeräte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2443069806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>
                          <a:effectLst/>
                        </a:rPr>
                        <a:t>Rückbau</a:t>
                      </a:r>
                      <a:endParaRPr lang="de-D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8" marR="6018" marT="60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8" marR="6018" marT="6018" marB="0" anchor="b"/>
                </a:tc>
                <a:extLst>
                  <a:ext uri="{0D108BD9-81ED-4DB2-BD59-A6C34878D82A}">
                    <a16:rowId xmlns:a16="http://schemas.microsoft.com/office/drawing/2014/main" val="1811515456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Magnete abklemmen Hitrap (11 Magnete)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1045910009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Magnete anklemmen Hitrap (11 Magnete)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3T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2498391865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Magnete anklemmen TK (10 Magnete)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1710108208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Inbetriebnahme Hitrapnetzgeräte (11 Stck)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1878582971"/>
                  </a:ext>
                </a:extLst>
              </a:tr>
              <a:tr h="945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Inbetriebnahme TKnetzgeräte (10 Stck)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2W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>
                          <a:effectLst/>
                        </a:rPr>
                        <a:t>2 Personen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u="none" strike="noStrike" dirty="0">
                          <a:effectLst/>
                        </a:rPr>
                        <a:t> 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6018" marR="6018" marT="6018" marB="0" anchor="ctr"/>
                </a:tc>
                <a:extLst>
                  <a:ext uri="{0D108BD9-81ED-4DB2-BD59-A6C34878D82A}">
                    <a16:rowId xmlns:a16="http://schemas.microsoft.com/office/drawing/2014/main" val="203188626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749AFB95-DA61-4967-89D0-680C634AA5FD}"/>
              </a:ext>
            </a:extLst>
          </p:cNvPr>
          <p:cNvSpPr txBox="1"/>
          <p:nvPr/>
        </p:nvSpPr>
        <p:spPr>
          <a:xfrm>
            <a:off x="6235532" y="1333602"/>
            <a:ext cx="246017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Arbeiten bei HITRAP !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DE0E96D-C2DF-4472-9CED-B31C32E50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21447"/>
              </p:ext>
            </p:extLst>
          </p:nvPr>
        </p:nvGraphicFramePr>
        <p:xfrm>
          <a:off x="152403" y="1374924"/>
          <a:ext cx="5617502" cy="2950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278">
                  <a:extLst>
                    <a:ext uri="{9D8B030D-6E8A-4147-A177-3AD203B41FA5}">
                      <a16:colId xmlns:a16="http://schemas.microsoft.com/office/drawing/2014/main" val="2440792536"/>
                    </a:ext>
                  </a:extLst>
                </a:gridCol>
                <a:gridCol w="693681">
                  <a:extLst>
                    <a:ext uri="{9D8B030D-6E8A-4147-A177-3AD203B41FA5}">
                      <a16:colId xmlns:a16="http://schemas.microsoft.com/office/drawing/2014/main" val="3186131913"/>
                    </a:ext>
                  </a:extLst>
                </a:gridCol>
                <a:gridCol w="551543">
                  <a:extLst>
                    <a:ext uri="{9D8B030D-6E8A-4147-A177-3AD203B41FA5}">
                      <a16:colId xmlns:a16="http://schemas.microsoft.com/office/drawing/2014/main" val="2153996431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4619266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550976511"/>
                    </a:ext>
                  </a:extLst>
                </a:gridCol>
                <a:gridCol w="464457">
                  <a:extLst>
                    <a:ext uri="{9D8B030D-6E8A-4147-A177-3AD203B41FA5}">
                      <a16:colId xmlns:a16="http://schemas.microsoft.com/office/drawing/2014/main" val="1917793730"/>
                    </a:ext>
                  </a:extLst>
                </a:gridCol>
                <a:gridCol w="428171">
                  <a:extLst>
                    <a:ext uri="{9D8B030D-6E8A-4147-A177-3AD203B41FA5}">
                      <a16:colId xmlns:a16="http://schemas.microsoft.com/office/drawing/2014/main" val="551828194"/>
                    </a:ext>
                  </a:extLst>
                </a:gridCol>
                <a:gridCol w="442686">
                  <a:extLst>
                    <a:ext uri="{9D8B030D-6E8A-4147-A177-3AD203B41FA5}">
                      <a16:colId xmlns:a16="http://schemas.microsoft.com/office/drawing/2014/main" val="3293297903"/>
                    </a:ext>
                  </a:extLst>
                </a:gridCol>
                <a:gridCol w="551543">
                  <a:extLst>
                    <a:ext uri="{9D8B030D-6E8A-4147-A177-3AD203B41FA5}">
                      <a16:colId xmlns:a16="http://schemas.microsoft.com/office/drawing/2014/main" val="1441230093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1576133732"/>
                    </a:ext>
                  </a:extLst>
                </a:gridCol>
              </a:tblGrid>
              <a:tr h="386264">
                <a:tc gridSpan="6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55412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4139846"/>
                  </a:ext>
                </a:extLst>
              </a:tr>
              <a:tr h="4537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FTE (100%)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Jahr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2026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2027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2028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2029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2030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Ansprechpartner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278107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PARTIH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760762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InterLAC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Hunkel,         U. Clausen</a:t>
                      </a:r>
                    </a:p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597058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UNILAC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Hunkel,         U. Clausen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50647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Summe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3,3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4776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84712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8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7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90A49-4B8F-4A1B-8F5E-D97C491B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VAC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98D31A4-3D38-4A7E-83E7-96E732255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28260"/>
              </p:ext>
            </p:extLst>
          </p:nvPr>
        </p:nvGraphicFramePr>
        <p:xfrm>
          <a:off x="766824" y="1895246"/>
          <a:ext cx="6682017" cy="2662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278">
                  <a:extLst>
                    <a:ext uri="{9D8B030D-6E8A-4147-A177-3AD203B41FA5}">
                      <a16:colId xmlns:a16="http://schemas.microsoft.com/office/drawing/2014/main" val="2440792536"/>
                    </a:ext>
                  </a:extLst>
                </a:gridCol>
                <a:gridCol w="1054271">
                  <a:extLst>
                    <a:ext uri="{9D8B030D-6E8A-4147-A177-3AD203B41FA5}">
                      <a16:colId xmlns:a16="http://schemas.microsoft.com/office/drawing/2014/main" val="3186131913"/>
                    </a:ext>
                  </a:extLst>
                </a:gridCol>
                <a:gridCol w="562278">
                  <a:extLst>
                    <a:ext uri="{9D8B030D-6E8A-4147-A177-3AD203B41FA5}">
                      <a16:colId xmlns:a16="http://schemas.microsoft.com/office/drawing/2014/main" val="2153996431"/>
                    </a:ext>
                  </a:extLst>
                </a:gridCol>
                <a:gridCol w="562278">
                  <a:extLst>
                    <a:ext uri="{9D8B030D-6E8A-4147-A177-3AD203B41FA5}">
                      <a16:colId xmlns:a16="http://schemas.microsoft.com/office/drawing/2014/main" val="46192662"/>
                    </a:ext>
                  </a:extLst>
                </a:gridCol>
                <a:gridCol w="562278">
                  <a:extLst>
                    <a:ext uri="{9D8B030D-6E8A-4147-A177-3AD203B41FA5}">
                      <a16:colId xmlns:a16="http://schemas.microsoft.com/office/drawing/2014/main" val="2550976511"/>
                    </a:ext>
                  </a:extLst>
                </a:gridCol>
                <a:gridCol w="562278">
                  <a:extLst>
                    <a:ext uri="{9D8B030D-6E8A-4147-A177-3AD203B41FA5}">
                      <a16:colId xmlns:a16="http://schemas.microsoft.com/office/drawing/2014/main" val="1917793730"/>
                    </a:ext>
                  </a:extLst>
                </a:gridCol>
                <a:gridCol w="563629">
                  <a:extLst>
                    <a:ext uri="{9D8B030D-6E8A-4147-A177-3AD203B41FA5}">
                      <a16:colId xmlns:a16="http://schemas.microsoft.com/office/drawing/2014/main" val="55182819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293297903"/>
                    </a:ext>
                  </a:extLst>
                </a:gridCol>
                <a:gridCol w="682808">
                  <a:extLst>
                    <a:ext uri="{9D8B030D-6E8A-4147-A177-3AD203B41FA5}">
                      <a16:colId xmlns:a16="http://schemas.microsoft.com/office/drawing/2014/main" val="1441230093"/>
                    </a:ext>
                  </a:extLst>
                </a:gridCol>
                <a:gridCol w="1022620">
                  <a:extLst>
                    <a:ext uri="{9D8B030D-6E8A-4147-A177-3AD203B41FA5}">
                      <a16:colId xmlns:a16="http://schemas.microsoft.com/office/drawing/2014/main" val="1576133732"/>
                    </a:ext>
                  </a:extLst>
                </a:gridCol>
                <a:gridCol w="111870">
                  <a:extLst>
                    <a:ext uri="{9D8B030D-6E8A-4147-A177-3AD203B41FA5}">
                      <a16:colId xmlns:a16="http://schemas.microsoft.com/office/drawing/2014/main" val="1964101284"/>
                    </a:ext>
                  </a:extLst>
                </a:gridCol>
              </a:tblGrid>
              <a:tr h="453735">
                <a:tc gridSpan="6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55412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4139846"/>
                  </a:ext>
                </a:extLst>
              </a:tr>
              <a:tr h="4537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FTE (100%)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Jahr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2026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2027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2028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2029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2030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Ansprechpartner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278107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PARTIH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760762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InterLAC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597058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UNILAC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1,75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1,75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1,75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11,85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Kreutz/B. Mai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50647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3,75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3,75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17,85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4776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84712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8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0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E1679-BFAD-4496-91EB-4AE17A42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ACO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9A83D15-0F0F-4C43-AB49-3370D4771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4375"/>
              </p:ext>
            </p:extLst>
          </p:nvPr>
        </p:nvGraphicFramePr>
        <p:xfrm>
          <a:off x="716023" y="1713818"/>
          <a:ext cx="6682018" cy="2662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660">
                  <a:extLst>
                    <a:ext uri="{9D8B030D-6E8A-4147-A177-3AD203B41FA5}">
                      <a16:colId xmlns:a16="http://schemas.microsoft.com/office/drawing/2014/main" val="2440792536"/>
                    </a:ext>
                  </a:extLst>
                </a:gridCol>
                <a:gridCol w="1268738">
                  <a:extLst>
                    <a:ext uri="{9D8B030D-6E8A-4147-A177-3AD203B41FA5}">
                      <a16:colId xmlns:a16="http://schemas.microsoft.com/office/drawing/2014/main" val="3186131913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2153996431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46192662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2550976511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1917793730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551828194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3293297903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1441230093"/>
                    </a:ext>
                  </a:extLst>
                </a:gridCol>
              </a:tblGrid>
              <a:tr h="4537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Stand: UNILACrepairInterim_FTE_Estimate_V1_20260508_1108.xlsx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55412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4139846"/>
                  </a:ext>
                </a:extLst>
              </a:tr>
              <a:tr h="4537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FTE (100%)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Jahr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2026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2027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2028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2029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2030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278107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PARTIH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4,1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6,6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760762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InterLAC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15,2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597058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UNILAC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25,5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50647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5,4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14,8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11,1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5,6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5,6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5,0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47,4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4776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84712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Hinweis: Die Zahlen beinhalten auch den Aufwand für Peter Gerhard/PSU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8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00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083DD-585E-47CC-A72F-09E936F5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820A99A-3DC3-4246-BC80-C15F7D26D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23164"/>
              </p:ext>
            </p:extLst>
          </p:nvPr>
        </p:nvGraphicFramePr>
        <p:xfrm>
          <a:off x="716023" y="1713818"/>
          <a:ext cx="6682018" cy="2662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660">
                  <a:extLst>
                    <a:ext uri="{9D8B030D-6E8A-4147-A177-3AD203B41FA5}">
                      <a16:colId xmlns:a16="http://schemas.microsoft.com/office/drawing/2014/main" val="2440792536"/>
                    </a:ext>
                  </a:extLst>
                </a:gridCol>
                <a:gridCol w="1268738">
                  <a:extLst>
                    <a:ext uri="{9D8B030D-6E8A-4147-A177-3AD203B41FA5}">
                      <a16:colId xmlns:a16="http://schemas.microsoft.com/office/drawing/2014/main" val="3186131913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2153996431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46192662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2550976511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1917793730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551828194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3293297903"/>
                    </a:ext>
                  </a:extLst>
                </a:gridCol>
                <a:gridCol w="676660">
                  <a:extLst>
                    <a:ext uri="{9D8B030D-6E8A-4147-A177-3AD203B41FA5}">
                      <a16:colId xmlns:a16="http://schemas.microsoft.com/office/drawing/2014/main" val="1441230093"/>
                    </a:ext>
                  </a:extLst>
                </a:gridCol>
              </a:tblGrid>
              <a:tr h="4537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Bau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55412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4139846"/>
                  </a:ext>
                </a:extLst>
              </a:tr>
              <a:tr h="45373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FTE (100%)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Jahr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2026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2027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2028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2029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2030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2031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278107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PARTIH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760762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InterLAC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0,0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1,5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597058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UNILAC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5+(7)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5+(7)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5+(7)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5+(7)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5+(7)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5+(7)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30+(35)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506476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Summe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5,5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32,5+(35)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54776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847123"/>
                  </a:ext>
                </a:extLst>
              </a:tr>
              <a:tr h="250681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Hinweis: Für </a:t>
                      </a:r>
                      <a:r>
                        <a:rPr lang="de-DE" sz="1100" u="none" strike="noStrike" dirty="0" err="1">
                          <a:effectLst/>
                        </a:rPr>
                        <a:t>Unilac</a:t>
                      </a:r>
                      <a:r>
                        <a:rPr lang="de-DE" sz="1100" u="none" strike="noStrike" dirty="0">
                          <a:effectLst/>
                        </a:rPr>
                        <a:t> in Klammern FTE für GAT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8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39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12B4568-99C2-451B-A86E-9F48BAC4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</p:spPr>
        <p:txBody>
          <a:bodyPr/>
          <a:lstStyle/>
          <a:p>
            <a:r>
              <a:rPr lang="de-DE" dirty="0"/>
              <a:t>FTE Übersicht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B6D8DD4-36D0-4C3C-A36E-EC7C16D9B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013534"/>
              </p:ext>
            </p:extLst>
          </p:nvPr>
        </p:nvGraphicFramePr>
        <p:xfrm>
          <a:off x="1529316" y="1677267"/>
          <a:ext cx="6388227" cy="417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09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DEAFE-1F09-444B-B062-3E5C6796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FTE Übersicht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BA7FE4B-C921-45EC-A58F-0509FE3D3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665666"/>
              </p:ext>
            </p:extLst>
          </p:nvPr>
        </p:nvGraphicFramePr>
        <p:xfrm>
          <a:off x="66317" y="1274985"/>
          <a:ext cx="4136290" cy="25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B033C0B-B821-4BC6-AADA-D6AB85D72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624483"/>
              </p:ext>
            </p:extLst>
          </p:nvPr>
        </p:nvGraphicFramePr>
        <p:xfrm>
          <a:off x="4410510" y="1270221"/>
          <a:ext cx="4287680" cy="252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9C166E7-9E6E-429E-8C8A-0F61F9DA0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205140"/>
              </p:ext>
            </p:extLst>
          </p:nvPr>
        </p:nvGraphicFramePr>
        <p:xfrm>
          <a:off x="66317" y="3895600"/>
          <a:ext cx="4136290" cy="239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DBC912A-1F16-4BE2-893F-8DDFBBA35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253499"/>
              </p:ext>
            </p:extLst>
          </p:nvPr>
        </p:nvGraphicFramePr>
        <p:xfrm>
          <a:off x="4410510" y="3895600"/>
          <a:ext cx="4287680" cy="239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58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5F388-A983-4CF1-92D0-4731161A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UNILAC Recovery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8ABFD7D-80B6-4FDF-BD87-97BF62DB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30198"/>
              </p:ext>
            </p:extLst>
          </p:nvPr>
        </p:nvGraphicFramePr>
        <p:xfrm>
          <a:off x="466725" y="1395413"/>
          <a:ext cx="7770132" cy="4069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913">
                  <a:extLst>
                    <a:ext uri="{9D8B030D-6E8A-4147-A177-3AD203B41FA5}">
                      <a16:colId xmlns:a16="http://schemas.microsoft.com/office/drawing/2014/main" val="545126803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2952449959"/>
                    </a:ext>
                  </a:extLst>
                </a:gridCol>
                <a:gridCol w="1119915">
                  <a:extLst>
                    <a:ext uri="{9D8B030D-6E8A-4147-A177-3AD203B41FA5}">
                      <a16:colId xmlns:a16="http://schemas.microsoft.com/office/drawing/2014/main" val="3185068802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1609057569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2111401309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1182731880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2313375892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1660821674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457049554"/>
                    </a:ext>
                  </a:extLst>
                </a:gridCol>
                <a:gridCol w="738913">
                  <a:extLst>
                    <a:ext uri="{9D8B030D-6E8A-4147-A177-3AD203B41FA5}">
                      <a16:colId xmlns:a16="http://schemas.microsoft.com/office/drawing/2014/main" val="633008355"/>
                    </a:ext>
                  </a:extLst>
                </a:gridCol>
              </a:tblGrid>
              <a:tr h="29628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DE" sz="1900" u="none" strike="noStrike">
                          <a:effectLst/>
                        </a:rPr>
                        <a:t>Abschätzung Aufwand über den Projektverlauf UNILAC Recovery</a:t>
                      </a:r>
                      <a:endParaRPr lang="de-DE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12681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1161908428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51616452"/>
                  </a:ext>
                </a:extLst>
              </a:tr>
              <a:tr h="1795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FTE (100%)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Jahr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2026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2028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2029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2030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2031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Summe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195183910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856635059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Abt.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680491521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ACC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279363263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G. Walter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600971792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R. Bär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25,5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537091799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IOS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R. Hollinger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299073239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U. Scheeler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8,8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1033352106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?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?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?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?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?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471829704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Ext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952545987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NCM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 Mühle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10,0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2016877327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BEA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M. Schwickert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98,0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774931469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EPS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H. Welker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724213106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DMU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A.Seidel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13,5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3223811076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MDS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R. Lotz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1304971600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TRI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M. Bevcic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22,0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1179224850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A. Krämer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11,9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2729773307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4132357841"/>
                  </a:ext>
                </a:extLst>
              </a:tr>
              <a:tr h="17956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Sum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30,3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37,8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36,6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37,0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40,0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22,8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204,4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8" marR="8978" marT="8978" marB="0" anchor="b"/>
                </a:tc>
                <a:extLst>
                  <a:ext uri="{0D108BD9-81ED-4DB2-BD59-A6C34878D82A}">
                    <a16:rowId xmlns:a16="http://schemas.microsoft.com/office/drawing/2014/main" val="149997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26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9AEE-D39F-44F0-874D-052CBB30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HITRAP @ TK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10F903E-EC6C-4D7B-B510-8A431FCFF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7883"/>
              </p:ext>
            </p:extLst>
          </p:nvPr>
        </p:nvGraphicFramePr>
        <p:xfrm>
          <a:off x="101600" y="1239158"/>
          <a:ext cx="6647543" cy="4953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332">
                  <a:extLst>
                    <a:ext uri="{9D8B030D-6E8A-4147-A177-3AD203B41FA5}">
                      <a16:colId xmlns:a16="http://schemas.microsoft.com/office/drawing/2014/main" val="2596857203"/>
                    </a:ext>
                  </a:extLst>
                </a:gridCol>
                <a:gridCol w="744169">
                  <a:extLst>
                    <a:ext uri="{9D8B030D-6E8A-4147-A177-3AD203B41FA5}">
                      <a16:colId xmlns:a16="http://schemas.microsoft.com/office/drawing/2014/main" val="878838889"/>
                    </a:ext>
                  </a:extLst>
                </a:gridCol>
                <a:gridCol w="992224">
                  <a:extLst>
                    <a:ext uri="{9D8B030D-6E8A-4147-A177-3AD203B41FA5}">
                      <a16:colId xmlns:a16="http://schemas.microsoft.com/office/drawing/2014/main" val="3317199712"/>
                    </a:ext>
                  </a:extLst>
                </a:gridCol>
                <a:gridCol w="868195">
                  <a:extLst>
                    <a:ext uri="{9D8B030D-6E8A-4147-A177-3AD203B41FA5}">
                      <a16:colId xmlns:a16="http://schemas.microsoft.com/office/drawing/2014/main" val="3683307353"/>
                    </a:ext>
                  </a:extLst>
                </a:gridCol>
                <a:gridCol w="610600">
                  <a:extLst>
                    <a:ext uri="{9D8B030D-6E8A-4147-A177-3AD203B41FA5}">
                      <a16:colId xmlns:a16="http://schemas.microsoft.com/office/drawing/2014/main" val="3806926419"/>
                    </a:ext>
                  </a:extLst>
                </a:gridCol>
                <a:gridCol w="610600">
                  <a:extLst>
                    <a:ext uri="{9D8B030D-6E8A-4147-A177-3AD203B41FA5}">
                      <a16:colId xmlns:a16="http://schemas.microsoft.com/office/drawing/2014/main" val="64866604"/>
                    </a:ext>
                  </a:extLst>
                </a:gridCol>
                <a:gridCol w="1628264">
                  <a:extLst>
                    <a:ext uri="{9D8B030D-6E8A-4147-A177-3AD203B41FA5}">
                      <a16:colId xmlns:a16="http://schemas.microsoft.com/office/drawing/2014/main" val="109777533"/>
                    </a:ext>
                  </a:extLst>
                </a:gridCol>
                <a:gridCol w="585159">
                  <a:extLst>
                    <a:ext uri="{9D8B030D-6E8A-4147-A177-3AD203B41FA5}">
                      <a16:colId xmlns:a16="http://schemas.microsoft.com/office/drawing/2014/main" val="3353151363"/>
                    </a:ext>
                  </a:extLst>
                </a:gridCol>
              </a:tblGrid>
              <a:tr h="2084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</a:rPr>
                        <a:t>Projekt HITRAP @ TK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Aufbau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Abbau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057689541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4090867207"/>
                  </a:ext>
                </a:extLst>
              </a:tr>
              <a:tr h="2084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FTE (100%)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2230597328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488973349"/>
                  </a:ext>
                </a:extLst>
              </a:tr>
              <a:tr h="1085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Abt.-Ltg.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Mitarb. d. Abt.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15209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4227948836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DEC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Z. Andelkovic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564027539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NCM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 Mühle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412764977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Alignment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I. Pschorn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0,3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4095899405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 Will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590949894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GAT-GVT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F. Basel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zzgl. 0,5 extern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388036091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GAT-GET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T. Brühne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zzgl. 3 extern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3089729736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P. Gerhard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4171627593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IOS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R. Berezov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3647918819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BEA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B. Walasek-Höhne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1,86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2286052532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S. Strohmenger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550233726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TRI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D. Acker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05666626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EPS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 Hunkel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0,42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597723211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LRF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B. Schlitt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4,8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839914781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U. Fabig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653483520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SRP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 Pöppe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2677484336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643657834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1766717456"/>
                  </a:ext>
                </a:extLst>
              </a:tr>
              <a:tr h="20848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 err="1">
                          <a:effectLst/>
                        </a:rPr>
                        <a:t>Sum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>
                          <a:effectLst/>
                        </a:rPr>
                        <a:t>22,9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>
                          <a:effectLst/>
                        </a:rPr>
                        <a:t>15,2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>
                          <a:effectLst/>
                        </a:rPr>
                        <a:t>22,9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9" marR="5429" marT="5429" marB="0" anchor="b"/>
                </a:tc>
                <a:extLst>
                  <a:ext uri="{0D108BD9-81ED-4DB2-BD59-A6C34878D82A}">
                    <a16:rowId xmlns:a16="http://schemas.microsoft.com/office/drawing/2014/main" val="2698875715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7B2BC03-630C-4CF2-948D-A2CA81FF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11997"/>
              </p:ext>
            </p:extLst>
          </p:nvPr>
        </p:nvGraphicFramePr>
        <p:xfrm>
          <a:off x="342219" y="1444171"/>
          <a:ext cx="8620353" cy="4929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098">
                  <a:extLst>
                    <a:ext uri="{9D8B030D-6E8A-4147-A177-3AD203B41FA5}">
                      <a16:colId xmlns:a16="http://schemas.microsoft.com/office/drawing/2014/main" val="3863502448"/>
                    </a:ext>
                  </a:extLst>
                </a:gridCol>
                <a:gridCol w="698464">
                  <a:extLst>
                    <a:ext uri="{9D8B030D-6E8A-4147-A177-3AD203B41FA5}">
                      <a16:colId xmlns:a16="http://schemas.microsoft.com/office/drawing/2014/main" val="2959090291"/>
                    </a:ext>
                  </a:extLst>
                </a:gridCol>
                <a:gridCol w="931284">
                  <a:extLst>
                    <a:ext uri="{9D8B030D-6E8A-4147-A177-3AD203B41FA5}">
                      <a16:colId xmlns:a16="http://schemas.microsoft.com/office/drawing/2014/main" val="2601353819"/>
                    </a:ext>
                  </a:extLst>
                </a:gridCol>
                <a:gridCol w="814875">
                  <a:extLst>
                    <a:ext uri="{9D8B030D-6E8A-4147-A177-3AD203B41FA5}">
                      <a16:colId xmlns:a16="http://schemas.microsoft.com/office/drawing/2014/main" val="1703878031"/>
                    </a:ext>
                  </a:extLst>
                </a:gridCol>
                <a:gridCol w="573098">
                  <a:extLst>
                    <a:ext uri="{9D8B030D-6E8A-4147-A177-3AD203B41FA5}">
                      <a16:colId xmlns:a16="http://schemas.microsoft.com/office/drawing/2014/main" val="1517774701"/>
                    </a:ext>
                  </a:extLst>
                </a:gridCol>
                <a:gridCol w="573098">
                  <a:extLst>
                    <a:ext uri="{9D8B030D-6E8A-4147-A177-3AD203B41FA5}">
                      <a16:colId xmlns:a16="http://schemas.microsoft.com/office/drawing/2014/main" val="3124212950"/>
                    </a:ext>
                  </a:extLst>
                </a:gridCol>
                <a:gridCol w="859647">
                  <a:extLst>
                    <a:ext uri="{9D8B030D-6E8A-4147-A177-3AD203B41FA5}">
                      <a16:colId xmlns:a16="http://schemas.microsoft.com/office/drawing/2014/main" val="121968759"/>
                    </a:ext>
                  </a:extLst>
                </a:gridCol>
                <a:gridCol w="573098">
                  <a:extLst>
                    <a:ext uri="{9D8B030D-6E8A-4147-A177-3AD203B41FA5}">
                      <a16:colId xmlns:a16="http://schemas.microsoft.com/office/drawing/2014/main" val="3167343154"/>
                    </a:ext>
                  </a:extLst>
                </a:gridCol>
                <a:gridCol w="573098">
                  <a:extLst>
                    <a:ext uri="{9D8B030D-6E8A-4147-A177-3AD203B41FA5}">
                      <a16:colId xmlns:a16="http://schemas.microsoft.com/office/drawing/2014/main" val="1689525408"/>
                    </a:ext>
                  </a:extLst>
                </a:gridCol>
                <a:gridCol w="573098">
                  <a:extLst>
                    <a:ext uri="{9D8B030D-6E8A-4147-A177-3AD203B41FA5}">
                      <a16:colId xmlns:a16="http://schemas.microsoft.com/office/drawing/2014/main" val="403553400"/>
                    </a:ext>
                  </a:extLst>
                </a:gridCol>
                <a:gridCol w="385051">
                  <a:extLst>
                    <a:ext uri="{9D8B030D-6E8A-4147-A177-3AD203B41FA5}">
                      <a16:colId xmlns:a16="http://schemas.microsoft.com/office/drawing/2014/main" val="2799212733"/>
                    </a:ext>
                  </a:extLst>
                </a:gridCol>
                <a:gridCol w="919346">
                  <a:extLst>
                    <a:ext uri="{9D8B030D-6E8A-4147-A177-3AD203B41FA5}">
                      <a16:colId xmlns:a16="http://schemas.microsoft.com/office/drawing/2014/main" val="4075150692"/>
                    </a:ext>
                  </a:extLst>
                </a:gridCol>
                <a:gridCol w="573098">
                  <a:extLst>
                    <a:ext uri="{9D8B030D-6E8A-4147-A177-3AD203B41FA5}">
                      <a16:colId xmlns:a16="http://schemas.microsoft.com/office/drawing/2014/main" val="1267475829"/>
                    </a:ext>
                  </a:extLst>
                </a:gridCol>
              </a:tblGrid>
              <a:tr h="3098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Projekt HITRAP @ TK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Aufbau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Abbau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587674769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302871211"/>
                  </a:ext>
                </a:extLst>
              </a:tr>
              <a:tr h="1876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FTE (100%)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2026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2026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2027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2028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604804180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941275962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Abt.-Ltg.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Mitarb. d. Abt.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525352644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619369077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DEC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Z. Andelkovic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4,5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2,7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2,7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2561632186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NCM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C. Mühle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4083414041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Alignment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I. Pschorn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2932196226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ENG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C. Will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3340861325"/>
                  </a:ext>
                </a:extLst>
              </a:tr>
              <a:tr h="339630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GAT-GVT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F. Basel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zzgl. 0,5 extern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zzgl. 0,5 extern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419301731"/>
                  </a:ext>
                </a:extLst>
              </a:tr>
              <a:tr h="339630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GAT-GET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T. Brühne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zzgl. 3 extern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zzgl. 3 extern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252670995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ACO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P. Gerhard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2,4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3,6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3,6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3527143490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IOS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R. Berezov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2236620653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BEA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B. Walasek-Höhne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3,1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1,9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 dirty="0">
                          <a:effectLst/>
                        </a:rPr>
                        <a:t>1,86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2233378614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VAC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S. Strohmenger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524540888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TRI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D. Acker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1,6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2,4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2,4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2618311941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EPS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C. Hunkel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0,42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1616679378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LRF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B. Schlitt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3,2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4,8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4,8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824616658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BAU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U. Fabig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970520470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SRP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C. Pöppe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0,18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2639902373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3414796765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3812743562"/>
                  </a:ext>
                </a:extLst>
              </a:tr>
              <a:tr h="18764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Sum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38,1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22,9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15,2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22,9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" marR="7112" marT="7112" marB="0" anchor="b"/>
                </a:tc>
                <a:extLst>
                  <a:ext uri="{0D108BD9-81ED-4DB2-BD59-A6C34878D82A}">
                    <a16:rowId xmlns:a16="http://schemas.microsoft.com/office/drawing/2014/main" val="407508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25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4C5D9-E93E-4EE7-8C8C-3B25A14A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INTERLAC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6DB366D-9E4E-4E42-8C66-22E57C9B8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37065"/>
              </p:ext>
            </p:extLst>
          </p:nvPr>
        </p:nvGraphicFramePr>
        <p:xfrm>
          <a:off x="510267" y="1371375"/>
          <a:ext cx="8307160" cy="5043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909">
                  <a:extLst>
                    <a:ext uri="{9D8B030D-6E8A-4147-A177-3AD203B41FA5}">
                      <a16:colId xmlns:a16="http://schemas.microsoft.com/office/drawing/2014/main" val="2097433910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1751261027"/>
                    </a:ext>
                  </a:extLst>
                </a:gridCol>
                <a:gridCol w="1067476">
                  <a:extLst>
                    <a:ext uri="{9D8B030D-6E8A-4147-A177-3AD203B41FA5}">
                      <a16:colId xmlns:a16="http://schemas.microsoft.com/office/drawing/2014/main" val="2514128794"/>
                    </a:ext>
                  </a:extLst>
                </a:gridCol>
                <a:gridCol w="1327503">
                  <a:extLst>
                    <a:ext uri="{9D8B030D-6E8A-4147-A177-3AD203B41FA5}">
                      <a16:colId xmlns:a16="http://schemas.microsoft.com/office/drawing/2014/main" val="2567520061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1056254425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4044815974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502121531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1798748685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3975596111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415686717"/>
                    </a:ext>
                  </a:extLst>
                </a:gridCol>
                <a:gridCol w="656909">
                  <a:extLst>
                    <a:ext uri="{9D8B030D-6E8A-4147-A177-3AD203B41FA5}">
                      <a16:colId xmlns:a16="http://schemas.microsoft.com/office/drawing/2014/main" val="3335641375"/>
                    </a:ext>
                  </a:extLst>
                </a:gridCol>
              </a:tblGrid>
              <a:tr h="1300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FTE (100%)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2026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2027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2028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2029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2030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2031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Sum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340395041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783242893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Abt.-Ltg.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Ansprechpartner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903712327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ACC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12,8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18,6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19,6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5,6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3,6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3,6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63,8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3654783357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OIS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G. Walter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881848672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ACO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R. Bär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2,8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5,6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5,6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15,8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3226311904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BCE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J. Roßbach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335187452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OPE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S. Reimann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4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409613104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DEC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F. Herfurth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960395895"/>
                  </a:ext>
                </a:extLst>
              </a:tr>
              <a:tr h="232790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IOS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R. Hollinger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J.Mäder, M.Galonska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4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918719970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LIN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U. Scheeler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744379128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LRF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G. Schreiber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7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113839147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PSU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L. Groening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747730181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447237291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TGF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0,2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0,2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0,2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0,6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553368488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LSF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K. Vogt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23577213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SRP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T. Radon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431949971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314269130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KFG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1,5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575087055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PEK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G. Harks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601314087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BAU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M. Martin Peleaz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1,5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228349210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GAT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T. Brühne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953775793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3225654498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PRO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 dirty="0">
                          <a:effectLst/>
                        </a:rPr>
                        <a:t>13,7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16,2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13,2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0,3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46,9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472840320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PMO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E. Rosi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774676215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BEA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M. Schwickert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5,8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365383092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NCM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C. Mühle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1,5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5,5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679756547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(NCM)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Unterstützung durch ENG (MIN/AK)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0,45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0,45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0,45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1,35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309846275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(NCM)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Unterstützung durch ENG (MDS)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4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549908287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(NCM)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Unterstützung durch TRI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0,75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0,75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0,75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2,25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362461395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EPS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H. Welker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9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3310662856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ENG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C. Will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680181675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TRI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M. Bevcic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4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718304774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VAC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A. Krämer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1428777883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 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0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3393828208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2791933876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Sum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27,2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35,5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33,5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6,1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3,9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6,6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u="none" strike="noStrike">
                          <a:effectLst/>
                        </a:rPr>
                        <a:t>112,8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extLst>
                  <a:ext uri="{0D108BD9-81ED-4DB2-BD59-A6C34878D82A}">
                    <a16:rowId xmlns:a16="http://schemas.microsoft.com/office/drawing/2014/main" val="896888259"/>
                  </a:ext>
                </a:extLst>
              </a:tr>
              <a:tr h="130024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 dirty="0">
                          <a:effectLst/>
                        </a:rPr>
                        <a:t>HLI-type soll Ende 2028 fertig sein und in Betrieb gehen.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0" marR="6130" marT="613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27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9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75E95-092A-43E8-A2A3-8D4572D8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UNILAC RF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9678E27-8908-4ACC-9782-9448CE32A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81970"/>
              </p:ext>
            </p:extLst>
          </p:nvPr>
        </p:nvGraphicFramePr>
        <p:xfrm>
          <a:off x="487135" y="1340303"/>
          <a:ext cx="7365090" cy="4903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369">
                  <a:extLst>
                    <a:ext uri="{9D8B030D-6E8A-4147-A177-3AD203B41FA5}">
                      <a16:colId xmlns:a16="http://schemas.microsoft.com/office/drawing/2014/main" val="3326746225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3493436785"/>
                    </a:ext>
                  </a:extLst>
                </a:gridCol>
                <a:gridCol w="993476">
                  <a:extLst>
                    <a:ext uri="{9D8B030D-6E8A-4147-A177-3AD203B41FA5}">
                      <a16:colId xmlns:a16="http://schemas.microsoft.com/office/drawing/2014/main" val="1807899892"/>
                    </a:ext>
                  </a:extLst>
                </a:gridCol>
                <a:gridCol w="869293">
                  <a:extLst>
                    <a:ext uri="{9D8B030D-6E8A-4147-A177-3AD203B41FA5}">
                      <a16:colId xmlns:a16="http://schemas.microsoft.com/office/drawing/2014/main" val="2318464986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4081583749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2855185670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3302416691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1656913690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3466791779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256854012"/>
                    </a:ext>
                  </a:extLst>
                </a:gridCol>
                <a:gridCol w="611369">
                  <a:extLst>
                    <a:ext uri="{9D8B030D-6E8A-4147-A177-3AD203B41FA5}">
                      <a16:colId xmlns:a16="http://schemas.microsoft.com/office/drawing/2014/main" val="2166815339"/>
                    </a:ext>
                  </a:extLst>
                </a:gridCol>
              </a:tblGrid>
              <a:tr h="1690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Projekt UNILAC RF - Wiederaufbau-"Vollzeitäquivalent"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8576520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851903978"/>
                  </a:ext>
                </a:extLst>
              </a:tr>
              <a:tr h="169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FTE (100%)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2029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2030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2031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Sum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6376728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03324270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Abt.-Ltg.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Mitarb. d. Abt.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56949292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ACC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21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110,5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7166394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LRF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G. Schreiber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13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17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14</a:t>
                      </a:r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92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050164800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R. Bär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0411164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S. Reimann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37907257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IOS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R. Hollinger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0,75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00974355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U. Scheeler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0,75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68227309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PSU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L. Groening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57464358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3508111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TGF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1,4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525927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LSF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K. Vogt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1,4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6542347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54579870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KFG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3,5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0,75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0,75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22,5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66566714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PEK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G. Harks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2,5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41149891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M. Martin Peleaz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416736822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GAT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T. Brühne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5,5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41092945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GAT/GVT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M. Roth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4,5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35982114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3318088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PRO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2,2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1,45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0,95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0,95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7,45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4053420830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PMO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E. Rosi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1,2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288675680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 Will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4725217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TRI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M. Bevcic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2,5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8617632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A. Krämer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0,25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0,75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418211829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40649427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Sum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21,7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25,7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29,9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26,15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19,7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18,7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141,85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5" marR="8455" marT="8455" marB="0" anchor="b"/>
                </a:tc>
                <a:extLst>
                  <a:ext uri="{0D108BD9-81ED-4DB2-BD59-A6C34878D82A}">
                    <a16:rowId xmlns:a16="http://schemas.microsoft.com/office/drawing/2014/main" val="195254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86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99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96226-2DDC-4009-AD5D-AED00ED5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Strahldiagnose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7CF747-7B8A-4737-BEB3-11F41650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91"/>
          <a:stretch/>
        </p:blipFill>
        <p:spPr>
          <a:xfrm>
            <a:off x="1" y="3667449"/>
            <a:ext cx="4402854" cy="22777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4939F6-5AE9-436F-A61A-0801F240C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06"/>
          <a:stretch/>
        </p:blipFill>
        <p:spPr>
          <a:xfrm>
            <a:off x="0" y="1253612"/>
            <a:ext cx="4402854" cy="24199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BB95AFA-4DFD-4EF1-9855-96139CFF5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54" y="1253612"/>
            <a:ext cx="3973085" cy="31955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65098F-8723-4A95-8A49-EB164B9A4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07" t="74525" r="12775" b="470"/>
          <a:stretch/>
        </p:blipFill>
        <p:spPr>
          <a:xfrm>
            <a:off x="4091377" y="204279"/>
            <a:ext cx="4630058" cy="1049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43E8B61-9A9E-40E3-A2B7-A5C6696FEE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0922"/>
          <a:stretch/>
        </p:blipFill>
        <p:spPr>
          <a:xfrm>
            <a:off x="4842461" y="4341363"/>
            <a:ext cx="4030157" cy="22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6176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1656</Words>
  <Application>Microsoft Office PowerPoint</Application>
  <PresentationFormat>Bildschirmpräsentation (4:3)</PresentationFormat>
  <Paragraphs>1118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Wingdings</vt:lpstr>
      <vt:lpstr>gsi-folienmaster</vt:lpstr>
      <vt:lpstr>PowerPoint-Präsentation</vt:lpstr>
      <vt:lpstr>FTE Übersicht</vt:lpstr>
      <vt:lpstr>FTE Übersicht</vt:lpstr>
      <vt:lpstr>UNILAC Recovery</vt:lpstr>
      <vt:lpstr>HITRAP @ TK</vt:lpstr>
      <vt:lpstr>INTERLAC</vt:lpstr>
      <vt:lpstr>UNILAC RF</vt:lpstr>
      <vt:lpstr>PowerPoint-Präsentation</vt:lpstr>
      <vt:lpstr>Strahldiagnose</vt:lpstr>
      <vt:lpstr>EPS</vt:lpstr>
      <vt:lpstr>VAC</vt:lpstr>
      <vt:lpstr>ACO</vt:lpstr>
      <vt:lpstr>Bau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– Was ist das?</dc:title>
  <dc:creator>MS</dc:creator>
  <cp:lastModifiedBy>Vossberg, Markus Dr.</cp:lastModifiedBy>
  <cp:revision>94</cp:revision>
  <cp:lastPrinted>2026-04-15T11:15:34Z</cp:lastPrinted>
  <dcterms:created xsi:type="dcterms:W3CDTF">2016-02-05T12:20:12Z</dcterms:created>
  <dcterms:modified xsi:type="dcterms:W3CDTF">2026-05-11T11:17:39Z</dcterms:modified>
</cp:coreProperties>
</file>