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338" r:id="rId3"/>
    <p:sldId id="342" r:id="rId4"/>
    <p:sldId id="339" r:id="rId5"/>
    <p:sldId id="340" r:id="rId6"/>
    <p:sldId id="341" r:id="rId7"/>
  </p:sldIdLst>
  <p:sldSz cx="9144000" cy="6858000" type="screen4x3"/>
  <p:notesSz cx="6797675" cy="99266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BB63"/>
    <a:srgbClr val="333333"/>
    <a:srgbClr val="666666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53" autoAdjust="0"/>
    <p:restoredTop sz="94691" autoAdjust="0"/>
  </p:normalViewPr>
  <p:slideViewPr>
    <p:cSldViewPr snapToGrid="0" snapToObjects="1">
      <p:cViewPr varScale="1">
        <p:scale>
          <a:sx n="132" d="100"/>
          <a:sy n="132" d="100"/>
        </p:scale>
        <p:origin x="936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23.04.2026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23.04.2026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8" tIns="47779" rIns="95558" bIns="4777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5558" tIns="47779" rIns="95558" bIns="4777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fair-mesh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3" t="11489" r="5373" b="5511"/>
          <a:stretch/>
        </p:blipFill>
        <p:spPr>
          <a:xfrm>
            <a:off x="110437" y="1417154"/>
            <a:ext cx="8926586" cy="50562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2443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0242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grpSp>
        <p:nvGrpSpPr>
          <p:cNvPr id="12" name="Gruppierung 11"/>
          <p:cNvGrpSpPr/>
          <p:nvPr userDrawn="1"/>
        </p:nvGrpSpPr>
        <p:grpSpPr>
          <a:xfrm>
            <a:off x="3193470" y="150090"/>
            <a:ext cx="5615712" cy="845209"/>
            <a:chOff x="3193470" y="150090"/>
            <a:chExt cx="5615712" cy="845209"/>
          </a:xfrm>
        </p:grpSpPr>
        <p:sp>
          <p:nvSpPr>
            <p:cNvPr id="9" name="Rechteck 8"/>
            <p:cNvSpPr/>
            <p:nvPr userDrawn="1"/>
          </p:nvSpPr>
          <p:spPr>
            <a:xfrm>
              <a:off x="7031182" y="150090"/>
              <a:ext cx="1778000" cy="5605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Textfeld 7"/>
            <p:cNvSpPr txBox="1"/>
            <p:nvPr userDrawn="1"/>
          </p:nvSpPr>
          <p:spPr>
            <a:xfrm>
              <a:off x="3193470" y="595189"/>
              <a:ext cx="55308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dirty="0">
                  <a:solidFill>
                    <a:srgbClr val="333333"/>
                  </a:solidFill>
                  <a:latin typeface="Arial"/>
                  <a:cs typeface="Arial"/>
                </a:rPr>
                <a:t>GSI Helmholtzzentrum für Schwerionenforschung GmbH</a:t>
              </a:r>
            </a:p>
            <a:p>
              <a:pPr algn="r"/>
              <a:endParaRPr lang="de-DE" sz="1000" dirty="0">
                <a:solidFill>
                  <a:srgbClr val="333333"/>
                </a:solidFill>
                <a:latin typeface="Arial"/>
                <a:cs typeface="Arial"/>
              </a:endParaRPr>
            </a:p>
          </p:txBody>
        </p:sp>
        <p:pic>
          <p:nvPicPr>
            <p:cNvPr id="10" name="Bild 9" descr="GSI_Logo_rgb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7965" y="178975"/>
              <a:ext cx="1349516" cy="449839"/>
            </a:xfrm>
            <a:prstGeom prst="rect">
              <a:avLst/>
            </a:prstGeom>
          </p:spPr>
        </p:pic>
      </p:grp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6242342" cy="78755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4" y="6552643"/>
            <a:ext cx="825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03399" y="6560611"/>
            <a:ext cx="2895600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03399" y="6560611"/>
            <a:ext cx="2895600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03399" y="6560611"/>
            <a:ext cx="2895600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965" y="259790"/>
            <a:ext cx="1349516" cy="449839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35267" y="6620368"/>
            <a:ext cx="3780832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6242342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03399" y="6560611"/>
            <a:ext cx="2895600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2C5DF554-6555-4A46-BD54-368B74C620AA}"/>
              </a:ext>
            </a:extLst>
          </p:cNvPr>
          <p:cNvSpPr txBox="1">
            <a:spLocks/>
          </p:cNvSpPr>
          <p:nvPr/>
        </p:nvSpPr>
        <p:spPr>
          <a:xfrm>
            <a:off x="1268242" y="3188181"/>
            <a:ext cx="6607516" cy="77986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333333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de-DE" dirty="0"/>
              <a:t>Arbeitspakete</a:t>
            </a:r>
          </a:p>
        </p:txBody>
      </p:sp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820578-C7FB-4225-9820-B453700F8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UNILAC Reparatur </a:t>
            </a: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B9DBA0B0-1F5E-4B2D-81BA-B3AE71DC49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378550"/>
              </p:ext>
            </p:extLst>
          </p:nvPr>
        </p:nvGraphicFramePr>
        <p:xfrm>
          <a:off x="256268" y="1805442"/>
          <a:ext cx="8212138" cy="25947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1314">
                  <a:extLst>
                    <a:ext uri="{9D8B030D-6E8A-4147-A177-3AD203B41FA5}">
                      <a16:colId xmlns:a16="http://schemas.microsoft.com/office/drawing/2014/main" val="3834552892"/>
                    </a:ext>
                  </a:extLst>
                </a:gridCol>
                <a:gridCol w="561314">
                  <a:extLst>
                    <a:ext uri="{9D8B030D-6E8A-4147-A177-3AD203B41FA5}">
                      <a16:colId xmlns:a16="http://schemas.microsoft.com/office/drawing/2014/main" val="547742348"/>
                    </a:ext>
                  </a:extLst>
                </a:gridCol>
                <a:gridCol w="561314">
                  <a:extLst>
                    <a:ext uri="{9D8B030D-6E8A-4147-A177-3AD203B41FA5}">
                      <a16:colId xmlns:a16="http://schemas.microsoft.com/office/drawing/2014/main" val="4189705659"/>
                    </a:ext>
                  </a:extLst>
                </a:gridCol>
                <a:gridCol w="1555307">
                  <a:extLst>
                    <a:ext uri="{9D8B030D-6E8A-4147-A177-3AD203B41FA5}">
                      <a16:colId xmlns:a16="http://schemas.microsoft.com/office/drawing/2014/main" val="1533678932"/>
                    </a:ext>
                  </a:extLst>
                </a:gridCol>
                <a:gridCol w="3850261">
                  <a:extLst>
                    <a:ext uri="{9D8B030D-6E8A-4147-A177-3AD203B41FA5}">
                      <a16:colId xmlns:a16="http://schemas.microsoft.com/office/drawing/2014/main" val="63890755"/>
                    </a:ext>
                  </a:extLst>
                </a:gridCol>
                <a:gridCol w="561314">
                  <a:extLst>
                    <a:ext uri="{9D8B030D-6E8A-4147-A177-3AD203B41FA5}">
                      <a16:colId xmlns:a16="http://schemas.microsoft.com/office/drawing/2014/main" val="3759225766"/>
                    </a:ext>
                  </a:extLst>
                </a:gridCol>
                <a:gridCol w="561314">
                  <a:extLst>
                    <a:ext uri="{9D8B030D-6E8A-4147-A177-3AD203B41FA5}">
                      <a16:colId xmlns:a16="http://schemas.microsoft.com/office/drawing/2014/main" val="3042702049"/>
                    </a:ext>
                  </a:extLst>
                </a:gridCol>
              </a:tblGrid>
              <a:tr h="175473"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74" marR="8774" marT="8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74" marR="8774" marT="8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Abt.</a:t>
                      </a:r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74" marR="8774" marT="8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74" marR="8774" marT="8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74" marR="8774" marT="8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74" marR="8774" marT="8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74" marR="8774" marT="8774" marB="0" anchor="b"/>
                </a:tc>
                <a:extLst>
                  <a:ext uri="{0D108BD9-81ED-4DB2-BD59-A6C34878D82A}">
                    <a16:rowId xmlns:a16="http://schemas.microsoft.com/office/drawing/2014/main" val="600758046"/>
                  </a:ext>
                </a:extLst>
              </a:tr>
              <a:tr h="175473"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74" marR="8774" marT="8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ACC</a:t>
                      </a:r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74" marR="8774" marT="8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74" marR="8774" marT="8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74" marR="8774" marT="8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74" marR="8774" marT="8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74" marR="8774" marT="8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74" marR="8774" marT="8774" marB="0" anchor="b"/>
                </a:tc>
                <a:extLst>
                  <a:ext uri="{0D108BD9-81ED-4DB2-BD59-A6C34878D82A}">
                    <a16:rowId xmlns:a16="http://schemas.microsoft.com/office/drawing/2014/main" val="173739534"/>
                  </a:ext>
                </a:extLst>
              </a:tr>
              <a:tr h="175473"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74" marR="8774" marT="8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74" marR="8774" marT="8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OIS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74" marR="8774" marT="8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?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74" marR="8774" marT="8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Arbeiten mech. Werkstatt und Technilogielabor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74" marR="8774" marT="8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74" marR="8774" marT="8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74" marR="8774" marT="8774" marB="0" anchor="b"/>
                </a:tc>
                <a:extLst>
                  <a:ext uri="{0D108BD9-81ED-4DB2-BD59-A6C34878D82A}">
                    <a16:rowId xmlns:a16="http://schemas.microsoft.com/office/drawing/2014/main" val="1152137985"/>
                  </a:ext>
                </a:extLst>
              </a:tr>
              <a:tr h="175473"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74" marR="8774" marT="8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74" marR="8774" marT="8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ACO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74" marR="8774" marT="8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J. Pforr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74" marR="8774" marT="8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ACO Entwicklung neue Systeme, Ersatz defekte Systeme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74" marR="8774" marT="8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74" marR="8774" marT="8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74" marR="8774" marT="8774" marB="0" anchor="b"/>
                </a:tc>
                <a:extLst>
                  <a:ext uri="{0D108BD9-81ED-4DB2-BD59-A6C34878D82A}">
                    <a16:rowId xmlns:a16="http://schemas.microsoft.com/office/drawing/2014/main" val="2873831952"/>
                  </a:ext>
                </a:extLst>
              </a:tr>
              <a:tr h="175473"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74" marR="8774" marT="8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74" marR="8774" marT="8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>
                          <a:effectLst/>
                        </a:rPr>
                        <a:t>IOS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74" marR="8774" marT="8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R.Hollinger/F.Maimone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74" marR="8774" marT="8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Quellenentwicklung und Wiederinbetriebnahme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74" marR="8774" marT="8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74" marR="8774" marT="8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74" marR="8774" marT="8774" marB="0" anchor="b"/>
                </a:tc>
                <a:extLst>
                  <a:ext uri="{0D108BD9-81ED-4DB2-BD59-A6C34878D82A}">
                    <a16:rowId xmlns:a16="http://schemas.microsoft.com/office/drawing/2014/main" val="1148616293"/>
                  </a:ext>
                </a:extLst>
              </a:tr>
              <a:tr h="175473"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74" marR="8774" marT="8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74" marR="8774" marT="8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LIN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74" marR="8774" marT="8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U.Scheeler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74" marR="8774" marT="8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Planung, Koordination, Dokumentation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74" marR="8774" marT="8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74" marR="8774" marT="8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74" marR="8774" marT="8774" marB="0" anchor="b"/>
                </a:tc>
                <a:extLst>
                  <a:ext uri="{0D108BD9-81ED-4DB2-BD59-A6C34878D82A}">
                    <a16:rowId xmlns:a16="http://schemas.microsoft.com/office/drawing/2014/main" val="970604242"/>
                  </a:ext>
                </a:extLst>
              </a:tr>
              <a:tr h="175473"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74" marR="8774" marT="8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74" marR="8774" marT="8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LIN</a:t>
                      </a:r>
                    </a:p>
                  </a:txBody>
                  <a:tcPr marL="8774" marR="8774" marT="8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?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74" marR="8774" marT="8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Weiterentwicklung Hochstrom/Anlagenfunktionalität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74" marR="8774" marT="8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74" marR="8774" marT="8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74" marR="8774" marT="8774" marB="0" anchor="b"/>
                </a:tc>
                <a:extLst>
                  <a:ext uri="{0D108BD9-81ED-4DB2-BD59-A6C34878D82A}">
                    <a16:rowId xmlns:a16="http://schemas.microsoft.com/office/drawing/2014/main" val="1377222511"/>
                  </a:ext>
                </a:extLst>
              </a:tr>
              <a:tr h="175473"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74" marR="8774" marT="8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Ext</a:t>
                      </a:r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74" marR="8774" marT="8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74" marR="8774" marT="8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74" marR="8774" marT="8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74" marR="8774" marT="8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74" marR="8774" marT="8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74" marR="8774" marT="8774" marB="0" anchor="b"/>
                </a:tc>
                <a:extLst>
                  <a:ext uri="{0D108BD9-81ED-4DB2-BD59-A6C34878D82A}">
                    <a16:rowId xmlns:a16="http://schemas.microsoft.com/office/drawing/2014/main" val="3388408145"/>
                  </a:ext>
                </a:extLst>
              </a:tr>
              <a:tr h="175473"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74" marR="8774" marT="8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74" marR="8774" marT="8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NCM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74" marR="8774" marT="8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C.Mühle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74" marR="8774" marT="8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Reparatur und Ersatz Magnetinstallation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74" marR="8774" marT="8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74" marR="8774" marT="8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74" marR="8774" marT="8774" marB="0" anchor="b"/>
                </a:tc>
                <a:extLst>
                  <a:ext uri="{0D108BD9-81ED-4DB2-BD59-A6C34878D82A}">
                    <a16:rowId xmlns:a16="http://schemas.microsoft.com/office/drawing/2014/main" val="708926778"/>
                  </a:ext>
                </a:extLst>
              </a:tr>
              <a:tr h="175473"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74" marR="8774" marT="8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74" marR="8774" marT="8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BEA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74" marR="8774" marT="8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B. Walasek-Höhne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74" marR="8774" marT="8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Ersatz und Aufbau defekte Strahldiagnose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74" marR="8774" marT="8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74" marR="8774" marT="8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74" marR="8774" marT="8774" marB="0" anchor="b"/>
                </a:tc>
                <a:extLst>
                  <a:ext uri="{0D108BD9-81ED-4DB2-BD59-A6C34878D82A}">
                    <a16:rowId xmlns:a16="http://schemas.microsoft.com/office/drawing/2014/main" val="3086019501"/>
                  </a:ext>
                </a:extLst>
              </a:tr>
              <a:tr h="175473"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74" marR="8774" marT="8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74" marR="8774" marT="8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EPS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74" marR="8774" marT="8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C. Hunkel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74" marR="8774" marT="8774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Reparatur, Ertüchtigung, Neubeschaffung und Inbetriebnahme div. MNG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74" marR="8774" marT="8774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74" marR="8774" marT="8774" marB="0" anchor="b"/>
                </a:tc>
                <a:extLst>
                  <a:ext uri="{0D108BD9-81ED-4DB2-BD59-A6C34878D82A}">
                    <a16:rowId xmlns:a16="http://schemas.microsoft.com/office/drawing/2014/main" val="556307321"/>
                  </a:ext>
                </a:extLst>
              </a:tr>
              <a:tr h="175473"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74" marR="8774" marT="8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74" marR="8774" marT="8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DMU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74" marR="8774" marT="8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A. Seidel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74" marR="8774" marT="8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Laufende Betreung von Anlagenänderungen/Ersatzbeschaffungen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74" marR="8774" marT="8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74" marR="8774" marT="8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74" marR="8774" marT="8774" marB="0" anchor="b"/>
                </a:tc>
                <a:extLst>
                  <a:ext uri="{0D108BD9-81ED-4DB2-BD59-A6C34878D82A}">
                    <a16:rowId xmlns:a16="http://schemas.microsoft.com/office/drawing/2014/main" val="3364665065"/>
                  </a:ext>
                </a:extLst>
              </a:tr>
              <a:tr h="175473"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74" marR="8774" marT="8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74" marR="8774" marT="8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TRI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74" marR="8774" marT="8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D.Acker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74" marR="8774" marT="8774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Wiederinbetriebnahme Kühlwasser, Lecksuche Vakuum, Austausch defekte Komponenten,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74" marR="8774" marT="8774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4616986"/>
                  </a:ext>
                </a:extLst>
              </a:tr>
              <a:tr h="175473"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74" marR="8774" marT="8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74" marR="8774" marT="8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VAC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74" marR="8774" marT="8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M.Kreutz/B. Mai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74" marR="8774" marT="8774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Wiederinbetriebnahme Vakuum incl. Steuerung, Neuaufbau EH Vakuum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74" marR="8774" marT="8774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74" marR="8774" marT="8774" marB="0" anchor="b"/>
                </a:tc>
                <a:extLst>
                  <a:ext uri="{0D108BD9-81ED-4DB2-BD59-A6C34878D82A}">
                    <a16:rowId xmlns:a16="http://schemas.microsoft.com/office/drawing/2014/main" val="38089777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1579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F996FF-A464-4674-B685-EFE2CB28A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0E4F4D68-A6EF-4986-851D-B2B4E9C45D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339498"/>
              </p:ext>
            </p:extLst>
          </p:nvPr>
        </p:nvGraphicFramePr>
        <p:xfrm>
          <a:off x="881060" y="1349375"/>
          <a:ext cx="6811511" cy="5118111"/>
        </p:xfrm>
        <a:graphic>
          <a:graphicData uri="http://schemas.openxmlformats.org/drawingml/2006/table">
            <a:tbl>
              <a:tblPr/>
              <a:tblGrid>
                <a:gridCol w="457190">
                  <a:extLst>
                    <a:ext uri="{9D8B030D-6E8A-4147-A177-3AD203B41FA5}">
                      <a16:colId xmlns:a16="http://schemas.microsoft.com/office/drawing/2014/main" val="3566236768"/>
                    </a:ext>
                  </a:extLst>
                </a:gridCol>
                <a:gridCol w="1000874">
                  <a:extLst>
                    <a:ext uri="{9D8B030D-6E8A-4147-A177-3AD203B41FA5}">
                      <a16:colId xmlns:a16="http://schemas.microsoft.com/office/drawing/2014/main" val="2162706442"/>
                    </a:ext>
                  </a:extLst>
                </a:gridCol>
                <a:gridCol w="2557792">
                  <a:extLst>
                    <a:ext uri="{9D8B030D-6E8A-4147-A177-3AD203B41FA5}">
                      <a16:colId xmlns:a16="http://schemas.microsoft.com/office/drawing/2014/main" val="2741865600"/>
                    </a:ext>
                  </a:extLst>
                </a:gridCol>
                <a:gridCol w="1362302">
                  <a:extLst>
                    <a:ext uri="{9D8B030D-6E8A-4147-A177-3AD203B41FA5}">
                      <a16:colId xmlns:a16="http://schemas.microsoft.com/office/drawing/2014/main" val="38822261"/>
                    </a:ext>
                  </a:extLst>
                </a:gridCol>
                <a:gridCol w="1433353">
                  <a:extLst>
                    <a:ext uri="{9D8B030D-6E8A-4147-A177-3AD203B41FA5}">
                      <a16:colId xmlns:a16="http://schemas.microsoft.com/office/drawing/2014/main" val="1842838726"/>
                    </a:ext>
                  </a:extLst>
                </a:gridCol>
              </a:tblGrid>
              <a:tr h="295435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1" i="0" u="none" strike="noStrike">
                          <a:solidFill>
                            <a:srgbClr val="616161"/>
                          </a:solidFill>
                          <a:effectLst/>
                          <a:latin typeface="ROBOTO" panose="02000000000000000000" pitchFamily="2" charset="0"/>
                        </a:rPr>
                        <a:t> </a:t>
                      </a:r>
                    </a:p>
                  </a:txBody>
                  <a:tcPr marL="8013" marR="8013" marT="8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1" i="0" u="none" strike="noStrike">
                          <a:solidFill>
                            <a:srgbClr val="616161"/>
                          </a:solidFill>
                          <a:effectLst/>
                          <a:latin typeface="ROBOTO" panose="02000000000000000000" pitchFamily="2" charset="0"/>
                        </a:rPr>
                        <a:t>SP_02</a:t>
                      </a:r>
                    </a:p>
                  </a:txBody>
                  <a:tcPr marL="72115" marR="8013" marT="8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1" i="0" u="none" strike="noStrike">
                          <a:solidFill>
                            <a:srgbClr val="616161"/>
                          </a:solidFill>
                          <a:effectLst/>
                          <a:latin typeface="ROBOTO" panose="02000000000000000000" pitchFamily="2" charset="0"/>
                        </a:rPr>
                        <a:t>Projekt 2: HITRAP in TK</a:t>
                      </a:r>
                    </a:p>
                  </a:txBody>
                  <a:tcPr marL="8013" marR="8013" marT="8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1" i="0" u="none" strike="noStrike">
                          <a:solidFill>
                            <a:srgbClr val="616161"/>
                          </a:solidFill>
                          <a:effectLst/>
                          <a:latin typeface="ROBOTO" panose="02000000000000000000" pitchFamily="2" charset="0"/>
                        </a:rPr>
                        <a:t>Andelkovic; Zoran Dr.</a:t>
                      </a:r>
                    </a:p>
                  </a:txBody>
                  <a:tcPr marL="8013" marR="8013" marT="8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1" i="0" u="none" strike="noStrike">
                          <a:solidFill>
                            <a:srgbClr val="616161"/>
                          </a:solidFill>
                          <a:effectLst/>
                          <a:latin typeface="ROBOTO" panose="02000000000000000000" pitchFamily="2" charset="0"/>
                        </a:rPr>
                        <a:t>Herfurth; Frank Dr.</a:t>
                      </a:r>
                    </a:p>
                  </a:txBody>
                  <a:tcPr marL="8013" marR="8013" marT="8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846319"/>
                  </a:ext>
                </a:extLst>
              </a:tr>
              <a:tr h="295435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 </a:t>
                      </a:r>
                    </a:p>
                  </a:txBody>
                  <a:tcPr marL="8013" marR="8013" marT="8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WP1</a:t>
                      </a:r>
                    </a:p>
                  </a:txBody>
                  <a:tcPr marL="288458" marR="8013" marT="8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HITRAP Planung &amp; Administration</a:t>
                      </a:r>
                    </a:p>
                  </a:txBody>
                  <a:tcPr marL="8013" marR="8013" marT="8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Andelkovic; Zoran Dr.</a:t>
                      </a:r>
                    </a:p>
                  </a:txBody>
                  <a:tcPr marL="8013" marR="8013" marT="8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Herfurth; Frank Dr.</a:t>
                      </a:r>
                    </a:p>
                  </a:txBody>
                  <a:tcPr marL="8013" marR="8013" marT="8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1348989"/>
                  </a:ext>
                </a:extLst>
              </a:tr>
              <a:tr h="295435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 </a:t>
                      </a:r>
                    </a:p>
                  </a:txBody>
                  <a:tcPr marL="8013" marR="8013" marT="8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WP2</a:t>
                      </a:r>
                    </a:p>
                  </a:txBody>
                  <a:tcPr marL="288458" marR="8013" marT="8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HITRAP System Design and Interfaces</a:t>
                      </a:r>
                    </a:p>
                  </a:txBody>
                  <a:tcPr marL="8013" marR="8013" marT="8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N</a:t>
                      </a:r>
                    </a:p>
                  </a:txBody>
                  <a:tcPr marL="8013" marR="8013" marT="8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N</a:t>
                      </a:r>
                    </a:p>
                  </a:txBody>
                  <a:tcPr marL="8013" marR="8013" marT="8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891260"/>
                  </a:ext>
                </a:extLst>
              </a:tr>
              <a:tr h="295435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 </a:t>
                      </a:r>
                    </a:p>
                  </a:txBody>
                  <a:tcPr marL="8013" marR="8013" marT="8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WP3</a:t>
                      </a:r>
                    </a:p>
                  </a:txBody>
                  <a:tcPr marL="288458" marR="8013" marT="8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HITRAP DMU</a:t>
                      </a:r>
                    </a:p>
                  </a:txBody>
                  <a:tcPr marL="8013" marR="8013" marT="8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N</a:t>
                      </a:r>
                    </a:p>
                  </a:txBody>
                  <a:tcPr marL="8013" marR="8013" marT="8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N</a:t>
                      </a:r>
                    </a:p>
                  </a:txBody>
                  <a:tcPr marL="8013" marR="8013" marT="8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986011"/>
                  </a:ext>
                </a:extLst>
              </a:tr>
              <a:tr h="295435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 </a:t>
                      </a:r>
                    </a:p>
                  </a:txBody>
                  <a:tcPr marL="8013" marR="8013" marT="8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WP4</a:t>
                      </a:r>
                    </a:p>
                  </a:txBody>
                  <a:tcPr marL="288458" marR="8013" marT="8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HITRAP Safety/TVS</a:t>
                      </a:r>
                    </a:p>
                  </a:txBody>
                  <a:tcPr marL="8013" marR="8013" marT="8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C. Pöppe</a:t>
                      </a:r>
                    </a:p>
                  </a:txBody>
                  <a:tcPr marL="8013" marR="8013" marT="8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T. Radon</a:t>
                      </a:r>
                    </a:p>
                  </a:txBody>
                  <a:tcPr marL="8013" marR="8013" marT="8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2176349"/>
                  </a:ext>
                </a:extLst>
              </a:tr>
              <a:tr h="295435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 </a:t>
                      </a:r>
                    </a:p>
                  </a:txBody>
                  <a:tcPr marL="8013" marR="8013" marT="8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WP5</a:t>
                      </a:r>
                    </a:p>
                  </a:txBody>
                  <a:tcPr marL="288458" marR="8013" marT="8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HITRAP Beam Dynamics</a:t>
                      </a:r>
                    </a:p>
                  </a:txBody>
                  <a:tcPr marL="8013" marR="8013" marT="8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N</a:t>
                      </a:r>
                    </a:p>
                  </a:txBody>
                  <a:tcPr marL="8013" marR="8013" marT="8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N</a:t>
                      </a:r>
                    </a:p>
                  </a:txBody>
                  <a:tcPr marL="8013" marR="8013" marT="8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9769047"/>
                  </a:ext>
                </a:extLst>
              </a:tr>
              <a:tr h="295435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 </a:t>
                      </a:r>
                    </a:p>
                  </a:txBody>
                  <a:tcPr marL="8013" marR="8013" marT="8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WP6</a:t>
                      </a:r>
                    </a:p>
                  </a:txBody>
                  <a:tcPr marL="288458" marR="8013" marT="8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HITRAP Magnets</a:t>
                      </a:r>
                    </a:p>
                  </a:txBody>
                  <a:tcPr marL="8013" marR="8013" marT="8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C. Mühle</a:t>
                      </a:r>
                    </a:p>
                  </a:txBody>
                  <a:tcPr marL="8013" marR="8013" marT="8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N</a:t>
                      </a:r>
                    </a:p>
                  </a:txBody>
                  <a:tcPr marL="8013" marR="8013" marT="8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211520"/>
                  </a:ext>
                </a:extLst>
              </a:tr>
              <a:tr h="295435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 </a:t>
                      </a:r>
                    </a:p>
                  </a:txBody>
                  <a:tcPr marL="8013" marR="8013" marT="8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WP7</a:t>
                      </a:r>
                    </a:p>
                  </a:txBody>
                  <a:tcPr marL="288458" marR="8013" marT="8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HITRAP IH Triplet Reparatur</a:t>
                      </a:r>
                    </a:p>
                  </a:txBody>
                  <a:tcPr marL="8013" marR="8013" marT="8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N</a:t>
                      </a:r>
                    </a:p>
                  </a:txBody>
                  <a:tcPr marL="8013" marR="8013" marT="8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N</a:t>
                      </a:r>
                    </a:p>
                  </a:txBody>
                  <a:tcPr marL="8013" marR="8013" marT="8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249462"/>
                  </a:ext>
                </a:extLst>
              </a:tr>
              <a:tr h="295435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 </a:t>
                      </a:r>
                    </a:p>
                  </a:txBody>
                  <a:tcPr marL="8013" marR="8013" marT="8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WP8</a:t>
                      </a:r>
                    </a:p>
                  </a:txBody>
                  <a:tcPr marL="288458" marR="8013" marT="8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HITRAP Power Converters</a:t>
                      </a:r>
                    </a:p>
                  </a:txBody>
                  <a:tcPr marL="8013" marR="8013" marT="8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U. Clausen</a:t>
                      </a:r>
                    </a:p>
                  </a:txBody>
                  <a:tcPr marL="8013" marR="8013" marT="8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C. Hunkel</a:t>
                      </a:r>
                    </a:p>
                  </a:txBody>
                  <a:tcPr marL="8013" marR="8013" marT="8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5006909"/>
                  </a:ext>
                </a:extLst>
              </a:tr>
              <a:tr h="295435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 </a:t>
                      </a:r>
                    </a:p>
                  </a:txBody>
                  <a:tcPr marL="8013" marR="8013" marT="8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WP9</a:t>
                      </a:r>
                    </a:p>
                  </a:txBody>
                  <a:tcPr marL="288458" marR="8013" marT="8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HITRAP RF System</a:t>
                      </a:r>
                    </a:p>
                  </a:txBody>
                  <a:tcPr marL="8013" marR="8013" marT="8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P. Luckner-Piecha</a:t>
                      </a:r>
                    </a:p>
                  </a:txBody>
                  <a:tcPr marL="8013" marR="8013" marT="8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B. Schlitt</a:t>
                      </a:r>
                    </a:p>
                  </a:txBody>
                  <a:tcPr marL="8013" marR="8013" marT="8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529159"/>
                  </a:ext>
                </a:extLst>
              </a:tr>
              <a:tr h="295435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 </a:t>
                      </a:r>
                    </a:p>
                  </a:txBody>
                  <a:tcPr marL="8013" marR="8013" marT="8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WP10</a:t>
                      </a:r>
                    </a:p>
                  </a:txBody>
                  <a:tcPr marL="288458" marR="8013" marT="8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HITRAP Beam Instrumnetation</a:t>
                      </a:r>
                    </a:p>
                  </a:txBody>
                  <a:tcPr marL="8013" marR="8013" marT="8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B. Walasek-Höhne</a:t>
                      </a:r>
                    </a:p>
                  </a:txBody>
                  <a:tcPr marL="8013" marR="8013" marT="8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A. Reiter</a:t>
                      </a:r>
                    </a:p>
                  </a:txBody>
                  <a:tcPr marL="8013" marR="8013" marT="8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9683822"/>
                  </a:ext>
                </a:extLst>
              </a:tr>
              <a:tr h="295435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 </a:t>
                      </a:r>
                    </a:p>
                  </a:txBody>
                  <a:tcPr marL="8013" marR="8013" marT="8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WP11</a:t>
                      </a:r>
                    </a:p>
                  </a:txBody>
                  <a:tcPr marL="288458" marR="8013" marT="8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HITRAP Vacuum</a:t>
                      </a:r>
                    </a:p>
                  </a:txBody>
                  <a:tcPr marL="8013" marR="8013" marT="8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S. Strohmenger</a:t>
                      </a:r>
                    </a:p>
                  </a:txBody>
                  <a:tcPr marL="8013" marR="8013" marT="8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A. Krämer</a:t>
                      </a:r>
                    </a:p>
                  </a:txBody>
                  <a:tcPr marL="8013" marR="8013" marT="8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463150"/>
                  </a:ext>
                </a:extLst>
              </a:tr>
              <a:tr h="295435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 </a:t>
                      </a:r>
                    </a:p>
                  </a:txBody>
                  <a:tcPr marL="8013" marR="8013" marT="8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WP12</a:t>
                      </a:r>
                    </a:p>
                  </a:txBody>
                  <a:tcPr marL="288458" marR="8013" marT="8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HITRAP Ionenquellen</a:t>
                      </a:r>
                    </a:p>
                  </a:txBody>
                  <a:tcPr marL="8013" marR="8013" marT="8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R. Berezov</a:t>
                      </a:r>
                    </a:p>
                  </a:txBody>
                  <a:tcPr marL="8013" marR="8013" marT="8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A. Andreev</a:t>
                      </a:r>
                    </a:p>
                  </a:txBody>
                  <a:tcPr marL="8013" marR="8013" marT="8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444072"/>
                  </a:ext>
                </a:extLst>
              </a:tr>
              <a:tr h="295435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 </a:t>
                      </a:r>
                    </a:p>
                  </a:txBody>
                  <a:tcPr marL="8013" marR="8013" marT="8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WP13</a:t>
                      </a:r>
                    </a:p>
                  </a:txBody>
                  <a:tcPr marL="288458" marR="8013" marT="8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HITRAP Controls</a:t>
                      </a:r>
                    </a:p>
                  </a:txBody>
                  <a:tcPr marL="8013" marR="8013" marT="8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P. Gerhard</a:t>
                      </a:r>
                    </a:p>
                  </a:txBody>
                  <a:tcPr marL="8013" marR="8013" marT="8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J. Pforr</a:t>
                      </a:r>
                    </a:p>
                  </a:txBody>
                  <a:tcPr marL="8013" marR="8013" marT="8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9114962"/>
                  </a:ext>
                </a:extLst>
              </a:tr>
              <a:tr h="295435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 </a:t>
                      </a:r>
                    </a:p>
                  </a:txBody>
                  <a:tcPr marL="8013" marR="8013" marT="8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WP14</a:t>
                      </a:r>
                    </a:p>
                  </a:txBody>
                  <a:tcPr marL="288458" marR="8013" marT="8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HITRAP Ausbau &amp; Aufbau</a:t>
                      </a:r>
                    </a:p>
                  </a:txBody>
                  <a:tcPr marL="8013" marR="8013" marT="8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D. Acker</a:t>
                      </a:r>
                    </a:p>
                  </a:txBody>
                  <a:tcPr marL="8013" marR="8013" marT="8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M. Bevcic</a:t>
                      </a:r>
                    </a:p>
                  </a:txBody>
                  <a:tcPr marL="8013" marR="8013" marT="8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830471"/>
                  </a:ext>
                </a:extLst>
              </a:tr>
              <a:tr h="295435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 </a:t>
                      </a:r>
                    </a:p>
                  </a:txBody>
                  <a:tcPr marL="8013" marR="8013" marT="8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WP15</a:t>
                      </a:r>
                    </a:p>
                  </a:txBody>
                  <a:tcPr marL="288458" marR="8013" marT="8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HITRAP Inbetriebnahme in TK</a:t>
                      </a:r>
                    </a:p>
                  </a:txBody>
                  <a:tcPr marL="8013" marR="8013" marT="8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N</a:t>
                      </a:r>
                    </a:p>
                  </a:txBody>
                  <a:tcPr marL="8013" marR="8013" marT="8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N</a:t>
                      </a:r>
                    </a:p>
                  </a:txBody>
                  <a:tcPr marL="8013" marR="8013" marT="8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8268995"/>
                  </a:ext>
                </a:extLst>
              </a:tr>
              <a:tr h="295435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 </a:t>
                      </a:r>
                    </a:p>
                  </a:txBody>
                  <a:tcPr marL="8013" marR="8013" marT="8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WP16</a:t>
                      </a:r>
                    </a:p>
                  </a:txBody>
                  <a:tcPr marL="288458" marR="8013" marT="8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HITRAP Bau incl. TGA</a:t>
                      </a:r>
                    </a:p>
                  </a:txBody>
                  <a:tcPr marL="8013" marR="8013" marT="8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Fabig; Uwe</a:t>
                      </a:r>
                    </a:p>
                  </a:txBody>
                  <a:tcPr marL="8013" marR="8013" marT="8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Martin Pelaez; Maria Isabel</a:t>
                      </a:r>
                    </a:p>
                  </a:txBody>
                  <a:tcPr marL="8013" marR="8013" marT="80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01517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7435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FB9AEE-D39F-44F0-874D-052CBB30B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HITRAP @ TK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20E974A-D14B-4E45-B4ED-0ED07FE9A6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105" y="3736128"/>
            <a:ext cx="5803280" cy="2685050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31F9A480-34DB-4E24-96F2-1A1C8F4750C2}"/>
              </a:ext>
            </a:extLst>
          </p:cNvPr>
          <p:cNvGrpSpPr/>
          <p:nvPr/>
        </p:nvGrpSpPr>
        <p:grpSpPr>
          <a:xfrm>
            <a:off x="108859" y="1632857"/>
            <a:ext cx="2946398" cy="3911600"/>
            <a:chOff x="108859" y="1632857"/>
            <a:chExt cx="2946398" cy="3911600"/>
          </a:xfrm>
        </p:grpSpPr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B5F94247-0A1D-45B0-B80D-4844BA0A58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7547" r="12526"/>
            <a:stretch/>
          </p:blipFill>
          <p:spPr>
            <a:xfrm>
              <a:off x="108859" y="1632857"/>
              <a:ext cx="2946398" cy="3911600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1EA273E9-F0BF-4512-925E-B713F82B3B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3292" t="19726" r="27177" b="13036"/>
            <a:stretch/>
          </p:blipFill>
          <p:spPr>
            <a:xfrm>
              <a:off x="2561771" y="2148113"/>
              <a:ext cx="493486" cy="2844801"/>
            </a:xfrm>
            <a:prstGeom prst="rect">
              <a:avLst/>
            </a:prstGeom>
          </p:spPr>
        </p:pic>
      </p:grpSp>
      <p:sp>
        <p:nvSpPr>
          <p:cNvPr id="9" name="Textfeld 8">
            <a:extLst>
              <a:ext uri="{FF2B5EF4-FFF2-40B4-BE49-F238E27FC236}">
                <a16:creationId xmlns:a16="http://schemas.microsoft.com/office/drawing/2014/main" id="{6772289B-074D-4808-8038-53862AB7EE5C}"/>
              </a:ext>
            </a:extLst>
          </p:cNvPr>
          <p:cNvSpPr txBox="1"/>
          <p:nvPr/>
        </p:nvSpPr>
        <p:spPr>
          <a:xfrm>
            <a:off x="3352798" y="1553029"/>
            <a:ext cx="5921830" cy="203132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/>
              <a:t>Simulation, Vermessung, 3D Scan, Raumplanung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/>
              <a:t>IH-Triplet, </a:t>
            </a:r>
            <a:r>
              <a:rPr lang="de-DE" dirty="0" err="1"/>
              <a:t>Supernanogun</a:t>
            </a:r>
            <a:r>
              <a:rPr lang="de-DE" dirty="0"/>
              <a:t>, RF-Verstärker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/>
              <a:t>TK Zugang, Demontage und Transport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/>
              <a:t>Ausbau IH + Triplet, Verkupferung, Einbau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/>
              <a:t>Planung, Lieferung, Aufbau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/>
              <a:t>Ionenquelle, LEBT, RFQ, IH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/>
              <a:t>IOS – RFQ – IH </a:t>
            </a:r>
            <a:r>
              <a:rPr lang="de-DE" dirty="0">
                <a:sym typeface="Wingdings" panose="05000000000000000000" pitchFamily="2" charset="2"/>
              </a:rPr>
              <a:t>Rest TK + SIS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2250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D4C5D9-E93E-4EE7-8C8C-3B25A14AB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INTERLAC</a:t>
            </a: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B3D32846-BE67-440A-B7A0-10738B4A52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060137"/>
              </p:ext>
            </p:extLst>
          </p:nvPr>
        </p:nvGraphicFramePr>
        <p:xfrm>
          <a:off x="741880" y="1603371"/>
          <a:ext cx="6422572" cy="4209600"/>
        </p:xfrm>
        <a:graphic>
          <a:graphicData uri="http://schemas.openxmlformats.org/drawingml/2006/table">
            <a:tbl>
              <a:tblPr/>
              <a:tblGrid>
                <a:gridCol w="545974">
                  <a:extLst>
                    <a:ext uri="{9D8B030D-6E8A-4147-A177-3AD203B41FA5}">
                      <a16:colId xmlns:a16="http://schemas.microsoft.com/office/drawing/2014/main" val="4290310507"/>
                    </a:ext>
                  </a:extLst>
                </a:gridCol>
                <a:gridCol w="1195240">
                  <a:extLst>
                    <a:ext uri="{9D8B030D-6E8A-4147-A177-3AD203B41FA5}">
                      <a16:colId xmlns:a16="http://schemas.microsoft.com/office/drawing/2014/main" val="2307687127"/>
                    </a:ext>
                  </a:extLst>
                </a:gridCol>
                <a:gridCol w="3054503">
                  <a:extLst>
                    <a:ext uri="{9D8B030D-6E8A-4147-A177-3AD203B41FA5}">
                      <a16:colId xmlns:a16="http://schemas.microsoft.com/office/drawing/2014/main" val="1763206984"/>
                    </a:ext>
                  </a:extLst>
                </a:gridCol>
                <a:gridCol w="1626855">
                  <a:extLst>
                    <a:ext uri="{9D8B030D-6E8A-4147-A177-3AD203B41FA5}">
                      <a16:colId xmlns:a16="http://schemas.microsoft.com/office/drawing/2014/main" val="1293993586"/>
                    </a:ext>
                  </a:extLst>
                </a:gridCol>
              </a:tblGrid>
              <a:tr h="2631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1" i="0" u="none" strike="noStrike">
                          <a:solidFill>
                            <a:srgbClr val="616161"/>
                          </a:solidFill>
                          <a:effectLst/>
                          <a:latin typeface="ROBOTO" panose="02000000000000000000" pitchFamily="2" charset="0"/>
                        </a:rPr>
                        <a:t> </a:t>
                      </a: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1" i="0" u="none" strike="noStrike">
                          <a:solidFill>
                            <a:srgbClr val="616161"/>
                          </a:solidFill>
                          <a:effectLst/>
                          <a:latin typeface="ROBOTO" panose="02000000000000000000" pitchFamily="2" charset="0"/>
                        </a:rPr>
                        <a:t>SP_03</a:t>
                      </a:r>
                    </a:p>
                  </a:txBody>
                  <a:tcPr marL="76622" marR="8514" marT="85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1" i="0" u="none" strike="noStrike">
                          <a:solidFill>
                            <a:srgbClr val="616161"/>
                          </a:solidFill>
                          <a:effectLst/>
                          <a:latin typeface="ROBOTO" panose="02000000000000000000" pitchFamily="2" charset="0"/>
                        </a:rPr>
                        <a:t>Projekt 3: InterLAC, HLI-type Linac</a:t>
                      </a: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1" i="0" u="none" strike="noStrike">
                          <a:solidFill>
                            <a:srgbClr val="616161"/>
                          </a:solidFill>
                          <a:effectLst/>
                          <a:latin typeface="ROBOTO" panose="02000000000000000000" pitchFamily="2" charset="0"/>
                        </a:rPr>
                        <a:t> </a:t>
                      </a: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939966"/>
                  </a:ext>
                </a:extLst>
              </a:tr>
              <a:tr h="2631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 </a:t>
                      </a: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WP1</a:t>
                      </a:r>
                    </a:p>
                  </a:txBody>
                  <a:tcPr marL="306487" marR="8514" marT="85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Time schedules &amp; documentation</a:t>
                      </a: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G. Loisch</a:t>
                      </a: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247211"/>
                  </a:ext>
                </a:extLst>
              </a:tr>
              <a:tr h="2631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 </a:t>
                      </a: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WP2</a:t>
                      </a:r>
                    </a:p>
                  </a:txBody>
                  <a:tcPr marL="306487" marR="8514" marT="85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Beam Dynamics &amp; system design</a:t>
                      </a: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M. Miski-Oglu</a:t>
                      </a: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130861"/>
                  </a:ext>
                </a:extLst>
              </a:tr>
              <a:tr h="2631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 </a:t>
                      </a: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WP3</a:t>
                      </a:r>
                    </a:p>
                  </a:txBody>
                  <a:tcPr marL="306487" marR="8514" marT="85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Cavity inspection, procurement &amp; testing</a:t>
                      </a: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H. Vormann</a:t>
                      </a: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612457"/>
                  </a:ext>
                </a:extLst>
              </a:tr>
              <a:tr h="2631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 </a:t>
                      </a: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WP4</a:t>
                      </a:r>
                    </a:p>
                  </a:txBody>
                  <a:tcPr marL="306487" marR="8514" marT="85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Safety/Radiation protection/TVS</a:t>
                      </a: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T. Radon</a:t>
                      </a: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362040"/>
                  </a:ext>
                </a:extLst>
              </a:tr>
              <a:tr h="2631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 </a:t>
                      </a: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WP5</a:t>
                      </a:r>
                    </a:p>
                  </a:txBody>
                  <a:tcPr marL="306487" marR="8514" marT="85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Civil construction incl. TGA</a:t>
                      </a: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A. Giesler</a:t>
                      </a: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272702"/>
                  </a:ext>
                </a:extLst>
              </a:tr>
              <a:tr h="2631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 </a:t>
                      </a: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WP6</a:t>
                      </a:r>
                    </a:p>
                  </a:txBody>
                  <a:tcPr marL="306487" marR="8514" marT="85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Magnets</a:t>
                      </a: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C. Mühle</a:t>
                      </a: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3676310"/>
                  </a:ext>
                </a:extLst>
              </a:tr>
              <a:tr h="2631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 </a:t>
                      </a: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WP7</a:t>
                      </a:r>
                    </a:p>
                  </a:txBody>
                  <a:tcPr marL="306487" marR="8514" marT="85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Power Converters</a:t>
                      </a: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C. Hunkel</a:t>
                      </a: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523893"/>
                  </a:ext>
                </a:extLst>
              </a:tr>
              <a:tr h="2631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 </a:t>
                      </a: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WP8</a:t>
                      </a:r>
                    </a:p>
                  </a:txBody>
                  <a:tcPr marL="306487" marR="8514" marT="85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RF systems</a:t>
                      </a: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C. Herr</a:t>
                      </a: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994707"/>
                  </a:ext>
                </a:extLst>
              </a:tr>
              <a:tr h="2631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 </a:t>
                      </a: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WP9</a:t>
                      </a:r>
                    </a:p>
                  </a:txBody>
                  <a:tcPr marL="306487" marR="8514" marT="85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Beam Instrumentation</a:t>
                      </a: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B. Walasek-Höhne</a:t>
                      </a: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2946166"/>
                  </a:ext>
                </a:extLst>
              </a:tr>
              <a:tr h="2631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 </a:t>
                      </a: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WP10</a:t>
                      </a:r>
                    </a:p>
                  </a:txBody>
                  <a:tcPr marL="306487" marR="8514" marT="85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Vacuum</a:t>
                      </a: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A. Krämer</a:t>
                      </a: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2814179"/>
                  </a:ext>
                </a:extLst>
              </a:tr>
              <a:tr h="2631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 </a:t>
                      </a: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WP11</a:t>
                      </a:r>
                    </a:p>
                  </a:txBody>
                  <a:tcPr marL="306487" marR="8514" marT="85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Ion source</a:t>
                      </a: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F. Maimmone</a:t>
                      </a: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774608"/>
                  </a:ext>
                </a:extLst>
              </a:tr>
              <a:tr h="2631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 </a:t>
                      </a: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WP12</a:t>
                      </a:r>
                    </a:p>
                  </a:txBody>
                  <a:tcPr marL="306487" marR="8514" marT="85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Timing &amp; Controls</a:t>
                      </a: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P. Gerhard</a:t>
                      </a: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6999664"/>
                  </a:ext>
                </a:extLst>
              </a:tr>
              <a:tr h="2631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 </a:t>
                      </a: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WP13</a:t>
                      </a:r>
                    </a:p>
                  </a:txBody>
                  <a:tcPr marL="306487" marR="8514" marT="85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Mechanical design</a:t>
                      </a: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A. Seidel</a:t>
                      </a: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4330434"/>
                  </a:ext>
                </a:extLst>
              </a:tr>
              <a:tr h="2631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 </a:t>
                      </a: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WP14</a:t>
                      </a:r>
                    </a:p>
                  </a:txBody>
                  <a:tcPr marL="306487" marR="8514" marT="85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Logistics &amp; installation</a:t>
                      </a: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D. Acker</a:t>
                      </a: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643977"/>
                  </a:ext>
                </a:extLst>
              </a:tr>
              <a:tr h="2631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 </a:t>
                      </a: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WP15</a:t>
                      </a:r>
                    </a:p>
                  </a:txBody>
                  <a:tcPr marL="306487" marR="8514" marT="85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Commissioning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U. Scheeler</a:t>
                      </a:r>
                    </a:p>
                  </a:txBody>
                  <a:tcPr marL="8514" marR="8514" marT="85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16299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595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8C5F50-31D8-4EF5-A662-229263E05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New RF </a:t>
            </a:r>
            <a:r>
              <a:rPr lang="de-DE" dirty="0" err="1"/>
              <a:t>system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UNILAC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C13D183A-B42A-438B-9582-891D656CC2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777252"/>
              </p:ext>
            </p:extLst>
          </p:nvPr>
        </p:nvGraphicFramePr>
        <p:xfrm>
          <a:off x="790009" y="1555184"/>
          <a:ext cx="6997700" cy="4114800"/>
        </p:xfrm>
        <a:graphic>
          <a:graphicData uri="http://schemas.openxmlformats.org/drawingml/2006/table">
            <a:tbl>
              <a:tblPr/>
              <a:tblGrid>
                <a:gridCol w="469687">
                  <a:extLst>
                    <a:ext uri="{9D8B030D-6E8A-4147-A177-3AD203B41FA5}">
                      <a16:colId xmlns:a16="http://schemas.microsoft.com/office/drawing/2014/main" val="4009581348"/>
                    </a:ext>
                  </a:extLst>
                </a:gridCol>
                <a:gridCol w="1028233">
                  <a:extLst>
                    <a:ext uri="{9D8B030D-6E8A-4147-A177-3AD203B41FA5}">
                      <a16:colId xmlns:a16="http://schemas.microsoft.com/office/drawing/2014/main" val="3438096228"/>
                    </a:ext>
                  </a:extLst>
                </a:gridCol>
                <a:gridCol w="2627708">
                  <a:extLst>
                    <a:ext uri="{9D8B030D-6E8A-4147-A177-3AD203B41FA5}">
                      <a16:colId xmlns:a16="http://schemas.microsoft.com/office/drawing/2014/main" val="788233661"/>
                    </a:ext>
                  </a:extLst>
                </a:gridCol>
                <a:gridCol w="1399540">
                  <a:extLst>
                    <a:ext uri="{9D8B030D-6E8A-4147-A177-3AD203B41FA5}">
                      <a16:colId xmlns:a16="http://schemas.microsoft.com/office/drawing/2014/main" val="2320613049"/>
                    </a:ext>
                  </a:extLst>
                </a:gridCol>
                <a:gridCol w="1472532">
                  <a:extLst>
                    <a:ext uri="{9D8B030D-6E8A-4147-A177-3AD203B41FA5}">
                      <a16:colId xmlns:a16="http://schemas.microsoft.com/office/drawing/2014/main" val="2022263699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1" i="0" u="none" strike="noStrike">
                          <a:solidFill>
                            <a:srgbClr val="616161"/>
                          </a:solidFill>
                          <a:effectLst/>
                          <a:latin typeface="ROBOTO" panose="02000000000000000000" pitchFamily="2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1" i="0" u="none" strike="noStrike">
                          <a:solidFill>
                            <a:srgbClr val="616161"/>
                          </a:solidFill>
                          <a:effectLst/>
                          <a:latin typeface="ROBOTO" panose="02000000000000000000" pitchFamily="2" charset="0"/>
                        </a:rPr>
                        <a:t>SSP1.2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1" i="0" u="none" strike="noStrike" dirty="0">
                          <a:solidFill>
                            <a:srgbClr val="616161"/>
                          </a:solidFill>
                          <a:effectLst/>
                          <a:latin typeface="ROBOTO" panose="02000000000000000000" pitchFamily="2" charset="0"/>
                        </a:rPr>
                        <a:t>New RF </a:t>
                      </a:r>
                      <a:r>
                        <a:rPr lang="de-DE" sz="900" b="1" i="0" u="none" strike="noStrike" dirty="0" err="1">
                          <a:solidFill>
                            <a:srgbClr val="616161"/>
                          </a:solidFill>
                          <a:effectLst/>
                          <a:latin typeface="ROBOTO" panose="02000000000000000000" pitchFamily="2" charset="0"/>
                        </a:rPr>
                        <a:t>system</a:t>
                      </a:r>
                      <a:r>
                        <a:rPr lang="de-DE" sz="900" b="1" i="0" u="none" strike="noStrike" dirty="0">
                          <a:solidFill>
                            <a:srgbClr val="616161"/>
                          </a:solidFill>
                          <a:effectLst/>
                          <a:latin typeface="ROBOTO" panose="02000000000000000000" pitchFamily="2" charset="0"/>
                        </a:rPr>
                        <a:t> </a:t>
                      </a:r>
                      <a:r>
                        <a:rPr lang="de-DE" sz="900" b="1" i="0" u="none" strike="noStrike" dirty="0" err="1">
                          <a:solidFill>
                            <a:srgbClr val="616161"/>
                          </a:solidFill>
                          <a:effectLst/>
                          <a:latin typeface="ROBOTO" panose="02000000000000000000" pitchFamily="2" charset="0"/>
                        </a:rPr>
                        <a:t>for</a:t>
                      </a:r>
                      <a:r>
                        <a:rPr lang="de-DE" sz="900" b="1" i="0" u="none" strike="noStrike" dirty="0">
                          <a:solidFill>
                            <a:srgbClr val="616161"/>
                          </a:solidFill>
                          <a:effectLst/>
                          <a:latin typeface="ROBOTO" panose="02000000000000000000" pitchFamily="2" charset="0"/>
                        </a:rPr>
                        <a:t> UNILAC (HF Galerie)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1" i="0" u="none" strike="noStrike">
                          <a:solidFill>
                            <a:srgbClr val="616161"/>
                          </a:solidFill>
                          <a:effectLst/>
                          <a:latin typeface="ROBOTO" panose="02000000000000000000" pitchFamily="2" charset="0"/>
                        </a:rPr>
                        <a:t>Schreiber; Gerald Dr.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1" i="0" u="none" strike="noStrike">
                          <a:solidFill>
                            <a:srgbClr val="616161"/>
                          </a:solidFill>
                          <a:effectLst/>
                          <a:latin typeface="ROBOTO" panose="02000000000000000000" pitchFamily="2" charset="0"/>
                        </a:rPr>
                        <a:t>Schlitt; Bernhard Dr.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402336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WP1</a:t>
                      </a:r>
                    </a:p>
                  </a:txBody>
                  <a:tcPr marL="342900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New RF system for UNILAC (HF Galerie)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36265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WP2</a:t>
                      </a:r>
                    </a:p>
                  </a:txBody>
                  <a:tcPr marL="342900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High Power Amplifier incl. PS / Thales &amp; Ampegon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296411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WP3</a:t>
                      </a:r>
                    </a:p>
                  </a:txBody>
                  <a:tcPr marL="342900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108MHz 150kW Solid State Amplifier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942169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WP4</a:t>
                      </a:r>
                    </a:p>
                  </a:txBody>
                  <a:tcPr marL="342900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36MHz 200kW Solid State Amplifier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658107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WP5</a:t>
                      </a:r>
                    </a:p>
                  </a:txBody>
                  <a:tcPr marL="342900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RF transmission lines and cables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920152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WP6</a:t>
                      </a:r>
                    </a:p>
                  </a:txBody>
                  <a:tcPr marL="342900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Control cabinets for 36MHz + 108MHz HPA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724394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WP7</a:t>
                      </a:r>
                    </a:p>
                  </a:txBody>
                  <a:tcPr marL="342900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Digital LLRF and new CS interface for all RF stations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819013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WP8</a:t>
                      </a:r>
                    </a:p>
                  </a:txBody>
                  <a:tcPr marL="342900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Water and vacuum interlock system (SPS based)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0278565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WP9</a:t>
                      </a:r>
                    </a:p>
                  </a:txBody>
                  <a:tcPr marL="342900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Water loads/coax switches/gallery equipment etc.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264915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WP10</a:t>
                      </a:r>
                    </a:p>
                  </a:txBody>
                  <a:tcPr marL="342900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Spares for tubes and various components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586055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WPxx</a:t>
                      </a:r>
                    </a:p>
                  </a:txBody>
                  <a:tcPr marL="342900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xx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20308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6310697"/>
      </p:ext>
    </p:extLst>
  </p:cSld>
  <p:clrMapOvr>
    <a:masterClrMapping/>
  </p:clrMapOvr>
</p:sld>
</file>

<file path=ppt/theme/theme1.xml><?xml version="1.0" encoding="utf-8"?>
<a:theme xmlns:a="http://schemas.openxmlformats.org/drawingml/2006/main" name="gsi-folienmaster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gsi-folienmaster</Template>
  <TotalTime>0</TotalTime>
  <Words>641</Words>
  <Application>Microsoft Office PowerPoint</Application>
  <PresentationFormat>Bildschirmpräsentation (4:3)</PresentationFormat>
  <Paragraphs>257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1" baseType="lpstr">
      <vt:lpstr>Arial</vt:lpstr>
      <vt:lpstr>Calibri</vt:lpstr>
      <vt:lpstr>ROBOTO</vt:lpstr>
      <vt:lpstr>Wingdings</vt:lpstr>
      <vt:lpstr>gsi-folienmaster</vt:lpstr>
      <vt:lpstr>PowerPoint-Präsentation</vt:lpstr>
      <vt:lpstr>UNILAC Reparatur </vt:lpstr>
      <vt:lpstr>PowerPoint-Präsentation</vt:lpstr>
      <vt:lpstr>HITRAP @ TK</vt:lpstr>
      <vt:lpstr>INTERLAC</vt:lpstr>
      <vt:lpstr>New RF system for UNILAC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GSI – Was ist das?</dc:title>
  <dc:creator>MS</dc:creator>
  <cp:lastModifiedBy>Vossberg, Markus Dr.</cp:lastModifiedBy>
  <cp:revision>87</cp:revision>
  <cp:lastPrinted>2026-04-15T11:15:34Z</cp:lastPrinted>
  <dcterms:created xsi:type="dcterms:W3CDTF">2016-02-05T12:20:12Z</dcterms:created>
  <dcterms:modified xsi:type="dcterms:W3CDTF">2026-05-11T06:51:17Z</dcterms:modified>
</cp:coreProperties>
</file>