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4269" r:id="rId2"/>
    <p:sldId id="4533" r:id="rId3"/>
    <p:sldId id="4554" r:id="rId4"/>
    <p:sldId id="4555" r:id="rId5"/>
    <p:sldId id="4530" r:id="rId6"/>
    <p:sldId id="4479" r:id="rId7"/>
    <p:sldId id="4527" r:id="rId8"/>
    <p:sldId id="4556" r:id="rId9"/>
    <p:sldId id="4557" r:id="rId10"/>
    <p:sldId id="4537" r:id="rId11"/>
    <p:sldId id="4536" r:id="rId12"/>
    <p:sldId id="4552" r:id="rId13"/>
    <p:sldId id="4558" r:id="rId14"/>
    <p:sldId id="4560" r:id="rId15"/>
    <p:sldId id="4561" r:id="rId16"/>
    <p:sldId id="4559" r:id="rId17"/>
    <p:sldId id="4563" r:id="rId18"/>
    <p:sldId id="4562" r:id="rId19"/>
    <p:sldId id="4349" r:id="rId20"/>
    <p:sldId id="4478" r:id="rId21"/>
    <p:sldId id="4480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1"/>
    <p:restoredTop sz="94659"/>
  </p:normalViewPr>
  <p:slideViewPr>
    <p:cSldViewPr snapToGrid="0">
      <p:cViewPr varScale="1">
        <p:scale>
          <a:sx n="141" d="100"/>
          <a:sy n="141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D6022-F55B-A64C-A718-EA00B1FF74B5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7D8B7-BCF6-6F4C-84A6-60930A1493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8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0EB24A-7D63-EE0F-1172-AA143BB86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01" b="-1696"/>
          <a:stretch/>
        </p:blipFill>
        <p:spPr>
          <a:xfrm>
            <a:off x="0" y="1219202"/>
            <a:ext cx="12813809" cy="54309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588" y="1325208"/>
            <a:ext cx="11350125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22358" y="2211082"/>
            <a:ext cx="7886356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538788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408085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28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26329" y="6552643"/>
            <a:ext cx="554591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546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R. Aßmann, ACC</a:t>
            </a:r>
          </a:p>
        </p:txBody>
      </p:sp>
    </p:spTree>
    <p:extLst>
      <p:ext uri="{BB962C8B-B14F-4D97-AF65-F5344CB8AC3E}">
        <p14:creationId xmlns:p14="http://schemas.microsoft.com/office/powerpoint/2010/main" val="63633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R. Aßmann, ACC</a:t>
            </a:r>
          </a:p>
        </p:txBody>
      </p:sp>
    </p:spTree>
    <p:extLst>
      <p:ext uri="{BB962C8B-B14F-4D97-AF65-F5344CB8AC3E}">
        <p14:creationId xmlns:p14="http://schemas.microsoft.com/office/powerpoint/2010/main" val="337570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180515" y="6552643"/>
            <a:ext cx="500404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597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R. Aßmann, ACC</a:t>
            </a:r>
          </a:p>
        </p:txBody>
      </p:sp>
    </p:spTree>
    <p:extLst>
      <p:ext uri="{BB962C8B-B14F-4D97-AF65-F5344CB8AC3E}">
        <p14:creationId xmlns:p14="http://schemas.microsoft.com/office/powerpoint/2010/main" val="297355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5867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02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70942" y="6633369"/>
            <a:ext cx="10057607" cy="188912"/>
          </a:xfrm>
          <a:prstGeom prst="rect">
            <a:avLst/>
          </a:prstGeom>
        </p:spPr>
        <p:txBody>
          <a:bodyPr/>
          <a:lstStyle>
            <a:lvl1pPr algn="l">
              <a:defRPr sz="9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R. Aßmann, ACC</a:t>
            </a:r>
          </a:p>
        </p:txBody>
      </p:sp>
      <p:sp>
        <p:nvSpPr>
          <p:cNvPr id="9" name="Rectangle 3"/>
          <p:cNvSpPr>
            <a:spLocks noGrp="1"/>
          </p:cNvSpPr>
          <p:nvPr>
            <p:ph type="sldNum" sz="quarter" idx="10"/>
          </p:nvPr>
        </p:nvSpPr>
        <p:spPr>
          <a:xfrm>
            <a:off x="11088000" y="6660000"/>
            <a:ext cx="918000" cy="1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B608-30BF-4780-AD74-2A39D90104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4F6D9D-1A23-EBFB-DE23-7902DEBF2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1504" y="88504"/>
            <a:ext cx="7204645" cy="89222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14CA1F-2DFB-927B-8245-EF81917700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35361" y="1384896"/>
            <a:ext cx="11485276" cy="4924425"/>
          </a:xfrm>
          <a:prstGeom prst="rect">
            <a:avLst/>
          </a:prstGeom>
        </p:spPr>
        <p:txBody>
          <a:bodyPr/>
          <a:lstStyle>
            <a:lvl1pPr marL="761981" indent="-761981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 lang="de-DE" altLang="de-DE" sz="27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27017" indent="-236531">
              <a:buClrTx/>
              <a:buSzPct val="100000"/>
              <a:buFont typeface="Arial" panose="020B0604020202020204" pitchFamily="34" charset="0"/>
              <a:buChar char="•"/>
              <a:defRPr lang="de-DE" sz="2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464332" indent="-241294">
              <a:buClrTx/>
              <a:buFont typeface="Arial" panose="020B0604020202020204" pitchFamily="34" charset="0"/>
              <a:buChar char="•"/>
              <a:defRPr sz="2400"/>
            </a:lvl3pPr>
            <a:lvl4pPr marL="598473" indent="-241294">
              <a:buClrTx/>
              <a:buFont typeface="Arial" panose="020B0604020202020204" pitchFamily="34" charset="0"/>
              <a:buChar char="•"/>
              <a:defRPr sz="2400"/>
            </a:lvl4pPr>
            <a:lvl5pPr marL="732614" indent="-238119">
              <a:buClrTx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571500" indent="-571500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1802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26330" y="6552643"/>
            <a:ext cx="554591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546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R. Aßmann, ACC</a:t>
            </a:r>
          </a:p>
        </p:txBody>
      </p:sp>
    </p:spTree>
    <p:extLst>
      <p:ext uri="{BB962C8B-B14F-4D97-AF65-F5344CB8AC3E}">
        <p14:creationId xmlns:p14="http://schemas.microsoft.com/office/powerpoint/2010/main" val="130009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26330" y="6552643"/>
            <a:ext cx="554591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546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R. Aßmann, ACC</a:t>
            </a:r>
          </a:p>
        </p:txBody>
      </p:sp>
    </p:spTree>
    <p:extLst>
      <p:ext uri="{BB962C8B-B14F-4D97-AF65-F5344CB8AC3E}">
        <p14:creationId xmlns:p14="http://schemas.microsoft.com/office/powerpoint/2010/main" val="341922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26330" y="6552643"/>
            <a:ext cx="554591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546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R. Aßmann, ACC</a:t>
            </a:r>
          </a:p>
        </p:txBody>
      </p:sp>
    </p:spTree>
    <p:extLst>
      <p:ext uri="{BB962C8B-B14F-4D97-AF65-F5344CB8AC3E}">
        <p14:creationId xmlns:p14="http://schemas.microsoft.com/office/powerpoint/2010/main" val="395683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3513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3518" y="308100"/>
            <a:ext cx="9109549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350935" y="6560611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R. Aßmann, ACC</a:t>
            </a:r>
          </a:p>
        </p:txBody>
      </p:sp>
      <p:pic>
        <p:nvPicPr>
          <p:cNvPr id="4" name="Bild 12" descr="FAIR_Logo_rgb.png">
            <a:extLst>
              <a:ext uri="{FF2B5EF4-FFF2-40B4-BE49-F238E27FC236}">
                <a16:creationId xmlns:a16="http://schemas.microsoft.com/office/drawing/2014/main" id="{118DAADD-420A-2945-A3FF-32CFB9A7CE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855086" y="297502"/>
            <a:ext cx="1033407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5" r:id="rId10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D5084-27FC-944F-7456-5F5D1B92A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9163E6E-0EE1-2C4E-17AC-635D24D00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422" y="1909232"/>
            <a:ext cx="8327153" cy="779867"/>
          </a:xfrm>
        </p:spPr>
        <p:txBody>
          <a:bodyPr/>
          <a:lstStyle/>
          <a:p>
            <a:r>
              <a:rPr lang="en-US" sz="4000" dirty="0" err="1">
                <a:effectLst>
                  <a:glow rad="127000">
                    <a:schemeClr val="tx1"/>
                  </a:glow>
                </a:effectLst>
              </a:rPr>
              <a:t>Ergebnisse</a:t>
            </a:r>
            <a:r>
              <a:rPr lang="en-US" sz="4000" dirty="0">
                <a:effectLst>
                  <a:glow rad="127000">
                    <a:schemeClr val="tx1"/>
                  </a:glow>
                </a:effectLst>
              </a:rPr>
              <a:t> pre-MAC und </a:t>
            </a:r>
            <a:r>
              <a:rPr lang="en-US" sz="4000" dirty="0" err="1">
                <a:effectLst>
                  <a:glow rad="127000">
                    <a:schemeClr val="tx1"/>
                  </a:glow>
                </a:effectLst>
              </a:rPr>
              <a:t>Planung</a:t>
            </a:r>
            <a:r>
              <a:rPr lang="en-US" sz="4000" dirty="0">
                <a:effectLst>
                  <a:glow rad="127000">
                    <a:schemeClr val="tx1"/>
                  </a:glow>
                </a:effectLst>
              </a:rPr>
              <a:t> MAC (RA)</a:t>
            </a:r>
            <a:endParaRPr lang="en-US" sz="4000" noProof="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9A107656-1309-A14C-C6D3-172CF6ECB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821" y="2855144"/>
            <a:ext cx="7886356" cy="985553"/>
          </a:xfrm>
        </p:spPr>
        <p:txBody>
          <a:bodyPr>
            <a:normAutofit/>
          </a:bodyPr>
          <a:lstStyle/>
          <a:p>
            <a:r>
              <a:rPr lang="en-US" noProof="0" dirty="0">
                <a:effectLst>
                  <a:glow rad="127000">
                    <a:schemeClr val="tx1"/>
                  </a:glow>
                </a:effectLst>
              </a:rPr>
              <a:t>Steering Meeting </a:t>
            </a:r>
          </a:p>
          <a:p>
            <a:r>
              <a:rPr lang="en-US" noProof="0" dirty="0">
                <a:effectLst>
                  <a:glow rad="127000">
                    <a:schemeClr val="tx1"/>
                  </a:glow>
                </a:effectLst>
              </a:rPr>
              <a:t>11 Mai 2026</a:t>
            </a:r>
            <a:endParaRPr lang="en-US" noProof="0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253EC82E-A654-F13E-A6BB-4CABB10EDED1}"/>
              </a:ext>
            </a:extLst>
          </p:cNvPr>
          <p:cNvSpPr txBox="1">
            <a:spLocks/>
          </p:cNvSpPr>
          <p:nvPr/>
        </p:nvSpPr>
        <p:spPr>
          <a:xfrm>
            <a:off x="8169758" y="4708475"/>
            <a:ext cx="3743629" cy="70913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5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US" sz="1867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Ralph Aßmann</a:t>
            </a:r>
          </a:p>
          <a:p>
            <a:pPr defTabSz="457189"/>
            <a:r>
              <a:rPr lang="en-US" sz="1867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Head Accelerator </a:t>
            </a:r>
            <a:br>
              <a:rPr lang="en-US" sz="1867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</a:br>
            <a:r>
              <a:rPr lang="en-US" sz="1867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Operations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47858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>
            <a:extLst>
              <a:ext uri="{FF2B5EF4-FFF2-40B4-BE49-F238E27FC236}">
                <a16:creationId xmlns:a16="http://schemas.microsoft.com/office/drawing/2014/main" id="{4A6C4BC6-E036-1444-FD60-F0775665BF35}"/>
              </a:ext>
            </a:extLst>
          </p:cNvPr>
          <p:cNvSpPr/>
          <p:nvPr/>
        </p:nvSpPr>
        <p:spPr>
          <a:xfrm>
            <a:off x="497713" y="1157467"/>
            <a:ext cx="9062977" cy="54748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E52A5A-538D-434E-AEAB-1F157195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Organization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C46563-0C01-BEF0-C16A-366B033E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AC78A4-B64A-854D-04DA-40B06F4E6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ACCC817-5892-A715-60AC-B06E4FF9D28F}"/>
              </a:ext>
            </a:extLst>
          </p:cNvPr>
          <p:cNvSpPr/>
          <p:nvPr/>
        </p:nvSpPr>
        <p:spPr>
          <a:xfrm>
            <a:off x="966298" y="1564693"/>
            <a:ext cx="4838695" cy="170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8ED466B-869A-90CE-1D5B-C5270993343F}"/>
              </a:ext>
            </a:extLst>
          </p:cNvPr>
          <p:cNvSpPr/>
          <p:nvPr/>
        </p:nvSpPr>
        <p:spPr>
          <a:xfrm>
            <a:off x="1089803" y="1677480"/>
            <a:ext cx="2336909" cy="615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lang="de-DE" sz="1200" b="1" dirty="0">
                <a:solidFill>
                  <a:prstClr val="black"/>
                </a:solidFill>
              </a:rPr>
              <a:t>Overall Project Lead</a:t>
            </a:r>
            <a:endParaRPr lang="de-DE" sz="1200" b="1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R. Aßmann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.: U. Weinrich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886BAC2-3EA2-C4C8-93DA-3F60268B8F73}"/>
              </a:ext>
            </a:extLst>
          </p:cNvPr>
          <p:cNvSpPr/>
          <p:nvPr/>
        </p:nvSpPr>
        <p:spPr>
          <a:xfrm>
            <a:off x="1089803" y="2383466"/>
            <a:ext cx="2336909" cy="805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lang="en-US" sz="1200" b="1" dirty="0">
                <a:solidFill>
                  <a:prstClr val="black"/>
                </a:solidFill>
              </a:rPr>
              <a:t>Technical Coordinator</a:t>
            </a:r>
          </a:p>
          <a:p>
            <a:pPr lvl="0" algn="ctr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M.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Vossberg</a:t>
            </a:r>
            <a:endParaRPr lang="de-DE" sz="1200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.: S.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Mickat</a:t>
            </a:r>
            <a:endParaRPr lang="de-DE" sz="1200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Activity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coordination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M. Klich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603F756-9E9C-C486-417C-99200495191E}"/>
              </a:ext>
            </a:extLst>
          </p:cNvPr>
          <p:cNvSpPr/>
          <p:nvPr/>
        </p:nvSpPr>
        <p:spPr>
          <a:xfrm>
            <a:off x="3521953" y="2555866"/>
            <a:ext cx="2168888" cy="633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lang="en-US" sz="1200" b="1" dirty="0">
                <a:solidFill>
                  <a:prstClr val="black"/>
                </a:solidFill>
              </a:rPr>
              <a:t>Schedule, cost and risk planning</a:t>
            </a:r>
            <a:br>
              <a:rPr lang="de-DE" sz="1200" b="1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E. Rosi,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.: </a:t>
            </a:r>
            <a:r>
              <a:rPr lang="de-DE" sz="1200" dirty="0">
                <a:solidFill>
                  <a:prstClr val="black"/>
                </a:solidFill>
              </a:rPr>
              <a:t>N. Winters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5A510A1-46A4-AE75-5257-6073E83465BF}"/>
              </a:ext>
            </a:extLst>
          </p:cNvPr>
          <p:cNvSpPr/>
          <p:nvPr/>
        </p:nvSpPr>
        <p:spPr>
          <a:xfrm>
            <a:off x="3521961" y="1670410"/>
            <a:ext cx="2168880" cy="8194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lang="en-US" sz="1200" b="1" dirty="0">
                <a:solidFill>
                  <a:prstClr val="black"/>
                </a:solidFill>
              </a:rPr>
              <a:t>Project processes and documentation</a:t>
            </a:r>
          </a:p>
          <a:p>
            <a:pPr lvl="0" algn="ctr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R. Hess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.: A. Seibel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5F3D5EA-77A5-6025-B3F6-C83C7785F33C}"/>
              </a:ext>
            </a:extLst>
          </p:cNvPr>
          <p:cNvSpPr/>
          <p:nvPr/>
        </p:nvSpPr>
        <p:spPr>
          <a:xfrm>
            <a:off x="823742" y="3479574"/>
            <a:ext cx="1718441" cy="614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UNILAC Restoration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U. Scheeler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N. Stallkamp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12C86C9-2281-566E-DA2A-A28DEC69CD4D}"/>
              </a:ext>
            </a:extLst>
          </p:cNvPr>
          <p:cNvSpPr/>
          <p:nvPr/>
        </p:nvSpPr>
        <p:spPr>
          <a:xfrm>
            <a:off x="3004403" y="3485159"/>
            <a:ext cx="1718441" cy="608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HITRAP in TK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Z.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Andelkovic</a:t>
            </a:r>
            <a:endParaRPr lang="de-DE" sz="1200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F. Herfurth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BEBC73D-7D39-9FBD-B68E-04745FD140BD}"/>
              </a:ext>
            </a:extLst>
          </p:cNvPr>
          <p:cNvSpPr/>
          <p:nvPr/>
        </p:nvSpPr>
        <p:spPr>
          <a:xfrm>
            <a:off x="5034753" y="3504207"/>
            <a:ext cx="1718441" cy="651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HLI-type </a:t>
            </a:r>
            <a:r>
              <a:rPr lang="de-DE" sz="1200" b="1" dirty="0" err="1">
                <a:solidFill>
                  <a:prstClr val="black"/>
                </a:solidFill>
                <a:latin typeface="Aptos" panose="02110004020202020204"/>
              </a:rPr>
              <a:t>Linac</a:t>
            </a:r>
            <a:endParaRPr lang="de-DE" sz="1200" b="1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G.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Loisch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 / H. Vormann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M.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Miski-Oglu</a:t>
            </a:r>
            <a:endParaRPr lang="de-DE" sz="12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78E73D2-9200-2814-34AF-C1F88A90334F}"/>
              </a:ext>
            </a:extLst>
          </p:cNvPr>
          <p:cNvSpPr/>
          <p:nvPr/>
        </p:nvSpPr>
        <p:spPr>
          <a:xfrm>
            <a:off x="823742" y="4177880"/>
            <a:ext cx="1718441" cy="614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SIS-18 </a:t>
            </a:r>
            <a:r>
              <a:rPr lang="de-DE" sz="1200" b="1" dirty="0" err="1">
                <a:solidFill>
                  <a:prstClr val="black"/>
                </a:solidFill>
                <a:latin typeface="Aptos" panose="02110004020202020204"/>
              </a:rPr>
              <a:t>Injection</a:t>
            </a:r>
            <a:endParaRPr lang="de-DE" sz="1200" b="1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J.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Stadlmann</a:t>
            </a:r>
            <a:endParaRPr lang="de-DE" sz="1200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D.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Ondreka</a:t>
            </a:r>
            <a:endParaRPr lang="de-DE" sz="12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4376BDC-8341-2BFE-3E6F-61F34D4744EA}"/>
              </a:ext>
            </a:extLst>
          </p:cNvPr>
          <p:cNvSpPr/>
          <p:nvPr/>
        </p:nvSpPr>
        <p:spPr>
          <a:xfrm>
            <a:off x="7147147" y="4251294"/>
            <a:ext cx="1991531" cy="685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lang="de-DE" sz="1200" b="1" dirty="0" err="1">
                <a:solidFill>
                  <a:prstClr val="black"/>
                </a:solidFill>
              </a:rPr>
              <a:t>Deinventory</a:t>
            </a:r>
            <a:endParaRPr lang="de-DE" sz="1200" b="1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B. Benz</a:t>
            </a:r>
          </a:p>
          <a:p>
            <a:pPr lvl="0" algn="ctr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</a:t>
            </a:r>
            <a:r>
              <a:rPr lang="de-DE" sz="1200" dirty="0">
                <a:solidFill>
                  <a:prstClr val="black"/>
                </a:solidFill>
              </a:rPr>
              <a:t>M. Martin-Pelaez</a:t>
            </a:r>
            <a:endParaRPr lang="de-DE" sz="12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CE295F7-9071-7091-FB1A-3AF62990E996}"/>
              </a:ext>
            </a:extLst>
          </p:cNvPr>
          <p:cNvSpPr/>
          <p:nvPr/>
        </p:nvSpPr>
        <p:spPr>
          <a:xfrm>
            <a:off x="7151273" y="3504207"/>
            <a:ext cx="1991022" cy="622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Construction/TI VR/TU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U. Fabig / A. Giesler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M. Martin-Pelaez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58F29B1-80F2-2B20-6713-3B9C5383D74B}"/>
              </a:ext>
            </a:extLst>
          </p:cNvPr>
          <p:cNvSpPr/>
          <p:nvPr/>
        </p:nvSpPr>
        <p:spPr>
          <a:xfrm>
            <a:off x="3004403" y="4177880"/>
            <a:ext cx="1718441" cy="614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 err="1">
                <a:solidFill>
                  <a:prstClr val="black"/>
                </a:solidFill>
                <a:latin typeface="Aptos" panose="02110004020202020204"/>
              </a:rPr>
              <a:t>Safety</a:t>
            </a: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 and RP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T. Radon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Philipp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Kewes</a:t>
            </a:r>
            <a:endParaRPr lang="de-DE" sz="12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49603E-6A1F-0CDE-34CD-60C68C728F18}"/>
              </a:ext>
            </a:extLst>
          </p:cNvPr>
          <p:cNvSpPr/>
          <p:nvPr/>
        </p:nvSpPr>
        <p:spPr>
          <a:xfrm>
            <a:off x="5940005" y="5064237"/>
            <a:ext cx="1991531" cy="690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lang="de-DE" sz="1200" b="1" dirty="0">
                <a:solidFill>
                  <a:prstClr val="black"/>
                </a:solidFill>
              </a:rPr>
              <a:t>Project </a:t>
            </a:r>
            <a:r>
              <a:rPr lang="de-DE" sz="1200" b="1" dirty="0" err="1">
                <a:solidFill>
                  <a:prstClr val="black"/>
                </a:solidFill>
              </a:rPr>
              <a:t>Procurement</a:t>
            </a:r>
            <a:endParaRPr lang="de-DE" sz="1200" b="1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G. Harks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M.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Spatar</a:t>
            </a:r>
            <a:endParaRPr lang="de-DE" sz="12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F57F605-4443-B749-372F-0AD46531AE74}"/>
              </a:ext>
            </a:extLst>
          </p:cNvPr>
          <p:cNvSpPr/>
          <p:nvPr/>
        </p:nvSpPr>
        <p:spPr>
          <a:xfrm>
            <a:off x="830880" y="4878215"/>
            <a:ext cx="1718441" cy="614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LINAC RF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B.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Schlitt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 / C. Herr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G. Schreiber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5A06E20-F3C1-A17C-1813-5FB8AF908F6D}"/>
              </a:ext>
            </a:extLst>
          </p:cNvPr>
          <p:cNvSpPr/>
          <p:nvPr/>
        </p:nvSpPr>
        <p:spPr>
          <a:xfrm>
            <a:off x="3013888" y="4876182"/>
            <a:ext cx="1718441" cy="6084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LINAC </a:t>
            </a:r>
            <a:r>
              <a:rPr lang="de-DE" sz="1200" b="1" dirty="0" err="1">
                <a:solidFill>
                  <a:prstClr val="black"/>
                </a:solidFill>
                <a:latin typeface="Aptos" panose="02110004020202020204"/>
              </a:rPr>
              <a:t>Diagnostics</a:t>
            </a:r>
            <a:endParaRPr lang="de-DE" sz="1200" b="1" dirty="0">
              <a:solidFill>
                <a:prstClr val="black"/>
              </a:solidFill>
              <a:latin typeface="Aptos" panose="02110004020202020204"/>
            </a:endParaRPr>
          </a:p>
          <a:p>
            <a:pPr algn="ctr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B.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Walasek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-Höhne</a:t>
            </a:r>
          </a:p>
          <a:p>
            <a:pPr algn="ctr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A. Reiter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B39AFEB-1D84-67FE-B4B1-7CE901E23CFB}"/>
              </a:ext>
            </a:extLst>
          </p:cNvPr>
          <p:cNvSpPr/>
          <p:nvPr/>
        </p:nvSpPr>
        <p:spPr>
          <a:xfrm>
            <a:off x="5034753" y="4251294"/>
            <a:ext cx="1718441" cy="679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LINAC Controls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P. Gerhard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J. Pforr</a:t>
            </a:r>
          </a:p>
        </p:txBody>
      </p:sp>
      <p:cxnSp>
        <p:nvCxnSpPr>
          <p:cNvPr id="23" name="Gerade Verbindung 20">
            <a:extLst>
              <a:ext uri="{FF2B5EF4-FFF2-40B4-BE49-F238E27FC236}">
                <a16:creationId xmlns:a16="http://schemas.microsoft.com/office/drawing/2014/main" id="{C2BA9222-4A13-142E-B183-E726145E4DEC}"/>
              </a:ext>
            </a:extLst>
          </p:cNvPr>
          <p:cNvCxnSpPr>
            <a:cxnSpLocks/>
          </p:cNvCxnSpPr>
          <p:nvPr/>
        </p:nvCxnSpPr>
        <p:spPr>
          <a:xfrm>
            <a:off x="3478934" y="3263364"/>
            <a:ext cx="0" cy="89868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6">
            <a:extLst>
              <a:ext uri="{FF2B5EF4-FFF2-40B4-BE49-F238E27FC236}">
                <a16:creationId xmlns:a16="http://schemas.microsoft.com/office/drawing/2014/main" id="{FED5F9AD-FC1D-093A-78DE-E9E4EBA551C3}"/>
              </a:ext>
            </a:extLst>
          </p:cNvPr>
          <p:cNvCxnSpPr>
            <a:cxnSpLocks/>
          </p:cNvCxnSpPr>
          <p:nvPr/>
        </p:nvCxnSpPr>
        <p:spPr>
          <a:xfrm>
            <a:off x="2767536" y="3381043"/>
            <a:ext cx="4196605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30">
            <a:extLst>
              <a:ext uri="{FF2B5EF4-FFF2-40B4-BE49-F238E27FC236}">
                <a16:creationId xmlns:a16="http://schemas.microsoft.com/office/drawing/2014/main" id="{D601A118-5047-24D4-6F50-26F8EDC85385}"/>
              </a:ext>
            </a:extLst>
          </p:cNvPr>
          <p:cNvCxnSpPr>
            <a:cxnSpLocks/>
          </p:cNvCxnSpPr>
          <p:nvPr/>
        </p:nvCxnSpPr>
        <p:spPr>
          <a:xfrm>
            <a:off x="2783295" y="3359671"/>
            <a:ext cx="0" cy="1799702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35">
            <a:extLst>
              <a:ext uri="{FF2B5EF4-FFF2-40B4-BE49-F238E27FC236}">
                <a16:creationId xmlns:a16="http://schemas.microsoft.com/office/drawing/2014/main" id="{E2720FB7-20B3-5EBF-739C-69D2A78CFE3D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2542182" y="3786600"/>
            <a:ext cx="462221" cy="2792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39">
            <a:extLst>
              <a:ext uri="{FF2B5EF4-FFF2-40B4-BE49-F238E27FC236}">
                <a16:creationId xmlns:a16="http://schemas.microsoft.com/office/drawing/2014/main" id="{2101C485-2195-CCD5-F24D-173A479E1293}"/>
              </a:ext>
            </a:extLst>
          </p:cNvPr>
          <p:cNvCxnSpPr>
            <a:cxnSpLocks/>
          </p:cNvCxnSpPr>
          <p:nvPr/>
        </p:nvCxnSpPr>
        <p:spPr>
          <a:xfrm flipV="1">
            <a:off x="2543374" y="4492290"/>
            <a:ext cx="461182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40">
            <a:extLst>
              <a:ext uri="{FF2B5EF4-FFF2-40B4-BE49-F238E27FC236}">
                <a16:creationId xmlns:a16="http://schemas.microsoft.com/office/drawing/2014/main" id="{614CEFCD-0770-E294-2A35-F7FCF2D4745E}"/>
              </a:ext>
            </a:extLst>
          </p:cNvPr>
          <p:cNvCxnSpPr>
            <a:cxnSpLocks/>
          </p:cNvCxnSpPr>
          <p:nvPr/>
        </p:nvCxnSpPr>
        <p:spPr>
          <a:xfrm flipV="1">
            <a:off x="2536944" y="5159372"/>
            <a:ext cx="461182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41">
            <a:extLst>
              <a:ext uri="{FF2B5EF4-FFF2-40B4-BE49-F238E27FC236}">
                <a16:creationId xmlns:a16="http://schemas.microsoft.com/office/drawing/2014/main" id="{09CA356F-7338-5526-EFFD-188C293BB59F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6935771" y="3359671"/>
            <a:ext cx="7587" cy="1704566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42">
            <a:extLst>
              <a:ext uri="{FF2B5EF4-FFF2-40B4-BE49-F238E27FC236}">
                <a16:creationId xmlns:a16="http://schemas.microsoft.com/office/drawing/2014/main" id="{DEC2F6EE-91ED-0ECB-0F8A-0C0E78808EA6}"/>
              </a:ext>
            </a:extLst>
          </p:cNvPr>
          <p:cNvCxnSpPr>
            <a:cxnSpLocks/>
          </p:cNvCxnSpPr>
          <p:nvPr/>
        </p:nvCxnSpPr>
        <p:spPr>
          <a:xfrm>
            <a:off x="6753194" y="3925426"/>
            <a:ext cx="393953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43">
            <a:extLst>
              <a:ext uri="{FF2B5EF4-FFF2-40B4-BE49-F238E27FC236}">
                <a16:creationId xmlns:a16="http://schemas.microsoft.com/office/drawing/2014/main" id="{A913235B-5E40-616E-9D52-FABA26468DCB}"/>
              </a:ext>
            </a:extLst>
          </p:cNvPr>
          <p:cNvCxnSpPr>
            <a:cxnSpLocks/>
            <a:stCxn id="22" idx="3"/>
            <a:endCxn id="16" idx="1"/>
          </p:cNvCxnSpPr>
          <p:nvPr/>
        </p:nvCxnSpPr>
        <p:spPr>
          <a:xfrm>
            <a:off x="6753194" y="4591020"/>
            <a:ext cx="393953" cy="2956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C85191CD-3935-D72F-3940-E4C4CC48DF60}"/>
              </a:ext>
            </a:extLst>
          </p:cNvPr>
          <p:cNvSpPr/>
          <p:nvPr/>
        </p:nvSpPr>
        <p:spPr>
          <a:xfrm>
            <a:off x="6306229" y="1552344"/>
            <a:ext cx="2938045" cy="1535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Steering Committee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R. Bär, O.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Boine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-Frankenheim, 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R. Gebel, L. Groening, R. Hollinger, 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A. Krämer, B. Lommel, S. Menke, </a:t>
            </a:r>
            <a:br>
              <a:rPr lang="de-DE" sz="12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H.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Podlech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, T. Radon, S. Reimann, 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J.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Rossbach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, M.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Schwickert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, </a:t>
            </a:r>
            <a:br>
              <a:rPr lang="de-DE" sz="12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D. Severin, H. Simon, P. Spiller, </a:t>
            </a:r>
            <a:br>
              <a:rPr lang="de-DE" sz="12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G. Stephan, G. Walter, H. Welker…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4C9F1019-B389-22FA-A873-BBFE77E80ADE}"/>
              </a:ext>
            </a:extLst>
          </p:cNvPr>
          <p:cNvCxnSpPr>
            <a:cxnSpLocks/>
          </p:cNvCxnSpPr>
          <p:nvPr/>
        </p:nvCxnSpPr>
        <p:spPr>
          <a:xfrm flipV="1">
            <a:off x="5807960" y="2354794"/>
            <a:ext cx="498269" cy="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70">
            <a:extLst>
              <a:ext uri="{FF2B5EF4-FFF2-40B4-BE49-F238E27FC236}">
                <a16:creationId xmlns:a16="http://schemas.microsoft.com/office/drawing/2014/main" id="{1F0F6022-EAD4-C785-A9F0-5735876B6E8B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258257" y="1157467"/>
            <a:ext cx="1" cy="520013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B8235E77-6E9A-06E8-0C27-C0A50C2DC563}"/>
              </a:ext>
            </a:extLst>
          </p:cNvPr>
          <p:cNvSpPr txBox="1"/>
          <p:nvPr/>
        </p:nvSpPr>
        <p:spPr>
          <a:xfrm>
            <a:off x="2312413" y="1278075"/>
            <a:ext cx="658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200" b="1" i="1" dirty="0">
                <a:solidFill>
                  <a:prstClr val="black"/>
                </a:solidFill>
                <a:latin typeface="Aptos" panose="02110004020202020204"/>
              </a:rPr>
              <a:t>TGF, GF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8C22CCE-9E36-8679-2BCC-47F63909D3AC}"/>
              </a:ext>
            </a:extLst>
          </p:cNvPr>
          <p:cNvSpPr/>
          <p:nvPr/>
        </p:nvSpPr>
        <p:spPr>
          <a:xfrm>
            <a:off x="7050572" y="3267424"/>
            <a:ext cx="2193707" cy="170483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C136950-BF0A-727C-402F-A455708B7EC6}"/>
              </a:ext>
            </a:extLst>
          </p:cNvPr>
          <p:cNvSpPr txBox="1"/>
          <p:nvPr/>
        </p:nvSpPr>
        <p:spPr>
          <a:xfrm>
            <a:off x="7180298" y="3270116"/>
            <a:ext cx="202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Bau / GAT Projekte in KGF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F465C9A-B71E-4ADD-5882-12D27159C695}"/>
              </a:ext>
            </a:extLst>
          </p:cNvPr>
          <p:cNvSpPr/>
          <p:nvPr/>
        </p:nvSpPr>
        <p:spPr>
          <a:xfrm>
            <a:off x="818504" y="5880506"/>
            <a:ext cx="1493910" cy="614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VAC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xxx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A. Krämer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8B060CFE-1264-7B0C-697F-C7D7334E02E2}"/>
              </a:ext>
            </a:extLst>
          </p:cNvPr>
          <p:cNvSpPr/>
          <p:nvPr/>
        </p:nvSpPr>
        <p:spPr>
          <a:xfrm>
            <a:off x="2531508" y="5880506"/>
            <a:ext cx="1493911" cy="614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TRI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D. Acker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M.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Bevcic</a:t>
            </a:r>
            <a:endParaRPr lang="de-DE" sz="12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D66B617-BD10-C5C2-5DE3-99580832A296}"/>
              </a:ext>
            </a:extLst>
          </p:cNvPr>
          <p:cNvSpPr/>
          <p:nvPr/>
        </p:nvSpPr>
        <p:spPr>
          <a:xfrm>
            <a:off x="4277371" y="5880506"/>
            <a:ext cx="1493912" cy="614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EPS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C. </a:t>
            </a: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Hunkel</a:t>
            </a:r>
            <a:endParaRPr lang="de-DE" sz="1200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H. Welker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FE19F43-4209-A90D-5B92-7E97F4BFCD44}"/>
              </a:ext>
            </a:extLst>
          </p:cNvPr>
          <p:cNvSpPr/>
          <p:nvPr/>
        </p:nvSpPr>
        <p:spPr>
          <a:xfrm>
            <a:off x="6023236" y="5878376"/>
            <a:ext cx="1482380" cy="614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NCM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C. Mühle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xxx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E791F0FE-66F8-DB36-BAAA-B4C443590666}"/>
              </a:ext>
            </a:extLst>
          </p:cNvPr>
          <p:cNvSpPr/>
          <p:nvPr/>
        </p:nvSpPr>
        <p:spPr>
          <a:xfrm>
            <a:off x="7724261" y="5865666"/>
            <a:ext cx="1482380" cy="614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de-DE" sz="1200" b="1" dirty="0">
                <a:solidFill>
                  <a:prstClr val="black"/>
                </a:solidFill>
                <a:latin typeface="Aptos" panose="02110004020202020204"/>
              </a:rPr>
              <a:t>DMU</a:t>
            </a:r>
          </a:p>
          <a:p>
            <a:pPr algn="ctr" defTabSz="685800">
              <a:defRPr/>
            </a:pP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A. Seidel</a:t>
            </a:r>
          </a:p>
          <a:p>
            <a:pPr algn="ctr" defTabSz="685800">
              <a:defRPr/>
            </a:pPr>
            <a:r>
              <a:rPr lang="de-DE" sz="1200" dirty="0" err="1">
                <a:solidFill>
                  <a:prstClr val="black"/>
                </a:solidFill>
                <a:latin typeface="Aptos" panose="02110004020202020204"/>
              </a:rPr>
              <a:t>Dep</a:t>
            </a:r>
            <a:r>
              <a:rPr lang="de-DE" sz="1200" dirty="0">
                <a:solidFill>
                  <a:prstClr val="black"/>
                </a:solidFill>
                <a:latin typeface="Aptos" panose="02110004020202020204"/>
              </a:rPr>
              <a:t>: xxx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1625D3B-F09A-18A3-8F81-5468B9F2D523}"/>
              </a:ext>
            </a:extLst>
          </p:cNvPr>
          <p:cNvSpPr txBox="1"/>
          <p:nvPr/>
        </p:nvSpPr>
        <p:spPr>
          <a:xfrm>
            <a:off x="9660492" y="6000735"/>
            <a:ext cx="22580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Kick-off 14 Apr 2026</a:t>
            </a:r>
          </a:p>
        </p:txBody>
      </p:sp>
    </p:spTree>
    <p:extLst>
      <p:ext uri="{BB962C8B-B14F-4D97-AF65-F5344CB8AC3E}">
        <p14:creationId xmlns:p14="http://schemas.microsoft.com/office/powerpoint/2010/main" val="343038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195AE-BDA9-5D02-4881-4E312D3D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Integrated Planning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1FDA2B-6E2A-FDC5-40BC-C95B33E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37281A-22AA-ACC1-4FF0-6AFC1788A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86F31517-7555-585C-D150-F90145706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" y="1414462"/>
            <a:ext cx="12058886" cy="498633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044A33D-3C55-4933-3F73-B7032CA50614}"/>
              </a:ext>
            </a:extLst>
          </p:cNvPr>
          <p:cNvSpPr txBox="1"/>
          <p:nvPr/>
        </p:nvSpPr>
        <p:spPr>
          <a:xfrm>
            <a:off x="8424788" y="6243027"/>
            <a:ext cx="1359668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Courtesy PMO</a:t>
            </a:r>
          </a:p>
        </p:txBody>
      </p:sp>
    </p:spTree>
    <p:extLst>
      <p:ext uri="{BB962C8B-B14F-4D97-AF65-F5344CB8AC3E}">
        <p14:creationId xmlns:p14="http://schemas.microsoft.com/office/powerpoint/2010/main" val="1612940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7EC0E-E50A-163C-1582-316EB8E75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D2059-AA54-ED07-E416-6726DE45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Planning UNILAC Restoration Projects 1 – 3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A67FBE-7504-30B5-080C-622A6C31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289EC0-7D5F-D598-D091-AFE694E8C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39A6DDE6-D9E6-7683-F23B-12932F0F0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477" b="22413"/>
          <a:stretch>
            <a:fillRect/>
          </a:stretch>
        </p:blipFill>
        <p:spPr>
          <a:xfrm>
            <a:off x="97155" y="1914635"/>
            <a:ext cx="12058886" cy="1651000"/>
          </a:xfrm>
          <a:prstGeom prst="rect">
            <a:avLst/>
          </a:prstGeom>
        </p:spPr>
      </p:pic>
      <p:pic>
        <p:nvPicPr>
          <p:cNvPr id="7" name="Image 1">
            <a:extLst>
              <a:ext uri="{FF2B5EF4-FFF2-40B4-BE49-F238E27FC236}">
                <a16:creationId xmlns:a16="http://schemas.microsoft.com/office/drawing/2014/main" id="{48428128-3D8E-6646-1827-726A904043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5208"/>
          <a:stretch>
            <a:fillRect/>
          </a:stretch>
        </p:blipFill>
        <p:spPr>
          <a:xfrm>
            <a:off x="97155" y="1706562"/>
            <a:ext cx="12058886" cy="23893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E4F71B9-BC88-3829-D3B4-8AB8B8F10009}"/>
              </a:ext>
            </a:extLst>
          </p:cNvPr>
          <p:cNvSpPr txBox="1"/>
          <p:nvPr/>
        </p:nvSpPr>
        <p:spPr>
          <a:xfrm>
            <a:off x="2462868" y="3823985"/>
            <a:ext cx="2578013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HITRAP in TK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FAIR commissioning</a:t>
            </a:r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EA70AD9A-F686-4AD3-0352-6CC9FE7C128F}"/>
              </a:ext>
            </a:extLst>
          </p:cNvPr>
          <p:cNvSpPr/>
          <p:nvPr/>
        </p:nvSpPr>
        <p:spPr>
          <a:xfrm rot="16200000" flipH="1">
            <a:off x="4148204" y="2924185"/>
            <a:ext cx="238932" cy="1321734"/>
          </a:xfrm>
          <a:prstGeom prst="rightBrace">
            <a:avLst>
              <a:gd name="adj1" fmla="val 8333"/>
              <a:gd name="adj2" fmla="val 516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732435C6-F455-8D5B-503A-F9ACB595F15C}"/>
              </a:ext>
            </a:extLst>
          </p:cNvPr>
          <p:cNvSpPr/>
          <p:nvPr/>
        </p:nvSpPr>
        <p:spPr>
          <a:xfrm rot="16200000" flipH="1">
            <a:off x="6992534" y="1875719"/>
            <a:ext cx="238933" cy="3657598"/>
          </a:xfrm>
          <a:prstGeom prst="rightBrace">
            <a:avLst>
              <a:gd name="adj1" fmla="val 8333"/>
              <a:gd name="adj2" fmla="val 516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569618D-E8DB-F766-E4D2-FC01BF876F76}"/>
              </a:ext>
            </a:extLst>
          </p:cNvPr>
          <p:cNvSpPr txBox="1"/>
          <p:nvPr/>
        </p:nvSpPr>
        <p:spPr>
          <a:xfrm>
            <a:off x="5433784" y="3843401"/>
            <a:ext cx="3356432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HLI’ in EH with energy booster </a:t>
            </a:r>
          </a:p>
          <a:p>
            <a:pPr algn="ctr"/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FAIR commissioning and</a:t>
            </a:r>
          </a:p>
          <a:p>
            <a:pPr algn="ctr"/>
            <a:r>
              <a:rPr lang="en-US" dirty="0"/>
              <a:t>Operation for Science</a:t>
            </a:r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65E490D8-ECD6-38B9-66DF-B1A60AE22346}"/>
              </a:ext>
            </a:extLst>
          </p:cNvPr>
          <p:cNvSpPr/>
          <p:nvPr/>
        </p:nvSpPr>
        <p:spPr>
          <a:xfrm rot="16200000" flipH="1">
            <a:off x="10398355" y="1594099"/>
            <a:ext cx="238937" cy="3154046"/>
          </a:xfrm>
          <a:prstGeom prst="rightBrace">
            <a:avLst>
              <a:gd name="adj1" fmla="val 8333"/>
              <a:gd name="adj2" fmla="val 516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0B473F-9434-D169-8A61-90FECE472F6D}"/>
              </a:ext>
            </a:extLst>
          </p:cNvPr>
          <p:cNvSpPr txBox="1"/>
          <p:nvPr/>
        </p:nvSpPr>
        <p:spPr>
          <a:xfrm>
            <a:off x="9401941" y="3450542"/>
            <a:ext cx="2231765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ym typeface="Wingdings" pitchFamily="2" charset="2"/>
              </a:rPr>
              <a:t>UNILAC fully back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in operation</a:t>
            </a:r>
          </a:p>
          <a:p>
            <a:pPr algn="ctr"/>
            <a:r>
              <a:rPr lang="en-US" dirty="0">
                <a:sym typeface="Wingdings" pitchFamily="2" charset="2"/>
              </a:rPr>
              <a:t> f</a:t>
            </a:r>
            <a:r>
              <a:rPr lang="en-US" dirty="0"/>
              <a:t>ull FAIR Science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01432F-2A14-8EF8-21A8-1BE38986548B}"/>
              </a:ext>
            </a:extLst>
          </p:cNvPr>
          <p:cNvSpPr txBox="1"/>
          <p:nvPr/>
        </p:nvSpPr>
        <p:spPr>
          <a:xfrm>
            <a:off x="8424788" y="6243027"/>
            <a:ext cx="1359668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Courtesy PMO</a:t>
            </a:r>
          </a:p>
        </p:txBody>
      </p:sp>
    </p:spTree>
    <p:extLst>
      <p:ext uri="{BB962C8B-B14F-4D97-AF65-F5344CB8AC3E}">
        <p14:creationId xmlns:p14="http://schemas.microsoft.com/office/powerpoint/2010/main" val="77691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03784-6C4A-CE01-F036-BBEBB9A8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Pre-MAC Report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F02A8E-71EC-FA42-034E-ACC06209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10F34E-C2C8-405F-241F-683AC616E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BDA111-7458-8868-31F9-9A560523E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1358900"/>
            <a:ext cx="11052488" cy="41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9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02AEC-20CF-05C8-FEFE-774F75E37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11383-B1E3-0524-681F-78F3CED3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Pre-MAC Report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DF1F62-D45E-E320-6D42-B35BC09D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5D7EF-6B96-6878-DF90-6037B0EA8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0BF563-233C-414B-A620-72456E3D2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79786" cy="65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E6C5E-43CF-C9BC-2270-E027C888B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0108C-BA8A-943D-642E-DAD72146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Pre-MAC Report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54E042-CB94-72A2-515E-7AE18A30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B01476-E85C-DB80-145E-4E5D394E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7C7174-EF1F-18AD-CCD9-2A98A1E2A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3" y="-18491"/>
            <a:ext cx="9853152" cy="689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5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F03FA-CD46-0282-AE51-BE060907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MAC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65ADA8-1D8D-EA62-957E-1737D3F6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B006C0-550A-61C3-72E0-7E1C1C3DA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A8D614-9CE4-5DBA-17BB-1D39C9D54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266825"/>
            <a:ext cx="10006376" cy="52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DF6FB-CA7B-B890-ED80-D86FCB13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DB69-4A80-9C12-C0D0-F0705933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MAC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F9A1AA-5540-C632-CE69-DE72E997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DA374F-7291-55C3-7D79-067C09F58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C9318A-5C70-C93E-41EB-F8DC1309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1206499"/>
            <a:ext cx="8934638" cy="55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65005-9F0C-7D51-0BD8-6A3587CA4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4982C-16A9-D611-2F5A-DB83C40A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MAC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755EBB-6CD1-26C4-353C-E193441E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E93016-362C-E0B2-0D86-02D4E89E0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12C51D-F5DC-6D80-1D37-9C35AA82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504950"/>
            <a:ext cx="978793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18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68A43-9961-C278-5E02-50AECF7D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BDE36D-CF68-A1BF-F308-C9D986FB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7E2FD4-7772-2CB3-B9C2-BB4F52C24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R. </a:t>
            </a:r>
            <a:r>
              <a:rPr lang="en-US" dirty="0" err="1"/>
              <a:t>Aßmann</a:t>
            </a:r>
            <a:r>
              <a:rPr lang="en-US" dirty="0"/>
              <a:t>, ACC</a:t>
            </a:r>
          </a:p>
        </p:txBody>
      </p:sp>
    </p:spTree>
    <p:extLst>
      <p:ext uri="{BB962C8B-B14F-4D97-AF65-F5344CB8AC3E}">
        <p14:creationId xmlns:p14="http://schemas.microsoft.com/office/powerpoint/2010/main" val="34913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E0214-FE14-9C48-9A88-FB6AFCCC2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34D45-76A4-F1B9-8415-F4900F47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Path to Recovery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b="0" i="1" dirty="0">
                <a:solidFill>
                  <a:schemeClr val="tx1"/>
                </a:solidFill>
              </a:rPr>
              <a:t>Strong and Immediate Reaction of the Technical Level</a:t>
            </a:r>
            <a:endParaRPr lang="en-US" sz="2800" b="0" i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F716EE-C2A9-D60A-8AAA-CA1B3084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DEFC41-EE3F-B9EF-B65F-9715C2DAD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R. </a:t>
            </a:r>
            <a:r>
              <a:rPr lang="en-US" dirty="0" err="1"/>
              <a:t>Aßmann</a:t>
            </a:r>
            <a:r>
              <a:rPr lang="en-US" dirty="0"/>
              <a:t>, ACC</a:t>
            </a:r>
          </a:p>
        </p:txBody>
      </p:sp>
      <p:sp>
        <p:nvSpPr>
          <p:cNvPr id="6" name="Prozess 5">
            <a:extLst>
              <a:ext uri="{FF2B5EF4-FFF2-40B4-BE49-F238E27FC236}">
                <a16:creationId xmlns:a16="http://schemas.microsoft.com/office/drawing/2014/main" id="{DE6DB4C1-0AE8-213F-2471-C2D6093390CC}"/>
              </a:ext>
            </a:extLst>
          </p:cNvPr>
          <p:cNvSpPr/>
          <p:nvPr/>
        </p:nvSpPr>
        <p:spPr>
          <a:xfrm>
            <a:off x="711199" y="1289773"/>
            <a:ext cx="3643825" cy="70015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Fire incident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5 Feb 2026</a:t>
            </a:r>
          </a:p>
        </p:txBody>
      </p:sp>
      <p:sp>
        <p:nvSpPr>
          <p:cNvPr id="23" name="Prozess 22">
            <a:extLst>
              <a:ext uri="{FF2B5EF4-FFF2-40B4-BE49-F238E27FC236}">
                <a16:creationId xmlns:a16="http://schemas.microsoft.com/office/drawing/2014/main" id="{2DFC3D34-9F7C-3E55-C7D0-190236A0E3A7}"/>
              </a:ext>
            </a:extLst>
          </p:cNvPr>
          <p:cNvSpPr/>
          <p:nvPr/>
        </p:nvSpPr>
        <p:spPr>
          <a:xfrm>
            <a:off x="5023746" y="1284917"/>
            <a:ext cx="6863454" cy="93577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Major damage to UNILAC accelerator &amp; building, multi-year interruption of operation for GSI and FAIR injection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Technical report on the fire incident collects all info and data.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8F9D6FA-14E3-151F-BE90-E1452004DE55}"/>
              </a:ext>
            </a:extLst>
          </p:cNvPr>
          <p:cNvCxnSpPr>
            <a:cxnSpLocks/>
          </p:cNvCxnSpPr>
          <p:nvPr/>
        </p:nvCxnSpPr>
        <p:spPr>
          <a:xfrm>
            <a:off x="4334316" y="1617851"/>
            <a:ext cx="6894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30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D62EE-D88A-EF23-FB4D-AFD181E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Additional Slides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82FCD-4717-D580-2E77-AF6C0847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E243E-64CF-7919-0824-13FA829FC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</p:spTree>
    <p:extLst>
      <p:ext uri="{BB962C8B-B14F-4D97-AF65-F5344CB8AC3E}">
        <p14:creationId xmlns:p14="http://schemas.microsoft.com/office/powerpoint/2010/main" val="661298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83D68-936F-7704-E736-B76A2FBDD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32A5C8E-2D1A-B318-6DDF-544A9C2E4299}"/>
              </a:ext>
            </a:extLst>
          </p:cNvPr>
          <p:cNvSpPr/>
          <p:nvPr/>
        </p:nvSpPr>
        <p:spPr>
          <a:xfrm>
            <a:off x="4934367" y="1465626"/>
            <a:ext cx="2291255" cy="1584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Layout </a:t>
            </a:r>
            <a:r>
              <a:rPr lang="en-US" b="1" dirty="0">
                <a:solidFill>
                  <a:prstClr val="black"/>
                </a:solidFill>
              </a:rPr>
              <a:t>and Specifications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W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eekly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Chair: </a:t>
            </a:r>
            <a:r>
              <a:rPr lang="en-US" dirty="0">
                <a:solidFill>
                  <a:prstClr val="black"/>
                </a:solidFill>
              </a:rPr>
              <a:t>M. Vosberg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30EBCDD-98ED-8A15-0728-EEE5CADF36D4}"/>
              </a:ext>
            </a:extLst>
          </p:cNvPr>
          <p:cNvSpPr/>
          <p:nvPr/>
        </p:nvSpPr>
        <p:spPr>
          <a:xfrm>
            <a:off x="75960" y="1467817"/>
            <a:ext cx="2291255" cy="1584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Machine Meeting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US" b="1" dirty="0">
                <a:solidFill>
                  <a:prstClr val="black"/>
                </a:solidFill>
                <a:sym typeface="Wingdings" pitchFamily="2" charset="2"/>
              </a:rPr>
              <a:t>Overall project meeting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Wingdings" pitchFamily="2" charset="2"/>
            </a:endParaRPr>
          </a:p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Every 2 weeks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Chair: R. Assmann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D912581-F966-91A8-BFA3-51875014EF21}"/>
              </a:ext>
            </a:extLst>
          </p:cNvPr>
          <p:cNvSpPr/>
          <p:nvPr/>
        </p:nvSpPr>
        <p:spPr>
          <a:xfrm>
            <a:off x="7380650" y="1465624"/>
            <a:ext cx="2291255" cy="2112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Shutdown Meeting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Technical Measures / Installations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Weekly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Chair: </a:t>
            </a:r>
            <a:r>
              <a:rPr lang="en-US" dirty="0">
                <a:solidFill>
                  <a:prstClr val="black"/>
                </a:solidFill>
              </a:rPr>
              <a:t>M. Vosberg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2AF7751-0066-42FA-94E2-46C530CE022F}"/>
              </a:ext>
            </a:extLst>
          </p:cNvPr>
          <p:cNvSpPr/>
          <p:nvPr/>
        </p:nvSpPr>
        <p:spPr>
          <a:xfrm>
            <a:off x="9814233" y="1468252"/>
            <a:ext cx="2291255" cy="15822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</a:rPr>
              <a:t>Planning meeting</a:t>
            </a:r>
          </a:p>
          <a:p>
            <a:pPr lvl="0" algn="ctr"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itchFamily="2" charset="2"/>
              </a:rPr>
              <a:t>(Schedule </a:t>
            </a:r>
            <a:r>
              <a:rPr lang="en-US" i="1" dirty="0">
                <a:solidFill>
                  <a:prstClr val="black"/>
                </a:solidFill>
                <a:latin typeface="Aptos" panose="02110004020202020204"/>
                <a:sym typeface="Wingdings" pitchFamily="2" charset="2"/>
              </a:rPr>
              <a:t>and</a:t>
            </a:r>
            <a:r>
              <a:rPr lang="en-US" i="1" dirty="0">
                <a:solidFill>
                  <a:prstClr val="black"/>
                </a:solidFill>
                <a:sym typeface="Wingdings" pitchFamily="2" charset="2"/>
              </a:rPr>
              <a:t> Resources)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Wingdings" pitchFamily="2" charset="2"/>
            </a:endParaRPr>
          </a:p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Every 2 weeks</a:t>
            </a:r>
          </a:p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Chair: E. Rosi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F5E5280-ED91-151A-DA14-A124A4D912C7}"/>
              </a:ext>
            </a:extLst>
          </p:cNvPr>
          <p:cNvSpPr/>
          <p:nvPr/>
        </p:nvSpPr>
        <p:spPr>
          <a:xfrm>
            <a:off x="558559" y="4203576"/>
            <a:ext cx="2719213" cy="999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  <a:sym typeface="Wingdings" pitchFamily="2" charset="2"/>
              </a:rPr>
              <a:t>Project meetings on projects</a:t>
            </a:r>
          </a:p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Chair: </a:t>
            </a:r>
            <a:r>
              <a:rPr lang="en-US" dirty="0">
                <a:solidFill>
                  <a:prstClr val="black"/>
                </a:solidFill>
              </a:rPr>
              <a:t>respective sub-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9D148D7-FA68-70EA-7492-5AB988C05FFC}"/>
              </a:ext>
            </a:extLst>
          </p:cNvPr>
          <p:cNvSpPr txBox="1"/>
          <p:nvPr/>
        </p:nvSpPr>
        <p:spPr>
          <a:xfrm>
            <a:off x="7560307" y="6023059"/>
            <a:ext cx="4641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chemeClr val="bg1"/>
                </a:solidFill>
              </a:rPr>
              <a:t>Meeting Structure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DDBA20A-13BB-A96B-9498-1998B8756323}"/>
              </a:ext>
            </a:extLst>
          </p:cNvPr>
          <p:cNvSpPr/>
          <p:nvPr/>
        </p:nvSpPr>
        <p:spPr>
          <a:xfrm>
            <a:off x="2508666" y="1467817"/>
            <a:ext cx="2291255" cy="1017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Steering Meeting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Monthly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Chair: R. Assmann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E5136BE2-0059-650F-B853-335AD9666F94}"/>
              </a:ext>
            </a:extLst>
          </p:cNvPr>
          <p:cNvCxnSpPr>
            <a:cxnSpLocks/>
          </p:cNvCxnSpPr>
          <p:nvPr/>
        </p:nvCxnSpPr>
        <p:spPr>
          <a:xfrm>
            <a:off x="0" y="1136810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C3136063-7C49-7310-CF0F-6EED4608E44B}"/>
              </a:ext>
            </a:extLst>
          </p:cNvPr>
          <p:cNvCxnSpPr>
            <a:cxnSpLocks/>
          </p:cNvCxnSpPr>
          <p:nvPr/>
        </p:nvCxnSpPr>
        <p:spPr>
          <a:xfrm>
            <a:off x="0" y="388545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26505FD-FB10-2853-C29A-443D311CC13E}"/>
              </a:ext>
            </a:extLst>
          </p:cNvPr>
          <p:cNvCxnSpPr>
            <a:cxnSpLocks/>
          </p:cNvCxnSpPr>
          <p:nvPr/>
        </p:nvCxnSpPr>
        <p:spPr>
          <a:xfrm>
            <a:off x="0" y="5941414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04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DB818-3DB3-E475-C221-ADD02FD8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Report Fire Incident 5.2.2026</a:t>
            </a:r>
            <a:br>
              <a:rPr lang="en-US" dirty="0"/>
            </a:br>
            <a:r>
              <a:rPr lang="en-US" sz="2000" b="0" i="1" dirty="0"/>
              <a:t>49 page report + 365 page annex</a:t>
            </a:r>
            <a:endParaRPr lang="en-US" b="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B3D3A9-1AAE-D18D-C2D6-1208F5D24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3" y="1450688"/>
            <a:ext cx="6710711" cy="4903585"/>
          </a:xfrm>
        </p:spPr>
        <p:txBody>
          <a:bodyPr/>
          <a:lstStyle/>
          <a:p>
            <a:r>
              <a:rPr lang="en-US" sz="2000" dirty="0"/>
              <a:t>Impressive effort by all technical departments in ACC, Commons, GAT, …</a:t>
            </a:r>
          </a:p>
          <a:p>
            <a:r>
              <a:rPr lang="en-US" sz="2000" dirty="0"/>
              <a:t>Many thanks!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5D8D19-F21E-4B4F-408F-5E214FDA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740CF2-EA99-2E25-5A80-61607A69F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2CC0F6B-B36C-03DD-D709-D41BB64F8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88" y="1395590"/>
            <a:ext cx="4182132" cy="501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0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FD860-F9D9-DD6F-A9DB-E8AB3900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8BE0F-5F14-76CF-42E5-87CB61BB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Path to Recovery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b="0" i="1" dirty="0">
                <a:solidFill>
                  <a:schemeClr val="tx1"/>
                </a:solidFill>
              </a:rPr>
              <a:t>Strong and Immediate Reaction of the Technical Level</a:t>
            </a:r>
            <a:endParaRPr lang="en-US" sz="2800" b="0" i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E9CE96-CF44-AB01-3ABB-6FF95521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29D5F0-5B20-4998-D9BD-D3386C4AF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R. </a:t>
            </a:r>
            <a:r>
              <a:rPr lang="en-US" dirty="0" err="1"/>
              <a:t>Aßmann</a:t>
            </a:r>
            <a:r>
              <a:rPr lang="en-US" dirty="0"/>
              <a:t>, ACC</a:t>
            </a:r>
          </a:p>
        </p:txBody>
      </p:sp>
      <p:sp>
        <p:nvSpPr>
          <p:cNvPr id="6" name="Prozess 5">
            <a:extLst>
              <a:ext uri="{FF2B5EF4-FFF2-40B4-BE49-F238E27FC236}">
                <a16:creationId xmlns:a16="http://schemas.microsoft.com/office/drawing/2014/main" id="{DF066730-F6B4-CEFF-7813-404B8306A6A6}"/>
              </a:ext>
            </a:extLst>
          </p:cNvPr>
          <p:cNvSpPr/>
          <p:nvPr/>
        </p:nvSpPr>
        <p:spPr>
          <a:xfrm>
            <a:off x="711199" y="1289773"/>
            <a:ext cx="3643825" cy="70015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Fire incident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5 Feb 2026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399E44B-A1B2-2835-9CB3-43CF747BA8EB}"/>
              </a:ext>
            </a:extLst>
          </p:cNvPr>
          <p:cNvGrpSpPr/>
          <p:nvPr/>
        </p:nvGrpSpPr>
        <p:grpSpPr>
          <a:xfrm>
            <a:off x="711200" y="1989931"/>
            <a:ext cx="3643824" cy="1569785"/>
            <a:chOff x="711200" y="1989931"/>
            <a:chExt cx="3643824" cy="1569785"/>
          </a:xfrm>
        </p:grpSpPr>
        <p:sp>
          <p:nvSpPr>
            <p:cNvPr id="7" name="Prozess 6">
              <a:extLst>
                <a:ext uri="{FF2B5EF4-FFF2-40B4-BE49-F238E27FC236}">
                  <a16:creationId xmlns:a16="http://schemas.microsoft.com/office/drawing/2014/main" id="{19A73723-AE6D-C953-A222-16D57C2F8B01}"/>
                </a:ext>
              </a:extLst>
            </p:cNvPr>
            <p:cNvSpPr/>
            <p:nvPr/>
          </p:nvSpPr>
          <p:spPr>
            <a:xfrm>
              <a:off x="711200" y="2334095"/>
              <a:ext cx="3643824" cy="1225621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Task Force 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“</a:t>
              </a:r>
              <a:r>
                <a:rPr lang="en-US" b="1" dirty="0">
                  <a:solidFill>
                    <a:schemeClr val="tx1"/>
                  </a:solidFill>
                </a:rPr>
                <a:t>UNILAC and FAIR Injector</a:t>
              </a:r>
              <a:r>
                <a:rPr lang="en-US" dirty="0">
                  <a:solidFill>
                    <a:schemeClr val="tx1"/>
                  </a:solidFill>
                </a:rPr>
                <a:t>”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 Feb – 16 Apr 2026</a:t>
              </a:r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3F39CF7A-693A-F227-5BD2-05FD71D79442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2533112" y="1989931"/>
              <a:ext cx="0" cy="3441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EB413BC-25D6-4925-2E1D-9BDAA7AA25F3}"/>
              </a:ext>
            </a:extLst>
          </p:cNvPr>
          <p:cNvGrpSpPr/>
          <p:nvPr/>
        </p:nvGrpSpPr>
        <p:grpSpPr>
          <a:xfrm>
            <a:off x="4355024" y="2478162"/>
            <a:ext cx="7532171" cy="1225617"/>
            <a:chOff x="4355024" y="2478162"/>
            <a:chExt cx="7532171" cy="1225617"/>
          </a:xfrm>
        </p:grpSpPr>
        <p:sp>
          <p:nvSpPr>
            <p:cNvPr id="12" name="Prozess 11">
              <a:extLst>
                <a:ext uri="{FF2B5EF4-FFF2-40B4-BE49-F238E27FC236}">
                  <a16:creationId xmlns:a16="http://schemas.microsoft.com/office/drawing/2014/main" id="{FF6B9DCF-99CC-A726-51A5-641E9BA0D8D7}"/>
                </a:ext>
              </a:extLst>
            </p:cNvPr>
            <p:cNvSpPr/>
            <p:nvPr/>
          </p:nvSpPr>
          <p:spPr>
            <a:xfrm>
              <a:off x="5023745" y="2478162"/>
              <a:ext cx="6863450" cy="1225617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Discussion of </a:t>
              </a:r>
              <a:r>
                <a:rPr lang="en-US" b="1" dirty="0">
                  <a:solidFill>
                    <a:schemeClr val="tx1"/>
                  </a:solidFill>
                </a:rPr>
                <a:t>multiple conceptual solutions</a:t>
              </a:r>
              <a:r>
                <a:rPr lang="en-US" dirty="0">
                  <a:solidFill>
                    <a:schemeClr val="tx1"/>
                  </a:solidFill>
                </a:rPr>
                <a:t>, initial prioritization, performance estimates for scientific evaluation, definition of a </a:t>
              </a:r>
              <a:r>
                <a:rPr lang="en-US" b="1" dirty="0">
                  <a:solidFill>
                    <a:schemeClr val="tx1"/>
                  </a:solidFill>
                </a:rPr>
                <a:t>focused concept </a:t>
              </a:r>
              <a:r>
                <a:rPr lang="en-US" dirty="0">
                  <a:solidFill>
                    <a:schemeClr val="tx1"/>
                  </a:solidFill>
                </a:rPr>
                <a:t>between accelerator and science 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 </a:t>
              </a:r>
              <a:r>
                <a:rPr lang="en-US" dirty="0">
                  <a:solidFill>
                    <a:schemeClr val="tx1"/>
                  </a:solidFill>
                </a:rPr>
                <a:t>Project plan.</a:t>
              </a: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B8ADBA67-DF87-300B-DBF9-27B357833215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4355024" y="2946906"/>
              <a:ext cx="68942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Prozess 22">
            <a:extLst>
              <a:ext uri="{FF2B5EF4-FFF2-40B4-BE49-F238E27FC236}">
                <a16:creationId xmlns:a16="http://schemas.microsoft.com/office/drawing/2014/main" id="{BA4370AE-5FCB-5373-2277-A1D603ED3440}"/>
              </a:ext>
            </a:extLst>
          </p:cNvPr>
          <p:cNvSpPr/>
          <p:nvPr/>
        </p:nvSpPr>
        <p:spPr>
          <a:xfrm>
            <a:off x="5023746" y="1284917"/>
            <a:ext cx="6863454" cy="93577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Major damage to UNILAC accelerator &amp; building, multi-year interruption of operation for GSI and FAIR injection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Technical report on the fire incident collects all info and data.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EF120480-8F47-2666-E204-BFF2F4D37B0E}"/>
              </a:ext>
            </a:extLst>
          </p:cNvPr>
          <p:cNvCxnSpPr>
            <a:cxnSpLocks/>
          </p:cNvCxnSpPr>
          <p:nvPr/>
        </p:nvCxnSpPr>
        <p:spPr>
          <a:xfrm>
            <a:off x="4334316" y="1617851"/>
            <a:ext cx="6894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80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F9790-D161-5B63-D86B-1FD02259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59EE4-5EF7-A706-DD9C-BD1DFF2B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>
                <a:solidFill>
                  <a:schemeClr val="tx1"/>
                </a:solidFill>
              </a:rPr>
              <a:t>Task force “UNILAC and FAIR Injector”</a:t>
            </a:r>
            <a:endParaRPr lang="en-US" b="0" i="1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078B37-F272-9318-8C44-22547180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noProof="0" dirty="0"/>
              <a:t>Scope: </a:t>
            </a:r>
            <a:r>
              <a:rPr lang="en-US" b="1" noProof="0" dirty="0">
                <a:solidFill>
                  <a:srgbClr val="0070C0"/>
                </a:solidFill>
              </a:rPr>
              <a:t>Review all technical accelerator options available to us</a:t>
            </a:r>
          </a:p>
          <a:p>
            <a:pPr>
              <a:spcAft>
                <a:spcPts val="1200"/>
              </a:spcAft>
            </a:pPr>
            <a:r>
              <a:rPr lang="en-US" sz="1800" noProof="0" dirty="0"/>
              <a:t>Invited: Z. </a:t>
            </a:r>
            <a:r>
              <a:rPr lang="en-US" sz="1800" noProof="0" dirty="0" err="1"/>
              <a:t>Andelkovic</a:t>
            </a:r>
            <a:r>
              <a:rPr lang="en-US" sz="1800" noProof="0" dirty="0"/>
              <a:t>, R. </a:t>
            </a:r>
            <a:r>
              <a:rPr lang="en-US" sz="1800" noProof="0" dirty="0" err="1"/>
              <a:t>Aßmann</a:t>
            </a:r>
            <a:r>
              <a:rPr lang="en-US" sz="1800" noProof="0" dirty="0"/>
              <a:t> (Chair), R. Baer, A. Blazevic, O. Boine-</a:t>
            </a:r>
            <a:r>
              <a:rPr lang="en-US" sz="1800" noProof="0" dirty="0" err="1"/>
              <a:t>Frankenheim</a:t>
            </a:r>
            <a:r>
              <a:rPr lang="en-US" sz="1800" noProof="0" dirty="0"/>
              <a:t>, </a:t>
            </a:r>
            <a:br>
              <a:rPr lang="en-US" sz="1800" noProof="0" dirty="0"/>
            </a:br>
            <a:r>
              <a:rPr lang="en-US" sz="1800" noProof="0" dirty="0"/>
              <a:t>M. </a:t>
            </a:r>
            <a:r>
              <a:rPr lang="en-US" sz="1800" noProof="0" dirty="0" err="1"/>
              <a:t>Galonska</a:t>
            </a:r>
            <a:r>
              <a:rPr lang="en-US" sz="1800" noProof="0" dirty="0"/>
              <a:t>, R. Gebel, O. Geithner, P. Gerhard, L. Groening, M. Heilmann, F. Herfurth, </a:t>
            </a:r>
            <a:br>
              <a:rPr lang="en-US" sz="1800" noProof="0" dirty="0"/>
            </a:br>
            <a:r>
              <a:rPr lang="en-US" sz="1800" noProof="0" dirty="0"/>
              <a:t>C. Hessler, R. Hollinger, S. Litvinov, C. Kleffner, H. Klingbeil, A. Kraemer, G. Loisch, </a:t>
            </a:r>
            <a:br>
              <a:rPr lang="en-US" sz="1800" noProof="0" dirty="0"/>
            </a:br>
            <a:r>
              <a:rPr lang="en-US" sz="1800" noProof="0" dirty="0"/>
              <a:t>F. Maimone, S. Menke, S. </a:t>
            </a:r>
            <a:r>
              <a:rPr lang="en-US" sz="1800" noProof="0" dirty="0" err="1"/>
              <a:t>Mickat</a:t>
            </a:r>
            <a:r>
              <a:rPr lang="en-US" sz="1800" noProof="0" dirty="0"/>
              <a:t>, C. </a:t>
            </a:r>
            <a:r>
              <a:rPr lang="en-US" sz="1800" noProof="0" dirty="0" err="1"/>
              <a:t>Muehle</a:t>
            </a:r>
            <a:r>
              <a:rPr lang="en-US" sz="1800" noProof="0" dirty="0"/>
              <a:t>, P. Niedermayer, D. </a:t>
            </a:r>
            <a:r>
              <a:rPr lang="en-US" sz="1800" noProof="0" dirty="0" err="1"/>
              <a:t>Ondreka</a:t>
            </a:r>
            <a:r>
              <a:rPr lang="en-US" sz="1800" noProof="0" dirty="0"/>
              <a:t>, V. </a:t>
            </a:r>
            <a:r>
              <a:rPr lang="en-US" sz="1800" noProof="0" dirty="0" err="1"/>
              <a:t>Plyusnin</a:t>
            </a:r>
            <a:r>
              <a:rPr lang="en-US" sz="1800" noProof="0" dirty="0"/>
              <a:t>, </a:t>
            </a:r>
            <a:br>
              <a:rPr lang="en-US" sz="1800" noProof="0" dirty="0"/>
            </a:br>
            <a:r>
              <a:rPr lang="en-US" sz="1800" noProof="0" dirty="0"/>
              <a:t>H. Podlech, M. Miski-</a:t>
            </a:r>
            <a:r>
              <a:rPr lang="en-US" sz="1800" noProof="0" dirty="0" err="1"/>
              <a:t>Oglu</a:t>
            </a:r>
            <a:r>
              <a:rPr lang="en-US" sz="1800" noProof="0" dirty="0"/>
              <a:t>, S. Reimann, E. Rosi, G. Schreiber, A. Seibel, A. Schnase, </a:t>
            </a:r>
            <a:br>
              <a:rPr lang="en-US" sz="1800" noProof="0" dirty="0"/>
            </a:br>
            <a:r>
              <a:rPr lang="en-US" sz="1800" noProof="0" dirty="0"/>
              <a:t>M. </a:t>
            </a:r>
            <a:r>
              <a:rPr lang="en-US" sz="1800" noProof="0" dirty="0" err="1"/>
              <a:t>Schwickert</a:t>
            </a:r>
            <a:r>
              <a:rPr lang="en-US" sz="1800" noProof="0" dirty="0"/>
              <a:t>, B. Schlitt, P. Spiller, J. </a:t>
            </a:r>
            <a:r>
              <a:rPr lang="en-US" sz="1800" noProof="0" dirty="0" err="1"/>
              <a:t>Stadlmann</a:t>
            </a:r>
            <a:r>
              <a:rPr lang="en-US" sz="1800" noProof="0" dirty="0"/>
              <a:t>, N. Stallkamp, Y. Valdau, M. Vossberg, </a:t>
            </a:r>
            <a:br>
              <a:rPr lang="en-US" sz="1800" noProof="0" dirty="0"/>
            </a:br>
            <a:r>
              <a:rPr lang="en-US" sz="1800" noProof="0" dirty="0"/>
              <a:t>H. </a:t>
            </a:r>
            <a:r>
              <a:rPr lang="en-US" sz="1800" noProof="0" dirty="0" err="1"/>
              <a:t>Vormann</a:t>
            </a:r>
            <a:r>
              <a:rPr lang="en-US" sz="1800" noProof="0" dirty="0"/>
              <a:t>, U. Weinrich, H. Welker, N. Winters, C. Zhang, …</a:t>
            </a:r>
          </a:p>
          <a:p>
            <a:pPr>
              <a:spcAft>
                <a:spcPts val="1200"/>
              </a:spcAft>
            </a:pPr>
            <a:r>
              <a:rPr lang="en-US" noProof="0" dirty="0"/>
              <a:t>Meetings: 		12 – 16 – 19 – 24 – 26 Feb</a:t>
            </a:r>
            <a:br>
              <a:rPr lang="en-US" noProof="0" dirty="0"/>
            </a:br>
            <a:r>
              <a:rPr lang="en-US" noProof="0" dirty="0"/>
              <a:t>					2 – 5 – 18 – 26 Mar – 16 Apr</a:t>
            </a:r>
          </a:p>
          <a:p>
            <a:pPr>
              <a:spcAft>
                <a:spcPts val="1200"/>
              </a:spcAft>
            </a:pPr>
            <a:r>
              <a:rPr lang="en-US" noProof="0" dirty="0"/>
              <a:t>Thanks to participants </a:t>
            </a:r>
            <a:r>
              <a:rPr lang="en-US" sz="2000" noProof="0" dirty="0"/>
              <a:t>and to U. Weinrich and P. Niedermayer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06435B-F4FF-2136-21EF-1DEFF7AE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9F0EAD-1FCD-F114-76D5-E5DA0911D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noProof="0" dirty="0"/>
              <a:t>R. </a:t>
            </a:r>
            <a:r>
              <a:rPr lang="en-US" noProof="0" dirty="0" err="1"/>
              <a:t>Aßmann</a:t>
            </a:r>
            <a:r>
              <a:rPr lang="en-US" noProof="0" dirty="0"/>
              <a:t>, ACC</a:t>
            </a:r>
          </a:p>
        </p:txBody>
      </p:sp>
    </p:spTree>
    <p:extLst>
      <p:ext uri="{BB962C8B-B14F-4D97-AF65-F5344CB8AC3E}">
        <p14:creationId xmlns:p14="http://schemas.microsoft.com/office/powerpoint/2010/main" val="8533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C6C0A-E548-BD55-2CDE-36ED8582C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64B94-596F-043D-0745-C9FEFDD3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Outcome of the Accelerator Task Force</a:t>
            </a:r>
            <a:br>
              <a:rPr lang="en-US" sz="2800" noProof="0" dirty="0">
                <a:solidFill>
                  <a:schemeClr val="tx1"/>
                </a:solidFill>
              </a:rPr>
            </a:br>
            <a:r>
              <a:rPr lang="en-US" sz="2000" b="0" i="1" dirty="0">
                <a:solidFill>
                  <a:schemeClr val="tx1"/>
                </a:solidFill>
              </a:rPr>
              <a:t>on one slide</a:t>
            </a:r>
            <a:endParaRPr lang="en-US" b="0" i="1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E7D3CC-A2F3-6F76-A49E-4EC20813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3" y="1311206"/>
            <a:ext cx="11226901" cy="4903585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Fastest and most efficient </a:t>
            </a:r>
            <a:r>
              <a:rPr lang="en-US" b="1" dirty="0">
                <a:solidFill>
                  <a:srgbClr val="0070C0"/>
                </a:solidFill>
              </a:rPr>
              <a:t>UNILAC restoration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as the highest priority</a:t>
            </a:r>
            <a:endParaRPr lang="en-US" noProof="0" dirty="0"/>
          </a:p>
          <a:p>
            <a:pPr lvl="1">
              <a:spcAft>
                <a:spcPts val="600"/>
              </a:spcAft>
            </a:pPr>
            <a:r>
              <a:rPr lang="en-US" dirty="0"/>
              <a:t>As quickly and efficiently as possible implies with </a:t>
            </a:r>
            <a:r>
              <a:rPr lang="en-US" b="1" dirty="0"/>
              <a:t>new RF of Alvarez2.0 </a:t>
            </a:r>
            <a:r>
              <a:rPr lang="en-US" dirty="0">
                <a:sym typeface="Wingdings" pitchFamily="2" charset="2"/>
              </a:rPr>
              <a:t>but with old, </a:t>
            </a:r>
            <a:r>
              <a:rPr lang="en-US" b="1" dirty="0">
                <a:sym typeface="Wingdings" pitchFamily="2" charset="2"/>
              </a:rPr>
              <a:t>current accelerator structures </a:t>
            </a:r>
            <a:r>
              <a:rPr lang="en-US" dirty="0">
                <a:sym typeface="Wingdings" pitchFamily="2" charset="2"/>
              </a:rPr>
              <a:t>(new Alvarez2.0 structures not installed for time being*)</a:t>
            </a:r>
            <a:endParaRPr lang="en-US" noProof="0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sym typeface="Wingdings" pitchFamily="2" charset="2"/>
              </a:rPr>
              <a:t>This results in </a:t>
            </a:r>
            <a:r>
              <a:rPr lang="en-US" b="1" dirty="0">
                <a:sym typeface="Wingdings" pitchFamily="2" charset="2"/>
              </a:rPr>
              <a:t>future UNILAC short-pulse operation </a:t>
            </a:r>
            <a:r>
              <a:rPr lang="en-US" dirty="0">
                <a:sym typeface="Wingdings" pitchFamily="2" charset="2"/>
              </a:rPr>
              <a:t>(1% duty factor with 10 Hz) and the need of HELIAC for Super Heavy Elements research and materials research</a:t>
            </a:r>
            <a:endParaRPr lang="en-US" sz="500" dirty="0">
              <a:sym typeface="Wingdings" pitchFamily="2" charset="2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Interim solutions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for heavy-ion operation are possible</a:t>
            </a:r>
            <a:endParaRPr lang="en-US" noProof="0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r>
              <a:rPr lang="en-US" b="1" dirty="0">
                <a:sym typeface="Wingdings" pitchFamily="2" charset="2"/>
              </a:rPr>
              <a:t>25 options </a:t>
            </a:r>
            <a:r>
              <a:rPr lang="en-US" dirty="0">
                <a:sym typeface="Wingdings" pitchFamily="2" charset="2"/>
              </a:rPr>
              <a:t>considered, 13 of which were prepared for scientific evaluation (from GSI in-house to industrial solutions to new scientific linacs)</a:t>
            </a:r>
            <a:endParaRPr lang="en-US" noProof="0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sym typeface="Wingdings" pitchFamily="2" charset="2"/>
              </a:rPr>
              <a:t>Evaluation Accelerator &amp; Science prioritized </a:t>
            </a:r>
            <a:r>
              <a:rPr lang="en-US" b="1" dirty="0">
                <a:sym typeface="Wingdings" pitchFamily="2" charset="2"/>
              </a:rPr>
              <a:t>two GSI in-house options </a:t>
            </a:r>
            <a:r>
              <a:rPr lang="en-US" dirty="0">
                <a:sym typeface="Wingdings" pitchFamily="2" charset="2"/>
              </a:rPr>
              <a:t>for FAIR commissioning in 2027(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reversed HITRAP ‘de’’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ac’celerator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in TK</a:t>
            </a:r>
            <a:r>
              <a:rPr lang="en-US" dirty="0">
                <a:sym typeface="Wingdings" pitchFamily="2" charset="2"/>
              </a:rPr>
              <a:t>) and science in 2028 (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HLI’ with energy booster in EH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or elsewhere)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ym typeface="Wingdings" pitchFamily="2" charset="2"/>
              </a:rPr>
              <a:t>Plan B of the technical sector: </a:t>
            </a:r>
            <a:r>
              <a:rPr lang="en-US" noProof="0" dirty="0" err="1">
                <a:sym typeface="Wingdings" pitchFamily="2" charset="2"/>
              </a:rPr>
              <a:t>Tandetron</a:t>
            </a:r>
            <a:r>
              <a:rPr lang="en-US" noProof="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(not pursued in project for the time being)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44BD00-7615-D4F1-9023-2436068E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11D33D-89C5-73EF-B832-4B3CC3627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noProof="0" dirty="0"/>
              <a:t>R. </a:t>
            </a:r>
            <a:r>
              <a:rPr lang="en-US" noProof="0" dirty="0" err="1"/>
              <a:t>Aßmann</a:t>
            </a:r>
            <a:r>
              <a:rPr lang="en-US" noProof="0" dirty="0"/>
              <a:t>, ACC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17B92F-B38D-4198-9D01-31EE744B3DB3}"/>
              </a:ext>
            </a:extLst>
          </p:cNvPr>
          <p:cNvSpPr txBox="1"/>
          <p:nvPr/>
        </p:nvSpPr>
        <p:spPr>
          <a:xfrm>
            <a:off x="384596" y="6243027"/>
            <a:ext cx="1142280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400" i="1" dirty="0"/>
              <a:t>*However, the production sequence for Alvarez2.0 will be optimized for the fastest possible installation (if necessary): A1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278814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1CBBC-64A5-3765-7D7B-9CFC103B8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6B40A-CBB8-3489-9D94-08145D6D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B7E916-27A9-B181-92AE-46F28C0B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CA72F0-32C7-2F20-E4E8-5FE903CB2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R. Aßmann, ACC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CFD0E2-0054-3BDC-56A5-B6A178C2B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289"/>
          <a:stretch>
            <a:fillRect/>
          </a:stretch>
        </p:blipFill>
        <p:spPr>
          <a:xfrm>
            <a:off x="234893" y="101846"/>
            <a:ext cx="11688660" cy="640421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13C59AF-8074-5570-D816-D611AF0E9BC0}"/>
              </a:ext>
            </a:extLst>
          </p:cNvPr>
          <p:cNvSpPr txBox="1">
            <a:spLocks/>
          </p:cNvSpPr>
          <p:nvPr/>
        </p:nvSpPr>
        <p:spPr>
          <a:xfrm>
            <a:off x="234893" y="645021"/>
            <a:ext cx="3574088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/>
              <a:t>Technical Roadmap Document October 2025</a:t>
            </a:r>
          </a:p>
          <a:p>
            <a:r>
              <a:rPr lang="en-US" sz="1400" b="0" dirty="0"/>
              <a:t>(part of list that shows </a:t>
            </a:r>
            <a:r>
              <a:rPr lang="en-US" sz="1400" dirty="0">
                <a:solidFill>
                  <a:srgbClr val="0070C0"/>
                </a:solidFill>
              </a:rPr>
              <a:t>RF components</a:t>
            </a:r>
            <a:r>
              <a:rPr lang="en-US" sz="1400" b="0" dirty="0"/>
              <a:t>)</a:t>
            </a:r>
            <a:br>
              <a:rPr lang="en-US" sz="2000" dirty="0"/>
            </a:br>
            <a:r>
              <a:rPr lang="en-US" sz="1100" i="1" dirty="0">
                <a:solidFill>
                  <a:srgbClr val="FF0000"/>
                </a:solidFill>
              </a:rPr>
              <a:t>after the 05 Feb 2026 fire superseded by the project plan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E01E18-3ECA-53DD-AC88-EE8DFAF9BF11}"/>
              </a:ext>
            </a:extLst>
          </p:cNvPr>
          <p:cNvSpPr/>
          <p:nvPr/>
        </p:nvSpPr>
        <p:spPr>
          <a:xfrm>
            <a:off x="245167" y="4602823"/>
            <a:ext cx="11688660" cy="133564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tern mit 5 Zacken 2">
            <a:extLst>
              <a:ext uri="{FF2B5EF4-FFF2-40B4-BE49-F238E27FC236}">
                <a16:creationId xmlns:a16="http://schemas.microsoft.com/office/drawing/2014/main" id="{30FA21FB-FFBA-D8F1-5A10-419CBBB6036F}"/>
              </a:ext>
            </a:extLst>
          </p:cNvPr>
          <p:cNvSpPr/>
          <p:nvPr/>
        </p:nvSpPr>
        <p:spPr>
          <a:xfrm>
            <a:off x="462987" y="5474826"/>
            <a:ext cx="289367" cy="289367"/>
          </a:xfrm>
          <a:prstGeom prst="star5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6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BC5E6-F1DE-32DF-C8DD-0AECA1307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8D396-4405-7EA3-4E42-C7866E1A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Path to Recovery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b="0" i="1" dirty="0">
                <a:solidFill>
                  <a:schemeClr val="tx1"/>
                </a:solidFill>
              </a:rPr>
              <a:t>Strong and Immediate Reaction of the Technical Level</a:t>
            </a:r>
            <a:endParaRPr lang="en-US" sz="2800" b="0" i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227007-EDDD-F22E-25F6-20AC01DA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F0C13E-FE63-D758-FDBC-EF16E0034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R. </a:t>
            </a:r>
            <a:r>
              <a:rPr lang="en-US" dirty="0" err="1"/>
              <a:t>Aßmann</a:t>
            </a:r>
            <a:r>
              <a:rPr lang="en-US" dirty="0"/>
              <a:t>, ACC</a:t>
            </a:r>
          </a:p>
        </p:txBody>
      </p:sp>
      <p:sp>
        <p:nvSpPr>
          <p:cNvPr id="6" name="Prozess 5">
            <a:extLst>
              <a:ext uri="{FF2B5EF4-FFF2-40B4-BE49-F238E27FC236}">
                <a16:creationId xmlns:a16="http://schemas.microsoft.com/office/drawing/2014/main" id="{3E3D468B-9525-FF14-0194-6906E9BDFE5B}"/>
              </a:ext>
            </a:extLst>
          </p:cNvPr>
          <p:cNvSpPr/>
          <p:nvPr/>
        </p:nvSpPr>
        <p:spPr>
          <a:xfrm>
            <a:off x="711199" y="1289773"/>
            <a:ext cx="3643825" cy="70015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Fire incident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5 Feb 2026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0041122-DBF2-845C-234A-16665EB8E0EC}"/>
              </a:ext>
            </a:extLst>
          </p:cNvPr>
          <p:cNvGrpSpPr/>
          <p:nvPr/>
        </p:nvGrpSpPr>
        <p:grpSpPr>
          <a:xfrm>
            <a:off x="711200" y="1989931"/>
            <a:ext cx="3643824" cy="1569785"/>
            <a:chOff x="711200" y="1989931"/>
            <a:chExt cx="3643824" cy="1569785"/>
          </a:xfrm>
        </p:grpSpPr>
        <p:sp>
          <p:nvSpPr>
            <p:cNvPr id="7" name="Prozess 6">
              <a:extLst>
                <a:ext uri="{FF2B5EF4-FFF2-40B4-BE49-F238E27FC236}">
                  <a16:creationId xmlns:a16="http://schemas.microsoft.com/office/drawing/2014/main" id="{8364D50C-249A-993F-71D2-156974B32F93}"/>
                </a:ext>
              </a:extLst>
            </p:cNvPr>
            <p:cNvSpPr/>
            <p:nvPr/>
          </p:nvSpPr>
          <p:spPr>
            <a:xfrm>
              <a:off x="711200" y="2334095"/>
              <a:ext cx="3643824" cy="1225621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Task Force 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“</a:t>
              </a:r>
              <a:r>
                <a:rPr lang="en-US" b="1" dirty="0">
                  <a:solidFill>
                    <a:schemeClr val="tx1"/>
                  </a:solidFill>
                </a:rPr>
                <a:t>UNILAC and FAIR Injector</a:t>
              </a:r>
              <a:r>
                <a:rPr lang="en-US" dirty="0">
                  <a:solidFill>
                    <a:schemeClr val="tx1"/>
                  </a:solidFill>
                </a:rPr>
                <a:t>”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 Feb – 16 Apr 2026</a:t>
              </a:r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DE5DB833-4ACA-02F9-9059-6744AD3F9219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2533112" y="1989931"/>
              <a:ext cx="0" cy="3441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C233B0D-7A21-F06F-9161-902F49DFA4DD}"/>
              </a:ext>
            </a:extLst>
          </p:cNvPr>
          <p:cNvGrpSpPr/>
          <p:nvPr/>
        </p:nvGrpSpPr>
        <p:grpSpPr>
          <a:xfrm>
            <a:off x="4355024" y="2478162"/>
            <a:ext cx="7532171" cy="1225617"/>
            <a:chOff x="4355024" y="2478162"/>
            <a:chExt cx="7532171" cy="1225617"/>
          </a:xfrm>
        </p:grpSpPr>
        <p:sp>
          <p:nvSpPr>
            <p:cNvPr id="12" name="Prozess 11">
              <a:extLst>
                <a:ext uri="{FF2B5EF4-FFF2-40B4-BE49-F238E27FC236}">
                  <a16:creationId xmlns:a16="http://schemas.microsoft.com/office/drawing/2014/main" id="{BA2B042C-A48C-98CE-331B-750FA4745CFC}"/>
                </a:ext>
              </a:extLst>
            </p:cNvPr>
            <p:cNvSpPr/>
            <p:nvPr/>
          </p:nvSpPr>
          <p:spPr>
            <a:xfrm>
              <a:off x="5023745" y="2478162"/>
              <a:ext cx="6863450" cy="1225617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Discussion of </a:t>
              </a:r>
              <a:r>
                <a:rPr lang="en-US" b="1" dirty="0">
                  <a:solidFill>
                    <a:schemeClr val="tx1"/>
                  </a:solidFill>
                </a:rPr>
                <a:t>multiple conceptual solutions</a:t>
              </a:r>
              <a:r>
                <a:rPr lang="en-US" dirty="0">
                  <a:solidFill>
                    <a:schemeClr val="tx1"/>
                  </a:solidFill>
                </a:rPr>
                <a:t>, initial prioritization, performance estimates for scientific evaluation, definition of a </a:t>
              </a:r>
              <a:r>
                <a:rPr lang="en-US" b="1" dirty="0">
                  <a:solidFill>
                    <a:schemeClr val="tx1"/>
                  </a:solidFill>
                </a:rPr>
                <a:t>focused concept </a:t>
              </a:r>
              <a:r>
                <a:rPr lang="en-US" dirty="0">
                  <a:solidFill>
                    <a:schemeClr val="tx1"/>
                  </a:solidFill>
                </a:rPr>
                <a:t>between accelerator and science 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 </a:t>
              </a:r>
              <a:r>
                <a:rPr lang="en-US" dirty="0">
                  <a:solidFill>
                    <a:schemeClr val="tx1"/>
                  </a:solidFill>
                </a:rPr>
                <a:t>Project plan.</a:t>
              </a: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DF6957DD-AC47-64D9-EB71-6D5E130C8C82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4355024" y="2946906"/>
              <a:ext cx="68942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Prozess 22">
            <a:extLst>
              <a:ext uri="{FF2B5EF4-FFF2-40B4-BE49-F238E27FC236}">
                <a16:creationId xmlns:a16="http://schemas.microsoft.com/office/drawing/2014/main" id="{8A0B76C0-7E9D-C15A-EA62-0EEEE513246C}"/>
              </a:ext>
            </a:extLst>
          </p:cNvPr>
          <p:cNvSpPr/>
          <p:nvPr/>
        </p:nvSpPr>
        <p:spPr>
          <a:xfrm>
            <a:off x="5023746" y="1284917"/>
            <a:ext cx="6863454" cy="93577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Major damage to UNILAC accelerator &amp; building, multi-year interruption of operation for GSI and FAIR injection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Technical report on the fire incident collects all info and data.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C241AD3-EB84-4AF6-42D5-49190903CB73}"/>
              </a:ext>
            </a:extLst>
          </p:cNvPr>
          <p:cNvCxnSpPr>
            <a:cxnSpLocks/>
          </p:cNvCxnSpPr>
          <p:nvPr/>
        </p:nvCxnSpPr>
        <p:spPr>
          <a:xfrm>
            <a:off x="4334316" y="1617851"/>
            <a:ext cx="6894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F480B78-C639-91A8-9B19-A6130F0D0107}"/>
              </a:ext>
            </a:extLst>
          </p:cNvPr>
          <p:cNvGrpSpPr/>
          <p:nvPr/>
        </p:nvGrpSpPr>
        <p:grpSpPr>
          <a:xfrm>
            <a:off x="711200" y="3559716"/>
            <a:ext cx="3643824" cy="2812211"/>
            <a:chOff x="711200" y="3559716"/>
            <a:chExt cx="3643824" cy="2812211"/>
          </a:xfrm>
        </p:grpSpPr>
        <p:sp>
          <p:nvSpPr>
            <p:cNvPr id="3" name="Prozess 2">
              <a:extLst>
                <a:ext uri="{FF2B5EF4-FFF2-40B4-BE49-F238E27FC236}">
                  <a16:creationId xmlns:a16="http://schemas.microsoft.com/office/drawing/2014/main" id="{FD898DE9-F782-C3AF-5C9A-67A6CC25D774}"/>
                </a:ext>
              </a:extLst>
            </p:cNvPr>
            <p:cNvSpPr/>
            <p:nvPr/>
          </p:nvSpPr>
          <p:spPr>
            <a:xfrm>
              <a:off x="711200" y="3922484"/>
              <a:ext cx="3643824" cy="2449443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Restoration Project (ACC)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14 Apr 2026 until ∼ 2031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Budget ACC: 159.7 M€ (full)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i="1" dirty="0">
                  <a:solidFill>
                    <a:schemeClr val="tx1"/>
                  </a:solidFill>
                </a:rPr>
                <a:t>= 94.5 M€ (I,II) + 65.2 M€ (III,IV,V)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i="1" dirty="0">
                  <a:solidFill>
                    <a:schemeClr val="tx1"/>
                  </a:solidFill>
                </a:rPr>
                <a:t>plus 64.35 M€ (building/</a:t>
              </a:r>
              <a:r>
                <a:rPr lang="en-US" sz="1600" i="1" dirty="0" err="1">
                  <a:solidFill>
                    <a:schemeClr val="tx1"/>
                  </a:solidFill>
                </a:rPr>
                <a:t>techn</a:t>
              </a:r>
              <a:r>
                <a:rPr lang="en-US" sz="1600" i="1" dirty="0">
                  <a:solidFill>
                    <a:schemeClr val="tx1"/>
                  </a:solidFill>
                </a:rPr>
                <a:t>. </a:t>
              </a:r>
              <a:r>
                <a:rPr lang="en-US" sz="1600" i="1" dirty="0" err="1">
                  <a:solidFill>
                    <a:schemeClr val="tx1"/>
                  </a:solidFill>
                </a:rPr>
                <a:t>infras</a:t>
              </a:r>
              <a:r>
                <a:rPr lang="en-US" sz="1600" i="1" dirty="0">
                  <a:solidFill>
                    <a:schemeClr val="tx1"/>
                  </a:solidFill>
                </a:rPr>
                <a:t>.)</a:t>
              </a:r>
            </a:p>
            <a:p>
              <a:pPr algn="ctr"/>
              <a:endParaRPr lang="en-US" sz="1100" i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b="1" i="1" dirty="0">
                  <a:solidFill>
                    <a:srgbClr val="FF0000"/>
                  </a:solidFill>
                </a:rPr>
                <a:t>Ask for budget approval 11 June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99E754F7-DB3F-9142-32C8-02625A21DB3A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2533112" y="3559716"/>
              <a:ext cx="0" cy="3627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8163CBB-AC8F-96DF-59C4-E9744D830FD7}"/>
              </a:ext>
            </a:extLst>
          </p:cNvPr>
          <p:cNvGrpSpPr/>
          <p:nvPr/>
        </p:nvGrpSpPr>
        <p:grpSpPr>
          <a:xfrm>
            <a:off x="4335824" y="3922483"/>
            <a:ext cx="7538870" cy="2439636"/>
            <a:chOff x="4335824" y="3922483"/>
            <a:chExt cx="7538870" cy="2439636"/>
          </a:xfrm>
        </p:grpSpPr>
        <p:sp>
          <p:nvSpPr>
            <p:cNvPr id="9" name="Prozess 8">
              <a:extLst>
                <a:ext uri="{FF2B5EF4-FFF2-40B4-BE49-F238E27FC236}">
                  <a16:creationId xmlns:a16="http://schemas.microsoft.com/office/drawing/2014/main" id="{5B35A76C-01C0-A41D-AA50-F5C4D2BCD61D}"/>
                </a:ext>
              </a:extLst>
            </p:cNvPr>
            <p:cNvSpPr/>
            <p:nvPr/>
          </p:nvSpPr>
          <p:spPr>
            <a:xfrm>
              <a:off x="5011244" y="3922483"/>
              <a:ext cx="6863450" cy="2439636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Detailed feasibility studies, </a:t>
              </a:r>
              <a:r>
                <a:rPr lang="en-US" b="1" dirty="0">
                  <a:solidFill>
                    <a:schemeClr val="tx1"/>
                  </a:solidFill>
                </a:rPr>
                <a:t>technical design</a:t>
              </a:r>
              <a:r>
                <a:rPr lang="en-US" dirty="0">
                  <a:solidFill>
                    <a:schemeClr val="tx1"/>
                  </a:solidFill>
                </a:rPr>
                <a:t>, optimized solutions, layouts and specifications, procurement, </a:t>
              </a:r>
              <a:r>
                <a:rPr lang="en-US" b="1" dirty="0">
                  <a:solidFill>
                    <a:schemeClr val="tx1"/>
                  </a:solidFill>
                </a:rPr>
                <a:t>implementation</a:t>
              </a:r>
              <a:r>
                <a:rPr lang="en-US" dirty="0">
                  <a:solidFill>
                    <a:schemeClr val="tx1"/>
                  </a:solidFill>
                </a:rPr>
                <a:t>, commissioning, project execution: budget, milestones, resources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Interim solution(s) for 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FAIR commissioning and science by 2027 and 2028</a:t>
              </a:r>
            </a:p>
            <a:p>
              <a:endParaRPr lang="en-US" dirty="0">
                <a:solidFill>
                  <a:schemeClr val="tx1"/>
                </a:solidFill>
                <a:sym typeface="Wingdings" pitchFamily="2" charset="2"/>
              </a:endParaRPr>
            </a:p>
            <a:p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UNILAC restoration for 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full FAIR science 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until Q1/2031</a:t>
              </a:r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05014A92-A48B-5E1E-1118-81BBFE7539D7}"/>
                </a:ext>
              </a:extLst>
            </p:cNvPr>
            <p:cNvCxnSpPr/>
            <p:nvPr/>
          </p:nvCxnSpPr>
          <p:spPr>
            <a:xfrm>
              <a:off x="4348319" y="5214782"/>
              <a:ext cx="6894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7798AFCE-9D6B-3C5D-ED54-17778D78FC26}"/>
                </a:ext>
              </a:extLst>
            </p:cNvPr>
            <p:cNvCxnSpPr/>
            <p:nvPr/>
          </p:nvCxnSpPr>
          <p:spPr>
            <a:xfrm>
              <a:off x="4335824" y="6011843"/>
              <a:ext cx="6894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839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8449F-746A-D02E-258A-1F15EE277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E4AB9-A09F-48EA-29DA-E5E02025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5" y="307196"/>
            <a:ext cx="7520401" cy="78755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Project Plan</a:t>
            </a:r>
            <a:endParaRPr lang="en-US" b="0" i="1" noProof="0" dirty="0">
              <a:solidFill>
                <a:schemeClr val="tx1"/>
              </a:solidFill>
            </a:endParaRP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B734D365-9BD7-9CD7-16C1-E9B6ED730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275363"/>
              </p:ext>
            </p:extLst>
          </p:nvPr>
        </p:nvGraphicFramePr>
        <p:xfrm>
          <a:off x="96758" y="1308244"/>
          <a:ext cx="10790317" cy="517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332">
                  <a:extLst>
                    <a:ext uri="{9D8B030D-6E8A-4147-A177-3AD203B41FA5}">
                      <a16:colId xmlns:a16="http://schemas.microsoft.com/office/drawing/2014/main" val="2503604965"/>
                    </a:ext>
                  </a:extLst>
                </a:gridCol>
                <a:gridCol w="3821860">
                  <a:extLst>
                    <a:ext uri="{9D8B030D-6E8A-4147-A177-3AD203B41FA5}">
                      <a16:colId xmlns:a16="http://schemas.microsoft.com/office/drawing/2014/main" val="53840592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32594034"/>
                    </a:ext>
                  </a:extLst>
                </a:gridCol>
                <a:gridCol w="1649994">
                  <a:extLst>
                    <a:ext uri="{9D8B030D-6E8A-4147-A177-3AD203B41FA5}">
                      <a16:colId xmlns:a16="http://schemas.microsoft.com/office/drawing/2014/main" val="1456085060"/>
                    </a:ext>
                  </a:extLst>
                </a:gridCol>
                <a:gridCol w="2245731">
                  <a:extLst>
                    <a:ext uri="{9D8B030D-6E8A-4147-A177-3AD203B41FA5}">
                      <a16:colId xmlns:a16="http://schemas.microsoft.com/office/drawing/2014/main" val="3536191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Package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Spending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Construct./Techn. Infrastructure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Accelerator (ACC)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Wissenschaft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9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Immediate Actions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9.35 M€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 M€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04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HITRAP for FAIR Commissioning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included in ACC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 M€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9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HLI’ for Science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included in ACC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 M€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06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Restoration UNILAC operation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 M€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83.4 M€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 M€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6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Improvement operational reliability, elimination of central risks for FAIR injection + CRYRING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 M€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38.5 M€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74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Improvement operational reliability, elimination of central risks for GSI science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11.3 M€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0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 of technical roadmap (increase intensity)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18.8 M€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85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64.35 M€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163.5 M€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5.9 M€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065016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2D05F9-ACEC-0FCE-D3B1-DA2FEF0C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53332D-C8EF-4D67-AEF6-556E001E8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noProof="0" dirty="0"/>
              <a:t>R. </a:t>
            </a:r>
            <a:r>
              <a:rPr lang="en-US" noProof="0" dirty="0" err="1"/>
              <a:t>Aßmann</a:t>
            </a:r>
            <a:r>
              <a:rPr lang="en-US" noProof="0" dirty="0"/>
              <a:t>, ACC</a:t>
            </a:r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B1209EF5-3CF9-D56F-AC1D-E2F9547ADCF4}"/>
              </a:ext>
            </a:extLst>
          </p:cNvPr>
          <p:cNvSpPr/>
          <p:nvPr/>
        </p:nvSpPr>
        <p:spPr>
          <a:xfrm>
            <a:off x="10888662" y="1889641"/>
            <a:ext cx="266700" cy="1473200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DA6C02A-C49B-0D37-A10B-BB7104842284}"/>
              </a:ext>
            </a:extLst>
          </p:cNvPr>
          <p:cNvSpPr txBox="1"/>
          <p:nvPr/>
        </p:nvSpPr>
        <p:spPr>
          <a:xfrm>
            <a:off x="11039475" y="2441575"/>
            <a:ext cx="1304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143.2 M€</a:t>
            </a:r>
          </a:p>
        </p:txBody>
      </p:sp>
    </p:spTree>
    <p:extLst>
      <p:ext uri="{BB962C8B-B14F-4D97-AF65-F5344CB8AC3E}">
        <p14:creationId xmlns:p14="http://schemas.microsoft.com/office/powerpoint/2010/main" val="171149961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folienmaster_2019_50Jahre_16zu9" id="{80228A31-CB38-8C45-BA44-B2C6B2F0FBFF}" vid="{EEE01115-FCFC-4442-9D97-3CF7E176002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1537</Words>
  <Application>Microsoft Macintosh PowerPoint</Application>
  <PresentationFormat>Breitbild</PresentationFormat>
  <Paragraphs>238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Aptos</vt:lpstr>
      <vt:lpstr>Arial</vt:lpstr>
      <vt:lpstr>Arial Narrow</vt:lpstr>
      <vt:lpstr>Wingdings</vt:lpstr>
      <vt:lpstr>fair-gsi-folienmaster_2017_onering</vt:lpstr>
      <vt:lpstr>Ergebnisse pre-MAC und Planung MAC (RA)</vt:lpstr>
      <vt:lpstr>Path to Recovery Strong and Immediate Reaction of the Technical Level</vt:lpstr>
      <vt:lpstr>Technical Report Fire Incident 5.2.2026 49 page report + 365 page annex</vt:lpstr>
      <vt:lpstr>Path to Recovery Strong and Immediate Reaction of the Technical Level</vt:lpstr>
      <vt:lpstr>Task force “UNILAC and FAIR Injector”</vt:lpstr>
      <vt:lpstr>Outcome of the Accelerator Task Force on one slide</vt:lpstr>
      <vt:lpstr>PowerPoint-Präsentation</vt:lpstr>
      <vt:lpstr>Path to Recovery Strong and Immediate Reaction of the Technical Level</vt:lpstr>
      <vt:lpstr>Project Plan</vt:lpstr>
      <vt:lpstr>Project Organization</vt:lpstr>
      <vt:lpstr>Integrated Planning</vt:lpstr>
      <vt:lpstr>Planning UNILAC Restoration Projects 1 – 3 </vt:lpstr>
      <vt:lpstr>Pre-MAC Report</vt:lpstr>
      <vt:lpstr>Pre-MAC Report</vt:lpstr>
      <vt:lpstr>Pre-MAC Report</vt:lpstr>
      <vt:lpstr>Agenda MAC</vt:lpstr>
      <vt:lpstr>Agenda MAC</vt:lpstr>
      <vt:lpstr>Agenda MAC</vt:lpstr>
      <vt:lpstr>Thank you for your attention</vt:lpstr>
      <vt:lpstr>Additional Slides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Status Schadensanalyse GSI Beschleuniger</dc:title>
  <dc:creator>Ralph W. Assmann</dc:creator>
  <cp:lastModifiedBy>Ralph W. Assmann</cp:lastModifiedBy>
  <cp:revision>504</cp:revision>
  <dcterms:created xsi:type="dcterms:W3CDTF">2026-02-12T09:12:38Z</dcterms:created>
  <dcterms:modified xsi:type="dcterms:W3CDTF">2026-05-26T08:50:32Z</dcterms:modified>
</cp:coreProperties>
</file>