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CA01DC-F11D-3F36-F620-5AAACCDD0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05CA2DA-A718-B88B-0F16-35B75099A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0BBAB4D-F86C-37A2-32F6-67389C09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3135AD-1131-2E50-C35B-E79FCBA25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EF38A6-9FC2-680A-9820-92AB3D562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6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8CF6A1-9619-D804-601C-40DF5590F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DD12CA8-8B6E-8C09-E0A3-EBB11B2B9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7510CE0-A8D3-E24D-DF5F-FE720029B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0F296F-1371-352C-98D5-C4AB742F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F7D176-3054-0841-C435-A835FC70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8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61DFBE6-5CAA-6A1A-D372-5D0C58CFE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7792041-C3AD-C674-3E4A-66DC95FD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2F8DF76-6870-D80E-6FB4-B2BF59E5B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F0ABBD-E864-864D-0ADE-4B7184543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4BF3B04-E401-0E86-E95A-4E5F9930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A9BE10-94FC-4588-D332-35F20451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6815BC-76A7-52DB-0991-44FDA2969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F3DFC9-DC54-82B0-4600-A16C6C5C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CC643E-E7C0-F50E-1CD9-093E4EB9A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5C2A030-FDC2-B50D-3583-931F3F59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6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23A7E1-E0F0-D995-9A10-A36912196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75A0D7-2E0C-FD1A-33B0-12A08931A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4D873C-7E8D-E105-104A-FCA69CEE6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550CCF7-729C-740C-B8D1-7C3EAB31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3D1621-A473-978B-5FA8-762F034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DA3A95-CA4D-2946-3FFB-ED8C2A7D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C3ADA8-178C-7BE5-324D-77CD7EECF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9DE307E-01BA-C3D4-0C90-BEC44B02E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07A8A38-50BF-301A-89CE-18C21ECC8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0B3B2D4-1748-F99D-06CA-301A9FE6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235B000-266C-C1A0-0E7F-F5D2F0ED1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8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05446A-F712-CD6A-9BEF-E47E1F5A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E888363-AF25-4AC4-252D-30431EB07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0689865-355E-BFCB-375C-3B14AD154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BF27AB6-E3A4-C0BC-7848-4C3F98962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A14433A-F01B-992F-9175-9A2E900F4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AD83776-83D5-9E4D-7729-5095BE63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BED8DDC-FF42-7F78-F3B5-4BCB9108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763E6AF-0A17-3590-88B3-7FBA51F2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2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9124F1-BFEF-AAD9-A2B2-52209F306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D6073AB-1595-ACC0-FA28-B858A5B89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3451F7D-4981-9372-5E3E-0C67DA3BF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506BA96-FE5D-C080-17B7-9083E03B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7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8EFA751-9414-01C4-17CC-FFA398007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8185DE2-452D-BA19-8458-A1BA90CE5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742BDD4-0985-E347-FD6C-4638E83A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3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F61ED2-811B-67F7-C4F6-553ED33B3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43E6B0-52FC-C20E-ECA7-B3E715C82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53C8D49-5249-FA9C-EDBC-FF8F6A5D2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723ED05-5CEA-F06E-1D4D-B1DDDA46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133579F-8738-1615-C486-2DE72A7E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00946C1-1125-C990-C518-2AF63576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6A6D89-7D59-335D-847F-D7E9A9C71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64B53F6-3465-33E3-9E67-E91F45C4F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32F21D4-861A-4384-ABA6-214E1E19A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090E78D-BB02-62BC-D1E5-0CCAD117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7B42689-E22B-C133-0236-7D3E87CD3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E6D696-89D0-BBCC-0809-6A961BE4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0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6CE6E51-F04D-1C09-ACA8-ED34E15C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A9AC7F-1419-59DA-CEFC-C80D36A41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CA0786-12FB-4799-EBDA-C6968183D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65E3FB-4D65-42EE-87A3-FB6C0836CE7F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E57A00C-0DE0-791D-0185-C08301E07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2B8986-7A34-A2A9-3283-EDF8EAB30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4B0885-7C77-46B8-A477-6B02091D5F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4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p@3.5Ge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96BB25-7280-3626-417D-364A32934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486"/>
            <a:ext cx="9144000" cy="2387600"/>
          </a:xfrm>
        </p:spPr>
        <p:txBody>
          <a:bodyPr/>
          <a:lstStyle/>
          <a:p>
            <a:r>
              <a:rPr lang="pl-PL" dirty="0">
                <a:solidFill>
                  <a:srgbClr val="0070C0"/>
                </a:solidFill>
              </a:rPr>
              <a:t>PWG-</a:t>
            </a:r>
            <a:r>
              <a:rPr lang="pl-PL" dirty="0" err="1">
                <a:solidFill>
                  <a:srgbClr val="0070C0"/>
                </a:solidFill>
              </a:rPr>
              <a:t>Exclusive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F3AD029-A784-CEEE-C623-61F19FA11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0713" y="2789805"/>
            <a:ext cx="9470571" cy="3136219"/>
          </a:xfrm>
        </p:spPr>
        <p:txBody>
          <a:bodyPr>
            <a:normAutofit fontScale="92500" lnSpcReduction="20000"/>
          </a:bodyPr>
          <a:lstStyle/>
          <a:p>
            <a:r>
              <a:rPr lang="pl-PL" sz="3500" dirty="0" err="1"/>
              <a:t>Summary</a:t>
            </a:r>
            <a:r>
              <a:rPr lang="pl-PL" sz="3500" dirty="0"/>
              <a:t> report</a:t>
            </a:r>
          </a:p>
          <a:p>
            <a:r>
              <a:rPr lang="pl-PL" sz="3500" dirty="0"/>
              <a:t>B.Ramstein , P. Salabura</a:t>
            </a:r>
            <a:endParaRPr lang="fr-FR" sz="3500" dirty="0"/>
          </a:p>
          <a:p>
            <a:endParaRPr lang="fr-F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err="1"/>
              <a:t>Known</a:t>
            </a:r>
            <a:r>
              <a:rPr lang="fr-FR" dirty="0"/>
              <a:t> updates </a:t>
            </a:r>
            <a:r>
              <a:rPr lang="fr-FR" dirty="0" err="1"/>
              <a:t>since</a:t>
            </a:r>
            <a:r>
              <a:rPr lang="fr-FR" dirty="0"/>
              <a:t> last HADES CM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(PWG meetings and MESON </a:t>
            </a:r>
            <a:r>
              <a:rPr lang="fr-FR" dirty="0" err="1"/>
              <a:t>talks</a:t>
            </a:r>
            <a:r>
              <a:rPr lang="fr-FR" dirty="0"/>
              <a:t> </a:t>
            </a:r>
            <a:r>
              <a:rPr lang="fr-FR" dirty="0" err="1"/>
              <a:t>preparation</a:t>
            </a:r>
            <a:r>
              <a:rPr lang="fr-FR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err="1"/>
              <a:t>Further</a:t>
            </a:r>
            <a:r>
              <a:rPr lang="fr-FR" dirty="0"/>
              <a:t> updates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discussed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meeting</a:t>
            </a:r>
          </a:p>
          <a:p>
            <a:r>
              <a:rPr lang="fr-FR" dirty="0" err="1">
                <a:solidFill>
                  <a:srgbClr val="7030A0"/>
                </a:solidFill>
              </a:rPr>
              <a:t>Significant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dirty="0" err="1">
                <a:solidFill>
                  <a:srgbClr val="7030A0"/>
                </a:solidFill>
              </a:rPr>
              <a:t>progress</a:t>
            </a:r>
            <a:r>
              <a:rPr lang="fr-FR" dirty="0">
                <a:solidFill>
                  <a:srgbClr val="7030A0"/>
                </a:solidFill>
              </a:rPr>
              <a:t> of all analyses </a:t>
            </a:r>
            <a:r>
              <a:rPr lang="fr-FR" dirty="0" err="1">
                <a:solidFill>
                  <a:srgbClr val="7030A0"/>
                </a:solidFill>
              </a:rPr>
              <a:t>thanks</a:t>
            </a:r>
            <a:r>
              <a:rPr lang="fr-FR" dirty="0">
                <a:solidFill>
                  <a:srgbClr val="7030A0"/>
                </a:solidFill>
              </a:rPr>
              <a:t> to gen4 simulations. </a:t>
            </a:r>
          </a:p>
          <a:p>
            <a:r>
              <a:rPr lang="fr-FR" dirty="0" err="1">
                <a:solidFill>
                  <a:srgbClr val="7030A0"/>
                </a:solidFill>
              </a:rPr>
              <a:t>Thank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dirty="0" err="1">
                <a:solidFill>
                  <a:srgbClr val="7030A0"/>
                </a:solidFill>
              </a:rPr>
              <a:t>you</a:t>
            </a:r>
            <a:r>
              <a:rPr lang="fr-FR" dirty="0">
                <a:solidFill>
                  <a:srgbClr val="7030A0"/>
                </a:solidFill>
              </a:rPr>
              <a:t>, Jochen !</a:t>
            </a:r>
          </a:p>
        </p:txBody>
      </p:sp>
    </p:spTree>
    <p:extLst>
      <p:ext uri="{BB962C8B-B14F-4D97-AF65-F5344CB8AC3E}">
        <p14:creationId xmlns:p14="http://schemas.microsoft.com/office/powerpoint/2010/main" val="327692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CF99F-0EEB-7D44-6C7D-B7C84537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>
                    <a:lumMod val="50000"/>
                    <a:lumOff val="50000"/>
                  </a:schemeClr>
                </a:solidFill>
              </a:rPr>
              <a:t>E</a:t>
            </a:r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m. Transition Form Factor N*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2B3EF-530D-DBE7-2A4D-29A81344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The p</a:t>
            </a:r>
            <a:r>
              <a:rPr lang="pl-PL" dirty="0"/>
              <a:t>aper </a:t>
            </a:r>
            <a:r>
              <a:rPr lang="fr-FR" dirty="0"/>
              <a:t>on exclusive </a:t>
            </a:r>
            <a:r>
              <a:rPr lang="fr-FR" dirty="0">
                <a:sym typeface="Symbol" panose="05050102010706020507" pitchFamily="18" charset="2"/>
              </a:rPr>
              <a:t></a:t>
            </a:r>
            <a:r>
              <a:rPr lang="fr-FR" baseline="30000" dirty="0">
                <a:sym typeface="Symbol" panose="05050102010706020507" pitchFamily="18" charset="2"/>
              </a:rPr>
              <a:t>-</a:t>
            </a:r>
            <a:r>
              <a:rPr lang="fr-FR" dirty="0" err="1">
                <a:sym typeface="Symbol" panose="05050102010706020507" pitchFamily="18" charset="2"/>
              </a:rPr>
              <a:t>pne</a:t>
            </a:r>
            <a:r>
              <a:rPr lang="fr-FR" baseline="30000" dirty="0" err="1">
                <a:sym typeface="Symbol" panose="05050102010706020507" pitchFamily="18" charset="2"/>
              </a:rPr>
              <a:t>+</a:t>
            </a:r>
            <a:r>
              <a:rPr lang="fr-FR" dirty="0" err="1">
                <a:sym typeface="Symbol" panose="05050102010706020507" pitchFamily="18" charset="2"/>
              </a:rPr>
              <a:t>e</a:t>
            </a:r>
            <a:r>
              <a:rPr lang="fr-FR" baseline="30000" dirty="0">
                <a:sym typeface="Symbol" panose="05050102010706020507" pitchFamily="18" charset="2"/>
              </a:rPr>
              <a:t>-</a:t>
            </a:r>
            <a:r>
              <a:rPr lang="fr-FR" dirty="0">
                <a:sym typeface="Symbol" panose="05050102010706020507" pitchFamily="18" charset="2"/>
              </a:rPr>
              <a:t> </a:t>
            </a:r>
            <a:r>
              <a:rPr lang="fr-FR" dirty="0"/>
              <a:t>has been </a:t>
            </a:r>
            <a:r>
              <a:rPr lang="fr-FR" dirty="0" err="1"/>
              <a:t>published</a:t>
            </a:r>
            <a:r>
              <a:rPr lang="fr-FR" dirty="0"/>
              <a:t> (PLB, April 2026)! </a:t>
            </a:r>
          </a:p>
          <a:p>
            <a:pPr marL="0" indent="0">
              <a:buNone/>
            </a:pPr>
            <a:r>
              <a:rPr lang="en-US" b="1" dirty="0"/>
              <a:t>First measurement of massive virtual photon emission from N* baryon resonances</a:t>
            </a:r>
          </a:p>
          <a:p>
            <a:pPr marL="0" indent="0">
              <a:buNone/>
            </a:pPr>
            <a:r>
              <a:rPr lang="fr-FR" i="1" dirty="0"/>
              <a:t>R. Abou Yassine et al. </a:t>
            </a:r>
            <a:r>
              <a:rPr lang="fr-FR" i="1" dirty="0" err="1"/>
              <a:t>Phys.Lett.B</a:t>
            </a:r>
            <a:r>
              <a:rPr lang="fr-FR" dirty="0"/>
              <a:t> 875 (2026) 140338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791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22A168-E4B8-7E34-7E1D-4A2E853B2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1055" y="234932"/>
            <a:ext cx="6592848" cy="1325563"/>
          </a:xfrm>
        </p:spPr>
        <p:txBody>
          <a:bodyPr/>
          <a:lstStyle/>
          <a:p>
            <a:r>
              <a:rPr lang="pl-PL" dirty="0"/>
              <a:t> </a:t>
            </a:r>
            <a:r>
              <a:rPr lang="fr-FR" dirty="0">
                <a:solidFill>
                  <a:schemeClr val="tx2">
                    <a:lumMod val="50000"/>
                    <a:lumOff val="50000"/>
                  </a:schemeClr>
                </a:solidFill>
              </a:rPr>
              <a:t>E</a:t>
            </a:r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lastic scattering @4.5 GeV</a:t>
            </a:r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4FCABF-1018-25C8-219F-015A9EE94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4664"/>
            <a:ext cx="10896600" cy="2867625"/>
          </a:xfrm>
        </p:spPr>
        <p:txBody>
          <a:bodyPr>
            <a:normAutofit fontScale="85000" lnSpcReduction="20000"/>
          </a:bodyPr>
          <a:lstStyle/>
          <a:p>
            <a:r>
              <a:rPr lang="pl-PL" dirty="0"/>
              <a:t>Provides normalization to all analysis at 4.5 GeV (based on known cross section in Hades-Forward region) </a:t>
            </a:r>
          </a:p>
          <a:p>
            <a:r>
              <a:rPr lang="pl-PL" dirty="0" err="1"/>
              <a:t>Provides</a:t>
            </a:r>
            <a:r>
              <a:rPr lang="pl-PL" dirty="0"/>
              <a:t> </a:t>
            </a:r>
            <a:r>
              <a:rPr lang="pl-PL" dirty="0" err="1"/>
              <a:t>first</a:t>
            </a:r>
            <a:r>
              <a:rPr lang="pl-PL" dirty="0"/>
              <a:t> </a:t>
            </a:r>
            <a:r>
              <a:rPr lang="pl-PL" dirty="0" err="1"/>
              <a:t>measurement</a:t>
            </a:r>
            <a:r>
              <a:rPr lang="pl-PL" dirty="0"/>
              <a:t> of </a:t>
            </a:r>
            <a:r>
              <a:rPr lang="pl-PL" dirty="0" err="1"/>
              <a:t>elastic</a:t>
            </a:r>
            <a:r>
              <a:rPr lang="pl-PL" dirty="0"/>
              <a:t> </a:t>
            </a:r>
            <a:r>
              <a:rPr lang="pl-PL" dirty="0" err="1"/>
              <a:t>scattering</a:t>
            </a:r>
            <a:r>
              <a:rPr lang="pl-PL" dirty="0"/>
              <a:t> in Hades region (1.6 </a:t>
            </a:r>
            <a:r>
              <a:rPr lang="pl-PL" dirty="0" err="1"/>
              <a:t>GeV</a:t>
            </a:r>
            <a:r>
              <a:rPr lang="pl-PL" dirty="0"/>
              <a:t> and 4.5 </a:t>
            </a:r>
            <a:r>
              <a:rPr lang="pl-PL" dirty="0" err="1"/>
              <a:t>GeV</a:t>
            </a:r>
            <a:r>
              <a:rPr lang="pl-PL" dirty="0"/>
              <a:t>) </a:t>
            </a:r>
          </a:p>
          <a:p>
            <a:r>
              <a:rPr lang="pl-PL" dirty="0">
                <a:solidFill>
                  <a:srgbClr val="FF0000"/>
                </a:solidFill>
              </a:rPr>
              <a:t>Draft of paper passed collaboration review</a:t>
            </a:r>
          </a:p>
          <a:p>
            <a:r>
              <a:rPr lang="pl-PL" dirty="0"/>
              <a:t>Notes on normalisation procedure  prepared by Marvin and Iza </a:t>
            </a:r>
            <a:endParaRPr lang="fr-FR" dirty="0"/>
          </a:p>
          <a:p>
            <a:r>
              <a:rPr lang="fr-FR" i="1" dirty="0"/>
              <a:t>Paper </a:t>
            </a:r>
            <a:r>
              <a:rPr lang="fr-FR" i="1" dirty="0" err="1"/>
              <a:t>based</a:t>
            </a:r>
            <a:r>
              <a:rPr lang="fr-FR" i="1" dirty="0"/>
              <a:t> on gen3 </a:t>
            </a:r>
            <a:r>
              <a:rPr lang="fr-FR" i="1" dirty="0" err="1"/>
              <a:t>results</a:t>
            </a:r>
            <a:r>
              <a:rPr lang="fr-FR" i="1" dirty="0"/>
              <a:t> </a:t>
            </a:r>
            <a:r>
              <a:rPr lang="fr-FR" i="1" dirty="0">
                <a:sym typeface="Symbol" panose="05050102010706020507" pitchFamily="18" charset="2"/>
              </a:rPr>
              <a:t></a:t>
            </a:r>
            <a:r>
              <a:rPr lang="fr-FR" i="1" dirty="0"/>
              <a:t> </a:t>
            </a:r>
            <a:r>
              <a:rPr lang="fr-FR" i="1" dirty="0" err="1"/>
              <a:t>decision</a:t>
            </a:r>
            <a:r>
              <a:rPr lang="fr-FR" i="1" dirty="0"/>
              <a:t> </a:t>
            </a:r>
            <a:r>
              <a:rPr lang="fr-FR" i="1" dirty="0" err="1"/>
              <a:t>was</a:t>
            </a:r>
            <a:r>
              <a:rPr lang="fr-FR" i="1" dirty="0"/>
              <a:t> </a:t>
            </a:r>
            <a:r>
              <a:rPr lang="fr-FR" i="1" dirty="0" err="1"/>
              <a:t>taken</a:t>
            </a:r>
            <a:r>
              <a:rPr lang="fr-FR" i="1" dirty="0"/>
              <a:t> to </a:t>
            </a:r>
            <a:r>
              <a:rPr lang="fr-FR" i="1" dirty="0" err="1"/>
              <a:t>wait</a:t>
            </a:r>
            <a:r>
              <a:rPr lang="fr-FR" i="1" dirty="0"/>
              <a:t> for the </a:t>
            </a:r>
            <a:r>
              <a:rPr lang="fr-FR" i="1" dirty="0" err="1"/>
              <a:t>analysis</a:t>
            </a:r>
            <a:r>
              <a:rPr lang="fr-FR" i="1" dirty="0"/>
              <a:t> of </a:t>
            </a:r>
            <a:r>
              <a:rPr lang="fr-FR" i="1" dirty="0">
                <a:solidFill>
                  <a:srgbClr val="FF0000"/>
                </a:solidFill>
              </a:rPr>
              <a:t>gen4  simulations </a:t>
            </a:r>
            <a:r>
              <a:rPr lang="fr-FR" i="1" dirty="0"/>
              <a:t>: </a:t>
            </a:r>
            <a:r>
              <a:rPr lang="fr-FR" i="1" dirty="0" err="1">
                <a:solidFill>
                  <a:srgbClr val="FF0000"/>
                </a:solidFill>
              </a:rPr>
              <a:t>see</a:t>
            </a:r>
            <a:r>
              <a:rPr lang="fr-FR" i="1" dirty="0">
                <a:solidFill>
                  <a:srgbClr val="FF0000"/>
                </a:solidFill>
              </a:rPr>
              <a:t> </a:t>
            </a:r>
            <a:r>
              <a:rPr lang="fr-FR" i="1" dirty="0" err="1">
                <a:solidFill>
                  <a:srgbClr val="FF0000"/>
                </a:solidFill>
              </a:rPr>
              <a:t>Konrad’s</a:t>
            </a:r>
            <a:r>
              <a:rPr lang="fr-FR" i="1" dirty="0">
                <a:solidFill>
                  <a:srgbClr val="FF0000"/>
                </a:solidFill>
              </a:rPr>
              <a:t> </a:t>
            </a:r>
            <a:r>
              <a:rPr lang="fr-FR" i="1" dirty="0" err="1">
                <a:solidFill>
                  <a:srgbClr val="FF0000"/>
                </a:solidFill>
              </a:rPr>
              <a:t>presentation</a:t>
            </a:r>
            <a:r>
              <a:rPr lang="fr-FR" i="1" dirty="0">
                <a:solidFill>
                  <a:srgbClr val="FF0000"/>
                </a:solidFill>
              </a:rPr>
              <a:t> at </a:t>
            </a:r>
            <a:r>
              <a:rPr lang="fr-FR" i="1" dirty="0" err="1">
                <a:solidFill>
                  <a:srgbClr val="FF0000"/>
                </a:solidFill>
              </a:rPr>
              <a:t>this</a:t>
            </a:r>
            <a:r>
              <a:rPr lang="fr-FR" i="1" dirty="0">
                <a:solidFill>
                  <a:srgbClr val="FF0000"/>
                </a:solidFill>
              </a:rPr>
              <a:t> </a:t>
            </a:r>
            <a:r>
              <a:rPr lang="fr-FR" i="1" dirty="0" err="1">
                <a:solidFill>
                  <a:srgbClr val="FF0000"/>
                </a:solidFill>
              </a:rPr>
              <a:t>Analysis</a:t>
            </a:r>
            <a:r>
              <a:rPr lang="fr-FR" i="1" dirty="0">
                <a:solidFill>
                  <a:srgbClr val="FF0000"/>
                </a:solidFill>
              </a:rPr>
              <a:t> Meeting</a:t>
            </a:r>
          </a:p>
        </p:txBody>
      </p:sp>
    </p:spTree>
    <p:extLst>
      <p:ext uri="{BB962C8B-B14F-4D97-AF65-F5344CB8AC3E}">
        <p14:creationId xmlns:p14="http://schemas.microsoft.com/office/powerpoint/2010/main" val="250322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D6DD97-FD58-79A7-87DB-F52529523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840" y="-288624"/>
            <a:ext cx="7090933" cy="1325563"/>
          </a:xfrm>
        </p:spPr>
        <p:txBody>
          <a:bodyPr/>
          <a:lstStyle/>
          <a:p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Meson physics: pp@4.5 GeV</a:t>
            </a:r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95A960-123C-321B-61C4-C8334293E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831" y="846020"/>
            <a:ext cx="11973339" cy="6011980"/>
          </a:xfrm>
        </p:spPr>
        <p:txBody>
          <a:bodyPr>
            <a:normAutofit/>
          </a:bodyPr>
          <a:lstStyle/>
          <a:p>
            <a:pPr lvl="0"/>
            <a:r>
              <a:rPr lang="en-US" sz="1900" b="1" dirty="0"/>
              <a:t>Szymon </a:t>
            </a:r>
            <a:r>
              <a:rPr lang="en-US" sz="1900" b="1" dirty="0" err="1"/>
              <a:t>Trelinski</a:t>
            </a:r>
            <a:r>
              <a:rPr lang="en-US" sz="1900" b="1" dirty="0"/>
              <a:t>  (PhD</a:t>
            </a:r>
            <a:r>
              <a:rPr lang="pl-PL" sz="1900" b="1" dirty="0"/>
              <a:t>:</a:t>
            </a:r>
            <a:r>
              <a:rPr lang="en-US" sz="1900" b="1" dirty="0"/>
              <a:t> Iza </a:t>
            </a:r>
            <a:r>
              <a:rPr lang="en-US" sz="1900" b="1" dirty="0" err="1"/>
              <a:t>Ciepal</a:t>
            </a:r>
            <a:r>
              <a:rPr lang="en-US" sz="1900" b="1" dirty="0"/>
              <a:t>, James Ritman) :</a:t>
            </a:r>
            <a:r>
              <a:rPr lang="pl-PL" sz="1900" b="1" dirty="0"/>
              <a:t>  </a:t>
            </a:r>
            <a:r>
              <a:rPr lang="pl-PL" sz="1900" b="1" dirty="0">
                <a:solidFill>
                  <a:srgbClr val="7030A0"/>
                </a:solidFill>
              </a:rPr>
              <a:t>omega and eta </a:t>
            </a:r>
            <a:r>
              <a:rPr lang="pl-PL" sz="1900" b="1" dirty="0" err="1">
                <a:solidFill>
                  <a:srgbClr val="7030A0"/>
                </a:solidFill>
              </a:rPr>
              <a:t>exclusive</a:t>
            </a:r>
            <a:r>
              <a:rPr lang="pl-PL" sz="1900" b="1" dirty="0">
                <a:solidFill>
                  <a:srgbClr val="7030A0"/>
                </a:solidFill>
              </a:rPr>
              <a:t> </a:t>
            </a:r>
            <a:r>
              <a:rPr lang="pl-PL" sz="1900" b="1" dirty="0" err="1">
                <a:solidFill>
                  <a:srgbClr val="7030A0"/>
                </a:solidFill>
              </a:rPr>
              <a:t>production</a:t>
            </a:r>
            <a:r>
              <a:rPr lang="pl-PL" sz="1900" b="1" dirty="0">
                <a:solidFill>
                  <a:srgbClr val="7030A0"/>
                </a:solidFill>
              </a:rPr>
              <a:t>      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1900" dirty="0"/>
              <a:t>D</a:t>
            </a:r>
            <a:r>
              <a:rPr lang="en-US" sz="1900" dirty="0" err="1"/>
              <a:t>ifferential</a:t>
            </a:r>
            <a:r>
              <a:rPr lang="en-US" sz="1900" dirty="0"/>
              <a:t> and total cross sections of  η  </a:t>
            </a:r>
            <a:r>
              <a:rPr lang="pl-PL" sz="1900" dirty="0" err="1"/>
              <a:t>exclusive</a:t>
            </a:r>
            <a:r>
              <a:rPr lang="pl-PL" sz="1900" dirty="0"/>
              <a:t> </a:t>
            </a:r>
            <a:r>
              <a:rPr lang="pl-PL" sz="1900" dirty="0" err="1"/>
              <a:t>production</a:t>
            </a:r>
            <a:r>
              <a:rPr lang="en-US" sz="1900" dirty="0"/>
              <a:t>,  </a:t>
            </a:r>
            <a:r>
              <a:rPr lang="en-US" sz="1900" dirty="0">
                <a:solidFill>
                  <a:schemeClr val="accent4"/>
                </a:solidFill>
              </a:rPr>
              <a:t>PWG meeting + </a:t>
            </a:r>
            <a:r>
              <a:rPr lang="en-US" sz="19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talk at MESON : </a:t>
            </a:r>
            <a:r>
              <a:rPr lang="en-US" sz="1900" dirty="0"/>
              <a:t>cross-section, comparison of differential distributions with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900" dirty="0" err="1">
                <a:solidFill>
                  <a:schemeClr val="accent4"/>
                </a:solidFill>
              </a:rPr>
              <a:t>Meson</a:t>
            </a:r>
            <a:r>
              <a:rPr lang="fr-FR" sz="1900" dirty="0">
                <a:solidFill>
                  <a:schemeClr val="accent4"/>
                </a:solidFill>
              </a:rPr>
              <a:t> exchange </a:t>
            </a:r>
            <a:r>
              <a:rPr lang="fr-FR" sz="1900" dirty="0" err="1">
                <a:solidFill>
                  <a:schemeClr val="accent4"/>
                </a:solidFill>
              </a:rPr>
              <a:t>models</a:t>
            </a:r>
            <a:r>
              <a:rPr lang="fr-FR" sz="1900" dirty="0">
                <a:solidFill>
                  <a:schemeClr val="accent4"/>
                </a:solidFill>
              </a:rPr>
              <a:t> (</a:t>
            </a:r>
            <a:r>
              <a:rPr lang="fr-FR" sz="1900" dirty="0">
                <a:solidFill>
                  <a:schemeClr val="accent4"/>
                </a:solidFill>
                <a:sym typeface="Symbol" panose="05050102010706020507" pitchFamily="18" charset="2"/>
              </a:rPr>
              <a:t>,,</a:t>
            </a:r>
            <a:r>
              <a:rPr lang="fr-FR" sz="1900" dirty="0">
                <a:sym typeface="Symbol" panose="05050102010706020507" pitchFamily="18" charset="2"/>
              </a:rPr>
              <a:t>) </a:t>
            </a:r>
            <a:r>
              <a:rPr lang="fr-FR" sz="1900" dirty="0" err="1">
                <a:sym typeface="Symbol" panose="05050102010706020507" pitchFamily="18" charset="2"/>
              </a:rPr>
              <a:t>experimental</a:t>
            </a:r>
            <a:r>
              <a:rPr lang="fr-FR" sz="1900" dirty="0">
                <a:sym typeface="Symbol" panose="05050102010706020507" pitchFamily="18" charset="2"/>
              </a:rPr>
              <a:t> data show importance of  exchange </a:t>
            </a:r>
            <a:endParaRPr lang="fr-FR" sz="19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FR" sz="1900" dirty="0">
                <a:solidFill>
                  <a:schemeClr val="accent4"/>
                </a:solidFill>
              </a:rPr>
              <a:t>SMASH</a:t>
            </a:r>
            <a:r>
              <a:rPr lang="fr-FR" sz="1900" dirty="0"/>
              <a:t>: N(1535) contribution </a:t>
            </a:r>
            <a:r>
              <a:rPr lang="fr-FR" sz="1900" dirty="0" err="1"/>
              <a:t>strongly</a:t>
            </a:r>
            <a:r>
              <a:rPr lang="fr-FR" sz="1900" dirty="0"/>
              <a:t> </a:t>
            </a:r>
            <a:r>
              <a:rPr lang="fr-FR" sz="1900" dirty="0" err="1"/>
              <a:t>underestimated</a:t>
            </a:r>
            <a:r>
              <a:rPr lang="fr-FR" sz="1900" dirty="0"/>
              <a:t>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1900" i="1" dirty="0"/>
              <a:t>acceptance corrections </a:t>
            </a:r>
            <a:r>
              <a:rPr lang="fr-FR" sz="1900" i="1" dirty="0" err="1"/>
              <a:t>problems</a:t>
            </a:r>
            <a:r>
              <a:rPr lang="fr-FR" sz="1900" i="1" dirty="0"/>
              <a:t> </a:t>
            </a:r>
            <a:r>
              <a:rPr lang="fr-FR" sz="1900" i="1" dirty="0" err="1"/>
              <a:t>solved</a:t>
            </a:r>
            <a:r>
              <a:rPr lang="fr-FR" sz="1900" i="1" dirty="0"/>
              <a:t> ? </a:t>
            </a:r>
            <a:r>
              <a:rPr lang="fr-FR" sz="1900" i="1" dirty="0" err="1"/>
              <a:t>Uncertainties</a:t>
            </a:r>
            <a:r>
              <a:rPr lang="fr-FR" sz="1900" i="1" dirty="0"/>
              <a:t> on total cross sections ?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endParaRPr lang="pl-PL" sz="1900" i="1" dirty="0"/>
          </a:p>
          <a:p>
            <a:r>
              <a:rPr lang="en-GB" sz="1900" b="1" dirty="0"/>
              <a:t>Valentin Kladov  (PhD</a:t>
            </a:r>
            <a:r>
              <a:rPr lang="pl-PL" sz="1900" b="1" dirty="0"/>
              <a:t>:</a:t>
            </a:r>
            <a:r>
              <a:rPr lang="en-GB" sz="1900" b="1" dirty="0"/>
              <a:t> Jim Ritman)  </a:t>
            </a:r>
            <a:r>
              <a:rPr lang="pl-PL" sz="1900" b="1" dirty="0"/>
              <a:t>:</a:t>
            </a:r>
            <a:r>
              <a:rPr lang="en-GB" sz="1900" b="1" dirty="0"/>
              <a:t> </a:t>
            </a:r>
            <a:r>
              <a:rPr lang="en-GB" sz="1900" b="1" dirty="0">
                <a:solidFill>
                  <a:srgbClr val="7030A0"/>
                </a:solidFill>
              </a:rPr>
              <a:t>exclusive  pp-&gt;</a:t>
            </a:r>
            <a:r>
              <a:rPr lang="en-GB" sz="1900" b="1" dirty="0" err="1">
                <a:solidFill>
                  <a:srgbClr val="7030A0"/>
                </a:solidFill>
              </a:rPr>
              <a:t>ppK+K</a:t>
            </a:r>
            <a:r>
              <a:rPr lang="en-GB" sz="1900" b="1" dirty="0">
                <a:solidFill>
                  <a:srgbClr val="7030A0"/>
                </a:solidFill>
              </a:rPr>
              <a:t>- </a:t>
            </a:r>
            <a:r>
              <a:rPr lang="pl-PL" sz="1900" b="1" dirty="0"/>
              <a:t>: </a:t>
            </a:r>
            <a:r>
              <a:rPr lang="fr-FR" sz="1900" b="1" dirty="0"/>
              <a:t> </a:t>
            </a:r>
            <a:r>
              <a:rPr lang="fr-FR" sz="19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talk at MESON</a:t>
            </a:r>
            <a:endParaRPr lang="pl-PL" sz="19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1900" dirty="0"/>
              <a:t>non resonant and resonant K</a:t>
            </a:r>
            <a:r>
              <a:rPr lang="pl-PL" sz="1900" baseline="30000" dirty="0"/>
              <a:t>+</a:t>
            </a:r>
            <a:r>
              <a:rPr lang="pl-PL" sz="1900" dirty="0"/>
              <a:t>K</a:t>
            </a:r>
            <a:r>
              <a:rPr lang="pl-PL" sz="1900" baseline="30000" dirty="0"/>
              <a:t>-</a:t>
            </a:r>
            <a:r>
              <a:rPr lang="pl-PL" sz="1900" dirty="0"/>
              <a:t> (phi meson</a:t>
            </a:r>
            <a:r>
              <a:rPr lang="fr-FR" sz="1900" dirty="0"/>
              <a:t>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FR" sz="1700" dirty="0"/>
              <a:t>Amplitude </a:t>
            </a:r>
            <a:r>
              <a:rPr lang="fr-FR" sz="1700" dirty="0" err="1"/>
              <a:t>analysis</a:t>
            </a:r>
            <a:r>
              <a:rPr lang="fr-FR" sz="1700" dirty="0"/>
              <a:t> </a:t>
            </a:r>
            <a:r>
              <a:rPr lang="fr-FR" sz="1700" dirty="0">
                <a:sym typeface="Symbol" panose="05050102010706020507" pitchFamily="18" charset="2"/>
              </a:rPr>
              <a:t> </a:t>
            </a:r>
            <a:r>
              <a:rPr lang="fr-FR" sz="1700" dirty="0" err="1">
                <a:sym typeface="Symbol" panose="05050102010706020507" pitchFamily="18" charset="2"/>
              </a:rPr>
              <a:t>pK</a:t>
            </a:r>
            <a:r>
              <a:rPr lang="fr-FR" sz="1700" dirty="0">
                <a:sym typeface="Symbol" panose="05050102010706020507" pitchFamily="18" charset="2"/>
              </a:rPr>
              <a:t> and KK </a:t>
            </a:r>
            <a:r>
              <a:rPr lang="fr-FR" sz="1700" dirty="0" err="1">
                <a:sym typeface="Symbol" panose="05050102010706020507" pitchFamily="18" charset="2"/>
              </a:rPr>
              <a:t>scattering</a:t>
            </a:r>
            <a:r>
              <a:rPr lang="fr-FR" sz="1700" dirty="0">
                <a:sym typeface="Symbol" panose="05050102010706020507" pitchFamily="18" charset="2"/>
              </a:rPr>
              <a:t> </a:t>
            </a:r>
            <a:r>
              <a:rPr lang="fr-FR" sz="1700" dirty="0" err="1">
                <a:sym typeface="Symbol" panose="05050102010706020507" pitchFamily="18" charset="2"/>
              </a:rPr>
              <a:t>length</a:t>
            </a:r>
            <a:endParaRPr lang="fr-FR" sz="1700" dirty="0">
              <a:sym typeface="Symbol" panose="05050102010706020507" pitchFamily="18" charset="2"/>
            </a:endParaRPr>
          </a:p>
          <a:p>
            <a:pPr lvl="1">
              <a:lnSpc>
                <a:spcPct val="120000"/>
              </a:lnSpc>
            </a:pPr>
            <a:r>
              <a:rPr lang="pl-PL" sz="1700" dirty="0"/>
              <a:t>Coupled Channels Analysis in K-Matrix Formalism</a:t>
            </a:r>
            <a:r>
              <a:rPr lang="fr-FR" sz="1700" dirty="0"/>
              <a:t>: </a:t>
            </a:r>
            <a:r>
              <a:rPr lang="fr-FR" sz="1700" dirty="0">
                <a:sym typeface="Symbol" panose="05050102010706020507" pitchFamily="18" charset="2"/>
              </a:rPr>
              <a:t> and </a:t>
            </a:r>
            <a:r>
              <a:rPr lang="fr-FR" sz="1700" dirty="0" err="1">
                <a:sym typeface="Symbol" panose="05050102010706020507" pitchFamily="18" charset="2"/>
              </a:rPr>
              <a:t>pK</a:t>
            </a:r>
            <a:r>
              <a:rPr lang="fr-FR" sz="1700" dirty="0">
                <a:sym typeface="Symbol" panose="05050102010706020507" pitchFamily="18" charset="2"/>
              </a:rPr>
              <a:t> </a:t>
            </a:r>
            <a:r>
              <a:rPr lang="fr-FR" sz="1700" dirty="0" err="1">
                <a:sym typeface="Symbol" panose="05050102010706020507" pitchFamily="18" charset="2"/>
              </a:rPr>
              <a:t>simultaneous</a:t>
            </a:r>
            <a:r>
              <a:rPr lang="fr-FR" sz="1700" dirty="0">
                <a:sym typeface="Symbol" panose="05050102010706020507" pitchFamily="18" charset="2"/>
              </a:rPr>
              <a:t> fit of non-</a:t>
            </a:r>
            <a:r>
              <a:rPr lang="fr-FR" sz="1700" dirty="0" err="1">
                <a:sym typeface="Symbol" panose="05050102010706020507" pitchFamily="18" charset="2"/>
              </a:rPr>
              <a:t>resonant</a:t>
            </a:r>
            <a:r>
              <a:rPr lang="fr-FR" sz="1700" dirty="0">
                <a:sym typeface="Symbol" panose="05050102010706020507" pitchFamily="18" charset="2"/>
              </a:rPr>
              <a:t>, </a:t>
            </a:r>
            <a:r>
              <a:rPr lang="el-GR" sz="1700" dirty="0"/>
              <a:t>Λ</a:t>
            </a:r>
            <a:r>
              <a:rPr lang="pl-PL" sz="1700" dirty="0"/>
              <a:t>(1405), </a:t>
            </a:r>
            <a:r>
              <a:rPr lang="el-GR" sz="1700" dirty="0"/>
              <a:t>Λ</a:t>
            </a:r>
            <a:r>
              <a:rPr lang="pl-PL" sz="1700" dirty="0"/>
              <a:t>(1520)</a:t>
            </a:r>
            <a:r>
              <a:rPr lang="fr-FR" sz="1700" dirty="0"/>
              <a:t> contributions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fr-FR" sz="1700" dirty="0"/>
              <a:t>Close to final </a:t>
            </a:r>
            <a:r>
              <a:rPr lang="fr-FR" sz="1700" dirty="0" err="1"/>
              <a:t>results</a:t>
            </a:r>
            <a:r>
              <a:rPr lang="fr-FR" sz="1700" dirty="0"/>
              <a:t>  ? </a:t>
            </a:r>
            <a:endParaRPr lang="pl-PL" sz="1700" dirty="0"/>
          </a:p>
          <a:p>
            <a:r>
              <a:rPr lang="pl-PL" sz="1900" b="1" dirty="0"/>
              <a:t>K. Prościński</a:t>
            </a:r>
            <a:r>
              <a:rPr lang="en-GB" sz="1900" b="1" dirty="0"/>
              <a:t>  (PhD</a:t>
            </a:r>
            <a:r>
              <a:rPr lang="pl-PL" sz="1900" b="1" dirty="0"/>
              <a:t>:</a:t>
            </a:r>
            <a:r>
              <a:rPr lang="en-GB" sz="1900" b="1" dirty="0"/>
              <a:t> </a:t>
            </a:r>
            <a:r>
              <a:rPr lang="pl-PL" sz="1900" b="1" dirty="0"/>
              <a:t>Marcin Zieliński</a:t>
            </a:r>
            <a:r>
              <a:rPr lang="en-GB" sz="1900" b="1" dirty="0"/>
              <a:t>)  </a:t>
            </a:r>
            <a:r>
              <a:rPr lang="pl-PL" sz="1900" b="1" dirty="0"/>
              <a:t>:</a:t>
            </a:r>
            <a:r>
              <a:rPr lang="en-GB" sz="1900" b="1" dirty="0">
                <a:solidFill>
                  <a:srgbClr val="7030A0"/>
                </a:solidFill>
              </a:rPr>
              <a:t> </a:t>
            </a:r>
            <a:r>
              <a:rPr lang="pl-PL" sz="1900" b="1" dirty="0">
                <a:solidFill>
                  <a:srgbClr val="7030A0"/>
                </a:solidFill>
              </a:rPr>
              <a:t>ALP in rare eta decays </a:t>
            </a:r>
            <a:r>
              <a:rPr lang="fr-FR" sz="19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poster at MESON</a:t>
            </a:r>
            <a:endParaRPr lang="pl-PL" sz="19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800" dirty="0"/>
              <a:t>upper limit for ALP (in particular X17) in η-&gt;</a:t>
            </a:r>
            <a:r>
              <a:rPr lang="pl-PL" sz="1800" dirty="0">
                <a:sym typeface="Symbol" panose="05050102010706020507" pitchFamily="18" charset="2"/>
              </a:rPr>
              <a:t></a:t>
            </a:r>
            <a:r>
              <a:rPr lang="pl-PL" sz="1800" baseline="30000" dirty="0">
                <a:sym typeface="Symbol" panose="05050102010706020507" pitchFamily="18" charset="2"/>
              </a:rPr>
              <a:t>+</a:t>
            </a:r>
            <a:r>
              <a:rPr lang="pl-PL" sz="1800" dirty="0">
                <a:sym typeface="Symbol" panose="05050102010706020507" pitchFamily="18" charset="2"/>
              </a:rPr>
              <a:t></a:t>
            </a:r>
            <a:r>
              <a:rPr lang="pl-PL" sz="1800" baseline="30000" dirty="0">
                <a:sym typeface="Symbol" panose="05050102010706020507" pitchFamily="18" charset="2"/>
              </a:rPr>
              <a:t>-</a:t>
            </a:r>
            <a:r>
              <a:rPr lang="pl-PL" sz="1800" dirty="0">
                <a:sym typeface="Symbol" panose="05050102010706020507" pitchFamily="18" charset="2"/>
              </a:rPr>
              <a:t>e</a:t>
            </a:r>
            <a:r>
              <a:rPr lang="pl-PL" sz="1800" baseline="30000" dirty="0">
                <a:sym typeface="Symbol" panose="05050102010706020507" pitchFamily="18" charset="2"/>
              </a:rPr>
              <a:t>+</a:t>
            </a:r>
            <a:r>
              <a:rPr lang="pl-PL" sz="1800" dirty="0">
                <a:sym typeface="Symbol" panose="05050102010706020507" pitchFamily="18" charset="2"/>
              </a:rPr>
              <a:t>e</a:t>
            </a:r>
            <a:r>
              <a:rPr lang="pl-PL" sz="1800" baseline="30000" dirty="0">
                <a:sym typeface="Symbol" panose="05050102010706020507" pitchFamily="18" charset="2"/>
              </a:rPr>
              <a:t>-</a:t>
            </a:r>
            <a:r>
              <a:rPr lang="pl-PL" sz="1800" dirty="0">
                <a:sym typeface="Symbol" panose="05050102010706020507" pitchFamily="18" charset="2"/>
              </a:rPr>
              <a:t> decays. </a:t>
            </a:r>
            <a:endParaRPr lang="pl-PL" sz="18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fr-FR" sz="1800" dirty="0" err="1"/>
              <a:t>Now</a:t>
            </a:r>
            <a:r>
              <a:rPr lang="fr-FR" sz="1800" dirty="0"/>
              <a:t> </a:t>
            </a:r>
            <a:r>
              <a:rPr lang="fr-FR" sz="1800" dirty="0" err="1"/>
              <a:t>with</a:t>
            </a:r>
            <a:r>
              <a:rPr lang="fr-FR" sz="1800" dirty="0"/>
              <a:t> </a:t>
            </a:r>
            <a:r>
              <a:rPr lang="pl-PL" sz="1800" dirty="0"/>
              <a:t>SMASH bac</a:t>
            </a:r>
            <a:r>
              <a:rPr lang="fr-FR" sz="1800" dirty="0"/>
              <a:t>k</a:t>
            </a:r>
            <a:r>
              <a:rPr lang="pl-PL" sz="1800" dirty="0"/>
              <a:t>ground and η decay simulations with Gen4-&gt;</a:t>
            </a:r>
            <a:r>
              <a:rPr lang="fr-FR" sz="1800" dirty="0"/>
              <a:t>close to </a:t>
            </a:r>
            <a:r>
              <a:rPr lang="pl-PL" sz="1800" dirty="0"/>
              <a:t>final results</a:t>
            </a:r>
            <a:r>
              <a:rPr lang="fr-FR" sz="1800" dirty="0"/>
              <a:t> ?</a:t>
            </a:r>
            <a:endParaRPr lang="pl-PL" sz="1800" dirty="0">
              <a:sym typeface="Symbol" panose="05050102010706020507" pitchFamily="18" charset="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pl-PL" sz="1800" dirty="0"/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68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164BC3-C863-CAB7-F176-9044123A5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1886" y="72680"/>
            <a:ext cx="5025887" cy="1030564"/>
          </a:xfrm>
        </p:spPr>
        <p:txBody>
          <a:bodyPr/>
          <a:lstStyle/>
          <a:p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Meson</a:t>
            </a:r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Physics</a:t>
            </a:r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26DF47-3CD9-3A65-F11C-69C04D318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520"/>
            <a:ext cx="11190514" cy="4903167"/>
          </a:xfrm>
        </p:spPr>
        <p:txBody>
          <a:bodyPr>
            <a:normAutofit/>
          </a:bodyPr>
          <a:lstStyle/>
          <a:p>
            <a:r>
              <a:rPr lang="en-GB" sz="1600" b="1" dirty="0"/>
              <a:t>Saket Kumar  (PhD thesis</a:t>
            </a:r>
            <a:r>
              <a:rPr lang="pl-PL" sz="1600" b="1" dirty="0"/>
              <a:t>, Jim Ritman</a:t>
            </a:r>
            <a:r>
              <a:rPr lang="en-GB" sz="1600" b="1" dirty="0"/>
              <a:t>)   </a:t>
            </a:r>
            <a:r>
              <a:rPr lang="pl-PL" sz="1600" b="1" dirty="0">
                <a:solidFill>
                  <a:srgbClr val="7030A0"/>
                </a:solidFill>
              </a:rPr>
              <a:t>exclusive </a:t>
            </a:r>
            <a:r>
              <a:rPr lang="en-GB" sz="1600" b="1" dirty="0">
                <a:solidFill>
                  <a:srgbClr val="7030A0"/>
                </a:solidFill>
              </a:rPr>
              <a:t> pp-&gt;p n </a:t>
            </a:r>
            <a:r>
              <a:rPr lang="en-GB" sz="1600" b="1" dirty="0">
                <a:solidFill>
                  <a:srgbClr val="7030A0"/>
                </a:solidFill>
                <a:sym typeface="Symbol" panose="05050102010706020507" pitchFamily="18" charset="2"/>
              </a:rPr>
              <a:t></a:t>
            </a:r>
            <a:r>
              <a:rPr lang="en-GB" sz="1600" b="1" dirty="0">
                <a:solidFill>
                  <a:srgbClr val="7030A0"/>
                </a:solidFill>
              </a:rPr>
              <a:t>+</a:t>
            </a:r>
            <a:r>
              <a:rPr lang="pl-PL" sz="1600" b="1" dirty="0">
                <a:solidFill>
                  <a:srgbClr val="7030A0"/>
                </a:solidFill>
              </a:rPr>
              <a:t>, pp</a:t>
            </a:r>
            <a:r>
              <a:rPr lang="pl-PL" sz="1600" b="1" dirty="0">
                <a:solidFill>
                  <a:srgbClr val="7030A0"/>
                </a:solidFill>
                <a:sym typeface="Symbol" panose="05050102010706020507" pitchFamily="18" charset="2"/>
              </a:rPr>
              <a:t></a:t>
            </a:r>
            <a:r>
              <a:rPr lang="pl-PL" sz="1600" b="1" baseline="30000" dirty="0">
                <a:solidFill>
                  <a:srgbClr val="7030A0"/>
                </a:solidFill>
                <a:sym typeface="Symbol" panose="05050102010706020507" pitchFamily="18" charset="2"/>
              </a:rPr>
              <a:t>0</a:t>
            </a:r>
            <a:r>
              <a:rPr lang="fr-FR" sz="1600" b="1" baseline="30000" dirty="0">
                <a:solidFill>
                  <a:srgbClr val="7030A0"/>
                </a:solidFill>
                <a:sym typeface="Symbol" panose="05050102010706020507" pitchFamily="18" charset="2"/>
              </a:rPr>
              <a:t> </a:t>
            </a:r>
            <a:r>
              <a:rPr lang="fr-FR" sz="1600" dirty="0">
                <a:solidFill>
                  <a:schemeClr val="tx2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talk at MESON</a:t>
            </a:r>
            <a:endParaRPr lang="pl-PL" sz="1600" b="1" baseline="30000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2000" dirty="0"/>
              <a:t>Resonance (N*/</a:t>
            </a:r>
            <a:r>
              <a:rPr lang="pl-PL" sz="2000" dirty="0">
                <a:sym typeface="Symbol" panose="05050102010706020507" pitchFamily="18" charset="2"/>
              </a:rPr>
              <a:t>) excitation</a:t>
            </a:r>
            <a:r>
              <a:rPr lang="fr-FR" sz="2000" dirty="0">
                <a:sym typeface="Symbol" panose="05050102010706020507" pitchFamily="18" charset="2"/>
              </a:rPr>
              <a:t> </a:t>
            </a:r>
            <a:r>
              <a:rPr lang="pl-PL" sz="2000" dirty="0">
                <a:sym typeface="Symbol" panose="05050102010706020507" pitchFamily="18" charset="2"/>
              </a:rPr>
              <a:t></a:t>
            </a:r>
            <a:r>
              <a:rPr lang="fr-FR" sz="2000" dirty="0">
                <a:sym typeface="Symbol" panose="05050102010706020507" pitchFamily="18" charset="2"/>
              </a:rPr>
              <a:t>(1232), N(1520), N(1575) </a:t>
            </a:r>
            <a:r>
              <a:rPr lang="fr-FR" sz="2000" dirty="0" err="1">
                <a:sym typeface="Symbol" panose="05050102010706020507" pitchFamily="18" charset="2"/>
              </a:rPr>
              <a:t>very</a:t>
            </a:r>
            <a:r>
              <a:rPr lang="fr-FR" sz="2000" dirty="0">
                <a:sym typeface="Symbol" panose="05050102010706020507" pitchFamily="18" charset="2"/>
              </a:rPr>
              <a:t> visible</a:t>
            </a:r>
            <a:r>
              <a:rPr lang="pl-PL" sz="2000" dirty="0">
                <a:sym typeface="Symbol" panose="05050102010706020507" pitchFamily="18" charset="2"/>
              </a:rPr>
              <a:t> </a:t>
            </a:r>
            <a:endParaRPr lang="fr-FR" sz="2000" dirty="0">
              <a:sym typeface="Symbol" panose="05050102010706020507" pitchFamily="18" charset="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2000" dirty="0">
                <a:sym typeface="Symbol" panose="05050102010706020507" pitchFamily="18" charset="2"/>
              </a:rPr>
              <a:t>comparison to Juelich-Bonn model</a:t>
            </a:r>
            <a:r>
              <a:rPr lang="fr-FR" sz="2000" dirty="0">
                <a:sym typeface="Symbol" panose="05050102010706020507" pitchFamily="18" charset="2"/>
              </a:rPr>
              <a:t> and SMASH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000" dirty="0">
                <a:solidFill>
                  <a:schemeClr val="tx2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SMASH: </a:t>
            </a:r>
            <a:r>
              <a:rPr lang="pl-PL" sz="2000" dirty="0">
                <a:sym typeface="Symbol" panose="05050102010706020507" pitchFamily="18" charset="2"/>
              </a:rPr>
              <a:t></a:t>
            </a:r>
            <a:r>
              <a:rPr lang="fr-FR" sz="2000" dirty="0">
                <a:sym typeface="Symbol" panose="05050102010706020507" pitchFamily="18" charset="2"/>
              </a:rPr>
              <a:t>(1232) contribution </a:t>
            </a:r>
            <a:r>
              <a:rPr lang="fr-FR" sz="2000" dirty="0" err="1">
                <a:sym typeface="Symbol" panose="05050102010706020507" pitchFamily="18" charset="2"/>
              </a:rPr>
              <a:t>strongly</a:t>
            </a:r>
            <a:r>
              <a:rPr lang="fr-FR" sz="2000" dirty="0">
                <a:sym typeface="Symbol" panose="05050102010706020507" pitchFamily="18" charset="2"/>
              </a:rPr>
              <a:t> dominant, N* contributions </a:t>
            </a:r>
            <a:r>
              <a:rPr lang="fr-FR" sz="2000" dirty="0" err="1">
                <a:sym typeface="Symbol" panose="05050102010706020507" pitchFamily="18" charset="2"/>
              </a:rPr>
              <a:t>underestimated</a:t>
            </a:r>
            <a:endParaRPr lang="fr-FR" sz="2000" dirty="0">
              <a:solidFill>
                <a:schemeClr val="tx2">
                  <a:lumMod val="50000"/>
                  <a:lumOff val="50000"/>
                </a:schemeClr>
              </a:solidFill>
              <a:sym typeface="Symbol" panose="05050102010706020507" pitchFamily="18" charset="2"/>
            </a:endParaRPr>
          </a:p>
          <a:p>
            <a:pPr>
              <a:lnSpc>
                <a:spcPct val="160000"/>
              </a:lnSpc>
            </a:pPr>
            <a:r>
              <a:rPr lang="pl-PL" sz="1600" b="1" dirty="0"/>
              <a:t>Lena Albohn</a:t>
            </a:r>
            <a:r>
              <a:rPr lang="en-GB" sz="1600" b="1" dirty="0"/>
              <a:t>  (</a:t>
            </a:r>
            <a:r>
              <a:rPr lang="pl-PL" sz="1600" b="1" dirty="0"/>
              <a:t>Master</a:t>
            </a:r>
            <a:r>
              <a:rPr lang="en-GB" sz="1600" b="1" dirty="0"/>
              <a:t> thesis</a:t>
            </a:r>
            <a:r>
              <a:rPr lang="pl-PL" sz="1600" b="1" dirty="0"/>
              <a:t>, Claudia Hohne</a:t>
            </a:r>
            <a:r>
              <a:rPr lang="en-GB" sz="1600" b="1" dirty="0"/>
              <a:t>)   </a:t>
            </a:r>
            <a:r>
              <a:rPr lang="pl-PL" sz="1600" b="1" dirty="0">
                <a:solidFill>
                  <a:srgbClr val="7030A0"/>
                </a:solidFill>
                <a:sym typeface="Symbol" panose="05050102010706020507" pitchFamily="18" charset="2"/>
              </a:rPr>
              <a:t>η</a:t>
            </a:r>
            <a:r>
              <a:rPr lang="pl-PL" sz="1600" b="1" baseline="30000" dirty="0">
                <a:solidFill>
                  <a:srgbClr val="7030A0"/>
                </a:solidFill>
                <a:sym typeface="Symbol" panose="05050102010706020507" pitchFamily="18" charset="2"/>
              </a:rPr>
              <a:t>’  </a:t>
            </a:r>
            <a:r>
              <a:rPr lang="pl-PL" sz="1600" b="1" dirty="0">
                <a:solidFill>
                  <a:srgbClr val="7030A0"/>
                </a:solidFill>
                <a:sym typeface="Symbol" panose="05050102010706020507" pitchFamily="18" charset="2"/>
              </a:rPr>
              <a:t> exclusive production</a:t>
            </a:r>
            <a:r>
              <a:rPr lang="fr-FR" sz="1600" b="1" dirty="0">
                <a:solidFill>
                  <a:srgbClr val="7030A0"/>
                </a:solidFill>
                <a:sym typeface="Symbol" panose="05050102010706020507" pitchFamily="18" charset="2"/>
              </a:rPr>
              <a:t> </a:t>
            </a:r>
            <a:r>
              <a:rPr lang="fr-FR" sz="1600" b="1" dirty="0">
                <a:sym typeface="Symbol" panose="05050102010706020507" pitchFamily="18" charset="2"/>
              </a:rPr>
              <a:t>:</a:t>
            </a:r>
            <a:endParaRPr lang="pl-PL" sz="1600" b="1" dirty="0">
              <a:solidFill>
                <a:schemeClr val="accent4"/>
              </a:solidFill>
              <a:sym typeface="Symbol" panose="05050102010706020507" pitchFamily="18" charset="2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fr-FR" sz="1800" dirty="0">
                <a:sym typeface="Symbol" panose="05050102010706020507" pitchFamily="18" charset="2"/>
              </a:rPr>
              <a:t>            </a:t>
            </a:r>
            <a:r>
              <a:rPr lang="pl-PL" sz="1800" dirty="0">
                <a:sym typeface="Symbol" panose="05050102010706020507" pitchFamily="18" charset="2"/>
              </a:rPr>
              <a:t>Clear signal in η +-  channel</a:t>
            </a:r>
            <a:r>
              <a:rPr lang="fr-FR" sz="1800" dirty="0">
                <a:sym typeface="Symbol" panose="05050102010706020507" pitchFamily="18" charset="2"/>
              </a:rPr>
              <a:t> </a:t>
            </a:r>
            <a:r>
              <a:rPr lang="fr-FR" sz="1800" dirty="0">
                <a:solidFill>
                  <a:schemeClr val="accent4"/>
                </a:solidFill>
                <a:sym typeface="Symbol" panose="05050102010706020507" pitchFamily="18" charset="2"/>
              </a:rPr>
              <a:t>updates at </a:t>
            </a:r>
            <a:r>
              <a:rPr lang="fr-FR" sz="1800" dirty="0" err="1">
                <a:solidFill>
                  <a:schemeClr val="accent4"/>
                </a:solidFill>
                <a:sym typeface="Symbol" panose="05050102010706020507" pitchFamily="18" charset="2"/>
              </a:rPr>
              <a:t>this</a:t>
            </a:r>
            <a:r>
              <a:rPr lang="fr-FR" sz="1800" dirty="0">
                <a:solidFill>
                  <a:schemeClr val="accent4"/>
                </a:solidFill>
                <a:sym typeface="Symbol" panose="05050102010706020507" pitchFamily="18" charset="2"/>
              </a:rPr>
              <a:t> meeting</a:t>
            </a:r>
            <a:endParaRPr lang="fr-FR" sz="1800" dirty="0">
              <a:sym typeface="Symbol" panose="05050102010706020507" pitchFamily="18" charset="2"/>
            </a:endParaRPr>
          </a:p>
          <a:p>
            <a:pPr>
              <a:lnSpc>
                <a:spcPct val="160000"/>
              </a:lnSpc>
            </a:pPr>
            <a:r>
              <a:rPr lang="fr-FR" sz="1600" b="1" dirty="0" err="1">
                <a:sym typeface="Symbol" panose="05050102010706020507" pitchFamily="18" charset="2"/>
              </a:rPr>
              <a:t>Yehor</a:t>
            </a:r>
            <a:r>
              <a:rPr lang="fr-FR" sz="1600" b="1" dirty="0">
                <a:sym typeface="Symbol" panose="05050102010706020507" pitchFamily="18" charset="2"/>
              </a:rPr>
              <a:t> </a:t>
            </a:r>
            <a:r>
              <a:rPr lang="fr-FR" sz="1600" b="1" dirty="0" err="1">
                <a:sym typeface="Symbol" panose="05050102010706020507" pitchFamily="18" charset="2"/>
              </a:rPr>
              <a:t>Bondar</a:t>
            </a:r>
            <a:r>
              <a:rPr lang="fr-FR" sz="1600" b="1" dirty="0">
                <a:sym typeface="Symbol" panose="05050102010706020507" pitchFamily="18" charset="2"/>
              </a:rPr>
              <a:t> (postdoc, </a:t>
            </a:r>
            <a:r>
              <a:rPr lang="fr-FR" sz="1600" b="1" dirty="0" err="1">
                <a:sym typeface="Symbol" panose="05050102010706020507" pitchFamily="18" charset="2"/>
              </a:rPr>
              <a:t>Izabela</a:t>
            </a:r>
            <a:r>
              <a:rPr lang="fr-FR" sz="1600" b="1" dirty="0">
                <a:sym typeface="Symbol" panose="05050102010706020507" pitchFamily="18" charset="2"/>
              </a:rPr>
              <a:t> </a:t>
            </a:r>
            <a:r>
              <a:rPr lang="fr-FR" sz="1600" b="1" dirty="0" err="1">
                <a:sym typeface="Symbol" panose="05050102010706020507" pitchFamily="18" charset="2"/>
              </a:rPr>
              <a:t>Ciepal</a:t>
            </a:r>
            <a:r>
              <a:rPr lang="fr-FR" sz="1600" b="1" dirty="0">
                <a:sym typeface="Symbol" panose="05050102010706020507" pitchFamily="18" charset="2"/>
              </a:rPr>
              <a:t>)  </a:t>
            </a:r>
            <a:r>
              <a:rPr lang="en-US" sz="1600" dirty="0">
                <a:solidFill>
                  <a:srgbClr val="7030A0"/>
                </a:solidFill>
              </a:rPr>
              <a:t>Studies of </a:t>
            </a:r>
            <a:r>
              <a:rPr lang="pl-PL" sz="1600" b="1" dirty="0">
                <a:solidFill>
                  <a:srgbClr val="7030A0"/>
                </a:solidFill>
                <a:sym typeface="Symbol" panose="05050102010706020507" pitchFamily="18" charset="2"/>
              </a:rPr>
              <a:t>η</a:t>
            </a:r>
            <a:r>
              <a:rPr lang="pl-PL" sz="1600" b="1" baseline="30000" dirty="0">
                <a:solidFill>
                  <a:srgbClr val="7030A0"/>
                </a:solidFill>
                <a:sym typeface="Symbol" panose="05050102010706020507" pitchFamily="18" charset="2"/>
              </a:rPr>
              <a:t>’</a:t>
            </a:r>
            <a:r>
              <a:rPr lang="en-US" sz="1600" dirty="0">
                <a:solidFill>
                  <a:srgbClr val="7030A0"/>
                </a:solidFill>
              </a:rPr>
              <a:t> and f1(1285) production </a:t>
            </a:r>
            <a:r>
              <a:rPr lang="fr-FR" sz="1600" dirty="0">
                <a:solidFill>
                  <a:schemeClr val="tx2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poster at MESON</a:t>
            </a:r>
            <a:endParaRPr lang="en-US" sz="1600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sym typeface="Symbol" panose="05050102010706020507" pitchFamily="18" charset="2"/>
              </a:rPr>
              <a:t>Exclusive cross section for the η′ production in agreement with COSY-11 and calculations (P. </a:t>
            </a:r>
            <a:r>
              <a:rPr lang="en-US" sz="1800" dirty="0" err="1">
                <a:sym typeface="Symbol" panose="05050102010706020507" pitchFamily="18" charset="2"/>
              </a:rPr>
              <a:t>Lebiedowicz</a:t>
            </a:r>
            <a:r>
              <a:rPr lang="en-US" sz="1800" dirty="0">
                <a:sym typeface="Symbol" panose="05050102010706020507" pitchFamily="18" charset="2"/>
              </a:rPr>
              <a:t>  et al.)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sym typeface="Symbol" panose="05050102010706020507" pitchFamily="18" charset="2"/>
              </a:rPr>
              <a:t>upper limit for f1(1285) production larger than predictions</a:t>
            </a:r>
            <a:endParaRPr lang="pl-PL" sz="1800" dirty="0">
              <a:sym typeface="Symbol" panose="05050102010706020507" pitchFamily="18" charset="2"/>
            </a:endParaRPr>
          </a:p>
          <a:p>
            <a:pPr marL="0" indent="0">
              <a:lnSpc>
                <a:spcPct val="160000"/>
              </a:lnSpc>
              <a:buNone/>
            </a:pPr>
            <a:endParaRPr lang="pl-PL" sz="16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5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A3685F-9651-D021-79DC-CBA43B4AD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6330" y="0"/>
            <a:ext cx="6496878" cy="1325563"/>
          </a:xfrm>
        </p:spPr>
        <p:txBody>
          <a:bodyPr/>
          <a:lstStyle/>
          <a:p>
            <a:r>
              <a:rPr lang="pl-PL" dirty="0"/>
              <a:t>         </a:t>
            </a:r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Hyperon</a:t>
            </a:r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Physics</a:t>
            </a:r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36369B-6B47-471C-40C8-CCBEBAB7A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4849" y="1183792"/>
            <a:ext cx="12099236" cy="5674208"/>
          </a:xfrm>
        </p:spPr>
        <p:txBody>
          <a:bodyPr>
            <a:normAutofit/>
          </a:bodyPr>
          <a:lstStyle/>
          <a:p>
            <a:r>
              <a:rPr lang="en-US" sz="1800" b="1" dirty="0"/>
              <a:t>Konrad </a:t>
            </a:r>
            <a:r>
              <a:rPr lang="en-US" sz="1800" b="1" dirty="0" err="1"/>
              <a:t>Sumara</a:t>
            </a:r>
            <a:r>
              <a:rPr lang="en-US" sz="1800" b="1" dirty="0"/>
              <a:t> (</a:t>
            </a:r>
            <a:r>
              <a:rPr lang="fr-FR" sz="1800" b="1" dirty="0"/>
              <a:t>PHD </a:t>
            </a:r>
            <a:r>
              <a:rPr lang="fr-FR" sz="1800" b="1" dirty="0" err="1"/>
              <a:t>defended</a:t>
            </a:r>
            <a:r>
              <a:rPr lang="fr-FR" sz="1800" b="1" dirty="0"/>
              <a:t>, </a:t>
            </a:r>
            <a:r>
              <a:rPr lang="fr-FR" sz="1800" b="1" dirty="0" err="1"/>
              <a:t>now</a:t>
            </a:r>
            <a:r>
              <a:rPr lang="fr-FR" sz="1800" b="1" dirty="0"/>
              <a:t> </a:t>
            </a:r>
            <a:r>
              <a:rPr lang="fr-FR" sz="1800" b="1" dirty="0" err="1"/>
              <a:t>post-doctoral</a:t>
            </a:r>
            <a:r>
              <a:rPr lang="fr-FR" sz="1800" b="1" dirty="0"/>
              <a:t> </a:t>
            </a:r>
            <a:r>
              <a:rPr lang="fr-FR" sz="1800" b="1" dirty="0" err="1"/>
              <a:t>work</a:t>
            </a:r>
            <a:r>
              <a:rPr lang="fr-FR" sz="1800" dirty="0"/>
              <a:t>. </a:t>
            </a:r>
            <a:r>
              <a:rPr lang="pl-PL" sz="1800" b="1" dirty="0"/>
              <a:t>Piotr Salabura)</a:t>
            </a:r>
            <a:r>
              <a:rPr lang="en-US" sz="1800" b="1" dirty="0"/>
              <a:t>: inclusive production of </a:t>
            </a:r>
            <a:r>
              <a:rPr lang="en-US" sz="1800" b="1" dirty="0">
                <a:sym typeface="Symbol" panose="05050102010706020507" pitchFamily="18" charset="2"/>
              </a:rPr>
              <a:t></a:t>
            </a:r>
            <a:r>
              <a:rPr lang="pl-PL" sz="1800" b="1" dirty="0">
                <a:sym typeface="Symbol" panose="05050102010706020507" pitchFamily="18" charset="2"/>
              </a:rPr>
              <a:t>(1385)</a:t>
            </a:r>
            <a:r>
              <a:rPr lang="pl-PL" sz="1800" b="1" baseline="30000" dirty="0">
                <a:sym typeface="Symbol" panose="05050102010706020507" pitchFamily="18" charset="2"/>
              </a:rPr>
              <a:t>+,-</a:t>
            </a:r>
            <a:r>
              <a:rPr lang="fr-FR" sz="1800" b="1" baseline="30000" dirty="0">
                <a:sym typeface="Symbol" panose="05050102010706020507" pitchFamily="18" charset="2"/>
              </a:rPr>
              <a:t> </a:t>
            </a:r>
            <a:r>
              <a:rPr lang="fr-FR" sz="1800" dirty="0">
                <a:solidFill>
                  <a:schemeClr val="tx2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talk at MESON</a:t>
            </a:r>
            <a:endParaRPr lang="pl-PL" sz="1800" b="1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400" dirty="0"/>
              <a:t>T</a:t>
            </a:r>
            <a:r>
              <a:rPr lang="pl-PL" sz="1800" dirty="0"/>
              <a:t>otal and </a:t>
            </a:r>
            <a:r>
              <a:rPr lang="en-US" sz="1800" dirty="0"/>
              <a:t>differential </a:t>
            </a:r>
            <a:r>
              <a:rPr lang="pl-PL" sz="1800" dirty="0"/>
              <a:t>inclusive cross sections,</a:t>
            </a:r>
            <a:r>
              <a:rPr lang="fr-FR" sz="1800" dirty="0"/>
              <a:t> </a:t>
            </a:r>
            <a:r>
              <a:rPr lang="fr-FR" sz="1800" dirty="0" err="1"/>
              <a:t>strong</a:t>
            </a:r>
            <a:r>
              <a:rPr lang="fr-FR" sz="1800" dirty="0"/>
              <a:t> </a:t>
            </a:r>
            <a:r>
              <a:rPr lang="fr-FR" sz="1800" dirty="0" err="1"/>
              <a:t>difference</a:t>
            </a:r>
            <a:r>
              <a:rPr lang="fr-FR" sz="1800" dirty="0"/>
              <a:t> (production </a:t>
            </a:r>
            <a:r>
              <a:rPr lang="fr-FR" sz="1800" dirty="0" err="1"/>
              <a:t>mechanism</a:t>
            </a:r>
            <a:r>
              <a:rPr lang="fr-FR" sz="1800" dirty="0"/>
              <a:t>) </a:t>
            </a:r>
            <a:r>
              <a:rPr lang="fr-FR" sz="1800" dirty="0" err="1"/>
              <a:t>between</a:t>
            </a:r>
            <a:r>
              <a:rPr lang="fr-FR" sz="1800" dirty="0"/>
              <a:t> </a:t>
            </a:r>
            <a:r>
              <a:rPr lang="en-US" sz="1800" b="1" dirty="0">
                <a:sym typeface="Symbol" panose="05050102010706020507" pitchFamily="18" charset="2"/>
              </a:rPr>
              <a:t></a:t>
            </a:r>
            <a:r>
              <a:rPr lang="pl-PL" sz="1800" b="1" dirty="0">
                <a:sym typeface="Symbol" panose="05050102010706020507" pitchFamily="18" charset="2"/>
              </a:rPr>
              <a:t>(1385)</a:t>
            </a:r>
            <a:r>
              <a:rPr lang="pl-PL" sz="1800" b="1" baseline="30000" dirty="0">
                <a:sym typeface="Symbol" panose="05050102010706020507" pitchFamily="18" charset="2"/>
              </a:rPr>
              <a:t>+</a:t>
            </a:r>
            <a:r>
              <a:rPr lang="fr-FR" sz="1800" b="1" baseline="30000" dirty="0">
                <a:sym typeface="Symbol" panose="05050102010706020507" pitchFamily="18" charset="2"/>
              </a:rPr>
              <a:t>   </a:t>
            </a:r>
            <a:r>
              <a:rPr lang="fr-FR" sz="1800" dirty="0">
                <a:sym typeface="Symbol" panose="05050102010706020507" pitchFamily="18" charset="2"/>
              </a:rPr>
              <a:t>and</a:t>
            </a:r>
            <a:r>
              <a:rPr lang="fr-FR" sz="1800" b="1" baseline="30000" dirty="0">
                <a:sym typeface="Symbol" panose="05050102010706020507" pitchFamily="18" charset="2"/>
              </a:rPr>
              <a:t> </a:t>
            </a:r>
            <a:r>
              <a:rPr lang="en-US" sz="1800" b="1" dirty="0">
                <a:sym typeface="Symbol" panose="05050102010706020507" pitchFamily="18" charset="2"/>
              </a:rPr>
              <a:t></a:t>
            </a:r>
            <a:r>
              <a:rPr lang="pl-PL" sz="1800" b="1" dirty="0">
                <a:sym typeface="Symbol" panose="05050102010706020507" pitchFamily="18" charset="2"/>
              </a:rPr>
              <a:t>(1385)</a:t>
            </a:r>
            <a:r>
              <a:rPr lang="pl-PL" sz="1800" b="1" baseline="30000" dirty="0">
                <a:sym typeface="Symbol" panose="05050102010706020507" pitchFamily="18" charset="2"/>
              </a:rPr>
              <a:t>-</a:t>
            </a:r>
            <a:r>
              <a:rPr lang="fr-FR" sz="1800" b="1" baseline="30000" dirty="0">
                <a:sym typeface="Symbol" panose="05050102010706020507" pitchFamily="18" charset="2"/>
              </a:rPr>
              <a:t> </a:t>
            </a:r>
            <a:endParaRPr lang="fr-FR" sz="1800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sz="1800" dirty="0"/>
              <a:t>comparison </a:t>
            </a:r>
            <a:r>
              <a:rPr lang="fr-FR" sz="1800" dirty="0" err="1"/>
              <a:t>with</a:t>
            </a:r>
            <a:r>
              <a:rPr lang="pl-PL" sz="1800" dirty="0"/>
              <a:t> SMASH</a:t>
            </a:r>
            <a:r>
              <a:rPr lang="fr-FR" sz="1800" dirty="0"/>
              <a:t> and PLUTO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Close to final ? Paper </a:t>
            </a:r>
            <a:r>
              <a:rPr lang="fr-FR" sz="1800" dirty="0" err="1"/>
              <a:t>could</a:t>
            </a:r>
            <a:r>
              <a:rPr lang="fr-FR" sz="1800" dirty="0"/>
              <a:t> </a:t>
            </a:r>
            <a:r>
              <a:rPr lang="fr-FR" sz="1800" dirty="0" err="1"/>
              <a:t>be</a:t>
            </a:r>
            <a:r>
              <a:rPr lang="fr-FR" sz="1800" dirty="0"/>
              <a:t> </a:t>
            </a:r>
            <a:r>
              <a:rPr lang="fr-FR" sz="1800" dirty="0" err="1"/>
              <a:t>drafted</a:t>
            </a:r>
            <a:r>
              <a:rPr lang="fr-FR" sz="1800" dirty="0"/>
              <a:t> ?</a:t>
            </a:r>
            <a:endParaRPr lang="pl-PL" sz="1800" dirty="0"/>
          </a:p>
          <a:p>
            <a:r>
              <a:rPr lang="en-US" sz="1800" b="1" dirty="0"/>
              <a:t>Anna </a:t>
            </a:r>
            <a:r>
              <a:rPr lang="en-US" sz="1800" b="1" dirty="0" err="1"/>
              <a:t>Władyszewska</a:t>
            </a:r>
            <a:r>
              <a:rPr lang="en-US" sz="1800" b="1" dirty="0"/>
              <a:t> (PhD, Piotr Salabura</a:t>
            </a:r>
            <a:r>
              <a:rPr lang="pl-PL" sz="1800" b="1" dirty="0"/>
              <a:t>)</a:t>
            </a:r>
            <a:r>
              <a:rPr lang="en-US" sz="1800" b="1" dirty="0"/>
              <a:t>: </a:t>
            </a:r>
            <a:r>
              <a:rPr lang="pl-PL" sz="1800" b="1" dirty="0"/>
              <a:t>exclusive </a:t>
            </a:r>
            <a:r>
              <a:rPr lang="en-US" sz="1800" b="1" dirty="0"/>
              <a:t>pk</a:t>
            </a:r>
            <a:r>
              <a:rPr lang="el-GR" sz="1800" b="1" dirty="0"/>
              <a:t>Λ</a:t>
            </a:r>
            <a:r>
              <a:rPr lang="en-US" sz="1800" b="1" dirty="0"/>
              <a:t>(1405) </a:t>
            </a:r>
            <a:r>
              <a:rPr lang="fr-FR" sz="1800" dirty="0">
                <a:solidFill>
                  <a:schemeClr val="tx2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talk at MESON</a:t>
            </a:r>
            <a:endParaRPr lang="pl-PL" sz="1800" b="1" dirty="0"/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Λ(1405) in </a:t>
            </a:r>
            <a:r>
              <a:rPr lang="en-US" sz="1800" dirty="0">
                <a:sym typeface="Symbol" panose="05050102010706020507" pitchFamily="18" charset="2"/>
              </a:rPr>
              <a:t></a:t>
            </a:r>
            <a:r>
              <a:rPr lang="pl-PL" sz="1800" baseline="30000" dirty="0">
                <a:sym typeface="Symbol" panose="05050102010706020507" pitchFamily="18" charset="2"/>
              </a:rPr>
              <a:t>0</a:t>
            </a:r>
            <a:r>
              <a:rPr lang="pl-PL" sz="1800" dirty="0">
                <a:sym typeface="Symbol" panose="05050102010706020507" pitchFamily="18" charset="2"/>
              </a:rPr>
              <a:t> </a:t>
            </a:r>
            <a:r>
              <a:rPr lang="en-US" sz="1800" dirty="0">
                <a:sym typeface="Symbol" panose="05050102010706020507" pitchFamily="18" charset="2"/>
              </a:rPr>
              <a:t></a:t>
            </a:r>
            <a:r>
              <a:rPr lang="pl-PL" sz="1800" baseline="30000" dirty="0">
                <a:sym typeface="Symbol" panose="05050102010706020507" pitchFamily="18" charset="2"/>
              </a:rPr>
              <a:t>0</a:t>
            </a:r>
            <a:r>
              <a:rPr lang="en-US" sz="1800" dirty="0"/>
              <a:t> decay channel</a:t>
            </a:r>
            <a:r>
              <a:rPr lang="pl-PL" sz="1800" dirty="0"/>
              <a:t>  with KinFit</a:t>
            </a:r>
            <a:r>
              <a:rPr lang="fr-FR" sz="1800" dirty="0"/>
              <a:t>, </a:t>
            </a:r>
            <a:r>
              <a:rPr lang="pl-PL" sz="1800" dirty="0"/>
              <a:t>d</a:t>
            </a:r>
            <a:r>
              <a:rPr lang="fr-FR" sz="1800" dirty="0"/>
              <a:t>i</a:t>
            </a:r>
            <a:r>
              <a:rPr lang="pl-PL" sz="1800" dirty="0"/>
              <a:t>stributions in function of </a:t>
            </a:r>
            <a:r>
              <a:rPr lang="fr-FR" sz="1800" dirty="0"/>
              <a:t>inv. Mass and </a:t>
            </a:r>
            <a:r>
              <a:rPr lang="pl-PL" sz="1800" dirty="0"/>
              <a:t>momentum transfer (t) </a:t>
            </a:r>
            <a:endParaRPr lang="fr-FR" sz="1800" dirty="0"/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1800" dirty="0" err="1"/>
              <a:t>peak</a:t>
            </a:r>
            <a:r>
              <a:rPr lang="fr-FR" sz="1800" dirty="0"/>
              <a:t> position consistent  </a:t>
            </a:r>
            <a:r>
              <a:rPr lang="fr-FR" sz="1800" dirty="0" err="1"/>
              <a:t>with</a:t>
            </a:r>
            <a:r>
              <a:rPr lang="fr-FR" sz="1800" dirty="0"/>
              <a:t> </a:t>
            </a:r>
            <a:r>
              <a:rPr lang="fr-FR" sz="1800" dirty="0">
                <a:hlinkClick r:id="rId2"/>
              </a:rPr>
              <a:t>pp@3.5GeV</a:t>
            </a:r>
            <a:r>
              <a:rPr lang="fr-FR" sz="1800" dirty="0"/>
              <a:t> (</a:t>
            </a:r>
            <a:r>
              <a:rPr lang="fr-FR" sz="1800" dirty="0" err="1"/>
              <a:t>much</a:t>
            </a:r>
            <a:r>
              <a:rPr lang="fr-FR" sz="1800" dirty="0"/>
              <a:t> </a:t>
            </a:r>
            <a:r>
              <a:rPr lang="fr-FR" sz="1800" dirty="0" err="1"/>
              <a:t>larger</a:t>
            </a:r>
            <a:r>
              <a:rPr lang="fr-FR" sz="1800" dirty="0"/>
              <a:t> </a:t>
            </a:r>
            <a:r>
              <a:rPr lang="fr-FR" sz="1800" dirty="0" err="1"/>
              <a:t>statistics</a:t>
            </a:r>
            <a:r>
              <a:rPr lang="fr-FR" sz="1800" dirty="0"/>
              <a:t> !)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1800" dirty="0"/>
              <a:t> </a:t>
            </a:r>
            <a:r>
              <a:rPr lang="pl-PL" sz="1800" dirty="0"/>
              <a:t>incoherent decomposition into </a:t>
            </a:r>
            <a:r>
              <a:rPr lang="el-GR" sz="1800" dirty="0"/>
              <a:t>Λ</a:t>
            </a:r>
            <a:r>
              <a:rPr lang="pl-PL" sz="1800" dirty="0"/>
              <a:t>(1405),</a:t>
            </a:r>
            <a:r>
              <a:rPr lang="el-GR" sz="1800" dirty="0"/>
              <a:t> Λ</a:t>
            </a:r>
            <a:r>
              <a:rPr lang="pl-PL" sz="1800" dirty="0"/>
              <a:t>(1520),</a:t>
            </a:r>
            <a:r>
              <a:rPr lang="el-GR" sz="1800" dirty="0"/>
              <a:t> Λ</a:t>
            </a:r>
            <a:r>
              <a:rPr lang="pl-PL" sz="1800" dirty="0"/>
              <a:t>(1600)/</a:t>
            </a:r>
            <a:r>
              <a:rPr lang="el-GR" sz="1800" dirty="0"/>
              <a:t> Λ</a:t>
            </a:r>
            <a:r>
              <a:rPr lang="pl-PL" sz="1800" dirty="0"/>
              <a:t>(16</a:t>
            </a:r>
            <a:r>
              <a:rPr lang="fr-FR" sz="1800" dirty="0"/>
              <a:t>9</a:t>
            </a:r>
            <a:r>
              <a:rPr lang="pl-PL" sz="1800" dirty="0"/>
              <a:t>0)/ and non resonant </a:t>
            </a:r>
            <a:r>
              <a:rPr lang="en-US" sz="1800" dirty="0">
                <a:sym typeface="Symbol" panose="05050102010706020507" pitchFamily="18" charset="2"/>
              </a:rPr>
              <a:t></a:t>
            </a:r>
            <a:r>
              <a:rPr lang="pl-PL" sz="1800" baseline="30000" dirty="0">
                <a:sym typeface="Symbol" panose="05050102010706020507" pitchFamily="18" charset="2"/>
              </a:rPr>
              <a:t>0</a:t>
            </a:r>
            <a:r>
              <a:rPr lang="pl-PL" sz="1800" dirty="0">
                <a:sym typeface="Symbol" panose="05050102010706020507" pitchFamily="18" charset="2"/>
              </a:rPr>
              <a:t> </a:t>
            </a:r>
            <a:r>
              <a:rPr lang="en-US" sz="1800" dirty="0">
                <a:sym typeface="Symbol" panose="05050102010706020507" pitchFamily="18" charset="2"/>
              </a:rPr>
              <a:t></a:t>
            </a:r>
            <a:r>
              <a:rPr lang="pl-PL" sz="1800" baseline="30000" dirty="0">
                <a:sym typeface="Symbol" panose="05050102010706020507" pitchFamily="18" charset="2"/>
              </a:rPr>
              <a:t>0</a:t>
            </a:r>
            <a:endParaRPr lang="fr-FR" sz="1800" baseline="30000" dirty="0">
              <a:sym typeface="Symbol" panose="05050102010706020507" pitchFamily="18" charset="2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1800" dirty="0" err="1">
                <a:sym typeface="Symbol" panose="05050102010706020507" pitchFamily="18" charset="2"/>
              </a:rPr>
              <a:t>Simultaneous</a:t>
            </a:r>
            <a:r>
              <a:rPr lang="fr-FR" sz="1800" dirty="0">
                <a:sym typeface="Symbol" panose="05050102010706020507" pitchFamily="18" charset="2"/>
              </a:rPr>
              <a:t> </a:t>
            </a:r>
            <a:r>
              <a:rPr lang="fr-FR" sz="1800" dirty="0" err="1">
                <a:sym typeface="Symbol" panose="05050102010706020507" pitchFamily="18" charset="2"/>
              </a:rPr>
              <a:t>fir</a:t>
            </a:r>
            <a:r>
              <a:rPr lang="fr-FR" sz="1800" dirty="0">
                <a:sym typeface="Symbol" panose="05050102010706020507" pitchFamily="18" charset="2"/>
              </a:rPr>
              <a:t>  of </a:t>
            </a:r>
            <a:r>
              <a:rPr lang="en-US" sz="1800" dirty="0">
                <a:sym typeface="Symbol" panose="05050102010706020507" pitchFamily="18" charset="2"/>
              </a:rPr>
              <a:t>invariant mass distributions of Σπ and </a:t>
            </a:r>
            <a:r>
              <a:rPr lang="en-US" sz="1800" dirty="0" err="1">
                <a:sym typeface="Symbol" panose="05050102010706020507" pitchFamily="18" charset="2"/>
              </a:rPr>
              <a:t>pK</a:t>
            </a:r>
            <a:r>
              <a:rPr lang="en-US" sz="1800" dirty="0">
                <a:sym typeface="Symbol" panose="05050102010706020507" pitchFamily="18" charset="2"/>
              </a:rPr>
              <a:t>⁻  (K-matrix) joint analysis with Valentin</a:t>
            </a:r>
            <a:endParaRPr lang="pl-PL" sz="1800" dirty="0"/>
          </a:p>
          <a:p>
            <a:pPr>
              <a:lnSpc>
                <a:spcPct val="150000"/>
              </a:lnSpc>
            </a:pPr>
            <a:r>
              <a:rPr lang="en-GB" sz="1800" b="1" dirty="0" err="1"/>
              <a:t>Snehankit</a:t>
            </a:r>
            <a:r>
              <a:rPr lang="en-GB" sz="1800" b="1" dirty="0"/>
              <a:t> </a:t>
            </a:r>
            <a:r>
              <a:rPr lang="en-GB" sz="1800" b="1" dirty="0" err="1"/>
              <a:t>Pattnaik</a:t>
            </a:r>
            <a:r>
              <a:rPr lang="en-GB" sz="1800" b="1" dirty="0"/>
              <a:t> (PhD </a:t>
            </a:r>
            <a:r>
              <a:rPr lang="pl-PL" sz="1800" b="1" dirty="0"/>
              <a:t>: </a:t>
            </a:r>
            <a:r>
              <a:rPr lang="en-GB" sz="1800" b="1" dirty="0"/>
              <a:t>Jim Ritman</a:t>
            </a:r>
            <a:r>
              <a:rPr lang="pl-PL" sz="1800" b="1" dirty="0"/>
              <a:t>n</a:t>
            </a:r>
            <a:r>
              <a:rPr lang="en-GB" sz="1800" b="1" dirty="0"/>
              <a:t>) </a:t>
            </a:r>
            <a:r>
              <a:rPr lang="fr-FR" sz="1800" dirty="0">
                <a:solidFill>
                  <a:srgbClr val="00B0F0"/>
                </a:solidFill>
              </a:rPr>
              <a:t> </a:t>
            </a:r>
            <a:r>
              <a:rPr lang="fr-FR" sz="1800" dirty="0">
                <a:solidFill>
                  <a:srgbClr val="0070C0"/>
                </a:solidFill>
              </a:rPr>
              <a:t>updates to </a:t>
            </a:r>
            <a:r>
              <a:rPr lang="fr-FR" sz="1800" dirty="0" err="1">
                <a:solidFill>
                  <a:srgbClr val="0070C0"/>
                </a:solidFill>
              </a:rPr>
              <a:t>be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 err="1">
                <a:solidFill>
                  <a:srgbClr val="0070C0"/>
                </a:solidFill>
              </a:rPr>
              <a:t>discussed</a:t>
            </a:r>
            <a:r>
              <a:rPr lang="fr-FR" sz="1800" dirty="0">
                <a:solidFill>
                  <a:srgbClr val="0070C0"/>
                </a:solidFill>
              </a:rPr>
              <a:t> at </a:t>
            </a:r>
            <a:r>
              <a:rPr lang="fr-FR" sz="1800" dirty="0" err="1">
                <a:solidFill>
                  <a:srgbClr val="0070C0"/>
                </a:solidFill>
              </a:rPr>
              <a:t>this</a:t>
            </a:r>
            <a:r>
              <a:rPr lang="fr-FR" sz="1800" dirty="0">
                <a:solidFill>
                  <a:srgbClr val="0070C0"/>
                </a:solidFill>
              </a:rPr>
              <a:t> meeting</a:t>
            </a:r>
            <a:endParaRPr lang="pl-PL" sz="1800" b="1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GB" sz="2000" dirty="0"/>
              <a:t> pp-&gt;</a:t>
            </a:r>
            <a:r>
              <a:rPr lang="en-GB" sz="2000" dirty="0">
                <a:sym typeface="Symbol" panose="05050102010706020507" pitchFamily="18" charset="2"/>
              </a:rPr>
              <a:t>  </a:t>
            </a:r>
            <a:r>
              <a:rPr lang="en-GB" sz="2000" dirty="0"/>
              <a:t>K</a:t>
            </a:r>
            <a:r>
              <a:rPr lang="en-GB" sz="2000" baseline="30000" dirty="0"/>
              <a:t>0</a:t>
            </a:r>
            <a:r>
              <a:rPr lang="pl-PL" sz="2000" baseline="-25000" dirty="0"/>
              <a:t>s</a:t>
            </a:r>
            <a:r>
              <a:rPr lang="en-GB" sz="2000" dirty="0"/>
              <a:t> p </a:t>
            </a:r>
            <a:r>
              <a:rPr lang="en-GB" sz="2000" dirty="0">
                <a:sym typeface="Symbol" panose="05050102010706020507" pitchFamily="18" charset="2"/>
              </a:rPr>
              <a:t></a:t>
            </a:r>
            <a:r>
              <a:rPr lang="en-GB" sz="2000" baseline="30000" dirty="0"/>
              <a:t>+</a:t>
            </a:r>
            <a:r>
              <a:rPr lang="pl-PL" sz="2000" dirty="0"/>
              <a:t> final state differential distributions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FR" sz="2000" dirty="0" err="1"/>
              <a:t>Status</a:t>
            </a:r>
            <a:r>
              <a:rPr lang="fr-FR" sz="2000" dirty="0"/>
              <a:t> at the last Collab. Meeting: </a:t>
            </a:r>
            <a:r>
              <a:rPr lang="pl-PL" sz="2000" dirty="0"/>
              <a:t> incoherent decomposition into </a:t>
            </a:r>
            <a:r>
              <a:rPr lang="en-GB" sz="2000" dirty="0">
                <a:sym typeface="Symbol" panose="05050102010706020507" pitchFamily="18" charset="2"/>
              </a:rPr>
              <a:t> </a:t>
            </a:r>
            <a:r>
              <a:rPr lang="en-GB" sz="2000" dirty="0"/>
              <a:t>K</a:t>
            </a:r>
            <a:r>
              <a:rPr lang="en-GB" sz="2000" baseline="30000" dirty="0"/>
              <a:t>0</a:t>
            </a:r>
            <a:r>
              <a:rPr lang="pl-PL" sz="2000" baseline="-25000" dirty="0"/>
              <a:t>s</a:t>
            </a:r>
            <a:r>
              <a:rPr lang="en-GB" sz="2000" dirty="0"/>
              <a:t> </a:t>
            </a:r>
            <a:r>
              <a:rPr lang="en-GB" sz="2000" dirty="0">
                <a:sym typeface="Symbol" panose="05050102010706020507" pitchFamily="18" charset="2"/>
              </a:rPr>
              <a:t></a:t>
            </a:r>
            <a:r>
              <a:rPr lang="pl-PL" sz="2000" baseline="30000" dirty="0">
                <a:sym typeface="Symbol" panose="05050102010706020507" pitchFamily="18" charset="2"/>
              </a:rPr>
              <a:t>++</a:t>
            </a:r>
            <a:r>
              <a:rPr lang="pl-PL" sz="2000" dirty="0"/>
              <a:t>, </a:t>
            </a:r>
            <a:r>
              <a:rPr lang="en-GB" sz="2000" dirty="0">
                <a:sym typeface="Symbol" panose="05050102010706020507" pitchFamily="18" charset="2"/>
              </a:rPr>
              <a:t> </a:t>
            </a:r>
            <a:r>
              <a:rPr lang="pl-PL" sz="2000" dirty="0">
                <a:sym typeface="Symbol" panose="05050102010706020507" pitchFamily="18" charset="2"/>
              </a:rPr>
              <a:t>p</a:t>
            </a:r>
            <a:r>
              <a:rPr lang="en-GB" sz="2000" dirty="0"/>
              <a:t>K</a:t>
            </a:r>
            <a:r>
              <a:rPr lang="pl-PL" sz="2000" dirty="0"/>
              <a:t>*, </a:t>
            </a:r>
            <a:r>
              <a:rPr lang="pl-PL" sz="2000" dirty="0">
                <a:sym typeface="Symbol" panose="05050102010706020507" pitchFamily="18" charset="2"/>
              </a:rPr>
              <a:t>(1385)+p</a:t>
            </a:r>
            <a:r>
              <a:rPr lang="en-GB" sz="2000" dirty="0"/>
              <a:t> K</a:t>
            </a:r>
            <a:r>
              <a:rPr lang="en-GB" sz="2000" baseline="30000" dirty="0"/>
              <a:t>0</a:t>
            </a:r>
            <a:r>
              <a:rPr lang="pl-PL" sz="2000" baseline="-25000" dirty="0"/>
              <a:t>s, </a:t>
            </a:r>
            <a:r>
              <a:rPr lang="pl-PL" sz="2000" dirty="0"/>
              <a:t> background subtracted (side-band) distributions, angular distributions -&gt;spdme of K*, N* contribution</a:t>
            </a:r>
            <a:r>
              <a:rPr lang="fr-FR" sz="2000" dirty="0"/>
              <a:t>, </a:t>
            </a:r>
            <a:endParaRPr lang="en-US" sz="2000" dirty="0">
              <a:solidFill>
                <a:srgbClr val="00B0F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1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631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8A7EBE-B3B5-8A06-8BA8-104E33943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366" y="0"/>
            <a:ext cx="6129130" cy="1325563"/>
          </a:xfrm>
        </p:spPr>
        <p:txBody>
          <a:bodyPr/>
          <a:lstStyle/>
          <a:p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Hyperon</a:t>
            </a:r>
            <a:r>
              <a:rPr lang="pl-PL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Physics</a:t>
            </a:r>
            <a:endParaRPr lang="en-US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5D5965-B10B-7BCA-1E65-C9CE9412A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43" y="1253331"/>
            <a:ext cx="12003157" cy="435133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1800" b="1" dirty="0">
                <a:sym typeface="Symbol" panose="05050102010706020507" pitchFamily="18" charset="2"/>
              </a:rPr>
              <a:t></a:t>
            </a:r>
            <a:r>
              <a:rPr lang="pl-PL" sz="1800" b="1" dirty="0">
                <a:sym typeface="Symbol" panose="05050102010706020507" pitchFamily="18" charset="2"/>
              </a:rPr>
              <a:t>-</a:t>
            </a:r>
            <a:r>
              <a:rPr lang="en-US" sz="1800" b="1" dirty="0">
                <a:sym typeface="Symbol" panose="05050102010706020507" pitchFamily="18" charset="2"/>
              </a:rPr>
              <a:t></a:t>
            </a:r>
            <a:r>
              <a:rPr lang="en-US" sz="1800" b="1" dirty="0"/>
              <a:t> correlations  (</a:t>
            </a:r>
            <a:r>
              <a:rPr lang="en-US" sz="1800" b="1" dirty="0" err="1"/>
              <a:t>Gandharva</a:t>
            </a:r>
            <a:r>
              <a:rPr lang="en-US" sz="1800" b="1" dirty="0"/>
              <a:t> </a:t>
            </a:r>
            <a:r>
              <a:rPr lang="en-US" sz="1800" b="1" dirty="0" err="1"/>
              <a:t>Appagere</a:t>
            </a:r>
            <a:r>
              <a:rPr lang="pl-PL" sz="1800" b="1" dirty="0"/>
              <a:t>,</a:t>
            </a:r>
            <a:r>
              <a:rPr lang="fr-FR" sz="1800" b="1" dirty="0"/>
              <a:t> PHD,</a:t>
            </a:r>
            <a:r>
              <a:rPr lang="en-US" sz="1800" b="1" dirty="0"/>
              <a:t> Per-Erik </a:t>
            </a:r>
            <a:r>
              <a:rPr lang="en-US" sz="1800" b="1" dirty="0" err="1"/>
              <a:t>Tenger</a:t>
            </a:r>
            <a:r>
              <a:rPr lang="pl-PL" sz="1800" b="1" dirty="0"/>
              <a:t>) </a:t>
            </a:r>
            <a:r>
              <a:rPr lang="fr-FR" sz="1800" dirty="0">
                <a:solidFill>
                  <a:srgbClr val="0070C0"/>
                </a:solidFill>
              </a:rPr>
              <a:t>updates to </a:t>
            </a:r>
            <a:r>
              <a:rPr lang="fr-FR" sz="1800" dirty="0" err="1">
                <a:solidFill>
                  <a:srgbClr val="0070C0"/>
                </a:solidFill>
              </a:rPr>
              <a:t>be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 err="1">
                <a:solidFill>
                  <a:srgbClr val="0070C0"/>
                </a:solidFill>
              </a:rPr>
              <a:t>discussed</a:t>
            </a:r>
            <a:r>
              <a:rPr lang="fr-FR" sz="1800" dirty="0">
                <a:solidFill>
                  <a:srgbClr val="0070C0"/>
                </a:solidFill>
              </a:rPr>
              <a:t> at </a:t>
            </a:r>
            <a:r>
              <a:rPr lang="fr-FR" sz="1800" dirty="0" err="1">
                <a:solidFill>
                  <a:srgbClr val="0070C0"/>
                </a:solidFill>
              </a:rPr>
              <a:t>this</a:t>
            </a:r>
            <a:r>
              <a:rPr lang="fr-FR" sz="1800" dirty="0">
                <a:solidFill>
                  <a:srgbClr val="0070C0"/>
                </a:solidFill>
              </a:rPr>
              <a:t> meeting</a:t>
            </a:r>
            <a:endParaRPr lang="pl-PL" sz="1800" b="1" dirty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800" dirty="0"/>
              <a:t>Upper limit for </a:t>
            </a:r>
            <a:r>
              <a:rPr lang="en-US" sz="1800" dirty="0">
                <a:sym typeface="Symbol" panose="05050102010706020507" pitchFamily="18" charset="2"/>
              </a:rPr>
              <a:t></a:t>
            </a:r>
            <a:r>
              <a:rPr lang="pl-PL" sz="1800" dirty="0">
                <a:sym typeface="Symbol" panose="05050102010706020507" pitchFamily="18" charset="2"/>
              </a:rPr>
              <a:t>-</a:t>
            </a:r>
            <a:r>
              <a:rPr lang="en-US" sz="1800" dirty="0">
                <a:sym typeface="Symbol" panose="05050102010706020507" pitchFamily="18" charset="2"/>
              </a:rPr>
              <a:t></a:t>
            </a:r>
            <a:r>
              <a:rPr lang="pl-PL" sz="1800" dirty="0">
                <a:sym typeface="Symbol" panose="05050102010706020507" pitchFamily="18" charset="2"/>
              </a:rPr>
              <a:t> extracted, systematic errors estimated, analysis of single </a:t>
            </a:r>
            <a:r>
              <a:rPr lang="el-GR" sz="1800" dirty="0">
                <a:sym typeface="Symbol" panose="05050102010706020507" pitchFamily="18" charset="2"/>
              </a:rPr>
              <a:t>Λ</a:t>
            </a:r>
            <a:r>
              <a:rPr lang="pl-PL" sz="1800" dirty="0">
                <a:sym typeface="Symbol" panose="05050102010706020507" pitchFamily="18" charset="2"/>
              </a:rPr>
              <a:t>, </a:t>
            </a:r>
            <a:r>
              <a:rPr lang="el-GR" sz="1800" dirty="0">
                <a:sym typeface="Symbol" panose="05050102010706020507" pitchFamily="18" charset="2"/>
              </a:rPr>
              <a:t>Λ</a:t>
            </a:r>
            <a:r>
              <a:rPr lang="pl-PL" sz="1800" dirty="0">
                <a:sym typeface="Symbol" panose="05050102010706020507" pitchFamily="18" charset="2"/>
              </a:rPr>
              <a:t>K</a:t>
            </a:r>
            <a:r>
              <a:rPr lang="pl-PL" sz="1800" baseline="30000" dirty="0">
                <a:sym typeface="Symbol" panose="05050102010706020507" pitchFamily="18" charset="2"/>
              </a:rPr>
              <a:t>0</a:t>
            </a:r>
            <a:r>
              <a:rPr lang="pl-PL" sz="1800" dirty="0">
                <a:sym typeface="Symbol" panose="05050102010706020507" pitchFamily="18" charset="2"/>
              </a:rPr>
              <a:t>  to verify cross section? </a:t>
            </a:r>
            <a:endParaRPr lang="en-US" sz="1800" dirty="0"/>
          </a:p>
          <a:p>
            <a:pPr lvl="0">
              <a:lnSpc>
                <a:spcPct val="150000"/>
              </a:lnSpc>
            </a:pPr>
            <a:r>
              <a:rPr lang="en-US" sz="1800" b="1" dirty="0">
                <a:sym typeface="Symbol" panose="05050102010706020507" pitchFamily="18" charset="2"/>
              </a:rPr>
              <a:t> </a:t>
            </a:r>
            <a:r>
              <a:rPr lang="en-US" sz="1800" b="1" dirty="0" err="1"/>
              <a:t>e</a:t>
            </a:r>
            <a:r>
              <a:rPr lang="en-US" sz="1800" b="1" baseline="30000" dirty="0" err="1"/>
              <a:t>+</a:t>
            </a:r>
            <a:r>
              <a:rPr lang="en-US" sz="1800" b="1" dirty="0" err="1"/>
              <a:t>e</a:t>
            </a:r>
            <a:r>
              <a:rPr lang="en-US" sz="1800" b="1" baseline="30000" dirty="0"/>
              <a:t>- </a:t>
            </a:r>
            <a:r>
              <a:rPr lang="fr-FR" sz="1800" b="1" dirty="0"/>
              <a:t>(P</a:t>
            </a:r>
            <a:r>
              <a:rPr lang="pl-PL" sz="1800" b="1" dirty="0"/>
              <a:t>h</a:t>
            </a:r>
            <a:r>
              <a:rPr lang="fr-FR" sz="1800" b="1" dirty="0"/>
              <a:t>D</a:t>
            </a:r>
            <a:r>
              <a:rPr lang="pl-PL" sz="1800" b="1" dirty="0"/>
              <a:t> </a:t>
            </a:r>
            <a:r>
              <a:rPr lang="fr-FR" sz="1800" b="1" dirty="0"/>
              <a:t>Jana Rieger </a:t>
            </a:r>
            <a:r>
              <a:rPr lang="fr-FR" sz="1800" b="1" dirty="0" err="1"/>
              <a:t>defended</a:t>
            </a:r>
            <a:r>
              <a:rPr lang="fr-FR" sz="1800" b="1" dirty="0"/>
              <a:t>, K. </a:t>
            </a:r>
            <a:r>
              <a:rPr lang="fr-FR" sz="1800" b="1" dirty="0" err="1"/>
              <a:t>Schonning</a:t>
            </a:r>
            <a:r>
              <a:rPr lang="fr-FR" sz="1800" b="1" dirty="0"/>
              <a:t>) </a:t>
            </a:r>
            <a:r>
              <a:rPr lang="en-US" sz="1800" dirty="0" err="1"/>
              <a:t>Dalitz</a:t>
            </a:r>
            <a:r>
              <a:rPr lang="en-US" sz="1800" dirty="0"/>
              <a:t> decay, </a:t>
            </a:r>
            <a:r>
              <a:rPr lang="en-US" sz="1800" dirty="0" err="1"/>
              <a:t>em</a:t>
            </a:r>
            <a:r>
              <a:rPr lang="en-US" sz="1800" dirty="0"/>
              <a:t>. transition form factors</a:t>
            </a:r>
            <a:r>
              <a:rPr lang="pl-PL" sz="1800" dirty="0"/>
              <a:t>, branching ratio</a:t>
            </a:r>
            <a:r>
              <a:rPr lang="en-US" sz="1800" dirty="0"/>
              <a:t>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pl-PL" sz="1700" dirty="0"/>
              <a:t>continuation towards </a:t>
            </a:r>
            <a:r>
              <a:rPr lang="fr-FR" sz="1700" dirty="0"/>
              <a:t>a </a:t>
            </a:r>
            <a:r>
              <a:rPr lang="en-US" sz="1700" dirty="0"/>
              <a:t>paper?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sym typeface="Symbol" panose="05050102010706020507" pitchFamily="18" charset="2"/>
              </a:rPr>
              <a:t></a:t>
            </a:r>
            <a:r>
              <a:rPr lang="en-US" sz="1600" b="1" dirty="0"/>
              <a:t> </a:t>
            </a:r>
            <a:r>
              <a:rPr lang="en-US" sz="1600" b="1" dirty="0">
                <a:sym typeface="Symbol" panose="05050102010706020507" pitchFamily="18" charset="2"/>
              </a:rPr>
              <a:t> </a:t>
            </a:r>
            <a:r>
              <a:rPr lang="en-US" sz="1600" b="1" dirty="0" err="1">
                <a:sym typeface="Symbol" panose="05050102010706020507" pitchFamily="18" charset="2"/>
              </a:rPr>
              <a:t>Malin</a:t>
            </a:r>
            <a:r>
              <a:rPr lang="en-US" sz="1600" b="1" dirty="0">
                <a:sym typeface="Symbol" panose="05050102010706020507" pitchFamily="18" charset="2"/>
              </a:rPr>
              <a:t> </a:t>
            </a:r>
            <a:r>
              <a:rPr lang="en-US" sz="1600" b="1" dirty="0" err="1">
                <a:sym typeface="Symbol" panose="05050102010706020507" pitchFamily="18" charset="2"/>
              </a:rPr>
              <a:t>Bohman</a:t>
            </a:r>
            <a:r>
              <a:rPr lang="en-US" sz="1600" b="1" dirty="0">
                <a:sym typeface="Symbol" panose="05050102010706020507" pitchFamily="18" charset="2"/>
              </a:rPr>
              <a:t> </a:t>
            </a:r>
            <a:r>
              <a:rPr lang="en-US" sz="1600" b="1" dirty="0"/>
              <a:t>(PhD</a:t>
            </a:r>
            <a:r>
              <a:rPr lang="pl-PL" sz="1600" b="1" dirty="0"/>
              <a:t>,</a:t>
            </a:r>
            <a:r>
              <a:rPr lang="en-US" sz="1600" b="1" dirty="0"/>
              <a:t> Karin </a:t>
            </a:r>
            <a:r>
              <a:rPr lang="en-US" sz="1600" b="1" dirty="0" err="1"/>
              <a:t>Schonning</a:t>
            </a:r>
            <a:r>
              <a:rPr lang="en-US" sz="1600" b="1" dirty="0"/>
              <a:t>)  </a:t>
            </a:r>
            <a:r>
              <a:rPr lang="en-US" sz="1600" dirty="0">
                <a:solidFill>
                  <a:srgbClr val="0070C0"/>
                </a:solidFill>
              </a:rPr>
              <a:t>talk at MESON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 Motivation, some elements of Jana’s PhD , on-going analysis on </a:t>
            </a:r>
            <a:r>
              <a:rPr lang="en-US" sz="1600" b="1" dirty="0">
                <a:sym typeface="Symbol" panose="05050102010706020507" pitchFamily="18" charset="2"/>
              </a:rPr>
              <a:t></a:t>
            </a:r>
            <a:r>
              <a:rPr lang="en-US" sz="1600" b="1" dirty="0"/>
              <a:t> </a:t>
            </a:r>
            <a:r>
              <a:rPr lang="en-US" sz="1600" b="1" dirty="0">
                <a:sym typeface="Symbol" panose="05050102010706020507" pitchFamily="18" charset="2"/>
              </a:rPr>
              <a:t></a:t>
            </a:r>
            <a:r>
              <a:rPr lang="en-US" sz="1600" dirty="0"/>
              <a:t>, signal reconstruction.</a:t>
            </a:r>
            <a:endParaRPr lang="en-US" sz="1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86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916</Words>
  <Application>Microsoft Office PowerPoint</Application>
  <PresentationFormat>Grand écran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Symbol</vt:lpstr>
      <vt:lpstr>Wingdings</vt:lpstr>
      <vt:lpstr>Motyw pakietu Office</vt:lpstr>
      <vt:lpstr>PWG-Exclusive</vt:lpstr>
      <vt:lpstr>Em. Transition Form Factor N*</vt:lpstr>
      <vt:lpstr> Elastic scattering @4.5 GeV</vt:lpstr>
      <vt:lpstr>Meson physics: pp@4.5 GeV</vt:lpstr>
      <vt:lpstr>Meson Physics</vt:lpstr>
      <vt:lpstr>         Hyperon Physics</vt:lpstr>
      <vt:lpstr>Hyperon Physics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PWG-Exclusive</dc:title>
  <dc:creator>Piotr Salabura</dc:creator>
  <cp:lastModifiedBy>Béatrice Ramstein</cp:lastModifiedBy>
  <cp:revision>20</cp:revision>
  <dcterms:created xsi:type="dcterms:W3CDTF">2025-09-29T08:06:28Z</dcterms:created>
  <dcterms:modified xsi:type="dcterms:W3CDTF">2026-06-22T09:07:55Z</dcterms:modified>
</cp:coreProperties>
</file>