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64" r:id="rId5"/>
    <p:sldId id="349" r:id="rId6"/>
    <p:sldId id="310" r:id="rId7"/>
    <p:sldId id="317" r:id="rId8"/>
    <p:sldId id="285" r:id="rId9"/>
    <p:sldId id="274" r:id="rId10"/>
    <p:sldId id="281" r:id="rId11"/>
    <p:sldId id="282" r:id="rId12"/>
    <p:sldId id="283" r:id="rId13"/>
    <p:sldId id="355" r:id="rId14"/>
    <p:sldId id="284" r:id="rId15"/>
    <p:sldId id="320" r:id="rId16"/>
    <p:sldId id="267" r:id="rId17"/>
    <p:sldId id="302" r:id="rId18"/>
    <p:sldId id="287" r:id="rId19"/>
    <p:sldId id="329" r:id="rId20"/>
    <p:sldId id="330" r:id="rId21"/>
    <p:sldId id="352" r:id="rId22"/>
    <p:sldId id="275" r:id="rId23"/>
    <p:sldId id="347" r:id="rId24"/>
    <p:sldId id="322" r:id="rId25"/>
    <p:sldId id="350" r:id="rId26"/>
    <p:sldId id="323" r:id="rId27"/>
    <p:sldId id="351" r:id="rId28"/>
    <p:sldId id="360" r:id="rId29"/>
    <p:sldId id="315" r:id="rId30"/>
    <p:sldId id="326" r:id="rId31"/>
    <p:sldId id="327" r:id="rId32"/>
    <p:sldId id="328" r:id="rId33"/>
    <p:sldId id="357" r:id="rId34"/>
    <p:sldId id="359" r:id="rId35"/>
    <p:sldId id="331" r:id="rId36"/>
    <p:sldId id="332" r:id="rId37"/>
    <p:sldId id="353" r:id="rId38"/>
    <p:sldId id="311" r:id="rId39"/>
    <p:sldId id="334" r:id="rId40"/>
    <p:sldId id="277" r:id="rId41"/>
    <p:sldId id="343" r:id="rId42"/>
    <p:sldId id="344" r:id="rId43"/>
    <p:sldId id="345" r:id="rId44"/>
    <p:sldId id="346" r:id="rId45"/>
    <p:sldId id="335" r:id="rId46"/>
    <p:sldId id="336" r:id="rId47"/>
    <p:sldId id="341" r:id="rId48"/>
    <p:sldId id="342" r:id="rId49"/>
    <p:sldId id="356" r:id="rId50"/>
    <p:sldId id="337" r:id="rId51"/>
    <p:sldId id="338" r:id="rId52"/>
    <p:sldId id="339" r:id="rId53"/>
    <p:sldId id="340" r:id="rId54"/>
    <p:sldId id="354" r:id="rId55"/>
    <p:sldId id="318" r:id="rId56"/>
    <p:sldId id="333" r:id="rId57"/>
    <p:sldId id="358" r:id="rId5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00"/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7045-1864-4EB1-8F4C-B8EBF1579D51}" type="datetime1">
              <a:rPr lang="de-DE" smtClean="0">
                <a:solidFill>
                  <a:srgbClr val="898989"/>
                </a:solidFill>
              </a:rPr>
              <a:t>22.06.2026</a:t>
            </a:fld>
            <a:endParaRPr lang="de-DE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‹#›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0DCC1-EED6-D601-D802-218BC584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F368A-297F-AB75-4F04-F86D247F2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ED5C1-3C33-2FB2-1724-F858D3A42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7A718-4B1C-E1F9-736D-2E0954E3604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D27E-6DB4-308B-FF5E-852867BB52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235E7-15CC-7006-9648-33C162C34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33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Momentum smearing with matrices in different theta reanges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36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0.15-0.34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20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endavour:</a:t>
            </a:r>
          </a:p>
          <a:p>
            <a:r>
              <a:rPr lang="de-DE" dirty="0"/>
              <a:t>Reproduce niklas phd results for 2.42 gev</a:t>
            </a:r>
          </a:p>
          <a:p>
            <a:r>
              <a:rPr lang="de-DE" dirty="0"/>
              <a:t>Sucessfully done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478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Statistik ist da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49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215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Signal 2 bg vgl mit masse sig2bg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129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124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Log scale sig2bg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271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B990-2FC3-19F7-72C7-94CC32746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47E173-78EA-3E6B-DD74-EA5AD3879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B7105-6B7D-63B2-54A1-C82A0B2DF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5231-8382-F797-E37A-9F2BCC1926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44A8A-5CB3-E830-2DBC-51B2900DF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3EAD9-8056-981E-EE38-1D1010D9C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94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75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8B41F-1CF6-DC2F-A68A-2B67C0C5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1288A-9685-F548-B866-4ECA61D71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32997-D4F8-591C-A774-C44564A1B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6E33E-F252-922B-0A41-036DC097C0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0E51-14E5-CC3B-33C6-BE5D56E348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0CA24-32E0-30F2-A399-566F7DBB5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09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6048-CA27-AD1D-B6DD-DE9D63C26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A400D-D629-3E90-C1C0-D33EF7513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02C43-6C70-6AFA-824A-01ABC148E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C3123-C8C6-A984-BF77-75D826CCE8D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32E23-4202-CFEE-F95A-3E414DEE03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7B5FB-CAEC-FE50-9107-B20B844DB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34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E4E3D-7F33-4142-6735-B5D9C9A7B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CF471-3227-B24A-C539-D13C44692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3D7C0-8E79-194F-771F-1FCFB8EE1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 Otto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28E7D-28D9-894B-BB8F-E73D5EE09F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2E145-D8FB-AD41-AE92-628321DBEF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6E54-EE57-FBAA-F808-E012FDAA1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84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F5A43-30BB-88F0-5A8B-4E7740F9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6A1B2-1EF3-294D-11A1-6939D8718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CD04A-1238-CC9A-D868-E7F84F607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Jan Otto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E2DC9-04CE-71F7-B82D-3BFDCC2D10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8E8D-E461-961D-E14C-C81B975C2A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00F82-63FC-971D-6454-96BAFD84B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06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3795A-7AD4-BEC9-66E3-48423F5C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5D918-05FB-DFD4-DBE1-6A347BFEB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BDA6C-3772-7EFC-47BB-F712385BE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B0F6-49B6-8396-C948-CAE9C7D161E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C82D-5093-D9C3-D14E-022A521A8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DD302-2BEA-ADA1-04D4-6592D50E4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92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Embedded data with white leptons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9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6D0AA-8C77-4A48-AEAF-10B77AD5243D}" type="datetime1">
              <a:rPr lang="de-DE" smtClean="0"/>
              <a:t>22.06.2026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09E-D215-4C6D-B55C-BD2FD18601EA}" type="datetime1">
              <a:rPr lang="de-DE" smtClean="0"/>
              <a:t>22.06.2026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2B65-9845-431D-937C-DFA44AB500B6}" type="datetime1">
              <a:rPr lang="de-DE" smtClean="0"/>
              <a:t>22.06.2026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7CBC-90D8-4902-A28E-81A57BA365B2}" type="datetime1">
              <a:rPr lang="de-DE" smtClean="0"/>
              <a:t>22.06.2026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F9860-AC4A-47F2-A7C0-8844AF409F57}" type="datetime1">
              <a:rPr lang="de-DE" smtClean="0"/>
              <a:t>22.06.2026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A4105-A2E9-4306-B9F4-AE0E569EEF72}" type="datetime1">
              <a:rPr lang="de-DE" smtClean="0"/>
              <a:t>22.06.2026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FA0E-FB3A-4993-A3A2-85C9058E1C7C}" type="datetime1">
              <a:rPr lang="de-DE" smtClean="0"/>
              <a:t>22.06.2026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7407638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1DC5-4DC0-4A89-A545-03A8C07631EF}" type="datetime1">
              <a:rPr lang="de-DE" smtClean="0"/>
              <a:t>22.06.2026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8B6-79CC-4F9F-A5C6-BFBE976959D9}" type="datetime1">
              <a:rPr lang="de-DE" smtClean="0"/>
              <a:t>22.06.2026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7E032895-9864-80FF-2B56-06D0DD660178}"/>
              </a:ext>
            </a:extLst>
          </p:cNvPr>
          <p:cNvSpPr/>
          <p:nvPr userDrawn="1"/>
        </p:nvSpPr>
        <p:spPr>
          <a:xfrm>
            <a:off x="8256691" y="365082"/>
            <a:ext cx="1449942" cy="54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ysClr val="windowText" lastClr="000000"/>
              </a:solidFill>
            </a:endParaRPr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B7B08-E79A-4A0E-B2A1-2CC7E9390109}" type="datetime1">
              <a:rPr lang="de-DE" smtClean="0"/>
              <a:t>22.06.2026</a:t>
            </a:fld>
            <a:endParaRPr lang="de-DE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756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MultiDiff Analysis @ 1.23 gev / Philipp zitzmann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TU Darmstadt | Institute | Philipp Zitzmann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8F0763-DBCA-F9FB-3D5D-5A80C2F33E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42107" y="117966"/>
            <a:ext cx="1080001" cy="9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2534F-C74B-890D-7E3D-D59D7238D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de-DE" dirty="0"/>
              <a:t>Multidifferential analysis of dielectron spectra in ag+ag collisions At 1.23a </a:t>
            </a:r>
            <a:r>
              <a:rPr lang="de-DE" sz="4000" dirty="0"/>
              <a:t>gev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B8E9F2-A7BE-ABFD-3158-860EB69F8A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Master‘s</a:t>
            </a:r>
            <a:r>
              <a:rPr lang="de-DE"/>
              <a:t> Thesis </a:t>
            </a:r>
            <a:r>
              <a:rPr lang="de-DE" err="1"/>
              <a:t>Proposal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9B3A-D8AB-47F2-8D17-1A34E27117DD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80368-3FA4-8AE3-54D1-6BE47324C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077C122D-4599-712C-7CE8-7657CA63A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328" y="1322402"/>
            <a:ext cx="4323895" cy="430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F6CE76AC-D86E-C0BE-6D7F-3153FB6ED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728" y="14748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D5D2D-1105-213F-E660-CDE9CAE17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16272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BB017-1410-10FB-9C86-C7C72263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3936000" cy="4500000"/>
          </a:xfrm>
        </p:spPr>
        <p:txBody>
          <a:bodyPr>
            <a:normAutofit/>
          </a:bodyPr>
          <a:lstStyle/>
          <a:p>
            <a:r>
              <a:rPr lang="de-DE" dirty="0"/>
              <a:t>Cuts used: </a:t>
            </a:r>
          </a:p>
          <a:p>
            <a:r>
              <a:rPr lang="de-DE" dirty="0"/>
              <a:t>Conversion rejection</a:t>
            </a:r>
          </a:p>
          <a:p>
            <a:pPr lvl="1"/>
            <a:r>
              <a:rPr lang="de-DE" dirty="0"/>
              <a:t>Candidates with unusually many or unusually placed RICH hits are excluded</a:t>
            </a:r>
          </a:p>
          <a:p>
            <a:pPr lvl="1"/>
            <a:r>
              <a:rPr lang="de-DE" dirty="0"/>
              <a:t>The could correspond to double ring </a:t>
            </a:r>
            <a:r>
              <a:rPr lang="de-DE" dirty="0">
                <a:sym typeface="Wingdings" panose="05000000000000000000" pitchFamily="2" charset="2"/>
              </a:rPr>
              <a:t> conversion in RICH</a:t>
            </a:r>
          </a:p>
          <a:p>
            <a:r>
              <a:rPr lang="de-DE" dirty="0"/>
              <a:t>oARing Flag</a:t>
            </a:r>
          </a:p>
          <a:p>
            <a:pPr lvl="1"/>
            <a:r>
              <a:rPr lang="de-DE" dirty="0"/>
              <a:t>Take angle between ring center of given candidate and another in same event</a:t>
            </a:r>
          </a:p>
          <a:p>
            <a:pPr lvl="1"/>
            <a:r>
              <a:rPr lang="de-DE" dirty="0"/>
              <a:t>If angle &lt; 9°: reject candidate</a:t>
            </a:r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3F461-EAD2-2829-67C8-D2BE6872B3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888A7-50F7-8909-CDD1-7B70C3343B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2D4029-6C1F-00D3-ED1C-F2DFC1D1799C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F2D1616-4B34-5E55-6054-A844FB7B18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3519F39-1969-1BD7-25CE-A1F61A3EF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28" y="17796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17E725DC-70CA-FB99-C9E2-42B13059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>
                <a:ea typeface="MS PGothic" panose="020B0600070205080204" pitchFamily="34" charset="-128"/>
              </a:rPr>
              <a:t>Conversion rejection</a:t>
            </a:r>
            <a:endParaRPr lang="de-DE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7E3305FF-F1D0-E00A-6D2E-91A8D4D8D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928" y="19320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68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E8148-F869-4015-B639-D8067B3E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DA1B-FCE1-5453-B59D-CF47C499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3936000" cy="45000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FC7D3-B3EA-95FD-CA07-21E00E750F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73277-0068-E1C8-F2A2-09674486A0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80514FB-7952-8F59-7346-04A05DEBBB63}"/>
              </a:ext>
            </a:extLst>
          </p:cNvPr>
          <p:cNvSpPr/>
          <p:nvPr/>
        </p:nvSpPr>
        <p:spPr>
          <a:xfrm>
            <a:off x="7434072" y="1412691"/>
            <a:ext cx="3895344" cy="2287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601BD3D-D958-EA9D-4C70-E6528A2B73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93E4C73-3500-955D-D98C-4727A729A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999" y="1172013"/>
            <a:ext cx="5011783" cy="4989459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AEC3D061-08C3-693E-491A-C1AC4E11B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454" y="1172013"/>
            <a:ext cx="5011783" cy="4989458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AA7200C1-6879-6A86-99D9-A315E4B2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68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16789-B9F5-6D7F-8508-6F6052E7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6016532"/>
            <a:ext cx="11519987" cy="46346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Significant reduction in hadron contamination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ED9D5A-DE52-D5C5-7C2A-F0B9FC0770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F6A5C-751C-73E8-CDE8-CE1158C6EB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MultiDifferential di-electron Analysis @ 1.23 gev / Philipp zitzmann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E8A6AF-8BC3-6EDB-EC5E-80277CAE66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ABA37CC-308B-8574-C6AA-3BA5322E7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61" y="1287331"/>
            <a:ext cx="4720858" cy="469983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EDFBCFD-E399-246A-B1DB-00CEA8B41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916" y="1287331"/>
            <a:ext cx="4720858" cy="469983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EEACA14-041A-E982-DD0A-139AF205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87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290B-BEB8-A82C-0456-85D035E3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Efficiency </a:t>
            </a:r>
            <a:r>
              <a:rPr lang="de-DE" err="1"/>
              <a:t>Corrections</a:t>
            </a:r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7769A-CC39-5013-8F04-D47BB359C8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5999" cy="4500000"/>
              </a:xfrm>
            </p:spPr>
            <p:txBody>
              <a:bodyPr/>
              <a:lstStyle/>
              <a:p>
                <a:r>
                  <a:rPr lang="de-DE" dirty="0"/>
                  <a:t>Single lepton efficiency is estimated using embedded data approach using „white“ leptons (evenly distributed in </a:t>
                </a:r>
                <a:br>
                  <a:rPr lang="de-DE" dirty="0"/>
                </a:br>
                <a:r>
                  <a:rPr lang="de-DE" dirty="0"/>
                  <a:t>(p, </a:t>
                </a:r>
                <a:r>
                  <a:rPr lang="el-GR" dirty="0"/>
                  <a:t>θ</a:t>
                </a:r>
                <a:r>
                  <a:rPr lang="de-DE" dirty="0"/>
                  <a:t>, </a:t>
                </a:r>
                <a:r>
                  <a:rPr lang="el-GR" dirty="0"/>
                  <a:t>φ</a:t>
                </a:r>
                <a:r>
                  <a:rPr lang="de-DE" dirty="0"/>
                  <a:t>))</a:t>
                </a:r>
              </a:p>
              <a:p>
                <a:r>
                  <a:rPr lang="de-DE" dirty="0"/>
                  <a:t>Pair </a:t>
                </a:r>
                <a:r>
                  <a:rPr lang="de-DE" dirty="0" err="1"/>
                  <a:t>efficiency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estimated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dirty="0">
                              <a:latin typeface="Cambria Math" panose="02040503050406030204" pitchFamily="18" charset="0"/>
                            </a:rPr>
                            <m:t>ee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dirty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 dirty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‘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Efficiency correction is applied while filling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/>
                  <a:t> histograms weighting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C7769A-CC39-5013-8F04-D47BB359C8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5999" cy="4500000"/>
              </a:xfrm>
              <a:blipFill>
                <a:blip r:embed="rId3"/>
                <a:stretch>
                  <a:fillRect l="-2916" t="-16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28D1-4747-03CA-9EED-9378E83709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7BB8E-F8E2-4E00-5844-029DD87569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C5C20-3944-B335-25D9-B812AD7DB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3" y="1412691"/>
            <a:ext cx="5011783" cy="498945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211812-F4FB-C5F1-FCA1-6AF91EC650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77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16E8-B012-5365-C9E2-BB314CB01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0580-7F8C-B59C-122F-C70D940D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Momentum</a:t>
            </a:r>
            <a:r>
              <a:rPr lang="de-DE" dirty="0"/>
              <a:t> </a:t>
            </a:r>
            <a:r>
              <a:rPr lang="de-DE" dirty="0" err="1"/>
              <a:t>smearing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11B43-69EB-96D2-7CCC-0D3A4DA5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5736000" cy="4500000"/>
          </a:xfrm>
        </p:spPr>
        <p:txBody>
          <a:bodyPr>
            <a:normAutofit/>
          </a:bodyPr>
          <a:lstStyle/>
          <a:p>
            <a:r>
              <a:rPr lang="de-DE" dirty="0"/>
              <a:t>Kine particle momenta are „smeared“ using one of four matrices depending on </a:t>
            </a:r>
            <a:r>
              <a:rPr lang="el-GR" dirty="0"/>
              <a:t>θ</a:t>
            </a:r>
            <a:r>
              <a:rPr lang="de-DE" dirty="0"/>
              <a:t>-angle</a:t>
            </a:r>
          </a:p>
          <a:p>
            <a:pPr lvl="1"/>
            <a:r>
              <a:rPr lang="de-DE" dirty="0"/>
              <a:t>0°-35°</a:t>
            </a:r>
          </a:p>
          <a:p>
            <a:pPr lvl="1"/>
            <a:r>
              <a:rPr lang="de-DE" dirty="0"/>
              <a:t>35°-55°</a:t>
            </a:r>
          </a:p>
          <a:p>
            <a:pPr lvl="1"/>
            <a:r>
              <a:rPr lang="de-DE" dirty="0"/>
              <a:t>55°-70°</a:t>
            </a:r>
          </a:p>
          <a:p>
            <a:pPr lvl="1"/>
            <a:r>
              <a:rPr lang="de-DE" dirty="0"/>
              <a:t>70°-90°</a:t>
            </a:r>
          </a:p>
          <a:p>
            <a:r>
              <a:rPr lang="de-DE" dirty="0"/>
              <a:t>In the following analysis, efficiency matrices with smeared momenta where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E127B-F086-3057-B970-CED5269E74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A8616-5BAB-8E82-4343-0BCBE788E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44368E-278A-8B2E-2CBA-094CC382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1648" y="1385259"/>
            <a:ext cx="5011784" cy="49894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BEFC2B8-2D25-04A1-8FBB-CC38934B52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26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7F33-7229-54D4-F9A5-8BE372695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C81C-00D9-878B-847C-AC3CF642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CB </a:t>
            </a:r>
            <a:r>
              <a:rPr lang="de-DE" dirty="0" err="1"/>
              <a:t>estimation</a:t>
            </a:r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55C98-9A80-A85A-89BC-61E3B71D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6000" cy="450000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Recap on dielectron signal extraction:</a:t>
                </a:r>
              </a:p>
              <a:p>
                <a:endParaRPr lang="de-DE" dirty="0"/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m:rPr>
                            <m:nor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Signal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nor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SE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bSup>
                    <m:r>
                      <a:rPr lang="de-DE" i="1" dirty="0">
                        <a:latin typeface="Cambria Math" panose="02040503050406030204" pitchFamily="18" charset="0"/>
                      </a:rPr>
                      <m:t>–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m:rPr>
                            <m:nor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CB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m:rPr>
                            <m:nor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CB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de-DE" dirty="0">
                                    <a:latin typeface="Cambria Math" panose="02040503050406030204" pitchFamily="18" charset="0"/>
                                  </a:rPr>
                                  <m:t>SE</m:t>
                                </m:r>
                              </m:sub>
                              <m:sup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+−</m:t>
                                </m:r>
                              </m:sup>
                            </m:sSub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ad>
                              <m:radPr>
                                <m:degHide m:val="on"/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de-DE" dirty="0">
                                        <a:latin typeface="Cambria Math" panose="02040503050406030204" pitchFamily="18" charset="0"/>
                                      </a:rPr>
                                      <m:t>SE</m:t>
                                    </m:r>
                                  </m:sub>
                                  <m:sup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bSup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de-DE" dirty="0">
                                        <a:latin typeface="Cambria Math" panose="02040503050406030204" pitchFamily="18" charset="0"/>
                                      </a:rPr>
                                      <m:t>SE</m:t>
                                    </m:r>
                                  </m:sub>
                                  <m:sup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bSup>
                              </m:e>
                            </m:rad>
                          </m:e>
                          <m:e/>
                          <m:e>
                            <m:sSubSup>
                              <m:sSubSup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de-DE" dirty="0">
                                    <a:latin typeface="Cambria Math" panose="02040503050406030204" pitchFamily="18" charset="0"/>
                                  </a:rPr>
                                  <m:t>ME</m:t>
                                </m:r>
                              </m:sub>
                              <m:sup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+−</m:t>
                                </m:r>
                              </m:sup>
                            </m:sSub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ad>
                              <m:radPr>
                                <m:degHide m:val="on"/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de-DE" dirty="0">
                                        <a:latin typeface="Cambria Math" panose="02040503050406030204" pitchFamily="18" charset="0"/>
                                      </a:rPr>
                                      <m:t>ME</m:t>
                                    </m:r>
                                  </m:sub>
                                  <m:sup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bSup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de-DE" dirty="0">
                                        <a:latin typeface="Cambria Math" panose="02040503050406030204" pitchFamily="18" charset="0"/>
                                      </a:rPr>
                                      <m:t>ME</m:t>
                                    </m:r>
                                  </m:sub>
                                  <m:sup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bSup>
                              </m:e>
                            </m:rad>
                          </m:e>
                        </m:eqAr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55C98-9A80-A85A-89BC-61E3B71D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6000" cy="4500000"/>
              </a:xfrm>
              <a:blipFill>
                <a:blip r:embed="rId2"/>
                <a:stretch>
                  <a:fillRect l="-2916" t="-16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F762-66A1-839E-FF74-F17B692639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82F2-FF4B-57B5-0A3E-E35D36886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C8625B-1C48-B9EB-CFC7-59DC498E6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412691"/>
            <a:ext cx="5011783" cy="498945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0820B1-98E5-88BF-0573-16CCC25CCF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21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B2CE9-CDA4-AF3D-3D3C-956DE719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CFD1-D2E2-2C98-A057-457A3C97B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 </a:t>
            </a:r>
            <a:r>
              <a:rPr lang="de-DE" dirty="0" err="1"/>
              <a:t>estimation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2B713-434A-95A7-D3B0-54C1902378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B5A11-98AA-3A91-7F5E-05D9256A3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6EBF7-2BA2-1108-FA15-631334E23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412691"/>
            <a:ext cx="5011783" cy="498945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E1991D-3807-E170-B484-B831C932B6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F5256C0-C001-0965-7D99-C81A0D9F91F7}"/>
              </a:ext>
            </a:extLst>
          </p:cNvPr>
          <p:cNvSpPr/>
          <p:nvPr/>
        </p:nvSpPr>
        <p:spPr>
          <a:xfrm>
            <a:off x="8205789" y="2493167"/>
            <a:ext cx="697706" cy="315753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2828F84-7D03-A010-DFFF-B2F4A9EF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5016000" cy="4500000"/>
          </a:xfrm>
        </p:spPr>
        <p:txBody>
          <a:bodyPr>
            <a:normAutofit/>
          </a:bodyPr>
          <a:lstStyle/>
          <a:p>
            <a:r>
              <a:rPr lang="de-DE" dirty="0"/>
              <a:t>Recap on dielectron signal extraction:</a:t>
            </a:r>
          </a:p>
          <a:p>
            <a:endParaRPr lang="de-DE" dirty="0"/>
          </a:p>
          <a:p>
            <a:r>
              <a:rPr lang="de-DE" dirty="0"/>
              <a:t>Use </a:t>
            </a:r>
            <a:r>
              <a:rPr lang="de-DE" dirty="0" err="1"/>
              <a:t>Interval</a:t>
            </a:r>
            <a:r>
              <a:rPr lang="de-DE" dirty="0"/>
              <a:t> I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a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factor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r>
              <a:rPr lang="de-DE" dirty="0"/>
              <a:t>Scaling =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endParaRPr lang="de-DE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282458A6-2101-9424-0BAF-8878D682E68B}"/>
                  </a:ext>
                </a:extLst>
              </p:cNvPr>
              <p:cNvSpPr txBox="1"/>
              <p:nvPr/>
            </p:nvSpPr>
            <p:spPr>
              <a:xfrm>
                <a:off x="1714268" y="3841333"/>
                <a:ext cx="1424592" cy="782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sub>
                            <m:sup>
                              <m:r>
                                <m:rPr>
                                  <m:nor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CB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282458A6-2101-9424-0BAF-8878D682E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268" y="3841333"/>
                <a:ext cx="1424592" cy="782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5DBC1516-F4F5-E8EA-B97E-1C1304508B5F}"/>
                  </a:ext>
                </a:extLst>
              </p:cNvPr>
              <p:cNvSpPr txBox="1"/>
              <p:nvPr/>
            </p:nvSpPr>
            <p:spPr>
              <a:xfrm>
                <a:off x="1714268" y="4566137"/>
                <a:ext cx="1424592" cy="763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de-DE" b="0" i="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  <m:sup>
                              <m:r>
                                <m:rPr>
                                  <m:nor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CB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5DBC1516-F4F5-E8EA-B97E-1C1304508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268" y="4566137"/>
                <a:ext cx="1424592" cy="7630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C2B3FC0-EFAB-3A7A-494C-75948705E7D1}"/>
              </a:ext>
            </a:extLst>
          </p:cNvPr>
          <p:cNvCxnSpPr>
            <a:cxnSpLocks/>
          </p:cNvCxnSpPr>
          <p:nvPr/>
        </p:nvCxnSpPr>
        <p:spPr>
          <a:xfrm>
            <a:off x="1881622" y="4593846"/>
            <a:ext cx="125614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564FE0C-96F3-A2F8-B1FE-56DCBA49F869}"/>
              </a:ext>
            </a:extLst>
          </p:cNvPr>
          <p:cNvSpPr txBox="1"/>
          <p:nvPr/>
        </p:nvSpPr>
        <p:spPr>
          <a:xfrm>
            <a:off x="8276095" y="2849663"/>
            <a:ext cx="56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9214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05D6-3222-1FCE-85BC-AE79558F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5074-DC41-E67F-8513-0ABA898B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 </a:t>
            </a:r>
            <a:r>
              <a:rPr lang="de-DE" dirty="0" err="1"/>
              <a:t>estimation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28E0D-7F8B-65E2-2DF8-4F50DF7F1E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E4B82-ED17-3BA2-DD93-AC247BF14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DC514-5448-AA29-6528-DF38FBBCD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412691"/>
            <a:ext cx="5011783" cy="498945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C7075A-355F-AD13-5F63-48F9D35527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di-</a:t>
            </a:r>
            <a:r>
              <a:rPr lang="de-DE" err="1"/>
              <a:t>electron</a:t>
            </a:r>
            <a:r>
              <a:rPr lang="de-DE"/>
              <a:t>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274A26-8E7A-1519-CFC4-22B393BA4346}"/>
              </a:ext>
            </a:extLst>
          </p:cNvPr>
          <p:cNvSpPr/>
          <p:nvPr/>
        </p:nvSpPr>
        <p:spPr>
          <a:xfrm>
            <a:off x="8314532" y="2489200"/>
            <a:ext cx="3101181" cy="315753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3768D15-1CB7-E920-FBA5-26E21EF39E59}"/>
              </a:ext>
            </a:extLst>
          </p:cNvPr>
          <p:cNvSpPr/>
          <p:nvPr/>
        </p:nvSpPr>
        <p:spPr>
          <a:xfrm>
            <a:off x="7567612" y="2489199"/>
            <a:ext cx="746919" cy="315753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182379E-7886-667A-3919-DFE4D5D27E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6000" cy="450000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Recap on dielectron signal extraction:</a:t>
                </a:r>
              </a:p>
              <a:p>
                <a:endParaRPr lang="de-DE" dirty="0"/>
              </a:p>
              <a:p>
                <a:r>
                  <a:rPr lang="de-DE" dirty="0" err="1"/>
                  <a:t>Apply</a:t>
                </a:r>
                <a:r>
                  <a:rPr lang="de-DE" dirty="0"/>
                  <a:t> SE-BG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dominated, </a:t>
                </a:r>
                <a:r>
                  <a:rPr lang="de-DE" dirty="0" err="1"/>
                  <a:t>correlated</a:t>
                </a:r>
                <a:r>
                  <a:rPr lang="de-DE" dirty="0"/>
                  <a:t> </a:t>
                </a:r>
                <a:r>
                  <a:rPr lang="de-DE" dirty="0" err="1"/>
                  <a:t>background</a:t>
                </a:r>
                <a:r>
                  <a:rPr lang="de-DE" dirty="0"/>
                  <a:t> </a:t>
                </a:r>
                <a:r>
                  <a:rPr lang="de-DE" dirty="0" err="1"/>
                  <a:t>region</a:t>
                </a:r>
                <a:r>
                  <a:rPr lang="de-DE" dirty="0"/>
                  <a:t> </a:t>
                </a:r>
                <a:r>
                  <a:rPr lang="de-DE" dirty="0" err="1"/>
                  <a:t>up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0.18 </a:t>
                </a:r>
                <a:r>
                  <a:rPr lang="de-DE" dirty="0" err="1"/>
                  <a:t>GeV</a:t>
                </a:r>
                <a:r>
                  <a:rPr lang="de-DE" dirty="0"/>
                  <a:t>/c² (</a:t>
                </a:r>
                <a:r>
                  <a:rPr lang="de-DE" dirty="0" err="1"/>
                  <a:t>highlighted</a:t>
                </a:r>
                <a:r>
                  <a:rPr lang="de-DE" dirty="0"/>
                  <a:t> in </a:t>
                </a:r>
                <a:r>
                  <a:rPr lang="de-DE" dirty="0" err="1"/>
                  <a:t>purple</a:t>
                </a:r>
                <a:r>
                  <a:rPr lang="de-DE" dirty="0"/>
                  <a:t>)</a:t>
                </a:r>
              </a:p>
              <a:p>
                <a:r>
                  <a:rPr lang="de-DE" dirty="0"/>
                  <a:t>Apply ME-BG uncorrelated background region starting at 0.18 GeV/c² (highlighted in green)</a:t>
                </a:r>
              </a:p>
              <a:p>
                <a:endParaRPr lang="de-DE" dirty="0"/>
              </a:p>
              <a:p>
                <a:r>
                  <a:rPr lang="de-DE" dirty="0"/>
                  <a:t>Apply same factor for 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dirty="0"/>
                  <a:t>- and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DE" dirty="0"/>
                  <a:t>-spectra CB estimation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182379E-7886-667A-3919-DFE4D5D27E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6000" cy="4500000"/>
              </a:xfrm>
              <a:blipFill>
                <a:blip r:embed="rId3"/>
                <a:stretch>
                  <a:fillRect l="-2916" t="-1626" r="-30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>
            <a:extLst>
              <a:ext uri="{FF2B5EF4-FFF2-40B4-BE49-F238E27FC236}">
                <a16:creationId xmlns:a16="http://schemas.microsoft.com/office/drawing/2014/main" id="{260FBC1A-0457-248D-D19E-A21FFB77AEC2}"/>
              </a:ext>
            </a:extLst>
          </p:cNvPr>
          <p:cNvSpPr txBox="1"/>
          <p:nvPr/>
        </p:nvSpPr>
        <p:spPr>
          <a:xfrm>
            <a:off x="7660083" y="2849663"/>
            <a:ext cx="56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304BFAC-D405-D915-626B-856533620ED2}"/>
              </a:ext>
            </a:extLst>
          </p:cNvPr>
          <p:cNvSpPr txBox="1"/>
          <p:nvPr/>
        </p:nvSpPr>
        <p:spPr>
          <a:xfrm>
            <a:off x="8885695" y="2849663"/>
            <a:ext cx="56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93729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47B6-F6A3-C9CE-5553-C554460D3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93CC2-D731-86FC-0BE2-6F9BA162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653" y="1881679"/>
            <a:ext cx="4444070" cy="434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4D8C6-BC76-AFDC-9A4C-F54D065B0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7" y="1783354"/>
            <a:ext cx="4540163" cy="45199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6DA3E-C240-7E57-EC34-A21FA2DC26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6D08B-18E0-262F-A94A-CDF3D1D2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5293989-0312-BE21-5CB9-2975CD579F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797CA5-2A17-7B15-4F9E-042225D5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/>
              <a:t>Dielectron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8C666DE3-4618-34F6-EECD-38D9D7E6707D}"/>
              </a:ext>
            </a:extLst>
          </p:cNvPr>
          <p:cNvSpPr txBox="1"/>
          <p:nvPr/>
        </p:nvSpPr>
        <p:spPr>
          <a:xfrm>
            <a:off x="6147410" y="5886360"/>
            <a:ext cx="476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Schild, PhD Thesis </a:t>
            </a:r>
          </a:p>
        </p:txBody>
      </p:sp>
    </p:spTree>
    <p:extLst>
      <p:ext uri="{BB962C8B-B14F-4D97-AF65-F5344CB8AC3E}">
        <p14:creationId xmlns:p14="http://schemas.microsoft.com/office/powerpoint/2010/main" val="381903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04F6-7A1A-BEA5-74AB-6F5C720B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Comparison to simulation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300C5-F4B3-CE17-EC6C-24D66E6CE5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980000"/>
                <a:ext cx="5896421" cy="4500000"/>
              </a:xfrm>
            </p:spPr>
            <p:txBody>
              <a:bodyPr/>
              <a:lstStyle/>
              <a:p>
                <a:r>
                  <a:rPr lang="de-DE" dirty="0"/>
                  <a:t>NN reference data provides first-chance NN collision contributions, including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/>
                  <a:t>Pluto simulations provide freeze-out contributions:</a:t>
                </a:r>
              </a:p>
              <a:p>
                <a:pPr lvl="1"/>
                <a:r>
                  <a:rPr lang="el-GR" dirty="0"/>
                  <a:t>ω</a:t>
                </a:r>
                <a:endParaRPr lang="de-DE" dirty="0"/>
              </a:p>
              <a:p>
                <a:pPr lvl="1"/>
                <a:r>
                  <a:rPr lang="el-GR" dirty="0"/>
                  <a:t>ω</a:t>
                </a:r>
                <a:r>
                  <a:rPr lang="de-DE" baseline="-25000" dirty="0"/>
                  <a:t>Dalitz</a:t>
                </a:r>
                <a:endParaRPr lang="de-DE" dirty="0"/>
              </a:p>
              <a:p>
                <a:pPr lvl="1"/>
                <a:r>
                  <a:rPr lang="el-GR" dirty="0"/>
                  <a:t>η</a:t>
                </a:r>
              </a:p>
              <a:p>
                <a:r>
                  <a:rPr lang="de-DE" dirty="0"/>
                  <a:t>Coarse-grained UrQMD simulations provide medium contributions:</a:t>
                </a:r>
              </a:p>
              <a:p>
                <a:pPr lvl="1"/>
                <a:r>
                  <a:rPr lang="de-DE" dirty="0"/>
                  <a:t>In medium </a:t>
                </a:r>
                <a:r>
                  <a:rPr lang="el-GR" dirty="0"/>
                  <a:t>ρ</a:t>
                </a:r>
                <a:endParaRPr lang="de-DE" dirty="0"/>
              </a:p>
              <a:p>
                <a:pPr lvl="1"/>
                <a:r>
                  <a:rPr lang="de-DE" dirty="0"/>
                  <a:t>In medium </a:t>
                </a:r>
                <a:r>
                  <a:rPr lang="el-GR" dirty="0"/>
                  <a:t>ω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300C5-F4B3-CE17-EC6C-24D66E6CE5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980000"/>
                <a:ext cx="5896421" cy="4500000"/>
              </a:xfrm>
              <a:blipFill>
                <a:blip r:embed="rId2"/>
                <a:stretch>
                  <a:fillRect l="-2482" t="-16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18A5C-8813-7924-F397-D85170F0D5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356D-3A83-F36E-A095-EF79F9FBB2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D634A55-1C97-A36C-92F6-8AFBC04E0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74C6B-37E4-A2E2-D6CA-237EA8340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202" y="1200911"/>
            <a:ext cx="5548961" cy="5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46D95-CBF6-B817-2784-9E760170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and Goals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500C200-230A-7828-9389-04229E7365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980000"/>
                <a:ext cx="6207055" cy="450000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Multidifferential </a:t>
                </a:r>
                <a:r>
                  <a:rPr lang="de-DE" dirty="0" err="1"/>
                  <a:t>spectra</a:t>
                </a:r>
                <a:r>
                  <a:rPr lang="de-DE" dirty="0"/>
                  <a:t> </a:t>
                </a:r>
                <a:r>
                  <a:rPr lang="de-DE" dirty="0" err="1"/>
                  <a:t>produced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N. Schild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Ag+Ag</a:t>
                </a:r>
                <a:r>
                  <a:rPr lang="de-DE" dirty="0"/>
                  <a:t>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dirty="0"/>
                  <a:t>=2.55 GeV</a:t>
                </a:r>
              </a:p>
              <a:p>
                <a:endParaRPr lang="de-DE" dirty="0"/>
              </a:p>
              <a:p>
                <a:pPr>
                  <a:buFont typeface="Wingdings" panose="05000000000000000000" pitchFamily="2" charset="2"/>
                  <a:buChar char="à"/>
                </a:pPr>
                <a:r>
                  <a:rPr lang="de-DE" dirty="0"/>
                  <a:t>Achieve multidifferential analysis of the dielectron data measured in Ag+Ag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dirty="0"/>
                  <a:t>=2.42 GeV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sym typeface="Wingdings" panose="05000000000000000000" pitchFamily="2" charset="2"/>
                  </a:rPr>
                  <a:t> Expand existing analysis procedure from integrated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-spectra to 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dirty="0"/>
                  <a:t>-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de-DE" dirty="0"/>
                  <a:t>-spectra</a:t>
                </a:r>
                <a:endParaRPr lang="de-DE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500C200-230A-7828-9389-04229E7365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980000"/>
                <a:ext cx="6207055" cy="4500000"/>
              </a:xfrm>
              <a:blipFill>
                <a:blip r:embed="rId2"/>
                <a:stretch>
                  <a:fillRect l="-2456" t="-1626" r="-1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59A95C-7E30-82EF-58EA-AE97CF7A0F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9BED87-207A-F28B-E49E-7668347638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MultiDifferential di-electron Analysis @ 1.23 gev / Philipp zitzmann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9E605F-7834-AAB4-E69A-233D5FF9B7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334627-568E-A38A-D519-E3437E097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8767" y="1816682"/>
            <a:ext cx="4539518" cy="451929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F92D577-87AB-4F4D-BA0F-6CAB09ABEF50}"/>
              </a:ext>
            </a:extLst>
          </p:cNvPr>
          <p:cNvSpPr txBox="1"/>
          <p:nvPr/>
        </p:nvSpPr>
        <p:spPr>
          <a:xfrm>
            <a:off x="6816002" y="6073174"/>
            <a:ext cx="476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Schild, PhD Thesis </a:t>
            </a:r>
          </a:p>
        </p:txBody>
      </p:sp>
    </p:spTree>
    <p:extLst>
      <p:ext uri="{BB962C8B-B14F-4D97-AF65-F5344CB8AC3E}">
        <p14:creationId xmlns:p14="http://schemas.microsoft.com/office/powerpoint/2010/main" val="2338226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495B-81BE-DDF7-44B2-DA5E5EF68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F3A7F8-765F-6796-B037-D087EDF4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653" y="1783354"/>
            <a:ext cx="4648762" cy="450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1AABAE-3049-E569-873F-E83932E41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6" y="1714528"/>
            <a:ext cx="4532660" cy="4421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51DB72-12B7-6A1C-4F08-13A00A35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CD828-8903-3CC1-0A17-4634390834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7C47B-622E-00CB-481A-36180BC360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752128-85BF-6435-A5D8-7A4AD9B4E9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7" name="Textfeld 7">
            <a:extLst>
              <a:ext uri="{FF2B5EF4-FFF2-40B4-BE49-F238E27FC236}">
                <a16:creationId xmlns:a16="http://schemas.microsoft.com/office/drawing/2014/main" id="{755AB677-2EF2-570D-E17B-42C6DE887094}"/>
              </a:ext>
            </a:extLst>
          </p:cNvPr>
          <p:cNvSpPr txBox="1"/>
          <p:nvPr/>
        </p:nvSpPr>
        <p:spPr>
          <a:xfrm>
            <a:off x="6147410" y="5886360"/>
            <a:ext cx="476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Schild, PhD Thesis </a:t>
            </a:r>
          </a:p>
        </p:txBody>
      </p:sp>
    </p:spTree>
    <p:extLst>
      <p:ext uri="{BB962C8B-B14F-4D97-AF65-F5344CB8AC3E}">
        <p14:creationId xmlns:p14="http://schemas.microsoft.com/office/powerpoint/2010/main" val="372244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2AE6-CE3F-6CBB-63E6-F66D04647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82DA-315B-36FD-90BD-90E4FCB657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57FAA-453A-FBF6-864D-CFE073958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B6635D-6043-F980-A6DF-A2DFD0BB6A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14DA43-A224-7138-4DDA-5DDEF6FC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TransVerse</a:t>
            </a:r>
            <a:r>
              <a:rPr lang="de-DE" dirty="0"/>
              <a:t> Momentum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D5A00-C048-655B-E120-BCA5088D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396832"/>
            <a:ext cx="5011783" cy="49894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DC83C87-CA58-52A1-F16E-2C948CDD17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</p:spPr>
            <p:txBody>
              <a:bodyPr/>
              <a:lstStyle/>
              <a:p>
                <a:r>
                  <a:rPr lang="de-DE" dirty="0"/>
                  <a:t>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-spectra </a:t>
                </a:r>
                <a:r>
                  <a:rPr lang="de-DE" dirty="0"/>
                  <a:t>for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scaled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an additional </a:t>
                </a:r>
                <a:r>
                  <a:rPr lang="de-DE" dirty="0" err="1"/>
                  <a:t>factor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visually</a:t>
                </a:r>
                <a:r>
                  <a:rPr lang="de-DE" dirty="0"/>
                  <a:t> </a:t>
                </a:r>
                <a:r>
                  <a:rPr lang="de-DE" dirty="0" err="1"/>
                  <a:t>distinct</a:t>
                </a:r>
                <a:endParaRPr lang="de-DE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DC83C87-CA58-52A1-F16E-2C948CDD17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  <a:blipFill>
                <a:blip r:embed="rId4"/>
                <a:stretch>
                  <a:fillRect l="-2920" t="-1626" r="-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87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D5E09-6575-2397-FA62-C6FE7B52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A805C-40F7-01E2-036C-910C0BECD5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04CBD-6F92-90A5-5A7B-2ADB4FFD96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FA0ABDF-9438-E747-7153-1203AC9C2F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148299-8DD9-E9A3-6795-947E8E18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TransVerse</a:t>
            </a:r>
            <a:r>
              <a:rPr lang="de-DE" dirty="0"/>
              <a:t> Momentum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B4682-5683-2A64-0787-4330639E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396832"/>
            <a:ext cx="5011782" cy="49894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69F4AE7-A073-D026-DC8A-5047449CD3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</p:spPr>
            <p:txBody>
              <a:bodyPr/>
              <a:lstStyle/>
              <a:p>
                <a:r>
                  <a:rPr lang="de-DE" dirty="0"/>
                  <a:t>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-spectra </a:t>
                </a:r>
                <a:r>
                  <a:rPr lang="de-DE" dirty="0"/>
                  <a:t>for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-,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DE" dirty="0"/>
                  <a:t>-, and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de-DE" dirty="0"/>
                  <a:t>-contributions subtracted</a:t>
                </a:r>
              </a:p>
              <a:p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scaled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an additional </a:t>
                </a:r>
                <a:r>
                  <a:rPr lang="de-DE" dirty="0" err="1"/>
                  <a:t>factor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visually</a:t>
                </a:r>
                <a:r>
                  <a:rPr lang="de-DE" dirty="0"/>
                  <a:t> </a:t>
                </a:r>
                <a:r>
                  <a:rPr lang="de-DE" dirty="0" err="1"/>
                  <a:t>distinct</a:t>
                </a:r>
                <a:endParaRPr lang="de-DE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69F4AE7-A073-D026-DC8A-5047449CD3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  <a:blipFill>
                <a:blip r:embed="rId4"/>
                <a:stretch>
                  <a:fillRect l="-2920" t="-1626" r="-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53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22D3-75C1-AE75-2920-4D7D8F0D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99B047-5F3D-9B25-3EB1-B9CFCFF48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</p:spPr>
            <p:txBody>
              <a:bodyPr/>
              <a:lstStyle/>
              <a:p>
                <a:r>
                  <a:rPr lang="de-DE" dirty="0"/>
                  <a:t>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-spectra </a:t>
                </a:r>
                <a:r>
                  <a:rPr lang="de-DE" dirty="0"/>
                  <a:t>for varying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scaled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an additional </a:t>
                </a:r>
                <a:r>
                  <a:rPr lang="de-DE" dirty="0" err="1"/>
                  <a:t>factor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visually</a:t>
                </a:r>
                <a:r>
                  <a:rPr lang="de-DE" dirty="0"/>
                  <a:t> </a:t>
                </a:r>
                <a:r>
                  <a:rPr lang="de-DE" dirty="0" err="1"/>
                  <a:t>distinct</a:t>
                </a:r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99B047-5F3D-9B25-3EB1-B9CFCFF48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  <a:blipFill>
                <a:blip r:embed="rId2"/>
                <a:stretch>
                  <a:fillRect l="-2920" t="-1626" r="-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C179-B3A9-DA6E-A9AC-AF7C988E12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C192-6DB9-2146-C911-4F125158D4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99E2F17-8529-E542-BE89-6B2026DE00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46081A0-B725-B99A-BF35-45626E19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Rapidity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53A62-6C4C-8661-AC31-082931F67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396832"/>
            <a:ext cx="5011782" cy="49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58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4149-68F7-EC73-9EDC-86F1249F4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4F5B52-03CB-6DDE-B660-61419FAD2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</p:spPr>
            <p:txBody>
              <a:bodyPr/>
              <a:lstStyle/>
              <a:p>
                <a:r>
                  <a:rPr lang="de-DE" dirty="0"/>
                  <a:t>Multidifferential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-spectra </a:t>
                </a:r>
                <a:r>
                  <a:rPr lang="de-DE" dirty="0"/>
                  <a:t>for varying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-,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DE" dirty="0"/>
                  <a:t>-, and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de-DE" dirty="0"/>
                  <a:t>-contributions subtracted</a:t>
                </a:r>
              </a:p>
              <a:p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scaled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an additional </a:t>
                </a:r>
                <a:r>
                  <a:rPr lang="de-DE" dirty="0" err="1"/>
                  <a:t>factor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keep</a:t>
                </a:r>
                <a:r>
                  <a:rPr lang="de-DE" dirty="0"/>
                  <a:t> </a:t>
                </a:r>
                <a:r>
                  <a:rPr lang="de-DE" dirty="0" err="1"/>
                  <a:t>visually</a:t>
                </a:r>
                <a:r>
                  <a:rPr lang="de-DE" dirty="0"/>
                  <a:t> </a:t>
                </a:r>
                <a:r>
                  <a:rPr lang="de-DE" dirty="0" err="1"/>
                  <a:t>distinct</a:t>
                </a:r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4F5B52-03CB-6DDE-B660-61419FAD2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5011782" cy="4500000"/>
              </a:xfrm>
              <a:blipFill>
                <a:blip r:embed="rId2"/>
                <a:stretch>
                  <a:fillRect l="-2920" t="-1626" r="-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16DD-7704-936E-3AFB-3EAFD8190A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7AB6-3683-FA4A-547D-2E43AB63CE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C0430B-7662-B09F-A43B-09BF3841D8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1A1D5B6-E8A1-0322-46B6-772DFB89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Rapidity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B5E90-D70E-02EA-2DEE-B84D6E7EE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792" y="1396832"/>
            <a:ext cx="5011782" cy="49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50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95ED9-9123-8E7B-97F8-06CED8228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B5BD-8F97-B4F9-63EC-C4F494D8E7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74144-6F83-B34E-BE76-054A3A3F54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068227-B11C-19F4-ED1A-C4012BAFB8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8062613-877C-E48E-6135-F5AC1FD7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71210"/>
            <a:ext cx="7469550" cy="463468"/>
          </a:xfrm>
        </p:spPr>
        <p:txBody>
          <a:bodyPr/>
          <a:lstStyle/>
          <a:p>
            <a:r>
              <a:rPr lang="de-DE" dirty="0"/>
              <a:t>Multidifferential Spectra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F802-33A5-E4B1-5468-6EEEEEAD0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8987" y="3849974"/>
            <a:ext cx="2928340" cy="2915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AC7E0-272C-84B3-1B37-1A20F8411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6977" y="934678"/>
            <a:ext cx="2928341" cy="2915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9DA85-7C5B-5018-E8E8-93E411EAF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147" y="3849973"/>
            <a:ext cx="2928340" cy="2915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BA22B-9A26-69BC-B510-6A973098F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147" y="1015367"/>
            <a:ext cx="2928340" cy="29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75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09D07-D9E0-632F-A7F1-69283431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9AD7E-949B-4C2B-9D53-A023FD5321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95DC-E8E8-8097-113A-3D18347BE6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980CB-A936-4A7A-C9FF-975067726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597" y="1797882"/>
            <a:ext cx="4622922" cy="46023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7FF540-A674-F0FE-1293-A38A78B18B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3BCA176E-9CE3-D953-48B2-8436206BC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7" y="1795947"/>
            <a:ext cx="4626811" cy="46062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01BF7BC-5869-BC92-0B62-F52D3731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TransVerse</a:t>
            </a:r>
            <a:r>
              <a:rPr lang="de-DE" dirty="0"/>
              <a:t> Momentum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B6DBA42-00D6-30CC-869C-F4DF9299C67C}"/>
              </a:ext>
            </a:extLst>
          </p:cNvPr>
          <p:cNvSpPr/>
          <p:nvPr/>
        </p:nvSpPr>
        <p:spPr>
          <a:xfrm>
            <a:off x="6847522" y="2872739"/>
            <a:ext cx="691516" cy="283114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46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4A9E-47C7-6331-FC5B-1143DDF72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86D9-152B-27E2-A34E-18C7DCA373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75DCC-F941-965B-F8B5-77599DFCA4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D5827-BB38-CE99-4C9C-0CF22EAE1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597" y="1797882"/>
            <a:ext cx="4622922" cy="46023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B5D6BF-9C53-F278-E689-FE5C6125B7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ABFF65B-9AAE-1E7F-8565-A70430266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7" y="1795947"/>
            <a:ext cx="4626811" cy="46062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13FFA4-EF9E-92E2-831F-A83A05F4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TransVerse</a:t>
            </a:r>
            <a:r>
              <a:rPr lang="de-DE" dirty="0"/>
              <a:t> Momentum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47F0CCC-A6CF-51F4-83C0-9A8CF9677892}"/>
              </a:ext>
            </a:extLst>
          </p:cNvPr>
          <p:cNvSpPr/>
          <p:nvPr/>
        </p:nvSpPr>
        <p:spPr>
          <a:xfrm>
            <a:off x="7539038" y="2872740"/>
            <a:ext cx="2878867" cy="283114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608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3DA0-2989-DDDF-2600-756BDD7F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53FA4-E4DB-74FF-F491-E5A1504DB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3C1D-7BAA-BE21-494C-9E42A31D17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488A8-C933-AD71-74F3-8F37E75D2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597" y="1797882"/>
            <a:ext cx="4622922" cy="46023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2DC2659-5F32-0391-7CB8-D94BEDA063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9CA56A5A-F8B8-0164-F2E4-B0A26987B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7" y="1795947"/>
            <a:ext cx="4626811" cy="46062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FF010DE-FA0E-C43D-6206-663386BE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Rapidity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4E6037A-590B-F20B-ED00-20A0E7E78281}"/>
              </a:ext>
            </a:extLst>
          </p:cNvPr>
          <p:cNvSpPr/>
          <p:nvPr/>
        </p:nvSpPr>
        <p:spPr>
          <a:xfrm>
            <a:off x="6847522" y="2872739"/>
            <a:ext cx="691516" cy="283114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320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98956-4703-FBBB-7564-CCB480E68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C9D6F-698A-F86B-5B8C-3AE63E87FE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8B45F-5725-079B-BA4D-4F3990D401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F664F-AF18-6F8E-F93E-0966CE5B1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597" y="1797882"/>
            <a:ext cx="4622921" cy="460232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E1912C-C5B9-752A-E0CC-89BD9DA923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13A9C70D-B383-F891-1E30-BC9321331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77" y="1795947"/>
            <a:ext cx="4626810" cy="46062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1DFCD9-7FEA-D078-79D5-14F19B0E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 err="1"/>
              <a:t>Rapidity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8EC834B-163C-5327-8F7C-492D8CD64561}"/>
              </a:ext>
            </a:extLst>
          </p:cNvPr>
          <p:cNvSpPr/>
          <p:nvPr/>
        </p:nvSpPr>
        <p:spPr>
          <a:xfrm>
            <a:off x="7539038" y="2872740"/>
            <a:ext cx="2878867" cy="283114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26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881AB-1143-2B5E-45F2-CBBC95EF4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64AA-AD02-53DD-F7A1-3D1EFC55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 and </a:t>
            </a:r>
            <a:r>
              <a:rPr lang="de-DE" dirty="0"/>
              <a:t>Goals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14B95-2339-4DD4-980F-3AB3FE7EA7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30C63-882A-2883-AD7B-F729BB3FFB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9DD15-0C59-9DB1-2AA4-0A13435E39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FDCEB-10BD-C54D-7DD8-0F02407844B6}"/>
              </a:ext>
            </a:extLst>
          </p:cNvPr>
          <p:cNvSpPr txBox="1">
            <a:spLocks/>
          </p:cNvSpPr>
          <p:nvPr/>
        </p:nvSpPr>
        <p:spPr>
          <a:xfrm>
            <a:off x="6120001" y="1980000"/>
            <a:ext cx="5375999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>
              <a:sym typeface="Wingdings" panose="05000000000000000000" pitchFamily="2" charset="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F9509B-F789-5B8D-40D5-74BB74EC58A3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016000" cy="216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D8B18FD-38D4-04B8-1D00-620B0F1FEE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980000"/>
                <a:ext cx="5016000" cy="376243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>
                    <a:sym typeface="Wingdings" panose="05000000000000000000" pitchFamily="2" charset="2"/>
                  </a:rPr>
                  <a:t>Use multidifferential Ag+Ag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dirty="0"/>
                  <a:t>=2.42 GeV dielectron</a:t>
                </a:r>
                <a:r>
                  <a:rPr lang="de-DE" dirty="0">
                    <a:sym typeface="Wingdings" panose="05000000000000000000" pitchFamily="2" charset="2"/>
                  </a:rPr>
                  <a:t> spectra to compare to merged model calculations established by J. Vogel in her master‘s thesis</a:t>
                </a:r>
              </a:p>
              <a:p>
                <a:endParaRPr lang="de-DE" dirty="0">
                  <a:sym typeface="Wingdings" panose="05000000000000000000" pitchFamily="2" charset="2"/>
                </a:endParaRPr>
              </a:p>
              <a:p>
                <a:r>
                  <a:rPr lang="de-DE" dirty="0">
                    <a:sym typeface="Wingdings" panose="05000000000000000000" pitchFamily="2" charset="2"/>
                  </a:rPr>
                  <a:t>Merged model approach:</a:t>
                </a:r>
                <a:br>
                  <a:rPr lang="de-DE" dirty="0">
                    <a:sym typeface="Wingdings" panose="05000000000000000000" pitchFamily="2" charset="2"/>
                  </a:rPr>
                </a:br>
                <a:r>
                  <a:rPr lang="de-DE" dirty="0">
                    <a:sym typeface="Wingdings" panose="05000000000000000000" pitchFamily="2" charset="2"/>
                  </a:rPr>
                  <a:t>Combination of shining model and coarse-grained UrQMD to investigate the thermalised medium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D8B18FD-38D4-04B8-1D00-620B0F1FE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980000"/>
                <a:ext cx="5016000" cy="3762432"/>
              </a:xfrm>
              <a:prstGeom prst="rect">
                <a:avLst/>
              </a:prstGeom>
              <a:blipFill>
                <a:blip r:embed="rId3"/>
                <a:stretch>
                  <a:fillRect l="-2916" t="-19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0A06EB0E-6894-6CC5-E580-B3C9DAF07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02" y="1738542"/>
            <a:ext cx="4543337" cy="4519298"/>
          </a:xfrm>
          <a:prstGeom prst="rect">
            <a:avLst/>
          </a:prstGeom>
        </p:spPr>
      </p:pic>
      <p:sp>
        <p:nvSpPr>
          <p:cNvPr id="14" name="Textfeld 9">
            <a:extLst>
              <a:ext uri="{FF2B5EF4-FFF2-40B4-BE49-F238E27FC236}">
                <a16:creationId xmlns:a16="http://schemas.microsoft.com/office/drawing/2014/main" id="{F93569AA-D49A-63BC-8320-F7DB9C475CD1}"/>
              </a:ext>
            </a:extLst>
          </p:cNvPr>
          <p:cNvSpPr txBox="1"/>
          <p:nvPr/>
        </p:nvSpPr>
        <p:spPr>
          <a:xfrm>
            <a:off x="6816002" y="5999588"/>
            <a:ext cx="311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Master‘s Thesis J. Vogel</a:t>
            </a:r>
          </a:p>
        </p:txBody>
      </p:sp>
    </p:spTree>
    <p:extLst>
      <p:ext uri="{BB962C8B-B14F-4D97-AF65-F5344CB8AC3E}">
        <p14:creationId xmlns:p14="http://schemas.microsoft.com/office/powerpoint/2010/main" val="3066774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AE0E8-DE1B-9D57-781D-3109D3C28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18C4-963B-8233-08FB-1856ADB5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545A6-3E53-6EFF-3A61-4485C03458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8345B-968B-F9CB-C105-BDE6903737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461E49-E408-987E-C7A4-9414CB3312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BC098F-BB58-10C0-6E04-4B025CBA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1"/>
            <a:ext cx="3919798" cy="39023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FC329F7-7CF8-D567-3AFB-AD1F7A3AEA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Multidifferential analysis procedure has been established for Ag+Ag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dirty="0"/>
                  <a:t>=2.42 GeV dielectron data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FC329F7-7CF8-D567-3AFB-AD1F7A3AE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  <a:blipFill>
                <a:blip r:embed="rId3"/>
                <a:stretch>
                  <a:fillRect l="-4486" t="-1626" r="-37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>
            <a:extLst>
              <a:ext uri="{FF2B5EF4-FFF2-40B4-BE49-F238E27FC236}">
                <a16:creationId xmlns:a16="http://schemas.microsoft.com/office/drawing/2014/main" id="{DD37F11C-A34D-7D16-2946-04C95A5C3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824" y="1828801"/>
            <a:ext cx="3919798" cy="39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62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5416A-9E08-F1C7-C9E4-370A9499B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717D-49D2-D3D7-CBB2-17B58BEF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5DC1-0AB9-25FA-293B-C176272C2A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E8C8A-00CB-4A82-7490-0253C5FB60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E44EB-4354-E42D-BB60-944539DF26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10F95F-C9FA-3A25-A443-340C71BEE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1"/>
            <a:ext cx="3919797" cy="39023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BD4DDB0-F7AB-ADAA-527C-549534C3B6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Multidifferential analysis procedure has been established for Ag+Ag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dirty="0"/>
                  <a:t>=2.42 GeV dielectron data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BD4DDB0-F7AB-ADAA-527C-549534C3B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  <a:blipFill>
                <a:blip r:embed="rId3"/>
                <a:stretch>
                  <a:fillRect l="-4486" t="-1626" r="-37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>
            <a:extLst>
              <a:ext uri="{FF2B5EF4-FFF2-40B4-BE49-F238E27FC236}">
                <a16:creationId xmlns:a16="http://schemas.microsoft.com/office/drawing/2014/main" id="{4C17180C-AF95-5C8D-83D8-69E48784B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824" y="1828801"/>
            <a:ext cx="3919798" cy="39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87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8DDF2-C435-B228-611E-8D3981F5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1903-4D1A-0388-C336-3576091A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DD96D-5DF1-AF60-9A70-808C01EAF3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6F424-519B-88E1-C048-FFD79024C4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5D34FD9-245C-382B-8D87-FF2EF915AF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22D5AA-E61B-4C4B-E5D2-D2AEC72E5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1"/>
            <a:ext cx="3919797" cy="3902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5EEAFF61-813B-21D0-CB5E-716F0D4085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dirty="0"/>
                  <a:t>-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de-DE" dirty="0"/>
                  <a:t>-spectra have been produced in two mass ranges corresponding to</a:t>
                </a:r>
              </a:p>
              <a:p>
                <a:pPr lvl="1"/>
                <a:r>
                  <a:rPr lang="de-DE" dirty="0"/>
                  <a:t>Correlated CB regime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dominated)</a:t>
                </a:r>
              </a:p>
              <a:p>
                <a:pPr lvl="1"/>
                <a:r>
                  <a:rPr lang="de-DE" dirty="0"/>
                  <a:t>Uncorrelated CB regime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5EEAFF61-813B-21D0-CB5E-716F0D408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  <a:blipFill>
                <a:blip r:embed="rId4"/>
                <a:stretch>
                  <a:fillRect l="-4486" t="-1626" r="-44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>
            <a:extLst>
              <a:ext uri="{FF2B5EF4-FFF2-40B4-BE49-F238E27FC236}">
                <a16:creationId xmlns:a16="http://schemas.microsoft.com/office/drawing/2014/main" id="{3C59136F-062D-5063-0351-4FC5E50E2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824" y="1828801"/>
            <a:ext cx="3919797" cy="39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4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28DC0-7697-B7C6-9F8E-C7E4A100B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314F-7D08-F81A-C16E-926B1A30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04766-336D-728F-2F3C-5E43370452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744D2-4FF9-13EA-127E-FDE01E0720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D2CCE5-5E3D-59B5-F69E-2F9FF5EFFE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40B22A-E94A-E539-67C3-2A6A5EFC6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1"/>
            <a:ext cx="3919797" cy="3902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2E40455-8F9F-9D8C-E1F7-B7ABF8F987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0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de-DE" dirty="0"/>
                  <a:t>-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de-DE" dirty="0"/>
                  <a:t>-spectra have been produced in two mass ranges corresponding to</a:t>
                </a:r>
              </a:p>
              <a:p>
                <a:pPr lvl="1"/>
                <a:r>
                  <a:rPr lang="de-DE" dirty="0"/>
                  <a:t>Correlated CB regime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dominated)</a:t>
                </a:r>
              </a:p>
              <a:p>
                <a:pPr lvl="1"/>
                <a:r>
                  <a:rPr lang="de-DE" dirty="0"/>
                  <a:t>Uncorrelated CB regime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2E40455-8F9F-9D8C-E1F7-B7ABF8F98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5" y="1980000"/>
                <a:ext cx="3259500" cy="4500000"/>
              </a:xfrm>
              <a:prstGeom prst="rect">
                <a:avLst/>
              </a:prstGeom>
              <a:blipFill>
                <a:blip r:embed="rId3"/>
                <a:stretch>
                  <a:fillRect l="-4486" t="-1626" r="-44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>
            <a:extLst>
              <a:ext uri="{FF2B5EF4-FFF2-40B4-BE49-F238E27FC236}">
                <a16:creationId xmlns:a16="http://schemas.microsoft.com/office/drawing/2014/main" id="{AEFF42DA-02C8-B800-00CE-FE743F7CF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824" y="1828801"/>
            <a:ext cx="3919797" cy="39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4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7252-F46F-0A54-83C4-E4574F09F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7AA4-6F5C-5276-661D-6389137D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1526-4F55-8AF8-C323-6A92E5201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3259500" cy="4500000"/>
          </a:xfrm>
        </p:spPr>
        <p:txBody>
          <a:bodyPr/>
          <a:lstStyle/>
          <a:p>
            <a:r>
              <a:rPr lang="de-DE" dirty="0" err="1"/>
              <a:t>Finalize</a:t>
            </a:r>
            <a:r>
              <a:rPr lang="de-DE" dirty="0"/>
              <a:t> multidifferential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procedure</a:t>
            </a:r>
            <a:r>
              <a:rPr lang="de-DE" dirty="0"/>
              <a:t> </a:t>
            </a:r>
            <a:r>
              <a:rPr lang="de-DE" dirty="0" err="1"/>
              <a:t>by</a:t>
            </a:r>
            <a:endParaRPr lang="de-DE" dirty="0"/>
          </a:p>
          <a:p>
            <a:pPr lvl="1"/>
            <a:r>
              <a:rPr lang="de-DE" dirty="0"/>
              <a:t>Trying out different binnings</a:t>
            </a:r>
          </a:p>
          <a:p>
            <a:pPr lvl="1"/>
            <a:r>
              <a:rPr lang="de-DE" dirty="0"/>
              <a:t>Evaluating systematic uncertainties</a:t>
            </a:r>
          </a:p>
          <a:p>
            <a:pPr lvl="1"/>
            <a:r>
              <a:rPr lang="de-DE" dirty="0"/>
              <a:t>Make results comparable to simulations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0EE4-D29A-E18D-B86E-AEA69C7DA6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128C-A5F4-E600-F5CD-AD51FF334A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325EF51-E22A-1F17-398E-470D56EC3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C8DAB-95EA-E534-9F0B-0DE72FEC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603" y="1827255"/>
            <a:ext cx="3890397" cy="38730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240A25D-A934-C1EC-2AFA-1A0412961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0"/>
            <a:ext cx="3919798" cy="390233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0050A54-D176-5929-150A-1141057E3055}"/>
              </a:ext>
            </a:extLst>
          </p:cNvPr>
          <p:cNvSpPr txBox="1"/>
          <p:nvPr/>
        </p:nvSpPr>
        <p:spPr>
          <a:xfrm>
            <a:off x="4136101" y="5515657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</a:t>
            </a:r>
          </a:p>
        </p:txBody>
      </p:sp>
    </p:spTree>
    <p:extLst>
      <p:ext uri="{BB962C8B-B14F-4D97-AF65-F5344CB8AC3E}">
        <p14:creationId xmlns:p14="http://schemas.microsoft.com/office/powerpoint/2010/main" val="2804009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075D-ED51-EB4C-CA3F-A3B37E587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5D00-D079-0D37-20EF-EBF27089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ADCA3-81DE-13A7-BBCD-AA77A9DC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3690889" cy="4500000"/>
          </a:xfrm>
        </p:spPr>
        <p:txBody>
          <a:bodyPr/>
          <a:lstStyle/>
          <a:p>
            <a:r>
              <a:rPr lang="de-DE" dirty="0"/>
              <a:t>Extract necessary multidifferential excess yield spectra</a:t>
            </a:r>
          </a:p>
          <a:p>
            <a:endParaRPr lang="de-DE" dirty="0"/>
          </a:p>
          <a:p>
            <a:r>
              <a:rPr lang="de-DE" dirty="0"/>
              <a:t>Compare to merged model calculations presented in J. Vogels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9424-18B4-2BF6-11AE-5648D18A49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F7CD7-7223-AAB0-04D7-732B4B8425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2DFFDF6-D64C-3824-8248-E769011D4E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8DB74E-749D-BF60-65D1-6ED131B1C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01" y="1815097"/>
            <a:ext cx="3964495" cy="39435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9DE250-14BB-7C94-F9CD-AC5143638FDA}"/>
              </a:ext>
            </a:extLst>
          </p:cNvPr>
          <p:cNvSpPr txBox="1"/>
          <p:nvPr/>
        </p:nvSpPr>
        <p:spPr>
          <a:xfrm>
            <a:off x="4354978" y="5669085"/>
            <a:ext cx="311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Master‘s Thesis J. Vogel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D122F-1405-B346-6F74-A5FD8160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603" y="1827255"/>
            <a:ext cx="3890397" cy="38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1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8F44B-DB32-351E-01B4-68C0B263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25" y="2876550"/>
            <a:ext cx="7469550" cy="784184"/>
          </a:xfrm>
        </p:spPr>
        <p:txBody>
          <a:bodyPr>
            <a:noAutofit/>
          </a:bodyPr>
          <a:lstStyle/>
          <a:p>
            <a:pPr algn="ctr"/>
            <a:r>
              <a:rPr lang="de-DE" sz="5400" dirty="0"/>
              <a:t>THANK YOU!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EF255E-D958-BA57-297F-2D425D210D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6692CF-5F14-D5FD-9E4B-332F7AAECC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E70758-028D-53D3-FFF6-12257BE3E9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51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FC87-9823-2DD5-7289-2CFB494B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/>
              <a:t>Additional: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494F-1CC4-2F53-3030-F925A90A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55B5-C016-9202-1C3A-ABEDCCC10A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/>
              <a:t>/ </a:t>
            </a:r>
            <a:r>
              <a:rPr lang="de-DE" dirty="0"/>
              <a:t>Philipp </a:t>
            </a:r>
            <a:r>
              <a:rPr lang="de-DE" dirty="0" err="1"/>
              <a:t>zitzmann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231A6-1907-68DA-3C55-788CC18EED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2A425A-4D0A-CE65-E89C-89CAA80D7043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6844E5-CBFA-394F-B40A-BD28A6511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4" cy="28977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6AE24C8-BA26-0A5F-CFC2-B859CBB7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4" cy="28977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CBCA2D-325B-56FA-D257-A5B4A64CB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4" cy="28977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9E9905-DC68-C3BA-9D60-D4B491DB5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4" cy="289778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6348F7-54A9-E3DF-01AF-B0C73CA20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4" cy="28977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870EEE-5505-8499-7B32-50E757757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4" cy="28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87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9576D-5439-265B-CD72-EA72CA1C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FE0A-8C30-9807-8DA4-FD592DDD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 fontScale="90000"/>
          </a:bodyPr>
          <a:lstStyle/>
          <a:p>
            <a:r>
              <a:rPr lang="de-DE" dirty="0"/>
              <a:t>Additional: </a:t>
            </a:r>
            <a:r>
              <a:rPr lang="de-DE" dirty="0" err="1"/>
              <a:t>positron</a:t>
            </a:r>
            <a:r>
              <a:rPr lang="de-DE" dirty="0"/>
              <a:t> </a:t>
            </a:r>
            <a:r>
              <a:rPr lang="de-DE" dirty="0" err="1"/>
              <a:t>Acceptence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EE8A-6668-0AEB-DAAB-602BE5BF88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3A4-A8BF-45FA-F909-6920798DDB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6C9DE-BF07-9D77-0F76-1893B339D6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2203E1-1E3C-4D80-C313-B449ABE35678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4C5249-B204-4041-A3BD-022FA07D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4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C44F66E-533D-9652-C771-D355D07B1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4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C42B20D-D5EF-F48C-EB23-92F2AC5B3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4" cy="28977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CE29DC-6D06-C03C-3D72-96AF31369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4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1C1F5A-22EC-B750-8D1D-A288864CE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4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6540B7-BCF3-3447-E6BF-B70EECA0F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4" cy="2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90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ABDB-F2AC-DC01-9408-57848D074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613D-6FE1-D734-4976-9A14936B1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 fontScale="90000"/>
          </a:bodyPr>
          <a:lstStyle/>
          <a:p>
            <a:r>
              <a:rPr lang="de-DE" dirty="0"/>
              <a:t>Additional: </a:t>
            </a:r>
            <a:r>
              <a:rPr lang="de-DE" dirty="0" err="1"/>
              <a:t>positron</a:t>
            </a:r>
            <a:r>
              <a:rPr lang="de-DE" dirty="0"/>
              <a:t> </a:t>
            </a:r>
            <a:r>
              <a:rPr lang="de-DE" dirty="0" err="1"/>
              <a:t>Acceptence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975AC-454C-8463-8AA7-C452E2766D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AA5E4-1BC0-8651-8E16-BDB541A90A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23C21-9656-47EE-B217-60B0ADF70B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ECB5C-C922-95B0-887B-74F4BD17F43C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AD159F8-41DD-CAD2-7891-5B4DD0C91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C0C53F-FD57-8A12-E4CF-B8F062765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F92BC2-7DAE-72C1-8738-4DDD809DA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307F2F-A6BE-DFF1-DA78-282A60AB5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3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91FFA0-73B3-31BA-8FC9-8D5B0FEF6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47723B-D92A-F45D-E6B2-BE6B53940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5084C-8186-E4A8-9DAA-B5496017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6AF557-EBEE-4EF5-5AB0-CF174FC737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7D47B-6BE9-E938-61D6-A7ACA79523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</a:t>
            </a:r>
            <a:r>
              <a:rPr lang="de-DE" dirty="0" err="1"/>
              <a:t>dielectron</a:t>
            </a:r>
            <a:r>
              <a:rPr lang="de-DE" dirty="0"/>
              <a:t>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246762-0802-5775-6CB6-1B51A8D574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7" name="Google Shape;206;p21">
            <a:extLst>
              <a:ext uri="{FF2B5EF4-FFF2-40B4-BE49-F238E27FC236}">
                <a16:creationId xmlns:a16="http://schemas.microsoft.com/office/drawing/2014/main" id="{66EC3CFF-7155-1D51-1264-233C4ACA992C}"/>
              </a:ext>
            </a:extLst>
          </p:cNvPr>
          <p:cNvSpPr txBox="1"/>
          <p:nvPr/>
        </p:nvSpPr>
        <p:spPr>
          <a:xfrm>
            <a:off x="7920000" y="1930423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dirty="0">
                <a:solidFill>
                  <a:srgbClr val="FFFFFF"/>
                </a:solidFill>
              </a:rPr>
              <a:t>Event selection</a:t>
            </a:r>
            <a:endParaRPr sz="1200" dirty="0">
              <a:solidFill>
                <a:srgbClr val="FFFFFF"/>
              </a:solidFill>
            </a:endParaRPr>
          </a:p>
        </p:txBody>
      </p:sp>
      <p:cxnSp>
        <p:nvCxnSpPr>
          <p:cNvPr id="38" name="Google Shape;207;p21">
            <a:extLst>
              <a:ext uri="{FF2B5EF4-FFF2-40B4-BE49-F238E27FC236}">
                <a16:creationId xmlns:a16="http://schemas.microsoft.com/office/drawing/2014/main" id="{EDE01F81-288D-7111-0A19-844F474ECE1F}"/>
              </a:ext>
            </a:extLst>
          </p:cNvPr>
          <p:cNvCxnSpPr>
            <a:cxnSpLocks/>
          </p:cNvCxnSpPr>
          <p:nvPr/>
        </p:nvCxnSpPr>
        <p:spPr>
          <a:xfrm>
            <a:off x="9347823" y="2172947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208;p21">
            <a:extLst>
              <a:ext uri="{FF2B5EF4-FFF2-40B4-BE49-F238E27FC236}">
                <a16:creationId xmlns:a16="http://schemas.microsoft.com/office/drawing/2014/main" id="{194233E7-2D29-0138-6C08-38613A0BFE34}"/>
              </a:ext>
            </a:extLst>
          </p:cNvPr>
          <p:cNvSpPr txBox="1"/>
          <p:nvPr/>
        </p:nvSpPr>
        <p:spPr>
          <a:xfrm>
            <a:off x="7920000" y="2385936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</a:rPr>
              <a:t>Lepton track candidate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0" name="Google Shape;209;p21">
            <a:extLst>
              <a:ext uri="{FF2B5EF4-FFF2-40B4-BE49-F238E27FC236}">
                <a16:creationId xmlns:a16="http://schemas.microsoft.com/office/drawing/2014/main" id="{FF435123-1049-3BCD-1097-3C535691693D}"/>
              </a:ext>
            </a:extLst>
          </p:cNvPr>
          <p:cNvSpPr txBox="1"/>
          <p:nvPr/>
        </p:nvSpPr>
        <p:spPr>
          <a:xfrm>
            <a:off x="7920000" y="2861736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nn-NO" sz="1200">
                <a:solidFill>
                  <a:srgbClr val="FFFFFF"/>
                </a:solidFill>
              </a:rPr>
              <a:t>100 MeV/c &lt; momentum &lt; 1200 MeV/c</a:t>
            </a:r>
            <a:endParaRPr lang="nn-NO" sz="1200" dirty="0">
              <a:solidFill>
                <a:srgbClr val="FFFFFF"/>
              </a:solidFill>
            </a:endParaRPr>
          </a:p>
        </p:txBody>
      </p:sp>
      <p:sp>
        <p:nvSpPr>
          <p:cNvPr id="41" name="Google Shape;210;p21">
            <a:extLst>
              <a:ext uri="{FF2B5EF4-FFF2-40B4-BE49-F238E27FC236}">
                <a16:creationId xmlns:a16="http://schemas.microsoft.com/office/drawing/2014/main" id="{C62B60CD-2BB8-6BDA-EDF8-C1019D94A6FD}"/>
              </a:ext>
            </a:extLst>
          </p:cNvPr>
          <p:cNvSpPr txBox="1"/>
          <p:nvPr/>
        </p:nvSpPr>
        <p:spPr>
          <a:xfrm>
            <a:off x="7920000" y="3326111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de-DE" sz="1200">
                <a:solidFill>
                  <a:srgbClr val="FFFFFF"/>
                </a:solidFill>
              </a:rPr>
              <a:t>Velocity cut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42" name="Google Shape;211;p21">
            <a:extLst>
              <a:ext uri="{FF2B5EF4-FFF2-40B4-BE49-F238E27FC236}">
                <a16:creationId xmlns:a16="http://schemas.microsoft.com/office/drawing/2014/main" id="{1CE762CA-4926-7D67-1927-4C4AF6780931}"/>
              </a:ext>
            </a:extLst>
          </p:cNvPr>
          <p:cNvSpPr txBox="1"/>
          <p:nvPr/>
        </p:nvSpPr>
        <p:spPr>
          <a:xfrm>
            <a:off x="7920000" y="3781473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200" dirty="0">
                <a:solidFill>
                  <a:srgbClr val="FFFFFF"/>
                </a:solidFill>
              </a:rPr>
              <a:t>RichQa </a:t>
            </a:r>
            <a:r>
              <a:rPr lang="de-DE" sz="1200" dirty="0" err="1">
                <a:solidFill>
                  <a:srgbClr val="FFFFFF"/>
                </a:solidFill>
              </a:rPr>
              <a:t>cut</a:t>
            </a:r>
            <a:r>
              <a:rPr lang="de-DE" sz="1200" dirty="0">
                <a:solidFill>
                  <a:srgbClr val="FFFFFF"/>
                </a:solidFill>
              </a:rPr>
              <a:t> &amp; Ring </a:t>
            </a:r>
            <a:r>
              <a:rPr lang="de-DE" sz="1200" dirty="0" err="1">
                <a:solidFill>
                  <a:srgbClr val="FFFFFF"/>
                </a:solidFill>
              </a:rPr>
              <a:t>radius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cut</a:t>
            </a:r>
            <a:endParaRPr lang="de-DE" sz="1200" dirty="0">
              <a:solidFill>
                <a:srgbClr val="FFFFFF"/>
              </a:solidFill>
            </a:endParaRPr>
          </a:p>
          <a:p>
            <a:pPr lvl="0" algn="ctr"/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43" name="Google Shape;212;p21">
            <a:extLst>
              <a:ext uri="{FF2B5EF4-FFF2-40B4-BE49-F238E27FC236}">
                <a16:creationId xmlns:a16="http://schemas.microsoft.com/office/drawing/2014/main" id="{836F0C7E-F7D8-A2A4-4E52-74293409F16E}"/>
              </a:ext>
            </a:extLst>
          </p:cNvPr>
          <p:cNvSpPr txBox="1"/>
          <p:nvPr/>
        </p:nvSpPr>
        <p:spPr>
          <a:xfrm>
            <a:off x="7920000" y="4247586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de-DE" sz="1200" dirty="0" err="1">
                <a:solidFill>
                  <a:srgbClr val="FFFFFF"/>
                </a:solidFill>
              </a:rPr>
              <a:t>Conversion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cut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44" name="Google Shape;213;p21">
            <a:extLst>
              <a:ext uri="{FF2B5EF4-FFF2-40B4-BE49-F238E27FC236}">
                <a16:creationId xmlns:a16="http://schemas.microsoft.com/office/drawing/2014/main" id="{509D9361-64CE-91AA-88FC-397DBC40436D}"/>
              </a:ext>
            </a:extLst>
          </p:cNvPr>
          <p:cNvSpPr txBox="1"/>
          <p:nvPr/>
        </p:nvSpPr>
        <p:spPr>
          <a:xfrm>
            <a:off x="7920000" y="4707998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de-DE" sz="1200">
                <a:solidFill>
                  <a:srgbClr val="FFFFFF"/>
                </a:solidFill>
              </a:rPr>
              <a:t>Opening angle ring cut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45" name="Google Shape;214;p21">
            <a:extLst>
              <a:ext uri="{FF2B5EF4-FFF2-40B4-BE49-F238E27FC236}">
                <a16:creationId xmlns:a16="http://schemas.microsoft.com/office/drawing/2014/main" id="{B05008B0-3F58-6D5D-C8E5-A64FD53F0D56}"/>
              </a:ext>
            </a:extLst>
          </p:cNvPr>
          <p:cNvSpPr txBox="1"/>
          <p:nvPr/>
        </p:nvSpPr>
        <p:spPr>
          <a:xfrm>
            <a:off x="7920000" y="5168398"/>
            <a:ext cx="2855700" cy="262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de-DE" sz="1200" dirty="0" err="1">
                <a:solidFill>
                  <a:srgbClr val="FFFFFF"/>
                </a:solidFill>
              </a:rPr>
              <a:t>cut</a:t>
            </a:r>
            <a:endParaRPr lang="de-DE" sz="12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cxnSp>
        <p:nvCxnSpPr>
          <p:cNvPr id="46" name="Google Shape;215;p21">
            <a:extLst>
              <a:ext uri="{FF2B5EF4-FFF2-40B4-BE49-F238E27FC236}">
                <a16:creationId xmlns:a16="http://schemas.microsoft.com/office/drawing/2014/main" id="{6D4FC550-62BB-C607-B948-F62E6BB1645A}"/>
              </a:ext>
            </a:extLst>
          </p:cNvPr>
          <p:cNvCxnSpPr>
            <a:cxnSpLocks/>
          </p:cNvCxnSpPr>
          <p:nvPr/>
        </p:nvCxnSpPr>
        <p:spPr>
          <a:xfrm>
            <a:off x="9347823" y="2641634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216;p21">
            <a:extLst>
              <a:ext uri="{FF2B5EF4-FFF2-40B4-BE49-F238E27FC236}">
                <a16:creationId xmlns:a16="http://schemas.microsoft.com/office/drawing/2014/main" id="{33F4ED9F-F3FF-B1B3-075D-87E170DCB77D}"/>
              </a:ext>
            </a:extLst>
          </p:cNvPr>
          <p:cNvCxnSpPr>
            <a:cxnSpLocks/>
          </p:cNvCxnSpPr>
          <p:nvPr/>
        </p:nvCxnSpPr>
        <p:spPr>
          <a:xfrm>
            <a:off x="9347823" y="3110309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217;p21">
            <a:extLst>
              <a:ext uri="{FF2B5EF4-FFF2-40B4-BE49-F238E27FC236}">
                <a16:creationId xmlns:a16="http://schemas.microsoft.com/office/drawing/2014/main" id="{A04EC2CC-B108-55A8-DC10-27A00477708D}"/>
              </a:ext>
            </a:extLst>
          </p:cNvPr>
          <p:cNvCxnSpPr>
            <a:cxnSpLocks/>
          </p:cNvCxnSpPr>
          <p:nvPr/>
        </p:nvCxnSpPr>
        <p:spPr>
          <a:xfrm>
            <a:off x="9347823" y="3584247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218;p21">
            <a:extLst>
              <a:ext uri="{FF2B5EF4-FFF2-40B4-BE49-F238E27FC236}">
                <a16:creationId xmlns:a16="http://schemas.microsoft.com/office/drawing/2014/main" id="{8EBF4E0C-23B5-F20A-6852-4455D075EAA8}"/>
              </a:ext>
            </a:extLst>
          </p:cNvPr>
          <p:cNvCxnSpPr>
            <a:cxnSpLocks/>
          </p:cNvCxnSpPr>
          <p:nvPr/>
        </p:nvCxnSpPr>
        <p:spPr>
          <a:xfrm>
            <a:off x="9347823" y="4042109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219;p21">
            <a:extLst>
              <a:ext uri="{FF2B5EF4-FFF2-40B4-BE49-F238E27FC236}">
                <a16:creationId xmlns:a16="http://schemas.microsoft.com/office/drawing/2014/main" id="{DB01FE2C-3762-7C4A-AC50-BDC8E6F1C8E0}"/>
              </a:ext>
            </a:extLst>
          </p:cNvPr>
          <p:cNvCxnSpPr>
            <a:cxnSpLocks/>
          </p:cNvCxnSpPr>
          <p:nvPr/>
        </p:nvCxnSpPr>
        <p:spPr>
          <a:xfrm>
            <a:off x="9347823" y="4499997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" name="Google Shape;220;p21">
            <a:extLst>
              <a:ext uri="{FF2B5EF4-FFF2-40B4-BE49-F238E27FC236}">
                <a16:creationId xmlns:a16="http://schemas.microsoft.com/office/drawing/2014/main" id="{CEA29D18-5C37-12BE-993E-718B2314054B}"/>
              </a:ext>
            </a:extLst>
          </p:cNvPr>
          <p:cNvCxnSpPr>
            <a:cxnSpLocks/>
          </p:cNvCxnSpPr>
          <p:nvPr/>
        </p:nvCxnSpPr>
        <p:spPr>
          <a:xfrm>
            <a:off x="9347823" y="4955697"/>
            <a:ext cx="0" cy="21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Inhaltsplatzhalter 2">
            <a:extLst>
              <a:ext uri="{FF2B5EF4-FFF2-40B4-BE49-F238E27FC236}">
                <a16:creationId xmlns:a16="http://schemas.microsoft.com/office/drawing/2014/main" id="{C4B9069C-0274-EB63-77F9-F4EBE4435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5485780" cy="4500000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Difficulties of using dilelectrons as probes: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Rare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Charged hadrons contaminate the data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Conversion pairs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A multitude of cuts is applied to the data for particle identification and filtering</a:t>
            </a:r>
          </a:p>
        </p:txBody>
      </p:sp>
    </p:spTree>
    <p:extLst>
      <p:ext uri="{BB962C8B-B14F-4D97-AF65-F5344CB8AC3E}">
        <p14:creationId xmlns:p14="http://schemas.microsoft.com/office/powerpoint/2010/main" val="1620856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049CD-F509-328C-F6FE-F66C45FE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DDE1-ABB3-F63C-1F3A-92A5CF42A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</a:t>
            </a:r>
            <a:r>
              <a:rPr lang="de-DE" dirty="0" err="1"/>
              <a:t>electron</a:t>
            </a:r>
            <a:r>
              <a:rPr lang="de-DE" dirty="0"/>
              <a:t> Efficiency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BF548-115C-FCF6-802B-151E9482F1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3DE1-82F9-DA64-1FE0-9C293258B5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3D967-029E-7610-C897-4D0138D085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524F71-8A17-50D8-CBA2-1DF804B1A48C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BBA703-D3FE-6FE1-5489-3FC0DB77A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4E970AB-C838-26AF-05CD-51A8D3359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182C16-9FF9-C74D-5093-A3F23D740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6A8997-042D-34D0-3367-2186470B1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3" cy="2897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5127D0-EDA6-DFFD-38AF-228420E52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F41816-118B-ECD3-703D-00F9C705C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0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1DAA8-E5D2-7A84-F058-54AAFB55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8482-CEB9-91D5-408D-8D0B0668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</a:t>
            </a:r>
            <a:r>
              <a:rPr lang="de-DE" dirty="0" err="1"/>
              <a:t>positron</a:t>
            </a:r>
            <a:r>
              <a:rPr lang="de-DE" dirty="0"/>
              <a:t> Efficiency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9CA3B-9CE6-581B-0E49-64B69A1912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DC9B4-9F7D-4B07-46FF-0FFA3C8224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AF534-DA0A-1B98-0597-E5C6F3C0FF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61CC07-2AA5-58D5-3CCF-AD8187CDCF8E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F2F6FE-7C83-76B9-4514-A0BE608EC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FC7FD37-021F-4ECA-E523-2B59105AA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2B4F149-C2C5-1DD0-648D-94B8AD510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503ADD1-A4E8-A246-95CF-60F1F1E9A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3" cy="2897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FF34D57-F4BC-B0BD-B2C4-1AF144BFC2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B2F0FC8-7CC0-297D-B0E5-DDD4D121B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1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1119-3115-AA1D-7ACE-F0620820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3B27-940D-1227-3C10-A92BB9D0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Invariant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4CC1B-8D16-01D1-8537-51880B6DCD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A94D9-C2F4-504A-FE17-FF4EADF89F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11823-ACC7-3ABD-0768-7B1B379362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FB3B53-6425-9DD0-EB78-BF7533FB294E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F0A2BF-7150-1B1E-CF8F-2A654E4CE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4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D234DC-D1E2-FFB0-004A-9A1E82832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4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FC194F-EAE9-ABE2-C51E-EFF4D92A9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4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F49A74F-AAF9-B8E2-C991-D9A62D798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4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5EC0749-C93E-8342-A831-4D641C2D1F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4" cy="2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0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B3A0E-5127-F9F0-874B-43548A15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46C4-3003-C649-5D57-9333A929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Invariant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B8378-69C8-314C-4584-A7744077EA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406CF-594D-3E55-D13F-D15459706F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4C87-49A7-35BB-67FF-3EE457500D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B8D166-687F-D81D-CF74-0B73A6DE72D6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4EC095F-B533-9666-9FA0-341ACD77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699" y="2070151"/>
            <a:ext cx="3797301" cy="37803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11D927-B4FA-B509-41F8-5BBE8F955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70151"/>
            <a:ext cx="3797301" cy="3780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9F8E77-7403-0D1B-51D6-77720E0E3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350" y="2070150"/>
            <a:ext cx="3797301" cy="37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6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804E-6566-FB8D-97B5-5679581B4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FCDE-953C-364F-60AA-46CC28EC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Invariant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BB0F5-0A88-B94F-7F9B-4FE4B796ED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08B62-3B8B-D3D0-F953-31E663B872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77599-B00B-CD67-D913-82D1BD3FB0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A6560E-03AE-F966-CB1C-147179DDA43E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F43B021-8CE6-DF91-5F65-0970025EA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9333D42-541D-549C-EF3B-3A106DC6B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F46E32-6973-84FE-AD95-690A0C74B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3CCB3B-B675-1989-D63E-7EEC1F2F9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0A5AFFE-A88C-55B1-A046-F56E76C8B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3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B443D-6D08-AF50-C78B-D0811CCCE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389E-88F6-DA6E-865A-C57B1453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Invariant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F1D1-DBB3-57BA-BD16-FD0668BEA6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F7C29-3C3B-F169-CB91-FAD80FA2DB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86194-72E9-6706-16F5-47837B686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075420-704B-45CB-400F-D9F9529A32F7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A5087A-E950-2557-2A08-367570027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12B032-DC64-D1DE-08B8-2C908DBFB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19A7E8-E981-F9F9-40C6-63697CDE9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90A30DD-DFB2-DB51-8E51-AEE400821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CEB0E15-2FE5-DD97-6FF7-59A510645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42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86BC-65DF-DCFE-009F-29DD8FAB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6061-584D-0DE1-A4F2-CA49ED13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/>
          <a:lstStyle/>
          <a:p>
            <a:r>
              <a:rPr lang="de-DE" dirty="0"/>
              <a:t>Additional: Invariant </a:t>
            </a:r>
            <a:r>
              <a:rPr lang="de-DE" dirty="0" err="1"/>
              <a:t>Mass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D246C-F4EE-723D-909F-257B03F253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A492A-9116-C4C8-E4F9-BD9CFE93E1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3F57C-5E48-CFAA-15B0-FFA469AF1B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2B6E68-B0E7-2348-BC81-EB289CAFA0A3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84A554-9A7A-2F5E-264A-40F182CCD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731" y="967386"/>
            <a:ext cx="2910753" cy="283944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8F77D92-0D40-C112-BC6C-C04C508D9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43573"/>
            <a:ext cx="2910753" cy="28394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32D565-049C-82CF-3448-115CEDEFC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43572"/>
            <a:ext cx="2910753" cy="28394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FC5F7B-7BBC-A015-9926-A323744BF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41362"/>
            <a:ext cx="2910753" cy="283944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C8194AD-EA43-478B-A550-552EF5F9A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41361"/>
            <a:ext cx="2910753" cy="28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47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3757B-FE7C-A163-721C-8A3D755C8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6A45-CA27-4CBA-BBC4-A7EB7E7AD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 fontScale="90000"/>
          </a:bodyPr>
          <a:lstStyle/>
          <a:p>
            <a:r>
              <a:rPr lang="de-DE" dirty="0"/>
              <a:t>Additional: Transverse Momentum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9705-9169-9F54-F385-3AB6E7D833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171A4-D27A-D423-3F36-204DB0C37A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A6A5-2174-E8B2-2536-1C71CB0EB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6983F-E947-FECB-12B9-E96E24EA47AB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8F87736-7E7F-5F5D-2E5E-2E5231FC6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B119E8-1170-2559-A6E9-33332CE82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5DBC70-6FEF-69CB-164E-79295B907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11C3C1-6F58-5425-86DC-1E9A22644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B275027-1B14-8CBF-E0EC-B788A012A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8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432F15D8-B903-4650-D61F-DEEE93337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2" cy="28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7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FB062-42EA-6F93-7DBB-7EE2D044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04EE-DE62-B799-4AD6-EB34C733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 fontScale="90000"/>
          </a:bodyPr>
          <a:lstStyle/>
          <a:p>
            <a:r>
              <a:rPr lang="de-DE" dirty="0"/>
              <a:t>Additional: Transverse Momentum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A9A4-6B79-4A86-FF77-B6FB528459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4C43-F46C-5AA0-2AC4-8723F3B9EA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DABC0-3C2F-9286-79AC-C20F3113AC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4E2859-D15D-5065-918A-F4D321D42906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53500B-137B-67EE-3766-91EF994F0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3" cy="28977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00586F-681B-BAED-D51E-B6C161E01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3" cy="2897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E7C9FD-A6E7-8988-3D54-B5D36CF44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3" cy="2897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07C7F46-47BB-9709-437E-5F0969E08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3" cy="28977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09E1695-9146-9220-23C2-089BF6445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3" cy="2897787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EE8EFE89-56E1-6E3C-37DF-B991975473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2" cy="28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6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DF463-F5CD-E52E-5C6A-2F4F48CC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F801-D971-91DA-9AD5-44D8A8C5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/>
              <a:t>Additional: </a:t>
            </a:r>
            <a:r>
              <a:rPr lang="de-DE" dirty="0" err="1"/>
              <a:t>Rapidity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7878-3CE8-4D61-883C-4E7010362B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B25BC-2C26-F5DB-50B7-D8ADDB4B0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C0FE-3093-B312-7329-99D7D545EF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519A9-8E0F-F8ED-FDC6-BAADC3E00D88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FA417C1-2AC9-100F-A9A1-EBE1621B0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2" cy="28977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69C556C-D332-4EEC-7145-9A835BD70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2" cy="2897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47DFEC-4F5C-52D8-2FED-F4A36DC74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2" cy="2897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2D3C92-B2DF-29E3-F863-A5B346CB8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2" cy="28977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CFE185D-0E63-4B89-7569-F8FB802E2B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2" cy="2897787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FF1610B8-92E4-8264-8146-A82BEE957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2" cy="289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8B1D1-C130-3D18-0533-0F467B4EE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CA2C8-28D6-AFB9-9334-88940FA3A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3936000" cy="4500000"/>
          </a:xfrm>
        </p:spPr>
        <p:txBody>
          <a:bodyPr>
            <a:normAutofit/>
          </a:bodyPr>
          <a:lstStyle/>
          <a:p>
            <a:r>
              <a:rPr lang="de-DE" err="1"/>
              <a:t>Dileptons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rare </a:t>
            </a:r>
            <a:r>
              <a:rPr lang="de-DE" err="1"/>
              <a:t>probes</a:t>
            </a:r>
            <a:r>
              <a:rPr lang="de-DE"/>
              <a:t> </a:t>
            </a:r>
          </a:p>
          <a:p>
            <a:endParaRPr lang="de-DE"/>
          </a:p>
          <a:p>
            <a:pPr>
              <a:buFont typeface="Wingdings" panose="05000000000000000000" pitchFamily="2" charset="2"/>
              <a:buChar char="à"/>
            </a:pPr>
            <a:r>
              <a:rPr lang="de-DE" err="1">
                <a:sym typeface="Wingdings" panose="05000000000000000000" pitchFamily="2" charset="2"/>
              </a:rPr>
              <a:t>We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require</a:t>
            </a:r>
            <a:r>
              <a:rPr lang="de-DE">
                <a:sym typeface="Wingdings" panose="05000000000000000000" pitchFamily="2" charset="2"/>
              </a:rPr>
              <a:t> a </a:t>
            </a:r>
            <a:r>
              <a:rPr lang="de-DE" err="1">
                <a:sym typeface="Wingdings" panose="05000000000000000000" pitchFamily="2" charset="2"/>
              </a:rPr>
              <a:t>good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quality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particle</a:t>
            </a:r>
            <a:r>
              <a:rPr lang="de-DE">
                <a:sym typeface="Wingdings" panose="05000000000000000000" pitchFamily="2" charset="2"/>
              </a:rPr>
              <a:t> </a:t>
            </a:r>
            <a:r>
              <a:rPr lang="de-DE" err="1">
                <a:sym typeface="Wingdings" panose="05000000000000000000" pitchFamily="2" charset="2"/>
              </a:rPr>
              <a:t>identification</a:t>
            </a:r>
            <a:endParaRPr lang="de-DE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/>
          </a:p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AE15-E726-819B-67A4-D7D400FD8E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61016-780F-CDC2-4D60-BC7B03BE05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0B8242-8B0C-2EF7-F896-3E70EE44EE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45AC81A-FCD6-5F2D-2490-3479448669EE}"/>
              </a:ext>
            </a:extLst>
          </p:cNvPr>
          <p:cNvSpPr txBox="1"/>
          <p:nvPr/>
        </p:nvSpPr>
        <p:spPr>
          <a:xfrm rot="20006202">
            <a:off x="2126370" y="3007963"/>
            <a:ext cx="221061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1"/>
                </a:solidFill>
              </a:rPr>
              <a:t>REPLACE STILL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D4A43-6994-397A-116F-074F03E7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999" y="1172013"/>
            <a:ext cx="5011783" cy="4989458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BB8FB4D7-93E2-61F3-D5A4-1002AC41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454" y="1172013"/>
            <a:ext cx="5011782" cy="498945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A2312081-D26A-A408-7E45-E5C2C26E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026DB-CFF1-12E2-E18B-5509506E67BA}"/>
              </a:ext>
            </a:extLst>
          </p:cNvPr>
          <p:cNvSpPr txBox="1"/>
          <p:nvPr/>
        </p:nvSpPr>
        <p:spPr>
          <a:xfrm rot="16200000">
            <a:off x="-154338" y="39129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“                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6C3A9-ACA6-4EC7-E338-ABE9CC9A3885}"/>
              </a:ext>
            </a:extLst>
          </p:cNvPr>
          <p:cNvSpPr txBox="1"/>
          <p:nvPr/>
        </p:nvSpPr>
        <p:spPr>
          <a:xfrm>
            <a:off x="1419314" y="568776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“                “</a:t>
            </a:r>
          </a:p>
        </p:txBody>
      </p:sp>
    </p:spTree>
    <p:extLst>
      <p:ext uri="{BB962C8B-B14F-4D97-AF65-F5344CB8AC3E}">
        <p14:creationId xmlns:p14="http://schemas.microsoft.com/office/powerpoint/2010/main" val="1137248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8AB2-7C8E-1ECA-7BEE-26EA18CA1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6ACE-6D00-9C5D-1ADB-F8E1ADCB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/>
              <a:t>Additional: </a:t>
            </a:r>
            <a:r>
              <a:rPr lang="de-DE" dirty="0" err="1"/>
              <a:t>Rapidity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ED7BD-AB5A-165C-F01F-D7734B0689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C8355-5472-50D3-0501-A398203126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6E05A-4F67-BDE7-CEDE-14DEAC0EEA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8CCEA0-1718-FF2E-848E-D35181473FE4}"/>
              </a:ext>
            </a:extLst>
          </p:cNvPr>
          <p:cNvSpPr txBox="1">
            <a:spLocks/>
          </p:cNvSpPr>
          <p:nvPr/>
        </p:nvSpPr>
        <p:spPr>
          <a:xfrm>
            <a:off x="4296000" y="1960595"/>
            <a:ext cx="321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4B63ED-C873-49B8-15CD-3DD3B60C1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914400"/>
            <a:ext cx="2910752" cy="28977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44885A5-4464-3ECD-69EA-4D63BF11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914400"/>
            <a:ext cx="2910752" cy="2897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7F3C5C-5A4B-9EA2-2F14-65384C224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914399"/>
            <a:ext cx="2910752" cy="2897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6500A22-F1A1-4ED6-6C22-18B2D4BBC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75" y="3812189"/>
            <a:ext cx="2910752" cy="28977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849CA3-DC3E-1539-87AB-DF8E2BC8F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978" y="3812188"/>
            <a:ext cx="2910752" cy="2897787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10E25E02-664F-F139-D954-175328DA0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6181" y="3812189"/>
            <a:ext cx="2910752" cy="28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22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A766-66CB-8584-EEFB-D62A1B34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2388-30F8-A6F0-2CFA-7611AF81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557"/>
            <a:ext cx="7469550" cy="463468"/>
          </a:xfrm>
        </p:spPr>
        <p:txBody>
          <a:bodyPr>
            <a:normAutofit/>
          </a:bodyPr>
          <a:lstStyle/>
          <a:p>
            <a:r>
              <a:rPr lang="de-DE" dirty="0"/>
              <a:t>Additional: </a:t>
            </a:r>
            <a:r>
              <a:rPr lang="de-DE" dirty="0" err="1"/>
              <a:t>Rapidity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429C3-8C48-6A4E-15D2-D3B916A27F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DIELECTRON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78979-0E87-6F2B-4953-64CB6705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BB6788-C2B5-33CD-635D-F13CCEAB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02" y="1827255"/>
            <a:ext cx="3919798" cy="3889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5DA12-79BC-995C-A0C8-917FBDDB0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603" y="1827255"/>
            <a:ext cx="3890397" cy="3873068"/>
          </a:xfrm>
          <a:prstGeom prst="rect">
            <a:avLst/>
          </a:prstGeom>
        </p:spPr>
      </p:pic>
      <p:sp>
        <p:nvSpPr>
          <p:cNvPr id="19" name="Textfeld 10">
            <a:extLst>
              <a:ext uri="{FF2B5EF4-FFF2-40B4-BE49-F238E27FC236}">
                <a16:creationId xmlns:a16="http://schemas.microsoft.com/office/drawing/2014/main" id="{5718A2F8-1409-B538-5A5B-563E7D9854DF}"/>
              </a:ext>
            </a:extLst>
          </p:cNvPr>
          <p:cNvSpPr txBox="1"/>
          <p:nvPr/>
        </p:nvSpPr>
        <p:spPr>
          <a:xfrm>
            <a:off x="4136101" y="5515657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</a:t>
            </a:r>
          </a:p>
        </p:txBody>
      </p:sp>
    </p:spTree>
    <p:extLst>
      <p:ext uri="{BB962C8B-B14F-4D97-AF65-F5344CB8AC3E}">
        <p14:creationId xmlns:p14="http://schemas.microsoft.com/office/powerpoint/2010/main" val="2972293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552E53A-2EAD-37BF-0315-A38EBFE3E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931904-44D1-22CA-E58A-814B66A3A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FC8712-B706-DD1E-BDD5-A2C90CC5C9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3D2DBC-E60D-027A-FC51-F2E2F8ADDF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</a:t>
            </a:r>
            <a:r>
              <a:rPr lang="de-DE" dirty="0" err="1"/>
              <a:t>dielectron</a:t>
            </a:r>
            <a:r>
              <a:rPr lang="de-DE" dirty="0"/>
              <a:t>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62BF00-7E16-750E-4283-FC14B13A20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22" name="Google Shape;196;p20">
            <a:extLst>
              <a:ext uri="{FF2B5EF4-FFF2-40B4-BE49-F238E27FC236}">
                <a16:creationId xmlns:a16="http://schemas.microsoft.com/office/drawing/2014/main" id="{CDFC7C74-A47B-8C03-72FF-AB5FFADADB28}"/>
              </a:ext>
            </a:extLst>
          </p:cNvPr>
          <p:cNvSpPr txBox="1"/>
          <p:nvPr/>
        </p:nvSpPr>
        <p:spPr>
          <a:xfrm>
            <a:off x="1707300" y="1380162"/>
            <a:ext cx="87774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" name="Google Shape;197;p20" title="Screenshot 2026-03-17 at 09.34.54.png">
            <a:extLst>
              <a:ext uri="{FF2B5EF4-FFF2-40B4-BE49-F238E27FC236}">
                <a16:creationId xmlns:a16="http://schemas.microsoft.com/office/drawing/2014/main" id="{973C12D6-C154-8576-E5AF-E3FEA70FC2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068" b="8068"/>
          <a:stretch/>
        </p:blipFill>
        <p:spPr>
          <a:xfrm>
            <a:off x="5939150" y="2891092"/>
            <a:ext cx="4400999" cy="18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98;p20">
            <a:extLst>
              <a:ext uri="{FF2B5EF4-FFF2-40B4-BE49-F238E27FC236}">
                <a16:creationId xmlns:a16="http://schemas.microsoft.com/office/drawing/2014/main" id="{37BF703C-C412-07BD-BBE5-8E65F9500809}"/>
              </a:ext>
            </a:extLst>
          </p:cNvPr>
          <p:cNvSpPr txBox="1"/>
          <p:nvPr/>
        </p:nvSpPr>
        <p:spPr>
          <a:xfrm>
            <a:off x="1878650" y="2104337"/>
            <a:ext cx="40605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de" sz="1200" dirty="0">
                <a:solidFill>
                  <a:schemeClr val="dk1"/>
                </a:solidFill>
              </a:rPr>
              <a:t>Dileptons do not interact via the strong force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de" sz="1200" dirty="0">
                <a:solidFill>
                  <a:schemeClr val="dk1"/>
                </a:solidFill>
              </a:rPr>
              <a:t>Dileptons are produced at every stage of heavy ion collisions: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First chance NN collisions:</a:t>
            </a:r>
            <a:br>
              <a:rPr lang="de" sz="1200" dirty="0">
                <a:solidFill>
                  <a:schemeClr val="dk1"/>
                </a:solidFill>
              </a:rPr>
            </a:br>
            <a:r>
              <a:rPr lang="de" sz="1200" dirty="0">
                <a:solidFill>
                  <a:schemeClr val="dk1"/>
                </a:solidFill>
              </a:rPr>
              <a:t>Δ Dalitz decay and Bremsstrahlung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Hot and dense fireball:</a:t>
            </a:r>
            <a:br>
              <a:rPr lang="de" sz="1200" dirty="0">
                <a:solidFill>
                  <a:schemeClr val="dk1"/>
                </a:solidFill>
              </a:rPr>
            </a:br>
            <a:r>
              <a:rPr lang="de" sz="1200" dirty="0">
                <a:solidFill>
                  <a:schemeClr val="dk1"/>
                </a:solidFill>
              </a:rPr>
              <a:t>ρ,ϕ and ω Vector mesons are produced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Freeze out:</a:t>
            </a:r>
            <a:br>
              <a:rPr lang="de" sz="1200" dirty="0">
                <a:solidFill>
                  <a:schemeClr val="dk1"/>
                </a:solidFill>
              </a:rPr>
            </a:br>
            <a:r>
              <a:rPr lang="de" sz="1200" dirty="0">
                <a:solidFill>
                  <a:schemeClr val="dk1"/>
                </a:solidFill>
              </a:rPr>
              <a:t>    and η dominate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de" sz="1200" dirty="0">
                <a:solidFill>
                  <a:schemeClr val="dk1"/>
                </a:solidFill>
              </a:rPr>
              <a:t>ρ-meson decays inside the fireball because of decay width of 1.3 fm/c being smaller than that of the fireball of about 15 fm/c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de" sz="1200" dirty="0">
                <a:solidFill>
                  <a:schemeClr val="dk1"/>
                </a:solidFill>
              </a:rPr>
              <a:t>Dileptons can be used to: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Acquire lifetime or volume of the fireball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Study collectivity (flow)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de" sz="1200" dirty="0">
                <a:solidFill>
                  <a:schemeClr val="dk1"/>
                </a:solidFill>
              </a:rPr>
              <a:t>Study in medium modifications and connect to chiral symmetry restoration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25" name="Google Shape;199;p20">
            <a:extLst>
              <a:ext uri="{FF2B5EF4-FFF2-40B4-BE49-F238E27FC236}">
                <a16:creationId xmlns:a16="http://schemas.microsoft.com/office/drawing/2014/main" id="{5AE8CD3B-0289-9561-EC70-45173089E8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775" y="3884687"/>
            <a:ext cx="159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4D95E3-F4C9-2CC4-C39F-773DCE9D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815893"/>
          </a:xfrm>
        </p:spPr>
        <p:txBody>
          <a:bodyPr>
            <a:normAutofit/>
          </a:bodyPr>
          <a:lstStyle/>
          <a:p>
            <a:r>
              <a:rPr lang="en-US" dirty="0"/>
              <a:t>Using Dileptons to probe hot and dense matter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1372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826DF5B-68CF-752D-A0F7-FA222EF3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BE9C66-FF20-D93A-35BB-925EC9BC5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5485780" cy="4500000"/>
          </a:xfrm>
        </p:spPr>
        <p:txBody>
          <a:bodyPr/>
          <a:lstStyle/>
          <a:p>
            <a:r>
              <a:rPr lang="de-DE" dirty="0" err="1"/>
              <a:t>Dileptons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collision</a:t>
            </a:r>
            <a:endParaRPr lang="de-DE" dirty="0"/>
          </a:p>
          <a:p>
            <a:r>
              <a:rPr lang="de-DE" dirty="0"/>
              <a:t>After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interact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medium</a:t>
            </a:r>
          </a:p>
          <a:p>
            <a:r>
              <a:rPr lang="de-DE" dirty="0" err="1">
                <a:sym typeface="Wingdings" panose="05000000000000000000" pitchFamily="2" charset="2"/>
              </a:rPr>
              <a:t>Good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probes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studying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Fireball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temperature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expansion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</a:rPr>
              <a:t>volume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Characteristics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hot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dense</a:t>
            </a:r>
            <a:r>
              <a:rPr lang="de-DE" dirty="0">
                <a:sym typeface="Wingdings" panose="05000000000000000000" pitchFamily="2" charset="2"/>
              </a:rPr>
              <a:t> medium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DB606D-B9F1-048B-BA9D-91BD63B8F1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EC70B-3F38-5FAA-CDC8-323B18A435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/>
              <a:t>MultiDifferential</a:t>
            </a:r>
            <a:r>
              <a:rPr lang="de-DE" dirty="0"/>
              <a:t> </a:t>
            </a:r>
            <a:r>
              <a:rPr lang="de-DE" dirty="0" err="1"/>
              <a:t>dielectron</a:t>
            </a:r>
            <a:r>
              <a:rPr lang="de-DE" dirty="0"/>
              <a:t> Analysis @ 1.23 </a:t>
            </a:r>
            <a:r>
              <a:rPr lang="de-DE" dirty="0" err="1"/>
              <a:t>gev</a:t>
            </a:r>
            <a:r>
              <a:rPr lang="de-DE" dirty="0"/>
              <a:t> / Philipp </a:t>
            </a:r>
            <a:r>
              <a:rPr lang="de-DE" dirty="0" err="1"/>
              <a:t>zitzmann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FBE6EC-D67D-AD07-0130-BA283565E5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22" name="Google Shape;196;p20">
            <a:extLst>
              <a:ext uri="{FF2B5EF4-FFF2-40B4-BE49-F238E27FC236}">
                <a16:creationId xmlns:a16="http://schemas.microsoft.com/office/drawing/2014/main" id="{6AC95B51-7AD1-6007-2C2F-AE0D7E056FE0}"/>
              </a:ext>
            </a:extLst>
          </p:cNvPr>
          <p:cNvSpPr txBox="1"/>
          <p:nvPr/>
        </p:nvSpPr>
        <p:spPr>
          <a:xfrm>
            <a:off x="1707300" y="1380162"/>
            <a:ext cx="87774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" name="Google Shape;197;p20" title="Screenshot 2026-03-17 at 09.34.54.png">
            <a:extLst>
              <a:ext uri="{FF2B5EF4-FFF2-40B4-BE49-F238E27FC236}">
                <a16:creationId xmlns:a16="http://schemas.microsoft.com/office/drawing/2014/main" id="{2BBB43DA-2D54-C430-3AA2-4795EE41ED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068" b="8068"/>
          <a:stretch/>
        </p:blipFill>
        <p:spPr>
          <a:xfrm>
            <a:off x="5845780" y="2882245"/>
            <a:ext cx="6346220" cy="25955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9C34DE-9CA2-EA59-7AD1-92918A32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815893"/>
          </a:xfrm>
        </p:spPr>
        <p:txBody>
          <a:bodyPr>
            <a:normAutofit/>
          </a:bodyPr>
          <a:lstStyle/>
          <a:p>
            <a:r>
              <a:rPr lang="en-US" dirty="0"/>
              <a:t>Using Dileptons to probe hot and dense matter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4240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685C45-9BCB-6189-4EAB-17BD641E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D56D-2B7D-AEE9-C690-5F6A6BE40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B5342-3141-16B0-E9EE-CBF3AA1B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3259500" cy="4500000"/>
          </a:xfrm>
        </p:spPr>
        <p:txBody>
          <a:bodyPr/>
          <a:lstStyle/>
          <a:p>
            <a:r>
              <a:rPr lang="de-DE" dirty="0"/>
              <a:t>Play around with binnings for multidifferential analysis procedure</a:t>
            </a:r>
          </a:p>
          <a:p>
            <a:r>
              <a:rPr lang="de-DE" dirty="0"/>
              <a:t>Evaluate systematic uncertainties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F062F-8216-B2A6-27B8-52D1793810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DAAF9-2C5A-5CC7-2EEC-F88DE53D54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BA7A8E3-52A2-84FD-BE15-64B1071C8D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7EBC3-6891-F80A-DABE-860A483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1603" y="1827255"/>
            <a:ext cx="3890397" cy="38730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46A77D-43B0-16B3-4DA0-5B4D3EAF9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101" y="1828800"/>
            <a:ext cx="3919798" cy="390233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458426F-0E80-0E2D-9C21-D77F06E02608}"/>
              </a:ext>
            </a:extLst>
          </p:cNvPr>
          <p:cNvSpPr txBox="1"/>
          <p:nvPr/>
        </p:nvSpPr>
        <p:spPr>
          <a:xfrm>
            <a:off x="4136101" y="5515657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N. Schild</a:t>
            </a:r>
          </a:p>
        </p:txBody>
      </p:sp>
    </p:spTree>
    <p:extLst>
      <p:ext uri="{BB962C8B-B14F-4D97-AF65-F5344CB8AC3E}">
        <p14:creationId xmlns:p14="http://schemas.microsoft.com/office/powerpoint/2010/main" val="257422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3320DC38-5854-7727-2C94-F6F9E086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928" y="19320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87B04D9-B5F7-2197-35DA-10C37881D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28" y="17796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B30594-B2F4-D443-031A-7A1C1AA7F5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4940472" cy="4500000"/>
              </a:xfrm>
            </p:spPr>
            <p:txBody>
              <a:bodyPr/>
              <a:lstStyle/>
              <a:p>
                <a:r>
                  <a:rPr lang="de-DE" dirty="0"/>
                  <a:t>Cut </a:t>
                </a:r>
                <a:r>
                  <a:rPr lang="de-DE" dirty="0" err="1"/>
                  <a:t>used</a:t>
                </a:r>
                <a:r>
                  <a:rPr lang="de-DE" dirty="0"/>
                  <a:t>: </a:t>
                </a:r>
              </a:p>
              <a:p>
                <a:r>
                  <a:rPr lang="de-DE" dirty="0" err="1"/>
                  <a:t>kIsLepton</a:t>
                </a:r>
                <a:r>
                  <a:rPr lang="de-DE" dirty="0"/>
                  <a:t> </a:t>
                </a:r>
                <a:r>
                  <a:rPr lang="de-DE" dirty="0" err="1"/>
                  <a:t>Flag</a:t>
                </a:r>
                <a:endParaRPr lang="de-DE" dirty="0"/>
              </a:p>
              <a:p>
                <a:pPr lvl="1"/>
                <a:r>
                  <a:rPr lang="de-DE" dirty="0"/>
                  <a:t>All </a:t>
                </a:r>
                <a:r>
                  <a:rPr lang="de-DE" dirty="0" err="1"/>
                  <a:t>lepton</a:t>
                </a:r>
                <a:r>
                  <a:rPr lang="de-DE" dirty="0"/>
                  <a:t> track </a:t>
                </a:r>
                <a:r>
                  <a:rPr lang="de-DE" dirty="0" err="1"/>
                  <a:t>candidates</a:t>
                </a:r>
                <a:endParaRPr lang="de-DE" dirty="0"/>
              </a:p>
              <a:p>
                <a:pPr lvl="1"/>
                <a:r>
                  <a:rPr lang="el-GR" dirty="0"/>
                  <a:t>β</a:t>
                </a:r>
                <a:r>
                  <a:rPr lang="de-DE" dirty="0"/>
                  <a:t> &gt; 0.9</a:t>
                </a:r>
              </a:p>
              <a:p>
                <a:pPr lvl="1"/>
                <a:r>
                  <a:rPr lang="de-DE" dirty="0"/>
                  <a:t>Track fit </a:t>
                </a:r>
                <a:r>
                  <a:rPr lang="de-DE" dirty="0" err="1"/>
                  <a:t>quality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RK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&lt;1000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META </a:t>
                </a:r>
                <a:r>
                  <a:rPr lang="de-DE" dirty="0" err="1"/>
                  <a:t>hit</a:t>
                </a:r>
                <a:endParaRPr lang="de-DE" dirty="0"/>
              </a:p>
              <a:p>
                <a:pPr lvl="1"/>
                <a:r>
                  <a:rPr lang="de-DE" dirty="0"/>
                  <a:t>RICH ring </a:t>
                </a:r>
                <a:r>
                  <a:rPr lang="de-DE" dirty="0" err="1"/>
                  <a:t>associated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track</a:t>
                </a:r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B30594-B2F4-D443-031A-7A1C1AA7F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4940472" cy="4500000"/>
              </a:xfrm>
              <a:blipFill>
                <a:blip r:embed="rId5"/>
                <a:stretch>
                  <a:fillRect l="-2959" t="-16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1D945-AA44-EE59-0738-D27A0DB7F3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D4308-4C8E-4327-729A-E6F6DA9564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473A11-6787-917D-3912-6149C5D0C196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1DC251-E3EF-C9F6-48B2-940879394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16272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F95A726-011A-3CC7-271E-23547BF04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728" y="14748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B96299E-0868-2224-49EF-3A5DDF5D2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328" y="1322402"/>
            <a:ext cx="4323895" cy="430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728A44D-8BAB-76FA-F880-51008678EF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8C5A7E2-928B-F4D3-0C01-FEE58D9A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29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5802-5B6D-D0BA-6F38-64F449396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B9A15DA5-4CD5-95CD-5895-7B1365DF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328" y="1322402"/>
            <a:ext cx="4323895" cy="430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F872-77AB-1F2D-200F-33F998130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4507274" cy="4500000"/>
              </a:xfrm>
            </p:spPr>
            <p:txBody>
              <a:bodyPr/>
              <a:lstStyle/>
              <a:p>
                <a:r>
                  <a:rPr lang="de-DE" dirty="0"/>
                  <a:t>Cuts </a:t>
                </a:r>
                <a:r>
                  <a:rPr lang="de-DE" dirty="0" err="1"/>
                  <a:t>used</a:t>
                </a:r>
                <a:r>
                  <a:rPr lang="de-DE" dirty="0"/>
                  <a:t>: </a:t>
                </a:r>
              </a:p>
              <a:p>
                <a:r>
                  <a:rPr lang="de-DE" dirty="0"/>
                  <a:t>Acceptance:</a:t>
                </a:r>
              </a:p>
              <a:p>
                <a:pPr lvl="1"/>
                <a:r>
                  <a:rPr lang="de-DE" dirty="0"/>
                  <a:t>100 MeV/c &lt; p &lt; 1200 MeV/c</a:t>
                </a:r>
              </a:p>
              <a:p>
                <a:pPr lvl="1"/>
                <a:r>
                  <a:rPr lang="de-DE" dirty="0"/>
                  <a:t>16° &lt;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dirty="0"/>
                  <a:t> &lt; 83°</a:t>
                </a:r>
              </a:p>
              <a:p>
                <a:r>
                  <a:rPr lang="el-GR" dirty="0"/>
                  <a:t>β</a:t>
                </a:r>
                <a:r>
                  <a:rPr lang="de-DE" dirty="0"/>
                  <a:t> </a:t>
                </a:r>
                <a:r>
                  <a:rPr lang="de-DE" dirty="0" err="1"/>
                  <a:t>Flag</a:t>
                </a:r>
                <a:endParaRPr lang="de-DE"/>
              </a:p>
              <a:p>
                <a:pPr lvl="1"/>
                <a:r>
                  <a:rPr lang="de-DE" dirty="0"/>
                  <a:t>Momentum </a:t>
                </a:r>
                <a:r>
                  <a:rPr lang="de-DE" dirty="0" err="1"/>
                  <a:t>dependent</a:t>
                </a:r>
                <a:r>
                  <a:rPr lang="de-DE" dirty="0"/>
                  <a:t> </a:t>
                </a:r>
                <a:r>
                  <a:rPr lang="el-GR" dirty="0"/>
                  <a:t>β</a:t>
                </a:r>
                <a:r>
                  <a:rPr lang="de-DE" dirty="0"/>
                  <a:t> Cut</a:t>
                </a:r>
                <a:endParaRPr lang="de-DE"/>
              </a:p>
              <a:p>
                <a:pPr lvl="1"/>
                <a:r>
                  <a:rPr lang="el-GR"/>
                  <a:t>β</a:t>
                </a:r>
                <a:r>
                  <a:rPr lang="de-DE"/>
                  <a:t> </a:t>
                </a:r>
                <a:r>
                  <a:rPr lang="de-DE" dirty="0" err="1"/>
                  <a:t>window</a:t>
                </a:r>
                <a:r>
                  <a:rPr lang="de-DE" dirty="0"/>
                  <a:t> </a:t>
                </a:r>
                <a:r>
                  <a:rPr lang="de-DE" dirty="0" err="1"/>
                  <a:t>evolves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2−0.0017⋅</m:t>
                        </m:r>
                        <m:r>
                          <m:rPr>
                            <m:sty m:val="p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At </a:t>
                </a:r>
                <a:r>
                  <a:rPr lang="de-DE" dirty="0" err="1"/>
                  <a:t>low</a:t>
                </a:r>
                <a:r>
                  <a:rPr lang="de-DE" dirty="0"/>
                  <a:t> </a:t>
                </a:r>
                <a:r>
                  <a:rPr lang="de-DE" dirty="0" err="1"/>
                  <a:t>momenta</a:t>
                </a:r>
                <a:r>
                  <a:rPr lang="de-DE" dirty="0"/>
                  <a:t> </a:t>
                </a:r>
                <a:r>
                  <a:rPr lang="de-DE" dirty="0" err="1"/>
                  <a:t>this</a:t>
                </a:r>
                <a:r>
                  <a:rPr lang="de-DE" dirty="0"/>
                  <a:t> still </a:t>
                </a:r>
                <a:r>
                  <a:rPr lang="de-DE" dirty="0" err="1"/>
                  <a:t>includes</a:t>
                </a:r>
                <a:r>
                  <a:rPr lang="de-DE" dirty="0"/>
                  <a:t> 98% </a:t>
                </a:r>
                <a:r>
                  <a:rPr lang="de-DE" dirty="0" err="1"/>
                  <a:t>of</a:t>
                </a:r>
                <a:r>
                  <a:rPr lang="de-DE" dirty="0"/>
                  <a:t> all </a:t>
                </a:r>
                <a:r>
                  <a:rPr lang="de-DE" dirty="0" err="1"/>
                  <a:t>candidates</a:t>
                </a:r>
                <a:endParaRPr lang="de-DE"/>
              </a:p>
              <a:p>
                <a:pPr lvl="1"/>
                <a:r>
                  <a:rPr lang="de-DE" dirty="0"/>
                  <a:t>At </a:t>
                </a:r>
                <a:r>
                  <a:rPr lang="de-DE" dirty="0" err="1"/>
                  <a:t>highest</a:t>
                </a:r>
                <a:r>
                  <a:rPr lang="de-DE" dirty="0"/>
                  <a:t> </a:t>
                </a:r>
                <a:r>
                  <a:rPr lang="de-DE" dirty="0" err="1"/>
                  <a:t>momenta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:r>
                  <a:rPr lang="de-DE" dirty="0" err="1"/>
                  <a:t>includes</a:t>
                </a:r>
                <a:r>
                  <a:rPr lang="de-DE" dirty="0"/>
                  <a:t> 68% </a:t>
                </a:r>
                <a:r>
                  <a:rPr lang="de-DE" dirty="0" err="1"/>
                  <a:t>of</a:t>
                </a:r>
                <a:r>
                  <a:rPr lang="de-DE" dirty="0"/>
                  <a:t> all </a:t>
                </a:r>
                <a:r>
                  <a:rPr lang="de-DE" dirty="0" err="1"/>
                  <a:t>candidates</a:t>
                </a:r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F872-77AB-1F2D-200F-33F998130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4507274" cy="4500000"/>
              </a:xfrm>
              <a:blipFill>
                <a:blip r:embed="rId4"/>
                <a:stretch>
                  <a:fillRect l="-3248" t="-1626" r="-32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09ED1-CB50-B6A3-759F-4EC875BDFF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F4042-B636-B074-1225-4E4059FE4A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1FDB2C-D6F5-AD39-0860-0CC330AB0A9F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26A4933-3E33-3D96-F7E2-E9068019FB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CB55692B-04F0-EDA4-9316-519E73E26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928" y="19320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B37AB55-7E5E-6BD4-7A12-F03440E47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28" y="17796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A9A83D-C737-3388-9340-937EA23FC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16272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D7694EB7-8D8D-17DB-D622-539E555B8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728" y="14748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F21BE124-CA07-101A-232B-8F9820F9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73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CDF0-A447-5B13-A835-4F5E3066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2555F7BA-5142-DE1A-8E0E-64D40DAFE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328" y="1322402"/>
            <a:ext cx="4323895" cy="430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4150972E-09CB-9E7B-1874-C11EC4EE5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728" y="14748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2072CB-4235-2040-B25B-880B54B08C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980000"/>
                <a:ext cx="3936000" cy="4500000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Cut used: </a:t>
                </a:r>
              </a:p>
              <a:p>
                <a:r>
                  <a:rPr lang="de-DE" dirty="0"/>
                  <a:t>richQA Flag</a:t>
                </a:r>
              </a:p>
              <a:p>
                <a:pPr lvl="1"/>
                <a:r>
                  <a:rPr lang="de-DE" dirty="0"/>
                  <a:t>Tighter constraints on RICH ring matching</a:t>
                </a:r>
              </a:p>
              <a:p>
                <a:pPr lvl="1"/>
                <a:r>
                  <a:rPr lang="de-DE" dirty="0"/>
                  <a:t>Momentum dependent cut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Also cut on ring radius:</a:t>
                </a:r>
                <a:br>
                  <a:rPr lang="de-DE" dirty="0"/>
                </a:br>
                <a:r>
                  <a:rPr lang="de-DE" dirty="0"/>
                  <a:t>20.47mm &lt; R &lt; 26.06mm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2072CB-4235-2040-B25B-880B54B08C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980000"/>
                <a:ext cx="3936000" cy="4500000"/>
              </a:xfrm>
              <a:blipFill>
                <a:blip r:embed="rId5"/>
                <a:stretch>
                  <a:fillRect l="-3715" t="-1626" r="-1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D1C1D-C4D4-5336-723E-A6D22CD802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EAFF-380B-EE73-E990-3CABCFB2B8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8A6C8F-2955-36DB-66BC-744C6D5EE5C2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DECD67-5512-E828-9B90-B25E8B0EBE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F23E3B39-EDD3-019F-5B87-9CD6A9C6D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928" y="19320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469CE30-D359-AD4C-3357-6C44C4A11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28" y="17796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3A5C4C-EA3B-9A70-66C6-50E24BEE0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16272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B56571F1-8018-082F-F174-B6F11A6D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 err="1">
                <a:ea typeface="MS PGothic" panose="020B0600070205080204" pitchFamily="34" charset="-128"/>
              </a:rPr>
              <a:t>Particle</a:t>
            </a:r>
            <a:r>
              <a:rPr lang="de-DE" dirty="0">
                <a:ea typeface="MS PGothic" panose="020B0600070205080204" pitchFamily="34" charset="-128"/>
              </a:rPr>
              <a:t> </a:t>
            </a:r>
            <a:r>
              <a:rPr lang="de-DE" dirty="0" err="1">
                <a:ea typeface="MS PGothic" panose="020B0600070205080204" pitchFamily="34" charset="-128"/>
              </a:rPr>
              <a:t>Identification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55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974A8-5E93-CE63-3912-C5FCF3414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id="{A64396F6-7FB3-F185-0438-732D359C3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328" y="1322402"/>
            <a:ext cx="4323895" cy="430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F6DE2721-5A37-D3E3-0843-F4DB73BCB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728" y="14748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BE111F-AA87-0A43-437E-851679EEB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16272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C563-23B3-5BB4-6C1D-9DA1CA3EA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3936000" cy="4500000"/>
          </a:xfrm>
        </p:spPr>
        <p:txBody>
          <a:bodyPr>
            <a:normAutofit/>
          </a:bodyPr>
          <a:lstStyle/>
          <a:p>
            <a:r>
              <a:rPr lang="de-DE" dirty="0"/>
              <a:t>Cuts used: </a:t>
            </a:r>
          </a:p>
          <a:p>
            <a:r>
              <a:rPr lang="de-DE" dirty="0"/>
              <a:t>Conversion rejection</a:t>
            </a:r>
          </a:p>
          <a:p>
            <a:pPr lvl="1"/>
            <a:r>
              <a:rPr lang="de-DE" dirty="0"/>
              <a:t>Candidates with unusually many or unusually placed RICH hits are excluded</a:t>
            </a:r>
          </a:p>
          <a:p>
            <a:pPr lvl="1"/>
            <a:r>
              <a:rPr lang="de-DE" dirty="0"/>
              <a:t>The could correspond to double ring </a:t>
            </a:r>
            <a:r>
              <a:rPr lang="de-DE" dirty="0">
                <a:sym typeface="Wingdings" panose="05000000000000000000" pitchFamily="2" charset="2"/>
              </a:rPr>
              <a:t> conversion in RICH</a:t>
            </a:r>
          </a:p>
          <a:p>
            <a:r>
              <a:rPr lang="de-DE" dirty="0"/>
              <a:t>oARing Flag</a:t>
            </a:r>
          </a:p>
          <a:p>
            <a:pPr lvl="1"/>
            <a:r>
              <a:rPr lang="de-DE" dirty="0"/>
              <a:t>Take angle between ring center of given candidate and another in same event</a:t>
            </a:r>
          </a:p>
          <a:p>
            <a:pPr lvl="1"/>
            <a:r>
              <a:rPr lang="de-DE" dirty="0"/>
              <a:t>If angle &lt; 9°: reject candidate</a:t>
            </a:r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1CDF-8CE9-D034-DBA6-B94039AFBD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2074D2-D9DC-48DF-A4EA-741AB5B734F1}" type="datetime1">
              <a:rPr lang="de-DE" smtClean="0"/>
              <a:t>22.06.2026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F33A-86F4-3E45-DD47-76BD4779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988B45-1BA2-CD02-EFA5-B1ACFD313D81}"/>
              </a:ext>
            </a:extLst>
          </p:cNvPr>
          <p:cNvSpPr txBox="1">
            <a:spLocks/>
          </p:cNvSpPr>
          <p:nvPr/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6C2471C-C610-2D15-B038-E67D7D3EBE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60000"/>
            <a:ext cx="7560000" cy="180000"/>
          </a:xfrm>
        </p:spPr>
        <p:txBody>
          <a:bodyPr/>
          <a:lstStyle/>
          <a:p>
            <a:r>
              <a:rPr lang="de-DE" err="1"/>
              <a:t>MultiDifferential</a:t>
            </a:r>
            <a:r>
              <a:rPr lang="de-DE"/>
              <a:t> DIELECTRON Analysis @ 1.23 </a:t>
            </a:r>
            <a:r>
              <a:rPr lang="de-DE" err="1"/>
              <a:t>gev</a:t>
            </a:r>
            <a:r>
              <a:rPr lang="de-DE"/>
              <a:t> / Philipp </a:t>
            </a:r>
            <a:r>
              <a:rPr lang="de-DE" err="1"/>
              <a:t>zitzmann</a:t>
            </a:r>
            <a:endParaRPr lang="de-DE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0EA5B15-8FE1-3465-98DF-E91D09DE7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928" y="19320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E4D86B7-D399-4733-D90D-ECBC70349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528" y="1779602"/>
            <a:ext cx="4323895" cy="4304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DFB7E547-7D53-3D80-0B44-749F0A2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7469550" cy="463468"/>
          </a:xfrm>
        </p:spPr>
        <p:txBody>
          <a:bodyPr/>
          <a:lstStyle/>
          <a:p>
            <a:r>
              <a:rPr lang="de-DE" dirty="0">
                <a:ea typeface="MS PGothic" panose="020B0600070205080204" pitchFamily="34" charset="-128"/>
              </a:rPr>
              <a:t>Conversion rejection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1594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7B76255023547B3DD50D29419F465" ma:contentTypeVersion="5" ma:contentTypeDescription="Create a new document." ma:contentTypeScope="" ma:versionID="3ffa12f010648b80cbcb8448ba33b575">
  <xsd:schema xmlns:xsd="http://www.w3.org/2001/XMLSchema" xmlns:xs="http://www.w3.org/2001/XMLSchema" xmlns:p="http://schemas.microsoft.com/office/2006/metadata/properties" xmlns:ns3="e60d2422-c81f-4978-a4ea-96b935af3ca4" targetNamespace="http://schemas.microsoft.com/office/2006/metadata/properties" ma:root="true" ma:fieldsID="9ea471db0aabf1e9bc1934f7f3f06e94" ns3:_="">
    <xsd:import namespace="e60d2422-c81f-4978-a4ea-96b935af3c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d2422-c81f-4978-a4ea-96b935af3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2C66EB-377A-4163-AA93-15B9AC9309F6}">
  <ds:schemaRefs>
    <ds:schemaRef ds:uri="http://schemas.openxmlformats.org/package/2006/metadata/core-properties"/>
    <ds:schemaRef ds:uri="e60d2422-c81f-4978-a4ea-96b935af3ca4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4A0F18A-42F7-427C-B197-BB77929BF6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666214-156B-4F18-BCE8-0251D9D54BC1}">
  <ds:schemaRefs>
    <ds:schemaRef ds:uri="e60d2422-c81f-4978-a4ea-96b935af3c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1928</Words>
  <Application>Microsoft Office PowerPoint</Application>
  <PresentationFormat>Widescreen</PresentationFormat>
  <Paragraphs>442</Paragraphs>
  <Slides>54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MS PGothic</vt:lpstr>
      <vt:lpstr>Arial</vt:lpstr>
      <vt:lpstr>Arial Black</vt:lpstr>
      <vt:lpstr>Calibri</vt:lpstr>
      <vt:lpstr>Cambria Math</vt:lpstr>
      <vt:lpstr>Wingdings</vt:lpstr>
      <vt:lpstr>Template</vt:lpstr>
      <vt:lpstr>Multidifferential analysis of dielectron spectra in ag+ag collisions At 1.23a gev</vt:lpstr>
      <vt:lpstr>Motivation and Goals</vt:lpstr>
      <vt:lpstr>Motivation and Goals</vt:lpstr>
      <vt:lpstr>Particle Identification</vt:lpstr>
      <vt:lpstr>Particle Identification</vt:lpstr>
      <vt:lpstr>Particle Identification</vt:lpstr>
      <vt:lpstr>Particle Identification</vt:lpstr>
      <vt:lpstr>Particle Identification</vt:lpstr>
      <vt:lpstr>Conversion rejection</vt:lpstr>
      <vt:lpstr>Conversion rejection</vt:lpstr>
      <vt:lpstr>Particle Identification</vt:lpstr>
      <vt:lpstr>Particle Identification</vt:lpstr>
      <vt:lpstr>Efficiency Corrections</vt:lpstr>
      <vt:lpstr>Momentum smearing</vt:lpstr>
      <vt:lpstr>CB estimation</vt:lpstr>
      <vt:lpstr>CB estimation</vt:lpstr>
      <vt:lpstr>CB estimation</vt:lpstr>
      <vt:lpstr>Dielectron signal extraction</vt:lpstr>
      <vt:lpstr>Comparison to simulation</vt:lpstr>
      <vt:lpstr>Comparison to simulation</vt:lpstr>
      <vt:lpstr>TransVerse Momentum</vt:lpstr>
      <vt:lpstr>TransVerse Momentum</vt:lpstr>
      <vt:lpstr>Rapidity</vt:lpstr>
      <vt:lpstr>Rapidity</vt:lpstr>
      <vt:lpstr>Multidifferential Spectra</vt:lpstr>
      <vt:lpstr>TransVerse Momentum</vt:lpstr>
      <vt:lpstr>TransVerse Momentum</vt:lpstr>
      <vt:lpstr>Rapidity</vt:lpstr>
      <vt:lpstr>Rapidity</vt:lpstr>
      <vt:lpstr>Summary</vt:lpstr>
      <vt:lpstr>Summary</vt:lpstr>
      <vt:lpstr>Summary</vt:lpstr>
      <vt:lpstr>Summary</vt:lpstr>
      <vt:lpstr>Outlook</vt:lpstr>
      <vt:lpstr>Outlook</vt:lpstr>
      <vt:lpstr>THANK YOU!</vt:lpstr>
      <vt:lpstr>Additional: Performance</vt:lpstr>
      <vt:lpstr>Additional: positron Acceptence</vt:lpstr>
      <vt:lpstr>Additional: positron Acceptence</vt:lpstr>
      <vt:lpstr>Additional: electron Efficiency</vt:lpstr>
      <vt:lpstr>Additional: positron Efficiency</vt:lpstr>
      <vt:lpstr>Additional: Invariant Mass</vt:lpstr>
      <vt:lpstr>Additional: Invariant Mass</vt:lpstr>
      <vt:lpstr>Additional: Invariant Mass</vt:lpstr>
      <vt:lpstr>Additional: Invariant Mass</vt:lpstr>
      <vt:lpstr>Additional: Invariant Mass</vt:lpstr>
      <vt:lpstr>Additional: Transverse Momentum</vt:lpstr>
      <vt:lpstr>Additional: Transverse Momentum</vt:lpstr>
      <vt:lpstr>Additional: Rapidity</vt:lpstr>
      <vt:lpstr>Additional: Rapidity</vt:lpstr>
      <vt:lpstr>Additional: Rapidity</vt:lpstr>
      <vt:lpstr>Using Dileptons to probe hot and dense matter</vt:lpstr>
      <vt:lpstr>Using Dileptons to probe hot and dense matter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Philipp Zitzmann</cp:lastModifiedBy>
  <cp:revision>1</cp:revision>
  <cp:lastPrinted>2026-06-22T11:52:27Z</cp:lastPrinted>
  <dcterms:created xsi:type="dcterms:W3CDTF">2023-05-22T13:05:43Z</dcterms:created>
  <dcterms:modified xsi:type="dcterms:W3CDTF">2026-06-22T11:53:15Z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0x010100E7E7B76255023547B3DD50D29419F465</vt:lpwstr>
  </property>
</Properties>
</file>