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6" r:id="rId2"/>
    <p:sldId id="305" r:id="rId3"/>
    <p:sldId id="288" r:id="rId4"/>
    <p:sldId id="297" r:id="rId5"/>
    <p:sldId id="286" r:id="rId6"/>
    <p:sldId id="289" r:id="rId7"/>
    <p:sldId id="291" r:id="rId8"/>
    <p:sldId id="260" r:id="rId9"/>
    <p:sldId id="257" r:id="rId10"/>
    <p:sldId id="259" r:id="rId11"/>
    <p:sldId id="292" r:id="rId12"/>
    <p:sldId id="301" r:id="rId13"/>
    <p:sldId id="303" r:id="rId14"/>
    <p:sldId id="258" r:id="rId15"/>
    <p:sldId id="306" r:id="rId16"/>
    <p:sldId id="298" r:id="rId17"/>
    <p:sldId id="296" r:id="rId18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nke, Stefan" initials="MS" lastIdx="6" clrIdx="0">
    <p:extLst>
      <p:ext uri="{19B8F6BF-5375-455C-9EA6-DF929625EA0E}">
        <p15:presenceInfo xmlns:p15="http://schemas.microsoft.com/office/powerpoint/2012/main" userId="S-1-5-21-839522115-515967899-725345543-34824" providerId="AD"/>
      </p:ext>
    </p:extLst>
  </p:cmAuthor>
  <p:cmAuthor id="2" name="Will, Christina" initials="WC" lastIdx="6" clrIdx="1">
    <p:extLst>
      <p:ext uri="{19B8F6BF-5375-455C-9EA6-DF929625EA0E}">
        <p15:presenceInfo xmlns:p15="http://schemas.microsoft.com/office/powerpoint/2012/main" userId="S-1-5-21-839522115-515967899-725345543-60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0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CE4D9-51DD-4295-960F-A55A020A916D}" type="datetimeFigureOut">
              <a:rPr lang="de-DE" smtClean="0"/>
              <a:t>15.04.2026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CB46C-C50B-47B4-B040-ACB9B927047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5778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/>
        </p:nvGrpSpPr>
        <p:grpSpPr>
          <a:xfrm>
            <a:off x="2003438" y="1301599"/>
            <a:ext cx="9901692" cy="5170248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2400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8706" y="3650765"/>
            <a:ext cx="5737412" cy="779867"/>
          </a:xfrm>
        </p:spPr>
        <p:txBody>
          <a:bodyPr anchor="b" anchorCtr="0">
            <a:noAutofit/>
          </a:bodyPr>
          <a:lstStyle>
            <a:lvl1pPr algn="ctr">
              <a:defRPr sz="3200">
                <a:solidFill>
                  <a:srgbClr val="66666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8706" y="4430631"/>
            <a:ext cx="5737413" cy="7091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538789" y="6650181"/>
            <a:ext cx="4495031" cy="207819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300900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3425" y="307196"/>
            <a:ext cx="8934639" cy="78755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5D5C-ACCC-4108-BF49-8C2F0606CA7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9498063" y="6552644"/>
            <a:ext cx="1100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14.01.2026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283202" y="6560612"/>
            <a:ext cx="4182132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dirty="0"/>
              <a:t>CE Konformitätsbewertungsprozess – Management Briefing</a:t>
            </a:r>
          </a:p>
        </p:txBody>
      </p:sp>
    </p:spTree>
    <p:extLst>
      <p:ext uri="{BB962C8B-B14F-4D97-AF65-F5344CB8AC3E}">
        <p14:creationId xmlns:p14="http://schemas.microsoft.com/office/powerpoint/2010/main" val="1744136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5D5C-ACCC-4108-BF49-8C2F0606CA7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9465335" y="6552644"/>
            <a:ext cx="11331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14.01.2026</a:t>
            </a:r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283202" y="6560612"/>
            <a:ext cx="4182132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dirty="0"/>
              <a:t>CE Konformitätsbewertungsprozess – Management Briefing</a:t>
            </a:r>
          </a:p>
        </p:txBody>
      </p:sp>
    </p:spTree>
    <p:extLst>
      <p:ext uri="{BB962C8B-B14F-4D97-AF65-F5344CB8AC3E}">
        <p14:creationId xmlns:p14="http://schemas.microsoft.com/office/powerpoint/2010/main" val="850073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5D5C-ACCC-4108-BF49-8C2F0606CA7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9465335" y="6552644"/>
            <a:ext cx="11331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14.01.2026</a:t>
            </a:r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283202" y="6560612"/>
            <a:ext cx="4182132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dirty="0"/>
              <a:t>CE Konformitätsbewertungsprozess – Management Briefing</a:t>
            </a:r>
          </a:p>
        </p:txBody>
      </p:sp>
    </p:spTree>
    <p:extLst>
      <p:ext uri="{BB962C8B-B14F-4D97-AF65-F5344CB8AC3E}">
        <p14:creationId xmlns:p14="http://schemas.microsoft.com/office/powerpoint/2010/main" val="284264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/>
        </p:nvCxnSpPr>
        <p:spPr>
          <a:xfrm>
            <a:off x="0" y="6732777"/>
            <a:ext cx="12192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453" y="485167"/>
            <a:ext cx="1505441" cy="501815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/>
        </p:nvCxnSpPr>
        <p:spPr>
          <a:xfrm>
            <a:off x="0" y="1101632"/>
            <a:ext cx="12192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/>
        </p:nvSpPr>
        <p:spPr>
          <a:xfrm>
            <a:off x="-1" y="969432"/>
            <a:ext cx="268800" cy="2688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/>
        </p:nvSpPr>
        <p:spPr>
          <a:xfrm>
            <a:off x="-1" y="6599766"/>
            <a:ext cx="271036" cy="271036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3514" y="1450688"/>
            <a:ext cx="11226901" cy="4903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87723" y="6552643"/>
            <a:ext cx="993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825B5D5C-ACCC-4108-BF49-8C2F0606CA7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580361" y="6616079"/>
            <a:ext cx="470284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3518" y="308100"/>
            <a:ext cx="9109549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9535008" y="6552643"/>
            <a:ext cx="11311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dirty="0"/>
              <a:t>14.01.2026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350935" y="6560611"/>
            <a:ext cx="4182132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dirty="0"/>
              <a:t>CE Konformitätsbewertungsprozess – Management Briefing</a:t>
            </a:r>
          </a:p>
        </p:txBody>
      </p:sp>
    </p:spTree>
    <p:extLst>
      <p:ext uri="{BB962C8B-B14F-4D97-AF65-F5344CB8AC3E}">
        <p14:creationId xmlns:p14="http://schemas.microsoft.com/office/powerpoint/2010/main" val="571426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/>
  <p:txStyles>
    <p:titleStyle>
      <a:lvl1pPr algn="l" defTabSz="457189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32" indent="-285744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2971" indent="-228594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349" indent="-228594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omnet.nrw.de/_sitetools/dialog/536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D4E29A-8091-4E7E-92EC-AE6C4743BD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9832" y="3267588"/>
            <a:ext cx="6072327" cy="779867"/>
          </a:xfrm>
        </p:spPr>
        <p:txBody>
          <a:bodyPr/>
          <a:lstStyle/>
          <a:p>
            <a:r>
              <a:rPr lang="de-DE" sz="2800" dirty="0"/>
              <a:t>Prozess </a:t>
            </a:r>
            <a:br>
              <a:rPr lang="de-DE" sz="2800" dirty="0"/>
            </a:br>
            <a:r>
              <a:rPr lang="de-DE" sz="2800" dirty="0"/>
              <a:t>CE Konformitätsbewertung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97460A3-0122-4FAE-93FA-545887DEA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8706" y="4160665"/>
            <a:ext cx="5737413" cy="709135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Dr.-Ing. Christina Will</a:t>
            </a:r>
          </a:p>
          <a:p>
            <a:r>
              <a:rPr lang="de-DE" dirty="0"/>
              <a:t>Engineering</a:t>
            </a:r>
          </a:p>
        </p:txBody>
      </p:sp>
    </p:spTree>
    <p:extLst>
      <p:ext uri="{BB962C8B-B14F-4D97-AF65-F5344CB8AC3E}">
        <p14:creationId xmlns:p14="http://schemas.microsoft.com/office/powerpoint/2010/main" val="2885244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096" y="1856702"/>
            <a:ext cx="5914030" cy="40777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52000"/>
            <a:ext cx="10515600" cy="828000"/>
          </a:xfrm>
        </p:spPr>
        <p:txBody>
          <a:bodyPr anchor="b">
            <a:normAutofit/>
          </a:bodyPr>
          <a:lstStyle/>
          <a:p>
            <a:r>
              <a:rPr lang="de-DE" dirty="0"/>
              <a:t>Dokumentation – Wie kommen die Daten ins SAP?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45696" y="3895586"/>
            <a:ext cx="3178054" cy="146624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154" y="3376294"/>
            <a:ext cx="3015192" cy="203434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593539" y="3144291"/>
            <a:ext cx="2845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nach Freigabe der Container durch </a:t>
            </a:r>
            <a:r>
              <a:rPr lang="de-DE" dirty="0" err="1"/>
              <a:t>APL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609975" y="5620567"/>
            <a:ext cx="14403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PLM-Team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5E2207D-B051-426E-AB57-D9783BDEAD21}"/>
              </a:ext>
            </a:extLst>
          </p:cNvPr>
          <p:cNvSpPr txBox="1"/>
          <p:nvPr/>
        </p:nvSpPr>
        <p:spPr>
          <a:xfrm>
            <a:off x="144000" y="1250120"/>
            <a:ext cx="48180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Als Grundlage für die Zertifizierung dienen die im SAP abgelegten Unterlagen.</a:t>
            </a:r>
          </a:p>
          <a:p>
            <a:r>
              <a:rPr lang="de-DE" dirty="0"/>
              <a:t>Bei der Übernahme durch das PLM-Team aus dem EDMS erfolgt keine Qualitätsprüfung. Die Daten entsprechen vom Inhalt den Daten im EDMS.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744AEAE2-3678-496C-8C97-D1FD5ED87B2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28.01.2026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F1FB957E-D2D2-4050-B1BC-A2893BD82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CE Konformitätsbewertungsprozess – Management Briefing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77DFE88D-8B8F-4B8A-B94C-F7484972C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5D5C-ACCC-4108-BF49-8C2F0606CA7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909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4D5B0A-DEDC-4277-89ED-33580F97A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252000"/>
            <a:ext cx="8934639" cy="828000"/>
          </a:xfrm>
        </p:spPr>
        <p:txBody>
          <a:bodyPr anchor="b"/>
          <a:lstStyle/>
          <a:p>
            <a:r>
              <a:rPr lang="de-DE" dirty="0"/>
              <a:t>Dokumentation – Abbildungsstruktur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E766B90-D352-452D-8EB9-8B8D92778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512" y="1094753"/>
            <a:ext cx="9491663" cy="5053901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6F128B7-326D-4A4F-A348-F69D6289AFC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28.01.2026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3B05EE1-4C5D-42B0-AC79-6D101202DB3D}"/>
              </a:ext>
            </a:extLst>
          </p:cNvPr>
          <p:cNvSpPr/>
          <p:nvPr/>
        </p:nvSpPr>
        <p:spPr>
          <a:xfrm>
            <a:off x="6023728" y="2894029"/>
            <a:ext cx="1894787" cy="716437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0D4099A-0ABE-4E68-B2E5-9B90A5462D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CE Konformitätsbewertungsprozess – Management Briefing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984ACF5-1180-4838-B119-60019C1FC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5D5C-ACCC-4108-BF49-8C2F0606CA7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3545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3D8406-1320-490B-B4F6-2B1ECB025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251999"/>
            <a:ext cx="8934639" cy="828000"/>
          </a:xfrm>
        </p:spPr>
        <p:txBody>
          <a:bodyPr/>
          <a:lstStyle/>
          <a:p>
            <a:r>
              <a:rPr lang="de-DE" dirty="0"/>
              <a:t>Dokumentation – Abbildung in SAP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4CD4A78-3255-4779-B6D2-1B3C3D28112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28.01.2026</a:t>
            </a:r>
          </a:p>
        </p:txBody>
      </p:sp>
      <p:pic>
        <p:nvPicPr>
          <p:cNvPr id="6" name="Inhaltsplatzhalter 4">
            <a:extLst>
              <a:ext uri="{FF2B5EF4-FFF2-40B4-BE49-F238E27FC236}">
                <a16:creationId xmlns:a16="http://schemas.microsoft.com/office/drawing/2014/main" id="{6E13247A-60A6-4DA7-8550-6EAC62CF62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000" y="1368000"/>
            <a:ext cx="5327153" cy="2736000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1D8C56B-D9D2-472D-BFC7-9E896B075C0D}"/>
              </a:ext>
            </a:extLst>
          </p:cNvPr>
          <p:cNvSpPr txBox="1"/>
          <p:nvPr/>
        </p:nvSpPr>
        <p:spPr>
          <a:xfrm>
            <a:off x="6429080" y="1445531"/>
            <a:ext cx="5363852" cy="9233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Übernahme der NE-Bereiche ins System als Objekt und Definition der zu erarbeitenden Dokumente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AAA1E86-8B41-479D-8160-34A40C933E1A}"/>
              </a:ext>
            </a:extLst>
          </p:cNvPr>
          <p:cNvSpPr txBox="1"/>
          <p:nvPr/>
        </p:nvSpPr>
        <p:spPr>
          <a:xfrm>
            <a:off x="6396148" y="2368861"/>
            <a:ext cx="5363852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Definition der Funktionalen Systeme als Objekt und Definition der zu erarbeitenden Dokumente</a:t>
            </a:r>
          </a:p>
        </p:txBody>
      </p:sp>
      <p:pic>
        <p:nvPicPr>
          <p:cNvPr id="9" name="Inhaltsplatzhalter 4">
            <a:extLst>
              <a:ext uri="{FF2B5EF4-FFF2-40B4-BE49-F238E27FC236}">
                <a16:creationId xmlns:a16="http://schemas.microsoft.com/office/drawing/2014/main" id="{D822E804-A619-461C-AC94-8C7AC8F1A8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608"/>
          <a:stretch/>
        </p:blipFill>
        <p:spPr>
          <a:xfrm>
            <a:off x="399068" y="1368000"/>
            <a:ext cx="5360085" cy="2752914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B9C4E45-6F5C-4719-80CE-57282B71C214}"/>
              </a:ext>
            </a:extLst>
          </p:cNvPr>
          <p:cNvSpPr txBox="1"/>
          <p:nvPr/>
        </p:nvSpPr>
        <p:spPr>
          <a:xfrm>
            <a:off x="6429080" y="3105834"/>
            <a:ext cx="5363852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Zusammenführen des NE-Bereichs mit den Daten der Funktionalen Systeme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2D837C8-3DED-48FD-980A-1F146B1D89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768"/>
          <a:stretch/>
        </p:blipFill>
        <p:spPr>
          <a:xfrm>
            <a:off x="130690" y="1368000"/>
            <a:ext cx="6132043" cy="3970326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B41C02E-2069-410A-9F62-B25DDE53A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CE Konformitätsbewertungsprozess – Management Briefing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76E949B9-8AFF-4696-87B6-96387864E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5D5C-ACCC-4108-BF49-8C2F0606CA7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66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4C44D8-D0FD-4D76-8B54-5607FC03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252000"/>
            <a:ext cx="8934639" cy="828000"/>
          </a:xfrm>
        </p:spPr>
        <p:txBody>
          <a:bodyPr/>
          <a:lstStyle/>
          <a:p>
            <a:r>
              <a:rPr lang="de-DE" dirty="0"/>
              <a:t>Dokumentation – Beispiel Funktionale Systeme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D0D6C561-68CA-45CC-A887-2648BBEE5F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8433" y="4026641"/>
            <a:ext cx="2050707" cy="1284950"/>
          </a:xfrm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554C3A-F0B2-46EF-B2E7-D8E55D860BE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28.01.2026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894CFEB-58E6-4F9C-AAD8-8A2B88B5E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407" y="4015592"/>
            <a:ext cx="2011421" cy="1296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4E1D1511-6C22-4980-8619-7EA83E58FF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962" y="1570737"/>
            <a:ext cx="2839204" cy="180000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70A38C69-6602-4387-AEC3-769483B12DC6}"/>
              </a:ext>
            </a:extLst>
          </p:cNvPr>
          <p:cNvSpPr txBox="1"/>
          <p:nvPr/>
        </p:nvSpPr>
        <p:spPr>
          <a:xfrm>
            <a:off x="468000" y="3429000"/>
            <a:ext cx="2879999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050" dirty="0"/>
              <a:t>Baugruppe mit notwendigen Schaltschränken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52EB53AE-DA20-4421-95E3-D090299473C0}"/>
              </a:ext>
            </a:extLst>
          </p:cNvPr>
          <p:cNvSpPr txBox="1"/>
          <p:nvPr/>
        </p:nvSpPr>
        <p:spPr>
          <a:xfrm>
            <a:off x="3608087" y="1605350"/>
            <a:ext cx="3572855" cy="10618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de-DE" sz="1050" dirty="0"/>
              <a:t>Zeichnungen, AID und CID der einzelnen Baugruppen, Bedienungsanleitung der einzelnen Baugruppen, Risikoanalyse, Konformitätserklärung der Einzelbaugruppen, Baugruppenzeichnung, Ergebnisse aus der Arbeitsvorbereitung wie z.B. Montageanweisungen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4DDA9304-20D3-474C-AF11-E5EA0F8074A0}"/>
              </a:ext>
            </a:extLst>
          </p:cNvPr>
          <p:cNvSpPr txBox="1"/>
          <p:nvPr/>
        </p:nvSpPr>
        <p:spPr>
          <a:xfrm>
            <a:off x="3628475" y="2726726"/>
            <a:ext cx="4110087" cy="101566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200" dirty="0"/>
              <a:t>4 Funktionale Systeme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200" dirty="0"/>
              <a:t>Magnet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200" dirty="0"/>
              <a:t>Profilgitter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200" dirty="0"/>
              <a:t>Vakuum Pumpe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200" dirty="0"/>
              <a:t>Vakuumsystem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744B22C1-AEEA-4288-95F0-5FDABD1298BB}"/>
              </a:ext>
            </a:extLst>
          </p:cNvPr>
          <p:cNvSpPr/>
          <p:nvPr/>
        </p:nvSpPr>
        <p:spPr>
          <a:xfrm>
            <a:off x="1103253" y="5480047"/>
            <a:ext cx="895546" cy="414779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dirty="0"/>
              <a:t>Konformität Magnet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6096891E-9256-4C0E-B2D6-B068734700BE}"/>
              </a:ext>
            </a:extLst>
          </p:cNvPr>
          <p:cNvSpPr/>
          <p:nvPr/>
        </p:nvSpPr>
        <p:spPr>
          <a:xfrm>
            <a:off x="1103253" y="5975570"/>
            <a:ext cx="895546" cy="414779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dirty="0"/>
              <a:t>Konformität PS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88E971E3-DA13-4915-9CB5-9494AD5DB3D3}"/>
              </a:ext>
            </a:extLst>
          </p:cNvPr>
          <p:cNvSpPr/>
          <p:nvPr/>
        </p:nvSpPr>
        <p:spPr>
          <a:xfrm>
            <a:off x="2117840" y="5687436"/>
            <a:ext cx="895546" cy="414779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dirty="0"/>
              <a:t>Konformität FS Magnet</a:t>
            </a:r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798057C6-6555-4E7E-932C-E2AEB10EB440}"/>
              </a:ext>
            </a:extLst>
          </p:cNvPr>
          <p:cNvCxnSpPr>
            <a:stCxn id="23" idx="3"/>
            <a:endCxn id="25" idx="1"/>
          </p:cNvCxnSpPr>
          <p:nvPr/>
        </p:nvCxnSpPr>
        <p:spPr>
          <a:xfrm>
            <a:off x="1998799" y="5687437"/>
            <a:ext cx="119041" cy="2073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7E1E555F-3FEF-43F0-BC1C-A36725F4EB1E}"/>
              </a:ext>
            </a:extLst>
          </p:cNvPr>
          <p:cNvCxnSpPr>
            <a:stCxn id="24" idx="3"/>
            <a:endCxn id="25" idx="1"/>
          </p:cNvCxnSpPr>
          <p:nvPr/>
        </p:nvCxnSpPr>
        <p:spPr>
          <a:xfrm flipV="1">
            <a:off x="1998799" y="5894826"/>
            <a:ext cx="119041" cy="2881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hteck 29">
            <a:extLst>
              <a:ext uri="{FF2B5EF4-FFF2-40B4-BE49-F238E27FC236}">
                <a16:creationId xmlns:a16="http://schemas.microsoft.com/office/drawing/2014/main" id="{FE5B7EA3-59DB-40ED-B4CE-5A1B9603A5EE}"/>
              </a:ext>
            </a:extLst>
          </p:cNvPr>
          <p:cNvSpPr/>
          <p:nvPr/>
        </p:nvSpPr>
        <p:spPr>
          <a:xfrm>
            <a:off x="3629531" y="5430143"/>
            <a:ext cx="895546" cy="414779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dirty="0"/>
              <a:t>Konformität Profilgitter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5840A9B0-979A-4EF3-A6BD-397599E57ED3}"/>
              </a:ext>
            </a:extLst>
          </p:cNvPr>
          <p:cNvSpPr/>
          <p:nvPr/>
        </p:nvSpPr>
        <p:spPr>
          <a:xfrm>
            <a:off x="3629531" y="5925666"/>
            <a:ext cx="895546" cy="414779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dirty="0"/>
              <a:t>Konformität Steuerung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DD774B8C-C5E2-4B9D-9CF2-CFD08D364BC8}"/>
              </a:ext>
            </a:extLst>
          </p:cNvPr>
          <p:cNvSpPr/>
          <p:nvPr/>
        </p:nvSpPr>
        <p:spPr>
          <a:xfrm>
            <a:off x="4644118" y="5637532"/>
            <a:ext cx="895546" cy="414779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dirty="0"/>
              <a:t>Konformität FS PG</a:t>
            </a:r>
          </a:p>
        </p:txBody>
      </p: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817F25CC-134A-4936-9D09-DD601E2578B8}"/>
              </a:ext>
            </a:extLst>
          </p:cNvPr>
          <p:cNvCxnSpPr>
            <a:stCxn id="30" idx="3"/>
            <a:endCxn id="32" idx="1"/>
          </p:cNvCxnSpPr>
          <p:nvPr/>
        </p:nvCxnSpPr>
        <p:spPr>
          <a:xfrm>
            <a:off x="4525077" y="5637533"/>
            <a:ext cx="119041" cy="2073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4A9BA050-F643-4A9D-9FC5-E00B3EB7B35E}"/>
              </a:ext>
            </a:extLst>
          </p:cNvPr>
          <p:cNvCxnSpPr>
            <a:stCxn id="31" idx="3"/>
            <a:endCxn id="32" idx="1"/>
          </p:cNvCxnSpPr>
          <p:nvPr/>
        </p:nvCxnSpPr>
        <p:spPr>
          <a:xfrm flipV="1">
            <a:off x="4525077" y="5844922"/>
            <a:ext cx="119041" cy="2881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hteck 34">
            <a:extLst>
              <a:ext uri="{FF2B5EF4-FFF2-40B4-BE49-F238E27FC236}">
                <a16:creationId xmlns:a16="http://schemas.microsoft.com/office/drawing/2014/main" id="{159CD212-CFF0-403B-9776-FADA1126B87A}"/>
              </a:ext>
            </a:extLst>
          </p:cNvPr>
          <p:cNvSpPr/>
          <p:nvPr/>
        </p:nvSpPr>
        <p:spPr>
          <a:xfrm>
            <a:off x="6162132" y="5392336"/>
            <a:ext cx="884424" cy="414779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dirty="0"/>
              <a:t>Konformität Pumpe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438ECD8E-7533-4450-833A-E945F21D267C}"/>
              </a:ext>
            </a:extLst>
          </p:cNvPr>
          <p:cNvSpPr/>
          <p:nvPr/>
        </p:nvSpPr>
        <p:spPr>
          <a:xfrm>
            <a:off x="6151008" y="5887859"/>
            <a:ext cx="895547" cy="414779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dirty="0"/>
              <a:t>Konformität Steuerung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B8670DC3-FBDD-43DD-8436-0FF16DC46D4B}"/>
              </a:ext>
            </a:extLst>
          </p:cNvPr>
          <p:cNvSpPr/>
          <p:nvPr/>
        </p:nvSpPr>
        <p:spPr>
          <a:xfrm>
            <a:off x="7290789" y="5515524"/>
            <a:ext cx="895546" cy="414779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dirty="0"/>
              <a:t>Konformität FS Pumpe</a:t>
            </a:r>
          </a:p>
        </p:txBody>
      </p: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30734536-2C74-4B6A-A492-BF04BF55278F}"/>
              </a:ext>
            </a:extLst>
          </p:cNvPr>
          <p:cNvCxnSpPr>
            <a:cxnSpLocks/>
            <a:stCxn id="35" idx="3"/>
            <a:endCxn id="37" idx="1"/>
          </p:cNvCxnSpPr>
          <p:nvPr/>
        </p:nvCxnSpPr>
        <p:spPr>
          <a:xfrm>
            <a:off x="7046556" y="5599726"/>
            <a:ext cx="244233" cy="1231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4F40B58F-E22B-41FB-B5E6-4F439C1667A5}"/>
              </a:ext>
            </a:extLst>
          </p:cNvPr>
          <p:cNvCxnSpPr>
            <a:cxnSpLocks/>
            <a:stCxn id="36" idx="3"/>
            <a:endCxn id="37" idx="1"/>
          </p:cNvCxnSpPr>
          <p:nvPr/>
        </p:nvCxnSpPr>
        <p:spPr>
          <a:xfrm flipV="1">
            <a:off x="7046555" y="5722914"/>
            <a:ext cx="244234" cy="3723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hteck 45">
            <a:extLst>
              <a:ext uri="{FF2B5EF4-FFF2-40B4-BE49-F238E27FC236}">
                <a16:creationId xmlns:a16="http://schemas.microsoft.com/office/drawing/2014/main" id="{CC81F89C-09E1-469F-9C1C-F6BF92086641}"/>
              </a:ext>
            </a:extLst>
          </p:cNvPr>
          <p:cNvSpPr/>
          <p:nvPr/>
        </p:nvSpPr>
        <p:spPr>
          <a:xfrm>
            <a:off x="2421057" y="3087603"/>
            <a:ext cx="425022" cy="19830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 err="1"/>
              <a:t>TP1</a:t>
            </a:r>
            <a:endParaRPr lang="de-DE" sz="1000" dirty="0"/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C64903E6-AEA8-446B-BDF0-A2C60E68A503}"/>
              </a:ext>
            </a:extLst>
          </p:cNvPr>
          <p:cNvSpPr/>
          <p:nvPr/>
        </p:nvSpPr>
        <p:spPr>
          <a:xfrm>
            <a:off x="688912" y="1764152"/>
            <a:ext cx="425022" cy="19830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 err="1"/>
              <a:t>TP2</a:t>
            </a:r>
            <a:endParaRPr lang="de-DE" sz="1000" dirty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7B8352AC-3AE6-417E-AC11-28836E6A8135}"/>
              </a:ext>
            </a:extLst>
          </p:cNvPr>
          <p:cNvSpPr/>
          <p:nvPr/>
        </p:nvSpPr>
        <p:spPr>
          <a:xfrm>
            <a:off x="1540026" y="1664998"/>
            <a:ext cx="425022" cy="19830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 err="1"/>
              <a:t>TP3</a:t>
            </a:r>
            <a:endParaRPr lang="de-DE" sz="1000" dirty="0"/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39E0FE25-F84F-4EB5-87FD-4B68CC299C83}"/>
              </a:ext>
            </a:extLst>
          </p:cNvPr>
          <p:cNvSpPr/>
          <p:nvPr/>
        </p:nvSpPr>
        <p:spPr>
          <a:xfrm>
            <a:off x="2616193" y="1556638"/>
            <a:ext cx="425022" cy="19830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 err="1"/>
              <a:t>TP4</a:t>
            </a:r>
            <a:endParaRPr lang="de-DE" sz="1000" dirty="0"/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E9498A41-1883-403F-B5C6-86B69788FE5A}"/>
              </a:ext>
            </a:extLst>
          </p:cNvPr>
          <p:cNvSpPr/>
          <p:nvPr/>
        </p:nvSpPr>
        <p:spPr>
          <a:xfrm>
            <a:off x="8635602" y="5448757"/>
            <a:ext cx="895547" cy="414779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dirty="0"/>
              <a:t>Konformität Strahlrohr</a:t>
            </a: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EE0715E7-7108-4A3E-837C-13525AB474D6}"/>
              </a:ext>
            </a:extLst>
          </p:cNvPr>
          <p:cNvSpPr/>
          <p:nvPr/>
        </p:nvSpPr>
        <p:spPr>
          <a:xfrm>
            <a:off x="8635602" y="5944280"/>
            <a:ext cx="895547" cy="414779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dirty="0"/>
              <a:t>Konformität </a:t>
            </a:r>
            <a:r>
              <a:rPr lang="de-DE" sz="1050" dirty="0" err="1"/>
              <a:t>Wellbalg</a:t>
            </a:r>
            <a:endParaRPr lang="de-DE" sz="1050" dirty="0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0C644C9F-F270-498A-A8DA-036F4DD7DD9F}"/>
              </a:ext>
            </a:extLst>
          </p:cNvPr>
          <p:cNvSpPr/>
          <p:nvPr/>
        </p:nvSpPr>
        <p:spPr>
          <a:xfrm>
            <a:off x="9841746" y="5600915"/>
            <a:ext cx="895546" cy="414779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dirty="0"/>
              <a:t>Konformität FS Vakuum</a:t>
            </a:r>
          </a:p>
        </p:txBody>
      </p:sp>
      <p:cxnSp>
        <p:nvCxnSpPr>
          <p:cNvPr id="53" name="Gerade Verbindung mit Pfeil 52">
            <a:extLst>
              <a:ext uri="{FF2B5EF4-FFF2-40B4-BE49-F238E27FC236}">
                <a16:creationId xmlns:a16="http://schemas.microsoft.com/office/drawing/2014/main" id="{6D3F7D6B-2D5A-4F86-8EC4-D9B35C012624}"/>
              </a:ext>
            </a:extLst>
          </p:cNvPr>
          <p:cNvCxnSpPr>
            <a:cxnSpLocks/>
            <a:stCxn id="50" idx="3"/>
            <a:endCxn id="52" idx="1"/>
          </p:cNvCxnSpPr>
          <p:nvPr/>
        </p:nvCxnSpPr>
        <p:spPr>
          <a:xfrm>
            <a:off x="9531149" y="5656147"/>
            <a:ext cx="310597" cy="1521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>
            <a:extLst>
              <a:ext uri="{FF2B5EF4-FFF2-40B4-BE49-F238E27FC236}">
                <a16:creationId xmlns:a16="http://schemas.microsoft.com/office/drawing/2014/main" id="{8C60D739-290B-4935-ACA3-2AD229F42540}"/>
              </a:ext>
            </a:extLst>
          </p:cNvPr>
          <p:cNvCxnSpPr>
            <a:cxnSpLocks/>
            <a:stCxn id="51" idx="3"/>
            <a:endCxn id="52" idx="1"/>
          </p:cNvCxnSpPr>
          <p:nvPr/>
        </p:nvCxnSpPr>
        <p:spPr>
          <a:xfrm flipV="1">
            <a:off x="9531149" y="5808305"/>
            <a:ext cx="310597" cy="3433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8" name="Grafik 57">
            <a:extLst>
              <a:ext uri="{FF2B5EF4-FFF2-40B4-BE49-F238E27FC236}">
                <a16:creationId xmlns:a16="http://schemas.microsoft.com/office/drawing/2014/main" id="{2C96ECC8-2B97-4175-A284-BC6008D9BC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1008" y="4015592"/>
            <a:ext cx="2024283" cy="1296000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A5CD7D8D-D09C-4112-9CAF-8B647611BE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1021" y="4026641"/>
            <a:ext cx="2064068" cy="1284951"/>
          </a:xfrm>
          <a:prstGeom prst="rect">
            <a:avLst/>
          </a:prstGeom>
        </p:spPr>
      </p:pic>
      <p:cxnSp>
        <p:nvCxnSpPr>
          <p:cNvPr id="64" name="Verbinder: gewinkelt 63">
            <a:extLst>
              <a:ext uri="{FF2B5EF4-FFF2-40B4-BE49-F238E27FC236}">
                <a16:creationId xmlns:a16="http://schemas.microsoft.com/office/drawing/2014/main" id="{BB24FF26-E3C8-47F8-A941-BF3A5300DB4C}"/>
              </a:ext>
            </a:extLst>
          </p:cNvPr>
          <p:cNvCxnSpPr>
            <a:cxnSpLocks/>
            <a:stCxn id="37" idx="2"/>
            <a:endCxn id="52" idx="2"/>
          </p:cNvCxnSpPr>
          <p:nvPr/>
        </p:nvCxnSpPr>
        <p:spPr>
          <a:xfrm rot="16200000" flipH="1">
            <a:off x="8971345" y="4697519"/>
            <a:ext cx="85391" cy="2550957"/>
          </a:xfrm>
          <a:prstGeom prst="bentConnector3">
            <a:avLst>
              <a:gd name="adj1" fmla="val 690000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7" name="Grafik 66">
            <a:extLst>
              <a:ext uri="{FF2B5EF4-FFF2-40B4-BE49-F238E27FC236}">
                <a16:creationId xmlns:a16="http://schemas.microsoft.com/office/drawing/2014/main" id="{4A0C2812-12D4-4D33-813F-A6B26A5B142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3768"/>
          <a:stretch/>
        </p:blipFill>
        <p:spPr>
          <a:xfrm>
            <a:off x="7648574" y="1234707"/>
            <a:ext cx="3724275" cy="2411364"/>
          </a:xfrm>
          <a:prstGeom prst="rect">
            <a:avLst/>
          </a:prstGeom>
        </p:spPr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5ACD4211-1CF9-470B-B7DB-CFFFBA4668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4542" y="2832634"/>
            <a:ext cx="1883725" cy="134552"/>
          </a:xfrm>
          <a:prstGeom prst="rect">
            <a:avLst/>
          </a:prstGeom>
        </p:spPr>
      </p:pic>
      <p:pic>
        <p:nvPicPr>
          <p:cNvPr id="70" name="Grafik 69">
            <a:extLst>
              <a:ext uri="{FF2B5EF4-FFF2-40B4-BE49-F238E27FC236}">
                <a16:creationId xmlns:a16="http://schemas.microsoft.com/office/drawing/2014/main" id="{FE0F2333-677E-4871-A535-AE61C6FB7A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4541" y="2967186"/>
            <a:ext cx="1883725" cy="134552"/>
          </a:xfrm>
          <a:prstGeom prst="rect">
            <a:avLst/>
          </a:prstGeom>
        </p:spPr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1D36748C-84DD-4C96-82FF-42EDA74DF6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4540" y="3087210"/>
            <a:ext cx="1883725" cy="134552"/>
          </a:xfrm>
          <a:prstGeom prst="rect">
            <a:avLst/>
          </a:prstGeom>
        </p:spPr>
      </p:pic>
      <p:sp>
        <p:nvSpPr>
          <p:cNvPr id="72" name="Textfeld 71">
            <a:extLst>
              <a:ext uri="{FF2B5EF4-FFF2-40B4-BE49-F238E27FC236}">
                <a16:creationId xmlns:a16="http://schemas.microsoft.com/office/drawing/2014/main" id="{D9AA1DA7-3046-475A-A70C-BCE841B5BF7C}"/>
              </a:ext>
            </a:extLst>
          </p:cNvPr>
          <p:cNvSpPr txBox="1"/>
          <p:nvPr/>
        </p:nvSpPr>
        <p:spPr>
          <a:xfrm>
            <a:off x="9798114" y="2673025"/>
            <a:ext cx="942975" cy="18466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600" dirty="0"/>
              <a:t>Magnet</a:t>
            </a:r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2218B7DB-691B-4A75-8B66-2E004083B330}"/>
              </a:ext>
            </a:extLst>
          </p:cNvPr>
          <p:cNvSpPr txBox="1"/>
          <p:nvPr/>
        </p:nvSpPr>
        <p:spPr>
          <a:xfrm>
            <a:off x="9798114" y="2804585"/>
            <a:ext cx="942975" cy="18466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600" dirty="0"/>
              <a:t>Profilgitter</a:t>
            </a:r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4FE09228-64A2-47A2-92D8-55D6586BB355}"/>
              </a:ext>
            </a:extLst>
          </p:cNvPr>
          <p:cNvSpPr txBox="1"/>
          <p:nvPr/>
        </p:nvSpPr>
        <p:spPr>
          <a:xfrm>
            <a:off x="9798113" y="2936145"/>
            <a:ext cx="942975" cy="18466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600" dirty="0"/>
              <a:t>Pumpe</a:t>
            </a: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A9665DA1-8D35-4C0A-8F31-8443DC8E526F}"/>
              </a:ext>
            </a:extLst>
          </p:cNvPr>
          <p:cNvSpPr txBox="1"/>
          <p:nvPr/>
        </p:nvSpPr>
        <p:spPr>
          <a:xfrm>
            <a:off x="9798113" y="3047726"/>
            <a:ext cx="942975" cy="18466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600" dirty="0"/>
              <a:t>Vakuumsystem</a:t>
            </a:r>
          </a:p>
        </p:txBody>
      </p:sp>
      <p:pic>
        <p:nvPicPr>
          <p:cNvPr id="85" name="Grafik 84">
            <a:extLst>
              <a:ext uri="{FF2B5EF4-FFF2-40B4-BE49-F238E27FC236}">
                <a16:creationId xmlns:a16="http://schemas.microsoft.com/office/drawing/2014/main" id="{23586493-EC86-48F3-9FD5-E7CF4D75112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69327"/>
          <a:stretch/>
        </p:blipFill>
        <p:spPr>
          <a:xfrm>
            <a:off x="9108861" y="2847161"/>
            <a:ext cx="200257" cy="88983"/>
          </a:xfrm>
          <a:prstGeom prst="rect">
            <a:avLst/>
          </a:prstGeom>
        </p:spPr>
      </p:pic>
      <p:pic>
        <p:nvPicPr>
          <p:cNvPr id="86" name="Grafik 85">
            <a:extLst>
              <a:ext uri="{FF2B5EF4-FFF2-40B4-BE49-F238E27FC236}">
                <a16:creationId xmlns:a16="http://schemas.microsoft.com/office/drawing/2014/main" id="{456F6B72-572E-4961-B740-D6917E80880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9817" b="31735"/>
          <a:stretch/>
        </p:blipFill>
        <p:spPr>
          <a:xfrm>
            <a:off x="9108861" y="2998227"/>
            <a:ext cx="200257" cy="78353"/>
          </a:xfrm>
          <a:prstGeom prst="rect">
            <a:avLst/>
          </a:prstGeom>
        </p:spPr>
      </p:pic>
      <p:pic>
        <p:nvPicPr>
          <p:cNvPr id="87" name="Grafik 86">
            <a:extLst>
              <a:ext uri="{FF2B5EF4-FFF2-40B4-BE49-F238E27FC236}">
                <a16:creationId xmlns:a16="http://schemas.microsoft.com/office/drawing/2014/main" id="{F8300122-93DB-46CA-99A9-4C263933999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4729"/>
          <a:stretch/>
        </p:blipFill>
        <p:spPr>
          <a:xfrm>
            <a:off x="9108861" y="3098649"/>
            <a:ext cx="200257" cy="91700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07B43A6-E3DF-4667-9C5D-D6D58ACDF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CE Konformitätsbewertungsprozess – Management Briefing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22207B-5B9E-4D89-971C-0834A848C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5D5C-ACCC-4108-BF49-8C2F0606CA76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757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 animBg="1"/>
      <p:bldP spid="25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50" grpId="0" animBg="1"/>
      <p:bldP spid="51" grpId="0" animBg="1"/>
      <p:bldP spid="52" grpId="0" animBg="1"/>
      <p:bldP spid="72" grpId="0"/>
      <p:bldP spid="73" grpId="0"/>
      <p:bldP spid="74" grpId="0"/>
      <p:bldP spid="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DB8307-D104-4D2E-9182-81F65920E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252000"/>
            <a:ext cx="8934639" cy="828000"/>
          </a:xfrm>
        </p:spPr>
        <p:txBody>
          <a:bodyPr anchor="b"/>
          <a:lstStyle/>
          <a:p>
            <a:r>
              <a:rPr lang="de-DE" dirty="0" err="1"/>
              <a:t>Lessons</a:t>
            </a:r>
            <a:r>
              <a:rPr lang="de-DE" dirty="0"/>
              <a:t> </a:t>
            </a:r>
            <a:r>
              <a:rPr lang="de-DE" dirty="0" err="1"/>
              <a:t>learned</a:t>
            </a:r>
            <a:r>
              <a:rPr lang="de-DE" dirty="0"/>
              <a:t> und Verbesserungspotential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56CD35-E7CD-4FB9-B469-CA153DE62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549" y="1222088"/>
            <a:ext cx="11226901" cy="4903585"/>
          </a:xfrm>
        </p:spPr>
        <p:txBody>
          <a:bodyPr/>
          <a:lstStyle/>
          <a:p>
            <a:r>
              <a:rPr lang="de-DE" sz="1300" dirty="0">
                <a:solidFill>
                  <a:srgbClr val="000000"/>
                </a:solidFill>
                <a:latin typeface="Arial" panose="020B0604020202020204" pitchFamily="34" charset="0"/>
              </a:rPr>
              <a:t>Einhalten der gesetzlich vorgeschriebenen Formate für Einbauerklärung oder CE Erklärung</a:t>
            </a:r>
          </a:p>
          <a:p>
            <a:r>
              <a:rPr lang="de-DE" sz="1300" dirty="0">
                <a:solidFill>
                  <a:srgbClr val="000000"/>
                </a:solidFill>
                <a:latin typeface="Arial" panose="020B0604020202020204" pitchFamily="34" charset="0"/>
              </a:rPr>
              <a:t>Korrekte Funktionsbeschreibung sowie die Beschreibung des Verwendungszweckes</a:t>
            </a:r>
          </a:p>
          <a:p>
            <a:r>
              <a:rPr lang="de-DE" sz="1300" dirty="0">
                <a:solidFill>
                  <a:srgbClr val="000000"/>
                </a:solidFill>
                <a:latin typeface="Arial" panose="020B0604020202020204" pitchFamily="34" charset="0"/>
              </a:rPr>
              <a:t>Niederschrift der bestimmungsgemäßen Verwendung anfügen</a:t>
            </a:r>
          </a:p>
          <a:p>
            <a:r>
              <a:rPr lang="de-DE" sz="1300" dirty="0">
                <a:solidFill>
                  <a:srgbClr val="000000"/>
                </a:solidFill>
                <a:latin typeface="Arial" panose="020B0604020202020204" pitchFamily="34" charset="0"/>
              </a:rPr>
              <a:t>Korrekte Einstufung der Komponenten (vollständig/unvollständig)</a:t>
            </a:r>
          </a:p>
          <a:p>
            <a:r>
              <a:rPr lang="de-DE" sz="1300" dirty="0">
                <a:solidFill>
                  <a:srgbClr val="000000"/>
                </a:solidFill>
                <a:latin typeface="Arial" panose="020B0604020202020204" pitchFamily="34" charset="0"/>
              </a:rPr>
              <a:t>Angaben aller relevanten Schnittstellen</a:t>
            </a:r>
          </a:p>
          <a:p>
            <a:r>
              <a:rPr lang="de-DE" sz="1300" b="1" dirty="0">
                <a:solidFill>
                  <a:srgbClr val="000000"/>
                </a:solidFill>
                <a:latin typeface="Arial" panose="020B0604020202020204" pitchFamily="34" charset="0"/>
              </a:rPr>
              <a:t>Vervollständigen der entsprechenden Daten in den Erklärungen (Risiken werden nicht benannt, Lebensphasen ignoriert, notwendige Hilfsmittel nicht angegeben, Wartungsvorgaben fehlen)</a:t>
            </a:r>
          </a:p>
          <a:p>
            <a:r>
              <a:rPr lang="de-DE" sz="1300" b="1" dirty="0">
                <a:solidFill>
                  <a:srgbClr val="000000"/>
                </a:solidFill>
                <a:latin typeface="Arial" panose="020B0604020202020204" pitchFamily="34" charset="0"/>
              </a:rPr>
              <a:t>Erstellung der Dokumentation entsprechend der Prozesskette, um die Möglichkeit der Intervention zu geben</a:t>
            </a:r>
          </a:p>
          <a:p>
            <a:r>
              <a:rPr lang="de-DE" sz="1300" b="1" dirty="0">
                <a:solidFill>
                  <a:srgbClr val="000000"/>
                </a:solidFill>
                <a:latin typeface="Arial" panose="020B0604020202020204" pitchFamily="34" charset="0"/>
              </a:rPr>
              <a:t>Ablage der Dokumentation an den vorgegebenen Stellen; Strukturierung der Dokumentation, so dass sich die für die Zertifizierung notwendigen Anteile sicher und mit kleinem Aufwand extrahieren lassen (Baugruppenstruktur, Baugruppen – CE-Abschnitte) (z. B. Vorgaben </a:t>
            </a:r>
            <a:r>
              <a:rPr lang="de-DE" sz="1300" b="1" dirty="0" err="1">
                <a:solidFill>
                  <a:srgbClr val="000000"/>
                </a:solidFill>
                <a:latin typeface="Arial" panose="020B0604020202020204" pitchFamily="34" charset="0"/>
              </a:rPr>
              <a:t>PLM@SAP</a:t>
            </a:r>
            <a:r>
              <a:rPr lang="de-DE" sz="1300" b="1" dirty="0">
                <a:solidFill>
                  <a:srgbClr val="000000"/>
                </a:solidFill>
                <a:latin typeface="Arial" panose="020B0604020202020204" pitchFamily="34" charset="0"/>
              </a:rPr>
              <a:t> nutzen und entsprechende Container füllen)</a:t>
            </a:r>
          </a:p>
          <a:p>
            <a:r>
              <a:rPr lang="de-DE" sz="1300" dirty="0">
                <a:solidFill>
                  <a:srgbClr val="000000"/>
                </a:solidFill>
                <a:latin typeface="Arial" panose="020B0604020202020204" pitchFamily="34" charset="0"/>
              </a:rPr>
              <a:t>Offizielle Benennung des Systemverantwortlichen, der für die Bearbeitung der CE an den Komponenten zuständig ist</a:t>
            </a:r>
          </a:p>
          <a:p>
            <a:r>
              <a:rPr lang="de-DE" sz="1300" dirty="0">
                <a:solidFill>
                  <a:srgbClr val="000000"/>
                </a:solidFill>
                <a:latin typeface="Arial" panose="020B0604020202020204" pitchFamily="34" charset="0"/>
              </a:rPr>
              <a:t>Angebotene Hilfestellung annehmen</a:t>
            </a:r>
          </a:p>
          <a:p>
            <a:r>
              <a:rPr lang="de-DE" sz="1300" dirty="0">
                <a:solidFill>
                  <a:srgbClr val="000000"/>
                </a:solidFill>
                <a:latin typeface="Arial" panose="020B0604020202020204" pitchFamily="34" charset="0"/>
              </a:rPr>
              <a:t>Qualitätssicherung der Dokumente bei deren Eingang notwendig</a:t>
            </a:r>
          </a:p>
          <a:p>
            <a:r>
              <a:rPr lang="de-DE" sz="1300" dirty="0">
                <a:solidFill>
                  <a:srgbClr val="000000"/>
                </a:solidFill>
                <a:latin typeface="Arial" panose="020B0604020202020204" pitchFamily="34" charset="0"/>
              </a:rPr>
              <a:t>Dokumentationsdisziplin, Standardisierung!!! (Benennung, Revisionsstände, Ablage im richtigen Ordner, etc.)</a:t>
            </a:r>
          </a:p>
          <a:p>
            <a:r>
              <a:rPr lang="de-DE" sz="1300" dirty="0">
                <a:solidFill>
                  <a:srgbClr val="000000"/>
                </a:solidFill>
                <a:latin typeface="Arial" panose="020B0604020202020204" pitchFamily="34" charset="0"/>
              </a:rPr>
              <a:t>Dokumente zeitnah ablegen und Container für den Import freigeben</a:t>
            </a:r>
          </a:p>
          <a:p>
            <a:r>
              <a:rPr lang="de-DE" sz="1300" dirty="0">
                <a:solidFill>
                  <a:srgbClr val="000000"/>
                </a:solidFill>
                <a:latin typeface="Arial" panose="020B0604020202020204" pitchFamily="34" charset="0"/>
              </a:rPr>
              <a:t>Zeitnah die Darstellung der funktionalen Systeme beginnen (z.B. RI-Schema)</a:t>
            </a:r>
          </a:p>
          <a:p>
            <a:r>
              <a:rPr lang="de-DE" sz="1300" dirty="0">
                <a:solidFill>
                  <a:srgbClr val="000000"/>
                </a:solidFill>
                <a:latin typeface="Arial" panose="020B0604020202020204" pitchFamily="34" charset="0"/>
              </a:rPr>
              <a:t>Nur Verweise auf andere Dokumente bei den Bedienungsanleitungen vermeiden</a:t>
            </a:r>
          </a:p>
          <a:p>
            <a:r>
              <a:rPr lang="de-DE" sz="1300" dirty="0">
                <a:solidFill>
                  <a:srgbClr val="000000"/>
                </a:solidFill>
                <a:latin typeface="Arial" panose="020B0604020202020204" pitchFamily="34" charset="0"/>
              </a:rPr>
              <a:t>Sicherstellen, dass die Verantwortung in allen Ebenen verstanden ist </a:t>
            </a:r>
          </a:p>
          <a:p>
            <a:r>
              <a:rPr lang="de-DE" sz="1300" dirty="0">
                <a:solidFill>
                  <a:srgbClr val="000000"/>
                </a:solidFill>
                <a:latin typeface="Arial" panose="020B0604020202020204" pitchFamily="34" charset="0"/>
              </a:rPr>
              <a:t>Benennung der Verantwortlichen für die Funktionalen Systeme</a:t>
            </a:r>
          </a:p>
          <a:p>
            <a:r>
              <a:rPr lang="de-DE" sz="1300" dirty="0">
                <a:solidFill>
                  <a:srgbClr val="000000"/>
                </a:solidFill>
                <a:latin typeface="Arial" panose="020B0604020202020204" pitchFamily="34" charset="0"/>
              </a:rPr>
              <a:t>Etablierung eines </a:t>
            </a:r>
            <a:r>
              <a:rPr lang="de-DE" sz="1300" dirty="0" err="1">
                <a:solidFill>
                  <a:srgbClr val="000000"/>
                </a:solidFill>
                <a:latin typeface="Arial" panose="020B0604020202020204" pitchFamily="34" charset="0"/>
              </a:rPr>
              <a:t>Reportingsystems</a:t>
            </a:r>
            <a:r>
              <a:rPr lang="de-DE" sz="1300" dirty="0">
                <a:solidFill>
                  <a:srgbClr val="000000"/>
                </a:solidFill>
                <a:latin typeface="Arial" panose="020B0604020202020204" pitchFamily="34" charset="0"/>
              </a:rPr>
              <a:t> zum Stand der Konformität</a:t>
            </a:r>
          </a:p>
          <a:p>
            <a:r>
              <a:rPr lang="de-DE" sz="1300" dirty="0">
                <a:solidFill>
                  <a:srgbClr val="000000"/>
                </a:solidFill>
                <a:latin typeface="Arial" panose="020B0604020202020204" pitchFamily="34" charset="0"/>
              </a:rPr>
              <a:t>Bereitstellung der Informationen aus Genehmigungsbescheiden der Behörden zum Thema CE</a:t>
            </a:r>
          </a:p>
          <a:p>
            <a:pPr marL="0" indent="0">
              <a:buNone/>
            </a:pPr>
            <a:endParaRPr lang="de-DE" sz="13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496A486-6CB1-4468-B7D4-7B1AA440104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28.01.2026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0FF7DC5-1673-416B-AFC7-32D4293E23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CE Konformitätsbewertungsprozess – Management Briefing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603188F-7304-4478-9454-BD531ADB5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5D5C-ACCC-4108-BF49-8C2F0606CA76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3526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1F2AC7-BFF6-4E67-9CD1-0782D6AB4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Unterstützung – CE Team in ENG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4FCB59-AED7-480D-9E40-16E3B85B9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262" y="1224265"/>
            <a:ext cx="11226901" cy="4903585"/>
          </a:xfrm>
        </p:spPr>
        <p:txBody>
          <a:bodyPr/>
          <a:lstStyle/>
          <a:p>
            <a:r>
              <a:rPr lang="de-DE" dirty="0"/>
              <a:t>CE Team besteht aus Yves Nauke und Dennis Korff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DE" sz="1800" b="1" dirty="0"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Strategisch</a:t>
            </a:r>
          </a:p>
          <a:p>
            <a:pPr marL="714375" lvl="0" indent="-357188">
              <a:buFont typeface="Courier New" panose="02070309020205020404" pitchFamily="49" charset="0"/>
              <a:buChar char="o"/>
            </a:pPr>
            <a:r>
              <a:rPr lang="de-DE" sz="1400" b="1" dirty="0"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Organisation und Überwachung </a:t>
            </a:r>
            <a:r>
              <a:rPr lang="de-DE" sz="1400" dirty="0"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der Durchführung von Konformitätsbewertungsverfahren/Risikobeurteilungen für die zuständigen Verantwortlichen für Maschinen, Strahlstrecken, Systeme und Komponenten der Beschleunigeranlagen und Experimente</a:t>
            </a:r>
          </a:p>
          <a:p>
            <a:pPr marL="714375" lvl="0" indent="-357188">
              <a:buFont typeface="Courier New" panose="02070309020205020404" pitchFamily="49" charset="0"/>
              <a:buChar char="o"/>
            </a:pPr>
            <a:r>
              <a:rPr lang="de-DE" sz="1400" b="1" dirty="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Unterstützung</a:t>
            </a:r>
            <a:r>
              <a:rPr lang="de-DE" sz="1400" dirty="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der Verantwortlichen bei der Nutzung von </a:t>
            </a:r>
            <a:r>
              <a:rPr lang="de-DE" sz="1400" dirty="0" err="1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Safexpert</a:t>
            </a:r>
            <a:r>
              <a:rPr lang="de-DE" sz="1400" dirty="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714375" lvl="0" indent="-357188">
              <a:buFont typeface="Courier New" panose="02070309020205020404" pitchFamily="49" charset="0"/>
              <a:buChar char="o"/>
            </a:pPr>
            <a:r>
              <a:rPr lang="de-DE" sz="1400" b="1" dirty="0"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Expertenwissen</a:t>
            </a:r>
            <a:r>
              <a:rPr lang="de-DE" sz="1400" dirty="0"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für Führungskräfte anderer Organisationseinheiten zu Themen der Konformitätserklärung un</a:t>
            </a:r>
            <a:r>
              <a:rPr lang="de-DE" sz="1400" dirty="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de-DE" sz="1400" dirty="0"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der entsprechenden Richtlinien, insbesondere der Maschinenrichtlinie, der Niederspannungsrichtlinie und der Druckgeräterichtlinie</a:t>
            </a:r>
          </a:p>
          <a:p>
            <a:pPr marL="714375" lvl="0" indent="-357188">
              <a:buFont typeface="Courier New" panose="02070309020205020404" pitchFamily="49" charset="0"/>
              <a:buChar char="o"/>
            </a:pPr>
            <a:r>
              <a:rPr lang="de-DE" sz="1400" b="1" dirty="0" err="1"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Know</a:t>
            </a:r>
            <a:r>
              <a:rPr lang="de-DE" sz="1400" b="1" dirty="0"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de-DE" sz="1400" b="1" dirty="0" err="1"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How</a:t>
            </a:r>
            <a:r>
              <a:rPr lang="de-DE" sz="1400" b="1" dirty="0"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Austausch</a:t>
            </a:r>
            <a:r>
              <a:rPr lang="de-DE" sz="1400" dirty="0"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für verantwortliche Projektmitarbeiter / Projektmitarbeiterinnen zur Unterstützung bei der Erstellung der erforderlichen Dokumentation</a:t>
            </a:r>
          </a:p>
          <a:p>
            <a:pPr marL="714375" lvl="0" indent="-357188">
              <a:buFont typeface="Courier New" panose="02070309020205020404" pitchFamily="49" charset="0"/>
              <a:buChar char="o"/>
            </a:pPr>
            <a:r>
              <a:rPr lang="de-DE" sz="1400" b="1" dirty="0"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Überwachung</a:t>
            </a:r>
            <a:r>
              <a:rPr lang="de-DE" sz="1400" dirty="0"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der Prozessdurchführung</a:t>
            </a:r>
          </a:p>
          <a:p>
            <a:pPr marL="714375" lvl="0" indent="-357188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e-DE" sz="1400" b="1" dirty="0"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Prüfung</a:t>
            </a:r>
            <a:r>
              <a:rPr lang="de-DE" sz="1400" dirty="0"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der für den Konformitätsnachweis notwendigen Dokumentation in enger Abstimmung und Zusammenarbeit mit der Qualitätssicherung</a:t>
            </a:r>
          </a:p>
          <a:p>
            <a:r>
              <a:rPr lang="de-DE" sz="1800" b="1" dirty="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Operativ</a:t>
            </a:r>
          </a:p>
          <a:p>
            <a:pPr marL="714375" indent="-357188">
              <a:buFont typeface="Courier New" panose="02070309020205020404" pitchFamily="49" charset="0"/>
              <a:buChar char="o"/>
            </a:pPr>
            <a:r>
              <a:rPr lang="de-DE" sz="1400" b="1" dirty="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Begleiten</a:t>
            </a:r>
            <a:r>
              <a:rPr lang="de-DE" sz="1400" dirty="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der Erstellung der Unterlagen mit</a:t>
            </a:r>
          </a:p>
          <a:p>
            <a:pPr marL="714375" indent="-357188">
              <a:buFont typeface="Courier New" panose="02070309020205020404" pitchFamily="49" charset="0"/>
              <a:buChar char="o"/>
            </a:pPr>
            <a:r>
              <a:rPr lang="de-DE" sz="1400" b="1" dirty="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Angebot von Jour Fix </a:t>
            </a:r>
            <a:r>
              <a:rPr lang="de-DE" sz="1400" dirty="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zur kontinuierlichen Bearbeitung</a:t>
            </a:r>
          </a:p>
          <a:p>
            <a:pPr marL="714375" indent="-357188">
              <a:buFont typeface="Courier New" panose="02070309020205020404" pitchFamily="49" charset="0"/>
              <a:buChar char="o"/>
            </a:pPr>
            <a:r>
              <a:rPr lang="de-DE" sz="1400" b="1" dirty="0" err="1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Know</a:t>
            </a:r>
            <a:r>
              <a:rPr lang="de-DE" sz="1400" b="1" dirty="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de-DE" sz="1400" b="1" dirty="0" err="1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How</a:t>
            </a:r>
            <a:r>
              <a:rPr lang="de-DE" sz="1400" b="1" dirty="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de-DE" sz="1400" dirty="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für APL, BGV, SPL zum Thema Erstellung der Unterlagen</a:t>
            </a:r>
          </a:p>
          <a:p>
            <a:pPr marL="714375" indent="-357188">
              <a:buFont typeface="Courier New" panose="02070309020205020404" pitchFamily="49" charset="0"/>
              <a:buChar char="o"/>
            </a:pPr>
            <a:r>
              <a:rPr lang="de-DE" sz="1400" b="1" dirty="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Bewertung</a:t>
            </a:r>
            <a:r>
              <a:rPr lang="de-DE" sz="1400" dirty="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der gelieferten Unterlagen</a:t>
            </a:r>
          </a:p>
          <a:p>
            <a:pPr marL="714375" indent="-357188">
              <a:buFont typeface="Courier New" panose="02070309020205020404" pitchFamily="49" charset="0"/>
              <a:buChar char="o"/>
            </a:pPr>
            <a:r>
              <a:rPr lang="de-DE" sz="1400" b="1" dirty="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Definition</a:t>
            </a:r>
            <a:r>
              <a:rPr lang="de-DE" sz="1400" dirty="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der Ablagestrukturen </a:t>
            </a:r>
          </a:p>
          <a:p>
            <a:pPr marL="714375" indent="-357188">
              <a:buFont typeface="Courier New" panose="02070309020205020404" pitchFamily="49" charset="0"/>
              <a:buChar char="o"/>
            </a:pPr>
            <a:r>
              <a:rPr lang="de-DE" sz="1400" b="1" dirty="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Kontakt</a:t>
            </a:r>
            <a:r>
              <a:rPr lang="de-DE" sz="1400" dirty="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zum externen Experten</a:t>
            </a:r>
          </a:p>
          <a:p>
            <a:pPr marL="714375" indent="-357188">
              <a:buFont typeface="Courier New" panose="02070309020205020404" pitchFamily="49" charset="0"/>
              <a:buChar char="o"/>
            </a:pPr>
            <a:r>
              <a:rPr lang="de-DE" sz="1400" b="1" dirty="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Überwachung</a:t>
            </a:r>
            <a:r>
              <a:rPr lang="de-DE" sz="1400" dirty="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der Termine zur Lieferung der Unterlagen</a:t>
            </a:r>
          </a:p>
          <a:p>
            <a:pPr marL="357187" indent="0">
              <a:buNone/>
            </a:pPr>
            <a:r>
              <a:rPr lang="de-DE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735E78E-2FB1-423F-BC17-C66F6988F75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28.01.2026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5D2DCF3-EEAB-45F1-81A4-DCDC19E09F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CE Konformitätsbewertungsprozess – Management Briefing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FBEF527-16E7-4FE5-9A6F-D4F0542C5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5D5C-ACCC-4108-BF49-8C2F0606CA76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0551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023456-4688-4E7A-86CD-69BF84612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252000"/>
            <a:ext cx="8934639" cy="828000"/>
          </a:xfrm>
        </p:spPr>
        <p:txBody>
          <a:bodyPr/>
          <a:lstStyle/>
          <a:p>
            <a:r>
              <a:rPr lang="de-DE" dirty="0"/>
              <a:t>Unterstützung – Hilfsmittel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5BE4A6-AB9D-41C0-AF26-BF893B1CD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Hilfsmittel zur Erstellung einer Risikoanalyse in GSI:		</a:t>
            </a:r>
            <a:r>
              <a:rPr lang="de-DE" b="1" dirty="0" err="1"/>
              <a:t>Safexpert</a:t>
            </a:r>
            <a:endParaRPr lang="de-DE" b="1" dirty="0"/>
          </a:p>
          <a:p>
            <a:endParaRPr lang="de-DE" dirty="0"/>
          </a:p>
          <a:p>
            <a:r>
              <a:rPr lang="de-DE" dirty="0"/>
              <a:t>Hilfsmittel zur Erläuterung der Notwendigkeiten:		</a:t>
            </a:r>
          </a:p>
          <a:p>
            <a:pPr marL="358775" indent="0">
              <a:buNone/>
            </a:pPr>
            <a:r>
              <a:rPr lang="de-DE" b="1" dirty="0"/>
              <a:t>Handreichung</a:t>
            </a:r>
            <a:r>
              <a:rPr lang="de-DE" dirty="0"/>
              <a:t> (auf der Website ENG verfügbar)</a:t>
            </a:r>
          </a:p>
          <a:p>
            <a:endParaRPr lang="de-DE" dirty="0"/>
          </a:p>
          <a:p>
            <a:r>
              <a:rPr lang="de-DE" dirty="0"/>
              <a:t>Hilfsmittel zur Unterstützung der Prüfungsleistung von APL: </a:t>
            </a:r>
            <a:br>
              <a:rPr lang="de-DE" dirty="0"/>
            </a:br>
            <a:r>
              <a:rPr lang="de-DE" dirty="0"/>
              <a:t>(auf der Website ENG verfügbar)</a:t>
            </a:r>
          </a:p>
          <a:p>
            <a:pPr marL="895350" indent="-179388">
              <a:buFont typeface="Arial" panose="020B0604020202020204" pitchFamily="34" charset="0"/>
              <a:buChar char="•"/>
            </a:pPr>
            <a:r>
              <a:rPr lang="de-DE" dirty="0"/>
              <a:t>Checkliste für Risikoanalyse</a:t>
            </a:r>
          </a:p>
          <a:p>
            <a:pPr marL="895350" indent="-179388">
              <a:buFont typeface="Arial" panose="020B0604020202020204" pitchFamily="34" charset="0"/>
              <a:buChar char="•"/>
            </a:pPr>
            <a:r>
              <a:rPr lang="de-DE" dirty="0"/>
              <a:t>Checkliste für Bedienungsanleitung</a:t>
            </a:r>
          </a:p>
          <a:p>
            <a:pPr marL="895350" indent="-179388">
              <a:buFont typeface="Arial" panose="020B0604020202020204" pitchFamily="34" charset="0"/>
              <a:buChar char="•"/>
            </a:pPr>
            <a:r>
              <a:rPr lang="de-DE" dirty="0"/>
              <a:t>Checkliste für Montageanleitung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A7E66A-5A4B-4090-AD4D-CCA32E78A2E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28.01.2026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624C90A-460E-452B-B3F8-05E58D19B1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CE Konformitätsbewertungsprozess – Management Briefing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D121311-D3A3-4029-8783-E341F69B9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5D5C-ACCC-4108-BF49-8C2F0606CA76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289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D0FF69-1B2F-46DF-B019-72ED1AF38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de-DE" sz="3600" dirty="0"/>
              <a:t>Vielen Dank für Ihre Aufmerksamkeit!</a:t>
            </a:r>
          </a:p>
          <a:p>
            <a:pPr marL="0" indent="0" algn="ctr">
              <a:buNone/>
            </a:pPr>
            <a:r>
              <a:rPr lang="de-DE" sz="3600" dirty="0"/>
              <a:t>Ich freue mich auf Ihre Fragen.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624DAE1-0B14-46EB-A4CF-3017ABDEF1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28.01.2026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E54B6C3-9FE3-4E47-A79E-EF0BCEA1D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CE Konformitätsbewertungsprozess – Management Briefing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E204AF-D8CC-484F-A8CD-B97B6B195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5D5C-ACCC-4108-BF49-8C2F0606CA76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9331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41C355-BA7F-4450-AC52-10B3D40F3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0505B4-5C5D-4F94-889A-3A1ADB81C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/>
              <a:t>Rechtliche Grundlagen</a:t>
            </a:r>
          </a:p>
          <a:p>
            <a:r>
              <a:rPr lang="de-DE" dirty="0"/>
              <a:t>Umfang von Konstruktionsarbeiten</a:t>
            </a:r>
          </a:p>
          <a:p>
            <a:r>
              <a:rPr lang="de-DE" dirty="0"/>
              <a:t>Risikoanalyse und Konformitätsbewertung </a:t>
            </a:r>
          </a:p>
          <a:p>
            <a:pPr lvl="1"/>
            <a:r>
              <a:rPr lang="de-DE" dirty="0"/>
              <a:t>Prozess</a:t>
            </a:r>
          </a:p>
          <a:p>
            <a:pPr lvl="1"/>
            <a:r>
              <a:rPr lang="de-DE" dirty="0"/>
              <a:t>Konsequenz fehlender Dokumentation</a:t>
            </a:r>
          </a:p>
          <a:p>
            <a:r>
              <a:rPr lang="de-DE" dirty="0"/>
              <a:t>Der Weg zum </a:t>
            </a:r>
            <a:r>
              <a:rPr lang="de-DE" dirty="0">
                <a:solidFill>
                  <a:schemeClr val="tx1"/>
                </a:solidFill>
              </a:rPr>
              <a:t>System</a:t>
            </a:r>
          </a:p>
          <a:p>
            <a:pPr lvl="1"/>
            <a:r>
              <a:rPr lang="de-DE" dirty="0">
                <a:solidFill>
                  <a:schemeClr val="tx1"/>
                </a:solidFill>
              </a:rPr>
              <a:t>z</a:t>
            </a:r>
            <a:r>
              <a:rPr lang="de-DE" dirty="0"/>
              <a:t>u betrachtende Stufen</a:t>
            </a:r>
          </a:p>
          <a:p>
            <a:pPr lvl="1"/>
            <a:r>
              <a:rPr lang="de-DE" dirty="0"/>
              <a:t>Vorgehen und Verantwortlichkeiten</a:t>
            </a:r>
            <a:endParaRPr lang="de-DE" dirty="0">
              <a:solidFill>
                <a:schemeClr val="tx1"/>
              </a:solidFill>
            </a:endParaRPr>
          </a:p>
          <a:p>
            <a:r>
              <a:rPr lang="de-DE" dirty="0"/>
              <a:t>Grundlegendes Vorgehen währen des Konformitätsbewertungsprozesses und Verantwortlichkeiten</a:t>
            </a:r>
          </a:p>
          <a:p>
            <a:r>
              <a:rPr lang="de-DE" dirty="0"/>
              <a:t>Dokumentation</a:t>
            </a:r>
          </a:p>
          <a:p>
            <a:pPr lvl="1"/>
            <a:r>
              <a:rPr lang="de-DE" dirty="0"/>
              <a:t>Wie kommen die Daten ins SAP?</a:t>
            </a:r>
          </a:p>
          <a:p>
            <a:pPr lvl="1"/>
            <a:r>
              <a:rPr lang="de-DE" dirty="0"/>
              <a:t>Abbildungsstruktur</a:t>
            </a:r>
          </a:p>
          <a:p>
            <a:pPr lvl="1"/>
            <a:r>
              <a:rPr lang="de-DE" dirty="0"/>
              <a:t>Abbildung in SAP</a:t>
            </a:r>
          </a:p>
          <a:p>
            <a:pPr lvl="1"/>
            <a:r>
              <a:rPr lang="de-DE" dirty="0"/>
              <a:t>Beispiel Funktionale Systeme</a:t>
            </a:r>
          </a:p>
          <a:p>
            <a:r>
              <a:rPr lang="de-DE" dirty="0" err="1"/>
              <a:t>Lessons</a:t>
            </a:r>
            <a:r>
              <a:rPr lang="de-DE" dirty="0"/>
              <a:t> </a:t>
            </a:r>
            <a:r>
              <a:rPr lang="de-DE" dirty="0" err="1"/>
              <a:t>learned</a:t>
            </a:r>
            <a:r>
              <a:rPr lang="de-DE" dirty="0"/>
              <a:t> und Verbesserungspotential</a:t>
            </a:r>
          </a:p>
          <a:p>
            <a:r>
              <a:rPr lang="de-DE" dirty="0"/>
              <a:t>Unterstützung </a:t>
            </a:r>
          </a:p>
          <a:p>
            <a:pPr lvl="1"/>
            <a:r>
              <a:rPr lang="de-DE" dirty="0"/>
              <a:t>Beratungsteam CE</a:t>
            </a:r>
          </a:p>
          <a:p>
            <a:pPr lvl="1"/>
            <a:r>
              <a:rPr lang="de-DE" dirty="0"/>
              <a:t>Hilfsmittel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CFDC30-01F1-4D73-B0F4-7A765580BC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28.01.2026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4F781F4-79E0-44BB-95CD-FE7D0E1142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Prozess CE Konformitätsbewertung  – Management Briefing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EB2376-605E-4743-B8C4-F63E5AB9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5D5C-ACCC-4108-BF49-8C2F0606CA7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183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FCE07B5-CF2A-43EB-8F00-2DE04EC33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252000"/>
            <a:ext cx="8934639" cy="828000"/>
          </a:xfrm>
        </p:spPr>
        <p:txBody>
          <a:bodyPr/>
          <a:lstStyle/>
          <a:p>
            <a:r>
              <a:rPr lang="de-DE" dirty="0"/>
              <a:t>Rechtliche Grundlagen für die sicherheitstechnischen Nachweise im Konformitätsbewertungsprozess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439C08-2D95-497B-B278-82D5602CC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/>
              <a:t>Beim Konformitätsbewertungsprozess geht es um Sicherheit!</a:t>
            </a:r>
          </a:p>
          <a:p>
            <a:pPr marL="0" indent="0">
              <a:buNone/>
            </a:pPr>
            <a:r>
              <a:rPr lang="de-DE" sz="2000" dirty="0"/>
              <a:t>Und dies auch bis hin zur Entsorgung der Komponenten </a:t>
            </a:r>
            <a:br>
              <a:rPr lang="de-DE" sz="2000" dirty="0"/>
            </a:br>
            <a:r>
              <a:rPr lang="de-DE" sz="2000" dirty="0"/>
              <a:t>(während der Risikoanalyse zu beachten!)</a:t>
            </a:r>
          </a:p>
          <a:p>
            <a:pPr marL="0" indent="0">
              <a:buNone/>
            </a:pPr>
            <a:r>
              <a:rPr lang="de-DE" sz="2000" dirty="0"/>
              <a:t>Grundlage ist die Verordnung 2001/95/EG </a:t>
            </a:r>
            <a:r>
              <a:rPr lang="de-DE" sz="1600" dirty="0"/>
              <a:t>(Richtlinie 2001/95/EG des Europäischen Parlaments und des Rates vom 3. Dezember 2001 über die allgemeine Produktsicherheit)</a:t>
            </a:r>
          </a:p>
          <a:p>
            <a:pPr marL="0" indent="0">
              <a:buNone/>
            </a:pPr>
            <a:r>
              <a:rPr lang="de-DE" sz="2000" dirty="0"/>
              <a:t>Die deutsche Umsetzung ist das Produktsicherheitsgesetz.</a:t>
            </a:r>
          </a:p>
          <a:p>
            <a:pPr marL="0" indent="0">
              <a:buNone/>
            </a:pPr>
            <a:r>
              <a:rPr lang="de-DE" sz="2000" dirty="0"/>
              <a:t>Unterverordnungen sind zum Beispiel Maschinenverordnung oder Druckgeräteverordnung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CED8625-C45C-4A5F-A1F7-FF43851D8902}"/>
              </a:ext>
            </a:extLst>
          </p:cNvPr>
          <p:cNvSpPr txBox="1"/>
          <p:nvPr/>
        </p:nvSpPr>
        <p:spPr>
          <a:xfrm>
            <a:off x="789418" y="3936705"/>
            <a:ext cx="361561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Beispiel Wertigkeit der Vorgaben:</a:t>
            </a:r>
          </a:p>
          <a:p>
            <a:endParaRPr lang="de-DE" sz="900" dirty="0"/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2001/95/EG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Produktsicherheitsgesetz</a:t>
            </a:r>
          </a:p>
          <a:p>
            <a:pPr marL="342900" indent="-342900">
              <a:buAutoNum type="arabicPeriod" startAt="3"/>
            </a:pPr>
            <a:r>
              <a:rPr lang="de-DE" dirty="0"/>
              <a:t>Druckgeräteverordnung</a:t>
            </a:r>
          </a:p>
          <a:p>
            <a:endParaRPr lang="de-DE" sz="100" dirty="0"/>
          </a:p>
          <a:p>
            <a:pPr marL="342900" indent="-342900">
              <a:buFont typeface="+mj-lt"/>
              <a:buAutoNum type="arabicPeriod" startAt="3"/>
            </a:pPr>
            <a:r>
              <a:rPr lang="de-DE" dirty="0"/>
              <a:t>Maschinenverordnung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de-DE" dirty="0"/>
              <a:t>Vertrag</a:t>
            </a:r>
          </a:p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7C6E6A4-2E28-4F22-B07D-9A0696A26BD3}"/>
              </a:ext>
            </a:extLst>
          </p:cNvPr>
          <p:cNvSpPr txBox="1"/>
          <p:nvPr/>
        </p:nvSpPr>
        <p:spPr>
          <a:xfrm>
            <a:off x="5112604" y="3936705"/>
            <a:ext cx="60353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u="sng" dirty="0"/>
              <a:t>D.h. für keinen Lieferanten, der für uns Teile entwickelt und fertigt, gibt es Ausnahmen bei beim Konformitätsbewertungsprozess!</a:t>
            </a:r>
          </a:p>
          <a:p>
            <a:endParaRPr lang="de-DE" sz="2000" u="sng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649D175-53E1-4977-850A-83B0BCB091B6}"/>
              </a:ext>
            </a:extLst>
          </p:cNvPr>
          <p:cNvSpPr txBox="1"/>
          <p:nvPr/>
        </p:nvSpPr>
        <p:spPr>
          <a:xfrm>
            <a:off x="5112604" y="5012624"/>
            <a:ext cx="6397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Treffen für eine Komponenten diverse Verordnungen zu, sind sie alle zu bedienen, überlagern sie sich, muss nachgewiesen werden, welcher Verordnung gefolgt wurde.</a:t>
            </a:r>
          </a:p>
          <a:p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3F08A3C-E5A9-4F2E-B1C0-33F5C20761BA}"/>
              </a:ext>
            </a:extLst>
          </p:cNvPr>
          <p:cNvSpPr txBox="1"/>
          <p:nvPr/>
        </p:nvSpPr>
        <p:spPr>
          <a:xfrm>
            <a:off x="415090" y="6058416"/>
            <a:ext cx="6701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Kein von uns abgeschlossener Vertrag toppt ein Gesetz!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E8749835-21FC-417C-B1A9-13B7FDC3BD1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28.01.2026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C90C7A81-6F16-4DEF-A8E2-5278DFF919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CE Konformitätsbewertungsprozess – Management Briefing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7FCD9E5-6946-41C5-997F-A730AB410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5D5C-ACCC-4108-BF49-8C2F0606CA7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8320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BB8CEB-31A7-4F40-AF05-DE6550A17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252000"/>
            <a:ext cx="8934639" cy="828000"/>
          </a:xfrm>
        </p:spPr>
        <p:txBody>
          <a:bodyPr/>
          <a:lstStyle/>
          <a:p>
            <a:r>
              <a:rPr lang="de-DE" dirty="0"/>
              <a:t>Umfang von Konstruktionsarbeiten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FB666C-88FB-418A-B766-254A75A07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515" y="1450688"/>
            <a:ext cx="5916326" cy="4903585"/>
          </a:xfrm>
        </p:spPr>
        <p:txBody>
          <a:bodyPr/>
          <a:lstStyle/>
          <a:p>
            <a:r>
              <a:rPr lang="de-DE" dirty="0"/>
              <a:t>Erstellung Berechnungsunterlagen</a:t>
            </a:r>
          </a:p>
          <a:p>
            <a:r>
              <a:rPr lang="de-DE" dirty="0"/>
              <a:t>Erstellung von Risikoanalysen</a:t>
            </a:r>
          </a:p>
          <a:p>
            <a:r>
              <a:rPr lang="de-DE" dirty="0"/>
              <a:t>Erstellung der Bedienungsanleitung inkl. Transportanleitungen</a:t>
            </a:r>
          </a:p>
          <a:p>
            <a:r>
              <a:rPr lang="de-DE" dirty="0"/>
              <a:t>Erstellung Konstruktion</a:t>
            </a:r>
          </a:p>
          <a:p>
            <a:r>
              <a:rPr lang="de-DE" dirty="0"/>
              <a:t>Prüfung der Unterlagen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/>
              <a:t>auf Normkonforme Ausführung (auch Übereinstimmung zwischen Modell und Zeichnung)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/>
              <a:t>auf Rechtskonforme Ausführung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/>
              <a:t>auf Schnittstellen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/>
              <a:t>auf Festigkeit, Haltbarkeit, Herstellbarkeit</a:t>
            </a:r>
          </a:p>
          <a:p>
            <a:endParaRPr lang="de-DE" dirty="0"/>
          </a:p>
        </p:txBody>
      </p:sp>
      <p:sp>
        <p:nvSpPr>
          <p:cNvPr id="4" name="Geschweifte Klammer rechts 3">
            <a:extLst>
              <a:ext uri="{FF2B5EF4-FFF2-40B4-BE49-F238E27FC236}">
                <a16:creationId xmlns:a16="http://schemas.microsoft.com/office/drawing/2014/main" id="{ED5C8C19-CE2D-4B18-890F-520B06013A28}"/>
              </a:ext>
            </a:extLst>
          </p:cNvPr>
          <p:cNvSpPr/>
          <p:nvPr/>
        </p:nvSpPr>
        <p:spPr>
          <a:xfrm>
            <a:off x="5844540" y="1450688"/>
            <a:ext cx="746760" cy="2069752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9C36808-697F-4601-89B5-0CCB625070F9}"/>
              </a:ext>
            </a:extLst>
          </p:cNvPr>
          <p:cNvSpPr txBox="1"/>
          <p:nvPr/>
        </p:nvSpPr>
        <p:spPr>
          <a:xfrm>
            <a:off x="6812279" y="1406298"/>
            <a:ext cx="5082539" cy="230832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2400" u="sng" dirty="0"/>
              <a:t>Wird gesetzlich gefordert!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400" dirty="0"/>
              <a:t>zur Zeit </a:t>
            </a:r>
            <a:br>
              <a:rPr lang="de-DE" sz="2400" dirty="0"/>
            </a:br>
            <a:r>
              <a:rPr lang="de-DE" sz="2400" dirty="0"/>
              <a:t>durch Produktsicherheitsgesetz und z.B. Maschinenrichtlinie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400" dirty="0"/>
              <a:t>in Zukunft </a:t>
            </a:r>
            <a:br>
              <a:rPr lang="de-DE" sz="2400" dirty="0"/>
            </a:br>
            <a:r>
              <a:rPr lang="de-DE" sz="2400" dirty="0"/>
              <a:t>durch Maschinenverordnung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FC4CEC7-8844-4538-8035-9D4881D4B72F}"/>
              </a:ext>
            </a:extLst>
          </p:cNvPr>
          <p:cNvSpPr txBox="1"/>
          <p:nvPr/>
        </p:nvSpPr>
        <p:spPr>
          <a:xfrm>
            <a:off x="6812280" y="3914292"/>
            <a:ext cx="5082540" cy="224676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sz="2800" dirty="0"/>
              <a:t>in den Gesetzen sind die Ausnahmen definiert, Forschungsanlagen sind </a:t>
            </a:r>
            <a:r>
              <a:rPr lang="de-DE" sz="2800" u="sng" dirty="0"/>
              <a:t>keine</a:t>
            </a:r>
            <a:r>
              <a:rPr lang="de-DE" sz="2800" dirty="0"/>
              <a:t> Ausnahme, sie unterliegen vollrechtlich den Gesetzen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9ECC985-8B6D-4E2A-8AEF-844A601FC1C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28.01.2026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333C5E81-DE1A-4355-AD3D-C1727813FE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CE Konformitätsbewertungsprozess – Management Briefing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CF6C2496-D53D-4B50-B6C0-30042C19D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5D5C-ACCC-4108-BF49-8C2F0606CA7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157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24684568-0B60-4D59-A17E-4E4518FC8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32" y="1313314"/>
            <a:ext cx="1779922" cy="962909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B4F687CF-8D1D-4C37-9BFE-CE6908AA29FE}"/>
              </a:ext>
            </a:extLst>
          </p:cNvPr>
          <p:cNvSpPr txBox="1"/>
          <p:nvPr/>
        </p:nvSpPr>
        <p:spPr>
          <a:xfrm>
            <a:off x="428625" y="2402681"/>
            <a:ext cx="1674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/>
              <a:t>Übergabe der Spezifikation, ggf. des DMU-Modells und der Spezifikationszeichnungen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49499E0A-3B7C-4AA6-B121-268282AE4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398" y="1239457"/>
            <a:ext cx="962698" cy="1067993"/>
          </a:xfrm>
          <a:prstGeom prst="rect">
            <a:avLst/>
          </a:prstGeom>
        </p:spPr>
      </p:pic>
      <p:sp>
        <p:nvSpPr>
          <p:cNvPr id="28" name="Pfeil: nach rechts 27">
            <a:extLst>
              <a:ext uri="{FF2B5EF4-FFF2-40B4-BE49-F238E27FC236}">
                <a16:creationId xmlns:a16="http://schemas.microsoft.com/office/drawing/2014/main" id="{5CB42902-C0B4-4190-8D1E-1EF502A2345B}"/>
              </a:ext>
            </a:extLst>
          </p:cNvPr>
          <p:cNvSpPr/>
          <p:nvPr/>
        </p:nvSpPr>
        <p:spPr>
          <a:xfrm>
            <a:off x="280265" y="576000"/>
            <a:ext cx="5477270" cy="61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Entwicklung</a:t>
            </a:r>
          </a:p>
        </p:txBody>
      </p:sp>
      <p:sp>
        <p:nvSpPr>
          <p:cNvPr id="29" name="Pfeil: nach rechts 28">
            <a:extLst>
              <a:ext uri="{FF2B5EF4-FFF2-40B4-BE49-F238E27FC236}">
                <a16:creationId xmlns:a16="http://schemas.microsoft.com/office/drawing/2014/main" id="{45DE7B8E-C718-4E25-BA48-6B3E43127E84}"/>
              </a:ext>
            </a:extLst>
          </p:cNvPr>
          <p:cNvSpPr/>
          <p:nvPr/>
        </p:nvSpPr>
        <p:spPr>
          <a:xfrm>
            <a:off x="2240757" y="2340000"/>
            <a:ext cx="4785430" cy="57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Risikoanalyse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D6CE291F-14D4-4291-A825-54731AF1E191}"/>
              </a:ext>
            </a:extLst>
          </p:cNvPr>
          <p:cNvSpPr txBox="1"/>
          <p:nvPr/>
        </p:nvSpPr>
        <p:spPr>
          <a:xfrm>
            <a:off x="2240757" y="1347789"/>
            <a:ext cx="1252538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200" dirty="0"/>
              <a:t>Ermittlung der Anforderungen durch den Lieferanten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20B78D44-4D0C-448C-A246-D5393F8AFC28}"/>
              </a:ext>
            </a:extLst>
          </p:cNvPr>
          <p:cNvSpPr txBox="1"/>
          <p:nvPr/>
        </p:nvSpPr>
        <p:spPr>
          <a:xfrm>
            <a:off x="373733" y="2921327"/>
            <a:ext cx="16740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Das </a:t>
            </a:r>
            <a:r>
              <a:rPr lang="de-DE" sz="1050" b="1" dirty="0"/>
              <a:t>Lastenheft</a:t>
            </a:r>
            <a:r>
              <a:rPr lang="de-DE" sz="1050" dirty="0"/>
              <a:t> beschreibt die gesamte Funktionalität, die eine Komponenten erfüllen soll, und dient als Grundlage für die Einholung von Angeboten. Das </a:t>
            </a:r>
            <a:r>
              <a:rPr lang="de-DE" sz="1050" b="1" dirty="0"/>
              <a:t>Pflichtenheft</a:t>
            </a:r>
            <a:r>
              <a:rPr lang="de-DE" sz="1050" dirty="0"/>
              <a:t> stellt die Lösung des Anbieters dar und beschreibt, wie die im </a:t>
            </a:r>
            <a:r>
              <a:rPr lang="de-DE" sz="1050" b="1" dirty="0"/>
              <a:t>Lastenheft</a:t>
            </a:r>
            <a:r>
              <a:rPr lang="de-DE" sz="1050" dirty="0"/>
              <a:t> gewünschten Funktionen umgesetzt werden.</a:t>
            </a:r>
          </a:p>
        </p:txBody>
      </p: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F51C005A-5CEB-41AB-B121-8BE3B5563879}"/>
              </a:ext>
            </a:extLst>
          </p:cNvPr>
          <p:cNvCxnSpPr>
            <a:cxnSpLocks/>
          </p:cNvCxnSpPr>
          <p:nvPr/>
        </p:nvCxnSpPr>
        <p:spPr>
          <a:xfrm flipH="1">
            <a:off x="866775" y="1670196"/>
            <a:ext cx="573881" cy="1301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9569D16B-AE43-4F31-8A38-3D4F1635A20A}"/>
              </a:ext>
            </a:extLst>
          </p:cNvPr>
          <p:cNvSpPr txBox="1"/>
          <p:nvPr/>
        </p:nvSpPr>
        <p:spPr>
          <a:xfrm>
            <a:off x="2218145" y="2844000"/>
            <a:ext cx="13103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50"/>
            </a:lvl1pPr>
          </a:lstStyle>
          <a:p>
            <a:r>
              <a:rPr lang="de-DE" sz="800" dirty="0"/>
              <a:t>Prüfen, welche Normen bei der Auslegung zu beachten sind und wie diese in die Konstruktion zu integrieren sind.</a:t>
            </a:r>
          </a:p>
          <a:p>
            <a:r>
              <a:rPr lang="de-DE" sz="800" dirty="0"/>
              <a:t>Anlegen der Risikoanalyse,</a:t>
            </a:r>
          </a:p>
          <a:p>
            <a:r>
              <a:rPr lang="de-DE" sz="800" dirty="0"/>
              <a:t>bestimmungsgemäße Verwendung festlegen, Festlegen, welche sicherheits-technischen Berechnungen durchzuführen sind mit welchen Systemgrenzen und welches die bestimmungsgemäße Verwendung ist</a:t>
            </a:r>
          </a:p>
          <a:p>
            <a:endParaRPr lang="de-DE" sz="800" dirty="0"/>
          </a:p>
        </p:txBody>
      </p: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1C318540-1598-44A5-9744-AE17E659B257}"/>
              </a:ext>
            </a:extLst>
          </p:cNvPr>
          <p:cNvCxnSpPr>
            <a:cxnSpLocks/>
          </p:cNvCxnSpPr>
          <p:nvPr/>
        </p:nvCxnSpPr>
        <p:spPr>
          <a:xfrm flipH="1">
            <a:off x="1196465" y="2860513"/>
            <a:ext cx="1033883" cy="1340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>
            <a:extLst>
              <a:ext uri="{FF2B5EF4-FFF2-40B4-BE49-F238E27FC236}">
                <a16:creationId xmlns:a16="http://schemas.microsoft.com/office/drawing/2014/main" id="{E989D616-AED4-4BBA-B49D-301A5A4A0C26}"/>
              </a:ext>
            </a:extLst>
          </p:cNvPr>
          <p:cNvSpPr txBox="1"/>
          <p:nvPr/>
        </p:nvSpPr>
        <p:spPr>
          <a:xfrm>
            <a:off x="3657600" y="2233613"/>
            <a:ext cx="8854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00" dirty="0"/>
              <a:t>Modell ist fertig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6464A76B-A11E-4418-9C1C-7431E2B25057}"/>
              </a:ext>
            </a:extLst>
          </p:cNvPr>
          <p:cNvSpPr txBox="1"/>
          <p:nvPr/>
        </p:nvSpPr>
        <p:spPr>
          <a:xfrm>
            <a:off x="3629560" y="1135241"/>
            <a:ext cx="12212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Wunsch </a:t>
            </a:r>
            <a:r>
              <a:rPr lang="de-DE" sz="900" dirty="0" err="1"/>
              <a:t>CDR</a:t>
            </a:r>
            <a:endParaRPr lang="de-DE" sz="900" dirty="0"/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FEF2F356-6A78-4AC1-896B-F384860D1BF4}"/>
              </a:ext>
            </a:extLst>
          </p:cNvPr>
          <p:cNvSpPr txBox="1"/>
          <p:nvPr/>
        </p:nvSpPr>
        <p:spPr>
          <a:xfrm>
            <a:off x="3422025" y="2844000"/>
            <a:ext cx="11210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50"/>
            </a:lvl1pPr>
          </a:lstStyle>
          <a:p>
            <a:r>
              <a:rPr lang="de-DE" sz="800" dirty="0"/>
              <a:t>Entwürfe von: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 b="1" dirty="0"/>
              <a:t>Manual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 dirty="0"/>
              <a:t>Montage-anleitung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 b="1" dirty="0"/>
              <a:t>Risikoanalyse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 dirty="0"/>
              <a:t>Qualitäts-sicherungsplan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 dirty="0"/>
              <a:t>Produktionsplan</a:t>
            </a:r>
          </a:p>
          <a:p>
            <a:r>
              <a:rPr lang="de-DE" sz="800" dirty="0"/>
              <a:t>Finale Unterlagen: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 dirty="0"/>
              <a:t>Berechnungen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 dirty="0"/>
              <a:t>Auslegungen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104EF652-DB4C-4BC0-BB05-59522B112540}"/>
              </a:ext>
            </a:extLst>
          </p:cNvPr>
          <p:cNvSpPr txBox="1"/>
          <p:nvPr/>
        </p:nvSpPr>
        <p:spPr>
          <a:xfrm>
            <a:off x="428625" y="5353422"/>
            <a:ext cx="11489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Die Pflicht eines Konstrukteurs ist es, eine sichere Komponente zu konstruieren.</a:t>
            </a:r>
          </a:p>
          <a:p>
            <a:r>
              <a:rPr lang="de-DE" sz="1600" dirty="0"/>
              <a:t>Eine Risikoanalyse ist dokumentiertes Nachdenken des Konstrukteurs zu </a:t>
            </a:r>
            <a:r>
              <a:rPr lang="de-DE" sz="1600" u="sng" dirty="0"/>
              <a:t>sicherheitstechnischen</a:t>
            </a:r>
            <a:r>
              <a:rPr lang="de-DE" sz="1600" dirty="0"/>
              <a:t> Aspekten, dass er sowieso machen muss, um das Pflichtenheft erarbeiten zu können und sich mit den notwendigen Inhalten der Konstruktionsarbeiten vertraut machen zu können. </a:t>
            </a:r>
          </a:p>
          <a:p>
            <a:r>
              <a:rPr lang="de-DE" sz="1600" dirty="0"/>
              <a:t>Die Pflicht des Herstellers ist es, ein Konformitätsbewertungsverfahren für die entsprechende Komponente durchzuführen.</a:t>
            </a:r>
          </a:p>
        </p:txBody>
      </p: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E6A0AC5E-B0D9-4397-B143-D90021F644C5}"/>
              </a:ext>
            </a:extLst>
          </p:cNvPr>
          <p:cNvCxnSpPr>
            <a:cxnSpLocks/>
          </p:cNvCxnSpPr>
          <p:nvPr/>
        </p:nvCxnSpPr>
        <p:spPr>
          <a:xfrm flipH="1">
            <a:off x="897670" y="2118360"/>
            <a:ext cx="1343087" cy="2109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feil: nach rechts 45">
            <a:extLst>
              <a:ext uri="{FF2B5EF4-FFF2-40B4-BE49-F238E27FC236}">
                <a16:creationId xmlns:a16="http://schemas.microsoft.com/office/drawing/2014/main" id="{92C56E06-15FD-4F38-A6C1-D19B33A322F5}"/>
              </a:ext>
            </a:extLst>
          </p:cNvPr>
          <p:cNvSpPr/>
          <p:nvPr/>
        </p:nvSpPr>
        <p:spPr>
          <a:xfrm>
            <a:off x="5845624" y="576000"/>
            <a:ext cx="1832361" cy="61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Produktion</a:t>
            </a:r>
          </a:p>
        </p:txBody>
      </p:sp>
      <p:sp>
        <p:nvSpPr>
          <p:cNvPr id="47" name="Pfeil: nach rechts 46">
            <a:extLst>
              <a:ext uri="{FF2B5EF4-FFF2-40B4-BE49-F238E27FC236}">
                <a16:creationId xmlns:a16="http://schemas.microsoft.com/office/drawing/2014/main" id="{09DFF96C-C417-4F73-A0C2-E6CBBB7550CB}"/>
              </a:ext>
            </a:extLst>
          </p:cNvPr>
          <p:cNvSpPr/>
          <p:nvPr/>
        </p:nvSpPr>
        <p:spPr>
          <a:xfrm>
            <a:off x="7775838" y="576000"/>
            <a:ext cx="4330437" cy="61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Montage und Inbetriebnahme</a:t>
            </a:r>
          </a:p>
        </p:txBody>
      </p:sp>
      <p:sp>
        <p:nvSpPr>
          <p:cNvPr id="48" name="Pfeil: nach rechts 47">
            <a:extLst>
              <a:ext uri="{FF2B5EF4-FFF2-40B4-BE49-F238E27FC236}">
                <a16:creationId xmlns:a16="http://schemas.microsoft.com/office/drawing/2014/main" id="{D071A647-24C1-486D-A824-E27116A88E59}"/>
              </a:ext>
            </a:extLst>
          </p:cNvPr>
          <p:cNvSpPr/>
          <p:nvPr/>
        </p:nvSpPr>
        <p:spPr>
          <a:xfrm>
            <a:off x="7046306" y="2339230"/>
            <a:ext cx="4717069" cy="57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Konformitätserklärung (System)</a:t>
            </a:r>
          </a:p>
        </p:txBody>
      </p:sp>
      <p:pic>
        <p:nvPicPr>
          <p:cNvPr id="50" name="Grafik 49">
            <a:extLst>
              <a:ext uri="{FF2B5EF4-FFF2-40B4-BE49-F238E27FC236}">
                <a16:creationId xmlns:a16="http://schemas.microsoft.com/office/drawing/2014/main" id="{677BE5A6-4105-4405-8E81-D404F21EB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8272" y="1300859"/>
            <a:ext cx="824923" cy="947041"/>
          </a:xfrm>
          <a:prstGeom prst="rect">
            <a:avLst/>
          </a:prstGeom>
        </p:spPr>
      </p:pic>
      <p:sp>
        <p:nvSpPr>
          <p:cNvPr id="51" name="Textfeld 50">
            <a:extLst>
              <a:ext uri="{FF2B5EF4-FFF2-40B4-BE49-F238E27FC236}">
                <a16:creationId xmlns:a16="http://schemas.microsoft.com/office/drawing/2014/main" id="{8D20DB5B-13A0-4EEF-B805-870D8085135E}"/>
              </a:ext>
            </a:extLst>
          </p:cNvPr>
          <p:cNvSpPr txBox="1"/>
          <p:nvPr/>
        </p:nvSpPr>
        <p:spPr>
          <a:xfrm>
            <a:off x="4609303" y="2233613"/>
            <a:ext cx="10870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/>
              <a:t>Zeichnungen fertig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B16B0854-F9DA-40A9-BDBE-5C423E19BF11}"/>
              </a:ext>
            </a:extLst>
          </p:cNvPr>
          <p:cNvSpPr txBox="1"/>
          <p:nvPr/>
        </p:nvSpPr>
        <p:spPr>
          <a:xfrm>
            <a:off x="4449154" y="2844000"/>
            <a:ext cx="11937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50"/>
            </a:lvl1pPr>
          </a:lstStyle>
          <a:p>
            <a:r>
              <a:rPr lang="de-DE" sz="800" u="sng" dirty="0"/>
              <a:t>Fertig!: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 b="1" dirty="0"/>
              <a:t>Manual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 dirty="0"/>
              <a:t>Montage-anleitung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 b="1" dirty="0"/>
              <a:t>Risikoanalyse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 dirty="0"/>
              <a:t>Qualitäts-</a:t>
            </a:r>
          </a:p>
          <a:p>
            <a:pPr marL="180975"/>
            <a:r>
              <a:rPr lang="de-DE" sz="800" dirty="0"/>
              <a:t>sicherungsplan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 dirty="0"/>
              <a:t>Produktionsplan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 dirty="0"/>
              <a:t>Berechnungen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 dirty="0"/>
              <a:t>Auslegungen</a:t>
            </a:r>
          </a:p>
        </p:txBody>
      </p:sp>
      <p:pic>
        <p:nvPicPr>
          <p:cNvPr id="54" name="Grafik 53">
            <a:extLst>
              <a:ext uri="{FF2B5EF4-FFF2-40B4-BE49-F238E27FC236}">
                <a16:creationId xmlns:a16="http://schemas.microsoft.com/office/drawing/2014/main" id="{3FBC14D0-84D0-40B6-9DD7-FDB1B66FEA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2182" y="1364123"/>
            <a:ext cx="787960" cy="928748"/>
          </a:xfrm>
          <a:prstGeom prst="rect">
            <a:avLst/>
          </a:prstGeom>
        </p:spPr>
      </p:pic>
      <p:sp>
        <p:nvSpPr>
          <p:cNvPr id="55" name="Textfeld 54">
            <a:extLst>
              <a:ext uri="{FF2B5EF4-FFF2-40B4-BE49-F238E27FC236}">
                <a16:creationId xmlns:a16="http://schemas.microsoft.com/office/drawing/2014/main" id="{7B0CB347-1C8E-4A6C-85EF-02F387955683}"/>
              </a:ext>
            </a:extLst>
          </p:cNvPr>
          <p:cNvSpPr txBox="1"/>
          <p:nvPr/>
        </p:nvSpPr>
        <p:spPr>
          <a:xfrm>
            <a:off x="5509869" y="2844000"/>
            <a:ext cx="13983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50"/>
            </a:lvl1pPr>
          </a:lstStyle>
          <a:p>
            <a:r>
              <a:rPr lang="de-DE" sz="800" dirty="0"/>
              <a:t>Fertig!: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 dirty="0"/>
              <a:t>Unterlagen zu Material-spezifikationen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 dirty="0"/>
              <a:t>3.1 Zeugnisse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 dirty="0"/>
              <a:t>Schweißzertifikate, </a:t>
            </a:r>
            <a:r>
              <a:rPr lang="de-DE" sz="800" dirty="0" err="1"/>
              <a:t>Schweißerzertifikate</a:t>
            </a:r>
            <a:endParaRPr lang="de-DE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 dirty="0"/>
              <a:t>Montageanleitung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 b="1" dirty="0"/>
              <a:t>Risikoanalyse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 dirty="0"/>
              <a:t>Messprotokolle entsprechend dem QS-Plan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 u="sng" dirty="0"/>
              <a:t>freigegebene</a:t>
            </a:r>
            <a:r>
              <a:rPr lang="de-DE" sz="800" dirty="0"/>
              <a:t> NCR</a:t>
            </a:r>
          </a:p>
          <a:p>
            <a:r>
              <a:rPr lang="de-DE" sz="800" dirty="0"/>
              <a:t>Finale Unterlage: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 dirty="0"/>
              <a:t>Berechnungen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 dirty="0"/>
              <a:t>Auslegungen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 dirty="0"/>
              <a:t>Transportanweisung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 dirty="0"/>
              <a:t>Bedienungsanweisung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 dirty="0"/>
              <a:t>Betriebsanweisung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760D7D58-0414-4BA6-B493-D30EDCC9EA50}"/>
              </a:ext>
            </a:extLst>
          </p:cNvPr>
          <p:cNvSpPr txBox="1"/>
          <p:nvPr/>
        </p:nvSpPr>
        <p:spPr>
          <a:xfrm>
            <a:off x="4567985" y="1135241"/>
            <a:ext cx="10749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Wunsch FDR</a:t>
            </a: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107EB53A-F48A-411F-B3FB-D824C07B5679}"/>
              </a:ext>
            </a:extLst>
          </p:cNvPr>
          <p:cNvSpPr/>
          <p:nvPr/>
        </p:nvSpPr>
        <p:spPr>
          <a:xfrm>
            <a:off x="6719970" y="1361965"/>
            <a:ext cx="926040" cy="9142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/>
              </a:rPr>
              <a:t>Lieferant</a:t>
            </a:r>
          </a:p>
          <a:p>
            <a:pPr algn="ctr"/>
            <a:endParaRPr lang="de-DE" sz="1000" dirty="0">
              <a:solidFill>
                <a:schemeClr val="tx1"/>
              </a:solidFill>
              <a:latin typeface="Arial"/>
            </a:endParaRPr>
          </a:p>
          <a:p>
            <a:pPr algn="ctr"/>
            <a:r>
              <a:rPr lang="de-DE" sz="1000" u="sng" dirty="0">
                <a:solidFill>
                  <a:srgbClr val="002060"/>
                </a:solidFill>
                <a:latin typeface="Arial"/>
              </a:rPr>
              <a:t>CE-</a:t>
            </a:r>
          </a:p>
          <a:p>
            <a:pPr algn="ctr"/>
            <a:r>
              <a:rPr lang="de-DE" sz="1000" u="sng" dirty="0">
                <a:solidFill>
                  <a:srgbClr val="002060"/>
                </a:solidFill>
                <a:latin typeface="Arial"/>
              </a:rPr>
              <a:t>Zertifizierung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36F81254-7979-4272-89D3-BD39892BF630}"/>
              </a:ext>
            </a:extLst>
          </p:cNvPr>
          <p:cNvSpPr txBox="1"/>
          <p:nvPr/>
        </p:nvSpPr>
        <p:spPr>
          <a:xfrm>
            <a:off x="6761804" y="2844000"/>
            <a:ext cx="1012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Bestätigung, dass die Komponente den Entwicklungs-unterlagen entspricht-&gt; </a:t>
            </a:r>
            <a:r>
              <a:rPr lang="de-DE" sz="800" b="1" dirty="0"/>
              <a:t>CE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DF186AA1-9321-46EF-AD88-661B0AE29FC2}"/>
              </a:ext>
            </a:extLst>
          </p:cNvPr>
          <p:cNvSpPr txBox="1"/>
          <p:nvPr/>
        </p:nvSpPr>
        <p:spPr>
          <a:xfrm>
            <a:off x="4449154" y="4078958"/>
            <a:ext cx="12525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 dirty="0"/>
              <a:t>Benennung der Restrisiken,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 dirty="0"/>
              <a:t>der Maßnahmen</a:t>
            </a:r>
          </a:p>
          <a:p>
            <a:pPr indent="180975"/>
            <a:r>
              <a:rPr lang="de-DE" sz="800" dirty="0"/>
              <a:t> zur Minimierung</a:t>
            </a:r>
          </a:p>
          <a:p>
            <a:pPr indent="180975"/>
            <a:r>
              <a:rPr lang="de-DE" sz="800" dirty="0"/>
              <a:t>der Risiken,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 dirty="0"/>
              <a:t>Hinweise zu </a:t>
            </a:r>
          </a:p>
          <a:p>
            <a:pPr marL="177800" indent="-177800"/>
            <a:r>
              <a:rPr lang="de-DE" sz="800" dirty="0"/>
              <a:t>        Montage und         Transport</a:t>
            </a: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EC81795B-85EA-4D7A-B30B-5CC616CFD794}"/>
              </a:ext>
            </a:extLst>
          </p:cNvPr>
          <p:cNvSpPr/>
          <p:nvPr/>
        </p:nvSpPr>
        <p:spPr>
          <a:xfrm>
            <a:off x="7864058" y="1330687"/>
            <a:ext cx="885496" cy="902926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dirty="0">
                <a:solidFill>
                  <a:prstClr val="white"/>
                </a:solidFill>
                <a:latin typeface="Arial"/>
              </a:rPr>
              <a:t>SAT</a:t>
            </a:r>
          </a:p>
          <a:p>
            <a:pPr algn="ctr"/>
            <a:r>
              <a:rPr lang="de-DE" sz="900" dirty="0">
                <a:solidFill>
                  <a:prstClr val="white"/>
                </a:solidFill>
                <a:latin typeface="Arial"/>
              </a:rPr>
              <a:t>Prüfung aller Unterlagen und der Funktion</a:t>
            </a: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42C6C872-822F-4940-98F0-A21173A71D2B}"/>
              </a:ext>
            </a:extLst>
          </p:cNvPr>
          <p:cNvSpPr/>
          <p:nvPr/>
        </p:nvSpPr>
        <p:spPr>
          <a:xfrm>
            <a:off x="8884486" y="1321990"/>
            <a:ext cx="885496" cy="902926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dirty="0">
                <a:solidFill>
                  <a:prstClr val="white"/>
                </a:solidFill>
                <a:latin typeface="Arial"/>
              </a:rPr>
              <a:t>Vormontage</a:t>
            </a:r>
          </a:p>
          <a:p>
            <a:pPr algn="ctr"/>
            <a:r>
              <a:rPr lang="de-DE" sz="900" dirty="0">
                <a:solidFill>
                  <a:prstClr val="white"/>
                </a:solidFill>
                <a:latin typeface="Arial"/>
              </a:rPr>
              <a:t>Tunnel-montage</a:t>
            </a: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AA06000A-7C94-4083-A894-6FB42F49146B}"/>
              </a:ext>
            </a:extLst>
          </p:cNvPr>
          <p:cNvSpPr/>
          <p:nvPr/>
        </p:nvSpPr>
        <p:spPr>
          <a:xfrm>
            <a:off x="9882361" y="1321990"/>
            <a:ext cx="885496" cy="902926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dirty="0" err="1">
                <a:solidFill>
                  <a:prstClr val="white"/>
                </a:solidFill>
                <a:latin typeface="Arial"/>
              </a:rPr>
              <a:t>Inbetrieb-nahme</a:t>
            </a:r>
            <a:endParaRPr lang="de-DE" sz="9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E0A206CE-A1C3-4AB3-9F93-0B1F3E731C12}"/>
              </a:ext>
            </a:extLst>
          </p:cNvPr>
          <p:cNvSpPr/>
          <p:nvPr/>
        </p:nvSpPr>
        <p:spPr>
          <a:xfrm>
            <a:off x="10882477" y="1321990"/>
            <a:ext cx="885496" cy="902926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dirty="0">
                <a:solidFill>
                  <a:prstClr val="white"/>
                </a:solidFill>
                <a:latin typeface="Arial"/>
              </a:rPr>
              <a:t>Betrieb</a:t>
            </a: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F648D383-9D5B-42C6-82AF-FDEC1E512724}"/>
              </a:ext>
            </a:extLst>
          </p:cNvPr>
          <p:cNvSpPr txBox="1"/>
          <p:nvPr/>
        </p:nvSpPr>
        <p:spPr>
          <a:xfrm>
            <a:off x="7775838" y="2844000"/>
            <a:ext cx="941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Prüfung der Kennzeichnung der Restrisiken</a:t>
            </a:r>
          </a:p>
          <a:p>
            <a:r>
              <a:rPr lang="de-DE" sz="800" dirty="0"/>
              <a:t>Integration </a:t>
            </a: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F31012EE-1AF5-4469-BD09-F85345576D23}"/>
              </a:ext>
            </a:extLst>
          </p:cNvPr>
          <p:cNvSpPr txBox="1"/>
          <p:nvPr/>
        </p:nvSpPr>
        <p:spPr>
          <a:xfrm>
            <a:off x="8642350" y="2844000"/>
            <a:ext cx="1127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 dirty="0"/>
              <a:t>Beachtung, der Hinweise aus den Transport-anweisungen, Montage-anweisungen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 dirty="0"/>
              <a:t>Bewertung von Restrisiken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 dirty="0"/>
              <a:t>Erstellen der Risikoanalyse für das System</a:t>
            </a: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9DFC95C8-3AAD-484E-A341-02A7FC6B7E13}"/>
              </a:ext>
            </a:extLst>
          </p:cNvPr>
          <p:cNvSpPr txBox="1"/>
          <p:nvPr/>
        </p:nvSpPr>
        <p:spPr>
          <a:xfrm>
            <a:off x="9668955" y="2844000"/>
            <a:ext cx="1127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 dirty="0"/>
              <a:t>Inbetriebnahme des Systems entsprechend der Anweisung der Entwickler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 b="1" dirty="0">
                <a:solidFill>
                  <a:srgbClr val="FF0000"/>
                </a:solidFill>
              </a:rPr>
              <a:t>CE-Zertifizierung System und NE-Bereich</a:t>
            </a: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DEC4E213-62D3-4BD4-A9AC-C112A023F44E}"/>
              </a:ext>
            </a:extLst>
          </p:cNvPr>
          <p:cNvSpPr txBox="1"/>
          <p:nvPr/>
        </p:nvSpPr>
        <p:spPr>
          <a:xfrm>
            <a:off x="10690635" y="2844000"/>
            <a:ext cx="1127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 dirty="0"/>
              <a:t>Betrieb und Wartung entsprechend der Anweisungen der Entwickler</a:t>
            </a:r>
          </a:p>
        </p:txBody>
      </p:sp>
      <p:sp>
        <p:nvSpPr>
          <p:cNvPr id="37" name="Titel 1">
            <a:extLst>
              <a:ext uri="{FF2B5EF4-FFF2-40B4-BE49-F238E27FC236}">
                <a16:creationId xmlns:a16="http://schemas.microsoft.com/office/drawing/2014/main" id="{D1EB2696-5482-4F21-97C2-285D40555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63219"/>
            <a:ext cx="10882725" cy="828000"/>
          </a:xfrm>
        </p:spPr>
        <p:txBody>
          <a:bodyPr anchor="t">
            <a:normAutofit/>
          </a:bodyPr>
          <a:lstStyle/>
          <a:p>
            <a:r>
              <a:rPr lang="de-DE" dirty="0"/>
              <a:t>Risikoanalyse und CE-Zertifizierung – Prozess</a:t>
            </a:r>
          </a:p>
        </p:txBody>
      </p:sp>
      <p:sp>
        <p:nvSpPr>
          <p:cNvPr id="2" name="Pfeil: nach unten 1">
            <a:extLst>
              <a:ext uri="{FF2B5EF4-FFF2-40B4-BE49-F238E27FC236}">
                <a16:creationId xmlns:a16="http://schemas.microsoft.com/office/drawing/2014/main" id="{D167302B-83F2-427D-B991-ADAB935FE678}"/>
              </a:ext>
            </a:extLst>
          </p:cNvPr>
          <p:cNvSpPr/>
          <p:nvPr/>
        </p:nvSpPr>
        <p:spPr>
          <a:xfrm rot="2855215">
            <a:off x="9550867" y="3696080"/>
            <a:ext cx="1517271" cy="21460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dirty="0"/>
              <a:t>Warum Risikoanalyse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FDAA0C-7891-4E5C-A280-092BB6B563E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28.01.2026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5E458E-2307-4776-B998-1E679533F2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CE Konformitätsbewertungsprozess – Management Briefing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3D1165-B3C1-44C6-B251-D35E790DC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5D5C-ACCC-4108-BF49-8C2F0606CA7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7720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80DE6755-0FD7-4675-B282-4175BC809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252000"/>
            <a:ext cx="10882725" cy="828000"/>
          </a:xfrm>
        </p:spPr>
        <p:txBody>
          <a:bodyPr anchor="b">
            <a:normAutofit/>
          </a:bodyPr>
          <a:lstStyle/>
          <a:p>
            <a:r>
              <a:rPr lang="de-DE" dirty="0"/>
              <a:t>Risikoanalyse und CE-Zertifizierung </a:t>
            </a:r>
            <a:br>
              <a:rPr lang="de-DE" dirty="0"/>
            </a:br>
            <a:r>
              <a:rPr lang="de-DE" dirty="0"/>
              <a:t>– Konsequenz fehlender Dokumentation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D3429E5-796C-477C-A41C-5C2B3AD45525}"/>
              </a:ext>
            </a:extLst>
          </p:cNvPr>
          <p:cNvSpPr txBox="1"/>
          <p:nvPr/>
        </p:nvSpPr>
        <p:spPr>
          <a:xfrm>
            <a:off x="342898" y="1344346"/>
            <a:ext cx="1063937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Konsequenz der </a:t>
            </a:r>
            <a:r>
              <a:rPr lang="de-DE" sz="1600" u="sng" dirty="0"/>
              <a:t>Nichterstellung</a:t>
            </a:r>
            <a:r>
              <a:rPr lang="de-DE" sz="1600" dirty="0"/>
              <a:t> von Risikoanalysen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Entwickler hat </a:t>
            </a:r>
            <a:r>
              <a:rPr lang="de-DE" sz="1600" u="sng" dirty="0"/>
              <a:t>nicht</a:t>
            </a:r>
            <a:r>
              <a:rPr lang="de-DE" sz="1600" dirty="0"/>
              <a:t> nachgewiesen, dass er sich vollumfänglich mit den Anforderungen an die Komponenten beschäftigt hat.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Entwickler kann </a:t>
            </a:r>
            <a:r>
              <a:rPr lang="de-DE" sz="1600" u="sng" dirty="0"/>
              <a:t>nicht</a:t>
            </a:r>
            <a:r>
              <a:rPr lang="de-DE" sz="1600" dirty="0"/>
              <a:t> nachweisen, dass die vom ihm verlangten Unterlagen zum sicheren Handling und des Betriebes der Komponenten im erforderlichen Umfang erstellt wurden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Entwickler informiert </a:t>
            </a:r>
            <a:r>
              <a:rPr lang="de-DE" sz="1600" u="sng" dirty="0"/>
              <a:t>nicht</a:t>
            </a:r>
            <a:r>
              <a:rPr lang="de-DE" sz="1600" dirty="0"/>
              <a:t> über verbliebene Restrisiken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Kunde kann </a:t>
            </a:r>
            <a:r>
              <a:rPr lang="de-DE" sz="1600" u="sng" dirty="0"/>
              <a:t>nicht</a:t>
            </a:r>
            <a:r>
              <a:rPr lang="de-DE" sz="1600" dirty="0"/>
              <a:t> prüfen, ob die Komponente sicher ist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17373B7-EB01-46D1-8568-EBD7CFFD95DD}"/>
              </a:ext>
            </a:extLst>
          </p:cNvPr>
          <p:cNvSpPr txBox="1"/>
          <p:nvPr/>
        </p:nvSpPr>
        <p:spPr>
          <a:xfrm>
            <a:off x="342897" y="3191005"/>
            <a:ext cx="1073643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Konsequenz der Nichterstellung von Risikoanalysen nach der Übernahme der Komponenten durch den Auftraggeber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Der Inverkehrbringer ist für die finale Zertifizierung zuständig, d.h. wenn GSI/FAIR die Komponenten ohne Zertifizierung übernimmt und einbaut, </a:t>
            </a:r>
            <a:r>
              <a:rPr lang="de-DE" sz="1600" dirty="0" err="1"/>
              <a:t>muß</a:t>
            </a:r>
            <a:r>
              <a:rPr lang="de-DE" sz="1600" dirty="0"/>
              <a:t> GSI/FAIR für die Nachzertifizierung sorgen.</a:t>
            </a:r>
          </a:p>
          <a:p>
            <a:r>
              <a:rPr lang="de-DE" sz="1600" u="sng" dirty="0"/>
              <a:t>dies bedeutet: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Komplettes Nachvollziehen des Entwicklungsprozesses inkl. der Normenrecherche, der sicherheitstechnischen Auslegung, der Prüfung der Übereinstimmung der Komponente mit den zugehörigen Unterlagen </a:t>
            </a:r>
            <a:br>
              <a:rPr lang="de-DE" sz="1600" dirty="0"/>
            </a:br>
            <a:r>
              <a:rPr lang="de-DE" sz="1600" dirty="0"/>
              <a:t>(z.B. Schweißnahtprüfung durch Röntgen, Materialprüfungen, TÜV-Prüfungen)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der gesamte Qualitätssicherungsprozess muss nachvollzogen (auch zerstörend) bzw. noch einmal gemacht werden.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Die Wahrscheinlichkeit, dass die Komponente bei der Prüfung durchfällt, ist sehr hoch, da schärfere Maßnahmen angenommen werden müssen. 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9574781-876F-43A8-B47E-CD355059D6C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28.01.2026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D8C9125-25F1-4693-BDCF-C1D3BA09DD0C}"/>
              </a:ext>
            </a:extLst>
          </p:cNvPr>
          <p:cNvSpPr txBox="1"/>
          <p:nvPr/>
        </p:nvSpPr>
        <p:spPr>
          <a:xfrm>
            <a:off x="415099" y="6029423"/>
            <a:ext cx="7463245" cy="5232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de-DE" sz="1400" dirty="0"/>
              <a:t>Was hätte es für Konsequenzen, wenn wir Maschinen ohne CE-Zeichen in Betrieb nehmen?</a:t>
            </a:r>
          </a:p>
          <a:p>
            <a:pPr algn="l"/>
            <a:r>
              <a:rPr lang="de-DE" sz="1400" dirty="0">
                <a:hlinkClick r:id="rId2"/>
              </a:rPr>
              <a:t>https://www.komnet.nrw.de/_sitetools/dialog/5364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CFC9411-83B9-42ED-B5E7-56ECE8830F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CE Konformitätsbewertungsprozess – Management Briefing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BAD2528-A7AF-41CE-AF1B-07572F2ED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5D5C-ACCC-4108-BF49-8C2F0606CA7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3651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hteck 45">
            <a:extLst>
              <a:ext uri="{FF2B5EF4-FFF2-40B4-BE49-F238E27FC236}">
                <a16:creationId xmlns:a16="http://schemas.microsoft.com/office/drawing/2014/main" id="{E11D6D37-12E9-4F8F-8192-6D406E1F9F7F}"/>
              </a:ext>
            </a:extLst>
          </p:cNvPr>
          <p:cNvSpPr/>
          <p:nvPr/>
        </p:nvSpPr>
        <p:spPr>
          <a:xfrm>
            <a:off x="7163526" y="1356726"/>
            <a:ext cx="4754880" cy="5034424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de-DE" dirty="0"/>
              <a:t>NE-Bereich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025AC9-500D-40AC-9867-F6B65A31C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252000"/>
            <a:ext cx="8934639" cy="828000"/>
          </a:xfrm>
        </p:spPr>
        <p:txBody>
          <a:bodyPr anchor="b"/>
          <a:lstStyle/>
          <a:p>
            <a:r>
              <a:rPr lang="de-DE" dirty="0"/>
              <a:t>Der Weg zum </a:t>
            </a:r>
            <a:r>
              <a:rPr lang="de-DE" dirty="0">
                <a:solidFill>
                  <a:schemeClr val="tx1"/>
                </a:solidFill>
              </a:rPr>
              <a:t>System – z</a:t>
            </a:r>
            <a:r>
              <a:rPr lang="de-DE" sz="2400" dirty="0"/>
              <a:t>u betrachtende Stufen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EBE1D4E-0636-48C6-9333-F60C378FC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690" y="3751771"/>
            <a:ext cx="833539" cy="91959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97BCE4B-544B-410A-8C7B-AEC3840CF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392" y="4736539"/>
            <a:ext cx="834182" cy="82091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AF98920-7F4F-4969-98B5-30EBF8CBBE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233" y="5622627"/>
            <a:ext cx="834182" cy="8584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9E9C8C0-3AC1-453D-A6F8-26E6184449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375" y="4220348"/>
            <a:ext cx="2041639" cy="2226160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E6435180-D3E8-46E0-8A61-415CB2A934AB}"/>
              </a:ext>
            </a:extLst>
          </p:cNvPr>
          <p:cNvSpPr/>
          <p:nvPr/>
        </p:nvSpPr>
        <p:spPr>
          <a:xfrm>
            <a:off x="7757886" y="2920097"/>
            <a:ext cx="1409700" cy="8445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/>
              <a:t>Magnet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92B2882-5298-4187-9163-AF4148E818CA}"/>
              </a:ext>
            </a:extLst>
          </p:cNvPr>
          <p:cNvSpPr/>
          <p:nvPr/>
        </p:nvSpPr>
        <p:spPr>
          <a:xfrm>
            <a:off x="7548336" y="3269346"/>
            <a:ext cx="1876425" cy="2667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/>
              <a:t>Chamber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366E8F1-2D19-4C2E-A9F3-A189FB548276}"/>
              </a:ext>
            </a:extLst>
          </p:cNvPr>
          <p:cNvSpPr/>
          <p:nvPr/>
        </p:nvSpPr>
        <p:spPr>
          <a:xfrm>
            <a:off x="7462611" y="3189971"/>
            <a:ext cx="85725" cy="4667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BC7CF693-9C17-4500-8E79-35BA2189D09F}"/>
              </a:ext>
            </a:extLst>
          </p:cNvPr>
          <p:cNvSpPr/>
          <p:nvPr/>
        </p:nvSpPr>
        <p:spPr>
          <a:xfrm>
            <a:off x="9424761" y="3169333"/>
            <a:ext cx="85725" cy="4667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DB111E67-C566-40C4-AD35-F0247A8C4777}"/>
              </a:ext>
            </a:extLst>
          </p:cNvPr>
          <p:cNvSpPr/>
          <p:nvPr/>
        </p:nvSpPr>
        <p:spPr>
          <a:xfrm>
            <a:off x="9256486" y="1901751"/>
            <a:ext cx="1464018" cy="63734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dirty="0"/>
              <a:t>Power Supply</a:t>
            </a:r>
          </a:p>
        </p:txBody>
      </p:sp>
      <p:cxnSp>
        <p:nvCxnSpPr>
          <p:cNvPr id="18" name="Verbinder: gewinkelt 17">
            <a:extLst>
              <a:ext uri="{FF2B5EF4-FFF2-40B4-BE49-F238E27FC236}">
                <a16:creationId xmlns:a16="http://schemas.microsoft.com/office/drawing/2014/main" id="{09A89728-90E9-4451-BE26-452D49C431B8}"/>
              </a:ext>
            </a:extLst>
          </p:cNvPr>
          <p:cNvCxnSpPr>
            <a:cxnSpLocks/>
          </p:cNvCxnSpPr>
          <p:nvPr/>
        </p:nvCxnSpPr>
        <p:spPr>
          <a:xfrm rot="10800000" flipV="1">
            <a:off x="7846786" y="2024745"/>
            <a:ext cx="1409700" cy="895352"/>
          </a:xfrm>
          <a:prstGeom prst="bentConnector3">
            <a:avLst>
              <a:gd name="adj1" fmla="val 94144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Verbinder: gewinkelt 20">
            <a:extLst>
              <a:ext uri="{FF2B5EF4-FFF2-40B4-BE49-F238E27FC236}">
                <a16:creationId xmlns:a16="http://schemas.microsoft.com/office/drawing/2014/main" id="{FD5700F5-0557-4B22-8C5E-18F9553BD8F0}"/>
              </a:ext>
            </a:extLst>
          </p:cNvPr>
          <p:cNvCxnSpPr>
            <a:cxnSpLocks/>
          </p:cNvCxnSpPr>
          <p:nvPr/>
        </p:nvCxnSpPr>
        <p:spPr>
          <a:xfrm rot="5400000">
            <a:off x="8723086" y="2386695"/>
            <a:ext cx="584202" cy="482602"/>
          </a:xfrm>
          <a:prstGeom prst="bentConnector3">
            <a:avLst>
              <a:gd name="adj1" fmla="val 6522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hteck 28">
            <a:extLst>
              <a:ext uri="{FF2B5EF4-FFF2-40B4-BE49-F238E27FC236}">
                <a16:creationId xmlns:a16="http://schemas.microsoft.com/office/drawing/2014/main" id="{23E7FED1-0E86-4AA8-A6B9-46594E36A572}"/>
              </a:ext>
            </a:extLst>
          </p:cNvPr>
          <p:cNvSpPr/>
          <p:nvPr/>
        </p:nvSpPr>
        <p:spPr>
          <a:xfrm>
            <a:off x="10805346" y="3144964"/>
            <a:ext cx="466284" cy="153819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wordArt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dirty="0" err="1"/>
              <a:t>Water</a:t>
            </a:r>
            <a:r>
              <a:rPr lang="de-DE" sz="1200" dirty="0"/>
              <a:t> in 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287D3099-4832-4744-9C19-202A09646145}"/>
              </a:ext>
            </a:extLst>
          </p:cNvPr>
          <p:cNvSpPr/>
          <p:nvPr/>
        </p:nvSpPr>
        <p:spPr>
          <a:xfrm>
            <a:off x="9882354" y="4683158"/>
            <a:ext cx="466284" cy="153819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wordArt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dirty="0" err="1"/>
              <a:t>Water</a:t>
            </a:r>
            <a:r>
              <a:rPr lang="de-DE" sz="1200" dirty="0"/>
              <a:t> out </a:t>
            </a:r>
          </a:p>
        </p:txBody>
      </p:sp>
      <p:cxnSp>
        <p:nvCxnSpPr>
          <p:cNvPr id="32" name="Verbinder: gewinkelt 31">
            <a:extLst>
              <a:ext uri="{FF2B5EF4-FFF2-40B4-BE49-F238E27FC236}">
                <a16:creationId xmlns:a16="http://schemas.microsoft.com/office/drawing/2014/main" id="{073916EB-C670-4996-9C37-944562F9F631}"/>
              </a:ext>
            </a:extLst>
          </p:cNvPr>
          <p:cNvCxnSpPr>
            <a:cxnSpLocks/>
          </p:cNvCxnSpPr>
          <p:nvPr/>
        </p:nvCxnSpPr>
        <p:spPr>
          <a:xfrm flipV="1">
            <a:off x="9015187" y="3536047"/>
            <a:ext cx="1790159" cy="398386"/>
          </a:xfrm>
          <a:prstGeom prst="bentConnector3">
            <a:avLst>
              <a:gd name="adj1" fmla="val 50000"/>
            </a:avLst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801916C3-7E6A-475D-B0E1-0A5AD700A4FF}"/>
              </a:ext>
            </a:extLst>
          </p:cNvPr>
          <p:cNvCxnSpPr>
            <a:cxnSpLocks/>
          </p:cNvCxnSpPr>
          <p:nvPr/>
        </p:nvCxnSpPr>
        <p:spPr>
          <a:xfrm flipV="1">
            <a:off x="9015187" y="3764647"/>
            <a:ext cx="0" cy="169786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Verbinder: gewinkelt 38">
            <a:extLst>
              <a:ext uri="{FF2B5EF4-FFF2-40B4-BE49-F238E27FC236}">
                <a16:creationId xmlns:a16="http://schemas.microsoft.com/office/drawing/2014/main" id="{648D49A3-D001-4DD2-AA34-332CAC5BA142}"/>
              </a:ext>
            </a:extLst>
          </p:cNvPr>
          <p:cNvCxnSpPr/>
          <p:nvPr/>
        </p:nvCxnSpPr>
        <p:spPr>
          <a:xfrm rot="10800000">
            <a:off x="9291412" y="3536047"/>
            <a:ext cx="1513935" cy="828675"/>
          </a:xfrm>
          <a:prstGeom prst="bentConnector3">
            <a:avLst>
              <a:gd name="adj1" fmla="val 101591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Verbinder: gewinkelt 41">
            <a:extLst>
              <a:ext uri="{FF2B5EF4-FFF2-40B4-BE49-F238E27FC236}">
                <a16:creationId xmlns:a16="http://schemas.microsoft.com/office/drawing/2014/main" id="{16A9FE35-50C2-4E49-A89D-2C808B69296B}"/>
              </a:ext>
            </a:extLst>
          </p:cNvPr>
          <p:cNvCxnSpPr>
            <a:endCxn id="12" idx="2"/>
          </p:cNvCxnSpPr>
          <p:nvPr/>
        </p:nvCxnSpPr>
        <p:spPr>
          <a:xfrm rot="10800000">
            <a:off x="8462736" y="3764647"/>
            <a:ext cx="1419618" cy="1414462"/>
          </a:xfrm>
          <a:prstGeom prst="bentConnector2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Verbinder: gewinkelt 43">
            <a:extLst>
              <a:ext uri="{FF2B5EF4-FFF2-40B4-BE49-F238E27FC236}">
                <a16:creationId xmlns:a16="http://schemas.microsoft.com/office/drawing/2014/main" id="{909F5A57-3877-40B9-9DE1-608CEA1A5011}"/>
              </a:ext>
            </a:extLst>
          </p:cNvPr>
          <p:cNvCxnSpPr/>
          <p:nvPr/>
        </p:nvCxnSpPr>
        <p:spPr>
          <a:xfrm rot="16200000" flipH="1">
            <a:off x="7517134" y="3667259"/>
            <a:ext cx="2466975" cy="2233123"/>
          </a:xfrm>
          <a:prstGeom prst="bentConnector3">
            <a:avLst>
              <a:gd name="adj1" fmla="val 99614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feld 46">
            <a:extLst>
              <a:ext uri="{FF2B5EF4-FFF2-40B4-BE49-F238E27FC236}">
                <a16:creationId xmlns:a16="http://schemas.microsoft.com/office/drawing/2014/main" id="{9259881D-B82F-43A6-957B-CC6B87D02672}"/>
              </a:ext>
            </a:extLst>
          </p:cNvPr>
          <p:cNvSpPr txBox="1"/>
          <p:nvPr/>
        </p:nvSpPr>
        <p:spPr>
          <a:xfrm>
            <a:off x="554559" y="1446693"/>
            <a:ext cx="4866205" cy="193899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2000" dirty="0"/>
              <a:t>1. (Ebene 3): Einzelkomponente (Gestell, Magnet, Vakuumkammer und das gemeinsame System hieraus; Netzgerät)</a:t>
            </a:r>
          </a:p>
          <a:p>
            <a:pPr algn="l"/>
            <a:r>
              <a:rPr lang="de-DE" sz="2000" dirty="0"/>
              <a:t>2. (Ebene 2): System des Magneten und des Netzgerätes mit Wasserversorgung</a:t>
            </a:r>
          </a:p>
          <a:p>
            <a:pPr algn="l"/>
            <a:r>
              <a:rPr lang="de-DE" sz="2000" dirty="0"/>
              <a:t>3. (Ebene 1): NE-Bereich</a:t>
            </a:r>
          </a:p>
        </p:txBody>
      </p:sp>
      <p:pic>
        <p:nvPicPr>
          <p:cNvPr id="48" name="Grafik 47">
            <a:extLst>
              <a:ext uri="{FF2B5EF4-FFF2-40B4-BE49-F238E27FC236}">
                <a16:creationId xmlns:a16="http://schemas.microsoft.com/office/drawing/2014/main" id="{E1501CF3-4520-4375-BA91-35F09DCF6C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9122" y="4671368"/>
            <a:ext cx="1632477" cy="1125605"/>
          </a:xfrm>
          <a:prstGeom prst="rect">
            <a:avLst/>
          </a:prstGeom>
        </p:spPr>
      </p:pic>
      <p:sp>
        <p:nvSpPr>
          <p:cNvPr id="49" name="Pfeil: nach rechts 48">
            <a:extLst>
              <a:ext uri="{FF2B5EF4-FFF2-40B4-BE49-F238E27FC236}">
                <a16:creationId xmlns:a16="http://schemas.microsoft.com/office/drawing/2014/main" id="{BA8D7E1D-DD03-4948-A4CB-862673E541F3}"/>
              </a:ext>
            </a:extLst>
          </p:cNvPr>
          <p:cNvSpPr/>
          <p:nvPr/>
        </p:nvSpPr>
        <p:spPr>
          <a:xfrm rot="1868885">
            <a:off x="2133720" y="4263587"/>
            <a:ext cx="289775" cy="316255"/>
          </a:xfrm>
          <a:prstGeom prst="right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50" name="Pfeil: nach rechts 49">
            <a:extLst>
              <a:ext uri="{FF2B5EF4-FFF2-40B4-BE49-F238E27FC236}">
                <a16:creationId xmlns:a16="http://schemas.microsoft.com/office/drawing/2014/main" id="{23EBA062-0C08-4435-AF2D-2D140B6F478F}"/>
              </a:ext>
            </a:extLst>
          </p:cNvPr>
          <p:cNvSpPr/>
          <p:nvPr/>
        </p:nvSpPr>
        <p:spPr>
          <a:xfrm rot="19805205">
            <a:off x="2127235" y="5949855"/>
            <a:ext cx="289775" cy="316255"/>
          </a:xfrm>
          <a:prstGeom prst="right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51" name="Pfeil: nach rechts 50">
            <a:extLst>
              <a:ext uri="{FF2B5EF4-FFF2-40B4-BE49-F238E27FC236}">
                <a16:creationId xmlns:a16="http://schemas.microsoft.com/office/drawing/2014/main" id="{11F7B032-14FB-4E37-8CD4-B57A204704F3}"/>
              </a:ext>
            </a:extLst>
          </p:cNvPr>
          <p:cNvSpPr/>
          <p:nvPr/>
        </p:nvSpPr>
        <p:spPr>
          <a:xfrm rot="354955">
            <a:off x="2149050" y="5088066"/>
            <a:ext cx="289775" cy="316255"/>
          </a:xfrm>
          <a:prstGeom prst="right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54" name="Pfeil: nach rechts 53">
            <a:extLst>
              <a:ext uri="{FF2B5EF4-FFF2-40B4-BE49-F238E27FC236}">
                <a16:creationId xmlns:a16="http://schemas.microsoft.com/office/drawing/2014/main" id="{354E70D0-7DA2-4012-A347-6C292216778D}"/>
              </a:ext>
            </a:extLst>
          </p:cNvPr>
          <p:cNvSpPr/>
          <p:nvPr/>
        </p:nvSpPr>
        <p:spPr>
          <a:xfrm>
            <a:off x="4741990" y="5198218"/>
            <a:ext cx="289775" cy="316255"/>
          </a:xfrm>
          <a:prstGeom prst="right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55" name="Pfeil: nach rechts 54">
            <a:extLst>
              <a:ext uri="{FF2B5EF4-FFF2-40B4-BE49-F238E27FC236}">
                <a16:creationId xmlns:a16="http://schemas.microsoft.com/office/drawing/2014/main" id="{17949224-4FC4-42B8-A8C8-51FEE4381279}"/>
              </a:ext>
            </a:extLst>
          </p:cNvPr>
          <p:cNvSpPr/>
          <p:nvPr/>
        </p:nvSpPr>
        <p:spPr>
          <a:xfrm rot="20999488">
            <a:off x="6793281" y="5093865"/>
            <a:ext cx="365146" cy="364509"/>
          </a:xfrm>
          <a:prstGeom prst="right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EDA69F7-0BA3-4051-B052-AD4C65E5F54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28.01.2026</a:t>
            </a:r>
          </a:p>
        </p:txBody>
      </p:sp>
      <p:sp>
        <p:nvSpPr>
          <p:cNvPr id="6" name="Pfeil: nach unten 5">
            <a:extLst>
              <a:ext uri="{FF2B5EF4-FFF2-40B4-BE49-F238E27FC236}">
                <a16:creationId xmlns:a16="http://schemas.microsoft.com/office/drawing/2014/main" id="{830E98BF-8936-4212-B20E-7B10CD608FA0}"/>
              </a:ext>
            </a:extLst>
          </p:cNvPr>
          <p:cNvSpPr/>
          <p:nvPr/>
        </p:nvSpPr>
        <p:spPr>
          <a:xfrm>
            <a:off x="5458208" y="1675244"/>
            <a:ext cx="490165" cy="1447934"/>
          </a:xfrm>
          <a:prstGeom prst="down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DB063EE-44E0-4F9C-959B-8474F576C4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CE Konformitätsbewertungsprozess – Management Briefing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9ED69630-808C-4CD6-B2D9-4371C8EFA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5D5C-ACCC-4108-BF49-8C2F0606CA7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4229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66E8FC-141B-4508-B17F-C92BDC0DD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252000"/>
            <a:ext cx="8934639" cy="828000"/>
          </a:xfrm>
        </p:spPr>
        <p:txBody>
          <a:bodyPr anchor="b"/>
          <a:lstStyle/>
          <a:p>
            <a:r>
              <a:rPr lang="de-DE" dirty="0"/>
              <a:t>Der Weg zum </a:t>
            </a:r>
            <a:r>
              <a:rPr lang="de-DE" dirty="0">
                <a:solidFill>
                  <a:schemeClr val="tx1"/>
                </a:solidFill>
              </a:rPr>
              <a:t>System – Vorgehen und </a:t>
            </a:r>
            <a:r>
              <a:rPr lang="de-DE" dirty="0"/>
              <a:t>Verantwortlichkeiten</a:t>
            </a:r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DA019505-C17D-4A09-B754-63C17ED0F16F}"/>
              </a:ext>
            </a:extLst>
          </p:cNvPr>
          <p:cNvSpPr/>
          <p:nvPr/>
        </p:nvSpPr>
        <p:spPr>
          <a:xfrm>
            <a:off x="1011929" y="2369285"/>
            <a:ext cx="2927350" cy="17907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dirty="0"/>
              <a:t>Funktion an Strahl</a:t>
            </a:r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77829A2F-FF38-4B49-B3AE-4F0B630B046E}"/>
              </a:ext>
            </a:extLst>
          </p:cNvPr>
          <p:cNvSpPr/>
          <p:nvPr/>
        </p:nvSpPr>
        <p:spPr>
          <a:xfrm>
            <a:off x="1400175" y="3198019"/>
            <a:ext cx="527050" cy="17145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: nach oben 4">
            <a:extLst>
              <a:ext uri="{FF2B5EF4-FFF2-40B4-BE49-F238E27FC236}">
                <a16:creationId xmlns:a16="http://schemas.microsoft.com/office/drawing/2014/main" id="{18B93EE1-4F38-4509-89F0-A59F11DBB459}"/>
              </a:ext>
            </a:extLst>
          </p:cNvPr>
          <p:cNvSpPr/>
          <p:nvPr/>
        </p:nvSpPr>
        <p:spPr>
          <a:xfrm>
            <a:off x="1689100" y="4002087"/>
            <a:ext cx="1022350" cy="147955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dirty="0"/>
              <a:t>Neben-systeme</a:t>
            </a:r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69088FBA-BF7F-484A-8159-4B694FCFFB76}"/>
              </a:ext>
            </a:extLst>
          </p:cNvPr>
          <p:cNvSpPr/>
          <p:nvPr/>
        </p:nvSpPr>
        <p:spPr>
          <a:xfrm>
            <a:off x="2146300" y="3452804"/>
            <a:ext cx="527050" cy="17145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CCA5A19-85FE-4DD2-A2B0-CC19A3C082A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0" b="94815" l="4367" r="95197">
                        <a14:foregroundMark x1="5677" y1="36296" x2="4367" y2="68889"/>
                        <a14:foregroundMark x1="4367" y1="68889" x2="23144" y2="86667"/>
                        <a14:foregroundMark x1="23144" y1="86667" x2="46288" y2="90370"/>
                        <a14:foregroundMark x1="46288" y1="90370" x2="72489" y2="85926"/>
                        <a14:foregroundMark x1="72489" y1="85926" x2="89520" y2="74815"/>
                        <a14:foregroundMark x1="89520" y1="74815" x2="91266" y2="68889"/>
                        <a14:foregroundMark x1="29694" y1="17037" x2="10480" y2="25185"/>
                        <a14:foregroundMark x1="10480" y1="25185" x2="2183" y2="55556"/>
                        <a14:foregroundMark x1="2183" y1="55556" x2="13974" y2="81481"/>
                        <a14:foregroundMark x1="13974" y1="81481" x2="33188" y2="88889"/>
                        <a14:foregroundMark x1="33188" y1="88889" x2="80786" y2="82222"/>
                        <a14:foregroundMark x1="80786" y1="82222" x2="94323" y2="74815"/>
                        <a14:foregroundMark x1="29694" y1="17778" x2="52402" y2="13333"/>
                        <a14:foregroundMark x1="52402" y1="13333" x2="72052" y2="14074"/>
                        <a14:foregroundMark x1="72052" y1="14074" x2="89520" y2="22963"/>
                        <a14:foregroundMark x1="89520" y1="22963" x2="95197" y2="55556"/>
                        <a14:foregroundMark x1="95197" y1="55556" x2="89956" y2="73333"/>
                        <a14:foregroundMark x1="4367" y1="80000" x2="19214" y2="93333"/>
                        <a14:foregroundMark x1="17904" y1="89630" x2="52402" y2="95556"/>
                        <a14:foregroundMark x1="52402" y1="95556" x2="78166" y2="92593"/>
                        <a14:foregroundMark x1="78166" y1="92593" x2="86463" y2="948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5325" y="5254685"/>
            <a:ext cx="352425" cy="20776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6783CCF-F72F-42CB-B6EB-16A6F4A8D24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0" b="94815" l="4367" r="95197">
                        <a14:foregroundMark x1="5677" y1="36296" x2="4367" y2="68889"/>
                        <a14:foregroundMark x1="4367" y1="68889" x2="23144" y2="86667"/>
                        <a14:foregroundMark x1="23144" y1="86667" x2="46288" y2="90370"/>
                        <a14:foregroundMark x1="46288" y1="90370" x2="72489" y2="85926"/>
                        <a14:foregroundMark x1="72489" y1="85926" x2="89520" y2="74815"/>
                        <a14:foregroundMark x1="89520" y1="74815" x2="91266" y2="68889"/>
                        <a14:foregroundMark x1="29694" y1="17037" x2="10480" y2="25185"/>
                        <a14:foregroundMark x1="10480" y1="25185" x2="2183" y2="55556"/>
                        <a14:foregroundMark x1="2183" y1="55556" x2="13974" y2="81481"/>
                        <a14:foregroundMark x1="13974" y1="81481" x2="33188" y2="88889"/>
                        <a14:foregroundMark x1="33188" y1="88889" x2="80786" y2="82222"/>
                        <a14:foregroundMark x1="80786" y1="82222" x2="94323" y2="74815"/>
                        <a14:foregroundMark x1="29694" y1="17778" x2="52402" y2="13333"/>
                        <a14:foregroundMark x1="52402" y1="13333" x2="72052" y2="14074"/>
                        <a14:foregroundMark x1="72052" y1="14074" x2="89520" y2="22963"/>
                        <a14:foregroundMark x1="89520" y1="22963" x2="95197" y2="55556"/>
                        <a14:foregroundMark x1="95197" y1="55556" x2="89956" y2="73333"/>
                        <a14:foregroundMark x1="4367" y1="80000" x2="19214" y2="93333"/>
                        <a14:foregroundMark x1="17904" y1="89630" x2="52402" y2="95556"/>
                        <a14:foregroundMark x1="52402" y1="95556" x2="78166" y2="92593"/>
                        <a14:foregroundMark x1="78166" y1="92593" x2="86463" y2="948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4442" y="3185319"/>
            <a:ext cx="258515" cy="1524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AA70044-21EE-4608-BF93-433C450A65C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0" b="94815" l="4367" r="95197">
                        <a14:foregroundMark x1="5677" y1="36296" x2="4367" y2="68889"/>
                        <a14:foregroundMark x1="4367" y1="68889" x2="23144" y2="86667"/>
                        <a14:foregroundMark x1="23144" y1="86667" x2="46288" y2="90370"/>
                        <a14:foregroundMark x1="46288" y1="90370" x2="72489" y2="85926"/>
                        <a14:foregroundMark x1="72489" y1="85926" x2="89520" y2="74815"/>
                        <a14:foregroundMark x1="89520" y1="74815" x2="91266" y2="68889"/>
                        <a14:foregroundMark x1="29694" y1="17037" x2="10480" y2="25185"/>
                        <a14:foregroundMark x1="10480" y1="25185" x2="2183" y2="55556"/>
                        <a14:foregroundMark x1="2183" y1="55556" x2="13974" y2="81481"/>
                        <a14:foregroundMark x1="13974" y1="81481" x2="33188" y2="88889"/>
                        <a14:foregroundMark x1="33188" y1="88889" x2="80786" y2="82222"/>
                        <a14:foregroundMark x1="80786" y1="82222" x2="94323" y2="74815"/>
                        <a14:foregroundMark x1="29694" y1="17778" x2="52402" y2="13333"/>
                        <a14:foregroundMark x1="52402" y1="13333" x2="72052" y2="14074"/>
                        <a14:foregroundMark x1="72052" y1="14074" x2="89520" y2="22963"/>
                        <a14:foregroundMark x1="89520" y1="22963" x2="95197" y2="55556"/>
                        <a14:foregroundMark x1="95197" y1="55556" x2="89956" y2="73333"/>
                        <a14:foregroundMark x1="4367" y1="80000" x2="19214" y2="93333"/>
                        <a14:foregroundMark x1="17904" y1="89630" x2="52402" y2="95556"/>
                        <a14:foregroundMark x1="52402" y1="95556" x2="78166" y2="92593"/>
                        <a14:foregroundMark x1="78166" y1="92593" x2="86463" y2="948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4087" y="3434748"/>
            <a:ext cx="352425" cy="207762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4B80261E-7B2C-4EA0-80BE-F5F48F7672B0}"/>
              </a:ext>
            </a:extLst>
          </p:cNvPr>
          <p:cNvSpPr/>
          <p:nvPr/>
        </p:nvSpPr>
        <p:spPr>
          <a:xfrm>
            <a:off x="444500" y="1914525"/>
            <a:ext cx="4305300" cy="4175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de-DE" dirty="0"/>
              <a:t>Baugruppe, die zur Ausführung der Funktion notwendig ist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70125D9F-5677-439F-BFBA-060A15A6C69F}"/>
              </a:ext>
            </a:extLst>
          </p:cNvPr>
          <p:cNvSpPr/>
          <p:nvPr/>
        </p:nvSpPr>
        <p:spPr>
          <a:xfrm>
            <a:off x="838200" y="2043113"/>
            <a:ext cx="3327400" cy="219233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dirty="0"/>
              <a:t>Baugruppe im Tunnel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8ACC9E75-7412-421C-9116-334F5D2B1AD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0" b="94815" l="4367" r="95197">
                        <a14:foregroundMark x1="5677" y1="36296" x2="4367" y2="68889"/>
                        <a14:foregroundMark x1="4367" y1="68889" x2="23144" y2="86667"/>
                        <a14:foregroundMark x1="23144" y1="86667" x2="46288" y2="90370"/>
                        <a14:foregroundMark x1="46288" y1="90370" x2="72489" y2="85926"/>
                        <a14:foregroundMark x1="72489" y1="85926" x2="89520" y2="74815"/>
                        <a14:foregroundMark x1="89520" y1="74815" x2="91266" y2="68889"/>
                        <a14:foregroundMark x1="29694" y1="17037" x2="10480" y2="25185"/>
                        <a14:foregroundMark x1="10480" y1="25185" x2="2183" y2="55556"/>
                        <a14:foregroundMark x1="2183" y1="55556" x2="13974" y2="81481"/>
                        <a14:foregroundMark x1="13974" y1="81481" x2="33188" y2="88889"/>
                        <a14:foregroundMark x1="33188" y1="88889" x2="80786" y2="82222"/>
                        <a14:foregroundMark x1="80786" y1="82222" x2="94323" y2="74815"/>
                        <a14:foregroundMark x1="29694" y1="17778" x2="52402" y2="13333"/>
                        <a14:foregroundMark x1="52402" y1="13333" x2="72052" y2="14074"/>
                        <a14:foregroundMark x1="72052" y1="14074" x2="89520" y2="22963"/>
                        <a14:foregroundMark x1="89520" y1="22963" x2="95197" y2="55556"/>
                        <a14:foregroundMark x1="95197" y1="55556" x2="89956" y2="73333"/>
                        <a14:foregroundMark x1="4367" y1="80000" x2="19214" y2="93333"/>
                        <a14:foregroundMark x1="17904" y1="89630" x2="52402" y2="95556"/>
                        <a14:foregroundMark x1="52402" y1="95556" x2="78166" y2="92593"/>
                        <a14:foregroundMark x1="78166" y1="92593" x2="86463" y2="948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09239" y="1691545"/>
            <a:ext cx="610665" cy="36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EBA2FD61-8FE9-4BD5-BA74-D308C9115EF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0" b="94815" l="4367" r="95197">
                        <a14:foregroundMark x1="5677" y1="36296" x2="4367" y2="68889"/>
                        <a14:foregroundMark x1="4367" y1="68889" x2="23144" y2="86667"/>
                        <a14:foregroundMark x1="23144" y1="86667" x2="46288" y2="90370"/>
                        <a14:foregroundMark x1="46288" y1="90370" x2="72489" y2="85926"/>
                        <a14:foregroundMark x1="72489" y1="85926" x2="89520" y2="74815"/>
                        <a14:foregroundMark x1="89520" y1="74815" x2="91266" y2="68889"/>
                        <a14:foregroundMark x1="29694" y1="17037" x2="10480" y2="25185"/>
                        <a14:foregroundMark x1="10480" y1="25185" x2="2183" y2="55556"/>
                        <a14:foregroundMark x1="2183" y1="55556" x2="13974" y2="81481"/>
                        <a14:foregroundMark x1="13974" y1="81481" x2="33188" y2="88889"/>
                        <a14:foregroundMark x1="33188" y1="88889" x2="80786" y2="82222"/>
                        <a14:foregroundMark x1="80786" y1="82222" x2="94323" y2="74815"/>
                        <a14:foregroundMark x1="29694" y1="17778" x2="52402" y2="13333"/>
                        <a14:foregroundMark x1="52402" y1="13333" x2="72052" y2="14074"/>
                        <a14:foregroundMark x1="72052" y1="14074" x2="89520" y2="22963"/>
                        <a14:foregroundMark x1="89520" y1="22963" x2="95197" y2="55556"/>
                        <a14:foregroundMark x1="95197" y1="55556" x2="89956" y2="73333"/>
                        <a14:foregroundMark x1="4367" y1="80000" x2="19214" y2="93333"/>
                        <a14:foregroundMark x1="17904" y1="89630" x2="52402" y2="95556"/>
                        <a14:foregroundMark x1="52402" y1="95556" x2="78166" y2="92593"/>
                        <a14:foregroundMark x1="78166" y1="92593" x2="86463" y2="948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1435" y="1721109"/>
            <a:ext cx="610665" cy="36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A089468-582C-4EC9-8350-37A496D2950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0" b="94815" l="4367" r="95197">
                        <a14:foregroundMark x1="5677" y1="36296" x2="4367" y2="68889"/>
                        <a14:foregroundMark x1="4367" y1="68889" x2="23144" y2="86667"/>
                        <a14:foregroundMark x1="23144" y1="86667" x2="46288" y2="90370"/>
                        <a14:foregroundMark x1="46288" y1="90370" x2="72489" y2="85926"/>
                        <a14:foregroundMark x1="72489" y1="85926" x2="89520" y2="74815"/>
                        <a14:foregroundMark x1="89520" y1="74815" x2="91266" y2="68889"/>
                        <a14:foregroundMark x1="29694" y1="17037" x2="10480" y2="25185"/>
                        <a14:foregroundMark x1="10480" y1="25185" x2="2183" y2="55556"/>
                        <a14:foregroundMark x1="2183" y1="55556" x2="13974" y2="81481"/>
                        <a14:foregroundMark x1="13974" y1="81481" x2="33188" y2="88889"/>
                        <a14:foregroundMark x1="33188" y1="88889" x2="80786" y2="82222"/>
                        <a14:foregroundMark x1="80786" y1="82222" x2="94323" y2="74815"/>
                        <a14:foregroundMark x1="29694" y1="17778" x2="52402" y2="13333"/>
                        <a14:foregroundMark x1="52402" y1="13333" x2="72052" y2="14074"/>
                        <a14:foregroundMark x1="72052" y1="14074" x2="89520" y2="22963"/>
                        <a14:foregroundMark x1="89520" y1="22963" x2="95197" y2="55556"/>
                        <a14:foregroundMark x1="95197" y1="55556" x2="89956" y2="73333"/>
                        <a14:foregroundMark x1="4367" y1="80000" x2="19214" y2="93333"/>
                        <a14:foregroundMark x1="17904" y1="89630" x2="52402" y2="95556"/>
                        <a14:foregroundMark x1="52402" y1="95556" x2="78166" y2="92593"/>
                        <a14:foregroundMark x1="78166" y1="92593" x2="86463" y2="948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30661" y="1715689"/>
            <a:ext cx="610665" cy="360000"/>
          </a:xfrm>
          <a:prstGeom prst="rect">
            <a:avLst/>
          </a:prstGeom>
        </p:spPr>
      </p:pic>
      <p:graphicFrame>
        <p:nvGraphicFramePr>
          <p:cNvPr id="22" name="Tabelle 22">
            <a:extLst>
              <a:ext uri="{FF2B5EF4-FFF2-40B4-BE49-F238E27FC236}">
                <a16:creationId xmlns:a16="http://schemas.microsoft.com/office/drawing/2014/main" id="{E18411E3-1F14-4E73-A1F9-CB0C6E8F2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525164"/>
              </p:ext>
            </p:extLst>
          </p:nvPr>
        </p:nvGraphicFramePr>
        <p:xfrm>
          <a:off x="5120803" y="1630043"/>
          <a:ext cx="6550376" cy="54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5767">
                  <a:extLst>
                    <a:ext uri="{9D8B030D-6E8A-4147-A177-3AD203B41FA5}">
                      <a16:colId xmlns:a16="http://schemas.microsoft.com/office/drawing/2014/main" val="3126254685"/>
                    </a:ext>
                  </a:extLst>
                </a:gridCol>
                <a:gridCol w="521616">
                  <a:extLst>
                    <a:ext uri="{9D8B030D-6E8A-4147-A177-3AD203B41FA5}">
                      <a16:colId xmlns:a16="http://schemas.microsoft.com/office/drawing/2014/main" val="3731113414"/>
                    </a:ext>
                  </a:extLst>
                </a:gridCol>
                <a:gridCol w="750078">
                  <a:extLst>
                    <a:ext uri="{9D8B030D-6E8A-4147-A177-3AD203B41FA5}">
                      <a16:colId xmlns:a16="http://schemas.microsoft.com/office/drawing/2014/main" val="3745983016"/>
                    </a:ext>
                  </a:extLst>
                </a:gridCol>
                <a:gridCol w="424388">
                  <a:extLst>
                    <a:ext uri="{9D8B030D-6E8A-4147-A177-3AD203B41FA5}">
                      <a16:colId xmlns:a16="http://schemas.microsoft.com/office/drawing/2014/main" val="1498152800"/>
                    </a:ext>
                  </a:extLst>
                </a:gridCol>
                <a:gridCol w="838900">
                  <a:extLst>
                    <a:ext uri="{9D8B030D-6E8A-4147-A177-3AD203B41FA5}">
                      <a16:colId xmlns:a16="http://schemas.microsoft.com/office/drawing/2014/main" val="1122082710"/>
                    </a:ext>
                  </a:extLst>
                </a:gridCol>
                <a:gridCol w="335561">
                  <a:extLst>
                    <a:ext uri="{9D8B030D-6E8A-4147-A177-3AD203B41FA5}">
                      <a16:colId xmlns:a16="http://schemas.microsoft.com/office/drawing/2014/main" val="3563261849"/>
                    </a:ext>
                  </a:extLst>
                </a:gridCol>
                <a:gridCol w="2744066">
                  <a:extLst>
                    <a:ext uri="{9D8B030D-6E8A-4147-A177-3AD203B41FA5}">
                      <a16:colId xmlns:a16="http://schemas.microsoft.com/office/drawing/2014/main" val="3692318029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+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+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Kein zusätzliches Risiko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1822268"/>
                  </a:ext>
                </a:extLst>
              </a:tr>
            </a:tbl>
          </a:graphicData>
        </a:graphic>
      </p:graphicFrame>
      <p:pic>
        <p:nvPicPr>
          <p:cNvPr id="23" name="Grafik 22">
            <a:extLst>
              <a:ext uri="{FF2B5EF4-FFF2-40B4-BE49-F238E27FC236}">
                <a16:creationId xmlns:a16="http://schemas.microsoft.com/office/drawing/2014/main" id="{143A7A0E-7DA5-4277-AA47-AD734711F78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0" b="94815" l="4367" r="95197">
                        <a14:foregroundMark x1="5677" y1="36296" x2="4367" y2="68889"/>
                        <a14:foregroundMark x1="4367" y1="68889" x2="23144" y2="86667"/>
                        <a14:foregroundMark x1="23144" y1="86667" x2="46288" y2="90370"/>
                        <a14:foregroundMark x1="46288" y1="90370" x2="72489" y2="85926"/>
                        <a14:foregroundMark x1="72489" y1="85926" x2="89520" y2="74815"/>
                        <a14:foregroundMark x1="89520" y1="74815" x2="91266" y2="68889"/>
                        <a14:foregroundMark x1="29694" y1="17037" x2="10480" y2="25185"/>
                        <a14:foregroundMark x1="10480" y1="25185" x2="2183" y2="55556"/>
                        <a14:foregroundMark x1="2183" y1="55556" x2="13974" y2="81481"/>
                        <a14:foregroundMark x1="13974" y1="81481" x2="33188" y2="88889"/>
                        <a14:foregroundMark x1="33188" y1="88889" x2="80786" y2="82222"/>
                        <a14:foregroundMark x1="80786" y1="82222" x2="94323" y2="74815"/>
                        <a14:foregroundMark x1="29694" y1="17778" x2="52402" y2="13333"/>
                        <a14:foregroundMark x1="52402" y1="13333" x2="72052" y2="14074"/>
                        <a14:foregroundMark x1="72052" y1="14074" x2="89520" y2="22963"/>
                        <a14:foregroundMark x1="89520" y1="22963" x2="95197" y2="55556"/>
                        <a14:foregroundMark x1="95197" y1="55556" x2="89956" y2="73333"/>
                        <a14:foregroundMark x1="4367" y1="80000" x2="19214" y2="93333"/>
                        <a14:foregroundMark x1="17904" y1="89630" x2="52402" y2="95556"/>
                        <a14:foregroundMark x1="52402" y1="95556" x2="78166" y2="92593"/>
                        <a14:foregroundMark x1="78166" y1="92593" x2="86463" y2="948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7339" y="2585721"/>
            <a:ext cx="610665" cy="3600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801EA20E-8300-4D24-8D88-23ED8DB41F0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0" b="94815" l="4367" r="95197">
                        <a14:foregroundMark x1="5677" y1="36296" x2="4367" y2="68889"/>
                        <a14:foregroundMark x1="4367" y1="68889" x2="23144" y2="86667"/>
                        <a14:foregroundMark x1="23144" y1="86667" x2="46288" y2="90370"/>
                        <a14:foregroundMark x1="46288" y1="90370" x2="72489" y2="85926"/>
                        <a14:foregroundMark x1="72489" y1="85926" x2="89520" y2="74815"/>
                        <a14:foregroundMark x1="89520" y1="74815" x2="91266" y2="68889"/>
                        <a14:foregroundMark x1="29694" y1="17037" x2="10480" y2="25185"/>
                        <a14:foregroundMark x1="10480" y1="25185" x2="2183" y2="55556"/>
                        <a14:foregroundMark x1="2183" y1="55556" x2="13974" y2="81481"/>
                        <a14:foregroundMark x1="13974" y1="81481" x2="33188" y2="88889"/>
                        <a14:foregroundMark x1="33188" y1="88889" x2="80786" y2="82222"/>
                        <a14:foregroundMark x1="80786" y1="82222" x2="94323" y2="74815"/>
                        <a14:foregroundMark x1="29694" y1="17778" x2="52402" y2="13333"/>
                        <a14:foregroundMark x1="52402" y1="13333" x2="72052" y2="14074"/>
                        <a14:foregroundMark x1="72052" y1="14074" x2="89520" y2="22963"/>
                        <a14:foregroundMark x1="89520" y1="22963" x2="95197" y2="55556"/>
                        <a14:foregroundMark x1="95197" y1="55556" x2="89956" y2="73333"/>
                        <a14:foregroundMark x1="4367" y1="80000" x2="19214" y2="93333"/>
                        <a14:foregroundMark x1="17904" y1="89630" x2="52402" y2="95556"/>
                        <a14:foregroundMark x1="52402" y1="95556" x2="78166" y2="92593"/>
                        <a14:foregroundMark x1="78166" y1="92593" x2="86463" y2="948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19535" y="2615285"/>
            <a:ext cx="610665" cy="3600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22C08333-82F5-45C5-8B35-5C731B28B6C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0" b="94815" l="4367" r="95197">
                        <a14:foregroundMark x1="5677" y1="36296" x2="4367" y2="68889"/>
                        <a14:foregroundMark x1="4367" y1="68889" x2="23144" y2="86667"/>
                        <a14:foregroundMark x1="23144" y1="86667" x2="46288" y2="90370"/>
                        <a14:foregroundMark x1="46288" y1="90370" x2="72489" y2="85926"/>
                        <a14:foregroundMark x1="72489" y1="85926" x2="89520" y2="74815"/>
                        <a14:foregroundMark x1="89520" y1="74815" x2="91266" y2="68889"/>
                        <a14:foregroundMark x1="29694" y1="17037" x2="10480" y2="25185"/>
                        <a14:foregroundMark x1="10480" y1="25185" x2="2183" y2="55556"/>
                        <a14:foregroundMark x1="2183" y1="55556" x2="13974" y2="81481"/>
                        <a14:foregroundMark x1="13974" y1="81481" x2="33188" y2="88889"/>
                        <a14:foregroundMark x1="33188" y1="88889" x2="80786" y2="82222"/>
                        <a14:foregroundMark x1="80786" y1="82222" x2="94323" y2="74815"/>
                        <a14:foregroundMark x1="29694" y1="17778" x2="52402" y2="13333"/>
                        <a14:foregroundMark x1="52402" y1="13333" x2="72052" y2="14074"/>
                        <a14:foregroundMark x1="72052" y1="14074" x2="89520" y2="22963"/>
                        <a14:foregroundMark x1="89520" y1="22963" x2="95197" y2="55556"/>
                        <a14:foregroundMark x1="95197" y1="55556" x2="89956" y2="73333"/>
                        <a14:foregroundMark x1="4367" y1="80000" x2="19214" y2="93333"/>
                        <a14:foregroundMark x1="17904" y1="89630" x2="52402" y2="95556"/>
                        <a14:foregroundMark x1="52402" y1="95556" x2="78166" y2="92593"/>
                        <a14:foregroundMark x1="78166" y1="92593" x2="86463" y2="948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68761" y="2609865"/>
            <a:ext cx="610665" cy="360000"/>
          </a:xfrm>
          <a:prstGeom prst="rect">
            <a:avLst/>
          </a:prstGeom>
        </p:spPr>
      </p:pic>
      <p:graphicFrame>
        <p:nvGraphicFramePr>
          <p:cNvPr id="26" name="Tabelle 22">
            <a:extLst>
              <a:ext uri="{FF2B5EF4-FFF2-40B4-BE49-F238E27FC236}">
                <a16:creationId xmlns:a16="http://schemas.microsoft.com/office/drawing/2014/main" id="{1CCFE7BE-E197-4FBD-AF55-E3577E2B14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69011"/>
              </p:ext>
            </p:extLst>
          </p:nvPr>
        </p:nvGraphicFramePr>
        <p:xfrm>
          <a:off x="5185025" y="2495721"/>
          <a:ext cx="6084001" cy="54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9142">
                  <a:extLst>
                    <a:ext uri="{9D8B030D-6E8A-4147-A177-3AD203B41FA5}">
                      <a16:colId xmlns:a16="http://schemas.microsoft.com/office/drawing/2014/main" val="3126254685"/>
                    </a:ext>
                  </a:extLst>
                </a:gridCol>
                <a:gridCol w="484478">
                  <a:extLst>
                    <a:ext uri="{9D8B030D-6E8A-4147-A177-3AD203B41FA5}">
                      <a16:colId xmlns:a16="http://schemas.microsoft.com/office/drawing/2014/main" val="3731113414"/>
                    </a:ext>
                  </a:extLst>
                </a:gridCol>
                <a:gridCol w="696674">
                  <a:extLst>
                    <a:ext uri="{9D8B030D-6E8A-4147-A177-3AD203B41FA5}">
                      <a16:colId xmlns:a16="http://schemas.microsoft.com/office/drawing/2014/main" val="3745983016"/>
                    </a:ext>
                  </a:extLst>
                </a:gridCol>
                <a:gridCol w="394172">
                  <a:extLst>
                    <a:ext uri="{9D8B030D-6E8A-4147-A177-3AD203B41FA5}">
                      <a16:colId xmlns:a16="http://schemas.microsoft.com/office/drawing/2014/main" val="1498152800"/>
                    </a:ext>
                  </a:extLst>
                </a:gridCol>
                <a:gridCol w="779172">
                  <a:extLst>
                    <a:ext uri="{9D8B030D-6E8A-4147-A177-3AD203B41FA5}">
                      <a16:colId xmlns:a16="http://schemas.microsoft.com/office/drawing/2014/main" val="1122082710"/>
                    </a:ext>
                  </a:extLst>
                </a:gridCol>
                <a:gridCol w="311670">
                  <a:extLst>
                    <a:ext uri="{9D8B030D-6E8A-4147-A177-3AD203B41FA5}">
                      <a16:colId xmlns:a16="http://schemas.microsoft.com/office/drawing/2014/main" val="3563261849"/>
                    </a:ext>
                  </a:extLst>
                </a:gridCol>
                <a:gridCol w="2548693">
                  <a:extLst>
                    <a:ext uri="{9D8B030D-6E8A-4147-A177-3AD203B41FA5}">
                      <a16:colId xmlns:a16="http://schemas.microsoft.com/office/drawing/2014/main" val="3692318029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+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+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Neues Risiko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1822268"/>
                  </a:ext>
                </a:extLst>
              </a:tr>
            </a:tbl>
          </a:graphicData>
        </a:graphic>
      </p:graphicFrame>
      <p:pic>
        <p:nvPicPr>
          <p:cNvPr id="27" name="Grafik 26">
            <a:extLst>
              <a:ext uri="{FF2B5EF4-FFF2-40B4-BE49-F238E27FC236}">
                <a16:creationId xmlns:a16="http://schemas.microsoft.com/office/drawing/2014/main" id="{8C8F449D-FA8D-4D9C-88B0-18B23FB91FA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0" b="94815" l="4367" r="95197">
                        <a14:foregroundMark x1="5677" y1="36296" x2="4367" y2="68889"/>
                        <a14:foregroundMark x1="4367" y1="68889" x2="23144" y2="86667"/>
                        <a14:foregroundMark x1="23144" y1="86667" x2="46288" y2="90370"/>
                        <a14:foregroundMark x1="46288" y1="90370" x2="72489" y2="85926"/>
                        <a14:foregroundMark x1="72489" y1="85926" x2="89520" y2="74815"/>
                        <a14:foregroundMark x1="89520" y1="74815" x2="91266" y2="68889"/>
                        <a14:foregroundMark x1="29694" y1="17037" x2="10480" y2="25185"/>
                        <a14:foregroundMark x1="10480" y1="25185" x2="2183" y2="55556"/>
                        <a14:foregroundMark x1="2183" y1="55556" x2="13974" y2="81481"/>
                        <a14:foregroundMark x1="13974" y1="81481" x2="33188" y2="88889"/>
                        <a14:foregroundMark x1="33188" y1="88889" x2="80786" y2="82222"/>
                        <a14:foregroundMark x1="80786" y1="82222" x2="94323" y2="74815"/>
                        <a14:foregroundMark x1="29694" y1="17778" x2="52402" y2="13333"/>
                        <a14:foregroundMark x1="52402" y1="13333" x2="72052" y2="14074"/>
                        <a14:foregroundMark x1="72052" y1="14074" x2="89520" y2="22963"/>
                        <a14:foregroundMark x1="89520" y1="22963" x2="95197" y2="55556"/>
                        <a14:foregroundMark x1="95197" y1="55556" x2="89956" y2="73333"/>
                        <a14:foregroundMark x1="4367" y1="80000" x2="19214" y2="93333"/>
                        <a14:foregroundMark x1="17904" y1="89630" x2="52402" y2="95556"/>
                        <a14:foregroundMark x1="52402" y1="95556" x2="78166" y2="92593"/>
                        <a14:foregroundMark x1="78166" y1="92593" x2="86463" y2="948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8224" y="2519865"/>
            <a:ext cx="916002" cy="540000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2885188D-39C0-4C40-A0A3-DCA08BC9E320}"/>
              </a:ext>
            </a:extLst>
          </p:cNvPr>
          <p:cNvSpPr txBox="1"/>
          <p:nvPr/>
        </p:nvSpPr>
        <p:spPr>
          <a:xfrm>
            <a:off x="6286380" y="3314694"/>
            <a:ext cx="566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/>
              <a:t>WPL</a:t>
            </a:r>
            <a:r>
              <a:rPr lang="de-DE" sz="1200" dirty="0"/>
              <a:t> stellt sicher, dass die </a:t>
            </a:r>
            <a:r>
              <a:rPr lang="de-DE" sz="1200" b="1" dirty="0"/>
              <a:t>Risikoanalyse</a:t>
            </a:r>
            <a:r>
              <a:rPr lang="de-DE" sz="1200" dirty="0"/>
              <a:t> in Ordnung ist, die jeweiligen Maßnahmen durchgeführt wurden und die Restrisiken benannt sind.</a:t>
            </a:r>
            <a:r>
              <a:rPr lang="de-DE" sz="1200" dirty="0">
                <a:solidFill>
                  <a:srgbClr val="000000"/>
                </a:solidFill>
                <a:latin typeface="Arial" panose="020B0604020202020204" pitchFamily="34" charset="0"/>
              </a:rPr>
              <a:t> Er ist weiterhin für die Qualität der Dokumentation (inkl. </a:t>
            </a:r>
            <a:r>
              <a:rPr lang="de-DE" sz="1200" b="1" dirty="0">
                <a:solidFill>
                  <a:srgbClr val="000000"/>
                </a:solidFill>
                <a:latin typeface="Arial" panose="020B0604020202020204" pitchFamily="34" charset="0"/>
              </a:rPr>
              <a:t>Bedienungsanleitung</a:t>
            </a:r>
            <a:r>
              <a:rPr lang="de-DE" sz="1200" dirty="0">
                <a:solidFill>
                  <a:srgbClr val="000000"/>
                </a:solidFill>
                <a:latin typeface="Arial" panose="020B0604020202020204" pitchFamily="34" charset="0"/>
              </a:rPr>
              <a:t>) der </a:t>
            </a:r>
            <a:r>
              <a:rPr lang="de-DE" sz="1200" u="sng" dirty="0">
                <a:solidFill>
                  <a:srgbClr val="000000"/>
                </a:solidFill>
                <a:latin typeface="Arial" panose="020B0604020202020204" pitchFamily="34" charset="0"/>
              </a:rPr>
              <a:t>einzelnen Komponenten </a:t>
            </a:r>
            <a:r>
              <a:rPr lang="de-DE" sz="1200" dirty="0">
                <a:solidFill>
                  <a:srgbClr val="000000"/>
                </a:solidFill>
                <a:latin typeface="Arial" panose="020B0604020202020204" pitchFamily="34" charset="0"/>
              </a:rPr>
              <a:t>verantwortlich</a:t>
            </a:r>
            <a:endParaRPr lang="de-DE" sz="1200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EBE3BA56-070D-4930-8364-8BF41A95CD17}"/>
              </a:ext>
            </a:extLst>
          </p:cNvPr>
          <p:cNvSpPr/>
          <p:nvPr/>
        </p:nvSpPr>
        <p:spPr>
          <a:xfrm>
            <a:off x="5342947" y="3422761"/>
            <a:ext cx="743303" cy="40401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de-DE" dirty="0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8BFCFAF0-87F9-46DD-A46E-4B4D44C6804B}"/>
              </a:ext>
            </a:extLst>
          </p:cNvPr>
          <p:cNvSpPr/>
          <p:nvPr/>
        </p:nvSpPr>
        <p:spPr>
          <a:xfrm>
            <a:off x="5332564" y="4282823"/>
            <a:ext cx="743303" cy="4040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de-DE" dirty="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8275760B-E026-4ABE-B002-9A3A4413BDAA}"/>
              </a:ext>
            </a:extLst>
          </p:cNvPr>
          <p:cNvSpPr txBox="1"/>
          <p:nvPr/>
        </p:nvSpPr>
        <p:spPr>
          <a:xfrm>
            <a:off x="6296073" y="4184118"/>
            <a:ext cx="58487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BGV</a:t>
            </a:r>
            <a:r>
              <a:rPr lang="de-DE" sz="1200" dirty="0"/>
              <a:t> führt die Risikoanalysen der </a:t>
            </a:r>
            <a:r>
              <a:rPr lang="de-DE" sz="1200" u="sng" dirty="0"/>
              <a:t>zur Erzeugung der Funktion notwendigen Komponenten </a:t>
            </a:r>
            <a:r>
              <a:rPr lang="de-DE" sz="1200" dirty="0"/>
              <a:t>zusammen (Funktionales System), erstellt die </a:t>
            </a:r>
            <a:r>
              <a:rPr lang="de-DE" sz="1200" b="1" dirty="0"/>
              <a:t>Risikoanalyse</a:t>
            </a:r>
            <a:r>
              <a:rPr lang="de-DE" sz="1200" dirty="0"/>
              <a:t> für die Baugruppe unter Beachtung der entsprechenden Restrisiken. Er stellt sicher, dass die jeweiligen Maßnahmen durchgeführt wurden und die Restrisiken benannt sind und erstellt die </a:t>
            </a:r>
            <a:r>
              <a:rPr lang="de-DE" sz="1200" b="1" dirty="0"/>
              <a:t>Bedienungsanleitung</a:t>
            </a:r>
            <a:r>
              <a:rPr lang="de-DE" sz="1200" dirty="0"/>
              <a:t>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8334FE-14F6-4526-9885-E039B2C7CA1C}"/>
              </a:ext>
            </a:extLst>
          </p:cNvPr>
          <p:cNvSpPr txBox="1"/>
          <p:nvPr/>
        </p:nvSpPr>
        <p:spPr>
          <a:xfrm>
            <a:off x="5238750" y="1322439"/>
            <a:ext cx="1104141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möglich: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D5A36BA4-0BD1-4C9C-ACAD-A9E38E837575}"/>
              </a:ext>
            </a:extLst>
          </p:cNvPr>
          <p:cNvSpPr txBox="1"/>
          <p:nvPr/>
        </p:nvSpPr>
        <p:spPr>
          <a:xfrm>
            <a:off x="5232630" y="2164554"/>
            <a:ext cx="1666525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auch möglich: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C47EA2C-CC01-4B88-972B-8C19BCF89C1A}"/>
              </a:ext>
            </a:extLst>
          </p:cNvPr>
          <p:cNvSpPr/>
          <p:nvPr/>
        </p:nvSpPr>
        <p:spPr>
          <a:xfrm>
            <a:off x="162277" y="1781175"/>
            <a:ext cx="4933968" cy="4695825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de-DE" dirty="0"/>
              <a:t>NE-Bereich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53B27098-DA1D-4D4D-B0F0-9D2DAAFC81CE}"/>
              </a:ext>
            </a:extLst>
          </p:cNvPr>
          <p:cNvSpPr/>
          <p:nvPr/>
        </p:nvSpPr>
        <p:spPr>
          <a:xfrm>
            <a:off x="5337980" y="5378791"/>
            <a:ext cx="745200" cy="403200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e-DE" dirty="0"/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ADD948BC-85E0-4017-B004-12867CFEEFCA}"/>
              </a:ext>
            </a:extLst>
          </p:cNvPr>
          <p:cNvSpPr txBox="1"/>
          <p:nvPr/>
        </p:nvSpPr>
        <p:spPr>
          <a:xfrm>
            <a:off x="6277023" y="5275650"/>
            <a:ext cx="58487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SPL</a:t>
            </a:r>
            <a:r>
              <a:rPr lang="de-DE" sz="1200" dirty="0"/>
              <a:t> ist für die Zusammenführung der Risikoanalysen der zur Erzeugung der Funktion entlang der Strahlstrecken verantwortlich, er initiiert die </a:t>
            </a:r>
            <a:r>
              <a:rPr lang="de-DE" sz="1200" b="1" dirty="0"/>
              <a:t>Risikoanalyse</a:t>
            </a:r>
            <a:r>
              <a:rPr lang="de-DE" sz="1200" dirty="0"/>
              <a:t> für den </a:t>
            </a:r>
            <a:r>
              <a:rPr lang="de-DE" sz="1200" u="sng" dirty="0"/>
              <a:t>NE Bereich </a:t>
            </a:r>
            <a:r>
              <a:rPr lang="de-DE" sz="1200" dirty="0"/>
              <a:t>unter Beachtung der entsprechenden Restrisiken. Er stellt sicher, dass die jeweiligen Maßnahmen durchgeführt wurden und die Restrisiken benannt sind und verantwortet die Erstellung der </a:t>
            </a:r>
            <a:r>
              <a:rPr lang="de-DE" sz="1200" b="1" dirty="0"/>
              <a:t>Bedienungsanleitung.</a:t>
            </a:r>
            <a:endParaRPr lang="de-DE" sz="1200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5F97D64E-D8EA-4AB7-B383-44972CCF66B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28.01.2026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305D724-CCE9-49C5-BB6C-0F14AD908B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CE Konformitätsbewertungsprozess – Management Briefing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FA3080D-42AC-44D5-BB2C-3E99E8237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5D5C-ACCC-4108-BF49-8C2F0606CA7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777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9EB21A-C525-4BAE-B0B9-4493522BA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252000"/>
            <a:ext cx="8934639" cy="828000"/>
          </a:xfrm>
        </p:spPr>
        <p:txBody>
          <a:bodyPr anchor="t"/>
          <a:lstStyle/>
          <a:p>
            <a:r>
              <a:rPr lang="de-DE" dirty="0"/>
              <a:t>Grundlegendes Vorgehen während des Zertifizierungsprozesses und Verantwortlichkeiten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33016A-18E7-4E4E-9056-3F094327B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de-DE" dirty="0"/>
              <a:t>Zertifizierung der </a:t>
            </a:r>
            <a:r>
              <a:rPr lang="de-DE" u="sng" dirty="0"/>
              <a:t>Einzelbaugruppen</a:t>
            </a:r>
            <a:r>
              <a:rPr lang="de-DE" dirty="0"/>
              <a:t> (AID- Ebene) durch ggf. den </a:t>
            </a:r>
            <a:r>
              <a:rPr lang="de-DE" b="1" dirty="0"/>
              <a:t>Lieferanten </a:t>
            </a:r>
            <a:r>
              <a:rPr lang="de-DE" dirty="0"/>
              <a:t>oder</a:t>
            </a:r>
            <a:r>
              <a:rPr lang="de-DE" b="1" dirty="0"/>
              <a:t> WPL </a:t>
            </a:r>
            <a:br>
              <a:rPr lang="de-DE" b="1" dirty="0"/>
            </a:br>
            <a:r>
              <a:rPr lang="de-DE" dirty="0"/>
              <a:t>(Beispiel: Magnet)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de-DE" dirty="0"/>
              <a:t>Zertifizierung der </a:t>
            </a:r>
            <a:r>
              <a:rPr lang="de-DE" u="sng" dirty="0"/>
              <a:t>Transporteinheit</a:t>
            </a:r>
            <a:r>
              <a:rPr lang="de-DE" dirty="0"/>
              <a:t> oder der nächsten Systemebene (nach Vormontage) durch </a:t>
            </a:r>
            <a:r>
              <a:rPr lang="de-DE" b="1" dirty="0"/>
              <a:t>BGV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(Beispiel: Magnet plus Kammer plus Gestell)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de-DE" dirty="0"/>
              <a:t>Zertifizierung der </a:t>
            </a:r>
            <a:r>
              <a:rPr lang="de-DE" u="sng" dirty="0"/>
              <a:t>Systembaugruppe</a:t>
            </a:r>
            <a:r>
              <a:rPr lang="de-DE" dirty="0"/>
              <a:t> (alles, was notwendig ist, um eine Funktion zu ermöglichen), orientiert auch am Technischen Platz (</a:t>
            </a:r>
            <a:r>
              <a:rPr lang="de-DE" b="1" dirty="0"/>
              <a:t>BGV</a:t>
            </a:r>
            <a:r>
              <a:rPr lang="de-DE" dirty="0"/>
              <a:t>) </a:t>
            </a:r>
            <a:br>
              <a:rPr lang="de-DE" dirty="0"/>
            </a:br>
            <a:r>
              <a:rPr lang="de-DE" dirty="0"/>
              <a:t>(Beispiel: Magnet inkl. Kammer und Gestell plus Netzgerät und Wasser-versorgung) 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de-DE" dirty="0"/>
              <a:t>Zertifizierung des </a:t>
            </a:r>
            <a:r>
              <a:rPr lang="de-DE" u="sng" dirty="0"/>
              <a:t>NE-Bereichs </a:t>
            </a:r>
            <a:r>
              <a:rPr lang="de-DE" dirty="0"/>
              <a:t>(entlang der Strahlstrecke) (</a:t>
            </a:r>
            <a:r>
              <a:rPr lang="de-DE" b="1" dirty="0"/>
              <a:t>SPL</a:t>
            </a:r>
            <a:r>
              <a:rPr lang="de-DE" dirty="0"/>
              <a:t>)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de-DE" dirty="0"/>
              <a:t>Finale Freigabe der Zertifizierung (</a:t>
            </a:r>
            <a:r>
              <a:rPr lang="de-DE" b="1" dirty="0"/>
              <a:t>GF</a:t>
            </a:r>
            <a:r>
              <a:rPr lang="de-DE" dirty="0"/>
              <a:t>)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DC6D4F-B4DE-4274-8943-0BAA963DF9D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28.01.2026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7FAAAF9-C46B-44C2-8B32-B8AA943E30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CE Konformitätsbewertungsprozess – Management Briefing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5A2BC4-5B58-4BDE-9127-A84A6B63C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5D5C-ACCC-4108-BF49-8C2F0606CA7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17946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si-folienmaster_2019_50Jahre_16zu9" id="{80228A31-CB38-8C45-BA44-B2C6B2F0FBFF}" vid="{EEE01115-FCFC-4442-9D97-3CF7E176002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2025</Template>
  <TotalTime>0</TotalTime>
  <Words>1935</Words>
  <Application>Microsoft Office PowerPoint</Application>
  <PresentationFormat>Breitbild</PresentationFormat>
  <Paragraphs>315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4" baseType="lpstr">
      <vt:lpstr>Arial</vt:lpstr>
      <vt:lpstr>Calibri</vt:lpstr>
      <vt:lpstr>Courier New</vt:lpstr>
      <vt:lpstr>Symbol</vt:lpstr>
      <vt:lpstr>Times New Roman</vt:lpstr>
      <vt:lpstr>Wingdings</vt:lpstr>
      <vt:lpstr>fair-gsi-folienmaster_2017_onering</vt:lpstr>
      <vt:lpstr>Prozess  CE Konformitätsbewertung </vt:lpstr>
      <vt:lpstr>Agenda</vt:lpstr>
      <vt:lpstr>Rechtliche Grundlagen für die sicherheitstechnischen Nachweise im Konformitätsbewertungsprozess</vt:lpstr>
      <vt:lpstr>Umfang von Konstruktionsarbeiten</vt:lpstr>
      <vt:lpstr>Risikoanalyse und CE-Zertifizierung – Prozess</vt:lpstr>
      <vt:lpstr>Risikoanalyse und CE-Zertifizierung  – Konsequenz fehlender Dokumentation</vt:lpstr>
      <vt:lpstr>Der Weg zum System – zu betrachtende Stufen</vt:lpstr>
      <vt:lpstr>Der Weg zum System – Vorgehen und Verantwortlichkeiten</vt:lpstr>
      <vt:lpstr>Grundlegendes Vorgehen während des Zertifizierungsprozesses und Verantwortlichkeiten</vt:lpstr>
      <vt:lpstr>Dokumentation – Wie kommen die Daten ins SAP?</vt:lpstr>
      <vt:lpstr>Dokumentation – Abbildungsstruktur</vt:lpstr>
      <vt:lpstr>Dokumentation – Abbildung in SAP</vt:lpstr>
      <vt:lpstr>Dokumentation – Beispiel Funktionale Systeme</vt:lpstr>
      <vt:lpstr>Lessons learned und Verbesserungspotential</vt:lpstr>
      <vt:lpstr>Unterstützung – CE Team in ENG</vt:lpstr>
      <vt:lpstr>Unterstützung – Hilfsmittel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Will, Christina</dc:creator>
  <cp:lastModifiedBy>Will, Christina</cp:lastModifiedBy>
  <cp:revision>115</cp:revision>
  <dcterms:created xsi:type="dcterms:W3CDTF">2025-11-04T14:14:38Z</dcterms:created>
  <dcterms:modified xsi:type="dcterms:W3CDTF">2026-04-15T09:32:30Z</dcterms:modified>
</cp:coreProperties>
</file>