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44"/>
  </p:notesMasterIdLst>
  <p:sldIdLst>
    <p:sldId id="257" r:id="rId8"/>
    <p:sldId id="282" r:id="rId9"/>
    <p:sldId id="261" r:id="rId10"/>
    <p:sldId id="281" r:id="rId11"/>
    <p:sldId id="283" r:id="rId12"/>
    <p:sldId id="26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3" r:id="rId21"/>
    <p:sldId id="274" r:id="rId22"/>
    <p:sldId id="275" r:id="rId23"/>
    <p:sldId id="276" r:id="rId24"/>
    <p:sldId id="279" r:id="rId25"/>
    <p:sldId id="263" r:id="rId26"/>
    <p:sldId id="265" r:id="rId27"/>
    <p:sldId id="264" r:id="rId28"/>
    <p:sldId id="267" r:id="rId29"/>
    <p:sldId id="268" r:id="rId30"/>
    <p:sldId id="269" r:id="rId31"/>
    <p:sldId id="270" r:id="rId32"/>
    <p:sldId id="271" r:id="rId33"/>
    <p:sldId id="296" r:id="rId34"/>
    <p:sldId id="297" r:id="rId35"/>
    <p:sldId id="298" r:id="rId36"/>
    <p:sldId id="299" r:id="rId37"/>
    <p:sldId id="272" r:id="rId38"/>
    <p:sldId id="294" r:id="rId39"/>
    <p:sldId id="295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C8768-593A-48A6-A697-466403C80684}" type="datetimeFigureOut">
              <a:rPr lang="it-IT" smtClean="0"/>
              <a:t>15/05/2014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4E46A-E9B8-41B8-8098-22E16DBDFC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47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C0621-F7B2-451E-8147-47AFAF88BA10}" type="slidenum">
              <a:rPr lang="en-US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Nuclear effects scale with L…Se uso solo pA PC point: 8% error. Con SU 3%. Differenza slopes 0.3 sigma</a:t>
            </a: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6794B-CC62-4E9C-AC73-FD67E1CFEC55}" type="slidenum">
              <a:rPr lang="en-US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Ratio measured over expected</a:t>
            </a: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CAD3E-5014-4355-893F-38D32B4F88B1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Banda blu-&gt; errore su sigma e normalizzazione (1 sigma)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FD17-90DE-45B7-83BF-B2C9152EBA5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2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953-C8E1-4C2F-A8CC-89426C3A003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94FC-C24E-40EC-B0B8-54F7C34210C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1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FD17-90DE-45B7-83BF-B2C9152EBA5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EF78-888A-4817-9458-36EB494BEE4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2665-D6C3-456B-AAE4-8E816D5F9AA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2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C46C-2AA6-4767-B544-7585AFC543F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0132-5864-470E-9AC1-BB03A63E80C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A1B2-22EA-4960-9C13-A9C53199271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0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1985-CA53-459A-AA4A-608E423696B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4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6EA-C26F-4145-B3E5-41E0B71B50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EF78-888A-4817-9458-36EB494BEE4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88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66D0-4794-4617-9672-86417FD92A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8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953-C8E1-4C2F-A8CC-89426C3A003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9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94FC-C24E-40EC-B0B8-54F7C34210C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FD17-90DE-45B7-83BF-B2C9152EBA5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6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EF78-888A-4817-9458-36EB494BEE4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2665-D6C3-456B-AAE4-8E816D5F9AA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98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C46C-2AA6-4767-B544-7585AFC543F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86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0132-5864-470E-9AC1-BB03A63E80C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2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A1B2-22EA-4960-9C13-A9C53199271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3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1985-CA53-459A-AA4A-608E423696B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2665-D6C3-456B-AAE4-8E816D5F9AA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62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6EA-C26F-4145-B3E5-41E0B71B50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08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66D0-4794-4617-9672-86417FD92A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78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953-C8E1-4C2F-A8CC-89426C3A003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9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94FC-C24E-40EC-B0B8-54F7C34210C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46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FD17-90DE-45B7-83BF-B2C9152EBA5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70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EF78-888A-4817-9458-36EB494BEE4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75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2665-D6C3-456B-AAE4-8E816D5F9AA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8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C46C-2AA6-4767-B544-7585AFC543F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12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0132-5864-470E-9AC1-BB03A63E80C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8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A1B2-22EA-4960-9C13-A9C53199271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1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C46C-2AA6-4767-B544-7585AFC543F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8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1985-CA53-459A-AA4A-608E423696B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00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6EA-C26F-4145-B3E5-41E0B71B50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37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66D0-4794-4617-9672-86417FD92A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4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953-C8E1-4C2F-A8CC-89426C3A003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94FC-C24E-40EC-B0B8-54F7C34210C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15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FD17-90DE-45B7-83BF-B2C9152EBA5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96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EF78-888A-4817-9458-36EB494BEE4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2665-D6C3-456B-AAE4-8E816D5F9AA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25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C46C-2AA6-4767-B544-7585AFC543F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01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0132-5864-470E-9AC1-BB03A63E80C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0132-5864-470E-9AC1-BB03A63E80C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53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A1B2-22EA-4960-9C13-A9C53199271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5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1985-CA53-459A-AA4A-608E423696B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84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6EA-C26F-4145-B3E5-41E0B71B50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1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66D0-4794-4617-9672-86417FD92A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953-C8E1-4C2F-A8CC-89426C3A003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69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94FC-C24E-40EC-B0B8-54F7C34210C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91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FD17-90DE-45B7-83BF-B2C9152EBA5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3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3EF78-888A-4817-9458-36EB494BEE41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1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2665-D6C3-456B-AAE4-8E816D5F9AA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12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C46C-2AA6-4767-B544-7585AFC543F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4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A1B2-22EA-4960-9C13-A9C53199271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61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0132-5864-470E-9AC1-BB03A63E80C7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7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A1B2-22EA-4960-9C13-A9C53199271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5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1985-CA53-459A-AA4A-608E423696B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38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6EA-C26F-4145-B3E5-41E0B71B50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62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66D0-4794-4617-9672-86417FD92A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7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953-C8E1-4C2F-A8CC-89426C3A003C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6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694FC-C24E-40EC-B0B8-54F7C34210CA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7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F5F9C-AA01-4F34-9595-9A3E955EE233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F22C-5960-4C8F-9145-001A64CB25ED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731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65F4B-D657-4852-85BF-9E489BE3E964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0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1985-CA53-459A-AA4A-608E423696B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7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3BBAB-8DD6-4880-984A-2B7F0D04D0F1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637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D084-C703-4067-B68D-827E69AEF073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19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3DAF-3A0B-42A2-8CF7-F3391BB6460A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05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ABF75-29AF-4D95-828B-610E0097C678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23B8-30C6-4952-9C11-6BB3617C0A66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90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A5D8C-ED38-4BE1-9416-08E280082CB1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76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3D392-91AC-462F-A396-730A10CE568B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119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8678E-1599-429E-81ED-3FBCAA7414C3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6EA-C26F-4145-B3E5-41E0B71B5088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2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66D0-4794-4617-9672-86417FD92AEF}" type="slidenum">
              <a:rPr lang="it-IT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AB4C5-D430-4AED-A686-4E424EFBD795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6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AB4C5-D430-4AED-A686-4E424EFBD795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AB4C5-D430-4AED-A686-4E424EFBD795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AB4C5-D430-4AED-A686-4E424EFBD795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AB4C5-D430-4AED-A686-4E424EFBD795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AB4C5-D430-4AED-A686-4E424EFBD795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BB9531-1986-4F0A-BCAE-F9A94BB47FCA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2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r>
              <a:rPr lang="en-US" sz="2800" dirty="0" smtClean="0"/>
              <a:t>Open charm and </a:t>
            </a:r>
            <a:r>
              <a:rPr lang="en-US" sz="2800" dirty="0" err="1" smtClean="0"/>
              <a:t>charmonium</a:t>
            </a:r>
            <a:r>
              <a:rPr lang="en-US" sz="2800" dirty="0" smtClean="0"/>
              <a:t> production:</a:t>
            </a:r>
            <a:br>
              <a:rPr lang="en-US" sz="2800" dirty="0" smtClean="0"/>
            </a:br>
            <a:r>
              <a:rPr lang="en-US" sz="2800" dirty="0" smtClean="0"/>
              <a:t>results from the NA60 experiment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3130" y="1276290"/>
            <a:ext cx="7412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E.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Scomparin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(INFN – Torino, Italy), NA60 </a:t>
            </a: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c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ollaboration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4464784"/>
            <a:ext cx="90397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Introduction, experimental set-up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cs typeface="Arial" pitchFamily="34" charset="0"/>
              </a:rPr>
              <a:t>Charmonium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suppression in p-A and In-In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collisions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 (results, lessons from the learning process)</a:t>
            </a:r>
            <a:endParaRPr lang="en-US" sz="2000" dirty="0" smtClean="0">
              <a:solidFill>
                <a:srgbClr val="FFFFFF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Studying the Intermediate Mass Region (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IMR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“Preliminary” results on the A-dependence of the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open charm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yield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 (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from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dimuon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mass spectrum)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Conclusions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2133600"/>
            <a:ext cx="2282372" cy="1066800"/>
            <a:chOff x="1676400" y="2514600"/>
            <a:chExt cx="2282372" cy="1066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676400" y="2514600"/>
              <a:ext cx="2282372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pic>
          <p:nvPicPr>
            <p:cNvPr id="4098" name="Picture 2" descr="C:\Users\Enrico\Documents\Work\HICFair2014\test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9"/>
            <a:stretch/>
          </p:blipFill>
          <p:spPr bwMode="auto">
            <a:xfrm>
              <a:off x="1756228" y="2590800"/>
              <a:ext cx="2114917" cy="89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682321" y="1905000"/>
            <a:ext cx="355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HICforFAIR</a:t>
            </a:r>
            <a:r>
              <a:rPr lang="en-US" sz="2000" dirty="0" smtClean="0">
                <a:solidFill>
                  <a:schemeClr val="bg1"/>
                </a:solidFill>
              </a:rPr>
              <a:t> Workshop: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Heavy flavor  physics with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0" name="Picture 4" descr="HICforFAIR Workshop: Heavy flavor physics with CB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9"/>
          <a:stretch/>
        </p:blipFill>
        <p:spPr bwMode="auto">
          <a:xfrm>
            <a:off x="5058342" y="2819400"/>
            <a:ext cx="961458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na60web.ca.infn.it/www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2024031" cy="202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28E-AF44-4FF3-94AC-6A105DFE6DD8}" type="slidenum">
              <a:rPr lang="it-IT" altLang="it-IT">
                <a:solidFill>
                  <a:srgbClr val="000000"/>
                </a:solidFill>
              </a:rPr>
              <a:pPr/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23850" y="1700213"/>
            <a:ext cx="8424863" cy="403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/>
          <a:lstStyle/>
          <a:p>
            <a:r>
              <a:rPr lang="it-IT" altLang="it-IT" sz="2800"/>
              <a:t>J/</a:t>
            </a:r>
            <a:r>
              <a:rPr lang="it-IT" altLang="it-IT" sz="2800">
                <a:sym typeface="Symbol" pitchFamily="18" charset="2"/>
              </a:rPr>
              <a:t> yield vs nuclear absorption (analysis b)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22696" b="6433"/>
          <a:stretch>
            <a:fillRect/>
          </a:stretch>
        </p:blipFill>
        <p:spPr bwMode="auto">
          <a:xfrm>
            <a:off x="4572000" y="1744663"/>
            <a:ext cx="4176713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777" r="22537" b="5515"/>
          <a:stretch>
            <a:fillRect/>
          </a:stretch>
        </p:blipFill>
        <p:spPr bwMode="auto">
          <a:xfrm>
            <a:off x="395288" y="1765300"/>
            <a:ext cx="4176712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04800" y="765175"/>
            <a:ext cx="8839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Compare data to the </a:t>
            </a:r>
            <a:r>
              <a:rPr lang="en-US" altLang="it-IT" dirty="0" smtClean="0">
                <a:solidFill>
                  <a:srgbClr val="FFFF00"/>
                </a:solidFill>
                <a:cs typeface="Arial" charset="0"/>
              </a:rPr>
              <a:t>expected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J/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 centrality distribution, </a:t>
            </a:r>
            <a:r>
              <a:rPr lang="en-US" altLang="it-IT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calculated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  assuming  </a:t>
            </a:r>
            <a:r>
              <a:rPr lang="en-US" altLang="it-IT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CNM effects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(parameterized through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</a:t>
            </a:r>
            <a:r>
              <a:rPr lang="en-US" altLang="it-IT" baseline="-25000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abs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 =4.18 </a:t>
            </a:r>
            <a:r>
              <a:rPr lang="en-US" altLang="it-IT" dirty="0" err="1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mb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) as the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solidFill>
                  <a:srgbClr val="FFFF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 only suppression source (see later)</a:t>
            </a:r>
            <a:endParaRPr lang="en-US" altLang="it-IT" dirty="0" smtClean="0">
              <a:solidFill>
                <a:srgbClr val="FFFF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765550" y="5694363"/>
            <a:ext cx="548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mtClean="0">
                <a:solidFill>
                  <a:srgbClr val="FFFFFF"/>
                </a:solidFill>
                <a:cs typeface="Arial" charset="0"/>
                <a:sym typeface="SymbolPS" pitchFamily="18" charset="2"/>
              </a:rPr>
              <a:t>require the ratio </a:t>
            </a:r>
            <a:r>
              <a:rPr lang="en-US" altLang="it-IT" smtClean="0">
                <a:solidFill>
                  <a:srgbClr val="FFFF00"/>
                </a:solidFill>
                <a:cs typeface="Arial" charset="0"/>
                <a:sym typeface="SymbolPS" pitchFamily="18" charset="2"/>
              </a:rPr>
              <a:t>measured/expected</a:t>
            </a:r>
            <a:r>
              <a:rPr lang="en-US" altLang="it-IT" smtClean="0">
                <a:solidFill>
                  <a:srgbClr val="FFFFFF"/>
                </a:solidFill>
                <a:cs typeface="Arial" charset="0"/>
                <a:sym typeface="SymbolPS" pitchFamily="18" charset="2"/>
              </a:rPr>
              <a:t>, integrated over centrality, to be equal to the same quantity from the (J/</a:t>
            </a:r>
            <a:r>
              <a:rPr lang="en-US" altLang="it-IT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</a:t>
            </a:r>
            <a:r>
              <a:rPr lang="en-US" altLang="it-IT" smtClean="0">
                <a:solidFill>
                  <a:srgbClr val="FFFFFF"/>
                </a:solidFill>
                <a:cs typeface="Arial" charset="0"/>
                <a:sym typeface="SymbolPS" pitchFamily="18" charset="2"/>
              </a:rPr>
              <a:t>)/DY analysis  </a:t>
            </a:r>
            <a:r>
              <a:rPr lang="en-US" altLang="it-IT" smtClean="0">
                <a:solidFill>
                  <a:srgbClr val="FFFF00"/>
                </a:solidFill>
                <a:cs typeface="Arial" charset="0"/>
                <a:sym typeface="SymbolPS" pitchFamily="18" charset="2"/>
              </a:rPr>
              <a:t>(0.87 ± 0.05)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00400" y="1914525"/>
            <a:ext cx="1128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99FF"/>
                </a:solidFill>
                <a:cs typeface="Arial" charset="0"/>
              </a:rPr>
              <a:t>Nuclear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99FF"/>
                </a:solidFill>
                <a:cs typeface="Arial" charset="0"/>
              </a:rPr>
              <a:t>absorption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rot="5400000">
            <a:off x="3039269" y="2369344"/>
            <a:ext cx="212725" cy="173037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1485900" y="4437063"/>
          <a:ext cx="295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2958840" imgH="558720" progId="Equation.3">
                  <p:embed/>
                </p:oleObj>
              </mc:Choice>
              <mc:Fallback>
                <p:oleObj name="Equation" r:id="rId5" imgW="2958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437063"/>
                        <a:ext cx="2959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07950" y="5956300"/>
            <a:ext cx="2545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FFFF00"/>
                </a:solidFill>
              </a:rPr>
              <a:t>Normalization</a:t>
            </a:r>
            <a:r>
              <a:rPr lang="it-IT" altLang="it-IT" dirty="0" smtClean="0">
                <a:solidFill>
                  <a:srgbClr val="FFFFFF"/>
                </a:solidFill>
              </a:rPr>
              <a:t> of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FFFFFF"/>
                </a:solidFill>
              </a:rPr>
              <a:t>CNM reference</a:t>
            </a:r>
            <a:endParaRPr lang="it-IT" altLang="it-IT" dirty="0" smtClean="0">
              <a:solidFill>
                <a:srgbClr val="FFFFFF"/>
              </a:solidFill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132138" y="6021388"/>
            <a:ext cx="576262" cy="485775"/>
          </a:xfrm>
          <a:prstGeom prst="rightArrow">
            <a:avLst>
              <a:gd name="adj1" fmla="val 49676"/>
              <a:gd name="adj2" fmla="val 47385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4F2C-95FE-40B6-9D6B-A0B82DEACE6B}" type="slidenum">
              <a:rPr lang="it-IT" altLang="it-IT">
                <a:solidFill>
                  <a:srgbClr val="000000"/>
                </a:solidFill>
              </a:rPr>
              <a:pPr/>
              <a:t>11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92163"/>
          </a:xfrm>
        </p:spPr>
        <p:txBody>
          <a:bodyPr/>
          <a:lstStyle/>
          <a:p>
            <a:r>
              <a:rPr lang="it-IT" altLang="it-IT"/>
              <a:t>Results and systematic errors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292725" y="765175"/>
            <a:ext cx="33289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FFFFFF"/>
                </a:solidFill>
              </a:rPr>
              <a:t>Small </a:t>
            </a:r>
            <a:r>
              <a:rPr lang="it-IT" altLang="it-IT" smtClean="0">
                <a:solidFill>
                  <a:srgbClr val="FFFF00"/>
                </a:solidFill>
              </a:rPr>
              <a:t>statistical</a:t>
            </a:r>
            <a:r>
              <a:rPr lang="it-IT" altLang="it-IT" smtClean="0">
                <a:solidFill>
                  <a:srgbClr val="FFFFFF"/>
                </a:solidFill>
              </a:rPr>
              <a:t> errors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FFFFFF"/>
                </a:solidFill>
              </a:rPr>
              <a:t>Careful study of </a:t>
            </a:r>
            <a:r>
              <a:rPr lang="it-IT" altLang="it-IT" smtClean="0">
                <a:solidFill>
                  <a:srgbClr val="FFFF00"/>
                </a:solidFill>
              </a:rPr>
              <a:t>systematic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FFFFFF"/>
                </a:solidFill>
              </a:rPr>
              <a:t>errors is needed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148263" y="2492375"/>
            <a:ext cx="379963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rgbClr val="FFFFFF"/>
                </a:solidFill>
              </a:rPr>
              <a:t> </a:t>
            </a:r>
            <a:r>
              <a:rPr lang="it-IT" altLang="it-IT" sz="1600" dirty="0" smtClean="0">
                <a:solidFill>
                  <a:srgbClr val="FFFFFF"/>
                </a:solidFill>
              </a:rPr>
              <a:t>Sources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 dirty="0" smtClean="0">
                <a:solidFill>
                  <a:srgbClr val="FFFFFF"/>
                </a:solidFill>
              </a:rPr>
              <a:t> Uncertainty on </a:t>
            </a:r>
            <a:r>
              <a:rPr lang="it-IT" altLang="it-IT" sz="1600" dirty="0" smtClean="0">
                <a:solidFill>
                  <a:srgbClr val="FFFFFF"/>
                </a:solidFill>
              </a:rPr>
              <a:t>parameters which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solidFill>
                  <a:srgbClr val="FFFFFF"/>
                </a:solidFill>
              </a:rPr>
              <a:t> </a:t>
            </a:r>
            <a:r>
              <a:rPr lang="en-US" altLang="it-IT" sz="1600" dirty="0" smtClean="0">
                <a:solidFill>
                  <a:srgbClr val="FFFFFF"/>
                </a:solidFill>
              </a:rPr>
              <a:t>  enter CNM calculation</a:t>
            </a:r>
            <a:endParaRPr lang="it-IT" altLang="it-IT" sz="16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FFFFFF"/>
                </a:solidFill>
              </a:rPr>
              <a:t>   (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</a:t>
            </a:r>
            <a:r>
              <a:rPr lang="it-IT" altLang="it-IT" sz="1600" baseline="30000" dirty="0" smtClean="0">
                <a:solidFill>
                  <a:srgbClr val="FFFFFF"/>
                </a:solidFill>
                <a:sym typeface="Symbol" pitchFamily="18" charset="2"/>
              </a:rPr>
              <a:t>abs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(J/) and </a:t>
            </a:r>
            <a:r>
              <a:rPr lang="it-IT" altLang="it-IT" sz="1600" baseline="30000" dirty="0" smtClean="0">
                <a:solidFill>
                  <a:srgbClr val="FFFFFF"/>
                </a:solidFill>
                <a:sym typeface="Symbol" pitchFamily="18" charset="2"/>
              </a:rPr>
              <a:t>pp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(J/))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Uncertainty on </a:t>
            </a:r>
            <a:r>
              <a:rPr lang="it-IT" altLang="it-IT" sz="1600" dirty="0" smtClean="0">
                <a:solidFill>
                  <a:srgbClr val="FFFF00"/>
                </a:solidFill>
                <a:sym typeface="Symbol" pitchFamily="18" charset="2"/>
              </a:rPr>
              <a:t>relative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FFFF00"/>
                </a:solidFill>
                <a:sym typeface="Symbol" pitchFamily="18" charset="2"/>
              </a:rPr>
              <a:t>   normalization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between data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  and 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CNM reference</a:t>
            </a:r>
            <a:endParaRPr lang="it-IT" altLang="it-IT" sz="1600" dirty="0" smtClean="0">
              <a:solidFill>
                <a:srgbClr val="FFFFFF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Uncertainty on </a:t>
            </a:r>
            <a:r>
              <a:rPr lang="it-IT" altLang="it-IT" sz="1600" dirty="0" smtClean="0">
                <a:solidFill>
                  <a:srgbClr val="FFFF00"/>
                </a:solidFill>
                <a:sym typeface="Symbol" pitchFamily="18" charset="2"/>
              </a:rPr>
              <a:t>centrality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FFFF00"/>
                </a:solidFill>
                <a:sym typeface="Symbol" pitchFamily="18" charset="2"/>
              </a:rPr>
              <a:t>   determination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(affects relative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  position of data and abs. curve)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Glauber model parameters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E</a:t>
            </a:r>
            <a:r>
              <a:rPr lang="it-IT" altLang="it-IT" sz="1600" baseline="-25000" dirty="0" smtClean="0">
                <a:solidFill>
                  <a:srgbClr val="FFFFFF"/>
                </a:solidFill>
                <a:sym typeface="Symbol" pitchFamily="18" charset="2"/>
              </a:rPr>
              <a:t>ZDC</a:t>
            </a:r>
            <a:r>
              <a:rPr lang="it-IT" altLang="it-IT" sz="1600" dirty="0" smtClean="0">
                <a:solidFill>
                  <a:srgbClr val="FFFFFF"/>
                </a:solidFill>
                <a:sym typeface="Symbol" pitchFamily="18" charset="2"/>
              </a:rPr>
              <a:t> to N</a:t>
            </a:r>
            <a:r>
              <a:rPr lang="it-IT" altLang="it-IT" sz="1600" baseline="-25000" dirty="0" smtClean="0">
                <a:solidFill>
                  <a:srgbClr val="FFFFFF"/>
                </a:solidFill>
                <a:sym typeface="Symbol" pitchFamily="18" charset="2"/>
              </a:rPr>
              <a:t>part </a:t>
            </a:r>
            <a:endParaRPr lang="it-IT" altLang="it-IT" sz="1600" dirty="0" smtClean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4925" y="5638800"/>
            <a:ext cx="8726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t-IT" sz="2000" dirty="0" smtClean="0">
                <a:solidFill>
                  <a:srgbClr val="FFFF00"/>
                </a:solidFill>
              </a:rPr>
              <a:t> </a:t>
            </a:r>
            <a:r>
              <a:rPr lang="en-US" altLang="it-IT" dirty="0" smtClean="0">
                <a:solidFill>
                  <a:srgbClr val="FFFF00"/>
                </a:solidFill>
              </a:rPr>
              <a:t>~</a:t>
            </a:r>
            <a:r>
              <a:rPr lang="it-IT" altLang="it-IT" dirty="0" smtClean="0">
                <a:solidFill>
                  <a:srgbClr val="FFFF00"/>
                </a:solidFill>
              </a:rPr>
              <a:t>10%</a:t>
            </a:r>
            <a:r>
              <a:rPr lang="it-IT" altLang="it-IT" dirty="0" smtClean="0">
                <a:solidFill>
                  <a:srgbClr val="FFFFFF"/>
                </a:solidFill>
              </a:rPr>
              <a:t> error centrality indep.</a:t>
            </a:r>
            <a:r>
              <a:rPr lang="it-IT" altLang="it-IT" dirty="0" smtClean="0">
                <a:solidFill>
                  <a:srgbClr val="FFFFFF"/>
                </a:solidFill>
                <a:sym typeface="Symbol" pitchFamily="18" charset="2"/>
              </a:rPr>
              <a:t> </a:t>
            </a:r>
            <a:r>
              <a:rPr lang="it-IT" altLang="it-IT" dirty="0" smtClean="0">
                <a:solidFill>
                  <a:srgbClr val="FFFF00"/>
                </a:solidFill>
              </a:rPr>
              <a:t>does not affect shape</a:t>
            </a:r>
            <a:r>
              <a:rPr lang="it-IT" altLang="it-IT" dirty="0" smtClean="0">
                <a:solidFill>
                  <a:srgbClr val="FFFFFF"/>
                </a:solidFill>
              </a:rPr>
              <a:t> of the </a:t>
            </a:r>
            <a:r>
              <a:rPr lang="it-IT" altLang="it-IT" dirty="0" smtClean="0">
                <a:solidFill>
                  <a:srgbClr val="FFFFFF"/>
                </a:solidFill>
              </a:rPr>
              <a:t>distribution</a:t>
            </a:r>
            <a:endParaRPr lang="it-IT" altLang="it-IT" dirty="0" smtClean="0">
              <a:solidFill>
                <a:srgbClr val="FFFFFF"/>
              </a:solidFill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6588125" y="1196975"/>
            <a:ext cx="485775" cy="576263"/>
          </a:xfrm>
          <a:prstGeom prst="downArrow">
            <a:avLst>
              <a:gd name="adj1" fmla="val 31370"/>
              <a:gd name="adj2" fmla="val 4912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  <p:pic>
        <p:nvPicPr>
          <p:cNvPr id="37902" name="Picture 14" descr="PsiSystErr_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3613"/>
            <a:ext cx="47815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11669"/>
            <a:ext cx="998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it-IT" dirty="0" smtClean="0">
                <a:solidFill>
                  <a:schemeClr val="bg1"/>
                </a:solidFill>
                <a:cs typeface="Arial" charset="0"/>
              </a:rPr>
              <a:t> WARNING: result depends on hypothesis of </a:t>
            </a:r>
            <a:r>
              <a:rPr lang="en-US" altLang="it-IT" dirty="0" smtClean="0">
                <a:solidFill>
                  <a:srgbClr val="FFFF00"/>
                </a:solidFill>
                <a:cs typeface="Arial" charset="0"/>
                <a:sym typeface="Symbol"/>
              </a:rPr>
              <a:t>s-independence </a:t>
            </a:r>
            <a:r>
              <a:rPr lang="en-US" altLang="it-IT" dirty="0" smtClean="0">
                <a:solidFill>
                  <a:schemeClr val="bg1"/>
                </a:solidFill>
                <a:cs typeface="Arial" charset="0"/>
                <a:sym typeface="Symbol"/>
              </a:rPr>
              <a:t>of CNM effects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it-IT" dirty="0" smtClean="0">
                <a:solidFill>
                  <a:schemeClr val="bg1"/>
                </a:solidFill>
                <a:cs typeface="Arial" charset="0"/>
                <a:sym typeface="Symbol"/>
              </a:rPr>
              <a:t>                   </a:t>
            </a: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Moving to </a:t>
            </a:r>
            <a:r>
              <a:rPr lang="en-US" dirty="0" err="1" smtClean="0"/>
              <a:t>pA</a:t>
            </a:r>
            <a:r>
              <a:rPr lang="en-US" dirty="0" smtClean="0"/>
              <a:t> collisions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3DAF-3A0B-42A2-8CF7-F3391BB6460A}" type="slidenum">
              <a:rPr lang="it-IT" altLang="it-IT" smtClean="0">
                <a:solidFill>
                  <a:srgbClr val="000000"/>
                </a:solidFill>
              </a:rPr>
              <a:pPr/>
              <a:t>12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80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Absence of </a:t>
            </a:r>
            <a:r>
              <a:rPr lang="en-US" dirty="0" err="1" smtClean="0">
                <a:solidFill>
                  <a:schemeClr val="bg1"/>
                </a:solidFill>
              </a:rPr>
              <a:t>pA</a:t>
            </a:r>
            <a:r>
              <a:rPr lang="en-US" dirty="0" smtClean="0">
                <a:solidFill>
                  <a:schemeClr val="bg1"/>
                </a:solidFill>
              </a:rPr>
              <a:t> data collected at the same energy of In-In (</a:t>
            </a:r>
            <a:r>
              <a:rPr lang="en-US" dirty="0" err="1" smtClean="0">
                <a:solidFill>
                  <a:schemeClr val="bg1"/>
                </a:solidFill>
              </a:rPr>
              <a:t>Pb-Pb</a:t>
            </a:r>
            <a:r>
              <a:rPr lang="en-US" dirty="0" smtClean="0">
                <a:solidFill>
                  <a:schemeClr val="bg1"/>
                </a:solidFill>
              </a:rPr>
              <a:t>)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considered as a serious issue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obtained 3 days of primary SPS proton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beam at 158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GeV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in 2004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/>
        </p:blipFill>
        <p:spPr bwMode="auto">
          <a:xfrm>
            <a:off x="-26988" y="1890486"/>
            <a:ext cx="9199563" cy="48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2"/>
          </a:xfrm>
        </p:spPr>
        <p:txBody>
          <a:bodyPr/>
          <a:lstStyle/>
          <a:p>
            <a:r>
              <a:rPr lang="it-IT" dirty="0" smtClean="0">
                <a:sym typeface="Symbol"/>
              </a:rPr>
              <a:t>s-dependence of CNM effects at SPS</a:t>
            </a:r>
            <a:endParaRPr lang="it-IT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7" y="609600"/>
            <a:ext cx="895662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" y="609600"/>
            <a:ext cx="883595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7912" y="4495800"/>
            <a:ext cx="6922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</a:t>
            </a:r>
            <a:r>
              <a:rPr lang="en-US" sz="2000" baseline="-25000" dirty="0">
                <a:solidFill>
                  <a:srgbClr val="FFFF00"/>
                </a:solidFill>
                <a:sym typeface="Symbol" pitchFamily="18" charset="2"/>
              </a:rPr>
              <a:t>abs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baseline="30000" dirty="0">
                <a:solidFill>
                  <a:srgbClr val="FFFF00"/>
                </a:solidFill>
                <a:sym typeface="Symbol" pitchFamily="18" charset="2"/>
              </a:rPr>
              <a:t>J/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(400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)=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4.3 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0.8 (stat)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0.6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syst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mb</a:t>
            </a:r>
            <a:endParaRPr lang="en-US" sz="2000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88" y="411480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 the </a:t>
            </a:r>
            <a:r>
              <a:rPr lang="en-US" sz="2000" dirty="0" err="1" smtClean="0">
                <a:solidFill>
                  <a:schemeClr val="bg1"/>
                </a:solidFill>
              </a:rPr>
              <a:t>Glauber</a:t>
            </a:r>
            <a:r>
              <a:rPr lang="en-US" sz="2000" dirty="0" smtClean="0">
                <a:solidFill>
                  <a:schemeClr val="bg1"/>
                </a:solidFill>
              </a:rPr>
              <a:t> model, we get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257800"/>
            <a:ext cx="3725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 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J/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= 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0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 A</a:t>
            </a:r>
            <a:r>
              <a:rPr lang="en-US" sz="2000" baseline="30000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</a:rPr>
              <a:t>, we get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5657910"/>
            <a:ext cx="7021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 (400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 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= 0.927 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0.013 (stat)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0.009 (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syst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en-US" sz="2000" dirty="0" smtClean="0">
                <a:solidFill>
                  <a:srgbClr val="6699FF"/>
                </a:solidFill>
                <a:sym typeface="Symbol" pitchFamily="18" charset="2"/>
              </a:rPr>
              <a:t> </a:t>
            </a:r>
            <a:endParaRPr lang="en-US" sz="2000" dirty="0">
              <a:solidFill>
                <a:srgbClr val="6699FF"/>
              </a:solidFill>
              <a:sym typeface="Symbol" pitchFamily="18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4890348"/>
            <a:ext cx="6922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</a:t>
            </a:r>
            <a:r>
              <a:rPr lang="en-US" sz="2000" baseline="-25000" dirty="0">
                <a:solidFill>
                  <a:srgbClr val="FFFF00"/>
                </a:solidFill>
                <a:sym typeface="Symbol" pitchFamily="18" charset="2"/>
              </a:rPr>
              <a:t>abs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baseline="30000" dirty="0">
                <a:solidFill>
                  <a:srgbClr val="FFFF00"/>
                </a:solidFill>
                <a:sym typeface="Symbol" pitchFamily="18" charset="2"/>
              </a:rPr>
              <a:t>J/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(158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)= 7.6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0.7 (stat)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0.6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syst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mb</a:t>
            </a:r>
            <a:endParaRPr lang="en-US" sz="2000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6000690"/>
            <a:ext cx="7021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 (158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 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0.882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0.009 (stat)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0.008 (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syst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en-US" sz="2000" dirty="0" smtClean="0">
                <a:solidFill>
                  <a:srgbClr val="6699FF"/>
                </a:solidFill>
                <a:sym typeface="Symbol" pitchFamily="18" charset="2"/>
              </a:rPr>
              <a:t> </a:t>
            </a:r>
            <a:endParaRPr lang="en-US" sz="2000" dirty="0">
              <a:solidFill>
                <a:srgbClr val="6699FF"/>
              </a:solidFill>
              <a:sym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7868" y="6477000"/>
            <a:ext cx="621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(effective values, shadowing not corrected for)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534400" cy="1143000"/>
          </a:xfrm>
        </p:spPr>
        <p:txBody>
          <a:bodyPr/>
          <a:lstStyle/>
          <a:p>
            <a:r>
              <a:rPr lang="en-US" dirty="0" smtClean="0"/>
              <a:t>Comparisons with other experiment: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" y="1538604"/>
            <a:ext cx="4777431" cy="449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" y="1544743"/>
            <a:ext cx="4746103" cy="44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" y="1524000"/>
            <a:ext cx="472260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3" y="1538288"/>
            <a:ext cx="472260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7620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Results on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</a:t>
            </a:r>
            <a:r>
              <a:rPr lang="en-US" sz="2000" baseline="-25000" dirty="0" err="1">
                <a:solidFill>
                  <a:srgbClr val="FFFF00"/>
                </a:solidFill>
              </a:rPr>
              <a:t>F</a:t>
            </a:r>
            <a:r>
              <a:rPr lang="en-US" sz="2000" dirty="0">
                <a:solidFill>
                  <a:schemeClr val="bg1"/>
                </a:solidFill>
              </a:rPr>
              <a:t> from HERA-B, </a:t>
            </a:r>
            <a:r>
              <a:rPr lang="en-US" sz="2000" dirty="0" smtClean="0">
                <a:solidFill>
                  <a:schemeClr val="bg1"/>
                </a:solidFill>
              </a:rPr>
              <a:t>NA50</a:t>
            </a:r>
            <a:r>
              <a:rPr lang="en-US" sz="2000" dirty="0">
                <a:solidFill>
                  <a:schemeClr val="bg1"/>
                </a:solidFill>
              </a:rPr>
              <a:t>, E866, </a:t>
            </a:r>
            <a:r>
              <a:rPr lang="en-US" sz="2000" dirty="0" smtClean="0">
                <a:solidFill>
                  <a:schemeClr val="bg1"/>
                </a:solidFill>
              </a:rPr>
              <a:t>NA3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(removed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bias from use of p-p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16092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 the region close to </a:t>
            </a:r>
            <a:r>
              <a:rPr lang="en-US" sz="2000" dirty="0" err="1">
                <a:solidFill>
                  <a:schemeClr val="bg1"/>
                </a:solidFill>
              </a:rPr>
              <a:t>x</a:t>
            </a:r>
            <a:r>
              <a:rPr lang="en-US" sz="2000" baseline="-25000" dirty="0" err="1">
                <a:solidFill>
                  <a:schemeClr val="bg1"/>
                </a:solidFill>
              </a:rPr>
              <a:t>F</a:t>
            </a:r>
            <a:r>
              <a:rPr lang="en-US" sz="2000" dirty="0">
                <a:solidFill>
                  <a:schemeClr val="bg1"/>
                </a:solidFill>
              </a:rPr>
              <a:t> = 0,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</a:rPr>
              <a:t>stronger </a:t>
            </a:r>
            <a:r>
              <a:rPr lang="en-US" sz="2000" dirty="0">
                <a:solidFill>
                  <a:srgbClr val="FFFF00"/>
                </a:solidFill>
              </a:rPr>
              <a:t>deviation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from 1 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when </a:t>
            </a:r>
            <a:r>
              <a:rPr lang="en-US" sz="2000" dirty="0" smtClean="0">
                <a:solidFill>
                  <a:srgbClr val="FFFF00"/>
                </a:solidFill>
              </a:rPr>
              <a:t>decreasing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</a:t>
            </a:r>
            <a:r>
              <a:rPr lang="en-US" sz="2000" dirty="0" smtClean="0">
                <a:solidFill>
                  <a:srgbClr val="FFFF00"/>
                </a:solidFill>
              </a:rPr>
              <a:t>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NA60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400 </a:t>
            </a:r>
            <a:r>
              <a:rPr lang="en-US" sz="2000" dirty="0" err="1">
                <a:solidFill>
                  <a:schemeClr val="bg1"/>
                </a:solidFill>
              </a:rPr>
              <a:t>GeV</a:t>
            </a:r>
            <a:r>
              <a:rPr lang="en-US" sz="2000" dirty="0">
                <a:solidFill>
                  <a:schemeClr val="bg1"/>
                </a:solidFill>
              </a:rPr>
              <a:t>: very good </a:t>
            </a:r>
            <a:r>
              <a:rPr lang="en-US" sz="2000" dirty="0" smtClean="0">
                <a:solidFill>
                  <a:schemeClr val="bg1"/>
                </a:solidFill>
              </a:rPr>
              <a:t>agreement with </a:t>
            </a:r>
            <a:r>
              <a:rPr lang="en-US" sz="2000" dirty="0">
                <a:solidFill>
                  <a:schemeClr val="bg1"/>
                </a:solidFill>
              </a:rPr>
              <a:t>NA50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158 </a:t>
            </a:r>
            <a:r>
              <a:rPr lang="en-US" sz="2000" dirty="0" err="1">
                <a:solidFill>
                  <a:schemeClr val="bg1"/>
                </a:solidFill>
              </a:rPr>
              <a:t>GeV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rgbClr val="FFFF00"/>
                </a:solidFill>
              </a:rPr>
              <a:t>smaller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endParaRPr lang="en-US" sz="2000" dirty="0">
              <a:solidFill>
                <a:srgbClr val="FFFF00"/>
              </a:solidFill>
            </a:endParaRP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Disagreement </a:t>
            </a:r>
            <a:r>
              <a:rPr lang="en-US" sz="2000" dirty="0">
                <a:solidFill>
                  <a:schemeClr val="bg1"/>
                </a:solidFill>
              </a:rPr>
              <a:t>with NA3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SzPct val="150000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200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results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3" y="1538288"/>
            <a:ext cx="4700311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088428"/>
            <a:ext cx="7461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Systematics of fixed-target data still </a:t>
            </a:r>
            <a:r>
              <a:rPr lang="en-US" sz="2000" dirty="0" smtClean="0">
                <a:solidFill>
                  <a:srgbClr val="FFFF00"/>
                </a:solidFill>
              </a:rPr>
              <a:t>difficult to interpret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</a:rPr>
              <a:t>roo</a:t>
            </a:r>
            <a:r>
              <a:rPr lang="en-US" sz="2000" dirty="0" smtClean="0">
                <a:solidFill>
                  <a:schemeClr val="bg1"/>
                </a:solidFill>
              </a:rPr>
              <a:t>m for improvement on </a:t>
            </a:r>
            <a:r>
              <a:rPr lang="en-US" sz="2000" dirty="0" smtClean="0">
                <a:solidFill>
                  <a:srgbClr val="FFFF00"/>
                </a:solidFill>
              </a:rPr>
              <a:t>theory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smtClean="0">
                <a:solidFill>
                  <a:srgbClr val="FFFF00"/>
                </a:solidFill>
              </a:rPr>
              <a:t>experiment</a:t>
            </a:r>
            <a:r>
              <a:rPr lang="en-US" sz="2000" dirty="0" smtClean="0">
                <a:solidFill>
                  <a:schemeClr val="bg1"/>
                </a:solidFill>
              </a:rPr>
              <a:t> side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Studying nuclear effects </a:t>
            </a:r>
            <a:r>
              <a:rPr lang="en-US" dirty="0" err="1" smtClean="0"/>
              <a:t>vs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914400"/>
            <a:ext cx="9144000" cy="31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114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acceptance </a:t>
            </a:r>
            <a:r>
              <a:rPr lang="en-US" sz="2000" dirty="0">
                <a:solidFill>
                  <a:schemeClr val="bg1"/>
                </a:solidFill>
              </a:rPr>
              <a:t>of the NA60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spectrometer </a:t>
            </a:r>
            <a:r>
              <a:rPr lang="en-US" sz="2000" dirty="0" smtClean="0">
                <a:solidFill>
                  <a:schemeClr val="bg1"/>
                </a:solidFill>
              </a:rPr>
              <a:t>is ~ </a:t>
            </a:r>
            <a:r>
              <a:rPr lang="en-US" sz="2000" dirty="0">
                <a:solidFill>
                  <a:schemeClr val="bg1"/>
                </a:solidFill>
              </a:rPr>
              <a:t>energy </a:t>
            </a:r>
            <a:r>
              <a:rPr lang="en-US" sz="2000" dirty="0" smtClean="0">
                <a:solidFill>
                  <a:schemeClr val="bg1"/>
                </a:solidFill>
              </a:rPr>
              <a:t>independent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114800"/>
            <a:ext cx="3459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x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is strongly </a:t>
            </a:r>
            <a:r>
              <a:rPr lang="en-US" sz="2000" dirty="0">
                <a:solidFill>
                  <a:srgbClr val="FFFF00"/>
                </a:solidFill>
              </a:rPr>
              <a:t>correlated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with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</a:t>
            </a:r>
            <a:r>
              <a:rPr lang="en-US" sz="2000" dirty="0" err="1" smtClean="0">
                <a:solidFill>
                  <a:srgbClr val="FFFF00"/>
                </a:solidFill>
                <a:sym typeface="Symbol"/>
              </a:rPr>
              <a:t>s</a:t>
            </a:r>
            <a:r>
              <a:rPr lang="en-US" sz="2000" baseline="-25000" dirty="0" err="1" smtClean="0">
                <a:solidFill>
                  <a:srgbClr val="FFFF00"/>
                </a:solidFill>
                <a:sym typeface="Symbol"/>
              </a:rPr>
              <a:t>N</a:t>
            </a:r>
            <a:r>
              <a:rPr lang="en-US" sz="2000" baseline="-250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xpect </a:t>
            </a:r>
            <a:r>
              <a:rPr lang="en-US" sz="2000" dirty="0" smtClean="0">
                <a:solidFill>
                  <a:srgbClr val="FFFF00"/>
                </a:solidFill>
              </a:rPr>
              <a:t>same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absorption </a:t>
            </a:r>
            <a:r>
              <a:rPr lang="en-US" sz="2000" dirty="0">
                <a:solidFill>
                  <a:srgbClr val="FFFF00"/>
                </a:solidFill>
              </a:rPr>
              <a:t>at </a:t>
            </a:r>
            <a:r>
              <a:rPr lang="en-US" sz="2000" dirty="0" smtClean="0">
                <a:solidFill>
                  <a:srgbClr val="FFFF00"/>
                </a:solidFill>
              </a:rPr>
              <a:t>fixed x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  <a:endParaRPr lang="it-IT" sz="2000" baseline="-25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87876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Shadowing</a:t>
            </a:r>
            <a:r>
              <a:rPr lang="en-US" sz="2000" dirty="0">
                <a:solidFill>
                  <a:schemeClr val="bg1"/>
                </a:solidFill>
              </a:rPr>
              <a:t> effects (</a:t>
            </a:r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approach) </a:t>
            </a:r>
            <a:r>
              <a:rPr lang="en-US" sz="2000" dirty="0">
                <a:solidFill>
                  <a:srgbClr val="FFFF00"/>
                </a:solidFill>
              </a:rPr>
              <a:t>scale with x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If </a:t>
            </a:r>
            <a:r>
              <a:rPr lang="en-US" sz="2000" dirty="0" err="1">
                <a:solidFill>
                  <a:srgbClr val="FFFF00"/>
                </a:solidFill>
              </a:rPr>
              <a:t>parton</a:t>
            </a:r>
            <a:r>
              <a:rPr lang="en-US" sz="2000" dirty="0">
                <a:solidFill>
                  <a:srgbClr val="FFFF00"/>
                </a:solidFill>
              </a:rPr>
              <a:t> shadowing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dirty="0">
                <a:solidFill>
                  <a:srgbClr val="FFFF00"/>
                </a:solidFill>
              </a:rPr>
              <a:t>final state absorption </a:t>
            </a:r>
            <a:r>
              <a:rPr lang="en-US" sz="2000" dirty="0">
                <a:solidFill>
                  <a:schemeClr val="bg1"/>
                </a:solidFill>
              </a:rPr>
              <a:t>were the only two relevant mechanisms</a:t>
            </a:r>
          </a:p>
          <a:p>
            <a:pPr>
              <a:buSzPct val="150000"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should not depend </a:t>
            </a:r>
            <a:r>
              <a:rPr lang="en-US" sz="2000" dirty="0" smtClean="0">
                <a:solidFill>
                  <a:srgbClr val="FFFF00"/>
                </a:solidFill>
              </a:rPr>
              <a:t>on 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s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at fixed </a:t>
            </a:r>
            <a:r>
              <a:rPr lang="en-US" sz="2000" dirty="0" smtClean="0">
                <a:solidFill>
                  <a:srgbClr val="FFFF00"/>
                </a:solidFill>
              </a:rPr>
              <a:t>x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-dependence of </a:t>
            </a:r>
            <a:r>
              <a:rPr lang="en-US" dirty="0" smtClean="0">
                <a:sym typeface="Symbol"/>
              </a:rPr>
              <a:t></a:t>
            </a:r>
            <a:r>
              <a:rPr lang="en-US" baseline="-25000" dirty="0" smtClean="0">
                <a:sym typeface="Symbol"/>
              </a:rPr>
              <a:t>J/</a:t>
            </a: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" y="914400"/>
            <a:ext cx="4227464" cy="39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64" y="2590800"/>
            <a:ext cx="4535536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156537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Clearly </a:t>
            </a:r>
            <a:r>
              <a:rPr lang="en-US" sz="2000" dirty="0">
                <a:solidFill>
                  <a:srgbClr val="FFFF00"/>
                </a:solidFill>
              </a:rPr>
              <a:t>effects </a:t>
            </a:r>
            <a:r>
              <a:rPr lang="en-US" sz="2000" dirty="0" smtClean="0">
                <a:solidFill>
                  <a:srgbClr val="FFFF00"/>
                </a:solidFill>
              </a:rPr>
              <a:t>different from shadowing and final </a:t>
            </a:r>
            <a:r>
              <a:rPr lang="en-US" sz="2000" dirty="0">
                <a:solidFill>
                  <a:srgbClr val="FFFF00"/>
                </a:solidFill>
              </a:rPr>
              <a:t>state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absorption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are present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914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NA60 can measure </a:t>
            </a:r>
          </a:p>
          <a:p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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=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(400) -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158)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within the same experiment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common systematics cancel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</a:rPr>
              <a:t>reduced </a:t>
            </a:r>
            <a:r>
              <a:rPr lang="en-US" sz="2000" dirty="0">
                <a:solidFill>
                  <a:schemeClr val="bg1"/>
                </a:solidFill>
              </a:rPr>
              <a:t>systematics on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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50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FFFFFF"/>
                </a:solidFill>
                <a:cs typeface="Arial" pitchFamily="34" charset="0"/>
              </a:rPr>
              <a:t> CNM effects, evaluated in pA, can be extrapolated to AA, assuming a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cs typeface="Arial" pitchFamily="34" charset="0"/>
              </a:rPr>
              <a:t>  scaling with the L variable and taking into account that: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" y="1479550"/>
            <a:ext cx="426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</a:t>
            </a:r>
            <a:r>
              <a:rPr lang="en-US" baseline="-25000" dirty="0" err="1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abs</a:t>
            </a:r>
            <a:r>
              <a:rPr lang="en-US" baseline="30000" dirty="0" err="1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J</a:t>
            </a:r>
            <a:r>
              <a:rPr lang="en-US" baseline="30000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/</a:t>
            </a:r>
            <a:r>
              <a:rPr lang="en-US" baseline="30000" dirty="0" smtClean="0">
                <a:solidFill>
                  <a:srgbClr val="FFFF00"/>
                </a:solidFill>
                <a:cs typeface="Arial" pitchFamily="34" charset="0"/>
                <a:sym typeface="Symbol"/>
              </a:rPr>
              <a:t></a:t>
            </a:r>
            <a:r>
              <a:rPr lang="en-US" baseline="30000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shows a dependence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on energy/kinematics </a:t>
            </a:r>
            <a:endParaRPr lang="en-US" dirty="0" smtClean="0">
              <a:solidFill>
                <a:srgbClr val="FFFF00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38600" y="1516063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reference obtained from 158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GeV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pA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data (same energy/kinematics  as the AA data)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523344" y="1563688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09538" y="2165350"/>
            <a:ext cx="35480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in AA collisions, shadowing affects both projectile and target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038600" y="2193925"/>
            <a:ext cx="4495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proj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. and target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antishadowing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taken into account in the reference determination</a:t>
            </a:r>
            <a:endParaRPr lang="it-IT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505200" y="2255158"/>
            <a:ext cx="381000" cy="254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343400" y="333375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Use as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reference:</a:t>
            </a:r>
            <a:endParaRPr lang="it-IT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3962400" y="379095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Verdana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 slope determined only from pA@158GeV</a:t>
            </a:r>
          </a:p>
        </p:txBody>
      </p:sp>
      <p:sp>
        <p:nvSpPr>
          <p:cNvPr id="29708" name="Text Box 6"/>
          <p:cNvSpPr txBox="1">
            <a:spLocks noChangeArrowheads="1"/>
          </p:cNvSpPr>
          <p:nvPr/>
        </p:nvSpPr>
        <p:spPr bwMode="auto">
          <a:xfrm>
            <a:off x="4419600" y="4216400"/>
            <a:ext cx="418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smtClean="0">
                <a:solidFill>
                  <a:srgbClr val="FFFFFF"/>
                </a:solidFill>
                <a:latin typeface="Symbol" pitchFamily="18" charset="2"/>
                <a:ea typeface="DejaVu LGC Sans"/>
                <a:cs typeface="DejaVu LGC Sans"/>
              </a:rPr>
              <a:t></a:t>
            </a:r>
            <a:r>
              <a:rPr lang="en-GB" sz="1600" baseline="-250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abs</a:t>
            </a:r>
            <a:r>
              <a:rPr lang="en-GB" sz="16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 </a:t>
            </a:r>
            <a:r>
              <a:rPr lang="en-GB" sz="1600" baseline="300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J/</a:t>
            </a:r>
            <a:r>
              <a:rPr lang="en-GB" sz="1600" baseline="30000" smtClean="0">
                <a:solidFill>
                  <a:srgbClr val="FFFFFF"/>
                </a:solidFill>
                <a:latin typeface="Symbol" pitchFamily="18" charset="2"/>
                <a:ea typeface="DejaVu LGC Sans"/>
                <a:cs typeface="DejaVu LGC Sans"/>
              </a:rPr>
              <a:t></a:t>
            </a:r>
            <a:r>
              <a:rPr lang="en-GB" sz="16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 (158 GeV) = 7.6 ± 0.7 ± 0.6 mb</a:t>
            </a:r>
          </a:p>
        </p:txBody>
      </p:sp>
      <p:sp>
        <p:nvSpPr>
          <p:cNvPr id="29709" name="Text Box 7"/>
          <p:cNvSpPr txBox="1">
            <a:spLocks noChangeArrowheads="1"/>
          </p:cNvSpPr>
          <p:nvPr/>
        </p:nvSpPr>
        <p:spPr bwMode="auto">
          <a:xfrm>
            <a:off x="3962400" y="4629150"/>
            <a:ext cx="518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Verdana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 normalization to </a:t>
            </a:r>
            <a:r>
              <a:rPr lang="en-GB" sz="1800" dirty="0" smtClean="0">
                <a:solidFill>
                  <a:srgbClr val="FFFF00"/>
                </a:solidFill>
                <a:latin typeface="Symbol" pitchFamily="18" charset="2"/>
                <a:ea typeface="DejaVu LGC Sans"/>
                <a:cs typeface="DejaVu LGC Sans"/>
              </a:rPr>
              <a:t></a:t>
            </a:r>
            <a:r>
              <a:rPr lang="en-GB" sz="1800" baseline="-250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J/</a:t>
            </a:r>
            <a:r>
              <a:rPr lang="en-GB" sz="1800" baseline="-25000" dirty="0" smtClean="0">
                <a:solidFill>
                  <a:srgbClr val="FFFF00"/>
                </a:solidFill>
                <a:latin typeface="Symbol" pitchFamily="18" charset="2"/>
                <a:ea typeface="DejaVu LGC Sans"/>
                <a:cs typeface="DejaVu LGC Sans"/>
              </a:rPr>
              <a:t></a:t>
            </a:r>
            <a:r>
              <a:rPr lang="en-GB" sz="1800" baseline="30000" dirty="0" err="1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pp</a:t>
            </a: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 determined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Verdana" pitchFamily="34" charset="0"/>
              <a:buNone/>
            </a:pP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   pA@158 </a:t>
            </a:r>
            <a:r>
              <a:rPr lang="en-GB" sz="1800" dirty="0" err="1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GeV</a:t>
            </a: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 (J/</a:t>
            </a: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  <a:sym typeface="Symbol" pitchFamily="18" charset="2"/>
              </a:rPr>
              <a:t></a:t>
            </a: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/DY point) and (to </a:t>
            </a:r>
            <a:b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</a:br>
            <a:r>
              <a:rPr lang="en-GB" sz="1800" dirty="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   reduce the overall error) SU@200GeV</a:t>
            </a:r>
          </a:p>
        </p:txBody>
      </p:sp>
      <p:pic>
        <p:nvPicPr>
          <p:cNvPr id="29710" name="Picture 22" descr="pASU_new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4559" r="1724" b="3670"/>
          <a:stretch>
            <a:fillRect/>
          </a:stretch>
        </p:blipFill>
        <p:spPr bwMode="auto">
          <a:xfrm>
            <a:off x="14288" y="3249613"/>
            <a:ext cx="387191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Text Box 8"/>
          <p:cNvSpPr txBox="1">
            <a:spLocks noChangeArrowheads="1"/>
          </p:cNvSpPr>
          <p:nvPr/>
        </p:nvSpPr>
        <p:spPr bwMode="auto">
          <a:xfrm>
            <a:off x="4191000" y="5543550"/>
            <a:ext cx="5029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SU has been included in the fit, since it has a slope similar to pA at 158 GeV </a:t>
            </a:r>
            <a:endParaRPr lang="en-GB" sz="800" smtClean="0">
              <a:solidFill>
                <a:srgbClr val="FFFFFF"/>
              </a:solidFill>
              <a:latin typeface="Verdana" pitchFamily="34" charset="0"/>
              <a:ea typeface="DejaVu LGC Sans"/>
              <a:cs typeface="DejaVu LGC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800" smtClean="0">
              <a:solidFill>
                <a:srgbClr val="FFFFFF"/>
              </a:solidFill>
              <a:latin typeface="Verdana" pitchFamily="34" charset="0"/>
              <a:ea typeface="DejaVu LGC Sans"/>
              <a:cs typeface="DejaVu LGC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advantage:</a:t>
            </a:r>
            <a:r>
              <a:rPr lang="en-GB" sz="1600" smtClean="0">
                <a:solidFill>
                  <a:srgbClr val="000000"/>
                </a:solidFill>
                <a:latin typeface="Verdana" pitchFamily="34" charset="0"/>
                <a:ea typeface="DejaVu LGC Sans"/>
                <a:cs typeface="DejaVu LGC Sans"/>
              </a:rPr>
              <a:t> </a:t>
            </a:r>
            <a:r>
              <a:rPr lang="en-GB" sz="16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small error on normalization (3%)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smtClean="0">
                <a:solidFill>
                  <a:srgbClr val="FFFF00"/>
                </a:solidFill>
                <a:latin typeface="Verdana" pitchFamily="34" charset="0"/>
                <a:ea typeface="DejaVu LGC Sans"/>
                <a:cs typeface="DejaVu LGC Sans"/>
              </a:rPr>
              <a:t>drawback:</a:t>
            </a:r>
            <a:r>
              <a:rPr lang="en-GB" sz="1600" smtClean="0">
                <a:solidFill>
                  <a:srgbClr val="000000"/>
                </a:solidFill>
                <a:latin typeface="Verdana" pitchFamily="34" charset="0"/>
                <a:ea typeface="DejaVu LGC Sans"/>
                <a:cs typeface="DejaVu LGC Sans"/>
              </a:rPr>
              <a:t> </a:t>
            </a:r>
            <a:r>
              <a:rPr lang="en-GB" sz="16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hypothesis that SU is “normal”</a:t>
            </a:r>
            <a:r>
              <a:rPr lang="ar-SA" sz="1600" smtClean="0">
                <a:solidFill>
                  <a:srgbClr val="FFFFFF"/>
                </a:solidFill>
                <a:latin typeface="Verdana" pitchFamily="34" charset="0"/>
                <a:ea typeface="DejaVu LGC Sans"/>
                <a:cs typeface="DejaVu LGC Sans"/>
              </a:rPr>
              <a:t>‏</a:t>
            </a:r>
            <a:endParaRPr lang="en-GB" sz="1600" smtClean="0">
              <a:solidFill>
                <a:srgbClr val="FFFFFF"/>
              </a:solidFill>
              <a:latin typeface="Verdana" pitchFamily="34" charset="0"/>
              <a:ea typeface="DejaVu LGC Sans"/>
              <a:cs typeface="DejaVu LGC Sans"/>
            </a:endParaRP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/>
              <a:t>Reference for AA data</a:t>
            </a:r>
          </a:p>
        </p:txBody>
      </p:sp>
    </p:spTree>
    <p:extLst>
      <p:ext uri="{BB962C8B-B14F-4D97-AF65-F5344CB8AC3E}">
        <p14:creationId xmlns:p14="http://schemas.microsoft.com/office/powerpoint/2010/main" val="15301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3513" y="5989637"/>
            <a:ext cx="3275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B. Alessandro et al., EPJC39 (2005) 335</a:t>
            </a:r>
            <a:endParaRPr lang="it-IT" sz="1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2400" y="6192837"/>
            <a:ext cx="3724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R. Arnaldi et al., Nucl. Phys. A830 (2009) 345</a:t>
            </a:r>
            <a:endParaRPr lang="it-IT" sz="12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2400" y="6430962"/>
            <a:ext cx="548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R.Arnaldi, P. Cortese, E. Scomparin </a:t>
            </a:r>
            <a:r>
              <a:rPr lang="it-IT" sz="1200" smtClean="0">
                <a:solidFill>
                  <a:srgbClr val="FFFFFF"/>
                </a:solidFill>
                <a:cs typeface="Arial" pitchFamily="34" charset="0"/>
              </a:rPr>
              <a:t>Phys. Rev. C 81 (2009), 014903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715000" y="1355725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Using the previously defined reference:</a:t>
            </a:r>
            <a:endParaRPr lang="it-IT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715000" y="2420938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Central Pb-Pb:</a:t>
            </a:r>
            <a:r>
              <a:rPr lang="en-US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still anomalously </a:t>
            </a:r>
            <a:br>
              <a:rPr lang="en-US" sz="20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   suppressed</a:t>
            </a: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715000" y="3717925"/>
            <a:ext cx="3733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In-In: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à"/>
            </a:pPr>
            <a:r>
              <a:rPr lang="en-US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almost no anomalous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   suppression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endParaRPr lang="it-IT" sz="20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1725613" y="2116138"/>
            <a:ext cx="577850" cy="501650"/>
          </a:xfrm>
          <a:prstGeom prst="downArrow">
            <a:avLst>
              <a:gd name="adj1" fmla="val 49676"/>
              <a:gd name="adj2" fmla="val 3436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 smtClean="0">
              <a:solidFill>
                <a:srgbClr val="FFFFFF"/>
              </a:solidFill>
              <a:latin typeface="Times New Roman" pitchFamily="18" charset="0"/>
              <a:ea typeface="DejaVu LGC Sans"/>
              <a:cs typeface="DejaVu LGC Sans"/>
            </a:endParaRPr>
          </a:p>
        </p:txBody>
      </p: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0" y="914400"/>
            <a:ext cx="5562600" cy="5000625"/>
            <a:chOff x="0" y="576"/>
            <a:chExt cx="3504" cy="3150"/>
          </a:xfrm>
        </p:grpSpPr>
        <p:pic>
          <p:nvPicPr>
            <p:cNvPr id="32781" name="Picture 19" descr="PbIn_MeasExp_shadow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" t="4572"/>
            <a:stretch>
              <a:fillRect/>
            </a:stretch>
          </p:blipFill>
          <p:spPr bwMode="auto">
            <a:xfrm>
              <a:off x="0" y="576"/>
              <a:ext cx="3504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Rectangle 21"/>
            <p:cNvSpPr>
              <a:spLocks noChangeArrowheads="1"/>
            </p:cNvSpPr>
            <p:nvPr/>
          </p:nvSpPr>
          <p:spPr bwMode="auto">
            <a:xfrm>
              <a:off x="3225" y="1501"/>
              <a:ext cx="122" cy="278"/>
            </a:xfrm>
            <a:prstGeom prst="rect">
              <a:avLst/>
            </a:prstGeom>
            <a:solidFill>
              <a:srgbClr val="0099FF">
                <a:alpha val="49019"/>
              </a:srgbClr>
            </a:solidFill>
            <a:ln w="9525" algn="ctr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 smtClean="0">
                <a:solidFill>
                  <a:srgbClr val="FFFFFF"/>
                </a:solidFill>
                <a:latin typeface="Times New Roman" pitchFamily="18" charset="0"/>
                <a:ea typeface="DejaVu LGC Sans"/>
                <a:cs typeface="DejaVu LGC Sans"/>
              </a:endParaRPr>
            </a:p>
          </p:txBody>
        </p:sp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124200" y="1038225"/>
            <a:ext cx="2236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0000"/>
                </a:solidFill>
                <a:cs typeface="Arial" pitchFamily="34" charset="0"/>
              </a:rPr>
              <a:t>In-In 158 GeV (NA60)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3333CC"/>
                </a:solidFill>
                <a:cs typeface="Arial" pitchFamily="34" charset="0"/>
              </a:rPr>
              <a:t>Pb-Pb 158 GeV (NA50)</a:t>
            </a:r>
            <a:endParaRPr lang="it-IT" sz="1400" smtClean="0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Anomalous suppression</a:t>
            </a:r>
          </a:p>
        </p:txBody>
      </p:sp>
    </p:spTree>
    <p:extLst>
      <p:ext uri="{BB962C8B-B14F-4D97-AF65-F5344CB8AC3E}">
        <p14:creationId xmlns:p14="http://schemas.microsoft.com/office/powerpoint/2010/main" val="40022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-304800" y="-76200"/>
            <a:ext cx="10134600" cy="990600"/>
          </a:xfrm>
        </p:spPr>
        <p:txBody>
          <a:bodyPr/>
          <a:lstStyle/>
          <a:p>
            <a:r>
              <a:rPr lang="en-US"/>
              <a:t>Open charm production in p-A collisions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Open charm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shares initial state effects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with charmonium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a measurement of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open charm in p-A collisions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may help 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    in understanding J/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 suppression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9229" name="Group 11"/>
          <p:cNvGrpSpPr>
            <a:grpSpLocks/>
          </p:cNvGrpSpPr>
          <p:nvPr/>
        </p:nvGrpSpPr>
        <p:grpSpPr bwMode="auto">
          <a:xfrm>
            <a:off x="4343400" y="2743200"/>
            <a:ext cx="4724400" cy="3352800"/>
            <a:chOff x="4495800" y="914400"/>
            <a:chExt cx="3962400" cy="2828925"/>
          </a:xfrm>
        </p:grpSpPr>
        <p:pic>
          <p:nvPicPr>
            <p:cNvPr id="92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914400"/>
              <a:ext cx="3962400" cy="28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8"/>
            <p:cNvSpPr txBox="1">
              <a:spLocks noChangeArrowheads="1"/>
            </p:cNvSpPr>
            <p:nvPr/>
          </p:nvSpPr>
          <p:spPr bwMode="auto">
            <a:xfrm>
              <a:off x="4931185" y="2959745"/>
              <a:ext cx="2365989" cy="30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Comic Sans MS" pitchFamily="66" charset="0"/>
                </a:rPr>
                <a:t>E866/NuSea Preliminary</a:t>
              </a:r>
            </a:p>
          </p:txBody>
        </p:sp>
      </p:grp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5052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04800" y="1987550"/>
            <a:ext cx="7954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Recent results from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SELEX and E866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suggest rather strong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 nuclear effects on open charm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6200" y="6172200"/>
            <a:ext cx="412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cs typeface="Arial" pitchFamily="34" charset="0"/>
              </a:rPr>
              <a:t>A. Blanco et al. (SELEX), EPJC64(2009) 637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479925" y="6178550"/>
            <a:ext cx="4670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cs typeface="Arial" pitchFamily="34" charset="0"/>
              </a:rPr>
              <a:t>M. Leitch (E866), workshop on “Heavy Quarkonia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cs typeface="Arial" pitchFamily="34" charset="0"/>
              </a:rPr>
              <a:t>Production in Heavy-Ion Collisions”, ECT* 2009</a:t>
            </a:r>
          </a:p>
        </p:txBody>
      </p:sp>
    </p:spTree>
    <p:extLst>
      <p:ext uri="{BB962C8B-B14F-4D97-AF65-F5344CB8AC3E}">
        <p14:creationId xmlns:p14="http://schemas.microsoft.com/office/powerpoint/2010/main" val="15300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SPS experiments</a:t>
            </a:r>
            <a:endParaRPr lang="it-IT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66788" y="2698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22313" y="5200650"/>
            <a:ext cx="742950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NA35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600200" y="5200650"/>
            <a:ext cx="809625" cy="36195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NA36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2313" y="3141663"/>
            <a:ext cx="742950" cy="1033462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NA49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490913" y="5200650"/>
            <a:ext cx="2430462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NA34(Helios-2)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13363" y="4537075"/>
            <a:ext cx="811212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NA34/3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(Helios-3)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90913" y="3690938"/>
            <a:ext cx="809625" cy="1328737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NA44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435475" y="3148013"/>
            <a:ext cx="811213" cy="1871662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NA45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(Ceres)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989638" y="5200650"/>
            <a:ext cx="809625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NA38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989638" y="3141663"/>
            <a:ext cx="809625" cy="1093787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NA50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5989638" y="2209800"/>
            <a:ext cx="809625" cy="657225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NA60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7002463" y="5200650"/>
            <a:ext cx="809625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WA80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7002463" y="3751263"/>
            <a:ext cx="809625" cy="484187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WA98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544763" y="5200650"/>
            <a:ext cx="811212" cy="36195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WA85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544763" y="3690938"/>
            <a:ext cx="811212" cy="484187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WA97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544763" y="3148013"/>
            <a:ext cx="811212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NA57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1600200" y="3690938"/>
            <a:ext cx="809625" cy="484187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NA52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2544763" y="4537075"/>
            <a:ext cx="811212" cy="482600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WA94</a:t>
            </a:r>
          </a:p>
        </p:txBody>
      </p:sp>
      <p:cxnSp>
        <p:nvCxnSpPr>
          <p:cNvPr id="21" name="AutoShape 23"/>
          <p:cNvCxnSpPr>
            <a:cxnSpLocks noChangeShapeType="1"/>
            <a:stCxn id="4" idx="0"/>
            <a:endCxn id="6" idx="2"/>
          </p:cNvCxnSpPr>
          <p:nvPr/>
        </p:nvCxnSpPr>
        <p:spPr bwMode="auto">
          <a:xfrm flipV="1">
            <a:off x="1093788" y="4175125"/>
            <a:ext cx="0" cy="10255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857250" y="5864225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HADRONS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313363" y="5864225"/>
            <a:ext cx="2120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LEPTONS, PHOTONS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452438" y="5803900"/>
            <a:ext cx="735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78159" y="1295400"/>
            <a:ext cx="9216" cy="4448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50825" y="499903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478088" y="6313488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multistrange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002463" y="3409950"/>
            <a:ext cx="7477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photons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435475" y="6313488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electrons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0013" y="5562600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1986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76213" y="4114800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1994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76213" y="2971800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2000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66875" y="3368675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exotics</a:t>
            </a:r>
          </a:p>
        </p:txBody>
      </p:sp>
      <p:cxnSp>
        <p:nvCxnSpPr>
          <p:cNvPr id="34" name="AutoShape 36"/>
          <p:cNvCxnSpPr>
            <a:cxnSpLocks noChangeShapeType="1"/>
            <a:stCxn id="16" idx="0"/>
            <a:endCxn id="20" idx="2"/>
          </p:cNvCxnSpPr>
          <p:nvPr/>
        </p:nvCxnSpPr>
        <p:spPr bwMode="auto">
          <a:xfrm flipV="1">
            <a:off x="2949575" y="5019675"/>
            <a:ext cx="0" cy="180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7"/>
          <p:cNvCxnSpPr>
            <a:cxnSpLocks noChangeShapeType="1"/>
            <a:stCxn id="20" idx="0"/>
            <a:endCxn id="17" idx="2"/>
          </p:cNvCxnSpPr>
          <p:nvPr/>
        </p:nvCxnSpPr>
        <p:spPr bwMode="auto">
          <a:xfrm flipV="1">
            <a:off x="2949575" y="4175125"/>
            <a:ext cx="0" cy="3619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38"/>
          <p:cNvCxnSpPr>
            <a:cxnSpLocks noChangeShapeType="1"/>
            <a:stCxn id="17" idx="0"/>
            <a:endCxn id="18" idx="2"/>
          </p:cNvCxnSpPr>
          <p:nvPr/>
        </p:nvCxnSpPr>
        <p:spPr bwMode="auto">
          <a:xfrm flipV="1">
            <a:off x="2949575" y="3630613"/>
            <a:ext cx="0" cy="603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4773613" y="5019675"/>
            <a:ext cx="0" cy="1809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8" name="AutoShape 40"/>
          <p:cNvCxnSpPr>
            <a:cxnSpLocks noChangeShapeType="1"/>
            <a:stCxn id="11" idx="0"/>
            <a:endCxn id="12" idx="2"/>
          </p:cNvCxnSpPr>
          <p:nvPr/>
        </p:nvCxnSpPr>
        <p:spPr bwMode="auto">
          <a:xfrm flipV="1">
            <a:off x="6394450" y="4235450"/>
            <a:ext cx="0" cy="965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1"/>
          <p:cNvCxnSpPr>
            <a:cxnSpLocks noChangeShapeType="1"/>
            <a:stCxn id="14" idx="0"/>
            <a:endCxn id="15" idx="2"/>
          </p:cNvCxnSpPr>
          <p:nvPr/>
        </p:nvCxnSpPr>
        <p:spPr bwMode="auto">
          <a:xfrm flipV="1">
            <a:off x="7407275" y="4235450"/>
            <a:ext cx="0" cy="965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4098925" y="5019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3280775" y="3208338"/>
            <a:ext cx="1237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strangeness,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hadron spectra</a:t>
            </a:r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flipV="1">
            <a:off x="5583238" y="5029200"/>
            <a:ext cx="0" cy="1809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506538" y="4859338"/>
            <a:ext cx="1006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strangeness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5343525" y="4233863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muons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168275" y="2498725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imes New Roman" pitchFamily="18" charset="0"/>
              </a:rPr>
              <a:t>2003</a:t>
            </a:r>
            <a:endParaRPr lang="en-GB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6054725" y="6292850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muons</a:t>
            </a:r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515350" y="6172200"/>
            <a:ext cx="1237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strangeness,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hadron spectra</a:t>
            </a:r>
            <a:endParaRPr lang="en-GB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100013" y="3279775"/>
            <a:ext cx="45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Pb</a:t>
            </a:r>
            <a:endParaRPr lang="en-GB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" name="Line 52"/>
          <p:cNvSpPr>
            <a:spLocks noChangeShapeType="1"/>
          </p:cNvSpPr>
          <p:nvPr/>
        </p:nvSpPr>
        <p:spPr bwMode="auto">
          <a:xfrm>
            <a:off x="179388" y="5734050"/>
            <a:ext cx="8496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>
            <a:off x="179388" y="5105400"/>
            <a:ext cx="8496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8151813" y="517207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>
            <a:off x="107950" y="3141663"/>
            <a:ext cx="8496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8172450" y="3789363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8151813" y="2452688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714375" y="1524000"/>
            <a:ext cx="809625" cy="657225"/>
          </a:xfrm>
          <a:prstGeom prst="flowChartProcess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NA61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56" name="AutoShape 40"/>
          <p:cNvCxnSpPr>
            <a:cxnSpLocks noChangeShapeType="1"/>
            <a:endCxn id="13" idx="2"/>
          </p:cNvCxnSpPr>
          <p:nvPr/>
        </p:nvCxnSpPr>
        <p:spPr bwMode="auto">
          <a:xfrm flipH="1" flipV="1">
            <a:off x="6394451" y="2867025"/>
            <a:ext cx="6349" cy="274639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23"/>
          <p:cNvCxnSpPr>
            <a:cxnSpLocks noChangeShapeType="1"/>
            <a:endCxn id="55" idx="2"/>
          </p:cNvCxnSpPr>
          <p:nvPr/>
        </p:nvCxnSpPr>
        <p:spPr bwMode="auto">
          <a:xfrm flipH="1" flipV="1">
            <a:off x="1119188" y="2181225"/>
            <a:ext cx="15081" cy="9667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2133600" y="1295400"/>
            <a:ext cx="619618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Long and glorious history, dating back to 1986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Third generation experiments: NA60, NA61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0" name="Line 39"/>
          <p:cNvSpPr>
            <a:spLocks noChangeShapeType="1"/>
          </p:cNvSpPr>
          <p:nvPr/>
        </p:nvSpPr>
        <p:spPr bwMode="auto">
          <a:xfrm flipV="1">
            <a:off x="3886200" y="5029200"/>
            <a:ext cx="0" cy="1809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/>
              <a:t>Open charm dimuons in p-A: NA60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8925" y="990600"/>
            <a:ext cx="871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NA50 tried to evaluate DD production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studying the IMR in pA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Wingdings" pitchFamily="2" charset="2"/>
              </a:rPr>
              <a:t>	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Large background levels (S/B ~0.05 at m</a:t>
            </a:r>
            <a:r>
              <a:rPr lang="en-US" sz="2000" baseline="-25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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= 1.5 GeV/c</a:t>
            </a:r>
            <a:r>
              <a:rPr lang="en-US" sz="2000" baseline="30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33400" y="5867400"/>
            <a:ext cx="799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NA60 is much better placed, thanks to the muon matching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Wingdings" pitchFamily="2" charset="2"/>
              </a:rPr>
              <a:t>	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S/B is ~60 times more favourable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43613" y="3352800"/>
            <a:ext cx="3095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NA50 had to impose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a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constant DD/DY vs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(i.e.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</a:t>
            </a:r>
            <a:r>
              <a:rPr lang="en-US" sz="2000" baseline="-25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DD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=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</a:t>
            </a:r>
            <a:r>
              <a:rPr lang="en-US" sz="2000" baseline="-25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DY 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~1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)</a:t>
            </a: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250825" y="1916113"/>
            <a:ext cx="5400675" cy="3730625"/>
            <a:chOff x="158" y="1262"/>
            <a:chExt cx="3402" cy="2350"/>
          </a:xfrm>
        </p:grpSpPr>
        <p:pic>
          <p:nvPicPr>
            <p:cNvPr id="1128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7" t="43567" r="17105" b="25052"/>
            <a:stretch>
              <a:fillRect/>
            </a:stretch>
          </p:blipFill>
          <p:spPr bwMode="auto">
            <a:xfrm>
              <a:off x="158" y="1262"/>
              <a:ext cx="3402" cy="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512" y="2341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512" y="1389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964" y="2341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964" y="1389"/>
              <a:ext cx="272" cy="952"/>
            </a:xfrm>
            <a:prstGeom prst="rect">
              <a:avLst/>
            </a:prstGeom>
            <a:solidFill>
              <a:srgbClr val="FF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92950" y="2133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622925" y="5257800"/>
            <a:ext cx="348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cs typeface="Arial" pitchFamily="34" charset="0"/>
              </a:rPr>
              <a:t>M.C. Abreu et al., EPJC14(2000) 443</a:t>
            </a:r>
          </a:p>
        </p:txBody>
      </p:sp>
    </p:spTree>
    <p:extLst>
      <p:ext uri="{BB962C8B-B14F-4D97-AF65-F5344CB8AC3E}">
        <p14:creationId xmlns:p14="http://schemas.microsoft.com/office/powerpoint/2010/main" val="3175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Fit to the mass spectra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5257800" y="3245584"/>
            <a:ext cx="373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Simultaneous </a:t>
            </a:r>
            <a:r>
              <a:rPr lang="en-US" sz="2000" dirty="0" smtClean="0">
                <a:solidFill>
                  <a:srgbClr val="FFFF00"/>
                </a:solidFill>
              </a:rPr>
              <a:t>semi-</a:t>
            </a:r>
            <a:r>
              <a:rPr lang="en-US" sz="2000" dirty="0" err="1" smtClean="0">
                <a:solidFill>
                  <a:srgbClr val="FFFF00"/>
                </a:solidFill>
              </a:rPr>
              <a:t>muonic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decays </a:t>
            </a:r>
            <a:r>
              <a:rPr lang="en-US" sz="2000" dirty="0">
                <a:solidFill>
                  <a:srgbClr val="FFFF00"/>
                </a:solidFill>
              </a:rPr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DD </a:t>
            </a:r>
            <a:r>
              <a:rPr lang="en-US" sz="2000" dirty="0" smtClean="0">
                <a:solidFill>
                  <a:schemeClr val="bg1"/>
                </a:solidFill>
              </a:rPr>
              <a:t>pairs are the </a:t>
            </a:r>
            <a:r>
              <a:rPr lang="en-US" sz="2000" dirty="0" smtClean="0">
                <a:solidFill>
                  <a:srgbClr val="FFFF00"/>
                </a:solidFill>
              </a:rPr>
              <a:t>dominant </a:t>
            </a:r>
            <a:r>
              <a:rPr lang="en-US" sz="2000" dirty="0">
                <a:solidFill>
                  <a:srgbClr val="FFFF00"/>
                </a:solidFill>
              </a:rPr>
              <a:t>source</a:t>
            </a:r>
            <a:r>
              <a:rPr lang="en-US" sz="2000" dirty="0">
                <a:solidFill>
                  <a:schemeClr val="bg1"/>
                </a:solidFill>
              </a:rPr>
              <a:t> in the </a:t>
            </a:r>
            <a:r>
              <a:rPr lang="en-US" sz="2000" dirty="0" smtClean="0">
                <a:solidFill>
                  <a:schemeClr val="bg1"/>
                </a:solidFill>
              </a:rPr>
              <a:t>invariant mass </a:t>
            </a:r>
            <a:r>
              <a:rPr lang="en-US" sz="2000" dirty="0">
                <a:solidFill>
                  <a:schemeClr val="bg1"/>
                </a:solidFill>
              </a:rPr>
              <a:t>region </a:t>
            </a:r>
            <a:r>
              <a:rPr lang="en-US" sz="2000" dirty="0" smtClean="0">
                <a:solidFill>
                  <a:schemeClr val="bg1"/>
                </a:solidFill>
              </a:rPr>
              <a:t>m&lt;</a:t>
            </a:r>
            <a:r>
              <a:rPr lang="en-US" sz="2000" dirty="0" err="1" smtClean="0">
                <a:solidFill>
                  <a:schemeClr val="bg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000" baseline="-25000" dirty="0">
                <a:solidFill>
                  <a:schemeClr val="bg1"/>
                </a:solidFill>
              </a:rPr>
              <a:t>/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</a:t>
            </a:r>
            <a:endParaRPr lang="en-US" sz="2000" baseline="-25000" dirty="0" smtClean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0308"/>
            <a:ext cx="4953000" cy="413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074384"/>
            <a:ext cx="85153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High-mass </a:t>
            </a:r>
            <a:r>
              <a:rPr lang="en-US" sz="2000" dirty="0">
                <a:solidFill>
                  <a:schemeClr val="bg1"/>
                </a:solidFill>
              </a:rPr>
              <a:t>DY statistics is low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SzPct val="150000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dirty="0" err="1" smtClean="0">
                <a:solidFill>
                  <a:srgbClr val="FFFF00"/>
                </a:solidFill>
              </a:rPr>
              <a:t>Drell</a:t>
            </a:r>
            <a:r>
              <a:rPr lang="en-US" sz="2000" dirty="0" smtClean="0">
                <a:solidFill>
                  <a:srgbClr val="FFFF00"/>
                </a:solidFill>
              </a:rPr>
              <a:t>-Yan cannot be</a:t>
            </a:r>
            <a:r>
              <a:rPr lang="en-US" sz="2000" dirty="0" smtClean="0">
                <a:solidFill>
                  <a:schemeClr val="bg1"/>
                </a:solidFill>
              </a:rPr>
              <a:t> directly </a:t>
            </a:r>
            <a:r>
              <a:rPr lang="en-US" sz="2000" dirty="0">
                <a:solidFill>
                  <a:srgbClr val="FFFF00"/>
                </a:solidFill>
              </a:rPr>
              <a:t>constrained</a:t>
            </a:r>
            <a:r>
              <a:rPr lang="en-US" sz="2000" dirty="0">
                <a:solidFill>
                  <a:schemeClr val="bg1"/>
                </a:solidFill>
              </a:rPr>
              <a:t> by the </a:t>
            </a:r>
            <a:r>
              <a:rPr lang="en-US" sz="2000" dirty="0" smtClean="0">
                <a:solidFill>
                  <a:schemeClr val="bg1"/>
                </a:solidFill>
              </a:rPr>
              <a:t>fit</a:t>
            </a:r>
            <a:endParaRPr lang="en-US" sz="2000" dirty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 the </a:t>
            </a:r>
            <a:r>
              <a:rPr lang="en-US" sz="2000" dirty="0">
                <a:solidFill>
                  <a:srgbClr val="FFFF00"/>
                </a:solidFill>
              </a:rPr>
              <a:t>ratios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>
                <a:solidFill>
                  <a:srgbClr val="FFFF00"/>
                </a:solidFill>
              </a:rPr>
              <a:t>DY from </a:t>
            </a:r>
            <a:r>
              <a:rPr lang="en-US" sz="2000" dirty="0" smtClean="0">
                <a:solidFill>
                  <a:srgbClr val="FFFF00"/>
                </a:solidFill>
              </a:rPr>
              <a:t>NA50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EPJC 48 (2006</a:t>
            </a:r>
            <a:r>
              <a:rPr lang="en-US" sz="2000" dirty="0" smtClean="0">
                <a:solidFill>
                  <a:schemeClr val="bg1"/>
                </a:solidFill>
              </a:rPr>
              <a:t>)) 329</a:t>
            </a:r>
            <a:r>
              <a:rPr lang="en-US" sz="2000" dirty="0">
                <a:solidFill>
                  <a:schemeClr val="bg1"/>
                </a:solidFill>
              </a:rPr>
              <a:t> to fix DY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Background </a:t>
            </a:r>
            <a:r>
              <a:rPr lang="en-US" sz="2000" dirty="0">
                <a:solidFill>
                  <a:schemeClr val="bg1"/>
                </a:solidFill>
              </a:rPr>
              <a:t>evaluated with </a:t>
            </a:r>
            <a:r>
              <a:rPr lang="en-US" sz="2000" dirty="0">
                <a:solidFill>
                  <a:srgbClr val="FFFF00"/>
                </a:solidFill>
              </a:rPr>
              <a:t>event mixing </a:t>
            </a:r>
            <a:r>
              <a:rPr lang="en-US" sz="2000" dirty="0" smtClean="0">
                <a:solidFill>
                  <a:schemeClr val="bg1"/>
                </a:solidFill>
              </a:rPr>
              <a:t>technique, remaining </a:t>
            </a:r>
          </a:p>
          <a:p>
            <a:pPr>
              <a:buSzPct val="150000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muon</a:t>
            </a:r>
            <a:r>
              <a:rPr lang="en-US" sz="2000" dirty="0" smtClean="0">
                <a:solidFill>
                  <a:schemeClr val="bg1"/>
                </a:solidFill>
              </a:rPr>
              <a:t> pairs come from open-charm decay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879937"/>
            <a:ext cx="3409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Not possible to </a:t>
            </a:r>
            <a:r>
              <a:rPr lang="en-US" sz="2000" dirty="0">
                <a:solidFill>
                  <a:srgbClr val="FFFF00"/>
                </a:solidFill>
              </a:rPr>
              <a:t>directly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 measure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 D </a:t>
            </a:r>
            <a:r>
              <a:rPr lang="it-IT" sz="2000" dirty="0">
                <a:solidFill>
                  <a:schemeClr val="bg1"/>
                </a:solidFill>
              </a:rPr>
              <a:t>decay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  length </a:t>
            </a:r>
            <a:r>
              <a:rPr lang="it-IT" sz="2000" dirty="0">
                <a:solidFill>
                  <a:schemeClr val="bg1"/>
                </a:solidFill>
              </a:rPr>
              <a:t>in </a:t>
            </a:r>
            <a:r>
              <a:rPr lang="it-IT" sz="2000" dirty="0" smtClean="0">
                <a:solidFill>
                  <a:schemeClr val="bg1"/>
                </a:solidFill>
              </a:rPr>
              <a:t>p-A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06680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p-U 400 </a:t>
            </a:r>
            <a:r>
              <a:rPr lang="en-US" dirty="0" err="1" smtClean="0"/>
              <a:t>GeV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914400"/>
            <a:ext cx="3228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400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rgbClr val="FFFF00"/>
                </a:solidFill>
              </a:rPr>
              <a:t>larger open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 charm </a:t>
            </a:r>
            <a:r>
              <a:rPr lang="en-US" sz="2000" dirty="0" smtClean="0">
                <a:solidFill>
                  <a:schemeClr val="bg1"/>
                </a:solidFill>
              </a:rPr>
              <a:t>signal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13056" r="74392" b="71638"/>
          <a:stretch/>
        </p:blipFill>
        <p:spPr bwMode="auto">
          <a:xfrm>
            <a:off x="3435245" y="1676400"/>
            <a:ext cx="1289155" cy="12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 charm signal(s) </a:t>
            </a:r>
            <a:br>
              <a:rPr lang="en-US" dirty="0" smtClean="0"/>
            </a:br>
            <a:r>
              <a:rPr lang="en-US" dirty="0" smtClean="0"/>
              <a:t>in the mass spectra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562"/>
            <a:ext cx="8610600" cy="471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375" y="6019800"/>
            <a:ext cx="7909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Low background, small </a:t>
            </a:r>
            <a:r>
              <a:rPr lang="en-US" sz="2000" dirty="0" err="1" smtClean="0">
                <a:solidFill>
                  <a:schemeClr val="bg1"/>
                </a:solidFill>
              </a:rPr>
              <a:t>Drell</a:t>
            </a:r>
            <a:r>
              <a:rPr lang="en-US" sz="2000" dirty="0" smtClean="0">
                <a:solidFill>
                  <a:schemeClr val="bg1"/>
                </a:solidFill>
              </a:rPr>
              <a:t>-Yan contribution</a:t>
            </a: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Open charm is the dominant source </a:t>
            </a: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 err="1" smtClean="0">
                <a:solidFill>
                  <a:schemeClr val="bg1"/>
                </a:solidFill>
              </a:rPr>
              <a:t>dimuons</a:t>
            </a:r>
            <a:r>
              <a:rPr lang="en-US" sz="2000" dirty="0" smtClean="0">
                <a:solidFill>
                  <a:schemeClr val="bg1"/>
                </a:solidFill>
              </a:rPr>
              <a:t> in the IMR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 smtClean="0"/>
              <a:t>Nuclear dependence of open charm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66" y="685801"/>
            <a:ext cx="639503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9758" y="4267200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Symbol"/>
              </a:rPr>
              <a:t></a:t>
            </a:r>
            <a:r>
              <a:rPr lang="it-IT" baseline="30000" dirty="0" smtClean="0">
                <a:sym typeface="Symbol"/>
              </a:rPr>
              <a:t>2</a:t>
            </a:r>
            <a:r>
              <a:rPr lang="it-IT" dirty="0" smtClean="0">
                <a:sym typeface="Symbol"/>
              </a:rPr>
              <a:t>/ndf = 0.4(stat.), 0.2 (tot.)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945234" y="5181600"/>
            <a:ext cx="7284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</a:t>
            </a:r>
            <a:r>
              <a:rPr lang="en-US" sz="2000" baseline="-25000" dirty="0" smtClean="0">
                <a:solidFill>
                  <a:srgbClr val="FFFF00"/>
                </a:solidFill>
                <a:sym typeface="Symbol" pitchFamily="18" charset="2"/>
              </a:rPr>
              <a:t>DD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 (400 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 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=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0.948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0.022 (stat) </a:t>
            </a:r>
            <a:r>
              <a:rPr lang="en-US" sz="2000" dirty="0">
                <a:solidFill>
                  <a:srgbClr val="FFFF00"/>
                </a:solidFill>
                <a:sym typeface="Symbol" pitchFamily="18" charset="2"/>
              </a:rPr>
              <a:t>± 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0.018 (</a:t>
            </a:r>
            <a:r>
              <a:rPr lang="en-US" sz="2000" dirty="0" err="1" smtClean="0">
                <a:solidFill>
                  <a:srgbClr val="FFFF00"/>
                </a:solidFill>
                <a:sym typeface="Symbol" pitchFamily="18" charset="2"/>
              </a:rPr>
              <a:t>syst</a:t>
            </a:r>
            <a:r>
              <a:rPr lang="en-US" sz="2000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en-US" sz="2000" dirty="0" smtClean="0">
                <a:solidFill>
                  <a:srgbClr val="6699FF"/>
                </a:solidFill>
                <a:sym typeface="Symbol" pitchFamily="18" charset="2"/>
              </a:rPr>
              <a:t> </a:t>
            </a:r>
            <a:endParaRPr lang="en-US" sz="2000" dirty="0">
              <a:solidFill>
                <a:srgbClr val="6699FF"/>
              </a:solidFill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638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Systematic </a:t>
            </a:r>
            <a:r>
              <a:rPr lang="en-US" dirty="0" smtClean="0">
                <a:solidFill>
                  <a:schemeClr val="bg1"/>
                </a:solidFill>
              </a:rPr>
              <a:t>errors include </a:t>
            </a:r>
            <a:r>
              <a:rPr lang="en-US" dirty="0">
                <a:solidFill>
                  <a:schemeClr val="bg1"/>
                </a:solidFill>
              </a:rPr>
              <a:t>uncertainties on: </a:t>
            </a:r>
            <a:r>
              <a:rPr lang="en-US" dirty="0">
                <a:solidFill>
                  <a:srgbClr val="FFFF00"/>
                </a:solidFill>
              </a:rPr>
              <a:t>target thickness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reconstruction efficiencies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fit inputs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</a:t>
            </a:r>
            <a:r>
              <a:rPr lang="en-US" dirty="0">
                <a:solidFill>
                  <a:schemeClr val="bg1"/>
                </a:solidFill>
                <a:sym typeface="Symbol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DY </a:t>
            </a:r>
            <a:r>
              <a:rPr lang="en-US" dirty="0">
                <a:solidFill>
                  <a:schemeClr val="bg1"/>
                </a:solidFill>
              </a:rPr>
              <a:t>measured by NA50), </a:t>
            </a:r>
            <a:r>
              <a:rPr lang="en-US" dirty="0">
                <a:solidFill>
                  <a:srgbClr val="FFFF00"/>
                </a:solidFill>
              </a:rPr>
              <a:t>background subtraction</a:t>
            </a:r>
            <a:r>
              <a:rPr lang="en-US" dirty="0">
                <a:solidFill>
                  <a:schemeClr val="bg1"/>
                </a:solidFill>
              </a:rPr>
              <a:t>. They include also </a:t>
            </a:r>
            <a:r>
              <a:rPr lang="en-US" dirty="0" smtClean="0">
                <a:solidFill>
                  <a:schemeClr val="bg1"/>
                </a:solidFill>
              </a:rPr>
              <a:t>the effect </a:t>
            </a:r>
            <a:r>
              <a:rPr lang="en-US" dirty="0">
                <a:solidFill>
                  <a:schemeClr val="bg1"/>
                </a:solidFill>
              </a:rPr>
              <a:t>of applying </a:t>
            </a:r>
            <a:r>
              <a:rPr lang="en-US" dirty="0">
                <a:solidFill>
                  <a:srgbClr val="FFFF00"/>
                </a:solidFill>
              </a:rPr>
              <a:t>different fitting approaches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quality </a:t>
            </a:r>
            <a:r>
              <a:rPr lang="en-US" dirty="0" smtClean="0">
                <a:solidFill>
                  <a:srgbClr val="FFFF00"/>
                </a:solidFill>
              </a:rPr>
              <a:t>cuts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Influence of shadowing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24025"/>
            <a:ext cx="92564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9215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Calculate the </a:t>
            </a:r>
            <a:r>
              <a:rPr lang="en-US" sz="2000" dirty="0">
                <a:solidFill>
                  <a:srgbClr val="FFFF00"/>
                </a:solidFill>
              </a:rPr>
              <a:t>expected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(pure shadowing) </a:t>
            </a:r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000" dirty="0">
                <a:solidFill>
                  <a:srgbClr val="FFFF00"/>
                </a:solidFill>
              </a:rPr>
              <a:t>J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DD </a:t>
            </a:r>
            <a:r>
              <a:rPr lang="en-US" sz="2000" dirty="0">
                <a:solidFill>
                  <a:srgbClr val="FFFF00"/>
                </a:solidFill>
              </a:rPr>
              <a:t>pairs</a:t>
            </a:r>
            <a:r>
              <a:rPr lang="en-US" sz="2000" dirty="0">
                <a:solidFill>
                  <a:schemeClr val="bg1"/>
                </a:solidFill>
              </a:rPr>
              <a:t> decaying into </a:t>
            </a:r>
            <a:r>
              <a:rPr lang="en-US" sz="2000" dirty="0" err="1" smtClean="0">
                <a:solidFill>
                  <a:schemeClr val="bg1"/>
                </a:solidFill>
              </a:rPr>
              <a:t>muons</a:t>
            </a:r>
            <a:r>
              <a:rPr lang="en-US" sz="2000" dirty="0" smtClean="0">
                <a:solidFill>
                  <a:schemeClr val="bg1"/>
                </a:solidFill>
              </a:rPr>
              <a:t> in </a:t>
            </a:r>
            <a:r>
              <a:rPr lang="en-US" sz="2000" dirty="0">
                <a:solidFill>
                  <a:schemeClr val="bg1"/>
                </a:solidFill>
              </a:rPr>
              <a:t>the NA60 acceptance at 400 </a:t>
            </a:r>
            <a:r>
              <a:rPr lang="en-US" sz="2000" dirty="0" err="1">
                <a:solidFill>
                  <a:schemeClr val="bg1"/>
                </a:solidFill>
              </a:rPr>
              <a:t>GeV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607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r>
              <a:rPr lang="en-US" sz="2000" dirty="0">
                <a:solidFill>
                  <a:schemeClr val="bg1"/>
                </a:solidFill>
              </a:rPr>
              <a:t>properly compare J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with open-charm one has to take 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</a:p>
          <a:p>
            <a:pPr>
              <a:buSzPct val="150000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into account possible </a:t>
            </a:r>
            <a:r>
              <a:rPr lang="en-US" sz="2000" dirty="0" smtClean="0">
                <a:solidFill>
                  <a:srgbClr val="FFFF00"/>
                </a:solidFill>
              </a:rPr>
              <a:t>differences </a:t>
            </a:r>
            <a:r>
              <a:rPr lang="en-US" sz="2000" dirty="0">
                <a:solidFill>
                  <a:srgbClr val="FFFF00"/>
                </a:solidFill>
              </a:rPr>
              <a:t>in shadowing effects </a:t>
            </a:r>
            <a:r>
              <a:rPr lang="en-US" sz="2000" dirty="0">
                <a:solidFill>
                  <a:schemeClr val="bg1"/>
                </a:solidFill>
              </a:rPr>
              <a:t>due to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</a:p>
          <a:p>
            <a:pPr>
              <a:buSzPct val="150000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the </a:t>
            </a:r>
            <a:r>
              <a:rPr lang="en-US" sz="2000" dirty="0">
                <a:solidFill>
                  <a:srgbClr val="FFFF00"/>
                </a:solidFill>
              </a:rPr>
              <a:t>different x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coverage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dirty="0" smtClean="0"/>
              <a:t>Nuclear dependence, </a:t>
            </a:r>
            <a:br>
              <a:rPr lang="en-US" dirty="0" smtClean="0"/>
            </a:br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 </a:t>
            </a:r>
            <a:r>
              <a:rPr lang="en-US" dirty="0" err="1" smtClean="0">
                <a:sym typeface="Symbol"/>
              </a:rPr>
              <a:t>vs</a:t>
            </a:r>
            <a:r>
              <a:rPr lang="en-US" dirty="0" smtClean="0">
                <a:sym typeface="Symbol"/>
              </a:rPr>
              <a:t> open charm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1842"/>
            <a:ext cx="9144000" cy="32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0292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Shadowing effects </a:t>
            </a:r>
            <a:r>
              <a:rPr lang="en-US" sz="2000" dirty="0">
                <a:solidFill>
                  <a:srgbClr val="FFFF00"/>
                </a:solidFill>
              </a:rPr>
              <a:t>quite similar for J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and open-charm</a:t>
            </a: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Shadowing </a:t>
            </a:r>
            <a:r>
              <a:rPr lang="en-US" sz="2000" dirty="0">
                <a:solidFill>
                  <a:srgbClr val="FFFF00"/>
                </a:solidFill>
              </a:rPr>
              <a:t>is not the origin of the measured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&lt; 1 for open-charm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Anti-shadowing </a:t>
            </a:r>
            <a:r>
              <a:rPr lang="it-IT" sz="2000" dirty="0">
                <a:solidFill>
                  <a:schemeClr val="bg1"/>
                </a:solidFill>
              </a:rPr>
              <a:t>region</a:t>
            </a: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Experimentally </a:t>
            </a:r>
            <a:r>
              <a:rPr lang="en-US" sz="2000" dirty="0">
                <a:solidFill>
                  <a:schemeClr val="bg1"/>
                </a:solidFill>
              </a:rPr>
              <a:t>we observe </a:t>
            </a:r>
            <a:r>
              <a:rPr lang="en-US" sz="2000" dirty="0">
                <a:solidFill>
                  <a:srgbClr val="FFFF00"/>
                </a:solidFill>
              </a:rPr>
              <a:t>similar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for J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and open-charm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Outlook: open charm at 158 </a:t>
            </a:r>
            <a:r>
              <a:rPr lang="en-US" dirty="0" err="1" smtClean="0"/>
              <a:t>GeV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" y="762000"/>
            <a:ext cx="4217008" cy="60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9856" y="1776948"/>
            <a:ext cx="48441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Possible presence of a </a:t>
            </a:r>
            <a:r>
              <a:rPr lang="en-US" sz="2000" dirty="0">
                <a:solidFill>
                  <a:srgbClr val="FFFF00"/>
                </a:solidFill>
              </a:rPr>
              <a:t>strong </a:t>
            </a:r>
            <a:r>
              <a:rPr lang="en-US" sz="2000" dirty="0" smtClean="0">
                <a:solidFill>
                  <a:srgbClr val="FFFF00"/>
                </a:solidFill>
              </a:rPr>
              <a:t>nuclear dependence</a:t>
            </a:r>
            <a:endParaRPr lang="en-US" sz="2000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to be further investigated</a:t>
            </a: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Open-charm </a:t>
            </a:r>
            <a:r>
              <a:rPr lang="en-US" sz="2000" dirty="0">
                <a:solidFill>
                  <a:schemeClr val="bg1"/>
                </a:solidFill>
              </a:rPr>
              <a:t>signal lower than at 400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r>
              <a:rPr lang="en-US" sz="2000" dirty="0" smtClean="0">
                <a:solidFill>
                  <a:schemeClr val="bg1"/>
                </a:solidFill>
              </a:rPr>
              <a:t>, need </a:t>
            </a:r>
            <a:r>
              <a:rPr lang="en-US" sz="2000" dirty="0">
                <a:solidFill>
                  <a:srgbClr val="FFFF00"/>
                </a:solidFill>
              </a:rPr>
              <a:t>careful check of </a:t>
            </a:r>
            <a:r>
              <a:rPr lang="en-US" sz="2000" dirty="0" smtClean="0">
                <a:solidFill>
                  <a:srgbClr val="FFFF00"/>
                </a:solidFill>
              </a:rPr>
              <a:t>systematics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DY subtraction</a:t>
            </a:r>
          </a:p>
          <a:p>
            <a:pPr marL="1089025" lvl="2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constrained </a:t>
            </a:r>
            <a:r>
              <a:rPr lang="en-US" sz="2000" dirty="0">
                <a:solidFill>
                  <a:schemeClr val="bg1"/>
                </a:solidFill>
              </a:rPr>
              <a:t>by </a:t>
            </a:r>
            <a:r>
              <a:rPr lang="en-US" sz="2000" dirty="0" smtClean="0">
                <a:solidFill>
                  <a:schemeClr val="bg1"/>
                </a:solidFill>
              </a:rPr>
              <a:t>NA50 measurement at </a:t>
            </a:r>
            <a:r>
              <a:rPr lang="en-US" sz="2000" dirty="0">
                <a:solidFill>
                  <a:schemeClr val="bg1"/>
                </a:solidFill>
              </a:rPr>
              <a:t>158 </a:t>
            </a:r>
            <a:r>
              <a:rPr lang="en-US" sz="2000" dirty="0" err="1">
                <a:solidFill>
                  <a:schemeClr val="bg1"/>
                </a:solidFill>
              </a:rPr>
              <a:t>GeV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(EPJC </a:t>
            </a:r>
            <a:r>
              <a:rPr lang="en-US" sz="2000" dirty="0">
                <a:solidFill>
                  <a:schemeClr val="bg1"/>
                </a:solidFill>
              </a:rPr>
              <a:t>49 (2007) </a:t>
            </a:r>
            <a:r>
              <a:rPr lang="en-US" sz="2000" dirty="0" smtClean="0">
                <a:solidFill>
                  <a:schemeClr val="bg1"/>
                </a:solidFill>
              </a:rPr>
              <a:t>559)</a:t>
            </a:r>
            <a:endParaRPr lang="en-US" sz="2000" dirty="0">
              <a:solidFill>
                <a:schemeClr val="bg1"/>
              </a:solidFill>
            </a:endParaRPr>
          </a:p>
          <a:p>
            <a:pPr marL="1089025" lvl="2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direct </a:t>
            </a:r>
            <a:r>
              <a:rPr lang="en-US" sz="2000" dirty="0">
                <a:solidFill>
                  <a:schemeClr val="bg1"/>
                </a:solidFill>
              </a:rPr>
              <a:t>fit on data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  <a:r>
              <a:rPr lang="en-US" sz="2000" dirty="0" smtClean="0">
                <a:solidFill>
                  <a:schemeClr val="bg1"/>
                </a:solidFill>
              </a:rPr>
              <a:t>ackground </a:t>
            </a:r>
            <a:r>
              <a:rPr lang="en-US" sz="2000" dirty="0">
                <a:solidFill>
                  <a:schemeClr val="bg1"/>
                </a:solidFill>
              </a:rPr>
              <a:t>subtraction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In-In IMR: offset resolution, matching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5529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13" y="1232581"/>
            <a:ext cx="44701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800600"/>
            <a:ext cx="461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Offset distribution for matched </a:t>
            </a:r>
            <a:r>
              <a:rPr lang="en-US" dirty="0" err="1" smtClean="0">
                <a:solidFill>
                  <a:schemeClr val="bg1"/>
                </a:solidFill>
              </a:rPr>
              <a:t>muons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rom prompt decays (J/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, ) directly</a:t>
            </a:r>
          </a:p>
          <a:p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ives </a:t>
            </a:r>
            <a:r>
              <a:rPr lang="en-US" dirty="0" smtClean="0">
                <a:solidFill>
                  <a:srgbClr val="FFFF00"/>
                </a:solidFill>
              </a:rPr>
              <a:t>offset resolution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37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m (x), 45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m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(</a:t>
            </a:r>
            <a:r>
              <a:rPr lang="en-US" dirty="0">
                <a:solidFill>
                  <a:srgbClr val="FFFF00"/>
                </a:solidFill>
                <a:sym typeface="Symbol"/>
              </a:rPr>
              <a:t>y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1566" y="4876800"/>
            <a:ext cx="433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Matching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distribution (coordinate</a:t>
            </a: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+ momentum)</a:t>
            </a:r>
            <a:r>
              <a:rPr lang="en-US" dirty="0" smtClean="0">
                <a:solidFill>
                  <a:schemeClr val="bg1"/>
                </a:solidFill>
              </a:rPr>
              <a:t> for single </a:t>
            </a:r>
            <a:r>
              <a:rPr lang="en-US" dirty="0" err="1" smtClean="0">
                <a:solidFill>
                  <a:schemeClr val="bg1"/>
                </a:solidFill>
              </a:rPr>
              <a:t>muons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Working point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</a:t>
            </a:r>
            <a:r>
              <a:rPr lang="en-US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&lt;3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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&lt;1.5)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Mass and offset distributions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485668" cy="314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43"/>
            <a:ext cx="4476750" cy="30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267200"/>
            <a:ext cx="878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Here </a:t>
            </a:r>
            <a:r>
              <a:rPr lang="en-US" dirty="0" smtClean="0">
                <a:solidFill>
                  <a:srgbClr val="FFFF00"/>
                </a:solidFill>
              </a:rPr>
              <a:t>matching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</a:t>
            </a:r>
            <a:r>
              <a:rPr lang="en-US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&lt;1.5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adopted</a:t>
            </a: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Define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weighted offset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for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muons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(to remove momentum-dependence) as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401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112657"/>
            <a:ext cx="507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dirty="0" smtClean="0">
                <a:solidFill>
                  <a:schemeClr val="bg1"/>
                </a:solidFill>
              </a:rPr>
              <a:t>: inverse error matrix for uncertainties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the vertex fit and </a:t>
            </a:r>
            <a:r>
              <a:rPr lang="en-US" dirty="0" err="1" smtClean="0">
                <a:solidFill>
                  <a:schemeClr val="bg1"/>
                </a:solidFill>
              </a:rPr>
              <a:t>muon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kinematics fit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17220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 err="1" smtClean="0">
                <a:solidFill>
                  <a:srgbClr val="FFFF00"/>
                </a:solidFill>
              </a:rPr>
              <a:t>dimuons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55757"/>
            <a:ext cx="3001620" cy="57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In-In data in the IMR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1" y="990601"/>
            <a:ext cx="6941839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7615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Superposition of </a:t>
            </a:r>
            <a:r>
              <a:rPr lang="en-US" dirty="0" err="1" smtClean="0">
                <a:solidFill>
                  <a:schemeClr val="bg1"/>
                </a:solidFill>
              </a:rPr>
              <a:t>Drell</a:t>
            </a:r>
            <a:r>
              <a:rPr lang="en-US" dirty="0" smtClean="0">
                <a:solidFill>
                  <a:schemeClr val="bg1"/>
                </a:solidFill>
              </a:rPr>
              <a:t>-Yan, open charm + </a:t>
            </a:r>
            <a:r>
              <a:rPr lang="en-US" dirty="0" smtClean="0">
                <a:solidFill>
                  <a:srgbClr val="FFFF00"/>
                </a:solidFill>
              </a:rPr>
              <a:t>unknown</a:t>
            </a:r>
            <a:r>
              <a:rPr lang="en-US" dirty="0" smtClean="0">
                <a:solidFill>
                  <a:schemeClr val="bg1"/>
                </a:solidFill>
              </a:rPr>
              <a:t> contribution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has an </a:t>
            </a:r>
            <a:r>
              <a:rPr lang="en-US" dirty="0" smtClean="0">
                <a:solidFill>
                  <a:srgbClr val="FFFF00"/>
                </a:solidFill>
              </a:rPr>
              <a:t>invariant mass compatible with charm </a:t>
            </a:r>
            <a:r>
              <a:rPr lang="en-US" dirty="0" smtClean="0">
                <a:solidFill>
                  <a:schemeClr val="bg1"/>
                </a:solidFill>
              </a:rPr>
              <a:t>….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… but the </a:t>
            </a:r>
            <a:r>
              <a:rPr lang="en-US" dirty="0" smtClean="0">
                <a:solidFill>
                  <a:srgbClr val="FFFF00"/>
                </a:solidFill>
              </a:rPr>
              <a:t>offset distributions show it is not !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/>
              <a:t>The NA60 experiment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37881" y="892314"/>
            <a:ext cx="75155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NA60, the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third generation experiment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studying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dimuon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production at the CERN SPS</a:t>
            </a:r>
          </a:p>
        </p:txBody>
      </p:sp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4186238" y="1695450"/>
            <a:ext cx="4922837" cy="3173413"/>
            <a:chOff x="2637" y="572"/>
            <a:chExt cx="3101" cy="1999"/>
          </a:xfrm>
        </p:grpSpPr>
        <p:grpSp>
          <p:nvGrpSpPr>
            <p:cNvPr id="19521" name="Group 65"/>
            <p:cNvGrpSpPr>
              <a:grpSpLocks/>
            </p:cNvGrpSpPr>
            <p:nvPr/>
          </p:nvGrpSpPr>
          <p:grpSpPr bwMode="auto">
            <a:xfrm>
              <a:off x="2637" y="1117"/>
              <a:ext cx="998" cy="1088"/>
              <a:chOff x="2517" y="981"/>
              <a:chExt cx="998" cy="1088"/>
            </a:xfrm>
          </p:grpSpPr>
          <p:sp>
            <p:nvSpPr>
              <p:cNvPr id="19522" name="Rectangle 66"/>
              <p:cNvSpPr>
                <a:spLocks noChangeArrowheads="1"/>
              </p:cNvSpPr>
              <p:nvPr/>
            </p:nvSpPr>
            <p:spPr bwMode="auto">
              <a:xfrm>
                <a:off x="2517" y="1888"/>
                <a:ext cx="942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hadron absorber</a:t>
                </a:r>
              </a:p>
            </p:txBody>
          </p:sp>
          <p:sp>
            <p:nvSpPr>
              <p:cNvPr id="19523" name="Rectangle 67"/>
              <p:cNvSpPr>
                <a:spLocks noChangeArrowheads="1"/>
              </p:cNvSpPr>
              <p:nvPr/>
            </p:nvSpPr>
            <p:spPr bwMode="auto">
              <a:xfrm>
                <a:off x="2517" y="981"/>
                <a:ext cx="998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3635" y="1026"/>
              <a:ext cx="2087" cy="10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525" name="Group 69"/>
            <p:cNvGrpSpPr>
              <a:grpSpLocks/>
            </p:cNvGrpSpPr>
            <p:nvPr/>
          </p:nvGrpSpPr>
          <p:grpSpPr bwMode="auto">
            <a:xfrm>
              <a:off x="3680" y="981"/>
              <a:ext cx="2058" cy="1182"/>
              <a:chOff x="278" y="2160"/>
              <a:chExt cx="2421" cy="1286"/>
            </a:xfrm>
          </p:grpSpPr>
          <p:pic>
            <p:nvPicPr>
              <p:cNvPr id="19526" name="Picture 70" descr="spectromet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58" t="24597" r="54834" b="28035"/>
              <a:stretch>
                <a:fillRect/>
              </a:stretch>
            </p:blipFill>
            <p:spPr bwMode="auto">
              <a:xfrm>
                <a:off x="278" y="2299"/>
                <a:ext cx="652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527" name="Group 71"/>
              <p:cNvGrpSpPr>
                <a:grpSpLocks/>
              </p:cNvGrpSpPr>
              <p:nvPr/>
            </p:nvGrpSpPr>
            <p:grpSpPr bwMode="auto">
              <a:xfrm>
                <a:off x="1261" y="2160"/>
                <a:ext cx="1438" cy="1286"/>
                <a:chOff x="1261" y="2160"/>
                <a:chExt cx="1438" cy="1286"/>
              </a:xfrm>
            </p:grpSpPr>
            <p:pic>
              <p:nvPicPr>
                <p:cNvPr id="19528" name="Picture 72" descr="spectrometer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324" t="9654" r="9653" b="13092"/>
                <a:stretch>
                  <a:fillRect/>
                </a:stretch>
              </p:blipFill>
              <p:spPr bwMode="auto">
                <a:xfrm>
                  <a:off x="1261" y="2264"/>
                  <a:ext cx="774" cy="10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529" name="Picture 73" descr="spectrometer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096" t="9654" r="19690" b="13092"/>
                <a:stretch>
                  <a:fillRect/>
                </a:stretch>
              </p:blipFill>
              <p:spPr bwMode="auto">
                <a:xfrm flipH="1">
                  <a:off x="2155" y="2160"/>
                  <a:ext cx="181" cy="12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530" name="Picture 74" descr="spectrometer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324" t="9654" r="23904" b="13092"/>
                <a:stretch>
                  <a:fillRect/>
                </a:stretch>
              </p:blipFill>
              <p:spPr bwMode="auto">
                <a:xfrm flipH="1">
                  <a:off x="2537" y="2160"/>
                  <a:ext cx="162" cy="12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9531" name="Group 75"/>
            <p:cNvGrpSpPr>
              <a:grpSpLocks/>
            </p:cNvGrpSpPr>
            <p:nvPr/>
          </p:nvGrpSpPr>
          <p:grpSpPr bwMode="auto">
            <a:xfrm>
              <a:off x="4830" y="2109"/>
              <a:ext cx="749" cy="462"/>
              <a:chOff x="4830" y="2109"/>
              <a:chExt cx="749" cy="462"/>
            </a:xfrm>
          </p:grpSpPr>
          <p:sp>
            <p:nvSpPr>
              <p:cNvPr id="19532" name="Line 76"/>
              <p:cNvSpPr>
                <a:spLocks noChangeShapeType="1"/>
              </p:cNvSpPr>
              <p:nvPr/>
            </p:nvSpPr>
            <p:spPr bwMode="auto">
              <a:xfrm>
                <a:off x="4830" y="2256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 smtClean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9533" name="Text Box 77"/>
              <p:cNvSpPr txBox="1">
                <a:spLocks noChangeArrowheads="1"/>
              </p:cNvSpPr>
              <p:nvPr/>
            </p:nvSpPr>
            <p:spPr bwMode="auto">
              <a:xfrm>
                <a:off x="5014" y="2109"/>
                <a:ext cx="5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Ctr="1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rgbClr val="E7EC10"/>
                    </a:solidFill>
                    <a:cs typeface="Arial" pitchFamily="34" charset="0"/>
                  </a:rPr>
                  <a:t>Muon</a:t>
                </a:r>
              </a:p>
            </p:txBody>
          </p:sp>
          <p:sp>
            <p:nvSpPr>
              <p:cNvPr id="19534" name="Line 78"/>
              <p:cNvSpPr>
                <a:spLocks noChangeShapeType="1"/>
              </p:cNvSpPr>
              <p:nvPr/>
            </p:nvSpPr>
            <p:spPr bwMode="auto">
              <a:xfrm>
                <a:off x="4830" y="2462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 smtClean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9535" name="Text Box 79"/>
              <p:cNvSpPr txBox="1">
                <a:spLocks noChangeArrowheads="1"/>
              </p:cNvSpPr>
              <p:nvPr/>
            </p:nvSpPr>
            <p:spPr bwMode="auto">
              <a:xfrm>
                <a:off x="5012" y="2321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Ctr="1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9900"/>
                    </a:solidFill>
                    <a:cs typeface="Arial" pitchFamily="34" charset="0"/>
                  </a:rPr>
                  <a:t>Other</a:t>
                </a:r>
              </a:p>
            </p:txBody>
          </p:sp>
        </p:grpSp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134" y="572"/>
              <a:ext cx="7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cs typeface="Arial" pitchFamily="34" charset="0"/>
                </a:rPr>
                <a:t>and tracking</a:t>
              </a:r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3136" y="572"/>
              <a:ext cx="74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  <a:cs typeface="Arial" pitchFamily="34" charset="0"/>
                </a:rPr>
                <a:t>Muon trigger</a:t>
              </a:r>
            </a:p>
          </p:txBody>
        </p:sp>
        <p:sp>
          <p:nvSpPr>
            <p:cNvPr id="19538" name="Rectangle 82"/>
            <p:cNvSpPr>
              <a:spLocks noChangeArrowheads="1"/>
            </p:cNvSpPr>
            <p:nvPr/>
          </p:nvSpPr>
          <p:spPr bwMode="auto">
            <a:xfrm>
              <a:off x="4317" y="1027"/>
              <a:ext cx="236" cy="1094"/>
            </a:xfrm>
            <a:prstGeom prst="rect">
              <a:avLst/>
            </a:prstGeom>
            <a:pattFill prst="pct90">
              <a:fgClr>
                <a:schemeClr val="accent1">
                  <a:alpha val="10001"/>
                </a:schemeClr>
              </a:fgClr>
              <a:bgClr>
                <a:srgbClr val="FFFFFF">
                  <a:alpha val="10001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magnetic field</a:t>
              </a:r>
            </a:p>
          </p:txBody>
        </p:sp>
        <p:pic>
          <p:nvPicPr>
            <p:cNvPr id="19539" name="Picture 83" descr="spectro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 contrast="4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24" t="9654" r="23239" b="13092"/>
            <a:stretch>
              <a:fillRect/>
            </a:stretch>
          </p:blipFill>
          <p:spPr bwMode="auto">
            <a:xfrm>
              <a:off x="4515" y="1076"/>
              <a:ext cx="16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40" name="Picture 84" descr="spectrome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 contrast="4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04" t="9654" r="72324" b="13092"/>
            <a:stretch>
              <a:fillRect/>
            </a:stretch>
          </p:blipFill>
          <p:spPr bwMode="auto">
            <a:xfrm>
              <a:off x="5600" y="979"/>
              <a:ext cx="138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41" name="Picture 85" descr="spectro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7" t="24597" r="67683" b="28035"/>
            <a:stretch>
              <a:fillRect/>
            </a:stretch>
          </p:blipFill>
          <p:spPr bwMode="auto">
            <a:xfrm>
              <a:off x="3696" y="1110"/>
              <a:ext cx="78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42" name="Picture 86" descr="spectro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95" t="24597" r="56364" b="28035"/>
            <a:stretch>
              <a:fillRect/>
            </a:stretch>
          </p:blipFill>
          <p:spPr bwMode="auto">
            <a:xfrm>
              <a:off x="4101" y="1107"/>
              <a:ext cx="77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43" name="Group 87"/>
            <p:cNvGrpSpPr>
              <a:grpSpLocks/>
            </p:cNvGrpSpPr>
            <p:nvPr/>
          </p:nvGrpSpPr>
          <p:grpSpPr bwMode="auto">
            <a:xfrm>
              <a:off x="4542" y="1253"/>
              <a:ext cx="1180" cy="651"/>
              <a:chOff x="4422" y="1117"/>
              <a:chExt cx="1089" cy="651"/>
            </a:xfrm>
          </p:grpSpPr>
          <p:sp>
            <p:nvSpPr>
              <p:cNvPr id="19544" name="Line 88"/>
              <p:cNvSpPr>
                <a:spLocks noChangeShapeType="1"/>
              </p:cNvSpPr>
              <p:nvPr/>
            </p:nvSpPr>
            <p:spPr bwMode="auto">
              <a:xfrm flipH="1" flipV="1">
                <a:off x="4426" y="1117"/>
                <a:ext cx="1085" cy="42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 smtClean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9545" name="Line 89"/>
              <p:cNvSpPr>
                <a:spLocks noChangeShapeType="1"/>
              </p:cNvSpPr>
              <p:nvPr/>
            </p:nvSpPr>
            <p:spPr bwMode="auto">
              <a:xfrm flipH="1">
                <a:off x="4422" y="1616"/>
                <a:ext cx="1089" cy="152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 smtClean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546" name="Group 90"/>
            <p:cNvGrpSpPr>
              <a:grpSpLocks/>
            </p:cNvGrpSpPr>
            <p:nvPr/>
          </p:nvGrpSpPr>
          <p:grpSpPr bwMode="auto">
            <a:xfrm>
              <a:off x="3635" y="1249"/>
              <a:ext cx="680" cy="646"/>
              <a:chOff x="3515" y="1113"/>
              <a:chExt cx="726" cy="646"/>
            </a:xfrm>
          </p:grpSpPr>
          <p:sp>
            <p:nvSpPr>
              <p:cNvPr id="19547" name="Line 91"/>
              <p:cNvSpPr>
                <a:spLocks noChangeShapeType="1"/>
              </p:cNvSpPr>
              <p:nvPr/>
            </p:nvSpPr>
            <p:spPr bwMode="auto">
              <a:xfrm flipH="1">
                <a:off x="3515" y="1113"/>
                <a:ext cx="723" cy="67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 smtClean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9548" name="Line 92"/>
              <p:cNvSpPr>
                <a:spLocks noChangeShapeType="1"/>
              </p:cNvSpPr>
              <p:nvPr/>
            </p:nvSpPr>
            <p:spPr bwMode="auto">
              <a:xfrm flipH="1" flipV="1">
                <a:off x="3515" y="1692"/>
                <a:ext cx="726" cy="67"/>
              </a:xfrm>
              <a:prstGeom prst="line">
                <a:avLst/>
              </a:prstGeom>
              <a:noFill/>
              <a:ln w="19050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 smtClean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5414" y="1026"/>
              <a:ext cx="181" cy="1094"/>
            </a:xfrm>
            <a:prstGeom prst="rect">
              <a:avLst/>
            </a:prstGeom>
            <a:pattFill prst="pct90">
              <a:fgClr>
                <a:schemeClr val="accent1">
                  <a:alpha val="82001"/>
                </a:schemeClr>
              </a:fgClr>
              <a:bgClr>
                <a:srgbClr val="FFFFFF">
                  <a:alpha val="82001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Iron wall</a:t>
              </a:r>
            </a:p>
          </p:txBody>
        </p:sp>
      </p:grpSp>
      <p:grpSp>
        <p:nvGrpSpPr>
          <p:cNvPr id="19550" name="Group 94"/>
          <p:cNvGrpSpPr>
            <a:grpSpLocks/>
          </p:cNvGrpSpPr>
          <p:nvPr/>
        </p:nvGrpSpPr>
        <p:grpSpPr bwMode="auto">
          <a:xfrm>
            <a:off x="4351338" y="2827338"/>
            <a:ext cx="1771650" cy="911225"/>
            <a:chOff x="2900" y="1716"/>
            <a:chExt cx="1117" cy="527"/>
          </a:xfrm>
        </p:grpSpPr>
        <p:sp>
          <p:nvSpPr>
            <p:cNvPr id="19551" name="Freeform 95"/>
            <p:cNvSpPr>
              <a:spLocks/>
            </p:cNvSpPr>
            <p:nvPr/>
          </p:nvSpPr>
          <p:spPr bwMode="auto">
            <a:xfrm>
              <a:off x="2901" y="1716"/>
              <a:ext cx="1116" cy="136"/>
            </a:xfrm>
            <a:custGeom>
              <a:avLst/>
              <a:gdLst>
                <a:gd name="T0" fmla="*/ 1116 w 1116"/>
                <a:gd name="T1" fmla="*/ 15 h 136"/>
                <a:gd name="T2" fmla="*/ 1116 w 1116"/>
                <a:gd name="T3" fmla="*/ 0 h 136"/>
                <a:gd name="T4" fmla="*/ 0 w 1116"/>
                <a:gd name="T5" fmla="*/ 83 h 136"/>
                <a:gd name="T6" fmla="*/ 4 w 1116"/>
                <a:gd name="T7" fmla="*/ 136 h 136"/>
                <a:gd name="T8" fmla="*/ 1116 w 1116"/>
                <a:gd name="T9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FF00">
                    <a:gamma/>
                    <a:tint val="60784"/>
                    <a:invGamma/>
                    <a:alpha val="59000"/>
                  </a:srgbClr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E7EC1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52" name="Freeform 96"/>
            <p:cNvSpPr>
              <a:spLocks/>
            </p:cNvSpPr>
            <p:nvPr/>
          </p:nvSpPr>
          <p:spPr bwMode="auto">
            <a:xfrm flipV="1">
              <a:off x="2900" y="2107"/>
              <a:ext cx="1116" cy="136"/>
            </a:xfrm>
            <a:custGeom>
              <a:avLst/>
              <a:gdLst>
                <a:gd name="T0" fmla="*/ 1116 w 1116"/>
                <a:gd name="T1" fmla="*/ 15 h 136"/>
                <a:gd name="T2" fmla="*/ 1116 w 1116"/>
                <a:gd name="T3" fmla="*/ 0 h 136"/>
                <a:gd name="T4" fmla="*/ 0 w 1116"/>
                <a:gd name="T5" fmla="*/ 83 h 136"/>
                <a:gd name="T6" fmla="*/ 4 w 1116"/>
                <a:gd name="T7" fmla="*/ 136 h 136"/>
                <a:gd name="T8" fmla="*/ 1116 w 1116"/>
                <a:gd name="T9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FF00">
                    <a:gamma/>
                    <a:tint val="60784"/>
                    <a:invGamma/>
                    <a:alpha val="59000"/>
                  </a:srgbClr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E7EC1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9553" name="Text Box 97"/>
          <p:cNvSpPr txBox="1">
            <a:spLocks noChangeArrowheads="1"/>
          </p:cNvSpPr>
          <p:nvPr/>
        </p:nvSpPr>
        <p:spPr bwMode="auto">
          <a:xfrm>
            <a:off x="4900613" y="1958975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FFFF00"/>
                </a:solidFill>
                <a:cs typeface="Arial" pitchFamily="34" charset="0"/>
              </a:rPr>
              <a:t>NA10/38/50 spectrometer</a:t>
            </a:r>
          </a:p>
        </p:txBody>
      </p:sp>
      <p:sp>
        <p:nvSpPr>
          <p:cNvPr id="19554" name="AutoShape 98"/>
          <p:cNvSpPr>
            <a:spLocks noChangeArrowheads="1"/>
          </p:cNvSpPr>
          <p:nvPr/>
        </p:nvSpPr>
        <p:spPr bwMode="auto">
          <a:xfrm>
            <a:off x="1547813" y="1912938"/>
            <a:ext cx="2592387" cy="2219325"/>
          </a:xfrm>
          <a:prstGeom prst="roundRect">
            <a:avLst>
              <a:gd name="adj" fmla="val 11157"/>
            </a:avLst>
          </a:prstGeom>
          <a:solidFill>
            <a:srgbClr val="00FF00">
              <a:alpha val="20000"/>
            </a:srgbClr>
          </a:solidFill>
          <a:ln w="12700" algn="ctr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2.5 T dipole magnet</a:t>
            </a:r>
          </a:p>
        </p:txBody>
      </p: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1619250" y="4068763"/>
            <a:ext cx="3600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cs typeface="Arial" pitchFamily="34" charset="0"/>
              </a:rPr>
              <a:t>Matching in coordinate </a:t>
            </a:r>
            <a:br>
              <a:rPr lang="en-US" sz="16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600" smtClean="0">
                <a:solidFill>
                  <a:srgbClr val="FFFF00"/>
                </a:solidFill>
                <a:cs typeface="Arial" pitchFamily="34" charset="0"/>
              </a:rPr>
              <a:t>and</a:t>
            </a:r>
            <a:r>
              <a:rPr lang="en-US" sz="1600" smtClean="0">
                <a:solidFill>
                  <a:srgbClr val="FFFFFF"/>
                </a:solidFill>
                <a:cs typeface="Arial" pitchFamily="34" charset="0"/>
              </a:rPr>
              <a:t> momentum space</a:t>
            </a:r>
          </a:p>
        </p:txBody>
      </p:sp>
      <p:sp>
        <p:nvSpPr>
          <p:cNvPr id="19556" name="AutoShape 100"/>
          <p:cNvSpPr>
            <a:spLocks noChangeArrowheads="1"/>
          </p:cNvSpPr>
          <p:nvPr/>
        </p:nvSpPr>
        <p:spPr bwMode="auto">
          <a:xfrm>
            <a:off x="1593850" y="2776538"/>
            <a:ext cx="644525" cy="1009650"/>
          </a:xfrm>
          <a:prstGeom prst="roundRect">
            <a:avLst>
              <a:gd name="adj" fmla="val 18472"/>
            </a:avLst>
          </a:prstGeom>
          <a:solidFill>
            <a:srgbClr val="00FF00">
              <a:alpha val="67000"/>
            </a:srgb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targets</a:t>
            </a:r>
          </a:p>
        </p:txBody>
      </p:sp>
      <p:sp>
        <p:nvSpPr>
          <p:cNvPr id="19557" name="AutoShape 101"/>
          <p:cNvSpPr>
            <a:spLocks noChangeArrowheads="1"/>
          </p:cNvSpPr>
          <p:nvPr/>
        </p:nvSpPr>
        <p:spPr bwMode="auto">
          <a:xfrm>
            <a:off x="0" y="2189163"/>
            <a:ext cx="1593850" cy="1800225"/>
          </a:xfrm>
          <a:prstGeom prst="roundRect">
            <a:avLst>
              <a:gd name="adj" fmla="val 16667"/>
            </a:avLst>
          </a:prstGeom>
          <a:solidFill>
            <a:srgbClr val="00FF00">
              <a:alpha val="82001"/>
            </a:srgb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cs typeface="Arial" pitchFamily="34" charset="0"/>
              </a:rPr>
              <a:t>beam tracker</a:t>
            </a:r>
          </a:p>
        </p:txBody>
      </p:sp>
      <p:sp>
        <p:nvSpPr>
          <p:cNvPr id="19558" name="AutoShape 102"/>
          <p:cNvSpPr>
            <a:spLocks noChangeArrowheads="1"/>
          </p:cNvSpPr>
          <p:nvPr/>
        </p:nvSpPr>
        <p:spPr bwMode="auto">
          <a:xfrm>
            <a:off x="2243138" y="2189163"/>
            <a:ext cx="1870075" cy="1800225"/>
          </a:xfrm>
          <a:prstGeom prst="roundRect">
            <a:avLst>
              <a:gd name="adj" fmla="val 11685"/>
            </a:avLst>
          </a:prstGeom>
          <a:solidFill>
            <a:srgbClr val="00FF00">
              <a:alpha val="67000"/>
            </a:srgb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cs typeface="Arial" pitchFamily="34" charset="0"/>
              </a:rPr>
              <a:t>vertex tracker</a:t>
            </a:r>
          </a:p>
        </p:txBody>
      </p:sp>
      <p:pic>
        <p:nvPicPr>
          <p:cNvPr id="19559" name="Picture 103" descr="gkrellShoot_01-02-04_1439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-7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670175"/>
            <a:ext cx="39243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" name="Line 104"/>
          <p:cNvSpPr>
            <a:spLocks noChangeShapeType="1"/>
          </p:cNvSpPr>
          <p:nvPr/>
        </p:nvSpPr>
        <p:spPr bwMode="auto">
          <a:xfrm>
            <a:off x="0" y="3282950"/>
            <a:ext cx="1835150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9561" name="Group 105"/>
          <p:cNvGrpSpPr>
            <a:grpSpLocks/>
          </p:cNvGrpSpPr>
          <p:nvPr/>
        </p:nvGrpSpPr>
        <p:grpSpPr bwMode="auto">
          <a:xfrm>
            <a:off x="1879600" y="2847975"/>
            <a:ext cx="2692400" cy="820738"/>
            <a:chOff x="793" y="1661"/>
            <a:chExt cx="3464" cy="940"/>
          </a:xfrm>
        </p:grpSpPr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flipV="1">
              <a:off x="810" y="1661"/>
              <a:ext cx="3357" cy="49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flipV="1">
              <a:off x="810" y="2069"/>
              <a:ext cx="3357" cy="9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>
              <a:off x="810" y="2160"/>
              <a:ext cx="3447" cy="40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flipV="1">
              <a:off x="810" y="1752"/>
              <a:ext cx="3357" cy="40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flipV="1">
              <a:off x="810" y="1926"/>
              <a:ext cx="3340" cy="234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>
              <a:off x="810" y="2162"/>
              <a:ext cx="3357" cy="8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>
              <a:off x="810" y="2162"/>
              <a:ext cx="3447" cy="17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flipV="1">
              <a:off x="793" y="1807"/>
              <a:ext cx="3312" cy="35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flipV="1">
              <a:off x="793" y="2109"/>
              <a:ext cx="3374" cy="5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>
              <a:off x="793" y="2160"/>
              <a:ext cx="3266" cy="44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flipV="1">
              <a:off x="793" y="1715"/>
              <a:ext cx="3266" cy="44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flipV="1">
              <a:off x="793" y="2004"/>
              <a:ext cx="3266" cy="15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>
              <a:off x="793" y="2160"/>
              <a:ext cx="3328" cy="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>
              <a:off x="793" y="2160"/>
              <a:ext cx="3357" cy="224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flipV="1">
              <a:off x="793" y="1842"/>
              <a:ext cx="3464" cy="3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>
              <a:off x="793" y="2160"/>
              <a:ext cx="3464" cy="3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9578" name="Group 122"/>
          <p:cNvGrpSpPr>
            <a:grpSpLocks/>
          </p:cNvGrpSpPr>
          <p:nvPr/>
        </p:nvGrpSpPr>
        <p:grpSpPr bwMode="auto">
          <a:xfrm>
            <a:off x="1846263" y="2994025"/>
            <a:ext cx="2797175" cy="569913"/>
            <a:chOff x="839" y="2567"/>
            <a:chExt cx="3464" cy="636"/>
          </a:xfrm>
        </p:grpSpPr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flipV="1">
              <a:off x="839" y="2567"/>
              <a:ext cx="3464" cy="318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>
              <a:off x="839" y="2885"/>
              <a:ext cx="3464" cy="318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206375" y="5105400"/>
            <a:ext cx="191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Data samples</a:t>
            </a:r>
          </a:p>
        </p:txBody>
      </p:sp>
      <p:sp>
        <p:nvSpPr>
          <p:cNvPr id="19582" name="Text Box 126"/>
          <p:cNvSpPr txBox="1">
            <a:spLocks noChangeArrowheads="1"/>
          </p:cNvSpPr>
          <p:nvPr/>
        </p:nvSpPr>
        <p:spPr bwMode="auto">
          <a:xfrm>
            <a:off x="282575" y="5562600"/>
            <a:ext cx="8709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In-In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collisions at 158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GeV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/nucleon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p-A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collisions at 158 and 400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GeV</a:t>
            </a:r>
            <a:endParaRPr lang="en-US" sz="2000" dirty="0" smtClean="0">
              <a:solidFill>
                <a:srgbClr val="FFFFFF"/>
              </a:solidFill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9 nuclear targets, Al-U-W-Cu-In-Be1-Be2-Be3-Pb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      (mixed A-order to limit possible z-dependent systematics)</a:t>
            </a: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183063" y="3208338"/>
            <a:ext cx="647700" cy="1444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4786086" y="3291114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ZDC</a:t>
            </a:r>
            <a:endParaRPr lang="it-IT" sz="1400" dirty="0">
              <a:solidFill>
                <a:srgbClr val="FF0000"/>
              </a:solidFill>
            </a:endParaRP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5273675" y="4694237"/>
            <a:ext cx="2879725" cy="1096963"/>
            <a:chOff x="140" y="2205"/>
            <a:chExt cx="1814" cy="691"/>
          </a:xfrm>
        </p:grpSpPr>
        <p:sp>
          <p:nvSpPr>
            <p:cNvPr id="70" name="Line 10"/>
            <p:cNvSpPr>
              <a:spLocks noChangeShapeType="1"/>
            </p:cNvSpPr>
            <p:nvPr/>
          </p:nvSpPr>
          <p:spPr bwMode="auto">
            <a:xfrm>
              <a:off x="140" y="2262"/>
              <a:ext cx="182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1137" y="2707"/>
              <a:ext cx="18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2" name="Group 12"/>
            <p:cNvGrpSpPr>
              <a:grpSpLocks/>
            </p:cNvGrpSpPr>
            <p:nvPr/>
          </p:nvGrpSpPr>
          <p:grpSpPr bwMode="auto">
            <a:xfrm>
              <a:off x="1322" y="2571"/>
              <a:ext cx="227" cy="289"/>
              <a:chOff x="1383" y="3286"/>
              <a:chExt cx="227" cy="289"/>
            </a:xfrm>
          </p:grpSpPr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 flipV="1">
                <a:off x="1383" y="3286"/>
                <a:ext cx="227" cy="136"/>
              </a:xfrm>
              <a:prstGeom prst="line">
                <a:avLst/>
              </a:prstGeom>
              <a:noFill/>
              <a:ln w="12700" cap="rnd">
                <a:solidFill>
                  <a:srgbClr val="DDDDD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Line 14"/>
              <p:cNvSpPr>
                <a:spLocks noChangeShapeType="1"/>
              </p:cNvSpPr>
              <p:nvPr/>
            </p:nvSpPr>
            <p:spPr bwMode="auto">
              <a:xfrm>
                <a:off x="1383" y="3422"/>
                <a:ext cx="227" cy="153"/>
              </a:xfrm>
              <a:prstGeom prst="line">
                <a:avLst/>
              </a:prstGeom>
              <a:noFill/>
              <a:ln w="12700" cap="rnd">
                <a:solidFill>
                  <a:srgbClr val="DDDDD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3" name="Group 15"/>
            <p:cNvGrpSpPr>
              <a:grpSpLocks/>
            </p:cNvGrpSpPr>
            <p:nvPr/>
          </p:nvGrpSpPr>
          <p:grpSpPr bwMode="auto">
            <a:xfrm>
              <a:off x="322" y="2205"/>
              <a:ext cx="635" cy="116"/>
              <a:chOff x="839" y="2567"/>
              <a:chExt cx="3464" cy="636"/>
            </a:xfrm>
          </p:grpSpPr>
          <p:sp>
            <p:nvSpPr>
              <p:cNvPr id="84" name="Line 16"/>
              <p:cNvSpPr>
                <a:spLocks noChangeShapeType="1"/>
              </p:cNvSpPr>
              <p:nvPr/>
            </p:nvSpPr>
            <p:spPr bwMode="auto">
              <a:xfrm flipV="1">
                <a:off x="839" y="2567"/>
                <a:ext cx="3464" cy="318"/>
              </a:xfrm>
              <a:prstGeom prst="line">
                <a:avLst/>
              </a:prstGeom>
              <a:noFill/>
              <a:ln w="28575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5" name="Line 17"/>
              <p:cNvSpPr>
                <a:spLocks noChangeShapeType="1"/>
              </p:cNvSpPr>
              <p:nvPr/>
            </p:nvSpPr>
            <p:spPr bwMode="auto">
              <a:xfrm>
                <a:off x="839" y="2885"/>
                <a:ext cx="3464" cy="318"/>
              </a:xfrm>
              <a:prstGeom prst="line">
                <a:avLst/>
              </a:prstGeom>
              <a:noFill/>
              <a:ln w="28575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74" name="Group 18"/>
            <p:cNvGrpSpPr>
              <a:grpSpLocks/>
            </p:cNvGrpSpPr>
            <p:nvPr/>
          </p:nvGrpSpPr>
          <p:grpSpPr bwMode="auto">
            <a:xfrm>
              <a:off x="1549" y="2534"/>
              <a:ext cx="405" cy="362"/>
              <a:chOff x="1610" y="3249"/>
              <a:chExt cx="405" cy="362"/>
            </a:xfrm>
          </p:grpSpPr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 flipV="1">
                <a:off x="1610" y="3249"/>
                <a:ext cx="405" cy="37"/>
              </a:xfrm>
              <a:prstGeom prst="line">
                <a:avLst/>
              </a:prstGeom>
              <a:noFill/>
              <a:ln w="28575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3" name="Line 20"/>
              <p:cNvSpPr>
                <a:spLocks noChangeShapeType="1"/>
              </p:cNvSpPr>
              <p:nvPr/>
            </p:nvSpPr>
            <p:spPr bwMode="auto">
              <a:xfrm>
                <a:off x="1610" y="3574"/>
                <a:ext cx="405" cy="37"/>
              </a:xfrm>
              <a:prstGeom prst="line">
                <a:avLst/>
              </a:prstGeom>
              <a:noFill/>
              <a:ln w="28575">
                <a:solidFill>
                  <a:srgbClr val="E7EC1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75" name="Oval 21"/>
            <p:cNvSpPr>
              <a:spLocks noChangeArrowheads="1"/>
            </p:cNvSpPr>
            <p:nvPr/>
          </p:nvSpPr>
          <p:spPr bwMode="auto">
            <a:xfrm>
              <a:off x="311" y="2240"/>
              <a:ext cx="45" cy="45"/>
            </a:xfrm>
            <a:prstGeom prst="ellipse">
              <a:avLst/>
            </a:prstGeom>
            <a:solidFill>
              <a:srgbClr val="292929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Oval 22"/>
            <p:cNvSpPr>
              <a:spLocks noChangeArrowheads="1"/>
            </p:cNvSpPr>
            <p:nvPr/>
          </p:nvSpPr>
          <p:spPr bwMode="auto">
            <a:xfrm>
              <a:off x="1308" y="2684"/>
              <a:ext cx="45" cy="45"/>
            </a:xfrm>
            <a:prstGeom prst="ellipse">
              <a:avLst/>
            </a:prstGeom>
            <a:solidFill>
              <a:srgbClr val="292929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7" name="Group 23"/>
            <p:cNvGrpSpPr>
              <a:grpSpLocks/>
            </p:cNvGrpSpPr>
            <p:nvPr/>
          </p:nvGrpSpPr>
          <p:grpSpPr bwMode="auto">
            <a:xfrm>
              <a:off x="1332" y="2571"/>
              <a:ext cx="210" cy="288"/>
              <a:chOff x="1215" y="3739"/>
              <a:chExt cx="210" cy="288"/>
            </a:xfrm>
          </p:grpSpPr>
          <p:sp>
            <p:nvSpPr>
              <p:cNvPr id="80" name="Line 24"/>
              <p:cNvSpPr>
                <a:spLocks noChangeShapeType="1"/>
              </p:cNvSpPr>
              <p:nvPr/>
            </p:nvSpPr>
            <p:spPr bwMode="auto">
              <a:xfrm flipV="1">
                <a:off x="1215" y="3739"/>
                <a:ext cx="210" cy="15"/>
              </a:xfrm>
              <a:prstGeom prst="line">
                <a:avLst/>
              </a:prstGeom>
              <a:noFill/>
              <a:ln w="28575" cap="rnd">
                <a:solidFill>
                  <a:srgbClr val="E7EC1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1" name="Line 25"/>
              <p:cNvSpPr>
                <a:spLocks noChangeShapeType="1"/>
              </p:cNvSpPr>
              <p:nvPr/>
            </p:nvSpPr>
            <p:spPr bwMode="auto">
              <a:xfrm>
                <a:off x="1215" y="4012"/>
                <a:ext cx="210" cy="15"/>
              </a:xfrm>
              <a:prstGeom prst="line">
                <a:avLst/>
              </a:prstGeom>
              <a:noFill/>
              <a:ln w="28575" cap="rnd">
                <a:solidFill>
                  <a:srgbClr val="E7EC1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935" y="2356"/>
              <a:ext cx="26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it-IT" dirty="0">
                  <a:solidFill>
                    <a:schemeClr val="bg1"/>
                  </a:solidFill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3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838200"/>
            <a:ext cx="9144000" cy="3686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dirty="0" smtClean="0"/>
              <a:t>Open charm and other physics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796163" cy="331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838200"/>
            <a:ext cx="4219575" cy="36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45" y="4648200"/>
            <a:ext cx="79938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charm contribution </a:t>
            </a:r>
            <a:r>
              <a:rPr lang="en-US" dirty="0" smtClean="0">
                <a:solidFill>
                  <a:srgbClr val="FFFF00"/>
                </a:solidFill>
              </a:rPr>
              <a:t>compatible with collision scaling</a:t>
            </a:r>
          </a:p>
          <a:p>
            <a:pPr marL="285750" indent="-285750">
              <a:buFont typeface="Symbol" pitchFamily="18" charset="2"/>
              <a:buChar char="s"/>
            </a:pP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cc</a:t>
            </a:r>
            <a:r>
              <a:rPr lang="en-US" dirty="0" smtClean="0">
                <a:solidFill>
                  <a:schemeClr val="bg1"/>
                </a:solidFill>
              </a:rPr>
              <a:t> = 9.4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b/nucleon  14% (stat.)  15% (syst.)</a:t>
            </a: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Accounting for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extrapolation model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adds ~20% syst. Uncertainty</a:t>
            </a:r>
          </a:p>
          <a:p>
            <a:endParaRPr lang="en-US" dirty="0">
              <a:solidFill>
                <a:schemeClr val="bg1"/>
              </a:solidFill>
              <a:sym typeface="Symbol"/>
            </a:endParaRP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Mass distribution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of the excess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compatible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with that of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open charm</a:t>
            </a: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(but it is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NOT open charm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, since it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it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prompt!)</a:t>
            </a: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Dependence on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  <a:sym typeface="Symbol"/>
              </a:rPr>
              <a:t>part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between linear and quadratic in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  <a:sym typeface="Symbol"/>
              </a:rPr>
              <a:t>part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NA60 </a:t>
            </a:r>
            <a:r>
              <a:rPr lang="en-US" sz="2000" dirty="0">
                <a:solidFill>
                  <a:schemeClr val="bg1"/>
                </a:solidFill>
              </a:rPr>
              <a:t>performed detailed studies of </a:t>
            </a:r>
            <a:r>
              <a:rPr lang="en-US" sz="2000" dirty="0" err="1">
                <a:solidFill>
                  <a:srgbClr val="FFFF00"/>
                </a:solidFill>
              </a:rPr>
              <a:t>charmonium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suppression </a:t>
            </a:r>
            <a:r>
              <a:rPr lang="en-US" sz="2000" dirty="0">
                <a:solidFill>
                  <a:srgbClr val="FFFF00"/>
                </a:solidFill>
              </a:rPr>
              <a:t>in </a:t>
            </a:r>
            <a:r>
              <a:rPr lang="en-US" sz="2000" dirty="0" smtClean="0">
                <a:solidFill>
                  <a:srgbClr val="FFFF00"/>
                </a:solidFill>
              </a:rPr>
              <a:t>In-In collisions </a:t>
            </a:r>
            <a:r>
              <a:rPr lang="en-US" sz="2000" dirty="0" smtClean="0">
                <a:solidFill>
                  <a:schemeClr val="bg1"/>
                </a:solidFill>
              </a:rPr>
              <a:t>at 158 A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and in p-A </a:t>
            </a:r>
            <a:r>
              <a:rPr lang="en-US" sz="2000" dirty="0" smtClean="0">
                <a:solidFill>
                  <a:srgbClr val="FFFF00"/>
                </a:solidFill>
              </a:rPr>
              <a:t>collisions</a:t>
            </a:r>
            <a:r>
              <a:rPr lang="en-US" sz="2000" dirty="0" smtClean="0">
                <a:solidFill>
                  <a:schemeClr val="bg1"/>
                </a:solidFill>
              </a:rPr>
              <a:t> at 158 and 400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endParaRPr lang="en-US" sz="2000" dirty="0">
              <a:solidFill>
                <a:schemeClr val="bg1"/>
              </a:solidFill>
            </a:endParaRP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Cold nuclear matter effects </a:t>
            </a:r>
            <a:r>
              <a:rPr lang="en-US" sz="2000" dirty="0">
                <a:solidFill>
                  <a:srgbClr val="FFFF00"/>
                </a:solidFill>
              </a:rPr>
              <a:t>stronger</a:t>
            </a:r>
            <a:r>
              <a:rPr lang="en-US" sz="2000" dirty="0">
                <a:solidFill>
                  <a:schemeClr val="bg1"/>
                </a:solidFill>
              </a:rPr>
              <a:t> when </a:t>
            </a:r>
            <a:r>
              <a:rPr lang="en-US" sz="2000" dirty="0" smtClean="0">
                <a:solidFill>
                  <a:srgbClr val="FFFF00"/>
                </a:solidFill>
              </a:rPr>
              <a:t>decreasing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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Lack </a:t>
            </a:r>
            <a:r>
              <a:rPr lang="en-US" sz="2000" dirty="0">
                <a:solidFill>
                  <a:srgbClr val="FFFF00"/>
                </a:solidFill>
              </a:rPr>
              <a:t>of x</a:t>
            </a:r>
            <a:r>
              <a:rPr lang="en-US" sz="2000" baseline="-25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scaling </a:t>
            </a:r>
            <a:r>
              <a:rPr lang="en-US" sz="2000" dirty="0">
                <a:solidFill>
                  <a:schemeClr val="bg1"/>
                </a:solidFill>
              </a:rPr>
              <a:t>for J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nuclear </a:t>
            </a:r>
            <a:r>
              <a:rPr lang="en-US" sz="2000" dirty="0" smtClean="0">
                <a:solidFill>
                  <a:schemeClr val="bg1"/>
                </a:solidFill>
              </a:rPr>
              <a:t>dependence</a:t>
            </a:r>
          </a:p>
          <a:p>
            <a:pPr>
              <a:buSzPct val="150000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 	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shadowing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+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nuclear absorption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scenario is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ruled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out</a:t>
            </a:r>
            <a:endParaRPr lang="en-US" sz="2000" dirty="0">
              <a:solidFill>
                <a:schemeClr val="bg1"/>
              </a:solidFill>
            </a:endParaRP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Anomalous J/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 suppression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(beyond CNM effects) at SPS significant only for </a:t>
            </a:r>
            <a:r>
              <a:rPr lang="en-US" sz="2000" dirty="0" err="1" smtClean="0">
                <a:solidFill>
                  <a:srgbClr val="FFFF00"/>
                </a:solidFill>
                <a:sym typeface="Symbol"/>
              </a:rPr>
              <a:t>Pb-Pb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 beyond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N</a:t>
            </a:r>
            <a:r>
              <a:rPr lang="en-US" sz="2000" baseline="-25000" dirty="0" smtClean="0">
                <a:solidFill>
                  <a:srgbClr val="FFFF00"/>
                </a:solidFill>
                <a:sym typeface="Symbol"/>
              </a:rPr>
              <a:t>part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~200-250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Measurement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en-US" sz="2000" dirty="0">
                <a:solidFill>
                  <a:srgbClr val="FFFF00"/>
                </a:solidFill>
              </a:rPr>
              <a:t>nuclear dependence of open-charm 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</a:p>
          <a:p>
            <a:pPr>
              <a:buSzPct val="150000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production at </a:t>
            </a:r>
            <a:r>
              <a:rPr lang="en-US" sz="2000" dirty="0">
                <a:solidFill>
                  <a:schemeClr val="bg1"/>
                </a:solidFill>
              </a:rPr>
              <a:t>400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endParaRPr lang="en-US" sz="2000" dirty="0">
              <a:solidFill>
                <a:schemeClr val="bg1"/>
              </a:solidFill>
            </a:endParaRP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Contrary </a:t>
            </a:r>
            <a:r>
              <a:rPr lang="en-US" sz="2000" dirty="0">
                <a:solidFill>
                  <a:schemeClr val="bg1"/>
                </a:solidFill>
              </a:rPr>
              <a:t>to the expectation from shadowing an </a:t>
            </a:r>
            <a:r>
              <a:rPr lang="en-US" sz="2000" dirty="0">
                <a:solidFill>
                  <a:srgbClr val="FFFF00"/>
                </a:solidFill>
              </a:rPr>
              <a:t>open-charm suppression </a:t>
            </a:r>
            <a:r>
              <a:rPr lang="en-US" sz="2000" dirty="0" smtClean="0">
                <a:solidFill>
                  <a:schemeClr val="bg1"/>
                </a:solidFill>
              </a:rPr>
              <a:t>is observed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1.7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effect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values </a:t>
            </a:r>
            <a:r>
              <a:rPr lang="en-US" sz="2000" dirty="0">
                <a:solidFill>
                  <a:srgbClr val="FFFF00"/>
                </a:solidFill>
              </a:rPr>
              <a:t>similar for open-charm and J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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endParaRPr lang="en-US" sz="2000" dirty="0">
              <a:solidFill>
                <a:srgbClr val="FFFF00"/>
              </a:solidFill>
              <a:sym typeface="Symbol"/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Measurement of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open charm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production in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In-In collisions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Presence of a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prompt excess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contribution</a:t>
            </a:r>
          </a:p>
          <a:p>
            <a:pPr marL="631825" lvl="1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Symbol"/>
              </a:rPr>
              <a:t>Open charm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compatible with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collision scaling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(within </a:t>
            </a:r>
            <a:r>
              <a:rPr lang="en-US" sz="2000" dirty="0" err="1" smtClean="0">
                <a:solidFill>
                  <a:schemeClr val="bg1"/>
                </a:solidFill>
                <a:sym typeface="Symbol"/>
              </a:rPr>
              <a:t>unc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.)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	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SPS </a:t>
            </a:r>
            <a:r>
              <a:rPr lang="en-US" dirty="0" err="1" smtClean="0"/>
              <a:t>charmonium</a:t>
            </a:r>
            <a:r>
              <a:rPr lang="en-US" dirty="0" smtClean="0"/>
              <a:t> measurements ? </a:t>
            </a:r>
            <a:endParaRPr lang="it-IT" sz="3200" dirty="0"/>
          </a:p>
        </p:txBody>
      </p:sp>
      <p:pic>
        <p:nvPicPr>
          <p:cNvPr id="3074" name="Picture 2" descr="C:\Users\Enrico\Documents\Work\WhatNext\CrossSectio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7"/>
          <a:stretch/>
        </p:blipFill>
        <p:spPr bwMode="auto">
          <a:xfrm>
            <a:off x="4936271" y="678428"/>
            <a:ext cx="4207730" cy="30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nrico\Documents\Work\WhatNext\NP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/>
          <a:stretch/>
        </p:blipFill>
        <p:spPr bwMode="auto">
          <a:xfrm>
            <a:off x="4936270" y="3718005"/>
            <a:ext cx="4207730" cy="30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4764" y="762000"/>
            <a:ext cx="5131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thresholds for </a:t>
            </a:r>
            <a:r>
              <a:rPr lang="en-US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charmonium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suppression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SPS energy scan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study of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</a:t>
            </a:r>
            <a:r>
              <a:rPr lang="en-US" baseline="-25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by detecting 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the decay photon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Studies for a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NA60-like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set-up</a:t>
            </a:r>
            <a:endParaRPr lang="it-IT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5" y="6019800"/>
            <a:ext cx="42952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 feasible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(luminosity) down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50-60 </a:t>
            </a:r>
            <a:r>
              <a:rPr 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incident </a:t>
            </a:r>
            <a:r>
              <a:rPr 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energy</a:t>
            </a:r>
            <a:endParaRPr lang="it-IT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368142" y="6328878"/>
            <a:ext cx="1600200" cy="0"/>
          </a:xfrm>
          <a:prstGeom prst="straightConnector1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371772" y="4038600"/>
            <a:ext cx="0" cy="2438400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400800" y="5715000"/>
            <a:ext cx="258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Feasible in a few weeks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at typical SPS beam intensities</a:t>
            </a:r>
            <a:endParaRPr lang="it-IT" sz="1200" dirty="0">
              <a:solidFill>
                <a:srgbClr val="00B050"/>
              </a:solidFill>
            </a:endParaRPr>
          </a:p>
        </p:txBody>
      </p:sp>
      <p:pic>
        <p:nvPicPr>
          <p:cNvPr id="16" name="Picture 18" descr="MeasExpshad_P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778250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9"/>
          <p:cNvSpPr>
            <a:spLocks/>
          </p:cNvSpPr>
          <p:nvPr/>
        </p:nvSpPr>
        <p:spPr bwMode="auto">
          <a:xfrm rot="184533">
            <a:off x="1139825" y="3629025"/>
            <a:ext cx="2414587" cy="768350"/>
          </a:xfrm>
          <a:custGeom>
            <a:avLst/>
            <a:gdLst>
              <a:gd name="T0" fmla="*/ 0 w 1724"/>
              <a:gd name="T1" fmla="*/ 30 h 484"/>
              <a:gd name="T2" fmla="*/ 816 w 1724"/>
              <a:gd name="T3" fmla="*/ 30 h 484"/>
              <a:gd name="T4" fmla="*/ 1315 w 1724"/>
              <a:gd name="T5" fmla="*/ 212 h 484"/>
              <a:gd name="T6" fmla="*/ 1724 w 1724"/>
              <a:gd name="T7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4" h="484">
                <a:moveTo>
                  <a:pt x="0" y="30"/>
                </a:moveTo>
                <a:cubicBezTo>
                  <a:pt x="298" y="15"/>
                  <a:pt x="597" y="0"/>
                  <a:pt x="816" y="30"/>
                </a:cubicBezTo>
                <a:cubicBezTo>
                  <a:pt x="1035" y="60"/>
                  <a:pt x="1164" y="136"/>
                  <a:pt x="1315" y="212"/>
                </a:cubicBezTo>
                <a:cubicBezTo>
                  <a:pt x="1466" y="288"/>
                  <a:pt x="1656" y="439"/>
                  <a:pt x="1724" y="48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1211262" y="3581400"/>
            <a:ext cx="2305050" cy="407987"/>
          </a:xfrm>
          <a:custGeom>
            <a:avLst/>
            <a:gdLst>
              <a:gd name="T0" fmla="*/ 0 w 1452"/>
              <a:gd name="T1" fmla="*/ 30 h 257"/>
              <a:gd name="T2" fmla="*/ 908 w 1452"/>
              <a:gd name="T3" fmla="*/ 30 h 257"/>
              <a:gd name="T4" fmla="*/ 1361 w 1452"/>
              <a:gd name="T5" fmla="*/ 212 h 257"/>
              <a:gd name="T6" fmla="*/ 1452 w 1452"/>
              <a:gd name="T7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2" h="257">
                <a:moveTo>
                  <a:pt x="0" y="30"/>
                </a:moveTo>
                <a:cubicBezTo>
                  <a:pt x="340" y="15"/>
                  <a:pt x="681" y="0"/>
                  <a:pt x="908" y="30"/>
                </a:cubicBezTo>
                <a:cubicBezTo>
                  <a:pt x="1135" y="60"/>
                  <a:pt x="1270" y="174"/>
                  <a:pt x="1361" y="212"/>
                </a:cubicBezTo>
                <a:cubicBezTo>
                  <a:pt x="1452" y="250"/>
                  <a:pt x="1437" y="250"/>
                  <a:pt x="1452" y="257"/>
                </a:cubicBezTo>
              </a:path>
            </a:pathLst>
          </a:custGeom>
          <a:noFill/>
          <a:ln w="254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1211262" y="3605212"/>
            <a:ext cx="2305050" cy="168275"/>
          </a:xfrm>
          <a:custGeom>
            <a:avLst/>
            <a:gdLst>
              <a:gd name="T0" fmla="*/ 0 w 1452"/>
              <a:gd name="T1" fmla="*/ 15 h 106"/>
              <a:gd name="T2" fmla="*/ 1089 w 1452"/>
              <a:gd name="T3" fmla="*/ 15 h 106"/>
              <a:gd name="T4" fmla="*/ 1452 w 1452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2" h="106">
                <a:moveTo>
                  <a:pt x="0" y="15"/>
                </a:moveTo>
                <a:cubicBezTo>
                  <a:pt x="423" y="7"/>
                  <a:pt x="847" y="0"/>
                  <a:pt x="1089" y="15"/>
                </a:cubicBezTo>
                <a:cubicBezTo>
                  <a:pt x="1331" y="30"/>
                  <a:pt x="1391" y="68"/>
                  <a:pt x="1452" y="106"/>
                </a:cubicBez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211262" y="3603625"/>
            <a:ext cx="2305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139825" y="4565650"/>
            <a:ext cx="720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139825" y="4710112"/>
            <a:ext cx="720725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139825" y="4852987"/>
            <a:ext cx="720725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1139825" y="4997450"/>
            <a:ext cx="7207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2076450" y="4421187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057400" y="44958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it-IT" sz="1400" dirty="0"/>
              <a:t>Decreasing energy</a:t>
            </a:r>
          </a:p>
        </p:txBody>
      </p:sp>
    </p:spTree>
    <p:extLst>
      <p:ext uri="{BB962C8B-B14F-4D97-AF65-F5344CB8AC3E}">
        <p14:creationId xmlns:p14="http://schemas.microsoft.com/office/powerpoint/2010/main" val="9117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 dirty="0" smtClean="0"/>
              <a:t>Feasibility studies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38213"/>
            <a:ext cx="7401771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705600" y="33528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4" descr="sigm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r="6746"/>
          <a:stretch>
            <a:fillRect/>
          </a:stretch>
        </p:blipFill>
        <p:spPr bwMode="auto">
          <a:xfrm>
            <a:off x="1600200" y="1066800"/>
            <a:ext cx="5715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330200" y="6472238"/>
            <a:ext cx="94996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ea typeface="DejaVu LGC Sans"/>
                <a:cs typeface="DejaVu LGC Sans"/>
              </a:rPr>
              <a:t> 158 GeV cross sections constrained by the relative normalization</a:t>
            </a:r>
            <a:endParaRPr lang="it-IT" sz="2000" smtClean="0">
              <a:solidFill>
                <a:srgbClr val="FFFFFF"/>
              </a:solidFill>
              <a:ea typeface="DejaVu LGC Sans"/>
              <a:cs typeface="DejaVu LGC San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28600" y="4953000"/>
            <a:ext cx="85344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ea typeface="DejaVu LGC Sans"/>
                <a:cs typeface="DejaVu LGC Sans"/>
              </a:rPr>
              <a:t> Systematic error on (absolute) luminosity estimation quite high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877888" y="5332413"/>
            <a:ext cx="7543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ea typeface="DejaVu LGC Sans"/>
                <a:cs typeface="DejaVu LGC Sans"/>
              </a:rPr>
              <a:t> </a:t>
            </a:r>
            <a:r>
              <a:rPr lang="en-US" sz="2000" smtClean="0">
                <a:solidFill>
                  <a:srgbClr val="FFFF00"/>
                </a:solidFill>
                <a:ea typeface="DejaVu LGC Sans"/>
                <a:cs typeface="DejaVu LGC Sans"/>
              </a:rPr>
              <a:t>Relative luminosity estimate</a:t>
            </a:r>
            <a:r>
              <a:rPr lang="en-US" sz="2000" smtClean="0">
                <a:solidFill>
                  <a:srgbClr val="FFFFFF"/>
                </a:solidFill>
                <a:ea typeface="DejaVu LGC Sans"/>
                <a:cs typeface="DejaVu LGC Sans"/>
              </a:rPr>
              <a:t> between 158 and 400 GeV  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2000" smtClean="0">
                <a:solidFill>
                  <a:srgbClr val="FFFFFF"/>
                </a:solidFill>
                <a:ea typeface="DejaVu LGC Sans"/>
                <a:cs typeface="DejaVu LGC Sans"/>
              </a:rPr>
              <a:t>  much better known (~2-3% systematic error) 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877888" y="5943600"/>
            <a:ext cx="83359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ea typeface="DejaVu LGC Sans"/>
                <a:cs typeface="DejaVu LGC Sans"/>
              </a:rPr>
              <a:t> Normalize NA60 400 GeV cross section ratios to NA50 results 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04800" y="660400"/>
            <a:ext cx="564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 J/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 production </a:t>
            </a:r>
            <a:r>
              <a:rPr lang="en-US" sz="200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cross sections</a:t>
            </a: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 for pA data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r>
              <a:rPr lang="en-US"/>
              <a:t>New result: J/</a:t>
            </a:r>
            <a:r>
              <a:rPr lang="en-US">
                <a:sym typeface="Symbol" pitchFamily="18" charset="2"/>
              </a:rPr>
              <a:t> cross section in pA</a:t>
            </a:r>
          </a:p>
        </p:txBody>
      </p:sp>
    </p:spTree>
    <p:extLst>
      <p:ext uri="{BB962C8B-B14F-4D97-AF65-F5344CB8AC3E}">
        <p14:creationId xmlns:p14="http://schemas.microsoft.com/office/powerpoint/2010/main" val="651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Immagine 3" descr="psidy_grv94l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r="5357"/>
          <a:stretch>
            <a:fillRect/>
          </a:stretch>
        </p:blipFill>
        <p:spPr bwMode="auto">
          <a:xfrm>
            <a:off x="3886200" y="3552825"/>
            <a:ext cx="5029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304800" y="4043363"/>
            <a:ext cx="3429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FFFF00"/>
                </a:solidFill>
                <a:ea typeface="DejaVu LGC Sans"/>
                <a:cs typeface="DejaVu LGC Sans"/>
              </a:rPr>
              <a:t>No practical consequence on anomalous J/</a:t>
            </a:r>
            <a:r>
              <a:rPr lang="el-GR" sz="2000" smtClean="0">
                <a:solidFill>
                  <a:srgbClr val="FFFF00"/>
                </a:solidFill>
                <a:ea typeface="DejaVu LGC Sans"/>
                <a:cs typeface="DejaVu LGC Sans"/>
              </a:rPr>
              <a:t>Ψ</a:t>
            </a:r>
            <a:r>
              <a:rPr lang="en-US" sz="2000" smtClean="0">
                <a:solidFill>
                  <a:srgbClr val="FFFF00"/>
                </a:solidFill>
                <a:ea typeface="DejaVu LGC Sans"/>
                <a:cs typeface="DejaVu LGC Sans"/>
              </a:rPr>
              <a:t> suppression</a:t>
            </a: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smtClean="0">
              <a:solidFill>
                <a:srgbClr val="FFFF00"/>
              </a:solidFill>
              <a:ea typeface="DejaVu LGC Sans"/>
              <a:cs typeface="DejaVu LGC Sans"/>
            </a:endParaRPr>
          </a:p>
        </p:txBody>
      </p:sp>
      <p:sp>
        <p:nvSpPr>
          <p:cNvPr id="36869" name="CasellaDiTesto 5"/>
          <p:cNvSpPr txBox="1">
            <a:spLocks noChangeArrowheads="1"/>
          </p:cNvSpPr>
          <p:nvPr/>
        </p:nvSpPr>
        <p:spPr bwMode="auto">
          <a:xfrm>
            <a:off x="6584950" y="3703638"/>
            <a:ext cx="16732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smtClean="0">
                <a:solidFill>
                  <a:srgbClr val="FF0000"/>
                </a:solidFill>
                <a:ea typeface="DejaVu LGC Sans"/>
                <a:cs typeface="DejaVu LGC Sans"/>
              </a:rPr>
              <a:t>Preliminary</a:t>
            </a:r>
            <a:endParaRPr lang="it-IT" b="1" smtClean="0">
              <a:solidFill>
                <a:srgbClr val="FF0000"/>
              </a:solidFill>
              <a:ea typeface="DejaVu LGC Sans"/>
              <a:cs typeface="DejaVu LGC Sans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5400000">
            <a:off x="1752600" y="5110163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41300" y="685800"/>
            <a:ext cx="8169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Alternative approach for the normalization of the </a:t>
            </a:r>
            <a:r>
              <a:rPr lang="en-US" sz="2000" dirty="0" err="1" smtClean="0">
                <a:solidFill>
                  <a:srgbClr val="FFFF00"/>
                </a:solidFill>
                <a:cs typeface="Arial" pitchFamily="34" charset="0"/>
              </a:rPr>
              <a:t>pA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 reference curve based on the </a:t>
            </a:r>
            <a:r>
              <a:rPr lang="en-US" sz="2000" dirty="0" err="1" smtClean="0">
                <a:solidFill>
                  <a:srgbClr val="FFFF00"/>
                </a:solidFill>
                <a:cs typeface="Arial" pitchFamily="34" charset="0"/>
              </a:rPr>
              <a:t>pA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J/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 absolute cross section</a:t>
            </a:r>
            <a:endParaRPr lang="it-IT" sz="2000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14400" y="255905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J/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/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DY values are obtained rescaling the DY cross section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 measured at 450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GeV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by NA50 (not enough statistics at 158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GeV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it-IT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47738" y="3148013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FFFFFF"/>
                </a:solidFill>
                <a:cs typeface="Arial" pitchFamily="34" charset="0"/>
              </a:rPr>
              <a:t> Main advantage: no assumption on SU, since it is not used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cs typeface="Arial" pitchFamily="34" charset="0"/>
              </a:rPr>
              <a:t>  anymore in the fit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81000" y="5588000"/>
            <a:ext cx="32004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FFFF00"/>
                </a:solidFill>
                <a:cs typeface="Arial" pitchFamily="34" charset="0"/>
              </a:rPr>
              <a:t>difference with previous CNM reference ~1% well within errors</a:t>
            </a:r>
            <a:endParaRPr lang="it-IT" sz="200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28600" y="1438275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To fully profit from this approach, a measurement of the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 absolute J/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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cross section in In-In would be needed. For the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 moment…</a:t>
            </a:r>
            <a:endParaRPr lang="it-IT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/>
            </a:r>
            <a:br>
              <a:rPr lang="en-US" sz="2800" b="1" dirty="0">
                <a:solidFill>
                  <a:schemeClr val="bg1"/>
                </a:solidFill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New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reference </a:t>
            </a:r>
            <a:r>
              <a:rPr lang="en-US" sz="2800" dirty="0"/>
              <a:t>using J/</a:t>
            </a:r>
            <a:r>
              <a:rPr lang="en-US" sz="2800" dirty="0">
                <a:sym typeface="Symbol" pitchFamily="18" charset="2"/>
              </a:rPr>
              <a:t> cross sections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br>
              <a:rPr lang="en-US" sz="2800" b="1" dirty="0">
                <a:solidFill>
                  <a:schemeClr val="bg1"/>
                </a:solidFill>
                <a:sym typeface="Symbol" pitchFamily="18" charset="2"/>
              </a:rPr>
            </a:br>
            <a:endParaRPr lang="en-US" sz="2800" b="1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22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Target ID in the IMR 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1927"/>
            <a:ext cx="5795963" cy="40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105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Low </a:t>
            </a:r>
            <a:r>
              <a:rPr lang="en-US" sz="2000" dirty="0" smtClean="0">
                <a:solidFill>
                  <a:srgbClr val="FFFF00"/>
                </a:solidFill>
              </a:rPr>
              <a:t>background </a:t>
            </a:r>
            <a:r>
              <a:rPr lang="en-US" sz="2000" dirty="0" smtClean="0">
                <a:solidFill>
                  <a:schemeClr val="bg1"/>
                </a:solidFill>
              </a:rPr>
              <a:t>in the IMR (matching)</a:t>
            </a:r>
            <a:endParaRPr lang="en-US" sz="2000" dirty="0">
              <a:solidFill>
                <a:schemeClr val="bg1"/>
              </a:solidFill>
            </a:endParaRP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Good resolution </a:t>
            </a:r>
            <a:r>
              <a:rPr lang="en-US" sz="2000" dirty="0">
                <a:solidFill>
                  <a:schemeClr val="bg1"/>
                </a:solidFill>
              </a:rPr>
              <a:t>on the </a:t>
            </a:r>
            <a:r>
              <a:rPr lang="en-US" sz="2000" dirty="0" smtClean="0">
                <a:solidFill>
                  <a:schemeClr val="bg1"/>
                </a:solidFill>
              </a:rPr>
              <a:t>longitudinal position of </a:t>
            </a:r>
            <a:r>
              <a:rPr lang="en-US" sz="2000" dirty="0">
                <a:solidFill>
                  <a:schemeClr val="bg1"/>
                </a:solidFill>
              </a:rPr>
              <a:t>the vertex in the IMR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FF00"/>
                </a:solidFill>
              </a:rPr>
              <a:t>good target assignment</a:t>
            </a:r>
          </a:p>
          <a:p>
            <a:pPr marL="174625" indent="-174625"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Cross </a:t>
            </a:r>
            <a:r>
              <a:rPr lang="en-US" sz="2000" dirty="0">
                <a:solidFill>
                  <a:srgbClr val="FFFF00"/>
                </a:solidFill>
              </a:rPr>
              <a:t>target </a:t>
            </a:r>
            <a:r>
              <a:rPr lang="en-US" sz="2000" dirty="0" smtClean="0">
                <a:solidFill>
                  <a:schemeClr val="bg1"/>
                </a:solidFill>
              </a:rPr>
              <a:t>contamination (0.5- 9</a:t>
            </a:r>
            <a:r>
              <a:rPr lang="en-US" sz="2000" dirty="0">
                <a:solidFill>
                  <a:schemeClr val="bg1"/>
                </a:solidFill>
              </a:rPr>
              <a:t>%) </a:t>
            </a:r>
            <a:r>
              <a:rPr lang="en-US" sz="2000" dirty="0" smtClean="0">
                <a:solidFill>
                  <a:schemeClr val="bg1"/>
                </a:solidFill>
              </a:rPr>
              <a:t>has been </a:t>
            </a:r>
            <a:r>
              <a:rPr lang="en-US" sz="2000" dirty="0">
                <a:solidFill>
                  <a:srgbClr val="FFFF00"/>
                </a:solidFill>
              </a:rPr>
              <a:t>corrected </a:t>
            </a:r>
            <a:r>
              <a:rPr lang="en-US" sz="2000" dirty="0" smtClean="0">
                <a:solidFill>
                  <a:srgbClr val="FFFF00"/>
                </a:solidFill>
              </a:rPr>
              <a:t>for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06680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1.5&lt;m&lt;2.4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29689"/>
            <a:ext cx="3803366" cy="259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868362"/>
          </a:xfrm>
        </p:spPr>
        <p:txBody>
          <a:bodyPr/>
          <a:lstStyle/>
          <a:p>
            <a:r>
              <a:rPr lang="en-US" dirty="0" smtClean="0"/>
              <a:t>Performances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17830"/>
            <a:ext cx="5391150" cy="1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3" y="3048000"/>
            <a:ext cx="4495800" cy="30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8" y="3061283"/>
            <a:ext cx="4419600" cy="35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172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z-coordinate</a:t>
            </a:r>
            <a:r>
              <a:rPr lang="en-US" sz="1600" dirty="0" smtClean="0">
                <a:solidFill>
                  <a:schemeClr val="bg1"/>
                </a:solidFill>
              </a:rPr>
              <a:t> of the </a:t>
            </a:r>
            <a:r>
              <a:rPr lang="en-US" sz="1600" dirty="0" smtClean="0">
                <a:solidFill>
                  <a:srgbClr val="FFFF00"/>
                </a:solidFill>
              </a:rPr>
              <a:t>reconstructed</a:t>
            </a:r>
            <a:r>
              <a:rPr lang="en-US" sz="1600" dirty="0" smtClean="0">
                <a:solidFill>
                  <a:schemeClr val="bg1"/>
                </a:solidFill>
              </a:rPr>
              <a:t> vertices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7 In targets 1.5 mm thick, 8 mm spacing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4384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resolution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~10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m (X), </a:t>
            </a:r>
            <a:r>
              <a:rPr lang="en-US" dirty="0">
                <a:solidFill>
                  <a:srgbClr val="FFFF00"/>
                </a:solidFill>
              </a:rPr>
              <a:t>~</a:t>
            </a:r>
            <a:r>
              <a:rPr lang="en-US" dirty="0" smtClean="0">
                <a:solidFill>
                  <a:srgbClr val="FFFF00"/>
                </a:solidFill>
              </a:rPr>
              <a:t>15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m (Y)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609600"/>
            <a:ext cx="37489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Vertex tracker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 pixel </a:t>
            </a:r>
            <a:r>
              <a:rPr lang="en-US" dirty="0" smtClean="0">
                <a:solidFill>
                  <a:srgbClr val="FFFF00"/>
                </a:solidFill>
              </a:rPr>
              <a:t>planes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ALICE1LHCb readout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chips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Pixel size: </a:t>
            </a:r>
            <a:r>
              <a:rPr lang="en-US" dirty="0" smtClean="0">
                <a:solidFill>
                  <a:srgbClr val="FFFF00"/>
                </a:solidFill>
              </a:rPr>
              <a:t>50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 425 m</a:t>
            </a:r>
            <a:r>
              <a:rPr lang="en-US" baseline="30000" dirty="0" smtClean="0">
                <a:solidFill>
                  <a:srgbClr val="FFFF00"/>
                </a:solidFill>
                <a:sym typeface="Symbol"/>
              </a:rPr>
              <a:t>2</a:t>
            </a:r>
            <a:endParaRPr lang="en-US" dirty="0" smtClean="0">
              <a:solidFill>
                <a:srgbClr val="FFFF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10 MHz </a:t>
            </a:r>
            <a:r>
              <a:rPr lang="en-US" dirty="0" smtClean="0">
                <a:solidFill>
                  <a:schemeClr val="bg1"/>
                </a:solidFill>
              </a:rPr>
              <a:t>clock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glimpse of low-mass results</a:t>
            </a:r>
            <a:endParaRPr lang="it-IT" dirty="0"/>
          </a:p>
        </p:txBody>
      </p:sp>
      <p:pic>
        <p:nvPicPr>
          <p:cNvPr id="3" name="Picture 2" descr="RawData_FullStat_v1"/>
          <p:cNvPicPr>
            <a:picLocks noChangeAspect="1" noChangeArrowheads="1"/>
          </p:cNvPicPr>
          <p:nvPr/>
        </p:nvPicPr>
        <p:blipFill>
          <a:blip r:embed="rId2"/>
          <a:srcRect l="2585" t="7516"/>
          <a:stretch>
            <a:fillRect/>
          </a:stretch>
        </p:blipFill>
        <p:spPr bwMode="auto">
          <a:xfrm>
            <a:off x="228600" y="914400"/>
            <a:ext cx="42418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107668"/>
            <a:ext cx="42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20 MeV mass resolution at the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</a:t>
            </a:r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IsolationProcedure_FullStat_v2"/>
          <p:cNvPicPr>
            <a:picLocks noChangeAspect="1" noChangeArrowheads="1"/>
          </p:cNvPicPr>
          <p:nvPr/>
        </p:nvPicPr>
        <p:blipFill>
          <a:blip r:embed="rId3"/>
          <a:srcRect t="6514"/>
          <a:stretch>
            <a:fillRect/>
          </a:stretch>
        </p:blipFill>
        <p:spPr bwMode="auto">
          <a:xfrm>
            <a:off x="4669922" y="908618"/>
            <a:ext cx="4301041" cy="50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6135469"/>
            <a:ext cx="3933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Excess all along the spectrum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NO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-mass shift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r>
              <a:rPr lang="en-US" dirty="0" err="1"/>
              <a:t>Charmonia</a:t>
            </a:r>
            <a:r>
              <a:rPr lang="en-US" dirty="0"/>
              <a:t> suppression: </a:t>
            </a:r>
            <a:r>
              <a:rPr lang="en-US" dirty="0" err="1"/>
              <a:t>pA</a:t>
            </a:r>
            <a:r>
              <a:rPr lang="en-US" dirty="0"/>
              <a:t>, AA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" y="838200"/>
            <a:ext cx="867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Study of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charmonium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 production/suppression in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pA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/AA collisions</a:t>
            </a:r>
            <a:endParaRPr lang="en-US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28662" y="4691063"/>
            <a:ext cx="8032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Production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models (CSM, NRQCD, CEM, ....)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00"/>
                </a:solidFill>
                <a:cs typeface="Arial" pitchFamily="34" charset="0"/>
              </a:rPr>
              <a:t>Reference</a:t>
            </a: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 for understanding dissociation in a hot medium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Initial/final state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nuclear effects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(shadowing, dissociation,...)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81000" y="2133600"/>
            <a:ext cx="1771650" cy="40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AA collisions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896937" y="2667000"/>
            <a:ext cx="6005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Color screening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and </a:t>
            </a:r>
            <a:r>
              <a:rPr lang="en-US" sz="2000" dirty="0" err="1" smtClean="0">
                <a:solidFill>
                  <a:srgbClr val="FFFFFF"/>
                </a:solidFill>
                <a:cs typeface="Arial" pitchFamily="34" charset="0"/>
              </a:rPr>
              <a:t>charmonium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suppression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&gt;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25 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year long history</a:t>
            </a:r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3286125"/>
            <a:ext cx="45989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81000" y="4114800"/>
            <a:ext cx="1757362" cy="40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</a:rPr>
              <a:t>pA collisions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1403350" y="1371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555875" y="1371600"/>
            <a:ext cx="4086225" cy="4064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THE hard probe at SPS energy</a:t>
            </a:r>
          </a:p>
        </p:txBody>
      </p:sp>
    </p:spTree>
    <p:extLst>
      <p:ext uri="{BB962C8B-B14F-4D97-AF65-F5344CB8AC3E}">
        <p14:creationId xmlns:p14="http://schemas.microsoft.com/office/powerpoint/2010/main" val="21398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115C-EA87-4679-BD5D-C0A7D00C39C0}" type="slidenum">
              <a:rPr lang="it-IT" altLang="it-IT">
                <a:solidFill>
                  <a:srgbClr val="000000"/>
                </a:solidFill>
              </a:rPr>
              <a:pPr/>
              <a:t>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90550" y="188913"/>
            <a:ext cx="8229600" cy="719137"/>
          </a:xfrm>
        </p:spPr>
        <p:txBody>
          <a:bodyPr/>
          <a:lstStyle/>
          <a:p>
            <a:r>
              <a:rPr lang="it-IT" altLang="it-IT" dirty="0" smtClean="0"/>
              <a:t>J/</a:t>
            </a:r>
            <a:r>
              <a:rPr lang="it-IT" altLang="it-IT" dirty="0" smtClean="0">
                <a:sym typeface="Symbol"/>
              </a:rPr>
              <a:t> analysis: match vs no-match</a:t>
            </a:r>
            <a:endParaRPr lang="it-IT" altLang="it-IT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9009062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dirty="0" smtClean="0">
                <a:solidFill>
                  <a:srgbClr val="FFFF00"/>
                </a:solidFill>
              </a:rPr>
              <a:t> 2 event selections</a:t>
            </a:r>
            <a:r>
              <a:rPr lang="it-IT" altLang="it-IT" sz="2000" dirty="0" smtClean="0">
                <a:solidFill>
                  <a:srgbClr val="FFFFFF"/>
                </a:solidFill>
              </a:rPr>
              <a:t> have been used for J/</a:t>
            </a:r>
            <a:r>
              <a:rPr lang="it-IT" altLang="it-IT" sz="2000" dirty="0" smtClean="0">
                <a:solidFill>
                  <a:srgbClr val="FFFFFF"/>
                </a:solidFill>
                <a:sym typeface="Symbol" pitchFamily="18" charset="2"/>
              </a:rPr>
              <a:t>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dirty="0" smtClean="0">
                <a:solidFill>
                  <a:srgbClr val="FFFF00"/>
                </a:solidFill>
              </a:rPr>
              <a:t> No matching</a:t>
            </a:r>
            <a:r>
              <a:rPr lang="it-IT" altLang="it-IT" sz="2000" dirty="0" smtClean="0">
                <a:solidFill>
                  <a:srgbClr val="FFFFFF"/>
                </a:solidFill>
              </a:rPr>
              <a:t> required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dirty="0" smtClean="0">
                <a:solidFill>
                  <a:srgbClr val="FFFFFF"/>
                </a:solidFill>
              </a:rPr>
              <a:t> Extrapolation of muon tracks must lie in the target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	 </a:t>
            </a:r>
            <a:r>
              <a:rPr lang="it-IT" altLang="it-IT" sz="2000" dirty="0" smtClean="0">
                <a:solidFill>
                  <a:srgbClr val="FFFF00"/>
                </a:solidFill>
              </a:rPr>
              <a:t>Higher statistics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	 Poor vertex resolution  </a:t>
            </a:r>
            <a:r>
              <a:rPr lang="it-IT" altLang="it-IT" sz="2000" dirty="0" smtClean="0">
                <a:solidFill>
                  <a:srgbClr val="FFFF00"/>
                </a:solidFill>
              </a:rPr>
              <a:t>(</a:t>
            </a:r>
            <a:r>
              <a:rPr lang="en-US" altLang="it-IT" sz="2000" dirty="0" smtClean="0">
                <a:solidFill>
                  <a:srgbClr val="FFFF00"/>
                </a:solidFill>
                <a:sym typeface="Symbol" pitchFamily="18" charset="2"/>
              </a:rPr>
              <a:t>~1 cm)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dirty="0" smtClean="0">
                <a:solidFill>
                  <a:srgbClr val="FFFF00"/>
                </a:solidFill>
              </a:rPr>
              <a:t> Matching</a:t>
            </a:r>
            <a:r>
              <a:rPr lang="it-IT" altLang="it-IT" sz="2000" dirty="0" smtClean="0">
                <a:solidFill>
                  <a:srgbClr val="FFFFFF"/>
                </a:solidFill>
              </a:rPr>
              <a:t> between muon tracks and vertex spectrometer tracks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dirty="0" smtClean="0">
                <a:solidFill>
                  <a:srgbClr val="FFFFFF"/>
                </a:solidFill>
              </a:rPr>
              <a:t> Dimuon vertex in the </a:t>
            </a:r>
            <a:r>
              <a:rPr lang="it-IT" altLang="it-IT" sz="2000" dirty="0" smtClean="0">
                <a:solidFill>
                  <a:srgbClr val="FFFF00"/>
                </a:solidFill>
              </a:rPr>
              <a:t>most upstream</a:t>
            </a:r>
            <a:r>
              <a:rPr lang="it-IT" altLang="it-IT" sz="2000" dirty="0" smtClean="0">
                <a:solidFill>
                  <a:srgbClr val="FFFFFF"/>
                </a:solidFill>
              </a:rPr>
              <a:t> interaction vertex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  </a:t>
            </a:r>
            <a:r>
              <a:rPr lang="it-IT" altLang="it-IT" dirty="0" smtClean="0">
                <a:solidFill>
                  <a:srgbClr val="FFFFFF"/>
                </a:solidFill>
              </a:rPr>
              <a:t>(MC correction to account for centrality bias due to fragment reinteraction)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	 </a:t>
            </a:r>
            <a:r>
              <a:rPr lang="it-IT" altLang="it-IT" sz="2000" dirty="0" smtClean="0">
                <a:solidFill>
                  <a:srgbClr val="FFFF00"/>
                </a:solidFill>
              </a:rPr>
              <a:t>Better control of systematics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	 Good vertex resolution </a:t>
            </a:r>
            <a:r>
              <a:rPr lang="it-IT" altLang="it-IT" sz="2000" dirty="0" smtClean="0">
                <a:solidFill>
                  <a:srgbClr val="FFFF00"/>
                </a:solidFill>
              </a:rPr>
              <a:t>(</a:t>
            </a:r>
            <a:r>
              <a:rPr lang="en-US" altLang="it-IT" sz="2000" dirty="0" smtClean="0">
                <a:solidFill>
                  <a:srgbClr val="FFFF00"/>
                </a:solidFill>
                <a:sym typeface="Symbol" pitchFamily="18" charset="2"/>
              </a:rPr>
              <a:t>~200 m)</a:t>
            </a:r>
            <a:endParaRPr lang="it-IT" altLang="it-IT" sz="20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FFFFFF"/>
                </a:solidFill>
              </a:rPr>
              <a:t>	 Lose 40% of the statistics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8750" y="5735638"/>
            <a:ext cx="9123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FFFF00"/>
                </a:solidFill>
              </a:rPr>
              <a:t> 2 analyses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smtClean="0">
                <a:solidFill>
                  <a:srgbClr val="FFFFFF"/>
                </a:solidFill>
              </a:rPr>
              <a:t>a) Use selection 1 and </a:t>
            </a:r>
            <a:r>
              <a:rPr lang="it-IT" altLang="it-IT" sz="2000" smtClean="0">
                <a:solidFill>
                  <a:srgbClr val="FFFF00"/>
                </a:solidFill>
              </a:rPr>
              <a:t>normalize to Drell-Yan</a:t>
            </a:r>
            <a:endParaRPr lang="it-IT" altLang="it-IT" sz="2000" smtClean="0">
              <a:solidFill>
                <a:srgbClr val="FFFFFF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smtClean="0">
                <a:solidFill>
                  <a:srgbClr val="FFFFFF"/>
                </a:solidFill>
              </a:rPr>
              <a:t>b) Use selection 2 and </a:t>
            </a:r>
            <a:r>
              <a:rPr lang="it-IT" altLang="it-IT" sz="2000" smtClean="0">
                <a:solidFill>
                  <a:srgbClr val="FFFF00"/>
                </a:solidFill>
              </a:rPr>
              <a:t>normalize to calculated J/</a:t>
            </a:r>
            <a:r>
              <a:rPr lang="it-IT" altLang="it-IT" sz="2000" smtClean="0">
                <a:solidFill>
                  <a:srgbClr val="FFFF00"/>
                </a:solidFill>
                <a:sym typeface="Symbol" pitchFamily="18" charset="2"/>
              </a:rPr>
              <a:t> nuclear absorption</a:t>
            </a:r>
            <a:r>
              <a:rPr lang="it-IT" altLang="it-IT" sz="20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659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smtClean="0">
                <a:solidFill>
                  <a:srgbClr val="FFFFFF"/>
                </a:solidFill>
              </a:rPr>
              <a:t> After quality cuts </a:t>
            </a:r>
            <a:r>
              <a:rPr lang="it-IT" altLang="it-IT" sz="2000" smtClean="0">
                <a:solidFill>
                  <a:srgbClr val="FFFFFF"/>
                </a:solidFill>
                <a:sym typeface="Symbol" pitchFamily="18" charset="2"/>
              </a:rPr>
              <a:t> N</a:t>
            </a:r>
            <a:r>
              <a:rPr lang="it-IT" altLang="it-IT" sz="2000" baseline="-25000" smtClean="0">
                <a:solidFill>
                  <a:srgbClr val="FFFFFF"/>
                </a:solidFill>
                <a:sym typeface="Symbol" pitchFamily="18" charset="2"/>
              </a:rPr>
              <a:t>J/ </a:t>
            </a:r>
            <a:r>
              <a:rPr lang="en-US" altLang="it-IT" sz="2000" smtClean="0">
                <a:solidFill>
                  <a:srgbClr val="FFFFFF"/>
                </a:solidFill>
                <a:sym typeface="Symbol" pitchFamily="18" charset="2"/>
              </a:rPr>
              <a:t>~</a:t>
            </a:r>
            <a:r>
              <a:rPr lang="it-IT" altLang="it-IT" sz="2000" smtClean="0">
                <a:solidFill>
                  <a:srgbClr val="FFFFFF"/>
                </a:solidFill>
                <a:sym typeface="Symbol" pitchFamily="18" charset="2"/>
              </a:rPr>
              <a:t> 45000 (1), 29000 (2)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395288" y="2349500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95288" y="4292600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EB91-7F45-4383-82A3-525CC9E4EEB1}" type="slidenum">
              <a:rPr lang="it-IT" altLang="it-IT">
                <a:solidFill>
                  <a:srgbClr val="000000"/>
                </a:solidFill>
              </a:rPr>
              <a:pPr/>
              <a:t>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8001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3200" smtClean="0">
                <a:solidFill>
                  <a:srgbClr val="FFFF00"/>
                </a:solidFill>
                <a:cs typeface="Arial" charset="0"/>
              </a:rPr>
              <a:t>J/</a:t>
            </a:r>
            <a:r>
              <a:rPr lang="en-US" altLang="it-IT" sz="320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 / DY analysis</a:t>
            </a:r>
          </a:p>
        </p:txBody>
      </p:sp>
      <p:pic>
        <p:nvPicPr>
          <p:cNvPr id="19459" name="Picture 3" descr="FitInvMass6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r="4546"/>
          <a:stretch>
            <a:fillRect/>
          </a:stretch>
        </p:blipFill>
        <p:spPr bwMode="auto">
          <a:xfrm>
            <a:off x="4724400" y="762000"/>
            <a:ext cx="3810000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itInvMass4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r="6250"/>
          <a:stretch>
            <a:fillRect/>
          </a:stretch>
        </p:blipFill>
        <p:spPr bwMode="auto">
          <a:xfrm>
            <a:off x="533400" y="685800"/>
            <a:ext cx="3733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81200" y="776288"/>
            <a:ext cx="2209800" cy="323850"/>
          </a:xfrm>
          <a:prstGeom prst="rect">
            <a:avLst/>
          </a:prstGeom>
          <a:noFill/>
          <a:ln w="19050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4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Set A (</a:t>
            </a:r>
            <a:r>
              <a:rPr lang="en-US" altLang="it-IT" sz="12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lower ACM current)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7950" y="4292600"/>
            <a:ext cx="90979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Tx/>
              <a:buChar char="•"/>
            </a:pPr>
            <a:r>
              <a:rPr lang="en-US" altLang="it-IT" smtClean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Combinatorial background (, K decays) from event mixing method (negligible)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  <a:buFontTx/>
              <a:buChar char="•"/>
            </a:pPr>
            <a:r>
              <a:rPr lang="en-US" altLang="it-IT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</a:rPr>
              <a:t>Multi-step fit:</a:t>
            </a:r>
            <a:r>
              <a:rPr lang="en-US" altLang="it-IT" sz="160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</a:pPr>
            <a:r>
              <a:rPr lang="en-US" altLang="it-IT" sz="1600" smtClean="0">
                <a:solidFill>
                  <a:srgbClr val="FFFF00"/>
                </a:solidFill>
                <a:cs typeface="Arial" charset="0"/>
              </a:rPr>
              <a:t>   a) DY (M&gt;4.2 GeV), b) IMR (2.2&lt;M&lt;2.5 GeV), c) charmonia (2.9&lt;M&lt;4.2 GeV)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  <a:buFontTx/>
              <a:buChar char="•"/>
            </a:pPr>
            <a:r>
              <a:rPr lang="en-US" altLang="it-IT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</a:rPr>
              <a:t>Mass shape of signal processes from MC (PYTHIA+GRV94LO pdf)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</a:pPr>
            <a:endParaRPr lang="en-US" altLang="it-IT" sz="160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  <a:buFontTx/>
              <a:buChar char="•"/>
            </a:pPr>
            <a:r>
              <a:rPr lang="en-US" altLang="it-IT" sz="160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</a:rPr>
              <a:t>Results from set A and B statistically compatible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</a:rPr>
              <a:t>use their average in the following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</a:pPr>
            <a:endParaRPr lang="en-US" altLang="it-IT" sz="160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  <a:buFontTx/>
              <a:buChar char="•"/>
            </a:pPr>
            <a:r>
              <a:rPr lang="en-US" altLang="it-IT" sz="160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</a:rPr>
              <a:t>Stability of the J/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  <a:sym typeface="Symbol" pitchFamily="18" charset="2"/>
              </a:rPr>
              <a:t></a:t>
            </a:r>
            <a:r>
              <a:rPr lang="en-US" altLang="it-IT" sz="1600" smtClean="0">
                <a:solidFill>
                  <a:srgbClr val="FFFFFF"/>
                </a:solidFill>
                <a:cs typeface="Arial" charset="0"/>
              </a:rPr>
              <a:t> / DY ratio: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  <a:buFontTx/>
              <a:buChar char="•"/>
            </a:pPr>
            <a:r>
              <a:rPr lang="en-US" altLang="it-IT" sz="1600" smtClean="0">
                <a:solidFill>
                  <a:srgbClr val="FFFF00"/>
                </a:solidFill>
                <a:cs typeface="Arial" charset="0"/>
              </a:rPr>
              <a:t> Change of input distributions in MC calculation </a:t>
            </a:r>
            <a:r>
              <a:rPr lang="en-US" altLang="it-IT" sz="1600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 0.3% (cos</a:t>
            </a:r>
            <a:r>
              <a:rPr lang="en-US" altLang="it-IT" sz="160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), 1% (rapidity)</a:t>
            </a:r>
            <a:r>
              <a:rPr lang="en-US" altLang="it-IT" sz="1600" smtClean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20000"/>
              <a:buFontTx/>
              <a:buChar char="•"/>
            </a:pPr>
            <a:r>
              <a:rPr lang="en-US" altLang="it-IT" sz="1600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 Tuning of quality cut for muon spectrometer tracks  &lt; 3%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3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19800" y="828675"/>
            <a:ext cx="2362200" cy="323850"/>
          </a:xfrm>
          <a:prstGeom prst="rect">
            <a:avLst/>
          </a:prstGeom>
          <a:noFill/>
          <a:ln w="19050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4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Set B (</a:t>
            </a:r>
            <a:r>
              <a:rPr lang="en-US" altLang="it-IT" sz="12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higher ACM current) </a:t>
            </a:r>
          </a:p>
        </p:txBody>
      </p:sp>
    </p:spTree>
    <p:extLst>
      <p:ext uri="{BB962C8B-B14F-4D97-AF65-F5344CB8AC3E}">
        <p14:creationId xmlns:p14="http://schemas.microsoft.com/office/powerpoint/2010/main" val="355194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1D1-F8BF-4987-974C-63CA1909B38B}" type="slidenum">
              <a:rPr lang="it-IT" altLang="it-IT">
                <a:solidFill>
                  <a:srgbClr val="000000"/>
                </a:solidFill>
              </a:rPr>
              <a:pPr/>
              <a:t>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48200" y="3128963"/>
            <a:ext cx="449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Tx/>
              <a:buChar char="•"/>
            </a:pPr>
            <a:r>
              <a:rPr lang="en-US" altLang="it-IT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Data points have been normalized </a:t>
            </a:r>
            <a:br>
              <a:rPr lang="en-US" altLang="it-IT" dirty="0" smtClean="0">
                <a:solidFill>
                  <a:srgbClr val="FFFFFF"/>
                </a:solidFill>
                <a:cs typeface="Arial" charset="0"/>
              </a:rPr>
            </a:b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 to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an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expected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yield which takes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</a:pPr>
            <a:r>
              <a:rPr lang="en-US" altLang="it-IT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into account CNM effects,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</a:pPr>
            <a:r>
              <a:rPr lang="en-US" altLang="it-IT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parameterized through </a:t>
            </a: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50000"/>
              <a:buFontTx/>
              <a:buChar char="•"/>
            </a:pP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50000"/>
              <a:buFontTx/>
              <a:buChar char="•"/>
            </a:pPr>
            <a:endParaRPr lang="en-US" altLang="it-IT" dirty="0" smtClean="0">
              <a:solidFill>
                <a:srgbClr val="000066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50000"/>
            </a:pPr>
            <a:r>
              <a:rPr lang="en-US" altLang="it-IT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 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deduced from p-A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NA50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50000"/>
            </a:pP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 at 400 and 450 </a:t>
            </a:r>
            <a:r>
              <a:rPr lang="en-US" altLang="it-IT" dirty="0" err="1" smtClean="0">
                <a:solidFill>
                  <a:srgbClr val="FFFFFF"/>
                </a:solidFill>
                <a:cs typeface="Arial" charset="0"/>
              </a:rPr>
              <a:t>GeV</a:t>
            </a: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38113"/>
            <a:ext cx="8001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800" smtClean="0">
                <a:solidFill>
                  <a:srgbClr val="FFFF00"/>
                </a:solidFill>
                <a:cs typeface="Arial" charset="0"/>
              </a:rPr>
              <a:t>J/</a:t>
            </a:r>
            <a:r>
              <a:rPr lang="en-US" altLang="it-IT" sz="280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 / DY vs. centrality (analysis a)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86400" y="4357687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50000"/>
            </a:pPr>
            <a:r>
              <a:rPr lang="it-IT" altLang="it-IT" dirty="0" smtClean="0">
                <a:solidFill>
                  <a:srgbClr val="FFFF00"/>
                </a:solidFill>
                <a:latin typeface="Arial" charset="0"/>
                <a:cs typeface="Arial" charset="0"/>
                <a:sym typeface="Symbol" pitchFamily="18" charset="2"/>
              </a:rPr>
              <a:t></a:t>
            </a:r>
            <a:r>
              <a:rPr lang="it-IT" altLang="it-IT" baseline="30000" dirty="0" smtClean="0">
                <a:solidFill>
                  <a:srgbClr val="FFFF00"/>
                </a:solidFill>
                <a:latin typeface="Arial" charset="0"/>
                <a:cs typeface="Arial" charset="0"/>
                <a:sym typeface="Symbol" pitchFamily="18" charset="2"/>
              </a:rPr>
              <a:t>J/</a:t>
            </a:r>
            <a:r>
              <a:rPr lang="it-IT" altLang="it-IT" baseline="-25000" dirty="0" smtClean="0">
                <a:solidFill>
                  <a:srgbClr val="FFFF00"/>
                </a:solidFill>
                <a:latin typeface="Arial" charset="0"/>
                <a:cs typeface="Arial" charset="0"/>
                <a:sym typeface="Symbol" pitchFamily="18" charset="2"/>
              </a:rPr>
              <a:t>abs</a:t>
            </a:r>
            <a:r>
              <a:rPr lang="it-IT" altLang="it-IT" dirty="0" smtClean="0">
                <a:solidFill>
                  <a:srgbClr val="FFFF00"/>
                </a:solidFill>
                <a:latin typeface="Arial" charset="0"/>
                <a:cs typeface="Arial" charset="0"/>
                <a:sym typeface="Symbol" pitchFamily="18" charset="2"/>
              </a:rPr>
              <a:t> = 4.18  0.35 mb </a:t>
            </a:r>
            <a:endParaRPr lang="en-US" altLang="it-IT" dirty="0" smtClean="0">
              <a:solidFill>
                <a:srgbClr val="FFFF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43438" y="1844675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Tx/>
              <a:buChar char="•"/>
            </a:pPr>
            <a:r>
              <a:rPr lang="en-US" altLang="it-IT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Qualitative agreement with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</a:pP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 NA50 results plotted as 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</a:pP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  function of </a:t>
            </a:r>
            <a:r>
              <a:rPr lang="en-US" altLang="it-IT" dirty="0" err="1" smtClean="0">
                <a:solidFill>
                  <a:srgbClr val="FFFFFF"/>
                </a:solidFill>
                <a:cs typeface="Arial" charset="0"/>
              </a:rPr>
              <a:t>N</a:t>
            </a:r>
            <a:r>
              <a:rPr lang="en-US" altLang="it-IT" baseline="-25000" dirty="0" err="1" smtClean="0">
                <a:solidFill>
                  <a:srgbClr val="FFFFFF"/>
                </a:solidFill>
                <a:cs typeface="Arial" charset="0"/>
              </a:rPr>
              <a:t>part</a:t>
            </a: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24400" y="5364162"/>
            <a:ext cx="397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200" dirty="0" smtClean="0">
                <a:solidFill>
                  <a:srgbClr val="FFFFFF"/>
                </a:solidFill>
                <a:cs typeface="Arial" charset="0"/>
              </a:rPr>
              <a:t>B. Alessandro et al., Eur. Phys. J. C39(2005) 335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-25400" y="639411"/>
            <a:ext cx="4908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3 centrality </a:t>
            </a:r>
            <a:r>
              <a:rPr lang="en-US" altLang="it-IT" dirty="0" smtClean="0">
                <a:solidFill>
                  <a:srgbClr val="FFFFFF"/>
                </a:solidFill>
                <a:cs typeface="Arial" charset="0"/>
              </a:rPr>
              <a:t>bins, defined through E</a:t>
            </a:r>
            <a:r>
              <a:rPr lang="en-US" altLang="it-IT" baseline="-25000" dirty="0" smtClean="0">
                <a:solidFill>
                  <a:srgbClr val="FFFFFF"/>
                </a:solidFill>
                <a:cs typeface="Arial" charset="0"/>
              </a:rPr>
              <a:t>ZDC </a:t>
            </a: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489" name="Picture 9" descr="Standard3B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b="1048"/>
          <a:stretch>
            <a:fillRect/>
          </a:stretch>
        </p:blipFill>
        <p:spPr bwMode="auto">
          <a:xfrm>
            <a:off x="107950" y="1143000"/>
            <a:ext cx="44640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4716463" y="1179513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562600" y="869950"/>
            <a:ext cx="3581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50000"/>
            </a:pPr>
            <a:r>
              <a:rPr lang="en-US" altLang="it-IT" sz="2000" dirty="0" smtClean="0">
                <a:solidFill>
                  <a:srgbClr val="FFFF00"/>
                </a:solidFill>
                <a:cs typeface="Arial" charset="0"/>
              </a:rPr>
              <a:t>Anomalous suppression</a:t>
            </a:r>
            <a:r>
              <a:rPr lang="en-US" altLang="it-IT" sz="20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it-IT" sz="2000" dirty="0" smtClean="0">
                <a:solidFill>
                  <a:srgbClr val="FFFF00"/>
                </a:solidFill>
                <a:cs typeface="Arial" charset="0"/>
              </a:rPr>
              <a:t>present in Indium-Indium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6094412"/>
            <a:ext cx="998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it-IT" dirty="0" smtClean="0">
                <a:solidFill>
                  <a:schemeClr val="bg1"/>
                </a:solidFill>
                <a:cs typeface="Arial" charset="0"/>
              </a:rPr>
              <a:t> WARNING: hypothesis on </a:t>
            </a:r>
            <a:r>
              <a:rPr lang="en-US" altLang="it-IT" dirty="0" smtClean="0">
                <a:solidFill>
                  <a:srgbClr val="FFFF00"/>
                </a:solidFill>
                <a:cs typeface="Arial" charset="0"/>
                <a:sym typeface="Symbol"/>
              </a:rPr>
              <a:t>s-independence </a:t>
            </a:r>
            <a:r>
              <a:rPr lang="en-US" altLang="it-IT" dirty="0" smtClean="0">
                <a:solidFill>
                  <a:schemeClr val="bg1"/>
                </a:solidFill>
                <a:cs typeface="Arial" charset="0"/>
                <a:sym typeface="Symbol"/>
              </a:rPr>
              <a:t>of CNM effects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it-IT" dirty="0" smtClean="0">
                <a:solidFill>
                  <a:schemeClr val="bg1"/>
                </a:solidFill>
                <a:cs typeface="Arial" charset="0"/>
                <a:sym typeface="Symbol"/>
              </a:rPr>
              <a:t>                   </a:t>
            </a:r>
            <a:r>
              <a:rPr lang="en-US" altLang="it-IT" dirty="0" smtClean="0">
                <a:solidFill>
                  <a:srgbClr val="FFFF00"/>
                </a:solidFill>
                <a:cs typeface="Arial" charset="0"/>
                <a:sym typeface="Symbol"/>
              </a:rPr>
              <a:t>NOT TESTED </a:t>
            </a:r>
            <a:r>
              <a:rPr lang="en-US" altLang="it-IT" dirty="0" smtClean="0">
                <a:solidFill>
                  <a:schemeClr val="bg1"/>
                </a:solidFill>
                <a:cs typeface="Arial" charset="0"/>
                <a:sym typeface="Symbol"/>
              </a:rPr>
              <a:t>at that time</a:t>
            </a:r>
            <a:endParaRPr lang="en-US" altLang="it-IT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bg1"/>
            </a:solidFill>
          </a:defRPr>
        </a:defPPr>
      </a:lstStyle>
    </a:tx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nrico">
  <a:themeElements>
    <a:clrScheme name="Enri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ri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Enri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ri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ri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23992</TotalTime>
  <Words>2518</Words>
  <Application>Microsoft Office PowerPoint</Application>
  <PresentationFormat>On-screen Show (4:3)</PresentationFormat>
  <Paragraphs>403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Enrico</vt:lpstr>
      <vt:lpstr>1_Enrico</vt:lpstr>
      <vt:lpstr>2_Enrico</vt:lpstr>
      <vt:lpstr>4_Enrico</vt:lpstr>
      <vt:lpstr>5_Enrico</vt:lpstr>
      <vt:lpstr>6_Enrico</vt:lpstr>
      <vt:lpstr>7_Enrico</vt:lpstr>
      <vt:lpstr>Microsoft Equation 3.0</vt:lpstr>
      <vt:lpstr>Open charm and charmonium production: results from the NA60 experiment </vt:lpstr>
      <vt:lpstr>SPS experiments</vt:lpstr>
      <vt:lpstr>The NA60 experiment</vt:lpstr>
      <vt:lpstr>Performances</vt:lpstr>
      <vt:lpstr>A glimpse of low-mass results</vt:lpstr>
      <vt:lpstr>Charmonia suppression: pA, AA</vt:lpstr>
      <vt:lpstr>J/ analysis: match vs no-match</vt:lpstr>
      <vt:lpstr>PowerPoint Presentation</vt:lpstr>
      <vt:lpstr>PowerPoint Presentation</vt:lpstr>
      <vt:lpstr>J/ yield vs nuclear absorption (analysis b)</vt:lpstr>
      <vt:lpstr>Results and systematic errors</vt:lpstr>
      <vt:lpstr>Moving to pA collisions</vt:lpstr>
      <vt:lpstr>s-dependence of CNM effects at SPS</vt:lpstr>
      <vt:lpstr>Comparisons with other experiment: xF</vt:lpstr>
      <vt:lpstr>Studying nuclear effects vs x2</vt:lpstr>
      <vt:lpstr>x2-dependence of J/</vt:lpstr>
      <vt:lpstr>Reference for AA data</vt:lpstr>
      <vt:lpstr>Anomalous suppression</vt:lpstr>
      <vt:lpstr>Open charm production in p-A collisions</vt:lpstr>
      <vt:lpstr>Open charm dimuons in p-A: NA60</vt:lpstr>
      <vt:lpstr>Fit to the mass spectra</vt:lpstr>
      <vt:lpstr>Open charm signal(s)  in the mass spectra</vt:lpstr>
      <vt:lpstr>Nuclear dependence of open charm</vt:lpstr>
      <vt:lpstr>Influence of shadowing</vt:lpstr>
      <vt:lpstr>Nuclear dependence,  J/ vs open charm</vt:lpstr>
      <vt:lpstr>Outlook: open charm at 158 GeV</vt:lpstr>
      <vt:lpstr>In-In IMR: offset resolution, matching</vt:lpstr>
      <vt:lpstr>Mass and offset distributions</vt:lpstr>
      <vt:lpstr>In-In data in the IMR</vt:lpstr>
      <vt:lpstr>Open charm and other physics</vt:lpstr>
      <vt:lpstr>Conclusions</vt:lpstr>
      <vt:lpstr>Future SPS charmonium measurements ? </vt:lpstr>
      <vt:lpstr>Feasibility studies</vt:lpstr>
      <vt:lpstr>New result: J/ cross section in pA</vt:lpstr>
      <vt:lpstr> New reference using J/ cross sections  </vt:lpstr>
      <vt:lpstr>Target ID in the IMR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charm and charmonium production in p-A collisions at the CERN SPS</dc:title>
  <dc:creator>Enrico</dc:creator>
  <cp:lastModifiedBy>Enrico</cp:lastModifiedBy>
  <cp:revision>66</cp:revision>
  <dcterms:created xsi:type="dcterms:W3CDTF">2006-08-16T00:00:00Z</dcterms:created>
  <dcterms:modified xsi:type="dcterms:W3CDTF">2014-05-26T13:43:57Z</dcterms:modified>
</cp:coreProperties>
</file>