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67" r:id="rId2"/>
    <p:sldId id="493" r:id="rId3"/>
    <p:sldId id="497" r:id="rId4"/>
    <p:sldId id="545" r:id="rId5"/>
    <p:sldId id="486" r:id="rId6"/>
    <p:sldId id="546" r:id="rId7"/>
    <p:sldId id="549" r:id="rId8"/>
    <p:sldId id="489" r:id="rId9"/>
    <p:sldId id="500" r:id="rId10"/>
    <p:sldId id="491" r:id="rId11"/>
    <p:sldId id="502" r:id="rId12"/>
    <p:sldId id="505" r:id="rId13"/>
    <p:sldId id="503" r:id="rId14"/>
    <p:sldId id="506" r:id="rId15"/>
    <p:sldId id="504" r:id="rId16"/>
    <p:sldId id="553" r:id="rId17"/>
    <p:sldId id="543" r:id="rId18"/>
    <p:sldId id="528" r:id="rId19"/>
    <p:sldId id="529" r:id="rId20"/>
    <p:sldId id="531" r:id="rId21"/>
    <p:sldId id="532" r:id="rId22"/>
    <p:sldId id="533" r:id="rId23"/>
    <p:sldId id="507" r:id="rId24"/>
    <p:sldId id="514" r:id="rId25"/>
    <p:sldId id="563" r:id="rId26"/>
    <p:sldId id="480" r:id="rId27"/>
    <p:sldId id="482" r:id="rId28"/>
    <p:sldId id="428" r:id="rId29"/>
    <p:sldId id="451" r:id="rId30"/>
    <p:sldId id="430" r:id="rId31"/>
    <p:sldId id="452" r:id="rId32"/>
    <p:sldId id="434" r:id="rId33"/>
    <p:sldId id="561" r:id="rId34"/>
    <p:sldId id="515" r:id="rId35"/>
    <p:sldId id="547" r:id="rId36"/>
    <p:sldId id="550" r:id="rId37"/>
    <p:sldId id="551" r:id="rId38"/>
    <p:sldId id="516" r:id="rId39"/>
    <p:sldId id="517" r:id="rId40"/>
    <p:sldId id="518" r:id="rId41"/>
    <p:sldId id="521" r:id="rId42"/>
    <p:sldId id="527" r:id="rId43"/>
    <p:sldId id="519" r:id="rId44"/>
    <p:sldId id="520" r:id="rId45"/>
    <p:sldId id="522" r:id="rId46"/>
    <p:sldId id="524" r:id="rId47"/>
    <p:sldId id="526" r:id="rId48"/>
    <p:sldId id="565" r:id="rId49"/>
    <p:sldId id="554" r:id="rId50"/>
    <p:sldId id="555" r:id="rId51"/>
    <p:sldId id="556" r:id="rId52"/>
    <p:sldId id="530" r:id="rId53"/>
    <p:sldId id="557" r:id="rId54"/>
    <p:sldId id="558" r:id="rId55"/>
    <p:sldId id="537" r:id="rId56"/>
    <p:sldId id="538" r:id="rId57"/>
    <p:sldId id="559" r:id="rId58"/>
    <p:sldId id="560" r:id="rId59"/>
    <p:sldId id="540" r:id="rId60"/>
    <p:sldId id="541" r:id="rId61"/>
    <p:sldId id="542" r:id="rId62"/>
    <p:sldId id="564" r:id="rId63"/>
    <p:sldId id="539" r:id="rId6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646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294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694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59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2373" algn="l" defTabSz="91294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38855" algn="l" defTabSz="91294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195327" algn="l" defTabSz="91294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1803" algn="l" defTabSz="912947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00"/>
    <a:srgbClr val="0099FF"/>
    <a:srgbClr val="0000FF"/>
    <a:srgbClr val="00CCFF"/>
    <a:srgbClr val="FF3399"/>
    <a:srgbClr val="FF0000"/>
    <a:srgbClr val="33CC33"/>
    <a:srgbClr val="F8F8F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3" autoAdjust="0"/>
    <p:restoredTop sz="87567" autoAdjust="0"/>
  </p:normalViewPr>
  <p:slideViewPr>
    <p:cSldViewPr>
      <p:cViewPr varScale="1">
        <p:scale>
          <a:sx n="59" d="100"/>
          <a:sy n="59" d="100"/>
        </p:scale>
        <p:origin x="-37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B41551-004B-4D10-ACDC-83CCAE82AB5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690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755EA3-E8B4-40C2-A1CE-CEBC301D4C6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4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94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94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90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2373" algn="l" defTabSz="9129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855" algn="l" defTabSz="9129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327" algn="l" defTabSz="9129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803" algn="l" defTabSz="9129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 </a:t>
            </a:r>
            <a:r>
              <a:rPr lang="en-US" dirty="0" err="1" smtClean="0"/>
              <a:t>pT</a:t>
            </a:r>
            <a:r>
              <a:rPr lang="en-US" dirty="0" smtClean="0"/>
              <a:t> cut to remove combinatorial background. Eta cut</a:t>
            </a:r>
            <a:r>
              <a:rPr lang="en-US" baseline="0" dirty="0" smtClean="0"/>
              <a:t> to ensure good tracking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964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Legare</a:t>
            </a:r>
            <a:r>
              <a:rPr lang="en-US" dirty="0" smtClean="0"/>
              <a:t> lo </a:t>
            </a:r>
            <a:r>
              <a:rPr lang="en-US" dirty="0" err="1" smtClean="0"/>
              <a:t>spessore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tempi</a:t>
            </a:r>
            <a:endParaRPr lang="it-IT" dirty="0" smtClean="0"/>
          </a:p>
          <a:p>
            <a:r>
              <a:rPr lang="en-US" dirty="0" smtClean="0"/>
              <a:t>Slopes </a:t>
            </a:r>
            <a:r>
              <a:rPr lang="en-US" dirty="0" err="1" smtClean="0"/>
              <a:t>Ap</a:t>
            </a:r>
            <a:r>
              <a:rPr lang="en-US" dirty="0" smtClean="0"/>
              <a:t>:-0.16+-0.07, </a:t>
            </a:r>
            <a:r>
              <a:rPr lang="en-US" dirty="0" err="1" smtClean="0"/>
              <a:t>pA</a:t>
            </a:r>
            <a:r>
              <a:rPr lang="en-US" dirty="0" smtClean="0"/>
              <a:t>: -0.02+-0.08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591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Guardare</a:t>
            </a:r>
            <a:r>
              <a:rPr lang="en-US" dirty="0" smtClean="0"/>
              <a:t> con </a:t>
            </a:r>
            <a:r>
              <a:rPr lang="en-US" dirty="0" err="1" smtClean="0"/>
              <a:t>glauber</a:t>
            </a:r>
            <a:r>
              <a:rPr lang="en-US" dirty="0" smtClean="0"/>
              <a:t> di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varia</a:t>
            </a:r>
            <a:r>
              <a:rPr lang="en-US" dirty="0" smtClean="0"/>
              <a:t> L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774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6.5 &lt; </a:t>
            </a:r>
            <a:r>
              <a:rPr lang="en-US" dirty="0" err="1" smtClean="0"/>
              <a:t>pT</a:t>
            </a:r>
            <a:r>
              <a:rPr lang="en-US" dirty="0" smtClean="0"/>
              <a:t> &lt; 30 </a:t>
            </a:r>
            <a:r>
              <a:rPr lang="en-US" dirty="0" err="1" smtClean="0"/>
              <a:t>GeV</a:t>
            </a:r>
            <a:r>
              <a:rPr lang="en-US" dirty="0" smtClean="0"/>
              <a:t>/c: v2 = 0.054 ± 0.013 ± 0.006 with a 3.8􀐜</a:t>
            </a:r>
          </a:p>
          <a:p>
            <a:r>
              <a:rPr lang="en-US" dirty="0" smtClean="0"/>
              <a:t>significance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825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Devo</a:t>
            </a:r>
            <a:r>
              <a:rPr lang="en-US" dirty="0" smtClean="0"/>
              <a:t> dire </a:t>
            </a:r>
            <a:r>
              <a:rPr lang="en-US" dirty="0" err="1" smtClean="0"/>
              <a:t>che</a:t>
            </a:r>
            <a:r>
              <a:rPr lang="en-US" dirty="0" smtClean="0"/>
              <a:t> ho un cc </a:t>
            </a:r>
            <a:r>
              <a:rPr lang="en-US" dirty="0" err="1" smtClean="0"/>
              <a:t>che</a:t>
            </a:r>
            <a:r>
              <a:rPr lang="en-US" baseline="0" dirty="0" smtClean="0"/>
              <a:t> evolve…???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5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Devo</a:t>
            </a:r>
            <a:r>
              <a:rPr lang="en-US" dirty="0" smtClean="0"/>
              <a:t> dire </a:t>
            </a:r>
            <a:r>
              <a:rPr lang="en-US" dirty="0" err="1" smtClean="0"/>
              <a:t>che</a:t>
            </a:r>
            <a:r>
              <a:rPr lang="en-US" dirty="0" smtClean="0"/>
              <a:t> ho un cc </a:t>
            </a:r>
            <a:r>
              <a:rPr lang="en-US" dirty="0" err="1" smtClean="0"/>
              <a:t>che</a:t>
            </a:r>
            <a:r>
              <a:rPr lang="en-US" baseline="0" dirty="0" smtClean="0"/>
              <a:t> evolve…???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50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uncertainties cancel or are reduced when studying the ratio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77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QpA</a:t>
            </a:r>
            <a:r>
              <a:rPr lang="en-US" dirty="0" smtClean="0"/>
              <a:t> e’ </a:t>
            </a:r>
            <a:r>
              <a:rPr lang="en-US" dirty="0" err="1" smtClean="0"/>
              <a:t>diverso</a:t>
            </a:r>
            <a:r>
              <a:rPr lang="en-US" dirty="0" smtClean="0"/>
              <a:t> da </a:t>
            </a:r>
            <a:r>
              <a:rPr lang="en-US" dirty="0" err="1" smtClean="0"/>
              <a:t>RpA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siamo</a:t>
            </a:r>
            <a:r>
              <a:rPr lang="en-US" dirty="0" smtClean="0"/>
              <a:t> in bins di </a:t>
            </a:r>
            <a:r>
              <a:rPr lang="en-US" dirty="0" err="1" smtClean="0"/>
              <a:t>centralita</a:t>
            </a:r>
            <a:r>
              <a:rPr lang="en-US" dirty="0" smtClean="0"/>
              <a:t>’. </a:t>
            </a:r>
            <a:r>
              <a:rPr lang="en-US" dirty="0" err="1" smtClean="0"/>
              <a:t>QpA</a:t>
            </a:r>
            <a:r>
              <a:rPr lang="en-US" dirty="0" smtClean="0"/>
              <a:t> is a nuclear modification factor with a potential bias…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25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Fitting come </a:t>
            </a:r>
            <a:r>
              <a:rPr lang="en-US" dirty="0" err="1" smtClean="0"/>
              <a:t>metodo</a:t>
            </a:r>
            <a:r>
              <a:rPr lang="en-US" dirty="0" smtClean="0"/>
              <a:t> </a:t>
            </a:r>
            <a:r>
              <a:rPr lang="en-US" dirty="0" err="1" smtClean="0"/>
              <a:t>altern</a:t>
            </a:r>
            <a:r>
              <a:rPr lang="en-US" dirty="0" smtClean="0"/>
              <a:t> per </a:t>
            </a:r>
            <a:r>
              <a:rPr lang="en-US" dirty="0" err="1" smtClean="0"/>
              <a:t>pA</a:t>
            </a:r>
            <a:r>
              <a:rPr lang="en-US" dirty="0" smtClean="0"/>
              <a:t>, like-sign pp, </a:t>
            </a:r>
            <a:r>
              <a:rPr lang="en-US" dirty="0" err="1" smtClean="0"/>
              <a:t>mixed+fitting</a:t>
            </a:r>
            <a:r>
              <a:rPr lang="en-US" baseline="0" dirty="0" smtClean="0"/>
              <a:t>. Counting +MC correction per la parte non </a:t>
            </a:r>
            <a:r>
              <a:rPr lang="en-US" baseline="0" dirty="0" err="1" smtClean="0"/>
              <a:t>inclusa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51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dsigma_cc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: stat </a:t>
            </a:r>
            <a:r>
              <a:rPr lang="en-US" dirty="0" err="1" smtClean="0"/>
              <a:t>hadr</a:t>
            </a:r>
            <a:r>
              <a:rPr lang="en-US" dirty="0" smtClean="0"/>
              <a:t>=</a:t>
            </a:r>
            <a:r>
              <a:rPr lang="en-US" baseline="0" dirty="0" smtClean="0"/>
              <a:t> 0.3-0.4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, transport Rapp= 0.5-0.75, Zhuang= 0.65-0.8 </a:t>
            </a:r>
            <a:r>
              <a:rPr lang="en-US" baseline="0" dirty="0" err="1" smtClean="0"/>
              <a:t>mb</a:t>
            </a:r>
            <a:endParaRPr lang="en-US" baseline="0" dirty="0" smtClean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01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99FF"/>
                </a:solidFill>
              </a:rPr>
              <a:t>PbPb</a:t>
            </a:r>
            <a:r>
              <a:rPr lang="en-US" dirty="0" smtClean="0">
                <a:solidFill>
                  <a:srgbClr val="0099FF"/>
                </a:solidFill>
              </a:rPr>
              <a:t>: </a:t>
            </a:r>
            <a:r>
              <a:rPr lang="it-IT" dirty="0" smtClean="0">
                <a:solidFill>
                  <a:srgbClr val="0099FF"/>
                </a:solidFill>
              </a:rPr>
              <a:t>2.1 · 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  <a:r>
              <a:rPr lang="it-IT" dirty="0" smtClean="0">
                <a:solidFill>
                  <a:srgbClr val="0099FF"/>
                </a:solidFill>
              </a:rPr>
              <a:t>&lt;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9.2 ·10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  <a:r>
              <a:rPr lang="it-IT" dirty="0" smtClean="0">
                <a:solidFill>
                  <a:srgbClr val="0099FF"/>
                </a:solidFill>
              </a:rPr>
              <a:t>, 1.4 ·10</a:t>
            </a:r>
            <a:r>
              <a:rPr lang="it-IT" baseline="30000" dirty="0" smtClean="0">
                <a:solidFill>
                  <a:srgbClr val="0099FF"/>
                </a:solidFill>
              </a:rPr>
              <a:t>−2 </a:t>
            </a:r>
            <a:r>
              <a:rPr lang="it-IT" dirty="0" smtClean="0">
                <a:solidFill>
                  <a:srgbClr val="0099FF"/>
                </a:solidFill>
              </a:rPr>
              <a:t>&lt; 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6.1 ·10</a:t>
            </a:r>
            <a:r>
              <a:rPr lang="it-IT" baseline="30000" dirty="0" smtClean="0">
                <a:solidFill>
                  <a:srgbClr val="0099FF"/>
                </a:solidFill>
              </a:rPr>
              <a:t>−2</a:t>
            </a:r>
            <a:endParaRPr lang="it-IT" dirty="0" smtClean="0">
              <a:solidFill>
                <a:srgbClr val="0099FF"/>
              </a:solidFill>
            </a:endParaRPr>
          </a:p>
          <a:p>
            <a:pPr marL="285750" indent="-285750"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99FF"/>
                </a:solidFill>
              </a:rPr>
              <a:t>pPb</a:t>
            </a:r>
            <a:r>
              <a:rPr lang="en-US" dirty="0" smtClean="0">
                <a:solidFill>
                  <a:srgbClr val="0099FF"/>
                </a:solidFill>
              </a:rPr>
              <a:t>: </a:t>
            </a:r>
            <a:r>
              <a:rPr lang="it-IT" dirty="0" smtClean="0">
                <a:solidFill>
                  <a:srgbClr val="0099FF"/>
                </a:solidFill>
              </a:rPr>
              <a:t>1.8·10</a:t>
            </a:r>
            <a:r>
              <a:rPr lang="it-IT" baseline="30000" dirty="0" smtClean="0">
                <a:solidFill>
                  <a:srgbClr val="0099FF"/>
                </a:solidFill>
              </a:rPr>
              <a:t>−5 </a:t>
            </a:r>
            <a:r>
              <a:rPr lang="it-IT" dirty="0" smtClean="0">
                <a:solidFill>
                  <a:srgbClr val="0099FF"/>
                </a:solidFill>
              </a:rPr>
              <a:t>&lt; 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8.1·10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48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99FF"/>
                </a:solidFill>
              </a:rPr>
              <a:t>PbPb</a:t>
            </a:r>
            <a:r>
              <a:rPr lang="en-US" dirty="0" smtClean="0">
                <a:solidFill>
                  <a:srgbClr val="0099FF"/>
                </a:solidFill>
              </a:rPr>
              <a:t>: </a:t>
            </a:r>
            <a:r>
              <a:rPr lang="it-IT" dirty="0" smtClean="0">
                <a:solidFill>
                  <a:srgbClr val="0099FF"/>
                </a:solidFill>
              </a:rPr>
              <a:t>2.1 · 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  <a:r>
              <a:rPr lang="it-IT" dirty="0" smtClean="0">
                <a:solidFill>
                  <a:srgbClr val="0099FF"/>
                </a:solidFill>
              </a:rPr>
              <a:t>&lt;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9.2 ·10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  <a:r>
              <a:rPr lang="it-IT" dirty="0" smtClean="0">
                <a:solidFill>
                  <a:srgbClr val="0099FF"/>
                </a:solidFill>
              </a:rPr>
              <a:t>, 1.4 ·10</a:t>
            </a:r>
            <a:r>
              <a:rPr lang="it-IT" baseline="30000" dirty="0" smtClean="0">
                <a:solidFill>
                  <a:srgbClr val="0099FF"/>
                </a:solidFill>
              </a:rPr>
              <a:t>−2 </a:t>
            </a:r>
            <a:r>
              <a:rPr lang="it-IT" dirty="0" smtClean="0">
                <a:solidFill>
                  <a:srgbClr val="0099FF"/>
                </a:solidFill>
              </a:rPr>
              <a:t>&lt; 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6.1 ·10</a:t>
            </a:r>
            <a:r>
              <a:rPr lang="it-IT" baseline="30000" dirty="0" smtClean="0">
                <a:solidFill>
                  <a:srgbClr val="0099FF"/>
                </a:solidFill>
              </a:rPr>
              <a:t>−2</a:t>
            </a:r>
            <a:endParaRPr lang="it-IT" dirty="0" smtClean="0">
              <a:solidFill>
                <a:srgbClr val="0099FF"/>
              </a:solidFill>
            </a:endParaRPr>
          </a:p>
          <a:p>
            <a:pPr marL="285750" indent="-285750"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99FF"/>
                </a:solidFill>
              </a:rPr>
              <a:t>pPb</a:t>
            </a:r>
            <a:r>
              <a:rPr lang="en-US" dirty="0" smtClean="0">
                <a:solidFill>
                  <a:srgbClr val="0099FF"/>
                </a:solidFill>
              </a:rPr>
              <a:t>: </a:t>
            </a:r>
            <a:r>
              <a:rPr lang="it-IT" dirty="0" smtClean="0">
                <a:solidFill>
                  <a:srgbClr val="0099FF"/>
                </a:solidFill>
              </a:rPr>
              <a:t>1.8·10</a:t>
            </a:r>
            <a:r>
              <a:rPr lang="it-IT" baseline="30000" dirty="0" smtClean="0">
                <a:solidFill>
                  <a:srgbClr val="0099FF"/>
                </a:solidFill>
              </a:rPr>
              <a:t>−5 </a:t>
            </a:r>
            <a:r>
              <a:rPr lang="it-IT" dirty="0" smtClean="0">
                <a:solidFill>
                  <a:srgbClr val="0099FF"/>
                </a:solidFill>
              </a:rPr>
              <a:t>&lt; </a:t>
            </a:r>
            <a:r>
              <a:rPr lang="it-IT" i="1" dirty="0" smtClean="0">
                <a:solidFill>
                  <a:srgbClr val="0099FF"/>
                </a:solidFill>
              </a:rPr>
              <a:t>x </a:t>
            </a:r>
            <a:r>
              <a:rPr lang="it-IT" dirty="0" smtClean="0">
                <a:solidFill>
                  <a:srgbClr val="0099FF"/>
                </a:solidFill>
              </a:rPr>
              <a:t>&lt; 8.1·10</a:t>
            </a:r>
            <a:r>
              <a:rPr lang="it-IT" baseline="30000" dirty="0" smtClean="0">
                <a:solidFill>
                  <a:srgbClr val="0099FF"/>
                </a:solidFill>
              </a:rPr>
              <a:t>−5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48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Jpsi</a:t>
            </a:r>
            <a:r>
              <a:rPr lang="en-US" dirty="0" smtClean="0"/>
              <a:t> binding en: 0.64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Psi(2S) binding en: 0.05 </a:t>
            </a:r>
            <a:r>
              <a:rPr lang="en-US" dirty="0" err="1" smtClean="0"/>
              <a:t>GeV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56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22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Gia</a:t>
            </a:r>
            <a:r>
              <a:rPr lang="en-US" dirty="0" smtClean="0"/>
              <a:t>’ in </a:t>
            </a:r>
            <a:r>
              <a:rPr lang="en-US" dirty="0" err="1" smtClean="0"/>
              <a:t>pA</a:t>
            </a:r>
            <a:r>
              <a:rPr lang="en-US" dirty="0" smtClean="0"/>
              <a:t> dove non </a:t>
            </a:r>
            <a:r>
              <a:rPr lang="en-US" dirty="0" err="1" smtClean="0"/>
              <a:t>c’e</a:t>
            </a:r>
            <a:r>
              <a:rPr lang="en-US" dirty="0" smtClean="0"/>
              <a:t>’ break-up ci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effetti</a:t>
            </a:r>
            <a:r>
              <a:rPr lang="en-US" dirty="0" smtClean="0"/>
              <a:t> div</a:t>
            </a:r>
          </a:p>
          <a:p>
            <a:r>
              <a:rPr lang="en-US" dirty="0" err="1" smtClean="0"/>
              <a:t>ersi</a:t>
            </a:r>
            <a:r>
              <a:rPr lang="en-US" dirty="0" smtClean="0"/>
              <a:t> per </a:t>
            </a:r>
            <a:r>
              <a:rPr lang="en-US" dirty="0" err="1" smtClean="0"/>
              <a:t>Jpsi</a:t>
            </a:r>
            <a:r>
              <a:rPr lang="en-US" dirty="0" smtClean="0"/>
              <a:t> e </a:t>
            </a:r>
            <a:r>
              <a:rPr lang="en-US" dirty="0" err="1" smtClean="0"/>
              <a:t>PsiP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Final state effects, as the resonance break-up with interactions with cold nuclear matter could lead to this effect, but the short crossing-times for the cc pair, especially at forward-y, make the explanation unlikely</a:t>
            </a:r>
            <a:endParaRPr lang="it-IT" dirty="0" smtClean="0"/>
          </a:p>
          <a:p>
            <a:r>
              <a:rPr lang="en-US" dirty="0" err="1" smtClean="0"/>
              <a:t>Tau_c</a:t>
            </a:r>
            <a:r>
              <a:rPr lang="en-US" dirty="0" smtClean="0"/>
              <a:t> correspond</a:t>
            </a:r>
            <a:r>
              <a:rPr lang="en-US" baseline="0" dirty="0" smtClean="0"/>
              <a:t> to pt~0</a:t>
            </a:r>
            <a:endParaRPr lang="en-US" dirty="0" smtClean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85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E=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coshy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 backward-</a:t>
            </a:r>
            <a:r>
              <a:rPr lang="en-US" i="1" dirty="0" smtClean="0"/>
              <a:t>y</a:t>
            </a:r>
            <a:r>
              <a:rPr lang="en-US" dirty="0" smtClean="0"/>
              <a:t> and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a larger fraction of cc pairs may evolve into a </a:t>
            </a:r>
            <a:r>
              <a:rPr lang="en-US" dirty="0" smtClean="0">
                <a:sym typeface="Symbol"/>
              </a:rPr>
              <a:t>(2S) in the medium, being suppressed because of the (2S) weak binding energy</a:t>
            </a:r>
            <a:endParaRPr lang="it-IT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hint that final state break-up in CNM may not play a major role</a:t>
            </a:r>
            <a:endParaRPr lang="it-IT" dirty="0" smtClean="0">
              <a:solidFill>
                <a:srgbClr val="0070C0"/>
              </a:solidFill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755EA3-E8B4-40C2-A1CE-CEBC301D4C68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03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67" indent="0" algn="ctr">
              <a:buNone/>
              <a:defRPr/>
            </a:lvl2pPr>
            <a:lvl3pPr marL="912947" indent="0" algn="ctr">
              <a:buNone/>
              <a:defRPr/>
            </a:lvl3pPr>
            <a:lvl4pPr marL="1369430" indent="0" algn="ctr">
              <a:buNone/>
              <a:defRPr/>
            </a:lvl4pPr>
            <a:lvl5pPr marL="1825903" indent="0" algn="ctr">
              <a:buNone/>
              <a:defRPr/>
            </a:lvl5pPr>
            <a:lvl6pPr marL="2282373" indent="0" algn="ctr">
              <a:buNone/>
              <a:defRPr/>
            </a:lvl6pPr>
            <a:lvl7pPr marL="2738855" indent="0" algn="ctr">
              <a:buNone/>
              <a:defRPr/>
            </a:lvl7pPr>
            <a:lvl8pPr marL="3195327" indent="0" algn="ctr">
              <a:buNone/>
              <a:defRPr/>
            </a:lvl8pPr>
            <a:lvl9pPr marL="36518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8E0B7-A659-4C64-885D-3F5EA733E01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68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B828-B050-4281-966F-FB934D62D6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2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20F9B-09B4-4A6D-BEE6-89699BD1020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E174A-6E15-475E-93E5-9323627054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60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7" indent="0">
              <a:buNone/>
              <a:defRPr sz="1800"/>
            </a:lvl2pPr>
            <a:lvl3pPr marL="912947" indent="0">
              <a:buNone/>
              <a:defRPr sz="1600"/>
            </a:lvl3pPr>
            <a:lvl4pPr marL="1369430" indent="0">
              <a:buNone/>
              <a:defRPr sz="1400"/>
            </a:lvl4pPr>
            <a:lvl5pPr marL="1825903" indent="0">
              <a:buNone/>
              <a:defRPr sz="1400"/>
            </a:lvl5pPr>
            <a:lvl6pPr marL="2282373" indent="0">
              <a:buNone/>
              <a:defRPr sz="1400"/>
            </a:lvl6pPr>
            <a:lvl7pPr marL="2738855" indent="0">
              <a:buNone/>
              <a:defRPr sz="1400"/>
            </a:lvl7pPr>
            <a:lvl8pPr marL="3195327" indent="0">
              <a:buNone/>
              <a:defRPr sz="1400"/>
            </a:lvl8pPr>
            <a:lvl9pPr marL="365180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3288-2C48-4E99-A48D-E46F4D6CEA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42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C4CF-C4F9-4917-8D14-106D2872CBB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87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7" indent="0">
              <a:buNone/>
              <a:defRPr sz="2000" b="1"/>
            </a:lvl2pPr>
            <a:lvl3pPr marL="912947" indent="0">
              <a:buNone/>
              <a:defRPr sz="1800" b="1"/>
            </a:lvl3pPr>
            <a:lvl4pPr marL="1369430" indent="0">
              <a:buNone/>
              <a:defRPr sz="1600" b="1"/>
            </a:lvl4pPr>
            <a:lvl5pPr marL="1825903" indent="0">
              <a:buNone/>
              <a:defRPr sz="1600" b="1"/>
            </a:lvl5pPr>
            <a:lvl6pPr marL="2282373" indent="0">
              <a:buNone/>
              <a:defRPr sz="1600" b="1"/>
            </a:lvl6pPr>
            <a:lvl7pPr marL="2738855" indent="0">
              <a:buNone/>
              <a:defRPr sz="1600" b="1"/>
            </a:lvl7pPr>
            <a:lvl8pPr marL="3195327" indent="0">
              <a:buNone/>
              <a:defRPr sz="1600" b="1"/>
            </a:lvl8pPr>
            <a:lvl9pPr marL="36518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89CC4-E153-4AF7-9BC3-F2279961539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88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97B51-F818-4736-BF03-94AC3BC1C2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76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895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63865-EEC2-4CCE-875B-942A126FC2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37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67" indent="0">
              <a:buNone/>
              <a:defRPr sz="2800"/>
            </a:lvl2pPr>
            <a:lvl3pPr marL="912947" indent="0">
              <a:buNone/>
              <a:defRPr sz="2400"/>
            </a:lvl3pPr>
            <a:lvl4pPr marL="1369430" indent="0">
              <a:buNone/>
              <a:defRPr sz="2000"/>
            </a:lvl4pPr>
            <a:lvl5pPr marL="1825903" indent="0">
              <a:buNone/>
              <a:defRPr sz="2000"/>
            </a:lvl5pPr>
            <a:lvl6pPr marL="2282373" indent="0">
              <a:buNone/>
              <a:defRPr sz="2000"/>
            </a:lvl6pPr>
            <a:lvl7pPr marL="2738855" indent="0">
              <a:buNone/>
              <a:defRPr sz="2000"/>
            </a:lvl7pPr>
            <a:lvl8pPr marL="3195327" indent="0">
              <a:buNone/>
              <a:defRPr sz="2000"/>
            </a:lvl8pPr>
            <a:lvl9pPr marL="365180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67" indent="0">
              <a:buNone/>
              <a:defRPr sz="1200"/>
            </a:lvl2pPr>
            <a:lvl3pPr marL="912947" indent="0">
              <a:buNone/>
              <a:defRPr sz="1000"/>
            </a:lvl3pPr>
            <a:lvl4pPr marL="1369430" indent="0">
              <a:buNone/>
              <a:defRPr sz="900"/>
            </a:lvl4pPr>
            <a:lvl5pPr marL="1825903" indent="0">
              <a:buNone/>
              <a:defRPr sz="900"/>
            </a:lvl5pPr>
            <a:lvl6pPr marL="2282373" indent="0">
              <a:buNone/>
              <a:defRPr sz="900"/>
            </a:lvl6pPr>
            <a:lvl7pPr marL="2738855" indent="0">
              <a:buNone/>
              <a:defRPr sz="900"/>
            </a:lvl7pPr>
            <a:lvl8pPr marL="3195327" indent="0">
              <a:buNone/>
              <a:defRPr sz="900"/>
            </a:lvl8pPr>
            <a:lvl9pPr marL="36518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84F68-1CCE-4AD8-B743-A4DF328AB63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5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5000" y="63309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6666FF"/>
                </a:solidFill>
                <a:latin typeface="+mn-lt"/>
              </a:defRPr>
            </a:lvl1pPr>
          </a:lstStyle>
          <a:p>
            <a:pPr>
              <a:defRPr/>
            </a:pPr>
            <a:fld id="{6FD0958F-7A88-4581-A0C1-93A2C15744D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4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2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59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363" indent="-3423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72" indent="-2853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185" indent="-2282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659" indent="-22823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45" indent="-22823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617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08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568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033" indent="-22823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7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7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30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03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3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55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7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3" algn="l" defTabSz="912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6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Process 10"/>
          <p:cNvSpPr>
            <a:spLocks noChangeAspect="1"/>
          </p:cNvSpPr>
          <p:nvPr/>
        </p:nvSpPr>
        <p:spPr bwMode="auto">
          <a:xfrm>
            <a:off x="199104" y="83772"/>
            <a:ext cx="8773668" cy="6643360"/>
          </a:xfrm>
          <a:prstGeom prst="flowChartProcess">
            <a:avLst/>
          </a:prstGeom>
          <a:solidFill>
            <a:srgbClr val="00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505228" y="1967345"/>
            <a:ext cx="3638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Roberta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Arnaldi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INFN Torino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for the ALICE Collaboration</a:t>
            </a:r>
            <a:endParaRPr lang="it-I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56" y="3797425"/>
            <a:ext cx="1240308" cy="1676520"/>
          </a:xfrm>
          <a:prstGeom prst="rect">
            <a:avLst/>
          </a:prstGeom>
        </p:spPr>
      </p:pic>
      <p:pic>
        <p:nvPicPr>
          <p:cNvPr id="17410" name="Picture 2" descr="HICforFAIR Workshop: Heavy flavor physics with C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5" y="5715000"/>
            <a:ext cx="2872375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2800" y="5638800"/>
            <a:ext cx="5371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HICforFAIR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Workshop: 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Heavy flavor physics with CBM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Frankfurt am Main, 26-28 May 2014</a:t>
            </a:r>
            <a:endParaRPr lang="it-IT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 descr="C:\Users\Roberta\Documents\Trento pA 2013\Display2012_pPbWhite_3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600200"/>
            <a:ext cx="5486400" cy="36324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Rectangle 11"/>
          <p:cNvSpPr/>
          <p:nvPr/>
        </p:nvSpPr>
        <p:spPr>
          <a:xfrm>
            <a:off x="755082" y="304800"/>
            <a:ext cx="78555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Charmonium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in ALICE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25583"/>
            <a:ext cx="8982348" cy="48627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Charmonium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in 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Pb-Pb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collisions</a:t>
            </a:r>
            <a:endParaRPr lang="it-IT" sz="36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 rot="857881">
            <a:off x="7466123" y="872283"/>
            <a:ext cx="1519458" cy="539874"/>
            <a:chOff x="267372" y="5240316"/>
            <a:chExt cx="3695028" cy="1312872"/>
          </a:xfrm>
        </p:grpSpPr>
        <p:sp>
          <p:nvSpPr>
            <p:cNvPr id="5" name="Oval 4"/>
            <p:cNvSpPr/>
            <p:nvPr/>
          </p:nvSpPr>
          <p:spPr bwMode="auto">
            <a:xfrm>
              <a:off x="3142218" y="5247411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364812" y="5334000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614824" y="54984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1538748" y="5880769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066952" y="5882136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9"/>
            <p:cNvSpPr/>
            <p:nvPr/>
          </p:nvSpPr>
          <p:spPr bwMode="auto">
            <a:xfrm>
              <a:off x="2767224" y="5803212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843424" y="5240316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051270" y="593158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350064" y="5760468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059734" y="563279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94766" y="5271423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017360" y="53580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67372" y="552242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19772" y="5827224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95972" y="526432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03818" y="5955600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002612" y="5784480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12282" y="5656806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4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2" r="5646" b="-1"/>
          <a:stretch/>
        </p:blipFill>
        <p:spPr bwMode="auto">
          <a:xfrm>
            <a:off x="26210" y="921369"/>
            <a:ext cx="4560780" cy="33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8" r="6262"/>
          <a:stretch/>
        </p:blipFill>
        <p:spPr bwMode="auto">
          <a:xfrm>
            <a:off x="4506805" y="978604"/>
            <a:ext cx="4531015" cy="324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centrality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80" y="4699253"/>
            <a:ext cx="847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 J/</a:t>
            </a:r>
            <a:r>
              <a:rPr lang="en-US" dirty="0" smtClean="0">
                <a:sym typeface="Symbol"/>
              </a:rPr>
              <a:t> suppression with almost no centrality dependence above </a:t>
            </a:r>
            <a:r>
              <a:rPr lang="en-US" i="1" dirty="0" smtClean="0">
                <a:sym typeface="Symbol"/>
              </a:rPr>
              <a:t>N</a:t>
            </a:r>
            <a:r>
              <a:rPr lang="en-US" baseline="-25000" dirty="0" smtClean="0">
                <a:sym typeface="Symbol"/>
              </a:rPr>
              <a:t>part</a:t>
            </a:r>
            <a:r>
              <a:rPr lang="en-US" dirty="0" smtClean="0">
                <a:sym typeface="Symbol"/>
              </a:rPr>
              <a:t>~100</a:t>
            </a:r>
          </a:p>
          <a:p>
            <a:r>
              <a:rPr lang="en-US" dirty="0" smtClean="0">
                <a:sym typeface="Symbol"/>
              </a:rPr>
              <a:t>Less J</a:t>
            </a:r>
            <a:r>
              <a:rPr lang="en-US" dirty="0">
                <a:sym typeface="Symbol"/>
              </a:rPr>
              <a:t>/</a:t>
            </a:r>
            <a:r>
              <a:rPr lang="en-US" dirty="0" smtClean="0">
                <a:sym typeface="Symbol"/>
              </a:rPr>
              <a:t> suppression at mid-rapidity </a:t>
            </a:r>
            <a:r>
              <a:rPr lang="en-US" dirty="0" err="1" smtClean="0">
                <a:sym typeface="Symbol"/>
              </a:rPr>
              <a:t>wrt</a:t>
            </a:r>
            <a:r>
              <a:rPr lang="en-US" dirty="0" smtClean="0">
                <a:sym typeface="Symbol"/>
              </a:rPr>
              <a:t> forward 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 for central events 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135018" y="6356132"/>
            <a:ext cx="686598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</a:rPr>
              <a:t>Is this the expected signature for (re)combination ?</a:t>
            </a:r>
            <a:endParaRPr lang="it-IT" sz="2000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787" y="5706070"/>
            <a:ext cx="777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Comparison with PHENIX: </a:t>
            </a:r>
            <a:r>
              <a:rPr lang="en-US" dirty="0"/>
              <a:t>ALICE results show weaker centrality dependence and smaller suppression for central events </a:t>
            </a:r>
            <a:endParaRPr lang="it-IT" dirty="0"/>
          </a:p>
          <a:p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293787" y="4733581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1852387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ALICE 2.5&lt;</a:t>
            </a:r>
            <a:r>
              <a:rPr lang="en-US" sz="1600" i="1" dirty="0" err="1" smtClean="0">
                <a:solidFill>
                  <a:srgbClr val="FF0000"/>
                </a:solidFill>
              </a:rPr>
              <a:t>y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J</a:t>
            </a:r>
            <a:r>
              <a:rPr lang="en-US" sz="1600" baseline="-25000" dirty="0" smtClean="0">
                <a:solidFill>
                  <a:srgbClr val="FF0000"/>
                </a:solidFill>
              </a:rPr>
              <a:t>/</a:t>
            </a:r>
            <a:r>
              <a:rPr lang="en-US" sz="1600" baseline="-25000" dirty="0" smtClean="0">
                <a:solidFill>
                  <a:srgbClr val="FF0000"/>
                </a:solidFill>
                <a:sym typeface="Symbol"/>
              </a:rPr>
              <a:t></a:t>
            </a:r>
            <a:r>
              <a:rPr lang="en-US" sz="1600" dirty="0" smtClean="0">
                <a:solidFill>
                  <a:srgbClr val="FF0000"/>
                </a:solidFill>
              </a:rPr>
              <a:t>&lt;4</a:t>
            </a:r>
          </a:p>
          <a:p>
            <a:r>
              <a:rPr lang="en-US" sz="1600" dirty="0" smtClean="0"/>
              <a:t>PHENIX 1.2&lt;|</a:t>
            </a:r>
            <a:r>
              <a:rPr lang="en-US" sz="1600" i="1" dirty="0" err="1" smtClean="0"/>
              <a:t>y</a:t>
            </a:r>
            <a:r>
              <a:rPr lang="en-US" sz="1600" baseline="-25000" dirty="0" err="1"/>
              <a:t>J</a:t>
            </a:r>
            <a:r>
              <a:rPr lang="en-US" sz="1600" baseline="-25000" dirty="0"/>
              <a:t>/</a:t>
            </a:r>
            <a:r>
              <a:rPr lang="en-US" sz="1600" baseline="-25000" dirty="0">
                <a:sym typeface="Symbol"/>
              </a:rPr>
              <a:t></a:t>
            </a:r>
            <a:r>
              <a:rPr lang="en-US" sz="1600" dirty="0" smtClean="0"/>
              <a:t>|&lt;2.2</a:t>
            </a:r>
            <a:endParaRPr lang="it-IT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269048" y="3139190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ALICE |</a:t>
            </a:r>
            <a:r>
              <a:rPr lang="en-US" sz="1600" i="1" dirty="0" err="1" smtClean="0">
                <a:solidFill>
                  <a:srgbClr val="0000FF"/>
                </a:solidFill>
              </a:rPr>
              <a:t>y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J</a:t>
            </a:r>
            <a:r>
              <a:rPr lang="en-US" sz="1600" baseline="-25000" dirty="0" smtClean="0">
                <a:solidFill>
                  <a:srgbClr val="0000FF"/>
                </a:solidFill>
              </a:rPr>
              <a:t>/</a:t>
            </a:r>
            <a:r>
              <a:rPr lang="en-US" sz="1600" baseline="-25000" dirty="0" smtClean="0">
                <a:solidFill>
                  <a:srgbClr val="0000FF"/>
                </a:solidFill>
                <a:sym typeface="Symbol"/>
              </a:rPr>
              <a:t></a:t>
            </a:r>
            <a:r>
              <a:rPr lang="en-US" sz="1600" dirty="0" smtClean="0">
                <a:solidFill>
                  <a:srgbClr val="0000FF"/>
                </a:solidFill>
                <a:sym typeface="Symbol"/>
              </a:rPr>
              <a:t>|</a:t>
            </a:r>
            <a:r>
              <a:rPr lang="en-US" sz="1600" dirty="0" smtClean="0">
                <a:solidFill>
                  <a:srgbClr val="0000FF"/>
                </a:solidFill>
              </a:rPr>
              <a:t>&lt;0.8</a:t>
            </a:r>
          </a:p>
          <a:p>
            <a:r>
              <a:rPr lang="en-US" sz="1600" dirty="0" smtClean="0"/>
              <a:t>PHENIX |</a:t>
            </a:r>
            <a:r>
              <a:rPr lang="en-US" sz="1600" i="1" dirty="0" err="1" smtClean="0"/>
              <a:t>y</a:t>
            </a:r>
            <a:r>
              <a:rPr lang="en-US" sz="1600" baseline="-25000" dirty="0" err="1" smtClean="0"/>
              <a:t>J</a:t>
            </a:r>
            <a:r>
              <a:rPr lang="en-US" sz="1600" baseline="-25000" dirty="0"/>
              <a:t>/</a:t>
            </a:r>
            <a:r>
              <a:rPr lang="en-US" sz="1600" baseline="-25000" dirty="0">
                <a:sym typeface="Symbol"/>
              </a:rPr>
              <a:t></a:t>
            </a:r>
            <a:r>
              <a:rPr lang="en-US" sz="1600" dirty="0" smtClean="0"/>
              <a:t>|&lt;0.35</a:t>
            </a:r>
            <a:endParaRPr lang="it-IT" sz="16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28549" y="4318237"/>
            <a:ext cx="8686801" cy="245742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13218" y="5270899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901451" y="6415787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8722" y="3943689"/>
            <a:ext cx="3300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ALICE Coll. arXiv:1311.0214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218" y="438320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ALICE results: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centrality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2" r="6078"/>
          <a:stretch/>
        </p:blipFill>
        <p:spPr bwMode="auto">
          <a:xfrm>
            <a:off x="124917" y="965547"/>
            <a:ext cx="4523283" cy="323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3" r="6254"/>
          <a:stretch/>
        </p:blipFill>
        <p:spPr bwMode="auto">
          <a:xfrm>
            <a:off x="4572000" y="917662"/>
            <a:ext cx="4514792" cy="32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28549" y="4399800"/>
            <a:ext cx="8686801" cy="1620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93787" y="4959868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218" y="4464771"/>
            <a:ext cx="424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Comparison to theory calculations: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949433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including a large fraction (&gt; 50% in central collisions) of J/</a:t>
            </a:r>
            <a:r>
              <a:rPr lang="en-US" dirty="0" smtClean="0">
                <a:sym typeface="Symbol"/>
              </a:rPr>
              <a:t> produced from (re)combination or models with all J/ produced at </a:t>
            </a:r>
            <a:r>
              <a:rPr lang="en-US" dirty="0" err="1" smtClean="0">
                <a:sym typeface="Symbol"/>
              </a:rPr>
              <a:t>hadronization</a:t>
            </a:r>
            <a:r>
              <a:rPr lang="en-US" dirty="0" smtClean="0">
                <a:sym typeface="Symbol"/>
              </a:rPr>
              <a:t> provide a reasonable description of ALICE results</a:t>
            </a:r>
          </a:p>
        </p:txBody>
      </p:sp>
    </p:spTree>
    <p:extLst>
      <p:ext uri="{BB962C8B-B14F-4D97-AF65-F5344CB8AC3E}">
        <p14:creationId xmlns:p14="http://schemas.microsoft.com/office/powerpoint/2010/main" val="5906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93904" y="990600"/>
            <a:ext cx="832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</a:rPr>
              <a:t>J/</a:t>
            </a:r>
            <a:r>
              <a:rPr lang="en-US" sz="2000" dirty="0" smtClean="0">
                <a:solidFill>
                  <a:srgbClr val="0066FF"/>
                </a:solidFill>
                <a:sym typeface="Symbol"/>
              </a:rPr>
              <a:t></a:t>
            </a:r>
            <a:r>
              <a:rPr lang="en-US" sz="2000" dirty="0" smtClean="0">
                <a:solidFill>
                  <a:srgbClr val="0066FF"/>
                </a:solidFill>
              </a:rPr>
              <a:t> production via (re)combination should be more important at low transverse momentum </a:t>
            </a:r>
            <a:endParaRPr lang="en-US" sz="2000" baseline="-25000" dirty="0" smtClean="0">
              <a:solidFill>
                <a:srgbClr val="0066FF"/>
              </a:solidFill>
            </a:endParaRP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228600" y="1069160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598319" y="1369852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2154" y="1317486"/>
            <a:ext cx="361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region accessible by ALICE</a:t>
            </a:r>
            <a:endParaRPr lang="it-IT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764222" y="517614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91868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8" r="10043"/>
          <a:stretch/>
        </p:blipFill>
        <p:spPr bwMode="auto">
          <a:xfrm>
            <a:off x="4495800" y="1797570"/>
            <a:ext cx="4545681" cy="318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8" r="8704" b="-1"/>
          <a:stretch/>
        </p:blipFill>
        <p:spPr bwMode="auto">
          <a:xfrm>
            <a:off x="107647" y="1721370"/>
            <a:ext cx="4388153" cy="324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630324" y="5010180"/>
            <a:ext cx="8153400" cy="1692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96202" y="5906869"/>
            <a:ext cx="758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Striking difference between the PHENIX and ALICE patterns, in particular at low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endParaRPr lang="it-IT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1163724" y="5133781"/>
            <a:ext cx="7827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Different suppression for low and high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J/</a:t>
            </a:r>
            <a:r>
              <a:rPr lang="en-US" dirty="0">
                <a:sym typeface="Symbol"/>
              </a:rPr>
              <a:t>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72860" y="5503113"/>
            <a:ext cx="625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66FF"/>
                </a:solidFill>
                <a:sym typeface="Wingdings" panose="05000000000000000000" pitchFamily="2" charset="2"/>
              </a:rPr>
              <a:t>s</a:t>
            </a:r>
            <a:r>
              <a:rPr lang="en-US" dirty="0" smtClean="0">
                <a:solidFill>
                  <a:srgbClr val="0066FF"/>
                </a:solidFill>
              </a:rPr>
              <a:t>maller </a:t>
            </a:r>
            <a:r>
              <a:rPr lang="en-US" i="1" dirty="0">
                <a:solidFill>
                  <a:srgbClr val="0066FF"/>
                </a:solidFill>
              </a:rPr>
              <a:t>R</a:t>
            </a:r>
            <a:r>
              <a:rPr lang="en-US" baseline="-25000" dirty="0">
                <a:solidFill>
                  <a:srgbClr val="0066FF"/>
                </a:solidFill>
              </a:rPr>
              <a:t>AA</a:t>
            </a:r>
            <a:r>
              <a:rPr lang="en-US" dirty="0">
                <a:solidFill>
                  <a:srgbClr val="0066FF"/>
                </a:solidFill>
              </a:rPr>
              <a:t> for high </a:t>
            </a:r>
            <a:r>
              <a:rPr lang="en-US" i="1" dirty="0" err="1">
                <a:solidFill>
                  <a:srgbClr val="0066FF"/>
                </a:solidFill>
              </a:rPr>
              <a:t>p</a:t>
            </a:r>
            <a:r>
              <a:rPr lang="en-US" baseline="-25000" dirty="0" err="1">
                <a:solidFill>
                  <a:srgbClr val="0066FF"/>
                </a:solidFill>
              </a:rPr>
              <a:t>T</a:t>
            </a:r>
            <a:r>
              <a:rPr lang="en-US" dirty="0">
                <a:solidFill>
                  <a:srgbClr val="0066FF"/>
                </a:solidFill>
              </a:rPr>
              <a:t> J/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 in both rapidity ranges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765489" y="594923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0" r="5420"/>
          <a:stretch/>
        </p:blipFill>
        <p:spPr bwMode="auto">
          <a:xfrm>
            <a:off x="228600" y="1556501"/>
            <a:ext cx="4340989" cy="33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0" r="6676"/>
          <a:stretch/>
        </p:blipFill>
        <p:spPr bwMode="auto">
          <a:xfrm>
            <a:off x="4448503" y="1546804"/>
            <a:ext cx="4543097" cy="333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93904" y="990600"/>
            <a:ext cx="832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</a:rPr>
              <a:t>J/</a:t>
            </a:r>
            <a:r>
              <a:rPr lang="en-US" sz="2000" dirty="0" smtClean="0">
                <a:solidFill>
                  <a:srgbClr val="0066FF"/>
                </a:solidFill>
                <a:sym typeface="Symbol"/>
              </a:rPr>
              <a:t></a:t>
            </a:r>
            <a:r>
              <a:rPr lang="en-US" sz="2000" dirty="0" smtClean="0">
                <a:solidFill>
                  <a:srgbClr val="0066FF"/>
                </a:solidFill>
              </a:rPr>
              <a:t> production via (re)combination should be more important at low transverse momentum </a:t>
            </a:r>
            <a:endParaRPr lang="en-US" sz="2000" baseline="-25000" dirty="0" smtClean="0">
              <a:solidFill>
                <a:srgbClr val="0066FF"/>
              </a:solidFill>
            </a:endParaRP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228600" y="1069160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598319" y="1369852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2154" y="1317486"/>
            <a:ext cx="361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region accessible by ALICE</a:t>
            </a:r>
            <a:endParaRPr lang="it-IT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764222" y="517614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30324" y="5010180"/>
            <a:ext cx="8153400" cy="1692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3724" y="5133781"/>
            <a:ext cx="742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Models with a large regeneration component (at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 are in fair agreement with the data</a:t>
            </a:r>
            <a:endParaRPr lang="en-US" dirty="0">
              <a:sym typeface="Symbol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762000" y="596760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892" y="5893200"/>
            <a:ext cx="7801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Multi-differential studies show that </a:t>
            </a:r>
            <a:r>
              <a:rPr lang="en-US" dirty="0"/>
              <a:t>the difference low vs high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suppression is </a:t>
            </a:r>
            <a:r>
              <a:rPr lang="en-US" dirty="0" smtClean="0"/>
              <a:t>even more </a:t>
            </a:r>
            <a:r>
              <a:rPr lang="en-US" dirty="0"/>
              <a:t>important for central collisions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73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/>
          <a:stretch/>
        </p:blipFill>
        <p:spPr bwMode="auto">
          <a:xfrm>
            <a:off x="0" y="1673945"/>
            <a:ext cx="5202552" cy="381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v</a:t>
            </a:r>
            <a:r>
              <a:rPr lang="en-US" sz="3600" i="1" baseline="-25000" dirty="0" smtClean="0">
                <a:solidFill>
                  <a:schemeClr val="bg1"/>
                </a:solidFill>
                <a:sym typeface="Symbol"/>
              </a:rPr>
              <a:t>2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5899" y="4600134"/>
            <a:ext cx="3596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Phys. Rev.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111, 162301 (2013)</a:t>
            </a:r>
            <a:endParaRPr lang="it-IT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81704" y="914400"/>
            <a:ext cx="79246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cs typeface="Arial" pitchFamily="34" charset="0"/>
                <a:sym typeface="Symbol"/>
              </a:rPr>
              <a:t>The contribution of J/ from (re)combination should lead </a:t>
            </a:r>
            <a:r>
              <a:rPr lang="en-US" sz="2000" dirty="0" smtClean="0">
                <a:solidFill>
                  <a:srgbClr val="0070C0"/>
                </a:solidFill>
                <a:cs typeface="Arial" pitchFamily="34" charset="0"/>
                <a:sym typeface="Symbol"/>
              </a:rPr>
              <a:t>to </a:t>
            </a:r>
            <a:r>
              <a:rPr lang="en-US" sz="2000" dirty="0">
                <a:solidFill>
                  <a:srgbClr val="0070C0"/>
                </a:solidFill>
                <a:cs typeface="Arial" pitchFamily="34" charset="0"/>
                <a:sym typeface="Symbol"/>
              </a:rPr>
              <a:t>a significant elliptic flow signal at LHC energy</a:t>
            </a:r>
            <a:endParaRPr lang="it-IT" sz="2000" dirty="0">
              <a:solidFill>
                <a:srgbClr val="0070C0"/>
              </a:solidFill>
              <a:cs typeface="Arial" pitchFamily="34" charset="0"/>
            </a:endParaRPr>
          </a:p>
          <a:p>
            <a:endParaRPr lang="it-IT" dirty="0" smtClean="0">
              <a:solidFill>
                <a:srgbClr val="0070C0"/>
              </a:solidFill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52400" y="99060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4959" y="2181761"/>
            <a:ext cx="3864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First hint for J/</a:t>
            </a:r>
            <a:r>
              <a:rPr lang="en-US" sz="2000" dirty="0" smtClean="0">
                <a:sym typeface="Symbol"/>
              </a:rPr>
              <a:t> flow in heavy-ion collisions (ALICE, forward </a:t>
            </a:r>
            <a:r>
              <a:rPr lang="en-US" sz="2000" i="1" dirty="0" smtClean="0">
                <a:sym typeface="Symbol"/>
              </a:rPr>
              <a:t>y</a:t>
            </a:r>
            <a:r>
              <a:rPr lang="en-US" sz="2000" dirty="0" smtClean="0">
                <a:sym typeface="Symbol"/>
              </a:rPr>
              <a:t>, semi-central collisions), contrary to v</a:t>
            </a:r>
            <a:r>
              <a:rPr lang="en-US" sz="2000" baseline="-25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~0 observed at RHIC!</a:t>
            </a:r>
            <a:endParaRPr lang="it-IT" sz="20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327473" y="5562600"/>
            <a:ext cx="8502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pitchFamily="34" charset="0"/>
              </a:rPr>
              <a:t>Significance up to </a:t>
            </a:r>
            <a:r>
              <a:rPr lang="en-US" sz="2000" dirty="0" smtClean="0">
                <a:cs typeface="Arial" pitchFamily="34" charset="0"/>
              </a:rPr>
              <a:t>3</a:t>
            </a:r>
            <a:r>
              <a:rPr lang="en-US" sz="2000" dirty="0" smtClean="0">
                <a:cs typeface="Arial" pitchFamily="34" charset="0"/>
                <a:sym typeface="Symbol"/>
              </a:rPr>
              <a:t> </a:t>
            </a:r>
            <a:r>
              <a:rPr lang="en-US" sz="2000" dirty="0">
                <a:cs typeface="Arial" pitchFamily="34" charset="0"/>
                <a:sym typeface="Symbol"/>
              </a:rPr>
              <a:t>for chosen kinematic/centrality selections</a:t>
            </a:r>
            <a:endParaRPr lang="it-IT" sz="2000" dirty="0"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870" y="6016094"/>
            <a:ext cx="932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pitchFamily="34" charset="0"/>
              </a:rPr>
              <a:t>Qualitative agreement with transport models including regeneration</a:t>
            </a: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5013119" y="220980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013119" y="2161124"/>
            <a:ext cx="4054681" cy="1707299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73570" y="564369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74837" y="607574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2949" y="5547003"/>
            <a:ext cx="9067801" cy="89676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</a:t>
            </a:r>
            <a:r>
              <a:rPr lang="en-US" sz="3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+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production in 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Pb-Pb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66" y="1002268"/>
            <a:ext cx="82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yield is compared to the J/ one in </a:t>
            </a:r>
            <a:r>
              <a:rPr lang="en-US" dirty="0" err="1" smtClean="0">
                <a:sym typeface="Symbol"/>
              </a:rPr>
              <a:t>Pb-Pb</a:t>
            </a:r>
            <a:r>
              <a:rPr lang="en-US" dirty="0" smtClean="0">
                <a:sym typeface="Symbol"/>
              </a:rPr>
              <a:t> and in </a:t>
            </a:r>
            <a:r>
              <a:rPr lang="en-US" dirty="0" err="1" smtClean="0">
                <a:sym typeface="Symbol"/>
              </a:rPr>
              <a:t>pp</a:t>
            </a:r>
            <a:endParaRPr lang="it-IT" dirty="0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54935" y="105026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652" y="2570202"/>
            <a:ext cx="4434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Main systematic uncertainties (some sources cancel out in the double ratio) are the signal extraction and the choice of the MC inputs for acc. calculation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7220" y="1432034"/>
            <a:ext cx="814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Reference:  </a:t>
            </a:r>
            <a:r>
              <a:rPr lang="en-US" dirty="0" err="1"/>
              <a:t>pp</a:t>
            </a:r>
            <a:r>
              <a:rPr lang="en-US" dirty="0"/>
              <a:t> data @</a:t>
            </a:r>
            <a:r>
              <a:rPr lang="en-US" dirty="0">
                <a:sym typeface="Symbol"/>
              </a:rPr>
              <a:t>s=</a:t>
            </a:r>
            <a:r>
              <a:rPr lang="en-US" dirty="0"/>
              <a:t>7TeV (</a:t>
            </a:r>
            <a:r>
              <a:rPr lang="en-US" dirty="0">
                <a:sym typeface="Symbol"/>
              </a:rPr>
              <a:t>small s- and y-dependence from </a:t>
            </a:r>
            <a:r>
              <a:rPr lang="en-US" dirty="0"/>
              <a:t>[</a:t>
            </a:r>
            <a:r>
              <a:rPr lang="en-US" dirty="0">
                <a:sym typeface="Symbol"/>
              </a:rPr>
              <a:t>(2S)/</a:t>
            </a:r>
            <a:r>
              <a:rPr lang="en-US" dirty="0"/>
              <a:t>J/</a:t>
            </a:r>
            <a:r>
              <a:rPr lang="en-US" dirty="0">
                <a:sym typeface="Symbol"/>
              </a:rPr>
              <a:t>]</a:t>
            </a:r>
            <a:r>
              <a:rPr lang="en-US" baseline="-25000" dirty="0" err="1">
                <a:sym typeface="Symbol"/>
              </a:rPr>
              <a:t>pp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results by CDF, </a:t>
            </a:r>
            <a:r>
              <a:rPr lang="en-US" dirty="0" err="1"/>
              <a:t>LHCb</a:t>
            </a:r>
            <a:r>
              <a:rPr lang="en-US" dirty="0"/>
              <a:t> and CMS</a:t>
            </a:r>
            <a:r>
              <a:rPr lang="en-US" dirty="0">
                <a:sym typeface="Symbol"/>
              </a:rPr>
              <a:t> taken into account in the syst. uncertainty</a:t>
            </a:r>
            <a:r>
              <a:rPr lang="en-US" dirty="0" smtClean="0">
                <a:sym typeface="Symbol"/>
              </a:rPr>
              <a:t>). </a:t>
            </a:r>
            <a:r>
              <a:rPr lang="en-US" sz="1600" dirty="0" smtClean="0">
                <a:sym typeface="Symbol"/>
              </a:rPr>
              <a:t>(Error on the reference is shown as dashed line)</a:t>
            </a:r>
            <a:endParaRPr lang="it-IT" sz="1600" dirty="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457200" y="146874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4860" y="3886348"/>
            <a:ext cx="3936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statistics and systematic errors prevent a firm conclusion on the 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(2S) trend vs centrality</a:t>
            </a:r>
            <a:endParaRPr lang="it-IT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4885231" y="3886210"/>
            <a:ext cx="4068927" cy="97691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76800" y="4999147"/>
            <a:ext cx="4068927" cy="1020653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4915402" y="392826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" y="2513332"/>
            <a:ext cx="4778343" cy="42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4921468" y="5029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3132" y="5013434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 agreement between ALICE and CMS data (new pp CMS reference)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23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3" y="1279604"/>
            <a:ext cx="7628504" cy="5050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Charmonium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in p-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collisions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 rot="1002539">
            <a:off x="7451498" y="704648"/>
            <a:ext cx="1407240" cy="600817"/>
            <a:chOff x="943620" y="3335316"/>
            <a:chExt cx="3018780" cy="1288860"/>
          </a:xfrm>
        </p:grpSpPr>
        <p:sp>
          <p:nvSpPr>
            <p:cNvPr id="6" name="Oval 5"/>
            <p:cNvSpPr/>
            <p:nvPr/>
          </p:nvSpPr>
          <p:spPr bwMode="auto">
            <a:xfrm>
              <a:off x="3142218" y="3342411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364812" y="3429000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943620" y="3577295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614824" y="35934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41208" y="3884833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2084160" y="38862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Oval 11"/>
            <p:cNvSpPr/>
            <p:nvPr/>
          </p:nvSpPr>
          <p:spPr bwMode="auto">
            <a:xfrm>
              <a:off x="2767224" y="3898212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843424" y="3335316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051270" y="402658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350064" y="3855468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059734" y="372779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ALICE p-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collisions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 rot="1002539">
            <a:off x="7451498" y="704648"/>
            <a:ext cx="1407240" cy="600817"/>
            <a:chOff x="943620" y="3335316"/>
            <a:chExt cx="3018780" cy="1288860"/>
          </a:xfrm>
        </p:grpSpPr>
        <p:sp>
          <p:nvSpPr>
            <p:cNvPr id="4" name="Oval 3"/>
            <p:cNvSpPr/>
            <p:nvPr/>
          </p:nvSpPr>
          <p:spPr bwMode="auto">
            <a:xfrm>
              <a:off x="3142218" y="3342411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3364812" y="3429000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943620" y="3577295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614824" y="35934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1541208" y="3884833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084160" y="38862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9"/>
            <p:cNvSpPr/>
            <p:nvPr/>
          </p:nvSpPr>
          <p:spPr bwMode="auto">
            <a:xfrm>
              <a:off x="2767224" y="3898212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843424" y="3335316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051270" y="402658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350064" y="3855468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059734" y="372779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5761" y="972639"/>
            <a:ext cx="8207504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  <a:sym typeface="Symbol" pitchFamily="18" charset="2"/>
              </a:rPr>
              <a:t>Beam energy: </a:t>
            </a:r>
            <a:r>
              <a:rPr lang="en-US" b="1" dirty="0" err="1">
                <a:solidFill>
                  <a:srgbClr val="0070C0"/>
                </a:solidFill>
                <a:sym typeface="Symbol" pitchFamily="18" charset="2"/>
              </a:rPr>
              <a:t>s</a:t>
            </a:r>
            <a:r>
              <a:rPr lang="en-US" b="1" baseline="-25000" dirty="0" err="1">
                <a:solidFill>
                  <a:srgbClr val="0070C0"/>
                </a:solidFill>
                <a:sym typeface="Symbol" pitchFamily="18" charset="2"/>
              </a:rPr>
              <a:t>NN</a:t>
            </a:r>
            <a:r>
              <a:rPr lang="en-US" b="1" dirty="0">
                <a:solidFill>
                  <a:srgbClr val="0070C0"/>
                </a:solidFill>
                <a:sym typeface="Symbol" pitchFamily="18" charset="2"/>
              </a:rPr>
              <a:t> = 5</a:t>
            </a:r>
            <a:r>
              <a:rPr lang="en-US" b="1" dirty="0">
                <a:solidFill>
                  <a:srgbClr val="0070C0"/>
                </a:solidFill>
              </a:rPr>
              <a:t>.02 </a:t>
            </a:r>
            <a:r>
              <a:rPr lang="en-US" b="1" dirty="0" err="1">
                <a:solidFill>
                  <a:srgbClr val="0070C0"/>
                </a:solidFill>
              </a:rPr>
              <a:t>TeV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Clr>
                <a:srgbClr val="FF0000"/>
              </a:buClr>
              <a:buSzPct val="150000"/>
            </a:pPr>
            <a:r>
              <a:rPr lang="en-US" dirty="0"/>
              <a:t>E</a:t>
            </a:r>
            <a:r>
              <a:rPr lang="en-US" dirty="0" smtClean="0"/>
              <a:t>nergy asymmetry of the LHC beams 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= 4 </a:t>
            </a:r>
            <a:r>
              <a:rPr lang="en-US" dirty="0" err="1" smtClean="0"/>
              <a:t>TeV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Pb</a:t>
            </a:r>
            <a:r>
              <a:rPr lang="en-US" dirty="0" smtClean="0"/>
              <a:t>= 1.58 </a:t>
            </a:r>
            <a:r>
              <a:rPr lang="en-US" dirty="0" err="1" smtClean="0"/>
              <a:t>A</a:t>
            </a:r>
            <a:r>
              <a:rPr lang="en-US" dirty="0" err="1" smtClean="0">
                <a:sym typeface="Symbol"/>
              </a:rPr>
              <a:t></a:t>
            </a:r>
            <a:r>
              <a:rPr lang="en-US" dirty="0" err="1" smtClean="0"/>
              <a:t>TeV</a:t>
            </a:r>
            <a:r>
              <a:rPr lang="en-US" dirty="0" smtClean="0"/>
              <a:t>) </a:t>
            </a:r>
          </a:p>
          <a:p>
            <a:pPr eaLnBrk="1" hangingPunct="1">
              <a:buClr>
                <a:srgbClr val="FF0000"/>
              </a:buClr>
              <a:buSzPct val="150000"/>
            </a:pP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rapidity </a:t>
            </a:r>
            <a:r>
              <a:rPr lang="en-US" dirty="0"/>
              <a:t>shift </a:t>
            </a:r>
            <a:r>
              <a:rPr lang="en-US" dirty="0" smtClean="0">
                <a:sym typeface="Symbol"/>
              </a:rPr>
              <a:t>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=</a:t>
            </a:r>
            <a:r>
              <a:rPr lang="en-US" dirty="0" smtClean="0"/>
              <a:t> </a:t>
            </a:r>
            <a:r>
              <a:rPr lang="en-US" dirty="0"/>
              <a:t>0.465 in </a:t>
            </a:r>
            <a:r>
              <a:rPr lang="en-US" dirty="0" smtClean="0"/>
              <a:t>the proton </a:t>
            </a:r>
            <a:r>
              <a:rPr lang="en-US" dirty="0"/>
              <a:t>direction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733" y="1905000"/>
            <a:ext cx="791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Beam configurations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Data collected with two beam configurations: p-</a:t>
            </a:r>
            <a:r>
              <a:rPr lang="en-US" dirty="0" err="1" smtClean="0"/>
              <a:t>Pb</a:t>
            </a:r>
            <a:r>
              <a:rPr lang="en-US" dirty="0" smtClean="0"/>
              <a:t> and </a:t>
            </a:r>
            <a:r>
              <a:rPr lang="en-US" dirty="0" err="1" smtClean="0"/>
              <a:t>Pb</a:t>
            </a:r>
            <a:r>
              <a:rPr lang="en-US" dirty="0" smtClean="0"/>
              <a:t>-p</a:t>
            </a:r>
            <a:endParaRPr lang="it-IT" dirty="0"/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91439" y="97412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>
            <a:off x="76200" y="1952087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68842" y="2648426"/>
            <a:ext cx="2362200" cy="1659870"/>
            <a:chOff x="0" y="3053496"/>
            <a:chExt cx="5236249" cy="3845871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1054"/>
              <a:ext cx="5236249" cy="383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 bwMode="auto">
            <a:xfrm>
              <a:off x="3581400" y="3053496"/>
              <a:ext cx="1654849" cy="1308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 bwMode="auto">
          <a:xfrm>
            <a:off x="1083042" y="3213072"/>
            <a:ext cx="3760295" cy="675806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3567161" y="3698378"/>
            <a:ext cx="712295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H="1" flipV="1">
            <a:off x="1477289" y="3274032"/>
            <a:ext cx="583105" cy="10668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1585962" y="290026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23308" y="3355229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Pb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68840" y="4308296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2.03&lt;</a:t>
            </a:r>
            <a:r>
              <a:rPr lang="en-US" i="1" dirty="0" err="1" smtClean="0">
                <a:solidFill>
                  <a:srgbClr val="002060"/>
                </a:solidFill>
              </a:rPr>
              <a:t>y</a:t>
            </a:r>
            <a:r>
              <a:rPr lang="en-US" baseline="-25000" dirty="0" err="1" smtClean="0">
                <a:solidFill>
                  <a:srgbClr val="002060"/>
                </a:solidFill>
              </a:rPr>
              <a:t>CMS</a:t>
            </a:r>
            <a:r>
              <a:rPr lang="en-US" dirty="0" smtClean="0">
                <a:solidFill>
                  <a:srgbClr val="002060"/>
                </a:solidFill>
              </a:rPr>
              <a:t>&lt;3.53</a:t>
            </a:r>
            <a:endParaRPr lang="it-IT" dirty="0">
              <a:solidFill>
                <a:srgbClr val="00206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747484" y="2631896"/>
            <a:ext cx="2362200" cy="1659870"/>
            <a:chOff x="0" y="3053496"/>
            <a:chExt cx="5236249" cy="3845871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1054"/>
              <a:ext cx="5236249" cy="383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 bwMode="auto">
            <a:xfrm>
              <a:off x="3581400" y="3053496"/>
              <a:ext cx="1654849" cy="1308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 bwMode="auto">
          <a:xfrm>
            <a:off x="5061684" y="3196542"/>
            <a:ext cx="3760295" cy="675806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7545803" y="3681848"/>
            <a:ext cx="712295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 flipV="1">
            <a:off x="5455931" y="3257502"/>
            <a:ext cx="583105" cy="10668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5469179" y="2860496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Pb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01950" y="333869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47482" y="4291766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-4.46&lt;</a:t>
            </a:r>
            <a:r>
              <a:rPr lang="en-US" i="1" dirty="0" err="1" smtClean="0">
                <a:solidFill>
                  <a:srgbClr val="002060"/>
                </a:solidFill>
              </a:rPr>
              <a:t>y</a:t>
            </a:r>
            <a:r>
              <a:rPr lang="en-US" baseline="-25000" dirty="0" err="1" smtClean="0">
                <a:solidFill>
                  <a:srgbClr val="002060"/>
                </a:solidFill>
              </a:rPr>
              <a:t>CMS</a:t>
            </a:r>
            <a:r>
              <a:rPr lang="en-US" dirty="0" smtClean="0">
                <a:solidFill>
                  <a:srgbClr val="002060"/>
                </a:solidFill>
              </a:rPr>
              <a:t>&lt;-2.96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897179" y="2647136"/>
            <a:ext cx="3961398" cy="204573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954002" y="2647136"/>
            <a:ext cx="3961398" cy="204573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67263" y="4782026"/>
            <a:ext cx="2362200" cy="1659870"/>
            <a:chOff x="0" y="3053496"/>
            <a:chExt cx="5236249" cy="3845871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1054"/>
              <a:ext cx="5236249" cy="383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Rectangle 45"/>
            <p:cNvSpPr/>
            <p:nvPr/>
          </p:nvSpPr>
          <p:spPr bwMode="auto">
            <a:xfrm>
              <a:off x="3581400" y="3053496"/>
              <a:ext cx="1654849" cy="1308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 bwMode="auto">
          <a:xfrm>
            <a:off x="3081463" y="5346672"/>
            <a:ext cx="3760295" cy="675806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5565582" y="5831978"/>
            <a:ext cx="712295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3475710" y="5407632"/>
            <a:ext cx="583105" cy="10668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3584383" y="503386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21729" y="5488829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Pb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67261" y="644189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-1.37&lt;</a:t>
            </a:r>
            <a:r>
              <a:rPr lang="en-US" i="1" dirty="0" err="1" smtClean="0">
                <a:solidFill>
                  <a:srgbClr val="002060"/>
                </a:solidFill>
              </a:rPr>
              <a:t>y</a:t>
            </a:r>
            <a:r>
              <a:rPr lang="en-US" baseline="-25000" dirty="0" err="1" smtClean="0">
                <a:solidFill>
                  <a:srgbClr val="002060"/>
                </a:solidFill>
              </a:rPr>
              <a:t>CMS</a:t>
            </a:r>
            <a:r>
              <a:rPr lang="en-US" dirty="0" smtClean="0">
                <a:solidFill>
                  <a:srgbClr val="002060"/>
                </a:solidFill>
              </a:rPr>
              <a:t>&lt;0.43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895600" y="4780736"/>
            <a:ext cx="3961398" cy="204573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-5400000">
            <a:off x="-239763" y="3497182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99FF"/>
                </a:solidFill>
              </a:rPr>
              <a:t>Muon</a:t>
            </a:r>
            <a:r>
              <a:rPr lang="en-US" dirty="0" smtClean="0">
                <a:solidFill>
                  <a:srgbClr val="0099FF"/>
                </a:solidFill>
              </a:rPr>
              <a:t> analysis</a:t>
            </a:r>
            <a:endParaRPr lang="it-IT" dirty="0">
              <a:solidFill>
                <a:srgbClr val="0099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-5400000">
            <a:off x="1643173" y="560316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FF"/>
                </a:solidFill>
              </a:rPr>
              <a:t>Electron analysis</a:t>
            </a:r>
            <a:endParaRPr lang="it-IT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46763" r="7972"/>
          <a:stretch/>
        </p:blipFill>
        <p:spPr bwMode="auto">
          <a:xfrm>
            <a:off x="0" y="762000"/>
            <a:ext cx="5344727" cy="415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rapidity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04800" y="4929443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600" y="4861200"/>
            <a:ext cx="8657706" cy="191196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9178" y="3429000"/>
            <a:ext cx="2387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Uncertainties:</a:t>
            </a:r>
          </a:p>
          <a:p>
            <a:r>
              <a:rPr lang="en-US" sz="1200" dirty="0" smtClean="0"/>
              <a:t>Lines: statistical </a:t>
            </a:r>
          </a:p>
          <a:p>
            <a:r>
              <a:rPr lang="en-US" sz="1200" dirty="0" smtClean="0"/>
              <a:t>Boxes: uncorrelated </a:t>
            </a:r>
          </a:p>
          <a:p>
            <a:r>
              <a:rPr lang="en-US" sz="1200" dirty="0" smtClean="0"/>
              <a:t>Filled boxes: partially correl.</a:t>
            </a:r>
          </a:p>
          <a:p>
            <a:r>
              <a:rPr lang="en-US" sz="1200" dirty="0" smtClean="0"/>
              <a:t>Box around 1: global</a:t>
            </a:r>
            <a:endParaRPr lang="it-IT" sz="1200" dirty="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5588922" y="1384233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2271" y="1339965"/>
            <a:ext cx="296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</a:t>
            </a:r>
            <a:r>
              <a:rPr lang="en-US" dirty="0" err="1" smtClean="0">
                <a:sym typeface="Symbol"/>
              </a:rPr>
              <a:t>behaviour</a:t>
            </a:r>
            <a:r>
              <a:rPr lang="en-US" dirty="0" smtClean="0">
                <a:sym typeface="Symbol"/>
              </a:rPr>
              <a:t> strongly rapidity dependent: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4929443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with theoretical predictions shows fair agreement with: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9900" y="5292450"/>
            <a:ext cx="8245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60000"/>
              <a:buFont typeface="Arial" pitchFamily="34" charset="0"/>
              <a:buChar char="•"/>
            </a:pPr>
            <a:r>
              <a:rPr lang="en-US" sz="1600" dirty="0"/>
              <a:t>shadowing EPS09 NLO </a:t>
            </a:r>
            <a:r>
              <a:rPr lang="en-US" sz="1600" dirty="0" smtClean="0"/>
              <a:t>calculations (R. Vogt, </a:t>
            </a:r>
            <a:r>
              <a:rPr lang="en-US" sz="1600" dirty="0" err="1" smtClean="0"/>
              <a:t>Ferreiro</a:t>
            </a:r>
            <a:r>
              <a:rPr lang="en-US" sz="1600" dirty="0" smtClean="0"/>
              <a:t> et al.) </a:t>
            </a:r>
            <a:endParaRPr lang="en-US" sz="1600" dirty="0"/>
          </a:p>
          <a:p>
            <a:pPr marL="285750" indent="-285750">
              <a:buClr>
                <a:srgbClr val="FF0000"/>
              </a:buClr>
              <a:buSzPct val="160000"/>
              <a:buFont typeface="Arial" pitchFamily="34" charset="0"/>
              <a:buChar char="•"/>
            </a:pPr>
            <a:r>
              <a:rPr lang="en-US" sz="1600" dirty="0" smtClean="0"/>
              <a:t>models including coherent </a:t>
            </a:r>
            <a:r>
              <a:rPr lang="en-US" sz="1600" dirty="0" err="1"/>
              <a:t>parton</a:t>
            </a:r>
            <a:r>
              <a:rPr lang="en-US" sz="1600" dirty="0"/>
              <a:t> energy </a:t>
            </a:r>
            <a:r>
              <a:rPr lang="en-US" sz="1600" dirty="0" smtClean="0"/>
              <a:t>loss contribution (F. </a:t>
            </a:r>
            <a:r>
              <a:rPr lang="en-US" sz="1600" dirty="0" err="1" smtClean="0"/>
              <a:t>Arleo</a:t>
            </a:r>
            <a:r>
              <a:rPr lang="en-US" sz="1600" dirty="0" smtClean="0"/>
              <a:t> et al)</a:t>
            </a:r>
            <a:endParaRPr lang="it-IT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6041779"/>
            <a:ext cx="883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Negligible role played by cc break-up, as expected (</a:t>
            </a:r>
            <a:r>
              <a:rPr lang="en-US" dirty="0" err="1" smtClean="0"/>
              <a:t>Ferreiro</a:t>
            </a:r>
            <a:r>
              <a:rPr lang="en-US" dirty="0" smtClean="0"/>
              <a:t> et al.)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CGC model </a:t>
            </a:r>
            <a:r>
              <a:rPr lang="en-US" sz="1600" dirty="0" smtClean="0"/>
              <a:t>(Q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S0,A</a:t>
            </a:r>
            <a:r>
              <a:rPr lang="en-US" sz="1600" dirty="0" smtClean="0"/>
              <a:t> = 0.7-1.2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H. </a:t>
            </a:r>
            <a:r>
              <a:rPr lang="en-US" sz="1600" dirty="0" err="1" smtClean="0"/>
              <a:t>Fujii</a:t>
            </a:r>
            <a:r>
              <a:rPr lang="en-US" sz="1600" dirty="0" smtClean="0"/>
              <a:t> et al) </a:t>
            </a:r>
            <a:r>
              <a:rPr lang="en-US" dirty="0" smtClean="0"/>
              <a:t>underestimates the data</a:t>
            </a:r>
            <a:endParaRPr lang="it-IT" dirty="0"/>
          </a:p>
        </p:txBody>
      </p:sp>
      <p:sp>
        <p:nvSpPr>
          <p:cNvPr id="26" name="Rectangle 25"/>
          <p:cNvSpPr/>
          <p:nvPr/>
        </p:nvSpPr>
        <p:spPr>
          <a:xfrm>
            <a:off x="5624944" y="2006719"/>
            <a:ext cx="3240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Strong J/</a:t>
            </a:r>
            <a:r>
              <a:rPr lang="en-US" dirty="0">
                <a:sym typeface="Symbol"/>
              </a:rPr>
              <a:t> </a:t>
            </a:r>
            <a:r>
              <a:rPr lang="en-US" dirty="0"/>
              <a:t>suppression at forward and </a:t>
            </a:r>
            <a:r>
              <a:rPr lang="en-US" dirty="0" smtClean="0"/>
              <a:t>mid-</a:t>
            </a:r>
            <a:r>
              <a:rPr lang="en-US" i="1" dirty="0" smtClean="0"/>
              <a:t>y</a:t>
            </a:r>
            <a:endParaRPr lang="en-US" i="1" dirty="0"/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No suppression in the backward region</a:t>
            </a:r>
            <a:endParaRPr lang="it-IT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5486400" y="1229280"/>
            <a:ext cx="3463754" cy="204732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654203" y="159412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From suppression…to (re)combination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006" y="1032808"/>
            <a:ext cx="4313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50000"/>
            </a:pP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Differences in the binding energies of the </a:t>
            </a:r>
            <a:r>
              <a:rPr lang="en-US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quarkonium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states lead to a sequential melting of the states with increasing temperature 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sz="1200" dirty="0" smtClean="0">
                <a:ea typeface="Verdana" pitchFamily="34" charset="0"/>
                <a:cs typeface="Verdana" pitchFamily="34" charset="0"/>
              </a:rPr>
              <a:t>(</a:t>
            </a:r>
            <a:r>
              <a:rPr lang="en-US" sz="1200" dirty="0" err="1" smtClean="0">
                <a:ea typeface="Verdana" pitchFamily="34" charset="0"/>
                <a:cs typeface="Verdana" pitchFamily="34" charset="0"/>
              </a:rPr>
              <a:t>Digal,Petrecki,Satz</a:t>
            </a:r>
            <a:r>
              <a:rPr lang="en-US" sz="1200" dirty="0" smtClean="0">
                <a:ea typeface="Verdana" pitchFamily="34" charset="0"/>
                <a:cs typeface="Verdana" pitchFamily="34" charset="0"/>
              </a:rPr>
              <a:t>  PRD 64(2001) 0940150)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ea typeface="Verdana" pitchFamily="34" charset="0"/>
                <a:cs typeface="Verdana" pitchFamily="34" charset="0"/>
              </a:rPr>
              <a:t>thermometer of the initial QGP temperature</a:t>
            </a:r>
            <a:endParaRPr lang="en-US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76200" y="106380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0" name="AutoShape 11"/>
          <p:cNvSpPr>
            <a:spLocks noChangeArrowheads="1"/>
          </p:cNvSpPr>
          <p:nvPr/>
        </p:nvSpPr>
        <p:spPr bwMode="auto">
          <a:xfrm>
            <a:off x="99898" y="3320142"/>
            <a:ext cx="384515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57575"/>
            <a:ext cx="39719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Box 142"/>
          <p:cNvSpPr txBox="1"/>
          <p:nvPr/>
        </p:nvSpPr>
        <p:spPr>
          <a:xfrm>
            <a:off x="533400" y="3276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the energy of the collision the cc pair multiplicity increases</a:t>
            </a:r>
            <a:endParaRPr lang="it-IT" dirty="0"/>
          </a:p>
        </p:txBody>
      </p:sp>
      <p:sp>
        <p:nvSpPr>
          <p:cNvPr id="144" name="TextBox 143"/>
          <p:cNvSpPr txBox="1"/>
          <p:nvPr/>
        </p:nvSpPr>
        <p:spPr>
          <a:xfrm>
            <a:off x="516643" y="5983069"/>
            <a:ext cx="847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An enhancement via (re)combination of cc pairs producing </a:t>
            </a:r>
            <a:r>
              <a:rPr lang="en-US" dirty="0" err="1" smtClean="0">
                <a:solidFill>
                  <a:srgbClr val="0066FF"/>
                </a:solidFill>
              </a:rPr>
              <a:t>quarkonia</a:t>
            </a:r>
            <a:r>
              <a:rPr lang="en-US" dirty="0" smtClean="0">
                <a:solidFill>
                  <a:srgbClr val="0066FF"/>
                </a:solidFill>
              </a:rPr>
              <a:t> can take place at </a:t>
            </a:r>
            <a:r>
              <a:rPr lang="en-US" dirty="0" err="1" smtClean="0">
                <a:solidFill>
                  <a:srgbClr val="0066FF"/>
                </a:solidFill>
              </a:rPr>
              <a:t>hadronization</a:t>
            </a:r>
            <a:r>
              <a:rPr lang="en-US" dirty="0" smtClean="0">
                <a:solidFill>
                  <a:srgbClr val="0066FF"/>
                </a:solidFill>
              </a:rPr>
              <a:t> or during QGP stage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04800" y="6581001"/>
            <a:ext cx="8509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Braun-</a:t>
            </a:r>
            <a:r>
              <a:rPr lang="en-US" sz="1200" dirty="0" err="1" smtClean="0"/>
              <a:t>Muzinger</a:t>
            </a:r>
            <a:r>
              <a:rPr lang="en-US" sz="1200" dirty="0" smtClean="0"/>
              <a:t> and J. </a:t>
            </a:r>
            <a:r>
              <a:rPr lang="en-US" sz="1200" dirty="0" err="1" smtClean="0"/>
              <a:t>Stachel</a:t>
            </a:r>
            <a:r>
              <a:rPr lang="en-US" sz="1200" dirty="0" smtClean="0"/>
              <a:t>, Phys. </a:t>
            </a:r>
            <a:r>
              <a:rPr lang="en-US" sz="1200" dirty="0" err="1" smtClean="0"/>
              <a:t>Lett</a:t>
            </a:r>
            <a:r>
              <a:rPr lang="en-US" sz="1200" dirty="0" smtClean="0"/>
              <a:t>. B490(2000) 196, R. </a:t>
            </a:r>
            <a:r>
              <a:rPr lang="en-US" sz="1200" dirty="0" err="1" smtClean="0"/>
              <a:t>Thews</a:t>
            </a:r>
            <a:r>
              <a:rPr lang="en-US" sz="1200" dirty="0" smtClean="0"/>
              <a:t> et al, Phys.ReV.C63:054905(2001)</a:t>
            </a:r>
            <a:endParaRPr lang="it-IT" sz="1200" dirty="0"/>
          </a:p>
        </p:txBody>
      </p:sp>
      <p:grpSp>
        <p:nvGrpSpPr>
          <p:cNvPr id="268" name="Group 267"/>
          <p:cNvGrpSpPr/>
          <p:nvPr/>
        </p:nvGrpSpPr>
        <p:grpSpPr>
          <a:xfrm>
            <a:off x="5334000" y="972839"/>
            <a:ext cx="3381046" cy="2478956"/>
            <a:chOff x="760557" y="990600"/>
            <a:chExt cx="4198220" cy="3201698"/>
          </a:xfrm>
        </p:grpSpPr>
        <p:grpSp>
          <p:nvGrpSpPr>
            <p:cNvPr id="269" name="Group 268"/>
            <p:cNvGrpSpPr/>
            <p:nvPr/>
          </p:nvGrpSpPr>
          <p:grpSpPr>
            <a:xfrm>
              <a:off x="760557" y="2313742"/>
              <a:ext cx="1687873" cy="397908"/>
              <a:chOff x="1065363" y="2332790"/>
              <a:chExt cx="1687873" cy="397908"/>
            </a:xfrm>
          </p:grpSpPr>
          <p:sp>
            <p:nvSpPr>
              <p:cNvPr id="292" name="TextBox 291"/>
              <p:cNvSpPr txBox="1"/>
              <p:nvPr/>
            </p:nvSpPr>
            <p:spPr>
              <a:xfrm>
                <a:off x="1065363" y="2332790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FF"/>
                    </a:solidFill>
                    <a:sym typeface="Symbol"/>
                  </a:rPr>
                  <a:t>(2S)</a:t>
                </a:r>
                <a:endParaRPr lang="it-IT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2352164" y="2361366"/>
                <a:ext cx="401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</a:t>
                </a:r>
                <a:r>
                  <a:rPr lang="it-IT" b="1" baseline="-25000" dirty="0" smtClean="0">
                    <a:solidFill>
                      <a:srgbClr val="FFFFFF"/>
                    </a:solidFill>
                    <a:sym typeface="Symbol"/>
                  </a:rPr>
                  <a:t>c</a:t>
                </a:r>
                <a:endParaRPr lang="it-IT" b="1" baseline="-25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0" name="TextBox 269"/>
            <p:cNvSpPr txBox="1"/>
            <p:nvPr/>
          </p:nvSpPr>
          <p:spPr>
            <a:xfrm>
              <a:off x="3168861" y="3223673"/>
              <a:ext cx="1040670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T&gt;&gt;</a:t>
              </a:r>
              <a:r>
                <a:rPr lang="en-US" b="1" dirty="0" err="1" smtClean="0"/>
                <a:t>T</a:t>
              </a:r>
              <a:r>
                <a:rPr lang="en-US" sz="2800" b="1" baseline="-25000" dirty="0" err="1" smtClean="0"/>
                <a:t>c</a:t>
              </a:r>
              <a:endParaRPr lang="it-IT" sz="2800" b="1" baseline="-25000" dirty="0"/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3813607" y="990600"/>
              <a:ext cx="1145170" cy="3201698"/>
              <a:chOff x="7465430" y="3124200"/>
              <a:chExt cx="1145170" cy="3201698"/>
            </a:xfrm>
          </p:grpSpPr>
          <p:sp>
            <p:nvSpPr>
              <p:cNvPr id="272" name="AutoShape 9"/>
              <p:cNvSpPr>
                <a:spLocks noChangeArrowheads="1"/>
              </p:cNvSpPr>
              <p:nvPr/>
            </p:nvSpPr>
            <p:spPr bwMode="auto">
              <a:xfrm>
                <a:off x="8156947" y="3124200"/>
                <a:ext cx="275154" cy="313215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73" name="Oval 10"/>
              <p:cNvSpPr>
                <a:spLocks noChangeArrowheads="1"/>
              </p:cNvSpPr>
              <p:nvPr/>
            </p:nvSpPr>
            <p:spPr bwMode="auto">
              <a:xfrm>
                <a:off x="7968573" y="5733328"/>
                <a:ext cx="642027" cy="592570"/>
              </a:xfrm>
              <a:prstGeom prst="ellipse">
                <a:avLst/>
              </a:prstGeom>
              <a:solidFill>
                <a:srgbClr val="6699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74" name="Rectangle 11"/>
              <p:cNvSpPr>
                <a:spLocks noChangeArrowheads="1"/>
              </p:cNvSpPr>
              <p:nvPr/>
            </p:nvSpPr>
            <p:spPr bwMode="auto">
              <a:xfrm>
                <a:off x="8226191" y="3676648"/>
                <a:ext cx="180000" cy="2160000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275" name="Group 12"/>
              <p:cNvGrpSpPr>
                <a:grpSpLocks/>
              </p:cNvGrpSpPr>
              <p:nvPr/>
            </p:nvGrpSpPr>
            <p:grpSpPr bwMode="auto">
              <a:xfrm rot="10800000">
                <a:off x="8194622" y="3236986"/>
                <a:ext cx="91718" cy="2370277"/>
                <a:chOff x="768" y="1296"/>
                <a:chExt cx="96" cy="1200"/>
              </a:xfrm>
            </p:grpSpPr>
            <p:sp>
              <p:nvSpPr>
                <p:cNvPr id="286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7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8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9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0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1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76" name="Group 19"/>
              <p:cNvGrpSpPr>
                <a:grpSpLocks/>
              </p:cNvGrpSpPr>
              <p:nvPr/>
            </p:nvGrpSpPr>
            <p:grpSpPr bwMode="auto">
              <a:xfrm rot="10800000" flipH="1">
                <a:off x="8194622" y="3515167"/>
                <a:ext cx="103182" cy="2370277"/>
                <a:chOff x="768" y="1296"/>
                <a:chExt cx="96" cy="1200"/>
              </a:xfrm>
            </p:grpSpPr>
            <p:sp>
              <p:nvSpPr>
                <p:cNvPr id="280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1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2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3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4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5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277" name="AutoShape 32"/>
              <p:cNvSpPr>
                <a:spLocks noChangeArrowheads="1"/>
              </p:cNvSpPr>
              <p:nvPr/>
            </p:nvSpPr>
            <p:spPr bwMode="auto">
              <a:xfrm rot="1037806">
                <a:off x="8073711" y="5821388"/>
                <a:ext cx="182608" cy="337680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78" name="TextBox 277"/>
              <p:cNvSpPr txBox="1"/>
              <p:nvPr/>
            </p:nvSpPr>
            <p:spPr>
              <a:xfrm>
                <a:off x="7465430" y="4088482"/>
                <a:ext cx="836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c</a:t>
                </a:r>
                <a:endParaRPr lang="it-IT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9" name="Straight Connector 278"/>
              <p:cNvCxnSpPr/>
              <p:nvPr/>
            </p:nvCxnSpPr>
            <p:spPr bwMode="auto">
              <a:xfrm>
                <a:off x="7886961" y="4330300"/>
                <a:ext cx="396000" cy="5033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94" name="Group 293"/>
          <p:cNvGrpSpPr/>
          <p:nvPr/>
        </p:nvGrpSpPr>
        <p:grpSpPr>
          <a:xfrm>
            <a:off x="5272732" y="972839"/>
            <a:ext cx="3441252" cy="2478956"/>
            <a:chOff x="593398" y="130838"/>
            <a:chExt cx="4272977" cy="3201698"/>
          </a:xfrm>
        </p:grpSpPr>
        <p:grpSp>
          <p:nvGrpSpPr>
            <p:cNvPr id="295" name="Group 294"/>
            <p:cNvGrpSpPr/>
            <p:nvPr/>
          </p:nvGrpSpPr>
          <p:grpSpPr>
            <a:xfrm>
              <a:off x="593398" y="130838"/>
              <a:ext cx="4272977" cy="3201698"/>
              <a:chOff x="4337623" y="3124200"/>
              <a:chExt cx="4272977" cy="3201698"/>
            </a:xfrm>
          </p:grpSpPr>
          <p:grpSp>
            <p:nvGrpSpPr>
              <p:cNvPr id="297" name="Group 296"/>
              <p:cNvGrpSpPr/>
              <p:nvPr/>
            </p:nvGrpSpPr>
            <p:grpSpPr>
              <a:xfrm>
                <a:off x="4337623" y="4143376"/>
                <a:ext cx="3014050" cy="1005840"/>
                <a:chOff x="990606" y="2028824"/>
                <a:chExt cx="3014050" cy="1005840"/>
              </a:xfrm>
            </p:grpSpPr>
            <p:grpSp>
              <p:nvGrpSpPr>
                <p:cNvPr id="320" name="Group 319"/>
                <p:cNvGrpSpPr/>
                <p:nvPr/>
              </p:nvGrpSpPr>
              <p:grpSpPr>
                <a:xfrm>
                  <a:off x="990606" y="2028824"/>
                  <a:ext cx="1005840" cy="1005840"/>
                  <a:chOff x="990606" y="2057400"/>
                  <a:chExt cx="1005840" cy="1005840"/>
                </a:xfrm>
              </p:grpSpPr>
              <p:sp>
                <p:nvSpPr>
                  <p:cNvPr id="327" name="Oval 326"/>
                  <p:cNvSpPr>
                    <a:spLocks noChangeAspect="1"/>
                  </p:cNvSpPr>
                  <p:nvPr/>
                </p:nvSpPr>
                <p:spPr bwMode="auto">
                  <a:xfrm>
                    <a:off x="990606" y="2057400"/>
                    <a:ext cx="1005840" cy="100584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33CC33"/>
                      </a:gs>
                      <a:gs pos="29000">
                        <a:srgbClr val="66FF33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28" name="TextBox 327"/>
                  <p:cNvSpPr txBox="1"/>
                  <p:nvPr/>
                </p:nvSpPr>
                <p:spPr>
                  <a:xfrm>
                    <a:off x="1065363" y="2361366"/>
                    <a:ext cx="9204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b="1" dirty="0" smtClean="0">
                        <a:solidFill>
                          <a:srgbClr val="FFFFFF"/>
                        </a:solidFill>
                        <a:sym typeface="Symbol"/>
                      </a:rPr>
                      <a:t>(2S)</a:t>
                    </a:r>
                    <a:endParaRPr lang="it-IT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3042877" y="2245995"/>
                  <a:ext cx="961779" cy="628650"/>
                  <a:chOff x="3728677" y="2245995"/>
                  <a:chExt cx="961779" cy="628650"/>
                </a:xfrm>
              </p:grpSpPr>
              <p:sp>
                <p:nvSpPr>
                  <p:cNvPr id="325" name="Oval 324"/>
                  <p:cNvSpPr>
                    <a:spLocks noChangeAspect="1"/>
                  </p:cNvSpPr>
                  <p:nvPr/>
                </p:nvSpPr>
                <p:spPr bwMode="auto">
                  <a:xfrm>
                    <a:off x="3810000" y="2245995"/>
                    <a:ext cx="641482" cy="62865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0000FF"/>
                      </a:gs>
                      <a:gs pos="29000">
                        <a:srgbClr val="0099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26" name="TextBox 325"/>
                  <p:cNvSpPr txBox="1"/>
                  <p:nvPr/>
                </p:nvSpPr>
                <p:spPr>
                  <a:xfrm>
                    <a:off x="3728677" y="2394431"/>
                    <a:ext cx="961779" cy="3975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ϒ(1S)</a:t>
                    </a:r>
                    <a:endParaRPr lang="it-IT" sz="1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2133600" y="2141220"/>
                  <a:ext cx="838200" cy="838200"/>
                  <a:chOff x="2470288" y="2141220"/>
                  <a:chExt cx="838200" cy="838200"/>
                </a:xfrm>
              </p:grpSpPr>
              <p:sp>
                <p:nvSpPr>
                  <p:cNvPr id="323" name="Oval 322"/>
                  <p:cNvSpPr/>
                  <p:nvPr/>
                </p:nvSpPr>
                <p:spPr bwMode="auto">
                  <a:xfrm>
                    <a:off x="2470288" y="2141220"/>
                    <a:ext cx="838200" cy="83820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C00000"/>
                      </a:gs>
                      <a:gs pos="29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2688852" y="2361366"/>
                    <a:ext cx="1847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it-IT" b="1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sp>
            <p:nvSpPr>
              <p:cNvPr id="298" name="TextBox 297"/>
              <p:cNvSpPr txBox="1"/>
              <p:nvPr/>
            </p:nvSpPr>
            <p:spPr>
              <a:xfrm>
                <a:off x="6820684" y="5357273"/>
                <a:ext cx="840295" cy="379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T&lt;</a:t>
                </a:r>
                <a:r>
                  <a:rPr lang="en-US" b="1" dirty="0" err="1" smtClean="0"/>
                  <a:t>T</a:t>
                </a:r>
                <a:r>
                  <a:rPr lang="en-US" sz="2800" b="1" baseline="-25000" dirty="0" err="1" smtClean="0"/>
                  <a:t>c</a:t>
                </a:r>
                <a:endParaRPr lang="it-IT" sz="2800" b="1" baseline="-25000" dirty="0"/>
              </a:p>
            </p:txBody>
          </p:sp>
          <p:grpSp>
            <p:nvGrpSpPr>
              <p:cNvPr id="299" name="Group 298"/>
              <p:cNvGrpSpPr/>
              <p:nvPr/>
            </p:nvGrpSpPr>
            <p:grpSpPr>
              <a:xfrm>
                <a:off x="7465430" y="3124200"/>
                <a:ext cx="1145170" cy="3201698"/>
                <a:chOff x="7465430" y="3124200"/>
                <a:chExt cx="1145170" cy="3201698"/>
              </a:xfrm>
            </p:grpSpPr>
            <p:sp>
              <p:nvSpPr>
                <p:cNvPr id="300" name="AutoShape 9"/>
                <p:cNvSpPr>
                  <a:spLocks noChangeArrowheads="1"/>
                </p:cNvSpPr>
                <p:nvPr/>
              </p:nvSpPr>
              <p:spPr bwMode="auto">
                <a:xfrm>
                  <a:off x="8156947" y="3124200"/>
                  <a:ext cx="275154" cy="3132153"/>
                </a:xfrm>
                <a:prstGeom prst="roundRect">
                  <a:avLst>
                    <a:gd name="adj" fmla="val 50000"/>
                  </a:avLst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1" name="Oval 10"/>
                <p:cNvSpPr>
                  <a:spLocks noChangeArrowheads="1"/>
                </p:cNvSpPr>
                <p:nvPr/>
              </p:nvSpPr>
              <p:spPr bwMode="auto">
                <a:xfrm>
                  <a:off x="7968573" y="5733328"/>
                  <a:ext cx="642027" cy="592570"/>
                </a:xfrm>
                <a:prstGeom prst="ellipse">
                  <a:avLst/>
                </a:prstGeom>
                <a:solidFill>
                  <a:srgbClr val="6699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2" name="Rectangle 11"/>
                <p:cNvSpPr>
                  <a:spLocks noChangeArrowheads="1"/>
                </p:cNvSpPr>
                <p:nvPr/>
              </p:nvSpPr>
              <p:spPr bwMode="auto">
                <a:xfrm>
                  <a:off x="8219738" y="4913710"/>
                  <a:ext cx="183436" cy="821633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303" name="Group 12"/>
                <p:cNvGrpSpPr>
                  <a:grpSpLocks/>
                </p:cNvGrpSpPr>
                <p:nvPr/>
              </p:nvGrpSpPr>
              <p:grpSpPr bwMode="auto">
                <a:xfrm rot="10800000">
                  <a:off x="8194622" y="3236986"/>
                  <a:ext cx="91718" cy="2370277"/>
                  <a:chOff x="768" y="1296"/>
                  <a:chExt cx="96" cy="1200"/>
                </a:xfrm>
              </p:grpSpPr>
              <p:sp>
                <p:nvSpPr>
                  <p:cNvPr id="314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5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6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7" name="Line 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8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9" name="Line 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04" name="Group 19"/>
                <p:cNvGrpSpPr>
                  <a:grpSpLocks/>
                </p:cNvGrpSpPr>
                <p:nvPr/>
              </p:nvGrpSpPr>
              <p:grpSpPr bwMode="auto">
                <a:xfrm rot="10800000" flipH="1">
                  <a:off x="8194622" y="3515167"/>
                  <a:ext cx="103182" cy="2370277"/>
                  <a:chOff x="768" y="1296"/>
                  <a:chExt cx="96" cy="1200"/>
                </a:xfrm>
              </p:grpSpPr>
              <p:sp>
                <p:nvSpPr>
                  <p:cNvPr id="308" name="Line 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09" name="Line 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0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1" name="Line 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2" name="Line 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13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305" name="AutoShape 32"/>
                <p:cNvSpPr>
                  <a:spLocks noChangeArrowheads="1"/>
                </p:cNvSpPr>
                <p:nvPr/>
              </p:nvSpPr>
              <p:spPr bwMode="auto">
                <a:xfrm rot="1037806">
                  <a:off x="8073711" y="5821388"/>
                  <a:ext cx="182608" cy="337680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6" name="TextBox 305"/>
                <p:cNvSpPr txBox="1"/>
                <p:nvPr/>
              </p:nvSpPr>
              <p:spPr>
                <a:xfrm>
                  <a:off x="7465430" y="4088482"/>
                  <a:ext cx="8365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rgbClr val="FF0000"/>
                      </a:solidFill>
                    </a:rPr>
                    <a:t>T</a:t>
                  </a:r>
                  <a:r>
                    <a:rPr lang="en-US" b="1" baseline="-25000" dirty="0" err="1" smtClean="0">
                      <a:solidFill>
                        <a:srgbClr val="FF0000"/>
                      </a:solidFill>
                    </a:rPr>
                    <a:t>c</a:t>
                  </a:r>
                  <a:endParaRPr lang="it-IT" b="1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07" name="Straight Connector 306"/>
                <p:cNvCxnSpPr/>
                <p:nvPr/>
              </p:nvCxnSpPr>
              <p:spPr bwMode="auto">
                <a:xfrm>
                  <a:off x="7886961" y="4330300"/>
                  <a:ext cx="396000" cy="503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296" name="Rectangle 295"/>
            <p:cNvSpPr/>
            <p:nvPr/>
          </p:nvSpPr>
          <p:spPr>
            <a:xfrm>
              <a:off x="1828800" y="1459468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FFFF"/>
                  </a:solidFill>
                  <a:sym typeface="Symbol"/>
                </a:rPr>
                <a:t>J/</a:t>
              </a:r>
              <a:endParaRPr lang="it-IT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5334000" y="963936"/>
            <a:ext cx="3381046" cy="2478956"/>
            <a:chOff x="1408518" y="3429748"/>
            <a:chExt cx="4198220" cy="3201698"/>
          </a:xfrm>
        </p:grpSpPr>
        <p:grpSp>
          <p:nvGrpSpPr>
            <p:cNvPr id="330" name="Group 329"/>
            <p:cNvGrpSpPr/>
            <p:nvPr/>
          </p:nvGrpSpPr>
          <p:grpSpPr>
            <a:xfrm>
              <a:off x="1408518" y="3429748"/>
              <a:ext cx="4198220" cy="3201698"/>
              <a:chOff x="760557" y="990600"/>
              <a:chExt cx="4198220" cy="3201698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760557" y="2122172"/>
                <a:ext cx="2956980" cy="838200"/>
                <a:chOff x="1065363" y="2141220"/>
                <a:chExt cx="2956980" cy="838200"/>
              </a:xfrm>
            </p:grpSpPr>
            <p:sp>
              <p:nvSpPr>
                <p:cNvPr id="355" name="TextBox 354"/>
                <p:cNvSpPr txBox="1"/>
                <p:nvPr/>
              </p:nvSpPr>
              <p:spPr>
                <a:xfrm>
                  <a:off x="1065363" y="2332790"/>
                  <a:ext cx="9204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(2S)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56" name="Group 355"/>
                <p:cNvGrpSpPr/>
                <p:nvPr/>
              </p:nvGrpSpPr>
              <p:grpSpPr>
                <a:xfrm>
                  <a:off x="3060564" y="2245995"/>
                  <a:ext cx="961779" cy="628650"/>
                  <a:chOff x="3746364" y="2245995"/>
                  <a:chExt cx="961779" cy="628650"/>
                </a:xfrm>
              </p:grpSpPr>
              <p:sp>
                <p:nvSpPr>
                  <p:cNvPr id="360" name="Oval 359"/>
                  <p:cNvSpPr>
                    <a:spLocks noChangeAspect="1"/>
                  </p:cNvSpPr>
                  <p:nvPr/>
                </p:nvSpPr>
                <p:spPr bwMode="auto">
                  <a:xfrm>
                    <a:off x="3810000" y="2245995"/>
                    <a:ext cx="641482" cy="62865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0000FF"/>
                      </a:gs>
                      <a:gs pos="29000">
                        <a:srgbClr val="0099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61" name="TextBox 360"/>
                  <p:cNvSpPr txBox="1"/>
                  <p:nvPr/>
                </p:nvSpPr>
                <p:spPr>
                  <a:xfrm>
                    <a:off x="3746364" y="2390862"/>
                    <a:ext cx="961779" cy="3975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ϒ(1S)</a:t>
                    </a:r>
                    <a:endParaRPr lang="it-IT" sz="1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57" name="Group 356"/>
                <p:cNvGrpSpPr/>
                <p:nvPr/>
              </p:nvGrpSpPr>
              <p:grpSpPr>
                <a:xfrm>
                  <a:off x="2109993" y="2141220"/>
                  <a:ext cx="861807" cy="838200"/>
                  <a:chOff x="2446681" y="2141220"/>
                  <a:chExt cx="861807" cy="838200"/>
                </a:xfrm>
              </p:grpSpPr>
              <p:sp>
                <p:nvSpPr>
                  <p:cNvPr id="358" name="Oval 357"/>
                  <p:cNvSpPr/>
                  <p:nvPr/>
                </p:nvSpPr>
                <p:spPr bwMode="auto">
                  <a:xfrm>
                    <a:off x="2470288" y="2141220"/>
                    <a:ext cx="838200" cy="83820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C00000"/>
                      </a:gs>
                      <a:gs pos="29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59" name="TextBox 358"/>
                  <p:cNvSpPr txBox="1"/>
                  <p:nvPr/>
                </p:nvSpPr>
                <p:spPr>
                  <a:xfrm>
                    <a:off x="2446681" y="2361366"/>
                    <a:ext cx="184731" cy="2564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it-IT" sz="1600" b="1" baseline="-250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sp>
            <p:nvSpPr>
              <p:cNvPr id="333" name="TextBox 332"/>
              <p:cNvSpPr txBox="1"/>
              <p:nvPr/>
            </p:nvSpPr>
            <p:spPr>
              <a:xfrm>
                <a:off x="3168861" y="3223673"/>
                <a:ext cx="840295" cy="379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/>
                  <a:t>T~T</a:t>
                </a:r>
                <a:r>
                  <a:rPr lang="en-US" sz="2800" b="1" baseline="-25000" dirty="0" err="1" smtClean="0"/>
                  <a:t>c</a:t>
                </a:r>
                <a:endParaRPr lang="it-IT" sz="2800" b="1" baseline="-25000" dirty="0"/>
              </a:p>
            </p:txBody>
          </p:sp>
          <p:grpSp>
            <p:nvGrpSpPr>
              <p:cNvPr id="334" name="Group 333"/>
              <p:cNvGrpSpPr/>
              <p:nvPr/>
            </p:nvGrpSpPr>
            <p:grpSpPr>
              <a:xfrm>
                <a:off x="3813607" y="990600"/>
                <a:ext cx="1145170" cy="3201698"/>
                <a:chOff x="7465430" y="3124200"/>
                <a:chExt cx="1145170" cy="3201698"/>
              </a:xfrm>
            </p:grpSpPr>
            <p:sp>
              <p:nvSpPr>
                <p:cNvPr id="335" name="AutoShape 9"/>
                <p:cNvSpPr>
                  <a:spLocks noChangeArrowheads="1"/>
                </p:cNvSpPr>
                <p:nvPr/>
              </p:nvSpPr>
              <p:spPr bwMode="auto">
                <a:xfrm>
                  <a:off x="8156947" y="3124200"/>
                  <a:ext cx="275154" cy="3132153"/>
                </a:xfrm>
                <a:prstGeom prst="roundRect">
                  <a:avLst>
                    <a:gd name="adj" fmla="val 50000"/>
                  </a:avLst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36" name="Oval 10"/>
                <p:cNvSpPr>
                  <a:spLocks noChangeArrowheads="1"/>
                </p:cNvSpPr>
                <p:nvPr/>
              </p:nvSpPr>
              <p:spPr bwMode="auto">
                <a:xfrm>
                  <a:off x="7968573" y="5733328"/>
                  <a:ext cx="642027" cy="592570"/>
                </a:xfrm>
                <a:prstGeom prst="ellipse">
                  <a:avLst/>
                </a:prstGeom>
                <a:solidFill>
                  <a:srgbClr val="6699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37" name="Rectangle 11"/>
                <p:cNvSpPr>
                  <a:spLocks noChangeArrowheads="1"/>
                </p:cNvSpPr>
                <p:nvPr/>
              </p:nvSpPr>
              <p:spPr bwMode="auto">
                <a:xfrm>
                  <a:off x="8219738" y="4326824"/>
                  <a:ext cx="180000" cy="151200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338" name="Group 12"/>
                <p:cNvGrpSpPr>
                  <a:grpSpLocks/>
                </p:cNvGrpSpPr>
                <p:nvPr/>
              </p:nvGrpSpPr>
              <p:grpSpPr bwMode="auto">
                <a:xfrm rot="10800000">
                  <a:off x="8194622" y="3236986"/>
                  <a:ext cx="91718" cy="2370277"/>
                  <a:chOff x="768" y="1296"/>
                  <a:chExt cx="96" cy="1200"/>
                </a:xfrm>
              </p:grpSpPr>
              <p:sp>
                <p:nvSpPr>
                  <p:cNvPr id="349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50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51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52" name="Line 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53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54" name="Line 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39" name="Group 19"/>
                <p:cNvGrpSpPr>
                  <a:grpSpLocks/>
                </p:cNvGrpSpPr>
                <p:nvPr/>
              </p:nvGrpSpPr>
              <p:grpSpPr bwMode="auto">
                <a:xfrm rot="10800000" flipH="1">
                  <a:off x="8194622" y="3515167"/>
                  <a:ext cx="103182" cy="2370277"/>
                  <a:chOff x="768" y="1296"/>
                  <a:chExt cx="96" cy="1200"/>
                </a:xfrm>
              </p:grpSpPr>
              <p:sp>
                <p:nvSpPr>
                  <p:cNvPr id="343" name="Line 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44" name="Line 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45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46" name="Line 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47" name="Line 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48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340" name="AutoShape 32"/>
                <p:cNvSpPr>
                  <a:spLocks noChangeArrowheads="1"/>
                </p:cNvSpPr>
                <p:nvPr/>
              </p:nvSpPr>
              <p:spPr bwMode="auto">
                <a:xfrm rot="1037806">
                  <a:off x="8073711" y="5821388"/>
                  <a:ext cx="182608" cy="337680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41" name="TextBox 340"/>
                <p:cNvSpPr txBox="1"/>
                <p:nvPr/>
              </p:nvSpPr>
              <p:spPr>
                <a:xfrm>
                  <a:off x="7465430" y="4088482"/>
                  <a:ext cx="8365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rgbClr val="FF0000"/>
                      </a:solidFill>
                    </a:rPr>
                    <a:t>T</a:t>
                  </a:r>
                  <a:r>
                    <a:rPr lang="en-US" b="1" baseline="-25000" dirty="0" err="1" smtClean="0">
                      <a:solidFill>
                        <a:srgbClr val="FF0000"/>
                      </a:solidFill>
                    </a:rPr>
                    <a:t>c</a:t>
                  </a:r>
                  <a:endParaRPr lang="it-IT" b="1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 bwMode="auto">
                <a:xfrm>
                  <a:off x="7886961" y="4330300"/>
                  <a:ext cx="396000" cy="503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331" name="Rectangle 330"/>
            <p:cNvSpPr/>
            <p:nvPr/>
          </p:nvSpPr>
          <p:spPr>
            <a:xfrm>
              <a:off x="2574592" y="4795754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FFFF"/>
                  </a:solidFill>
                  <a:sym typeface="Symbol"/>
                </a:rPr>
                <a:t>J/</a:t>
              </a:r>
              <a:endParaRPr lang="it-IT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5332938" y="963936"/>
            <a:ext cx="3381046" cy="2478956"/>
            <a:chOff x="1408518" y="3429748"/>
            <a:chExt cx="4198220" cy="3201698"/>
          </a:xfrm>
        </p:grpSpPr>
        <p:grpSp>
          <p:nvGrpSpPr>
            <p:cNvPr id="363" name="Group 362"/>
            <p:cNvGrpSpPr/>
            <p:nvPr/>
          </p:nvGrpSpPr>
          <p:grpSpPr>
            <a:xfrm>
              <a:off x="1408518" y="3429748"/>
              <a:ext cx="4198220" cy="3201698"/>
              <a:chOff x="760557" y="990600"/>
              <a:chExt cx="4198220" cy="3201698"/>
            </a:xfrm>
          </p:grpSpPr>
          <p:grpSp>
            <p:nvGrpSpPr>
              <p:cNvPr id="365" name="Group 364"/>
              <p:cNvGrpSpPr/>
              <p:nvPr/>
            </p:nvGrpSpPr>
            <p:grpSpPr>
              <a:xfrm>
                <a:off x="760557" y="2226947"/>
                <a:ext cx="2956980" cy="628650"/>
                <a:chOff x="1065363" y="2245995"/>
                <a:chExt cx="2956980" cy="628650"/>
              </a:xfrm>
            </p:grpSpPr>
            <p:sp>
              <p:nvSpPr>
                <p:cNvPr id="388" name="TextBox 387"/>
                <p:cNvSpPr txBox="1"/>
                <p:nvPr/>
              </p:nvSpPr>
              <p:spPr>
                <a:xfrm>
                  <a:off x="1065363" y="2332790"/>
                  <a:ext cx="9204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(2S)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89" name="Group 388"/>
                <p:cNvGrpSpPr/>
                <p:nvPr/>
              </p:nvGrpSpPr>
              <p:grpSpPr>
                <a:xfrm>
                  <a:off x="3060564" y="2245995"/>
                  <a:ext cx="961779" cy="628650"/>
                  <a:chOff x="3746364" y="2245995"/>
                  <a:chExt cx="961779" cy="628650"/>
                </a:xfrm>
              </p:grpSpPr>
              <p:sp>
                <p:nvSpPr>
                  <p:cNvPr id="391" name="Oval 390"/>
                  <p:cNvSpPr>
                    <a:spLocks noChangeAspect="1"/>
                  </p:cNvSpPr>
                  <p:nvPr/>
                </p:nvSpPr>
                <p:spPr bwMode="auto">
                  <a:xfrm>
                    <a:off x="3810000" y="2245995"/>
                    <a:ext cx="641482" cy="628650"/>
                  </a:xfrm>
                  <a:prstGeom prst="ellipse">
                    <a:avLst/>
                  </a:prstGeom>
                  <a:gradFill flip="none" rotWithShape="1">
                    <a:gsLst>
                      <a:gs pos="93000">
                        <a:srgbClr val="0000FF"/>
                      </a:gs>
                      <a:gs pos="29000">
                        <a:srgbClr val="0099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392" name="TextBox 391"/>
                  <p:cNvSpPr txBox="1"/>
                  <p:nvPr/>
                </p:nvSpPr>
                <p:spPr>
                  <a:xfrm>
                    <a:off x="3746364" y="2390862"/>
                    <a:ext cx="961779" cy="3975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ϒ(1S)</a:t>
                    </a:r>
                    <a:endParaRPr lang="it-IT" sz="14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90" name="TextBox 389"/>
                <p:cNvSpPr txBox="1"/>
                <p:nvPr/>
              </p:nvSpPr>
              <p:spPr>
                <a:xfrm>
                  <a:off x="2109993" y="2361366"/>
                  <a:ext cx="184731" cy="2564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it-IT" sz="1600" b="1" baseline="-250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66" name="TextBox 365"/>
              <p:cNvSpPr txBox="1"/>
              <p:nvPr/>
            </p:nvSpPr>
            <p:spPr>
              <a:xfrm>
                <a:off x="3168861" y="3223673"/>
                <a:ext cx="1054037" cy="398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T~3T</a:t>
                </a:r>
                <a:r>
                  <a:rPr lang="en-US" sz="2800" b="1" baseline="-25000" dirty="0" smtClean="0"/>
                  <a:t>c</a:t>
                </a:r>
                <a:endParaRPr lang="it-IT" sz="2800" b="1" baseline="-25000" dirty="0"/>
              </a:p>
            </p:txBody>
          </p:sp>
          <p:grpSp>
            <p:nvGrpSpPr>
              <p:cNvPr id="367" name="Group 366"/>
              <p:cNvGrpSpPr/>
              <p:nvPr/>
            </p:nvGrpSpPr>
            <p:grpSpPr>
              <a:xfrm>
                <a:off x="3813607" y="990600"/>
                <a:ext cx="1145170" cy="3201698"/>
                <a:chOff x="7465430" y="3124200"/>
                <a:chExt cx="1145170" cy="3201698"/>
              </a:xfrm>
            </p:grpSpPr>
            <p:sp>
              <p:nvSpPr>
                <p:cNvPr id="368" name="AutoShape 9"/>
                <p:cNvSpPr>
                  <a:spLocks noChangeArrowheads="1"/>
                </p:cNvSpPr>
                <p:nvPr/>
              </p:nvSpPr>
              <p:spPr bwMode="auto">
                <a:xfrm>
                  <a:off x="8156947" y="3124200"/>
                  <a:ext cx="275154" cy="3132153"/>
                </a:xfrm>
                <a:prstGeom prst="roundRect">
                  <a:avLst>
                    <a:gd name="adj" fmla="val 50000"/>
                  </a:avLst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69" name="Oval 10"/>
                <p:cNvSpPr>
                  <a:spLocks noChangeArrowheads="1"/>
                </p:cNvSpPr>
                <p:nvPr/>
              </p:nvSpPr>
              <p:spPr bwMode="auto">
                <a:xfrm>
                  <a:off x="7968573" y="5733328"/>
                  <a:ext cx="642027" cy="592570"/>
                </a:xfrm>
                <a:prstGeom prst="ellipse">
                  <a:avLst/>
                </a:prstGeom>
                <a:solidFill>
                  <a:srgbClr val="6699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70" name="Rectangle 11"/>
                <p:cNvSpPr>
                  <a:spLocks noChangeArrowheads="1"/>
                </p:cNvSpPr>
                <p:nvPr/>
              </p:nvSpPr>
              <p:spPr bwMode="auto">
                <a:xfrm>
                  <a:off x="8219738" y="3949464"/>
                  <a:ext cx="180000" cy="1965864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371" name="Group 12"/>
                <p:cNvGrpSpPr>
                  <a:grpSpLocks/>
                </p:cNvGrpSpPr>
                <p:nvPr/>
              </p:nvGrpSpPr>
              <p:grpSpPr bwMode="auto">
                <a:xfrm rot="10800000">
                  <a:off x="8194622" y="3236986"/>
                  <a:ext cx="91718" cy="2370277"/>
                  <a:chOff x="768" y="1296"/>
                  <a:chExt cx="96" cy="1200"/>
                </a:xfrm>
              </p:grpSpPr>
              <p:sp>
                <p:nvSpPr>
                  <p:cNvPr id="382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3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4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5" name="Line 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6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7" name="Line 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72" name="Group 19"/>
                <p:cNvGrpSpPr>
                  <a:grpSpLocks/>
                </p:cNvGrpSpPr>
                <p:nvPr/>
              </p:nvGrpSpPr>
              <p:grpSpPr bwMode="auto">
                <a:xfrm rot="10800000" flipH="1">
                  <a:off x="8194622" y="3515167"/>
                  <a:ext cx="103182" cy="2370277"/>
                  <a:chOff x="768" y="1296"/>
                  <a:chExt cx="96" cy="1200"/>
                </a:xfrm>
              </p:grpSpPr>
              <p:sp>
                <p:nvSpPr>
                  <p:cNvPr id="376" name="Line 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2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77" name="Line 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53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78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177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79" name="Line 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01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0" name="Line 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25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381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68" y="2496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373" name="AutoShape 32"/>
                <p:cNvSpPr>
                  <a:spLocks noChangeArrowheads="1"/>
                </p:cNvSpPr>
                <p:nvPr/>
              </p:nvSpPr>
              <p:spPr bwMode="auto">
                <a:xfrm rot="1037806">
                  <a:off x="8073711" y="5821388"/>
                  <a:ext cx="182608" cy="337680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74" name="TextBox 373"/>
                <p:cNvSpPr txBox="1"/>
                <p:nvPr/>
              </p:nvSpPr>
              <p:spPr>
                <a:xfrm>
                  <a:off x="7465430" y="4088482"/>
                  <a:ext cx="8365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 smtClean="0">
                      <a:solidFill>
                        <a:srgbClr val="FF0000"/>
                      </a:solidFill>
                    </a:rPr>
                    <a:t>T</a:t>
                  </a:r>
                  <a:r>
                    <a:rPr lang="en-US" b="1" baseline="-25000" dirty="0" err="1" smtClean="0">
                      <a:solidFill>
                        <a:srgbClr val="FF0000"/>
                      </a:solidFill>
                    </a:rPr>
                    <a:t>c</a:t>
                  </a:r>
                  <a:endParaRPr lang="it-IT" b="1" baseline="-25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75" name="Straight Connector 374"/>
                <p:cNvCxnSpPr/>
                <p:nvPr/>
              </p:nvCxnSpPr>
              <p:spPr bwMode="auto">
                <a:xfrm>
                  <a:off x="7886961" y="4330300"/>
                  <a:ext cx="396000" cy="503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364" name="Rectangle 363"/>
            <p:cNvSpPr/>
            <p:nvPr/>
          </p:nvSpPr>
          <p:spPr>
            <a:xfrm>
              <a:off x="2574592" y="4795754"/>
              <a:ext cx="6303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FFFF"/>
                  </a:solidFill>
                  <a:sym typeface="Symbol"/>
                </a:rPr>
                <a:t>J/</a:t>
              </a:r>
              <a:endParaRPr lang="it-IT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1232336" y="3654438"/>
            <a:ext cx="76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9" name="TextBox 138"/>
          <p:cNvSpPr txBox="1"/>
          <p:nvPr/>
        </p:nvSpPr>
        <p:spPr>
          <a:xfrm>
            <a:off x="245225" y="191869"/>
            <a:ext cx="8686800" cy="523220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sym typeface="Symbol"/>
              </a:rPr>
              <a:t>From suppression to recombination in 1 slide!</a:t>
            </a:r>
            <a:endParaRPr lang="it-IT" sz="2800" dirty="0">
              <a:solidFill>
                <a:schemeClr val="bg1"/>
              </a:solidFill>
            </a:endParaRPr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726828"/>
              </p:ext>
            </p:extLst>
          </p:nvPr>
        </p:nvGraphicFramePr>
        <p:xfrm>
          <a:off x="416967" y="4217987"/>
          <a:ext cx="4343400" cy="1193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219200"/>
                <a:gridCol w="990600"/>
                <a:gridCol w="1143000"/>
                <a:gridCol w="990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 most central AA collisions</a:t>
                      </a:r>
                      <a:endParaRPr lang="it-IT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SPS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 </a:t>
                      </a:r>
                      <a:r>
                        <a:rPr lang="en-US" sz="16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GeV</a:t>
                      </a:r>
                      <a:endParaRPr lang="it-IT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RHIC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200GeV</a:t>
                      </a:r>
                      <a:endParaRPr lang="it-IT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LHC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2.76TeV</a:t>
                      </a:r>
                      <a:endParaRPr lang="it-IT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70C0"/>
                          </a:solidFill>
                        </a:rPr>
                        <a:t>ccbar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/event</a:t>
                      </a:r>
                      <a:endParaRPr lang="it-IT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~0.2</a:t>
                      </a:r>
                      <a:endParaRPr lang="it-IT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~10</a:t>
                      </a:r>
                      <a:endParaRPr lang="it-IT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~75</a:t>
                      </a:r>
                      <a:endParaRPr lang="it-IT" sz="1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9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8" r="6212"/>
          <a:stretch/>
        </p:blipFill>
        <p:spPr bwMode="auto">
          <a:xfrm>
            <a:off x="6246" y="1143000"/>
            <a:ext cx="2995897" cy="220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37" r="6727"/>
          <a:stretch/>
        </p:blipFill>
        <p:spPr bwMode="auto">
          <a:xfrm>
            <a:off x="6164528" y="1149246"/>
            <a:ext cx="2979472" cy="218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117"/>
          <a:stretch/>
        </p:blipFill>
        <p:spPr bwMode="auto">
          <a:xfrm>
            <a:off x="2895600" y="1091814"/>
            <a:ext cx="3345465" cy="23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04800" y="3725843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3657604"/>
            <a:ext cx="8686800" cy="1567807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640" y="3688830"/>
            <a:ext cx="8354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 of J/</a:t>
            </a:r>
            <a:r>
              <a:rPr lang="en-US" dirty="0" smtClean="0">
                <a:sym typeface="Symbol"/>
              </a:rPr>
              <a:t> </a:t>
            </a:r>
            <a:r>
              <a:rPr lang="en-US" i="1" dirty="0" err="1" smtClean="0">
                <a:sym typeface="Symbol"/>
              </a:rPr>
              <a:t>R</a:t>
            </a:r>
            <a:r>
              <a:rPr lang="en-US" baseline="-25000" dirty="0" err="1" smtClean="0">
                <a:sym typeface="Symbol"/>
              </a:rPr>
              <a:t>pPb</a:t>
            </a:r>
            <a:r>
              <a:rPr lang="en-US" dirty="0" smtClean="0">
                <a:sym typeface="Symbol"/>
              </a:rPr>
              <a:t>  has been studied in the three 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 ranges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904406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backward-</a:t>
            </a:r>
            <a:r>
              <a:rPr lang="en-US" i="1" dirty="0" smtClean="0">
                <a:solidFill>
                  <a:srgbClr val="00B0F0"/>
                </a:solidFill>
              </a:rPr>
              <a:t>y</a:t>
            </a:r>
            <a:endParaRPr lang="it-IT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8161" y="890665"/>
            <a:ext cx="8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mid-</a:t>
            </a:r>
            <a:r>
              <a:rPr lang="en-US" i="1" dirty="0" smtClean="0">
                <a:solidFill>
                  <a:srgbClr val="00B0F0"/>
                </a:solidFill>
              </a:rPr>
              <a:t>y</a:t>
            </a:r>
            <a:endParaRPr lang="it-IT" i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883170"/>
            <a:ext cx="130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forward-</a:t>
            </a:r>
            <a:r>
              <a:rPr lang="en-US" i="1" dirty="0" smtClean="0">
                <a:solidFill>
                  <a:srgbClr val="00B0F0"/>
                </a:solidFill>
              </a:rPr>
              <a:t>y</a:t>
            </a:r>
            <a:endParaRPr lang="it-IT" i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182070"/>
            <a:ext cx="8607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99FF"/>
                </a:solidFill>
              </a:rPr>
              <a:t>backward-</a:t>
            </a:r>
            <a:r>
              <a:rPr lang="en-US" i="1" dirty="0" smtClean="0">
                <a:solidFill>
                  <a:srgbClr val="0099FF"/>
                </a:solidFill>
              </a:rPr>
              <a:t>y</a:t>
            </a:r>
            <a:r>
              <a:rPr lang="en-US" dirty="0" smtClean="0"/>
              <a:t>: negligible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dependence,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pA</a:t>
            </a:r>
            <a:r>
              <a:rPr lang="en-US" dirty="0" smtClean="0"/>
              <a:t> compatible with unity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99FF"/>
                </a:solidFill>
              </a:rPr>
              <a:t>mid-y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small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dependence, </a:t>
            </a:r>
            <a:r>
              <a:rPr lang="en-US" i="1" dirty="0" err="1"/>
              <a:t>R</a:t>
            </a:r>
            <a:r>
              <a:rPr lang="en-US" baseline="-25000" dirty="0" err="1"/>
              <a:t>pA</a:t>
            </a:r>
            <a:r>
              <a:rPr lang="en-US" dirty="0"/>
              <a:t> compatible with </a:t>
            </a:r>
            <a:r>
              <a:rPr lang="en-US" dirty="0" smtClean="0"/>
              <a:t>unity 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&gt;3GeV/c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99FF"/>
                </a:solidFill>
              </a:rPr>
              <a:t>forward-y</a:t>
            </a:r>
            <a:r>
              <a:rPr lang="en-US" dirty="0" smtClean="0"/>
              <a:t>: strong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pA</a:t>
            </a:r>
            <a:r>
              <a:rPr lang="en-US" dirty="0" smtClean="0"/>
              <a:t> increase with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228600" y="5290193"/>
            <a:ext cx="8686800" cy="1489417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04800" y="541020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360325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Comparison with theory: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332" y="5715000"/>
            <a:ext cx="86880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consistent with pure shadowing calculations and with coherent energy loss models (overestimating J/</a:t>
            </a:r>
            <a:r>
              <a:rPr lang="en-US" dirty="0" smtClean="0">
                <a:sym typeface="Symbol"/>
              </a:rPr>
              <a:t> suppression at low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, forward-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)</a:t>
            </a:r>
          </a:p>
          <a:p>
            <a:endParaRPr lang="en-US" sz="800" dirty="0">
              <a:sym typeface="Symbol"/>
            </a:endParaRPr>
          </a:p>
          <a:p>
            <a:r>
              <a:rPr lang="en-US" dirty="0" smtClean="0">
                <a:sym typeface="Symbol"/>
              </a:rPr>
              <a:t>CGC calculation overestimate suppression at forward-</a:t>
            </a:r>
            <a:r>
              <a:rPr lang="en-US" i="1" dirty="0" smtClean="0">
                <a:sym typeface="Symbol"/>
              </a:rPr>
              <a:t>y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6589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Q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event activity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1056382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Q</a:t>
            </a:r>
            <a:r>
              <a:rPr lang="en-US" sz="1600" baseline="-25000" dirty="0" err="1" smtClean="0"/>
              <a:t>pA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is a nuclear modification factor with a possible influence due to potential bias in the event activity estimator, not related to nuclear effects</a:t>
            </a:r>
            <a:endParaRPr lang="it-IT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49468"/>
              </p:ext>
            </p:extLst>
          </p:nvPr>
        </p:nvGraphicFramePr>
        <p:xfrm>
          <a:off x="6180138" y="2719388"/>
          <a:ext cx="2430462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6" name="Equation" r:id="rId3" imgW="1130040" imgH="507960" progId="Equation.3">
                  <p:embed/>
                </p:oleObj>
              </mc:Choice>
              <mc:Fallback>
                <p:oleObj name="Equation" r:id="rId3" imgW="1130040" imgH="50796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138" y="2719388"/>
                        <a:ext cx="2430462" cy="10906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47870" r="7423"/>
          <a:stretch/>
        </p:blipFill>
        <p:spPr bwMode="auto">
          <a:xfrm>
            <a:off x="1" y="914400"/>
            <a:ext cx="5941122" cy="433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304800" y="5434632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8600" y="5366393"/>
            <a:ext cx="8686800" cy="1123961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640" y="5397619"/>
            <a:ext cx="836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At forward-</a:t>
            </a:r>
            <a:r>
              <a:rPr lang="en-US" i="1" dirty="0" smtClean="0"/>
              <a:t>y</a:t>
            </a:r>
            <a:r>
              <a:rPr lang="en-US" dirty="0" smtClean="0"/>
              <a:t>, strong J/</a:t>
            </a:r>
            <a:r>
              <a:rPr lang="en-US" dirty="0" smtClean="0">
                <a:sym typeface="Symbol"/>
              </a:rPr>
              <a:t> </a:t>
            </a:r>
            <a:r>
              <a:rPr lang="en-US" i="1" dirty="0" err="1" smtClean="0"/>
              <a:t>Q</a:t>
            </a:r>
            <a:r>
              <a:rPr lang="en-US" baseline="-25000" dirty="0" err="1" smtClean="0"/>
              <a:t>pA</a:t>
            </a:r>
            <a:r>
              <a:rPr lang="en-US" dirty="0" smtClean="0"/>
              <a:t> decrease from low to high event activity</a:t>
            </a:r>
            <a:endParaRPr lang="it-IT" dirty="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07335" y="589140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525" y="5824449"/>
            <a:ext cx="829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backward-</a:t>
            </a:r>
            <a:r>
              <a:rPr lang="en-US" i="1" dirty="0" smtClean="0"/>
              <a:t>y, </a:t>
            </a:r>
            <a:r>
              <a:rPr lang="en-US" i="1" dirty="0" err="1" smtClean="0"/>
              <a:t>Q</a:t>
            </a:r>
            <a:r>
              <a:rPr lang="en-US" baseline="-25000" dirty="0" err="1" smtClean="0"/>
              <a:t>pA</a:t>
            </a:r>
            <a:r>
              <a:rPr lang="en-US" dirty="0" smtClean="0"/>
              <a:t> consistent with unity, with a feeble event activity dependence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 rot="255646">
            <a:off x="5057769" y="871716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Q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and event activity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1" r="8329"/>
          <a:stretch/>
        </p:blipFill>
        <p:spPr bwMode="auto">
          <a:xfrm>
            <a:off x="4505388" y="1107910"/>
            <a:ext cx="4618576" cy="342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42564" y="879311"/>
            <a:ext cx="292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80-100% event activity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304800" y="4723355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" y="4571993"/>
            <a:ext cx="8686800" cy="2175089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832" y="4670796"/>
            <a:ext cx="7059368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Q</a:t>
            </a:r>
            <a:r>
              <a:rPr lang="en-US" baseline="-25000" dirty="0" err="1" smtClean="0"/>
              <a:t>pA</a:t>
            </a:r>
            <a:r>
              <a:rPr lang="en-US" dirty="0" smtClean="0"/>
              <a:t> shows a strong dependence on event activity, </a:t>
            </a:r>
            <a:r>
              <a:rPr lang="en-US" i="1" dirty="0" smtClean="0"/>
              <a:t>y</a:t>
            </a:r>
            <a:r>
              <a:rPr lang="en-US" dirty="0" smtClean="0"/>
              <a:t> and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endParaRPr lang="it-IT" baseline="-25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1" r="8468"/>
          <a:stretch/>
        </p:blipFill>
        <p:spPr bwMode="auto">
          <a:xfrm>
            <a:off x="0" y="1107910"/>
            <a:ext cx="4611539" cy="342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420" y="5029200"/>
            <a:ext cx="8679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Low event activity classes</a:t>
            </a:r>
            <a:r>
              <a:rPr lang="en-US" dirty="0" smtClean="0"/>
              <a:t>: similar </a:t>
            </a:r>
            <a:r>
              <a:rPr lang="en-US" dirty="0"/>
              <a:t>backward and forward-</a:t>
            </a:r>
            <a:r>
              <a:rPr lang="en-US" i="1" dirty="0"/>
              <a:t>y </a:t>
            </a:r>
            <a:r>
              <a:rPr lang="en-US" dirty="0" err="1" smtClean="0"/>
              <a:t>behaviour</a:t>
            </a:r>
            <a:r>
              <a:rPr lang="en-US" dirty="0" smtClean="0"/>
              <a:t>, consistent with no modification, with a negligible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  <a:endParaRPr lang="en-US" sz="800" dirty="0"/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High event activity classes</a:t>
            </a:r>
            <a:r>
              <a:rPr lang="en-US" dirty="0" smtClean="0"/>
              <a:t>: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-dependent </a:t>
            </a:r>
            <a:r>
              <a:rPr lang="en-US" i="1" dirty="0" err="1" smtClean="0"/>
              <a:t>Q</a:t>
            </a:r>
            <a:r>
              <a:rPr lang="en-US" baseline="-25000" dirty="0" err="1" smtClean="0"/>
              <a:t>pA</a:t>
            </a:r>
            <a:r>
              <a:rPr lang="en-US" dirty="0" smtClean="0"/>
              <a:t> </a:t>
            </a:r>
            <a:r>
              <a:rPr lang="en-US" dirty="0" err="1" smtClean="0"/>
              <a:t>behaviour</a:t>
            </a:r>
            <a:r>
              <a:rPr lang="en-US" dirty="0" smtClean="0"/>
              <a:t>. 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i="1" dirty="0" smtClean="0"/>
              <a:t>   </a:t>
            </a:r>
            <a:r>
              <a:rPr lang="en-US" dirty="0" smtClean="0"/>
              <a:t> Difference between forward and backward-</a:t>
            </a:r>
            <a:r>
              <a:rPr lang="en-US" i="1" dirty="0" smtClean="0"/>
              <a:t>y</a:t>
            </a:r>
            <a:r>
              <a:rPr lang="en-US" dirty="0" smtClean="0"/>
              <a:t> is larger for increasing </a:t>
            </a:r>
            <a:br>
              <a:rPr lang="en-US" dirty="0" smtClean="0"/>
            </a:br>
            <a:r>
              <a:rPr lang="en-US" dirty="0" smtClean="0"/>
              <a:t>    event activity class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046764" y="873370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5-10% event activity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55646">
            <a:off x="8334368" y="1079056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FFCC00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Role of CNM effects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310" y="1866547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pA</a:t>
            </a: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4724" y="3647154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AA</a:t>
            </a:r>
            <a:endParaRPr lang="it-IT" sz="2800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638800"/>
            <a:ext cx="851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Sizeable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dependent suppression still visible 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 CNM effects not enough to explain AA data at high </a:t>
            </a:r>
            <a:r>
              <a:rPr lang="en-US" i="1" dirty="0" err="1" smtClean="0">
                <a:solidFill>
                  <a:srgbClr val="00B0F0"/>
                </a:solidFill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olidFill>
                  <a:srgbClr val="00B0F0"/>
                </a:solidFill>
                <a:sym typeface="Wingdings" panose="05000000000000000000" pitchFamily="2" charset="2"/>
              </a:rPr>
              <a:t>T</a:t>
            </a:r>
            <a:endParaRPr lang="en-US" baseline="-25000" dirty="0" smtClean="0">
              <a:solidFill>
                <a:srgbClr val="00B0F0"/>
              </a:solidFill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13852" y="5685504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696" y="5625816"/>
            <a:ext cx="8942440" cy="752026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79" y="1859741"/>
            <a:ext cx="4759421" cy="34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47841" r="8717"/>
          <a:stretch/>
        </p:blipFill>
        <p:spPr bwMode="auto">
          <a:xfrm>
            <a:off x="76200" y="2083050"/>
            <a:ext cx="4259833" cy="3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22" y="91440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Hypothesis: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52400" y="96419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494" y="1306988"/>
            <a:ext cx="85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1 kinematics for </a:t>
            </a:r>
            <a:r>
              <a:rPr lang="en-US" dirty="0"/>
              <a:t>J/</a:t>
            </a:r>
            <a:r>
              <a:rPr lang="en-US" dirty="0">
                <a:sym typeface="Symbol"/>
              </a:rPr>
              <a:t> production </a:t>
            </a:r>
            <a:endParaRPr lang="en-US" dirty="0" smtClean="0">
              <a:sym typeface="Symbol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CNM effects factorize in p-A and are dominated by shadowing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23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47593" r="8687"/>
          <a:stretch/>
        </p:blipFill>
        <p:spPr bwMode="auto">
          <a:xfrm>
            <a:off x="49922" y="2027395"/>
            <a:ext cx="4286111" cy="33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FFCC00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Role of CNM effects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310" y="1866547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pA</a:t>
            </a: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4724" y="3647154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AA</a:t>
            </a:r>
            <a:endParaRPr lang="it-IT" sz="2800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638800"/>
            <a:ext cx="851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Sizeable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dependent suppression still visible 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 CNM effects not enough to explain AA data at high </a:t>
            </a:r>
            <a:r>
              <a:rPr lang="en-US" i="1" dirty="0" err="1" smtClean="0">
                <a:solidFill>
                  <a:srgbClr val="00B0F0"/>
                </a:solidFill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olidFill>
                  <a:srgbClr val="00B0F0"/>
                </a:solidFill>
                <a:sym typeface="Wingdings" panose="05000000000000000000" pitchFamily="2" charset="2"/>
              </a:rPr>
              <a:t>T</a:t>
            </a:r>
            <a:endParaRPr lang="en-US" baseline="-25000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From enhancement to suppression increasing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 hint for recombination?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13852" y="5685504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5696" y="5625810"/>
            <a:ext cx="8942440" cy="1175040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28600" y="624840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79" y="1859741"/>
            <a:ext cx="4759421" cy="34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3222" y="91440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Hypothesis:</a:t>
            </a: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152400" y="96419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2494" y="1306988"/>
            <a:ext cx="85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1 kinematics for </a:t>
            </a:r>
            <a:r>
              <a:rPr lang="en-US" dirty="0"/>
              <a:t>J/</a:t>
            </a:r>
            <a:r>
              <a:rPr lang="en-US" dirty="0">
                <a:sym typeface="Symbol"/>
              </a:rPr>
              <a:t> production </a:t>
            </a:r>
            <a:endParaRPr lang="en-US" dirty="0" smtClean="0">
              <a:sym typeface="Symbol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CNM effects factorize in p-A and are dominated by shadowing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29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production in p-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collisions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52400" y="92964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914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Symbol"/>
              </a:rPr>
              <a:t>Being a more weakly bound state than the J/, the </a:t>
            </a:r>
            <a:r>
              <a:rPr lang="en-US" dirty="0">
                <a:solidFill>
                  <a:srgbClr val="0070C0"/>
                </a:solidFill>
                <a:sym typeface="Symbol"/>
              </a:rPr>
              <a:t>(2S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 is another interesting probe to investigate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charmonium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behaviour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in the medium</a:t>
            </a:r>
          </a:p>
        </p:txBody>
      </p:sp>
      <p:sp>
        <p:nvSpPr>
          <p:cNvPr id="8" name="Rectangle 7"/>
          <p:cNvSpPr/>
          <p:nvPr/>
        </p:nvSpPr>
        <p:spPr>
          <a:xfrm>
            <a:off x="888087" y="1600200"/>
            <a:ext cx="8332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J/</a:t>
            </a:r>
            <a:r>
              <a:rPr lang="en-US" dirty="0" smtClean="0">
                <a:sym typeface="Symbol"/>
              </a:rPr>
              <a:t> and (2S)</a:t>
            </a:r>
            <a:r>
              <a:rPr lang="en-US" dirty="0" smtClean="0">
                <a:sym typeface="Wingdings" panose="05000000000000000000" pitchFamily="2" charset="2"/>
              </a:rPr>
              <a:t> significantly </a:t>
            </a:r>
            <a:r>
              <a:rPr lang="en-US" dirty="0">
                <a:sym typeface="Wingdings" panose="05000000000000000000" pitchFamily="2" charset="2"/>
              </a:rPr>
              <a:t>affected by cold nuclear matter (CNM)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effects </a:t>
            </a:r>
            <a:r>
              <a:rPr lang="en-US" dirty="0" smtClean="0"/>
              <a:t>as </a:t>
            </a:r>
            <a:r>
              <a:rPr lang="en-US" dirty="0" smtClean="0">
                <a:solidFill>
                  <a:srgbClr val="0070C0"/>
                </a:solidFill>
              </a:rPr>
              <a:t>shadowing, energy loss and cc break-up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55214" y="161011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30108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energies: J/</a:t>
            </a:r>
            <a:r>
              <a:rPr lang="en-US" dirty="0" smtClean="0">
                <a:sym typeface="Symbol"/>
              </a:rPr>
              <a:t> </a:t>
            </a:r>
            <a:r>
              <a:rPr lang="en-US" dirty="0">
                <a:sym typeface="Symbol"/>
              </a:rPr>
              <a:t>and (2S</a:t>
            </a:r>
            <a:r>
              <a:rPr lang="en-US" dirty="0" smtClean="0">
                <a:sym typeface="Symbol"/>
              </a:rPr>
              <a:t>) </a:t>
            </a:r>
            <a:r>
              <a:rPr lang="en-US" dirty="0" err="1">
                <a:sym typeface="Symbol"/>
              </a:rPr>
              <a:t>behaviour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in p-A collisions interpreted in terms of </a:t>
            </a:r>
            <a:r>
              <a:rPr lang="en-US" dirty="0" err="1" smtClean="0">
                <a:sym typeface="Symbol"/>
              </a:rPr>
              <a:t>charmonia</a:t>
            </a:r>
            <a:r>
              <a:rPr lang="en-US" dirty="0" smtClean="0">
                <a:sym typeface="Symbol"/>
              </a:rPr>
              <a:t> crossing and formation time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09600" y="3019961"/>
            <a:ext cx="84633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mid-</a:t>
            </a:r>
            <a:r>
              <a:rPr lang="en-US" sz="1600" i="1" u="sng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y: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</a:t>
            </a:r>
            <a:r>
              <a:rPr lang="en-US" sz="1600" dirty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(2S</a:t>
            </a:r>
            <a:r>
              <a:rPr lang="en-US" sz="160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) </a:t>
            </a:r>
            <a:r>
              <a:rPr lang="en-US" sz="160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more suppressed than </a:t>
            </a:r>
            <a:r>
              <a:rPr lang="en-US" sz="160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J/: </a:t>
            </a:r>
          </a:p>
          <a:p>
            <a:r>
              <a:rPr lang="en-US" sz="1600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1600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formation time&lt;crossing time </a:t>
            </a:r>
            <a:r>
              <a:rPr lang="en-US" sz="1500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(fully formed resonance traversing the nucleus)</a:t>
            </a:r>
          </a:p>
          <a:p>
            <a:r>
              <a:rPr lang="en-US" sz="1600" u="sng" dirty="0" smtClean="0">
                <a:solidFill>
                  <a:schemeClr val="accent6">
                    <a:lumMod val="75000"/>
                  </a:schemeClr>
                </a:solidFill>
              </a:rPr>
              <a:t>forward-</a:t>
            </a:r>
            <a:r>
              <a:rPr lang="en-US" sz="1600" i="1" u="sng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1600" i="1" u="sng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: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similar J/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 and </a:t>
            </a:r>
            <a:r>
              <a:rPr lang="en-US" sz="1600" dirty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(2S) </a:t>
            </a:r>
            <a:r>
              <a:rPr lang="en-US" sz="1600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suppression </a:t>
            </a:r>
          </a:p>
          <a:p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formation </a:t>
            </a:r>
            <a:r>
              <a:rPr lang="en-US" sz="1600" dirty="0" smtClean="0">
                <a:sym typeface="Wingdings" panose="05000000000000000000" pitchFamily="2" charset="2"/>
              </a:rPr>
              <a:t>time&gt;crossing </a:t>
            </a:r>
            <a:r>
              <a:rPr lang="en-US" sz="1600" dirty="0">
                <a:sym typeface="Wingdings" panose="05000000000000000000" pitchFamily="2" charset="2"/>
              </a:rPr>
              <a:t>time</a:t>
            </a:r>
          </a:p>
          <a:p>
            <a:endParaRPr lang="en-US" sz="1600" dirty="0" smtClean="0">
              <a:ea typeface="Verdana" pitchFamily="34" charset="0"/>
              <a:cs typeface="Verdana" pitchFamily="34" charset="0"/>
              <a:sym typeface="Wingdings" pitchFamily="2" charset="2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09600" y="2986888"/>
            <a:ext cx="8207786" cy="120411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81" y="4054366"/>
            <a:ext cx="4414719" cy="28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06618" y="3868579"/>
            <a:ext cx="280878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PHENIX </a:t>
            </a:r>
            <a:r>
              <a:rPr lang="en-US" sz="1000" dirty="0" err="1" smtClean="0"/>
              <a:t>Collab</a:t>
            </a:r>
            <a:r>
              <a:rPr lang="en-US" sz="1000" dirty="0" smtClean="0"/>
              <a:t>., PRL 111 (2013) 202301</a:t>
            </a:r>
            <a:endParaRPr lang="it-IT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4648200"/>
            <a:ext cx="4455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High-energy: PHENIX has observed a </a:t>
            </a:r>
            <a:r>
              <a:rPr lang="en-US" dirty="0">
                <a:sym typeface="Symbol"/>
              </a:rPr>
              <a:t>(2S</a:t>
            </a:r>
            <a:r>
              <a:rPr lang="en-US" dirty="0" smtClean="0">
                <a:sym typeface="Symbol"/>
              </a:rPr>
              <a:t>) suppression stronger than the J/ one, in mid-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 d-Au collisions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214" y="5609898"/>
            <a:ext cx="4245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 unexpected because, at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RHIC, </a:t>
            </a:r>
            <a:r>
              <a:rPr lang="en-US" dirty="0" smtClean="0">
                <a:solidFill>
                  <a:srgbClr val="0070C0"/>
                </a:solidFill>
              </a:rPr>
              <a:t>crossing time should be </a:t>
            </a:r>
            <a:r>
              <a:rPr lang="en-US" dirty="0">
                <a:solidFill>
                  <a:srgbClr val="0070C0"/>
                </a:solidFill>
              </a:rPr>
              <a:t>shorter than </a:t>
            </a:r>
            <a:r>
              <a:rPr lang="en-US" dirty="0" err="1" smtClean="0">
                <a:solidFill>
                  <a:srgbClr val="0070C0"/>
                </a:solidFill>
              </a:rPr>
              <a:t>charmonium</a:t>
            </a:r>
            <a:r>
              <a:rPr lang="en-US" dirty="0" smtClean="0">
                <a:solidFill>
                  <a:srgbClr val="0070C0"/>
                </a:solidFill>
              </a:rPr>
              <a:t> formation </a:t>
            </a:r>
            <a:r>
              <a:rPr lang="en-US" dirty="0">
                <a:solidFill>
                  <a:srgbClr val="0070C0"/>
                </a:solidFill>
              </a:rPr>
              <a:t>time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06179" y="233781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06179" y="470858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(2S)/J/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212271" y="108578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1" y="5906869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Compared to pp, the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(2S)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is more suppressed than the J/ to a </a:t>
            </a:r>
            <a:r>
              <a:rPr lang="en-US" dirty="0" smtClean="0">
                <a:solidFill>
                  <a:srgbClr val="0070C0"/>
                </a:solidFill>
              </a:rPr>
              <a:t>2.0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 level at forward-</a:t>
            </a:r>
            <a:r>
              <a:rPr lang="en-US" i="1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and 3.2 at backward-</a:t>
            </a:r>
            <a:r>
              <a:rPr lang="en-US" i="1" dirty="0" smtClean="0">
                <a:solidFill>
                  <a:srgbClr val="0070C0"/>
                </a:solidFill>
                <a:sym typeface="Symbol"/>
              </a:rPr>
              <a:t>y</a:t>
            </a:r>
            <a:endParaRPr lang="it-IT" i="1" dirty="0">
              <a:solidFill>
                <a:srgbClr val="0070C0"/>
              </a:solidFill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838200" y="592523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019628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strong decrease of the </a:t>
            </a:r>
            <a:r>
              <a:rPr lang="en-US" dirty="0" smtClean="0">
                <a:sym typeface="Symbol"/>
              </a:rPr>
              <a:t>(2S) production in p-</a:t>
            </a:r>
            <a:r>
              <a:rPr lang="en-US" dirty="0" err="1" smtClean="0">
                <a:sym typeface="Symbol"/>
              </a:rPr>
              <a:t>Pb</a:t>
            </a:r>
            <a:r>
              <a:rPr lang="en-US" dirty="0" smtClean="0">
                <a:sym typeface="Symbol"/>
              </a:rPr>
              <a:t>, relative to J/, is observed with respect to the pp measurement (</a:t>
            </a:r>
            <a:r>
              <a:rPr lang="it-IT" dirty="0" smtClean="0">
                <a:sym typeface="Symbol"/>
              </a:rPr>
              <a:t>2.5&lt;</a:t>
            </a:r>
            <a:r>
              <a:rPr lang="it-IT" i="1" dirty="0" smtClean="0">
                <a:sym typeface="Symbol"/>
              </a:rPr>
              <a:t>y</a:t>
            </a:r>
            <a:r>
              <a:rPr lang="it-IT" baseline="-25000" dirty="0" smtClean="0">
                <a:sym typeface="Symbol"/>
              </a:rPr>
              <a:t>cms</a:t>
            </a:r>
            <a:r>
              <a:rPr lang="it-IT" dirty="0" smtClean="0">
                <a:sym typeface="Symbol"/>
              </a:rPr>
              <a:t>&lt;4, </a:t>
            </a:r>
            <a:r>
              <a:rPr lang="it-IT" dirty="0">
                <a:sym typeface="Symbol"/>
              </a:rPr>
              <a:t>s=7TeV)</a:t>
            </a:r>
            <a:endParaRPr lang="it-IT" dirty="0"/>
          </a:p>
          <a:p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5638800" y="2805686"/>
            <a:ext cx="3302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Warning: </a:t>
            </a:r>
            <a:r>
              <a:rPr lang="en-US" dirty="0" smtClean="0"/>
              <a:t>different </a:t>
            </a:r>
            <a:r>
              <a:rPr lang="en-US" dirty="0" smtClean="0">
                <a:sym typeface="Symbol"/>
              </a:rPr>
              <a:t>s and slightly different 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 range between p-</a:t>
            </a:r>
            <a:r>
              <a:rPr lang="en-US" dirty="0" err="1" smtClean="0">
                <a:sym typeface="Symbol"/>
              </a:rPr>
              <a:t>Pb</a:t>
            </a:r>
            <a:r>
              <a:rPr lang="en-US" dirty="0" smtClean="0">
                <a:sym typeface="Symbol"/>
              </a:rPr>
              <a:t> and pp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0" r="7089"/>
          <a:stretch/>
        </p:blipFill>
        <p:spPr bwMode="auto">
          <a:xfrm>
            <a:off x="78586" y="1905000"/>
            <a:ext cx="5191068" cy="38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 rot="538228">
            <a:off x="3146289" y="1919992"/>
            <a:ext cx="2109873" cy="338554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arXiv:1405.3796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15781" y="5849906"/>
            <a:ext cx="7678256" cy="77949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(2S)/J/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212271" y="108578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019628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strong decrease of the </a:t>
            </a:r>
            <a:r>
              <a:rPr lang="en-US" dirty="0" smtClean="0">
                <a:sym typeface="Symbol"/>
              </a:rPr>
              <a:t>(2S) production in p-</a:t>
            </a:r>
            <a:r>
              <a:rPr lang="en-US" dirty="0" err="1" smtClean="0">
                <a:sym typeface="Symbol"/>
              </a:rPr>
              <a:t>Pb</a:t>
            </a:r>
            <a:r>
              <a:rPr lang="en-US" dirty="0" smtClean="0">
                <a:sym typeface="Symbol"/>
              </a:rPr>
              <a:t>, relative to J/, is observed with respect to the pp measurement (</a:t>
            </a:r>
            <a:r>
              <a:rPr lang="it-IT" dirty="0" smtClean="0">
                <a:sym typeface="Symbol"/>
              </a:rPr>
              <a:t>2.5&lt;</a:t>
            </a:r>
            <a:r>
              <a:rPr lang="it-IT" i="1" dirty="0" smtClean="0">
                <a:sym typeface="Symbol"/>
              </a:rPr>
              <a:t>y</a:t>
            </a:r>
            <a:r>
              <a:rPr lang="it-IT" baseline="-25000" dirty="0" smtClean="0">
                <a:sym typeface="Symbol"/>
              </a:rPr>
              <a:t>cms</a:t>
            </a:r>
            <a:r>
              <a:rPr lang="it-IT" dirty="0" smtClean="0">
                <a:sym typeface="Symbol"/>
              </a:rPr>
              <a:t>&lt;4, </a:t>
            </a:r>
            <a:r>
              <a:rPr lang="it-IT" dirty="0">
                <a:sym typeface="Symbol"/>
              </a:rPr>
              <a:t>s=7TeV)</a:t>
            </a:r>
            <a:endParaRPr lang="it-IT" dirty="0"/>
          </a:p>
          <a:p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791935" y="5791200"/>
            <a:ext cx="766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 smtClean="0">
                <a:sym typeface="Symbol"/>
              </a:rPr>
              <a:t>(2S)/</a:t>
            </a:r>
            <a:r>
              <a:rPr lang="en-US" sz="1600" dirty="0">
                <a:sym typeface="Symbol"/>
              </a:rPr>
              <a:t>J</a:t>
            </a:r>
            <a:r>
              <a:rPr lang="en-US" sz="1600" dirty="0" smtClean="0">
                <a:sym typeface="Symbol"/>
              </a:rPr>
              <a:t>/]</a:t>
            </a:r>
            <a:r>
              <a:rPr lang="en-US" sz="1600" baseline="-25000" dirty="0" smtClean="0">
                <a:sym typeface="Symbol"/>
              </a:rPr>
              <a:t>pp </a:t>
            </a:r>
            <a:r>
              <a:rPr lang="en-US" sz="1600" dirty="0" smtClean="0">
                <a:sym typeface="Symbol"/>
              </a:rPr>
              <a:t>variation between (s=7TeV, 2.5&lt;y&lt;4) </a:t>
            </a:r>
            <a:r>
              <a:rPr lang="en-US" sz="1600" dirty="0">
                <a:sym typeface="Symbol"/>
              </a:rPr>
              <a:t>and (</a:t>
            </a:r>
            <a:r>
              <a:rPr lang="en-US" sz="1600" dirty="0" smtClean="0">
                <a:sym typeface="Symbol"/>
              </a:rPr>
              <a:t>s=5.02TeV</a:t>
            </a:r>
            <a:r>
              <a:rPr lang="en-US" sz="1600" dirty="0">
                <a:sym typeface="Symbol"/>
              </a:rPr>
              <a:t>, </a:t>
            </a:r>
            <a:r>
              <a:rPr lang="en-US" sz="1600" dirty="0" smtClean="0">
                <a:sym typeface="Symbol"/>
              </a:rPr>
              <a:t>2.03&lt;y&lt;3.53 or -4.46&lt;y&lt;-2.96)  </a:t>
            </a:r>
            <a:r>
              <a:rPr lang="en-US" sz="1600" dirty="0" smtClean="0"/>
              <a:t>evaluated using CDF and </a:t>
            </a:r>
            <a:r>
              <a:rPr lang="en-US" sz="1600" dirty="0" err="1" smtClean="0"/>
              <a:t>LHCb</a:t>
            </a:r>
            <a:r>
              <a:rPr lang="en-US" sz="1600" dirty="0" smtClean="0"/>
              <a:t> data (amounts to 8% included in the systematic uncertainty)</a:t>
            </a:r>
            <a:endParaRPr lang="it-IT" sz="1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0" r="7703"/>
          <a:stretch/>
        </p:blipFill>
        <p:spPr bwMode="auto">
          <a:xfrm>
            <a:off x="95728" y="1896270"/>
            <a:ext cx="5156784" cy="386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538228">
            <a:off x="3146289" y="1919992"/>
            <a:ext cx="2109873" cy="338554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arXiv:1405.3796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256550" y="245339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4836" y="2453390"/>
            <a:ext cx="3664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double ratio allows a direct comparison of the J/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</a:t>
            </a:r>
            <a:r>
              <a:rPr lang="en-US" dirty="0" smtClean="0">
                <a:solidFill>
                  <a:srgbClr val="0070C0"/>
                </a:solidFill>
              </a:rPr>
              <a:t>(2S) production yields between experiments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1429" y="3816060"/>
            <a:ext cx="3627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Similar effect seen by PHENIX in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d-Au collisions, at mid-</a:t>
            </a:r>
            <a:r>
              <a:rPr lang="en-US" i="1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, at 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s</a:t>
            </a:r>
            <a:r>
              <a:rPr lang="en-US" baseline="-25000" dirty="0" err="1" smtClean="0">
                <a:solidFill>
                  <a:srgbClr val="0070C0"/>
                </a:solidFill>
                <a:sym typeface="Symbol"/>
              </a:rPr>
              <a:t>NN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=200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GeV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5256550" y="385347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08462" y="2393143"/>
            <a:ext cx="3783138" cy="2483657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49530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Line</a:t>
            </a:r>
            <a:r>
              <a:rPr lang="en-US" sz="1400" dirty="0" smtClean="0"/>
              <a:t>: statistical uncertainty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Shaded box</a:t>
            </a:r>
            <a:r>
              <a:rPr lang="en-US" sz="1400" dirty="0" smtClean="0"/>
              <a:t>: partially correl. syst. </a:t>
            </a:r>
            <a:r>
              <a:rPr lang="en-US" sz="1400" dirty="0" err="1" smtClean="0"/>
              <a:t>unc</a:t>
            </a:r>
            <a:r>
              <a:rPr lang="en-US" sz="1400" dirty="0" smtClean="0"/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Open box</a:t>
            </a:r>
            <a:r>
              <a:rPr lang="en-US" sz="1400" dirty="0" smtClean="0"/>
              <a:t>: uncorrelated syst. uncertainty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1041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y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cms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16" name="Picture 24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48492" r="5772"/>
          <a:stretch/>
        </p:blipFill>
        <p:spPr bwMode="auto">
          <a:xfrm>
            <a:off x="0" y="2622030"/>
            <a:ext cx="4918261" cy="35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212271" y="1013152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990600"/>
            <a:ext cx="845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 smtClean="0"/>
              <a:t>suppression with respect to binary scaled pp yield can be quantified with the nuclear modification factor </a:t>
            </a:r>
            <a:endParaRPr lang="it-IT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234589"/>
              </p:ext>
            </p:extLst>
          </p:nvPr>
        </p:nvGraphicFramePr>
        <p:xfrm>
          <a:off x="1371600" y="1670050"/>
          <a:ext cx="324802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" name="Equation" r:id="rId5" imgW="1854000" imgH="482400" progId="Equation.3">
                  <p:embed/>
                </p:oleObj>
              </mc:Choice>
              <mc:Fallback>
                <p:oleObj name="Equation" r:id="rId5" imgW="1854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70050"/>
                        <a:ext cx="324802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4999220" y="269673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9506" y="26357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ym typeface="Symbol"/>
              </a:rPr>
              <a:t>(2S) suppression is stronger than the J/ one and reaches a factor ~2 wrt pp</a:t>
            </a:r>
            <a:endParaRPr lang="it-IT" dirty="0"/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4999220" y="373305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4020" y="370257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initial state CNM effects (shadowing and coherent energy loss) expected for both J/</a:t>
            </a:r>
            <a:r>
              <a:rPr lang="en-US" dirty="0" smtClean="0">
                <a:sym typeface="Symbol"/>
              </a:rPr>
              <a:t> and (2S)</a:t>
            </a:r>
            <a:endParaRPr lang="it-IT" dirty="0"/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 rot="5400000">
            <a:off x="6705600" y="4953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5305961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Theoretical predictions in disagreement with </a:t>
            </a:r>
            <a:r>
              <a:rPr lang="it-IT" dirty="0">
                <a:solidFill>
                  <a:srgbClr val="0070C0"/>
                </a:solidFill>
                <a:sym typeface="Symbol"/>
              </a:rPr>
              <a:t>(2S</a:t>
            </a:r>
            <a:r>
              <a:rPr lang="it-IT" dirty="0" smtClean="0">
                <a:solidFill>
                  <a:srgbClr val="0070C0"/>
                </a:solidFill>
                <a:sym typeface="Symbol"/>
              </a:rPr>
              <a:t>) result</a:t>
            </a:r>
            <a:endParaRPr lang="it-IT" sz="800" i="1" dirty="0" smtClean="0">
              <a:solidFill>
                <a:srgbClr val="0070C0"/>
              </a:solidFill>
              <a:sym typeface="Symbol"/>
            </a:endParaRPr>
          </a:p>
          <a:p>
            <a:r>
              <a:rPr lang="it-IT" sz="800" i="1" dirty="0" smtClean="0">
                <a:solidFill>
                  <a:srgbClr val="0070C0"/>
                </a:solidFill>
                <a:sym typeface="Symbol"/>
              </a:rPr>
              <a:t> </a:t>
            </a:r>
          </a:p>
          <a:p>
            <a:r>
              <a:rPr lang="it-IT" dirty="0" smtClean="0">
                <a:solidFill>
                  <a:srgbClr val="0070C0"/>
                </a:solidFill>
                <a:sym typeface="Symbol"/>
              </a:rPr>
              <a:t>Other mechanisms needed to explain </a:t>
            </a:r>
            <a:r>
              <a:rPr lang="it-IT" dirty="0">
                <a:solidFill>
                  <a:srgbClr val="0070C0"/>
                </a:solidFill>
                <a:sym typeface="Symbol"/>
              </a:rPr>
              <a:t>(2S</a:t>
            </a:r>
            <a:r>
              <a:rPr lang="it-IT" dirty="0" smtClean="0">
                <a:solidFill>
                  <a:srgbClr val="0070C0"/>
                </a:solidFill>
                <a:sym typeface="Symbol"/>
              </a:rPr>
              <a:t>) behaviour?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0" y="1699736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(again, used </a:t>
            </a:r>
            <a:r>
              <a:rPr lang="en-US" sz="1400" dirty="0" smtClean="0">
                <a:sym typeface="Symbol"/>
              </a:rPr>
              <a:t>s=</a:t>
            </a:r>
            <a:r>
              <a:rPr lang="en-US" sz="1400" dirty="0" smtClean="0"/>
              <a:t>7TeV pp ratio including an 8% systematic uncertainty related to the different kinematics) </a:t>
            </a:r>
            <a:endParaRPr lang="it-IT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0" y="2964952"/>
            <a:ext cx="1624163" cy="27699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arXiv:1405.3796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928936" y="2623948"/>
            <a:ext cx="4138863" cy="402352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y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cms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212271" y="936952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609600" y="167517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4400" y="160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Can the stronger </a:t>
            </a:r>
            <a:r>
              <a:rPr lang="en-US" dirty="0">
                <a:solidFill>
                  <a:srgbClr val="0070C0"/>
                </a:solidFill>
              </a:rPr>
              <a:t>suppression of the weakly bound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(2S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 be due to </a:t>
            </a:r>
            <a:r>
              <a:rPr lang="en-US" dirty="0" smtClean="0">
                <a:solidFill>
                  <a:srgbClr val="0070C0"/>
                </a:solidFill>
              </a:rPr>
              <a:t>break-up of the fully formed </a:t>
            </a:r>
            <a:r>
              <a:rPr lang="en-US" dirty="0">
                <a:solidFill>
                  <a:srgbClr val="0070C0"/>
                </a:solidFill>
              </a:rPr>
              <a:t>resonance in </a:t>
            </a:r>
            <a:r>
              <a:rPr lang="en-US" dirty="0" smtClean="0">
                <a:solidFill>
                  <a:srgbClr val="0070C0"/>
                </a:solidFill>
              </a:rPr>
              <a:t>CNM?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45250" y="2286000"/>
            <a:ext cx="447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possible if formation time </a:t>
            </a:r>
          </a:p>
          <a:p>
            <a:r>
              <a:rPr lang="en-US" sz="1600" dirty="0" smtClean="0"/>
              <a:t>(</a:t>
            </a:r>
            <a:r>
              <a:rPr lang="en-US" sz="1600" dirty="0" smtClean="0">
                <a:sym typeface="Symbol"/>
              </a:rPr>
              <a:t></a:t>
            </a:r>
            <a:r>
              <a:rPr lang="en-US" sz="1600" baseline="-25000" dirty="0" smtClean="0">
                <a:sym typeface="Symbol"/>
              </a:rPr>
              <a:t>f </a:t>
            </a:r>
            <a:r>
              <a:rPr lang="en-US" sz="1600" dirty="0" smtClean="0"/>
              <a:t>~0.05-0.15fm/c) &lt;</a:t>
            </a:r>
            <a:r>
              <a:rPr lang="en-US" sz="1600" dirty="0" smtClean="0">
                <a:sym typeface="Symbol"/>
              </a:rPr>
              <a:t>crossing time </a:t>
            </a:r>
            <a:r>
              <a:rPr lang="en-US" sz="1600" dirty="0"/>
              <a:t>(</a:t>
            </a:r>
            <a:r>
              <a:rPr lang="en-US" sz="1600" dirty="0">
                <a:sym typeface="Symbol"/>
              </a:rPr>
              <a:t></a:t>
            </a:r>
            <a:r>
              <a:rPr lang="en-US" sz="1600" baseline="-25000" dirty="0">
                <a:sym typeface="Symbol"/>
              </a:rPr>
              <a:t>c</a:t>
            </a:r>
            <a:r>
              <a:rPr lang="en-US" sz="1600" dirty="0" smtClean="0">
                <a:sym typeface="Symbol"/>
              </a:rPr>
              <a:t>)</a:t>
            </a:r>
            <a:endParaRPr lang="it-IT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778777" y="2910590"/>
            <a:ext cx="20088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forward-</a:t>
            </a:r>
            <a:r>
              <a:rPr lang="en-US" sz="1600" i="1" dirty="0" smtClean="0">
                <a:solidFill>
                  <a:srgbClr val="0070C0"/>
                </a:solidFill>
              </a:rPr>
              <a:t>y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sz="1600" dirty="0" smtClean="0">
                <a:solidFill>
                  <a:srgbClr val="0070C0"/>
                </a:solidFill>
                <a:sym typeface="Symbol"/>
              </a:rPr>
              <a:t>     </a:t>
            </a:r>
            <a:r>
              <a:rPr lang="en-US" sz="1600" baseline="-25000" dirty="0" smtClean="0">
                <a:solidFill>
                  <a:srgbClr val="0070C0"/>
                </a:solidFill>
                <a:sym typeface="Symbol"/>
              </a:rPr>
              <a:t>c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~10</a:t>
            </a:r>
            <a:r>
              <a:rPr lang="en-US" sz="1600" baseline="30000" dirty="0" smtClean="0">
                <a:solidFill>
                  <a:srgbClr val="0070C0"/>
                </a:solidFill>
                <a:sym typeface="Symbol"/>
              </a:rPr>
              <a:t>-4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sym typeface="Symbol"/>
              </a:rPr>
              <a:t>fm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/c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backward-</a:t>
            </a:r>
            <a:r>
              <a:rPr lang="en-US" sz="1600" i="1" dirty="0" smtClean="0">
                <a:solidFill>
                  <a:srgbClr val="0070C0"/>
                </a:solidFill>
              </a:rPr>
              <a:t>y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sz="1600" dirty="0" smtClean="0">
                <a:solidFill>
                  <a:srgbClr val="0070C0"/>
                </a:solidFill>
                <a:sym typeface="Symbol"/>
              </a:rPr>
              <a:t>     </a:t>
            </a:r>
            <a:r>
              <a:rPr lang="en-US" sz="1600" baseline="-25000" dirty="0" smtClean="0">
                <a:solidFill>
                  <a:srgbClr val="0070C0"/>
                </a:solidFill>
                <a:sym typeface="Symbol"/>
              </a:rPr>
              <a:t>c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~710</a:t>
            </a:r>
            <a:r>
              <a:rPr lang="en-US" sz="1600" baseline="30000" dirty="0" smtClean="0">
                <a:solidFill>
                  <a:srgbClr val="0070C0"/>
                </a:solidFill>
                <a:sym typeface="Symbol"/>
              </a:rPr>
              <a:t>-2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sym typeface="Symbol"/>
              </a:rPr>
              <a:t>fm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/c</a:t>
            </a:r>
            <a:endParaRPr lang="en-US" sz="1600" dirty="0">
              <a:solidFill>
                <a:srgbClr val="0070C0"/>
              </a:solidFill>
              <a:sym typeface="Symbo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69957" y="4540770"/>
            <a:ext cx="376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break-up effects excluded at forward-</a:t>
            </a:r>
            <a:r>
              <a:rPr lang="en-US" sz="1600" i="1" dirty="0" smtClean="0"/>
              <a:t>y</a:t>
            </a:r>
            <a:endParaRPr lang="it-IT" sz="1600" i="1" dirty="0"/>
          </a:p>
        </p:txBody>
      </p:sp>
      <p:sp>
        <p:nvSpPr>
          <p:cNvPr id="35" name="AutoShape 13"/>
          <p:cNvSpPr>
            <a:spLocks noChangeAspect="1" noChangeArrowheads="1"/>
          </p:cNvSpPr>
          <p:nvPr/>
        </p:nvSpPr>
        <p:spPr bwMode="auto">
          <a:xfrm>
            <a:off x="4806460" y="4547521"/>
            <a:ext cx="283464" cy="2834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20070" y="5150370"/>
            <a:ext cx="4108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 backward-</a:t>
            </a:r>
            <a:r>
              <a:rPr lang="en-US" sz="1600" i="1" dirty="0" smtClean="0"/>
              <a:t>y</a:t>
            </a:r>
            <a:r>
              <a:rPr lang="en-US" sz="1600" dirty="0" smtClean="0"/>
              <a:t>, since </a:t>
            </a:r>
            <a:r>
              <a:rPr lang="en-US" sz="1600" dirty="0" smtClean="0">
                <a:sym typeface="Symbol"/>
              </a:rPr>
              <a:t></a:t>
            </a:r>
            <a:r>
              <a:rPr lang="en-US" sz="1600" baseline="-25000" dirty="0" smtClean="0">
                <a:sym typeface="Symbol"/>
              </a:rPr>
              <a:t>f </a:t>
            </a:r>
            <a:r>
              <a:rPr lang="en-US" sz="1600" dirty="0" smtClean="0">
                <a:sym typeface="Symbol"/>
              </a:rPr>
              <a:t>~</a:t>
            </a:r>
            <a:r>
              <a:rPr lang="en-US" sz="1600" baseline="-25000" dirty="0" smtClean="0">
                <a:sym typeface="Symbol"/>
              </a:rPr>
              <a:t>c </a:t>
            </a:r>
            <a:r>
              <a:rPr lang="en-US" sz="1600" dirty="0" smtClean="0">
                <a:sym typeface="Symbol"/>
              </a:rPr>
              <a:t>,</a:t>
            </a:r>
            <a:r>
              <a:rPr lang="en-US" sz="1600" baseline="-25000" dirty="0" smtClean="0">
                <a:sym typeface="Symbol"/>
              </a:rPr>
              <a:t> </a:t>
            </a:r>
            <a:r>
              <a:rPr lang="en-US" sz="1600" dirty="0" smtClean="0">
                <a:sym typeface="Symbol"/>
              </a:rPr>
              <a:t>break-up in CNM can hardly explain the very strong difference between J/ and (2S) suppressions</a:t>
            </a:r>
            <a:r>
              <a:rPr lang="en-US" sz="1600" dirty="0" smtClean="0"/>
              <a:t> </a:t>
            </a:r>
            <a:endParaRPr lang="it-IT" sz="1600" dirty="0"/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76200" y="631784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0999" y="6271629"/>
            <a:ext cx="8484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Final state effects related to the (</a:t>
            </a:r>
            <a:r>
              <a:rPr lang="en-US" dirty="0" err="1" smtClean="0">
                <a:solidFill>
                  <a:srgbClr val="0070C0"/>
                </a:solidFill>
              </a:rPr>
              <a:t>hadronic</a:t>
            </a:r>
            <a:r>
              <a:rPr lang="en-US" dirty="0" smtClean="0">
                <a:solidFill>
                  <a:srgbClr val="0070C0"/>
                </a:solidFill>
              </a:rPr>
              <a:t>) medium created in the p-</a:t>
            </a:r>
            <a:r>
              <a:rPr lang="en-US" dirty="0" err="1" smtClean="0">
                <a:solidFill>
                  <a:srgbClr val="0070C0"/>
                </a:solidFill>
              </a:rPr>
              <a:t>Pb</a:t>
            </a:r>
            <a:r>
              <a:rPr lang="en-US" dirty="0" smtClean="0">
                <a:solidFill>
                  <a:srgbClr val="0070C0"/>
                </a:solidFill>
              </a:rPr>
              <a:t> collisions?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9" name="AutoShape 13"/>
          <p:cNvSpPr>
            <a:spLocks noChangeAspect="1" noChangeArrowheads="1"/>
          </p:cNvSpPr>
          <p:nvPr/>
        </p:nvSpPr>
        <p:spPr bwMode="auto">
          <a:xfrm>
            <a:off x="4812320" y="5196590"/>
            <a:ext cx="283464" cy="2834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" y="914400"/>
            <a:ext cx="845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 smtClean="0"/>
              <a:t>suppression with respect to binary scaled pp yield can be quantified with the nuclear modification factor </a:t>
            </a:r>
            <a:endParaRPr lang="it-IT" dirty="0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191165"/>
              </p:ext>
            </p:extLst>
          </p:nvPr>
        </p:nvGraphicFramePr>
        <p:xfrm>
          <a:off x="7399338" y="2986088"/>
          <a:ext cx="114458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9" name="Equation" r:id="rId4" imgW="596880" imgH="457200" progId="Equation.3">
                  <p:embed/>
                </p:oleObj>
              </mc:Choice>
              <mc:Fallback>
                <p:oleObj name="Equation" r:id="rId4" imgW="596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2986088"/>
                        <a:ext cx="1144587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172200" y="4060315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D. </a:t>
            </a:r>
            <a:r>
              <a:rPr lang="en-US" sz="1050" dirty="0" err="1" smtClean="0"/>
              <a:t>McGlinchey</a:t>
            </a:r>
            <a:r>
              <a:rPr lang="en-US" sz="1050" dirty="0" smtClean="0"/>
              <a:t>, A. </a:t>
            </a:r>
            <a:r>
              <a:rPr lang="en-US" sz="1050" dirty="0" err="1" smtClean="0"/>
              <a:t>Frawley</a:t>
            </a:r>
            <a:r>
              <a:rPr lang="en-US" sz="1050" dirty="0" smtClean="0"/>
              <a:t> and </a:t>
            </a:r>
            <a:r>
              <a:rPr lang="en-US" sz="1050" dirty="0" err="1" smtClean="0"/>
              <a:t>R.Vogt</a:t>
            </a:r>
            <a:r>
              <a:rPr lang="en-US" sz="1050" dirty="0" smtClean="0"/>
              <a:t>, PRC 87,054910 (2013)</a:t>
            </a:r>
            <a:endParaRPr lang="it-IT" sz="1050" dirty="0"/>
          </a:p>
        </p:txBody>
      </p:sp>
      <p:pic>
        <p:nvPicPr>
          <p:cNvPr id="43" name="Picture 24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48492" r="7967"/>
          <a:stretch/>
        </p:blipFill>
        <p:spPr bwMode="auto">
          <a:xfrm>
            <a:off x="1" y="2622030"/>
            <a:ext cx="4800600" cy="357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048000" y="2964952"/>
            <a:ext cx="1624163" cy="27699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arXiv:1405.3796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767406" y="2241115"/>
            <a:ext cx="4224194" cy="4021914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ttps://encrypted-tbn1.gstatic.com/images?q=tbn:ANd9GcQEHn7TAD_czhEou86gm9nXPM-tHSkDLRuS9amwIF0d7VGzrP7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 bwMode="auto">
          <a:xfrm>
            <a:off x="7797207" y="3215869"/>
            <a:ext cx="1346793" cy="13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56599" y="4249992"/>
            <a:ext cx="3748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there are medium effects  </a:t>
            </a:r>
          </a:p>
          <a:p>
            <a:r>
              <a:rPr lang="en-US" sz="2000" dirty="0">
                <a:solidFill>
                  <a:srgbClr val="0099FF"/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0099FF"/>
                </a:solidFill>
                <a:sym typeface="Wingdings" pitchFamily="2" charset="2"/>
              </a:rPr>
              <a:t>    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400" i="1" dirty="0">
                <a:solidFill>
                  <a:srgbClr val="0070C0"/>
                </a:solidFill>
                <a:sym typeface="Wingdings" pitchFamily="2" charset="2"/>
              </a:rPr>
              <a:t>R</a:t>
            </a:r>
            <a:r>
              <a:rPr lang="en-US" sz="2400" baseline="-25000" dirty="0">
                <a:solidFill>
                  <a:srgbClr val="0070C0"/>
                </a:solidFill>
                <a:sym typeface="Wingdings" pitchFamily="2" charset="2"/>
              </a:rPr>
              <a:t>AA</a:t>
            </a: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sym typeface="Symbol"/>
              </a:rPr>
              <a:t>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 1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202" y="2667000"/>
            <a:ext cx="6664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yield scales with the number of binary collisions </a:t>
            </a:r>
          </a:p>
          <a:p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400" i="1" dirty="0" smtClean="0">
                <a:solidFill>
                  <a:srgbClr val="0070C0"/>
                </a:solidFill>
                <a:sym typeface="Wingdings" pitchFamily="2" charset="2"/>
              </a:rPr>
              <a:t>R</a:t>
            </a:r>
            <a:r>
              <a:rPr lang="en-US" sz="2400" baseline="-25000" dirty="0" smtClean="0">
                <a:solidFill>
                  <a:srgbClr val="0070C0"/>
                </a:solidFill>
                <a:sym typeface="Wingdings" pitchFamily="2" charset="2"/>
              </a:rPr>
              <a:t>AA</a:t>
            </a:r>
            <a:r>
              <a:rPr lang="en-US" sz="2400" dirty="0" smtClean="0">
                <a:solidFill>
                  <a:srgbClr val="0070C0"/>
                </a:solidFill>
                <a:sym typeface="Wingdings" pitchFamily="2" charset="2"/>
              </a:rPr>
              <a:t> = 1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030069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Nuclear modification factor </a:t>
            </a:r>
            <a:r>
              <a:rPr lang="en-US" b="1" i="1" dirty="0" smtClean="0">
                <a:solidFill>
                  <a:srgbClr val="0066FF"/>
                </a:solidFill>
              </a:rPr>
              <a:t>R</a:t>
            </a:r>
            <a:r>
              <a:rPr lang="en-US" b="1" baseline="-25000" dirty="0" smtClean="0">
                <a:solidFill>
                  <a:srgbClr val="0066FF"/>
                </a:solidFill>
              </a:rPr>
              <a:t>AA</a:t>
            </a:r>
            <a:r>
              <a:rPr lang="en-US" dirty="0" smtClean="0"/>
              <a:t>:</a:t>
            </a:r>
            <a:endParaRPr lang="it-IT" baseline="-25000" dirty="0"/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251799" y="2739530"/>
            <a:ext cx="30480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228600" y="4292874"/>
            <a:ext cx="30480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3" name="TextBox 22"/>
          <p:cNvSpPr txBox="1"/>
          <p:nvPr/>
        </p:nvSpPr>
        <p:spPr>
          <a:xfrm>
            <a:off x="4023852" y="4727862"/>
            <a:ext cx="4466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Hot Medium effects:</a:t>
            </a:r>
          </a:p>
          <a:p>
            <a:pPr marL="285750" indent="-285750">
              <a:buClr>
                <a:srgbClr val="FF0000"/>
              </a:buClr>
              <a:buSzPct val="200000"/>
              <a:buFont typeface="Arial" pitchFamily="34" charset="0"/>
              <a:buChar char="•"/>
            </a:pPr>
            <a:r>
              <a:rPr lang="en-US" sz="1600" dirty="0" err="1" smtClean="0"/>
              <a:t>quarkonium</a:t>
            </a:r>
            <a:r>
              <a:rPr lang="en-US" sz="1600" dirty="0" smtClean="0"/>
              <a:t> suppression </a:t>
            </a:r>
          </a:p>
          <a:p>
            <a:pPr marL="285750" indent="-285750">
              <a:buClr>
                <a:srgbClr val="FF0000"/>
              </a:buClr>
              <a:buSzPct val="200000"/>
              <a:buFont typeface="Arial" pitchFamily="34" charset="0"/>
              <a:buChar char="•"/>
            </a:pPr>
            <a:r>
              <a:rPr lang="en-US" sz="1600" dirty="0" smtClean="0"/>
              <a:t>enhancement due to recombination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038600" y="3400092"/>
                <a:ext cx="4261103" cy="11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Cold Nuclear Matter effects (CNM):</a:t>
                </a:r>
              </a:p>
              <a:p>
                <a:pPr marL="285750" indent="-285750">
                  <a:buClr>
                    <a:srgbClr val="FF0000"/>
                  </a:buClr>
                  <a:buSzPct val="200000"/>
                  <a:buFont typeface="Arial" pitchFamily="34" charset="0"/>
                  <a:buChar char="•"/>
                </a:pPr>
                <a:r>
                  <a:rPr lang="en-US" sz="1600" dirty="0" smtClean="0"/>
                  <a:t>Nuclear </a:t>
                </a:r>
                <a:r>
                  <a:rPr lang="en-US" sz="1600" dirty="0" err="1" smtClean="0"/>
                  <a:t>parton</a:t>
                </a:r>
                <a:r>
                  <a:rPr lang="en-US" sz="1600" dirty="0" smtClean="0"/>
                  <a:t> shadowing</a:t>
                </a:r>
              </a:p>
              <a:p>
                <a:pPr marL="285750" indent="-285750">
                  <a:buClr>
                    <a:srgbClr val="FF0000"/>
                  </a:buClr>
                  <a:buSzPct val="200000"/>
                  <a:buFont typeface="Arial" pitchFamily="34" charset="0"/>
                  <a:buChar char="•"/>
                </a:pPr>
                <a:r>
                  <a:rPr lang="en-US" sz="1600" dirty="0" smtClean="0"/>
                  <a:t>Parton energy loss</a:t>
                </a:r>
              </a:p>
              <a:p>
                <a:pPr marL="285750" indent="-285750">
                  <a:buClr>
                    <a:srgbClr val="FF0000"/>
                  </a:buClr>
                  <a:buSzPct val="200000"/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 smtClean="0"/>
                  <a:t> in medium break-up</a:t>
                </a:r>
                <a:endParaRPr lang="it-IT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400092"/>
                <a:ext cx="4261103" cy="1162434"/>
              </a:xfrm>
              <a:prstGeom prst="rect">
                <a:avLst/>
              </a:prstGeom>
              <a:blipFill rotWithShape="1">
                <a:blip r:embed="rId4"/>
                <a:stretch>
                  <a:fillRect l="-4585" t="-2632" r="-573" b="-2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371600" y="5983069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99FF"/>
                </a:solidFill>
                <a:cs typeface="Arial" pitchFamily="34" charset="0"/>
              </a:rPr>
              <a:t>knowledge of </a:t>
            </a:r>
            <a:r>
              <a:rPr lang="en-US" dirty="0" smtClean="0">
                <a:solidFill>
                  <a:srgbClr val="0099FF"/>
                </a:solidFill>
                <a:cs typeface="Arial" pitchFamily="34" charset="0"/>
              </a:rPr>
              <a:t>CNM effects fundamental </a:t>
            </a:r>
            <a:r>
              <a:rPr lang="en-US" dirty="0">
                <a:solidFill>
                  <a:srgbClr val="0099FF"/>
                </a:solidFill>
                <a:cs typeface="Arial" pitchFamily="34" charset="0"/>
              </a:rPr>
              <a:t>to disentangle genuine QGP </a:t>
            </a:r>
            <a:r>
              <a:rPr lang="en-US" dirty="0" smtClean="0">
                <a:solidFill>
                  <a:srgbClr val="0099FF"/>
                </a:solidFill>
                <a:cs typeface="Arial" pitchFamily="34" charset="0"/>
              </a:rPr>
              <a:t>induced modification </a:t>
            </a:r>
            <a:r>
              <a:rPr lang="en-US" dirty="0">
                <a:solidFill>
                  <a:srgbClr val="0099FF"/>
                </a:solidFill>
                <a:cs typeface="Arial" pitchFamily="34" charset="0"/>
              </a:rPr>
              <a:t>in </a:t>
            </a:r>
            <a:r>
              <a:rPr lang="en-US" dirty="0" smtClean="0">
                <a:solidFill>
                  <a:srgbClr val="0099FF"/>
                </a:solidFill>
                <a:cs typeface="Arial" pitchFamily="34" charset="0"/>
              </a:rPr>
              <a:t>AA!</a:t>
            </a:r>
            <a:endParaRPr lang="en-US" dirty="0">
              <a:solidFill>
                <a:srgbClr val="0099FF"/>
              </a:solidFill>
              <a:cs typeface="Arial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664576"/>
              </p:ext>
            </p:extLst>
          </p:nvPr>
        </p:nvGraphicFramePr>
        <p:xfrm>
          <a:off x="5749925" y="1200150"/>
          <a:ext cx="24034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9" name="Equation" r:id="rId5" imgW="1117440" imgH="469800" progId="Equation.3">
                  <p:embed/>
                </p:oleObj>
              </mc:Choice>
              <mc:Fallback>
                <p:oleObj name="Equation" r:id="rId5" imgW="1117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925" y="1200150"/>
                        <a:ext cx="2403475" cy="10096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99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1402310"/>
            <a:ext cx="525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compare </a:t>
            </a:r>
            <a:r>
              <a:rPr lang="en-US" dirty="0" err="1"/>
              <a:t>quarkonium</a:t>
            </a:r>
            <a:r>
              <a:rPr lang="en-US" dirty="0"/>
              <a:t> yield in AA with the pp one, scaled by </a:t>
            </a:r>
            <a:r>
              <a:rPr lang="en-US" dirty="0" smtClean="0"/>
              <a:t>the nuclear overlap factor </a:t>
            </a:r>
            <a:r>
              <a:rPr lang="en-US" i="1" dirty="0" smtClean="0"/>
              <a:t>T</a:t>
            </a:r>
            <a:r>
              <a:rPr lang="en-US" baseline="-25000" dirty="0" smtClean="0"/>
              <a:t>AA</a:t>
            </a:r>
            <a:r>
              <a:rPr lang="en-US" dirty="0" smtClean="0"/>
              <a:t> (from </a:t>
            </a:r>
            <a:r>
              <a:rPr lang="en-US" dirty="0" err="1"/>
              <a:t>Glauber</a:t>
            </a:r>
            <a:r>
              <a:rPr lang="en-US" dirty="0"/>
              <a:t> model)</a:t>
            </a:r>
            <a:endParaRPr lang="it-IT" baseline="-25000" dirty="0"/>
          </a:p>
        </p:txBody>
      </p:sp>
      <p:sp>
        <p:nvSpPr>
          <p:cNvPr id="8" name="Left Brace 7"/>
          <p:cNvSpPr/>
          <p:nvPr/>
        </p:nvSpPr>
        <p:spPr bwMode="auto">
          <a:xfrm>
            <a:off x="3886200" y="3357630"/>
            <a:ext cx="228600" cy="2281170"/>
          </a:xfrm>
          <a:prstGeom prst="leftBrace">
            <a:avLst/>
          </a:prstGeom>
          <a:noFill/>
          <a:ln w="381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152400" y="1047752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1052512" y="603001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32" name="Picture 4" descr="https://encrypted-tbn1.gstatic.com/images?q=tbn:ANd9GcR5j12pWO7ifXmhVgmGZ2DRv0Udyog74bEPHzo-uvWwmW589Q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16"/>
          <a:stretch/>
        </p:blipFill>
        <p:spPr bwMode="auto">
          <a:xfrm>
            <a:off x="8077200" y="4648200"/>
            <a:ext cx="86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7410" y="167390"/>
            <a:ext cx="8869357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How do we measure medium effects?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28599" y="191869"/>
            <a:ext cx="8636913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[(2S)/J/]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/ [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(2S)/J/]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pp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48540" r="8248"/>
          <a:stretch/>
        </p:blipFill>
        <p:spPr bwMode="auto">
          <a:xfrm>
            <a:off x="0" y="2286000"/>
            <a:ext cx="5333618" cy="393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212271" y="98736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9538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sizeable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 smtClean="0"/>
              <a:t>statistics in p-</a:t>
            </a:r>
            <a:r>
              <a:rPr lang="en-US" dirty="0" err="1" smtClean="0"/>
              <a:t>Pb</a:t>
            </a:r>
            <a:r>
              <a:rPr lang="en-US" dirty="0" smtClean="0"/>
              <a:t> collisions allows the differential study of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 smtClean="0"/>
              <a:t>production vs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endParaRPr lang="it-IT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1102" y="6278380"/>
            <a:ext cx="870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</a:t>
            </a:r>
            <a:r>
              <a:rPr lang="en-US" dirty="0" smtClean="0">
                <a:solidFill>
                  <a:srgbClr val="0070C0"/>
                </a:solidFill>
              </a:rPr>
              <a:t>o clear </a:t>
            </a:r>
            <a:r>
              <a:rPr lang="en-US" i="1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dependence is observed at </a:t>
            </a:r>
            <a:r>
              <a:rPr lang="en-US" i="1" dirty="0" smtClean="0">
                <a:solidFill>
                  <a:srgbClr val="0070C0"/>
                </a:solidFill>
              </a:rPr>
              <a:t>y</a:t>
            </a:r>
            <a:r>
              <a:rPr lang="en-US" dirty="0" smtClean="0">
                <a:solidFill>
                  <a:srgbClr val="0070C0"/>
                </a:solidFill>
              </a:rPr>
              <a:t>&lt;0, within uncertainties 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838200" y="166886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0" y="1639669"/>
            <a:ext cx="772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Different </a:t>
            </a:r>
            <a:r>
              <a:rPr lang="en-US" i="1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 correspond to different crossing times, with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</a:t>
            </a:r>
            <a:r>
              <a:rPr lang="en-US" baseline="-25000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 decreasing with increasing </a:t>
            </a:r>
            <a:r>
              <a:rPr lang="en-US" i="1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endParaRPr lang="it-IT" baseline="-250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0253" y="2929970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backward-</a:t>
            </a:r>
            <a:r>
              <a:rPr lang="en-US" sz="1600" i="1" dirty="0" smtClean="0">
                <a:solidFill>
                  <a:srgbClr val="0070C0"/>
                </a:solidFill>
              </a:rPr>
              <a:t>y</a:t>
            </a:r>
            <a:r>
              <a:rPr lang="en-US" sz="1600" dirty="0" smtClean="0">
                <a:solidFill>
                  <a:srgbClr val="0070C0"/>
                </a:solidFill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</a:t>
            </a:r>
            <a:r>
              <a:rPr lang="en-US" sz="1600" baseline="-25000" dirty="0" smtClean="0">
                <a:solidFill>
                  <a:srgbClr val="0070C0"/>
                </a:solidFill>
                <a:sym typeface="Symbol"/>
              </a:rPr>
              <a:t>c</a:t>
            </a:r>
            <a:r>
              <a:rPr lang="en-US" sz="1600" dirty="0">
                <a:solidFill>
                  <a:srgbClr val="0070C0"/>
                </a:solidFill>
                <a:sym typeface="Symbol"/>
              </a:rPr>
              <a:t>~0.07 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sym typeface="Symbol"/>
              </a:rPr>
              <a:t>p</a:t>
            </a:r>
            <a:r>
              <a:rPr lang="en-US" sz="1600" baseline="-25000" dirty="0" err="1" smtClean="0">
                <a:solidFill>
                  <a:srgbClr val="0070C0"/>
                </a:solidFill>
                <a:sym typeface="Symbol"/>
              </a:rPr>
              <a:t>T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=0) </a:t>
            </a:r>
          </a:p>
          <a:p>
            <a:r>
              <a:rPr lang="en-US" sz="1600" dirty="0">
                <a:solidFill>
                  <a:srgbClr val="0070C0"/>
                </a:solidFill>
                <a:sym typeface="Symbol"/>
              </a:rPr>
              <a:t>a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nd ~0.03 </a:t>
            </a:r>
            <a:r>
              <a:rPr lang="en-US" sz="1600" dirty="0" err="1" smtClean="0">
                <a:solidFill>
                  <a:srgbClr val="0070C0"/>
                </a:solidFill>
                <a:sym typeface="Symbol"/>
              </a:rPr>
              <a:t>fm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/c (</a:t>
            </a:r>
            <a:r>
              <a:rPr lang="en-US" sz="1600" i="1" dirty="0" err="1" smtClean="0">
                <a:solidFill>
                  <a:srgbClr val="0070C0"/>
                </a:solidFill>
                <a:sym typeface="Symbol"/>
              </a:rPr>
              <a:t>p</a:t>
            </a:r>
            <a:r>
              <a:rPr lang="en-US" sz="1600" baseline="-25000" dirty="0" err="1" smtClean="0">
                <a:solidFill>
                  <a:srgbClr val="0070C0"/>
                </a:solidFill>
                <a:sym typeface="Symbol"/>
              </a:rPr>
              <a:t>T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=8 </a:t>
            </a:r>
            <a:r>
              <a:rPr lang="en-US" sz="1600" dirty="0" err="1" smtClean="0">
                <a:solidFill>
                  <a:srgbClr val="0070C0"/>
                </a:solidFill>
                <a:sym typeface="Symbol"/>
              </a:rPr>
              <a:t>GeV</a:t>
            </a:r>
            <a:r>
              <a:rPr lang="en-US" sz="1600" dirty="0" smtClean="0">
                <a:solidFill>
                  <a:srgbClr val="0070C0"/>
                </a:solidFill>
                <a:sym typeface="Symbol"/>
              </a:rPr>
              <a:t>/c)</a:t>
            </a: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6205" y="4038600"/>
            <a:ext cx="33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>
                <a:sym typeface="Symbol"/>
              </a:rPr>
              <a:t>(2S) </a:t>
            </a:r>
            <a:r>
              <a:rPr lang="en-US" dirty="0" smtClean="0"/>
              <a:t>breaks-up in CNM, the effect should be more important at backward-</a:t>
            </a:r>
            <a:r>
              <a:rPr lang="en-US" i="1" dirty="0" smtClean="0"/>
              <a:t>y</a:t>
            </a:r>
            <a:r>
              <a:rPr lang="en-US" dirty="0" smtClean="0"/>
              <a:t> and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5410200" y="409420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auto">
          <a:xfrm>
            <a:off x="364671" y="6315111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832300">
            <a:off x="4689355" y="2376630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7498" y="5285601"/>
            <a:ext cx="1624163" cy="27699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arXiv:1405.3796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91900" y="6220974"/>
            <a:ext cx="8152425" cy="522849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202762" y="191869"/>
            <a:ext cx="8560238" cy="523220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sym typeface="Symbol"/>
              </a:rPr>
              <a:t>[(2S)/J/]</a:t>
            </a:r>
            <a:r>
              <a:rPr lang="en-US" sz="2800" baseline="-25000" dirty="0" err="1">
                <a:solidFill>
                  <a:schemeClr val="bg1"/>
                </a:solidFill>
                <a:sym typeface="Symbol"/>
              </a:rPr>
              <a:t>pPb</a:t>
            </a:r>
            <a:r>
              <a:rPr lang="en-US" sz="2800" dirty="0">
                <a:solidFill>
                  <a:schemeClr val="bg1"/>
                </a:solidFill>
                <a:sym typeface="Symbol"/>
              </a:rPr>
              <a:t> / [(2S)/J/]</a:t>
            </a:r>
            <a:r>
              <a:rPr lang="en-US" sz="2800" baseline="-25000" dirty="0">
                <a:solidFill>
                  <a:schemeClr val="bg1"/>
                </a:solidFill>
                <a:sym typeface="Symbol"/>
              </a:rPr>
              <a:t>pp </a:t>
            </a:r>
            <a:r>
              <a:rPr lang="en-US" sz="2800" dirty="0" smtClean="0">
                <a:solidFill>
                  <a:schemeClr val="bg1"/>
                </a:solidFill>
                <a:sym typeface="Symbol"/>
              </a:rPr>
              <a:t>vs event activity</a:t>
            </a:r>
            <a:endParaRPr lang="it-IT" sz="2800" baseline="-250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5" r="8541" b="1"/>
          <a:stretch/>
        </p:blipFill>
        <p:spPr bwMode="auto">
          <a:xfrm>
            <a:off x="1421756" y="1503402"/>
            <a:ext cx="5867400" cy="433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212271" y="914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857071"/>
            <a:ext cx="765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p-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(2S)/J/ ratio, normalized to the pp one, is studied also as a function of the event activity </a:t>
            </a:r>
            <a:endParaRPr lang="it-IT" dirty="0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354687" y="604112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5687" y="5983069"/>
            <a:ext cx="83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Symbol"/>
              </a:rPr>
              <a:t>At backward rapidity, (2S) suppression, relative to J/, increases with event activity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832300">
            <a:off x="6890650" y="1415533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55994" y="5934020"/>
            <a:ext cx="8404493" cy="723205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and 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Q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event activity  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48055" r="7941"/>
          <a:stretch/>
        </p:blipFill>
        <p:spPr bwMode="auto">
          <a:xfrm>
            <a:off x="4572000" y="1371600"/>
            <a:ext cx="4432758" cy="328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6200" y="100226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379" y="969018"/>
            <a:ext cx="605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and (2S) </a:t>
            </a:r>
            <a:r>
              <a:rPr lang="en-US" i="1" dirty="0" err="1" smtClean="0">
                <a:sym typeface="Symbol"/>
              </a:rPr>
              <a:t>Q</a:t>
            </a:r>
            <a:r>
              <a:rPr lang="en-US" baseline="-25000" dirty="0" err="1" smtClean="0">
                <a:sym typeface="Symbol"/>
              </a:rPr>
              <a:t>pA</a:t>
            </a:r>
            <a:r>
              <a:rPr lang="en-US" dirty="0" smtClean="0">
                <a:sym typeface="Symbol"/>
              </a:rPr>
              <a:t> are compared vs event activity</a:t>
            </a:r>
            <a:endParaRPr lang="it-IT" dirty="0"/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228600" y="4803931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228600" y="54733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" y="5397100"/>
            <a:ext cx="838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backward-</a:t>
            </a:r>
            <a:r>
              <a:rPr lang="en-US" i="1" dirty="0" smtClean="0">
                <a:solidFill>
                  <a:srgbClr val="0070C0"/>
                </a:solidFill>
              </a:rPr>
              <a:t>y:</a:t>
            </a:r>
            <a:r>
              <a:rPr lang="en-US" dirty="0" smtClean="0">
                <a:solidFill>
                  <a:srgbClr val="0070C0"/>
                </a:solidFill>
              </a:rPr>
              <a:t> the J/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 and (2S)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behaviour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is different, with the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(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2S)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significantly more suppressed for largest event activity classes</a:t>
            </a:r>
          </a:p>
          <a:p>
            <a:endParaRPr lang="en-US" sz="800" dirty="0" smtClean="0">
              <a:solidFill>
                <a:srgbClr val="0070C0"/>
              </a:solidFill>
              <a:sym typeface="Symbol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Another hint for </a:t>
            </a:r>
            <a:r>
              <a:rPr lang="en-US" dirty="0">
                <a:sym typeface="Symbol"/>
              </a:rPr>
              <a:t>(2S) </a:t>
            </a:r>
            <a:r>
              <a:rPr lang="en-US" dirty="0" smtClean="0">
                <a:sym typeface="Symbol"/>
              </a:rPr>
              <a:t>suppression in the (</a:t>
            </a:r>
            <a:r>
              <a:rPr lang="en-US" dirty="0" err="1" smtClean="0">
                <a:sym typeface="Symbol"/>
              </a:rPr>
              <a:t>hadronic</a:t>
            </a:r>
            <a:r>
              <a:rPr lang="en-US" dirty="0" smtClean="0">
                <a:sym typeface="Symbol"/>
              </a:rPr>
              <a:t>) medium?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 rot="255646">
            <a:off x="7529974" y="1110283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48055" r="8736"/>
          <a:stretch/>
        </p:blipFill>
        <p:spPr bwMode="auto">
          <a:xfrm>
            <a:off x="150543" y="1415000"/>
            <a:ext cx="4345257" cy="32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134180" y="4757607"/>
            <a:ext cx="8901950" cy="167975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914" y="4774903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forward-</a:t>
            </a:r>
            <a:r>
              <a:rPr lang="en-US" i="1" dirty="0" smtClean="0">
                <a:solidFill>
                  <a:srgbClr val="0070C0"/>
                </a:solidFill>
              </a:rPr>
              <a:t>y:</a:t>
            </a:r>
            <a:r>
              <a:rPr lang="en-US" dirty="0" smtClean="0">
                <a:solidFill>
                  <a:srgbClr val="0070C0"/>
                </a:solidFill>
              </a:rPr>
              <a:t> J/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 and (2S) show a similar decreasing pattern vs event activity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33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Conclusions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99010">
            <a:off x="8246503" y="345215"/>
            <a:ext cx="685800" cy="743970"/>
            <a:chOff x="3048000" y="2652713"/>
            <a:chExt cx="1066800" cy="1157287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 bwMode="auto">
            <a:xfrm>
              <a:off x="3048000" y="2652713"/>
              <a:ext cx="1066800" cy="1157287"/>
            </a:xfrm>
            <a:prstGeom prst="rect">
              <a:avLst/>
            </a:prstGeom>
            <a:grpFill/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28600" dist="35921" dir="2700000" sx="83000" sy="83000" algn="ctr" rotWithShape="0">
                <a:schemeClr val="bg2"/>
              </a:outerShdw>
            </a:effectLst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9" name="Picture 2" descr="C:\Users\Roberta\Documents\QM2012\2012-Jul-04-4_Color_Logo_small_C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2728913"/>
              <a:ext cx="719138" cy="971550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  <a:extLst/>
          </p:spPr>
        </p:pic>
      </p:grp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12271" y="110253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05787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Symbol"/>
              </a:rPr>
              <a:t>J/ and (2S) production have been measured in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Pb-Pb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at </a:t>
            </a:r>
            <a:r>
              <a:rPr lang="en-US" dirty="0" err="1">
                <a:solidFill>
                  <a:srgbClr val="0070C0"/>
                </a:solidFill>
                <a:sym typeface="Symbol"/>
              </a:rPr>
              <a:t>s</a:t>
            </a:r>
            <a:r>
              <a:rPr lang="en-US" baseline="-25000" dirty="0" err="1">
                <a:solidFill>
                  <a:srgbClr val="0070C0"/>
                </a:solidFill>
                <a:sym typeface="Symbol"/>
              </a:rPr>
              <a:t>NN</a:t>
            </a:r>
            <a:r>
              <a:rPr lang="en-US" dirty="0">
                <a:solidFill>
                  <a:srgbClr val="0070C0"/>
                </a:solidFill>
                <a:sym typeface="Symbol"/>
              </a:rPr>
              <a:t>= 2.76 </a:t>
            </a:r>
            <a:r>
              <a:rPr lang="en-US" dirty="0" err="1">
                <a:solidFill>
                  <a:srgbClr val="0070C0"/>
                </a:solidFill>
                <a:sym typeface="Symbol"/>
              </a:rPr>
              <a:t>TeV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and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p-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Pb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collisions at 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s</a:t>
            </a:r>
            <a:r>
              <a:rPr lang="en-US" baseline="-25000" dirty="0" err="1" smtClean="0">
                <a:solidFill>
                  <a:srgbClr val="0070C0"/>
                </a:solidFill>
                <a:sym typeface="Symbol"/>
              </a:rPr>
              <a:t>NN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= 5.02TeV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966" y="1797268"/>
            <a:ext cx="823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Pb-Pb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: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 </a:t>
            </a:r>
          </a:p>
          <a:p>
            <a:r>
              <a:rPr lang="en-US" dirty="0" smtClean="0">
                <a:solidFill>
                  <a:srgbClr val="002060"/>
                </a:solidFill>
                <a:sym typeface="Symbol"/>
              </a:rPr>
              <a:t>J/ suppression significantly different with respect to low energy collisions results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clear indication for recombination effects at LHC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4475202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initial state nuclear effects (shadowing, energy loss) alone cannot account for the modification of the </a:t>
            </a:r>
            <a:r>
              <a:rPr lang="en-US" dirty="0">
                <a:solidFill>
                  <a:srgbClr val="002060"/>
                </a:solidFill>
                <a:sym typeface="Symbol"/>
              </a:rPr>
              <a:t>(2S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) yields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625366" y="453194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399" y="5216604"/>
            <a:ext cx="830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final state effects as the cc pair interaction with the </a:t>
            </a:r>
            <a:r>
              <a:rPr lang="en-US" dirty="0" err="1" smtClean="0">
                <a:solidFill>
                  <a:srgbClr val="002060"/>
                </a:solidFill>
              </a:rPr>
              <a:t>hadronic</a:t>
            </a:r>
            <a:r>
              <a:rPr lang="en-US" dirty="0" smtClean="0">
                <a:solidFill>
                  <a:srgbClr val="002060"/>
                </a:solidFill>
              </a:rPr>
              <a:t> medium created in p-</a:t>
            </a:r>
            <a:r>
              <a:rPr lang="en-US" dirty="0" err="1" smtClean="0">
                <a:solidFill>
                  <a:srgbClr val="002060"/>
                </a:solidFill>
              </a:rPr>
              <a:t>Pb</a:t>
            </a:r>
            <a:r>
              <a:rPr lang="en-US" dirty="0" smtClean="0">
                <a:solidFill>
                  <a:srgbClr val="002060"/>
                </a:solidFill>
              </a:rPr>
              <a:t> collisions should be considered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625366" y="5246132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976640" y="5334000"/>
            <a:ext cx="164432" cy="0"/>
          </a:xfrm>
          <a:prstGeom prst="lin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" descr="HICforFAIR Workshop: Heavy flavor physics with C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5971309"/>
            <a:ext cx="2872375" cy="8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71920" y="1828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52400" y="2856131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966" y="2803634"/>
            <a:ext cx="84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sym typeface="Symbol"/>
              </a:rPr>
              <a:t>p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Pb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: </a:t>
            </a:r>
          </a:p>
          <a:p>
            <a:r>
              <a:rPr lang="en-US" dirty="0" smtClean="0">
                <a:solidFill>
                  <a:srgbClr val="002060"/>
                </a:solidFill>
                <a:sym typeface="Symbol"/>
              </a:rPr>
              <a:t>(2S) significantly more suppressed than the J/ both at forward and backward rapidity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3733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sym typeface="Symbol"/>
              </a:rPr>
              <a:t>J/ </a:t>
            </a:r>
            <a:r>
              <a:rPr lang="en-US" dirty="0" err="1" smtClean="0">
                <a:solidFill>
                  <a:srgbClr val="002060"/>
                </a:solidFill>
                <a:sym typeface="Symbol"/>
              </a:rPr>
              <a:t>behaviour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n-US" dirty="0">
                <a:solidFill>
                  <a:srgbClr val="002060"/>
                </a:solidFill>
                <a:sym typeface="Symbol"/>
              </a:rPr>
              <a:t>in fair agreement with models based on shadowing and coherent energy loss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625366" y="380553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34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2438400"/>
            <a:ext cx="67826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Mufferaw" panose="03080602050302020201" pitchFamily="66" charset="0"/>
              </a:rPr>
              <a:t>Backup slides</a:t>
            </a:r>
            <a:endParaRPr lang="it-IT" sz="8000" b="1" dirty="0">
              <a:solidFill>
                <a:srgbClr val="FF0000"/>
              </a:solidFill>
              <a:latin typeface="Mufferaw" panose="030806020503020202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1660" y="2485870"/>
            <a:ext cx="67826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00CCFF"/>
                </a:solidFill>
                <a:latin typeface="Mufferaw" panose="03080602050302020201" pitchFamily="66" charset="0"/>
              </a:rPr>
              <a:t>Backup slides</a:t>
            </a:r>
            <a:endParaRPr lang="it-IT" sz="8000" b="1" dirty="0">
              <a:solidFill>
                <a:srgbClr val="00CCFF"/>
              </a:solidFill>
              <a:latin typeface="Mufferaw" panose="0308060205030202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7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35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06180" y="152400"/>
            <a:ext cx="8915400" cy="584775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Symbol"/>
              </a:rPr>
              <a:t>Electron analysis: </a:t>
            </a:r>
            <a:r>
              <a:rPr lang="en-US" sz="2800" dirty="0" smtClean="0">
                <a:solidFill>
                  <a:schemeClr val="bg1"/>
                </a:solidFill>
                <a:sym typeface="Symbol"/>
              </a:rPr>
              <a:t>event and tracks selection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19250"/>
            <a:ext cx="5044440" cy="345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875887"/>
            <a:ext cx="864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and track selection details are specific to the various collision </a:t>
            </a:r>
            <a:r>
              <a:rPr lang="en-US" dirty="0"/>
              <a:t>systems analyses, </a:t>
            </a:r>
            <a:r>
              <a:rPr lang="en-US" dirty="0" smtClean="0"/>
              <a:t>but general features are:</a:t>
            </a:r>
            <a:endParaRPr lang="it-IT" dirty="0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92457" y="90815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208" y="1694121"/>
            <a:ext cx="38617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Event selection: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Rejection of beam gas and EM interactions (VZERO </a:t>
            </a:r>
            <a:r>
              <a:rPr lang="en-US" dirty="0" smtClean="0">
                <a:ea typeface="Verdana" pitchFamily="34" charset="0"/>
                <a:cs typeface="Verdana" pitchFamily="34" charset="0"/>
              </a:rPr>
              <a:t>and ZDC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SPD used for vertex determination</a:t>
            </a:r>
          </a:p>
          <a:p>
            <a:endParaRPr lang="en-US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6948" y="177954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5067" y="4953000"/>
            <a:ext cx="44227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Electron track selection: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dirty="0" smtClean="0"/>
              <a:t>-0.9</a:t>
            </a:r>
            <a:r>
              <a:rPr lang="el-GR" dirty="0" smtClean="0"/>
              <a:t>&lt;</a:t>
            </a:r>
            <a:r>
              <a:rPr lang="el-GR" i="1" dirty="0" smtClean="0"/>
              <a:t>η</a:t>
            </a:r>
            <a:r>
              <a:rPr lang="en-US" baseline="-25000" dirty="0"/>
              <a:t>e</a:t>
            </a:r>
            <a:r>
              <a:rPr lang="el-GR" dirty="0" smtClean="0"/>
              <a:t>&lt;</a:t>
            </a:r>
            <a:r>
              <a:rPr lang="en-US" dirty="0" smtClean="0"/>
              <a:t>0.9,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&gt;1GeV/C (for </a:t>
            </a:r>
            <a:r>
              <a:rPr lang="en-US" dirty="0" err="1" smtClean="0"/>
              <a:t>pA</a:t>
            </a:r>
            <a:r>
              <a:rPr lang="en-US" dirty="0" smtClean="0"/>
              <a:t> analysis)</a:t>
            </a:r>
            <a:endParaRPr lang="el-GR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dirty="0" smtClean="0"/>
              <a:t>Rejection of tracks from photon conversion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TPC electron identification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4343400" y="501828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982" y="5552182"/>
            <a:ext cx="415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Trigger:</a:t>
            </a:r>
          </a:p>
          <a:p>
            <a:pPr marL="285750" indent="-285750">
              <a:buClr>
                <a:srgbClr val="FF0000"/>
              </a:buClr>
              <a:buSzPct val="140000"/>
              <a:buFont typeface="Arial" pitchFamily="34" charset="0"/>
              <a:buChar char="•"/>
            </a:pPr>
            <a:r>
              <a:rPr lang="en-US" dirty="0" smtClean="0"/>
              <a:t>MB trigger (coincidence of signals in VZERO detectors)</a:t>
            </a:r>
          </a:p>
          <a:p>
            <a:endParaRPr lang="en-US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77467" y="558660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22921"/>
            <a:ext cx="3158154" cy="15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980717" y="4781083"/>
            <a:ext cx="675185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VZERO</a:t>
            </a: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019800"/>
            <a:ext cx="2133600" cy="476250"/>
          </a:xfrm>
        </p:spPr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and (2S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)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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+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-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signals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90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ym typeface="Symbol"/>
              </a:rPr>
              <a:t>Charmonium</a:t>
            </a:r>
            <a:r>
              <a:rPr lang="en-US" dirty="0" smtClean="0">
                <a:sym typeface="Symbol"/>
              </a:rPr>
              <a:t> yields</a:t>
            </a:r>
            <a:r>
              <a:rPr lang="en-US" dirty="0" smtClean="0"/>
              <a:t> extracted fitting the opposite sign </a:t>
            </a:r>
            <a:r>
              <a:rPr lang="en-US" dirty="0" err="1" smtClean="0"/>
              <a:t>dimuon</a:t>
            </a:r>
            <a:r>
              <a:rPr lang="en-US" dirty="0" smtClean="0"/>
              <a:t> invariant mass spectrum with a superposition of signal and background shapes:</a:t>
            </a:r>
            <a:endParaRPr lang="en-US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52400" y="103910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76200" y="172051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47431" r="7567"/>
          <a:stretch/>
        </p:blipFill>
        <p:spPr bwMode="auto">
          <a:xfrm>
            <a:off x="3987175" y="1676400"/>
            <a:ext cx="5156825" cy="38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76200" y="3200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" y="1676400"/>
            <a:ext cx="39528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Signal: </a:t>
            </a:r>
          </a:p>
          <a:p>
            <a:r>
              <a:rPr lang="en-US" dirty="0" smtClean="0"/>
              <a:t>shapes described by an </a:t>
            </a:r>
          </a:p>
          <a:p>
            <a:r>
              <a:rPr lang="en-US" dirty="0" smtClean="0"/>
              <a:t>extended Crystal Ball function or other pseudo-Gaussian phenomenological shapes</a:t>
            </a:r>
            <a:endParaRPr lang="en-US" sz="800" dirty="0" smtClean="0"/>
          </a:p>
          <a:p>
            <a:r>
              <a:rPr lang="en-US" sz="800" dirty="0" smtClean="0"/>
              <a:t>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Background: </a:t>
            </a:r>
          </a:p>
          <a:p>
            <a:r>
              <a:rPr lang="en-US" dirty="0" smtClean="0"/>
              <a:t>several functions tested, as a variable width Gaussian or combinations of exponential x polynomial functions. </a:t>
            </a:r>
          </a:p>
          <a:p>
            <a:endParaRPr lang="en-US" sz="800" dirty="0" smtClean="0"/>
          </a:p>
          <a:p>
            <a:r>
              <a:rPr lang="en-US" dirty="0" smtClean="0"/>
              <a:t>For </a:t>
            </a:r>
            <a:r>
              <a:rPr lang="en-US" dirty="0" err="1" smtClean="0"/>
              <a:t>Pb-Pb</a:t>
            </a:r>
            <a:r>
              <a:rPr lang="en-US" dirty="0" smtClean="0"/>
              <a:t> studies, background is also subtracted through a  mixed-event technique</a:t>
            </a:r>
            <a:endParaRPr lang="it-IT" dirty="0"/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25049" y="6442775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05" y="6394883"/>
            <a:ext cx="900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Depending on the system, signal is extracted in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or event activity bins</a:t>
            </a:r>
            <a:endParaRPr lang="it-IT" dirty="0"/>
          </a:p>
        </p:txBody>
      </p:sp>
      <p:sp>
        <p:nvSpPr>
          <p:cNvPr id="14" name="ZoneTexte 28"/>
          <p:cNvSpPr txBox="1"/>
          <p:nvPr/>
        </p:nvSpPr>
        <p:spPr>
          <a:xfrm>
            <a:off x="395065" y="5678269"/>
            <a:ext cx="851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Results obtained with the different techniques are combined to extract &lt;N</a:t>
            </a:r>
            <a:r>
              <a:rPr lang="en-US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J/ψ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&gt; and to evaluate systematic uncertainties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76200" y="573929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17102"/>
          <a:stretch/>
        </p:blipFill>
        <p:spPr bwMode="auto">
          <a:xfrm>
            <a:off x="4953000" y="990600"/>
            <a:ext cx="4038600" cy="583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37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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3600" baseline="30000" dirty="0" err="1" smtClean="0">
                <a:solidFill>
                  <a:schemeClr val="bg1"/>
                </a:solidFill>
                <a:sym typeface="Symbol"/>
              </a:rPr>
              <a:t>+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-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signal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113472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ym typeface="Symbol"/>
              </a:rPr>
              <a:t>Charmonium</a:t>
            </a:r>
            <a:r>
              <a:rPr lang="en-US" dirty="0" smtClean="0">
                <a:sym typeface="Symbol"/>
              </a:rPr>
              <a:t> yields</a:t>
            </a:r>
            <a:r>
              <a:rPr lang="en-US" dirty="0" smtClean="0"/>
              <a:t> extracted with a counting technique, after subtracting the combinatorial background to the opposite sign </a:t>
            </a:r>
            <a:r>
              <a:rPr lang="en-US" dirty="0" err="1" smtClean="0"/>
              <a:t>dielectron</a:t>
            </a:r>
            <a:r>
              <a:rPr lang="en-US" dirty="0" smtClean="0"/>
              <a:t> invariant mass spectrum</a:t>
            </a:r>
            <a:endParaRPr lang="en-US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52400" y="116198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06680" y="263491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06680" y="3671233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" y="2590800"/>
            <a:ext cx="39528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Signal: </a:t>
            </a:r>
          </a:p>
          <a:p>
            <a:r>
              <a:rPr lang="en-US" dirty="0" smtClean="0"/>
              <a:t>shapes described by MC</a:t>
            </a:r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dirty="0" smtClean="0"/>
              <a:t>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Background: 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Pb-Pb</a:t>
            </a:r>
            <a:r>
              <a:rPr lang="en-US" dirty="0" smtClean="0"/>
              <a:t> studies background is subtracted through an event mixing technique.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pA</a:t>
            </a:r>
            <a:r>
              <a:rPr lang="en-US" dirty="0" smtClean="0"/>
              <a:t> analysis, background from normalized like-sign pair distributions or polynomial </a:t>
            </a:r>
            <a:r>
              <a:rPr lang="en-US" dirty="0" err="1" smtClean="0"/>
              <a:t>parametrizations</a:t>
            </a:r>
            <a:endParaRPr lang="it-IT" dirty="0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10241" y="617666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360" y="6135469"/>
            <a:ext cx="513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Depending on the system, signal is extracted in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event activity bins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65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152400" y="1106269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4" name="Picture 2" descr="C:\Users\Roberta\Documents\QM2012\2012-May-20-EmbeddingJpsiCen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2"/>
          <a:stretch/>
        </p:blipFill>
        <p:spPr bwMode="auto">
          <a:xfrm>
            <a:off x="990600" y="1483255"/>
            <a:ext cx="6693084" cy="42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9763" y="1106269"/>
            <a:ext cx="7245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Acceptance x efficiency computed embedding MC J/</a:t>
            </a:r>
            <a:r>
              <a:rPr lang="en-US" dirty="0" smtClean="0">
                <a:sym typeface="Symbol"/>
              </a:rPr>
              <a:t>’s into  real events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761392" y="5830669"/>
            <a:ext cx="813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Weak centrality dependence of the J/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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efficiency (decreasing from 14.5% to 13.3% from peripheral to central collisions)</a:t>
            </a: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98208" y="5852502"/>
            <a:ext cx="384029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acceptance x efficiency in 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PbPb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24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477000"/>
            <a:ext cx="2133600" cy="476250"/>
          </a:xfrm>
        </p:spPr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4725848" y="4725193"/>
            <a:ext cx="4342936" cy="1841458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800600" y="486207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95572" y="4771072"/>
            <a:ext cx="3965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central collisions, these models (X. Zhao et al, Y.P. Liu et al, E. </a:t>
            </a:r>
            <a:r>
              <a:rPr lang="en-US" dirty="0" err="1" smtClean="0"/>
              <a:t>Ferreiro</a:t>
            </a:r>
            <a:r>
              <a:rPr lang="en-US" dirty="0" smtClean="0"/>
              <a:t>) predict ~50% of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J/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 to be produced via (re)combination, while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the contribution is negligible</a:t>
            </a:r>
            <a:endParaRPr lang="it-IT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8600" y="1362686"/>
            <a:ext cx="4068096" cy="2798818"/>
            <a:chOff x="233591" y="1259271"/>
            <a:chExt cx="4196956" cy="2887473"/>
          </a:xfrm>
        </p:grpSpPr>
        <p:pic>
          <p:nvPicPr>
            <p:cNvPr id="20494" name="Picture 14" descr="C:\Users\Roberta\Documents\QM2012\PlotsQM\2012-Aug-09-RAA_vs_Centrality_0pt2_RappNew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02"/>
            <a:stretch/>
          </p:blipFill>
          <p:spPr bwMode="auto">
            <a:xfrm>
              <a:off x="533809" y="1259271"/>
              <a:ext cx="3896738" cy="2813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233591" y="3864819"/>
              <a:ext cx="991566" cy="28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699002" y="3470565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recombination</a:t>
            </a:r>
            <a:endParaRPr lang="it-IT" sz="1200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3560427" y="3183685"/>
            <a:ext cx="249573" cy="3948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438400" y="2116392"/>
            <a:ext cx="16882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0&lt;</a:t>
            </a:r>
            <a:r>
              <a:rPr lang="en-US" sz="1600" dirty="0" err="1" smtClean="0">
                <a:solidFill>
                  <a:srgbClr val="0000FF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1600" dirty="0" smtClean="0">
                <a:solidFill>
                  <a:srgbClr val="0000FF"/>
                </a:solidFill>
              </a:rPr>
              <a:t>&lt;2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/c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12346" y="4056287"/>
            <a:ext cx="3818704" cy="2765481"/>
            <a:chOff x="512346" y="4012043"/>
            <a:chExt cx="3939664" cy="2853079"/>
          </a:xfrm>
        </p:grpSpPr>
        <p:pic>
          <p:nvPicPr>
            <p:cNvPr id="20493" name="Picture 13" descr="C:\Users\Roberta\Documents\QM2012\PlotsQM\2012-Aug-09-RAA_vs_Centrality_5pt8_RappNew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6" y="4012043"/>
              <a:ext cx="3939664" cy="2853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514600" y="4888170"/>
              <a:ext cx="16882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400" dirty="0" smtClean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5&lt;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sz="1600" dirty="0" smtClean="0">
                  <a:solidFill>
                    <a:srgbClr val="FF0000"/>
                  </a:solidFill>
                </a:rPr>
                <a:t>&lt;8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1600" dirty="0" smtClean="0">
                  <a:solidFill>
                    <a:srgbClr val="FF0000"/>
                  </a:solidFill>
                </a:rPr>
                <a:t>/c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57591" y="6078792"/>
              <a:ext cx="12859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recombination</a:t>
              </a:r>
              <a:endParaRPr lang="it-IT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3434941" y="6316945"/>
              <a:ext cx="375059" cy="8463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" name="TextBox 40"/>
          <p:cNvSpPr txBox="1"/>
          <p:nvPr/>
        </p:nvSpPr>
        <p:spPr>
          <a:xfrm>
            <a:off x="1066800" y="3036209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primordial</a:t>
            </a:r>
            <a:endParaRPr lang="it-IT" sz="1200" dirty="0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1426280" y="2750313"/>
            <a:ext cx="249573" cy="3948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1165065" y="5892740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primordial</a:t>
            </a:r>
            <a:endParaRPr lang="it-IT" sz="1200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1524545" y="5606844"/>
            <a:ext cx="249573" cy="3948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88697" y="1031557"/>
            <a:ext cx="8074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 production via (re)combination should be important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endParaRPr lang="en-US" sz="800" dirty="0" smtClean="0"/>
          </a:p>
        </p:txBody>
      </p:sp>
      <p:sp>
        <p:nvSpPr>
          <p:cNvPr id="36" name="Right Arrow 35"/>
          <p:cNvSpPr/>
          <p:nvPr/>
        </p:nvSpPr>
        <p:spPr bwMode="auto">
          <a:xfrm>
            <a:off x="210937" y="1012609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5410200" y="3170904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8481" y="3086221"/>
            <a:ext cx="33015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suppression for low and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J/</a:t>
            </a:r>
            <a:r>
              <a:rPr lang="en-US" dirty="0" smtClean="0">
                <a:sym typeface="Symbol"/>
              </a:rPr>
              <a:t></a:t>
            </a:r>
          </a:p>
          <a:p>
            <a:endParaRPr lang="en-US" sz="1400" dirty="0">
              <a:solidFill>
                <a:srgbClr val="0066FF"/>
              </a:solidFill>
              <a:sym typeface="Symbol"/>
            </a:endParaRPr>
          </a:p>
          <a:p>
            <a:r>
              <a:rPr lang="en-US" dirty="0" smtClean="0">
                <a:solidFill>
                  <a:srgbClr val="0066FF"/>
                </a:solidFill>
              </a:rPr>
              <a:t>Smaller R</a:t>
            </a:r>
            <a:r>
              <a:rPr lang="en-US" baseline="-25000" dirty="0" smtClean="0">
                <a:solidFill>
                  <a:srgbClr val="0066FF"/>
                </a:solidFill>
              </a:rPr>
              <a:t>AA</a:t>
            </a:r>
            <a:r>
              <a:rPr lang="en-US" dirty="0" smtClean="0">
                <a:solidFill>
                  <a:srgbClr val="0066FF"/>
                </a:solidFill>
              </a:rPr>
              <a:t> for </a:t>
            </a:r>
            <a:r>
              <a:rPr lang="en-US" dirty="0">
                <a:solidFill>
                  <a:srgbClr val="0066FF"/>
                </a:solidFill>
              </a:rPr>
              <a:t>high </a:t>
            </a:r>
            <a:r>
              <a:rPr lang="en-US" i="1" dirty="0" err="1">
                <a:solidFill>
                  <a:srgbClr val="0066FF"/>
                </a:solidFill>
              </a:rPr>
              <a:t>p</a:t>
            </a:r>
            <a:r>
              <a:rPr lang="en-US" baseline="-25000" dirty="0" err="1">
                <a:solidFill>
                  <a:srgbClr val="0066FF"/>
                </a:solidFill>
              </a:rPr>
              <a:t>T</a:t>
            </a:r>
            <a:r>
              <a:rPr lang="en-US" dirty="0">
                <a:solidFill>
                  <a:srgbClr val="0066FF"/>
                </a:solidFill>
              </a:rPr>
              <a:t> J/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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>
            <a:off x="5411391" y="381626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09714" y="1619071"/>
            <a:ext cx="3758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Comparison of the </a:t>
            </a:r>
            <a:r>
              <a:rPr lang="en-US" i="1" dirty="0">
                <a:sym typeface="Symbol"/>
              </a:rPr>
              <a:t>R</a:t>
            </a:r>
            <a:r>
              <a:rPr lang="en-US" baseline="-25000" dirty="0">
                <a:sym typeface="Symbol"/>
              </a:rPr>
              <a:t>AA</a:t>
            </a:r>
            <a:r>
              <a:rPr lang="it-IT" baseline="-25000" dirty="0">
                <a:sym typeface="Symbol"/>
              </a:rPr>
              <a:t> </a:t>
            </a:r>
            <a:r>
              <a:rPr lang="en-US" dirty="0"/>
              <a:t>centrality dependence of low (0&lt;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&lt;2 </a:t>
            </a:r>
            <a:r>
              <a:rPr lang="en-US" dirty="0" err="1"/>
              <a:t>GeV</a:t>
            </a:r>
            <a:r>
              <a:rPr lang="en-US" dirty="0"/>
              <a:t>/c) and high (5&lt;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&lt;8 </a:t>
            </a:r>
            <a:r>
              <a:rPr lang="en-US" dirty="0" err="1"/>
              <a:t>GeV</a:t>
            </a:r>
            <a:r>
              <a:rPr lang="en-US" dirty="0"/>
              <a:t>/c)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J/</a:t>
            </a:r>
            <a:r>
              <a:rPr lang="en-US" dirty="0" smtClean="0">
                <a:sym typeface="Symbol"/>
              </a:rPr>
              <a:t></a:t>
            </a:r>
            <a:endParaRPr lang="it-IT" baseline="-25000" dirty="0"/>
          </a:p>
        </p:txBody>
      </p:sp>
      <p:sp>
        <p:nvSpPr>
          <p:cNvPr id="45" name="Rectangle 44"/>
          <p:cNvSpPr/>
          <p:nvPr/>
        </p:nvSpPr>
        <p:spPr bwMode="auto">
          <a:xfrm>
            <a:off x="5334000" y="3048006"/>
            <a:ext cx="3762859" cy="1270194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centrality in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bins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305800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Quarkonium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in heavy-ion collisions 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8600" y="978594"/>
            <a:ext cx="8686800" cy="135762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7373" y="1280410"/>
            <a:ext cx="2728572" cy="969483"/>
            <a:chOff x="267372" y="1430316"/>
            <a:chExt cx="3695028" cy="1312872"/>
          </a:xfrm>
        </p:grpSpPr>
        <p:sp>
          <p:nvSpPr>
            <p:cNvPr id="30" name="Oval 29"/>
            <p:cNvSpPr/>
            <p:nvPr/>
          </p:nvSpPr>
          <p:spPr bwMode="auto">
            <a:xfrm>
              <a:off x="3142218" y="1437411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364812" y="1524000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2614824" y="16884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1538748" y="2070769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066952" y="2072136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Oval 35"/>
            <p:cNvSpPr/>
            <p:nvPr/>
          </p:nvSpPr>
          <p:spPr bwMode="auto">
            <a:xfrm>
              <a:off x="2767224" y="1993212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2843424" y="1430316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051270" y="212158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350064" y="1950468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059734" y="182279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94766" y="1461423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017360" y="15480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267372" y="1712424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19772" y="2017224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495972" y="1454328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03818" y="2145600"/>
              <a:ext cx="597588" cy="597588"/>
            </a:xfrm>
            <a:prstGeom prst="ellipse">
              <a:avLst/>
            </a:prstGeom>
            <a:solidFill>
              <a:srgbClr val="009900">
                <a:alpha val="74902"/>
              </a:srgbClr>
            </a:solidFill>
            <a:ln w="28575">
              <a:solidFill>
                <a:srgbClr val="008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002612" y="1974480"/>
              <a:ext cx="597588" cy="597588"/>
            </a:xfrm>
            <a:prstGeom prst="ellipse">
              <a:avLst/>
            </a:prstGeom>
            <a:solidFill>
              <a:srgbClr val="0033CC">
                <a:alpha val="75000"/>
              </a:srgbClr>
            </a:solidFill>
            <a:ln w="28575">
              <a:solidFill>
                <a:srgbClr val="0033CC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12282" y="1846806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8600" y="899309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A-A</a:t>
            </a:r>
            <a:endParaRPr lang="it-IT" sz="2400" b="1" dirty="0">
              <a:solidFill>
                <a:srgbClr val="00B0F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61545" y="1147206"/>
            <a:ext cx="5151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</a:rPr>
              <a:t>Quarkonium</a:t>
            </a:r>
            <a:r>
              <a:rPr lang="en-US" dirty="0" smtClean="0">
                <a:solidFill>
                  <a:srgbClr val="0070C0"/>
                </a:solidFill>
              </a:rPr>
              <a:t> as a probe of the hot medium created in the collision (QGP)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70C0"/>
              </a:solidFill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Suppression vs regeneration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228600" y="2436720"/>
            <a:ext cx="8686800" cy="1436345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0554" y="2729460"/>
            <a:ext cx="2119714" cy="953038"/>
            <a:chOff x="430553" y="2797572"/>
            <a:chExt cx="2465047" cy="1108302"/>
          </a:xfrm>
        </p:grpSpPr>
        <p:cxnSp>
          <p:nvCxnSpPr>
            <p:cNvPr id="57" name="Straight Connector 56"/>
            <p:cNvCxnSpPr/>
            <p:nvPr/>
          </p:nvCxnSpPr>
          <p:spPr bwMode="auto">
            <a:xfrm>
              <a:off x="1371600" y="3266747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" name="Group 4"/>
            <p:cNvGrpSpPr/>
            <p:nvPr/>
          </p:nvGrpSpPr>
          <p:grpSpPr>
            <a:xfrm>
              <a:off x="430553" y="2797572"/>
              <a:ext cx="2465047" cy="1108302"/>
              <a:chOff x="1095762" y="3335316"/>
              <a:chExt cx="2866638" cy="1288860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3142218" y="3342411"/>
                <a:ext cx="597588" cy="597588"/>
              </a:xfrm>
              <a:prstGeom prst="ellipse">
                <a:avLst/>
              </a:prstGeom>
              <a:solidFill>
                <a:srgbClr val="0033CC">
                  <a:alpha val="75000"/>
                </a:srgbClr>
              </a:solidFill>
              <a:ln w="28575">
                <a:solidFill>
                  <a:srgbClr val="0033CC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3364812" y="3429000"/>
                <a:ext cx="597588" cy="597588"/>
              </a:xfrm>
              <a:prstGeom prst="ellipse">
                <a:avLst/>
              </a:prstGeom>
              <a:solidFill>
                <a:srgbClr val="FF0000">
                  <a:alpha val="75000"/>
                </a:srgbClr>
              </a:solidFill>
              <a:ln w="28575">
                <a:solidFill>
                  <a:srgbClr val="FF0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1095762" y="3577295"/>
                <a:ext cx="597588" cy="597588"/>
              </a:xfrm>
              <a:prstGeom prst="ellipse">
                <a:avLst/>
              </a:prstGeom>
              <a:solidFill>
                <a:srgbClr val="FF0000">
                  <a:alpha val="75000"/>
                </a:srgbClr>
              </a:solidFill>
              <a:ln w="28575">
                <a:solidFill>
                  <a:srgbClr val="FF0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2614824" y="3593412"/>
                <a:ext cx="597588" cy="597588"/>
              </a:xfrm>
              <a:prstGeom prst="ellipse">
                <a:avLst/>
              </a:prstGeom>
              <a:solidFill>
                <a:srgbClr val="FF0000">
                  <a:alpha val="75000"/>
                </a:srgbClr>
              </a:solidFill>
              <a:ln w="28575">
                <a:solidFill>
                  <a:srgbClr val="FF0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>
                <a:off x="1693350" y="3884832"/>
                <a:ext cx="533400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8" name="Oval 57"/>
              <p:cNvSpPr/>
              <p:nvPr/>
            </p:nvSpPr>
            <p:spPr bwMode="auto">
              <a:xfrm>
                <a:off x="2767224" y="3898212"/>
                <a:ext cx="597588" cy="597588"/>
              </a:xfrm>
              <a:prstGeom prst="ellipse">
                <a:avLst/>
              </a:prstGeom>
              <a:solidFill>
                <a:srgbClr val="0033CC">
                  <a:alpha val="75000"/>
                </a:srgbClr>
              </a:solidFill>
              <a:ln w="28575">
                <a:solidFill>
                  <a:srgbClr val="0033CC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2843424" y="3335316"/>
                <a:ext cx="597588" cy="597588"/>
              </a:xfrm>
              <a:prstGeom prst="ellipse">
                <a:avLst/>
              </a:prstGeom>
              <a:solidFill>
                <a:srgbClr val="009900">
                  <a:alpha val="74902"/>
                </a:srgbClr>
              </a:solidFill>
              <a:ln w="28575">
                <a:solidFill>
                  <a:srgbClr val="008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3051270" y="4026588"/>
                <a:ext cx="597588" cy="597588"/>
              </a:xfrm>
              <a:prstGeom prst="ellipse">
                <a:avLst/>
              </a:prstGeom>
              <a:solidFill>
                <a:srgbClr val="009900">
                  <a:alpha val="74902"/>
                </a:srgbClr>
              </a:solidFill>
              <a:ln w="28575">
                <a:solidFill>
                  <a:srgbClr val="008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3350064" y="3855468"/>
                <a:ext cx="597588" cy="597588"/>
              </a:xfrm>
              <a:prstGeom prst="ellipse">
                <a:avLst/>
              </a:prstGeom>
              <a:solidFill>
                <a:srgbClr val="0033CC">
                  <a:alpha val="75000"/>
                </a:srgbClr>
              </a:solidFill>
              <a:ln w="28575">
                <a:solidFill>
                  <a:srgbClr val="0033CC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3059734" y="3727794"/>
                <a:ext cx="597588" cy="597588"/>
              </a:xfrm>
              <a:prstGeom prst="ellipse">
                <a:avLst/>
              </a:prstGeom>
              <a:solidFill>
                <a:srgbClr val="FF0000">
                  <a:alpha val="75000"/>
                </a:srgbClr>
              </a:solidFill>
              <a:ln w="28575">
                <a:solidFill>
                  <a:srgbClr val="FF0000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Arial" charset="0"/>
                </a:endParaRPr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228600" y="2422353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p</a:t>
            </a:r>
            <a:r>
              <a:rPr lang="en-US" sz="2400" b="1" dirty="0" smtClean="0">
                <a:solidFill>
                  <a:srgbClr val="00B0F0"/>
                </a:solidFill>
              </a:rPr>
              <a:t>-A</a:t>
            </a:r>
            <a:endParaRPr lang="it-IT" sz="2400" b="1" dirty="0">
              <a:solidFill>
                <a:srgbClr val="00B0F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39060" y="2499428"/>
            <a:ext cx="47856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Investigation of cold nuclear matter effects (shadowing, energy loss…)</a:t>
            </a:r>
          </a:p>
          <a:p>
            <a:pPr marL="171450" indent="-1714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1000" dirty="0" smtClean="0">
              <a:sym typeface="Wingdings" panose="05000000000000000000" pitchFamily="2" charset="2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Crucial tool to disentangle genuine QGP effect is AA collisions</a:t>
            </a:r>
            <a:endParaRPr lang="en-US" dirty="0" smtClean="0"/>
          </a:p>
        </p:txBody>
      </p:sp>
      <p:sp>
        <p:nvSpPr>
          <p:cNvPr id="67" name="Rectangle 66"/>
          <p:cNvSpPr/>
          <p:nvPr/>
        </p:nvSpPr>
        <p:spPr bwMode="auto">
          <a:xfrm>
            <a:off x="228600" y="3955172"/>
            <a:ext cx="8686800" cy="1425048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4618220"/>
            <a:ext cx="1690212" cy="457200"/>
            <a:chOff x="943620" y="5482295"/>
            <a:chExt cx="2268792" cy="613705"/>
          </a:xfrm>
        </p:grpSpPr>
        <p:sp>
          <p:nvSpPr>
            <p:cNvPr id="65" name="Oval 64"/>
            <p:cNvSpPr/>
            <p:nvPr/>
          </p:nvSpPr>
          <p:spPr bwMode="auto">
            <a:xfrm>
              <a:off x="943620" y="5482295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614824" y="54984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41208" y="5789833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2084160" y="5791200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0" name="TextBox 69"/>
          <p:cNvSpPr txBox="1"/>
          <p:nvPr/>
        </p:nvSpPr>
        <p:spPr>
          <a:xfrm>
            <a:off x="228600" y="3932420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p</a:t>
            </a:r>
            <a:r>
              <a:rPr lang="en-US" sz="2400" b="1" dirty="0" smtClean="0">
                <a:solidFill>
                  <a:srgbClr val="00B0F0"/>
                </a:solidFill>
              </a:rPr>
              <a:t>-p</a:t>
            </a:r>
            <a:endParaRPr lang="it-IT" sz="2400" b="1" dirty="0">
              <a:solidFill>
                <a:srgbClr val="00B0F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31880" y="3989045"/>
            <a:ext cx="5722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Reference </a:t>
            </a:r>
            <a:r>
              <a:rPr lang="en-US" dirty="0" smtClean="0">
                <a:solidFill>
                  <a:srgbClr val="0070C0"/>
                </a:solidFill>
              </a:rPr>
              <a:t>process to </a:t>
            </a:r>
            <a:r>
              <a:rPr lang="en-US" dirty="0">
                <a:solidFill>
                  <a:srgbClr val="0070C0"/>
                </a:solidFill>
              </a:rPr>
              <a:t>understand </a:t>
            </a:r>
            <a:r>
              <a:rPr lang="en-US" dirty="0" err="1">
                <a:solidFill>
                  <a:srgbClr val="0070C0"/>
                </a:solidFill>
              </a:rPr>
              <a:t>behaviour</a:t>
            </a:r>
            <a:r>
              <a:rPr lang="en-US" dirty="0">
                <a:solidFill>
                  <a:srgbClr val="0070C0"/>
                </a:solidFill>
              </a:rPr>
              <a:t> in </a:t>
            </a:r>
            <a:r>
              <a:rPr lang="en-US" dirty="0" err="1" smtClean="0">
                <a:solidFill>
                  <a:srgbClr val="0070C0"/>
                </a:solidFill>
              </a:rPr>
              <a:t>pA</a:t>
            </a:r>
            <a:r>
              <a:rPr lang="en-US" dirty="0" smtClean="0">
                <a:solidFill>
                  <a:srgbClr val="0070C0"/>
                </a:solidFill>
              </a:rPr>
              <a:t>, AA </a:t>
            </a:r>
            <a:r>
              <a:rPr lang="en-US" dirty="0">
                <a:solidFill>
                  <a:srgbClr val="0070C0"/>
                </a:solidFill>
              </a:rPr>
              <a:t>collisions</a:t>
            </a:r>
          </a:p>
          <a:p>
            <a:pPr marL="171450" indent="-1714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/>
              <a:t>Useful to investigate production mechanisms (NRQCD, CEM models...)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92819" y="5638800"/>
            <a:ext cx="3240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ALICE has measured J/ and (2S) </a:t>
            </a:r>
            <a:r>
              <a:rPr lang="en-US" dirty="0" smtClean="0"/>
              <a:t>in the following systems:</a:t>
            </a:r>
            <a:endParaRPr lang="it-IT" dirty="0"/>
          </a:p>
        </p:txBody>
      </p:sp>
      <p:sp>
        <p:nvSpPr>
          <p:cNvPr id="73" name="AutoShape 13"/>
          <p:cNvSpPr>
            <a:spLocks noChangeArrowheads="1"/>
          </p:cNvSpPr>
          <p:nvPr/>
        </p:nvSpPr>
        <p:spPr bwMode="auto">
          <a:xfrm>
            <a:off x="3886200" y="5959986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19600" y="5442972"/>
            <a:ext cx="4267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sym typeface="Symbol"/>
              </a:rPr>
              <a:t>pp @ s= 2.76, 7 and 8TeV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Pb-Pb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n-US" b="1" dirty="0">
                <a:solidFill>
                  <a:srgbClr val="002060"/>
                </a:solidFill>
                <a:sym typeface="Symbol"/>
              </a:rPr>
              <a:t>@ </a:t>
            </a:r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s</a:t>
            </a:r>
            <a:r>
              <a:rPr lang="en-US" b="1" baseline="-25000" dirty="0" err="1" smtClean="0">
                <a:solidFill>
                  <a:srgbClr val="002060"/>
                </a:solidFill>
                <a:sym typeface="Symbol"/>
              </a:rPr>
              <a:t>NN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= 2.76TeV</a:t>
            </a:r>
            <a:endParaRPr lang="en-US" b="1" dirty="0">
              <a:solidFill>
                <a:srgbClr val="002060"/>
              </a:solidFill>
              <a:sym typeface="Symbol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sym typeface="Symbol"/>
              </a:rPr>
              <a:t>p-</a:t>
            </a:r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Pb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n-US" b="1" dirty="0">
                <a:solidFill>
                  <a:srgbClr val="002060"/>
                </a:solidFill>
                <a:sym typeface="Symbol"/>
              </a:rPr>
              <a:t>@ </a:t>
            </a:r>
            <a:r>
              <a:rPr lang="en-US" b="1" dirty="0" err="1" smtClean="0">
                <a:solidFill>
                  <a:srgbClr val="002060"/>
                </a:solidFill>
                <a:sym typeface="Symbol"/>
              </a:rPr>
              <a:t>s</a:t>
            </a:r>
            <a:r>
              <a:rPr lang="en-US" b="1" baseline="-25000" dirty="0" err="1" smtClean="0">
                <a:solidFill>
                  <a:srgbClr val="002060"/>
                </a:solidFill>
                <a:sym typeface="Symbol"/>
              </a:rPr>
              <a:t>NN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= 5.02TeV</a:t>
            </a:r>
            <a:endParaRPr lang="en-US" b="1" dirty="0">
              <a:solidFill>
                <a:srgbClr val="002060"/>
              </a:solidFill>
              <a:sym typeface="Symbol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4282190" y="5442972"/>
            <a:ext cx="152400" cy="1338828"/>
          </a:xfrm>
          <a:prstGeom prst="leftBrace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Roberta\Documents\QM2012\PlotsQM\RAA_vs_pt_020_4090_Rap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9" y="1645994"/>
            <a:ext cx="4453274" cy="32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pic>
        <p:nvPicPr>
          <p:cNvPr id="5" name="Picture 2" descr="C:\Users\Roberta\Application Data\SSH\temp\RAA_vs_P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" y="1726808"/>
            <a:ext cx="4390103" cy="318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 bwMode="auto">
          <a:xfrm>
            <a:off x="196189" y="921661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936661"/>
            <a:ext cx="7856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an alternative view,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is shown as a function of the J/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for various centrality bins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058621" y="49718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plitting in centrality bins we observe that the difference low </a:t>
            </a:r>
            <a:r>
              <a:rPr lang="en-US" dirty="0" err="1" smtClean="0"/>
              <a:t>vs</a:t>
            </a:r>
            <a:r>
              <a:rPr lang="en-US" dirty="0" smtClean="0"/>
              <a:t>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suppression is more important for central collisions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519108" y="5014452"/>
            <a:ext cx="3870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Suppression is stronger for high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J/ (</a:t>
            </a:r>
            <a:r>
              <a:rPr lang="en-US" i="1" dirty="0" smtClean="0">
                <a:sym typeface="Symbol"/>
              </a:rPr>
              <a:t>R</a:t>
            </a:r>
            <a:r>
              <a:rPr lang="en-US" baseline="-25000" dirty="0" smtClean="0">
                <a:sym typeface="Symbol"/>
              </a:rPr>
              <a:t>AA</a:t>
            </a:r>
            <a:r>
              <a:rPr lang="en-US" dirty="0" smtClean="0">
                <a:sym typeface="Symbol"/>
              </a:rPr>
              <a:t>~0.6 at low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and ~0.35 at high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)</a:t>
            </a:r>
            <a:endParaRPr lang="it-IT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31135" y="504394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4756356" y="501611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2568" y="4981733"/>
            <a:ext cx="4341952" cy="1138124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75483" y="4972171"/>
            <a:ext cx="4341952" cy="114962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9645" y="14772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0-90%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145701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0-20% </a:t>
            </a:r>
            <a:r>
              <a:rPr lang="en-US" dirty="0" err="1" smtClean="0"/>
              <a:t>vs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40-90%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in centrality bins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568" y="6187440"/>
            <a:ext cx="8874867" cy="646331"/>
          </a:xfrm>
          <a:prstGeom prst="rect">
            <a:avLst/>
          </a:prstGeom>
          <a:noFill/>
          <a:ln w="28575"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Fair agreement between data and models including a large contribution from (re)combination (~50% in central and ~30% in peripheral collisions)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80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7" r="7137"/>
          <a:stretch/>
        </p:blipFill>
        <p:spPr bwMode="auto">
          <a:xfrm>
            <a:off x="152731" y="1638601"/>
            <a:ext cx="4295772" cy="32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0" r="5420"/>
          <a:stretch/>
        </p:blipFill>
        <p:spPr bwMode="auto">
          <a:xfrm>
            <a:off x="4419600" y="1556501"/>
            <a:ext cx="4340989" cy="33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93904" y="990600"/>
            <a:ext cx="832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</a:rPr>
              <a:t>J/</a:t>
            </a:r>
            <a:r>
              <a:rPr lang="en-US" sz="2000" dirty="0" smtClean="0">
                <a:solidFill>
                  <a:srgbClr val="0066FF"/>
                </a:solidFill>
                <a:sym typeface="Symbol"/>
              </a:rPr>
              <a:t></a:t>
            </a:r>
            <a:r>
              <a:rPr lang="en-US" sz="2000" dirty="0" smtClean="0">
                <a:solidFill>
                  <a:srgbClr val="0066FF"/>
                </a:solidFill>
              </a:rPr>
              <a:t> production via (re)combination should be more important at low transverse momentum </a:t>
            </a:r>
            <a:endParaRPr lang="en-US" sz="2000" baseline="-25000" dirty="0" smtClean="0">
              <a:solidFill>
                <a:srgbClr val="0066FF"/>
              </a:solidFill>
            </a:endParaRP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228600" y="1069160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598319" y="1369852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2154" y="1317486"/>
            <a:ext cx="361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region accessible by ALICE</a:t>
            </a:r>
            <a:endParaRPr lang="it-IT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764222" y="517614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Forward 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30324" y="5010185"/>
            <a:ext cx="8153400" cy="87984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3724" y="5133781"/>
            <a:ext cx="742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Models with a large regeneration component (at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 are in fair agreement with the data</a:t>
            </a:r>
            <a:endParaRPr lang="en-US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503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Roberta\AppData\Local\Temp\2013-Nov-04-RAAPtvsModel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1641687"/>
            <a:ext cx="4971565" cy="36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40" y="1562467"/>
            <a:ext cx="3759860" cy="369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451245" y="5444250"/>
            <a:ext cx="4120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Good agreement with ALICE (at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 in spite of the different rapidity range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2430" y="5367604"/>
            <a:ext cx="4764370" cy="1014042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4209" y="5425267"/>
            <a:ext cx="385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:</a:t>
            </a:r>
            <a:r>
              <a:rPr lang="en-US" baseline="-25000" dirty="0" smtClean="0"/>
              <a:t> </a:t>
            </a:r>
            <a:r>
              <a:rPr lang="en-US" baseline="-25000" dirty="0"/>
              <a:t> </a:t>
            </a:r>
            <a:r>
              <a:rPr lang="en-US" dirty="0" smtClean="0"/>
              <a:t>stronger J/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 suppression at LHC </a:t>
            </a:r>
            <a:r>
              <a:rPr lang="en-US" dirty="0" err="1" smtClean="0"/>
              <a:t>wrt</a:t>
            </a:r>
            <a:r>
              <a:rPr lang="en-US" dirty="0" smtClean="0"/>
              <a:t> to RHIC (re-combination should not play a role)</a:t>
            </a:r>
            <a:endParaRPr lang="it-IT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4961054" y="5378597"/>
            <a:ext cx="4140000" cy="1327003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259550" y="1120275"/>
            <a:ext cx="259948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187" y="1078468"/>
            <a:ext cx="574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high </a:t>
            </a:r>
            <a:r>
              <a:rPr lang="en-US" i="1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 region can be investigated by CMS!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00920" y="5494772"/>
            <a:ext cx="259948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5023253" y="5457554"/>
            <a:ext cx="259948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CMS high-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J/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43</a:t>
            </a:fld>
            <a:endParaRPr lang="it-IT" dirty="0"/>
          </a:p>
        </p:txBody>
      </p:sp>
      <p:pic>
        <p:nvPicPr>
          <p:cNvPr id="3" name="Picture 2" descr="C:\Users\Roberta\Documents\QM2012\PlotsQM\pt_vs_NPart_sl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" y="935713"/>
            <a:ext cx="4374126" cy="41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Roberta\Documents\QM2012\PlotsQM\pt2_ptpp_versus_centrality_slid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74" y="907413"/>
            <a:ext cx="4374126" cy="41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208" y="5155962"/>
            <a:ext cx="8381792" cy="160043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The J/ </a:t>
            </a:r>
            <a:r>
              <a:rPr lang="en-US" dirty="0">
                <a:sym typeface="Symbol"/>
              </a:rPr>
              <a:t>&lt;</a:t>
            </a:r>
            <a:r>
              <a:rPr lang="en-US" i="1" dirty="0" err="1">
                <a:sym typeface="Symbol"/>
              </a:rPr>
              <a:t>p</a:t>
            </a:r>
            <a:r>
              <a:rPr lang="en-US" baseline="-25000" dirty="0" err="1">
                <a:sym typeface="Symbol"/>
              </a:rPr>
              <a:t>T</a:t>
            </a:r>
            <a:r>
              <a:rPr lang="en-US" dirty="0">
                <a:sym typeface="Symbol"/>
              </a:rPr>
              <a:t>&gt; and &lt;</a:t>
            </a:r>
            <a:r>
              <a:rPr lang="en-US" i="1" dirty="0">
                <a:sym typeface="Symbol"/>
              </a:rPr>
              <a:t>p</a:t>
            </a:r>
            <a:r>
              <a:rPr lang="en-US" baseline="-25000" dirty="0">
                <a:sym typeface="Symbol"/>
              </a:rPr>
              <a:t>T</a:t>
            </a:r>
            <a:r>
              <a:rPr lang="en-US" baseline="30000" dirty="0">
                <a:sym typeface="Symbol"/>
              </a:rPr>
              <a:t>2</a:t>
            </a:r>
            <a:r>
              <a:rPr lang="en-US" dirty="0">
                <a:sym typeface="Symbol"/>
              </a:rPr>
              <a:t>&gt; </a:t>
            </a:r>
            <a:r>
              <a:rPr lang="en-US" dirty="0" smtClean="0">
                <a:sym typeface="Symbol"/>
              </a:rPr>
              <a:t>show a decreasing trend as a function of centrality, confirming the observation that low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J/ are less suppressed in central collisions</a:t>
            </a:r>
            <a:endParaRPr lang="en-US" dirty="0"/>
          </a:p>
          <a:p>
            <a:endParaRPr lang="en-US" sz="800" dirty="0"/>
          </a:p>
          <a:p>
            <a:r>
              <a:rPr lang="en-US" dirty="0" smtClean="0"/>
              <a:t>The trend is</a:t>
            </a:r>
            <a:r>
              <a:rPr lang="en-US" dirty="0" smtClean="0">
                <a:sym typeface="Symbol"/>
              </a:rPr>
              <a:t> different </a:t>
            </a:r>
            <a:r>
              <a:rPr lang="en-US" dirty="0" err="1" smtClean="0">
                <a:sym typeface="Symbol"/>
              </a:rPr>
              <a:t>wrt</a:t>
            </a:r>
            <a:r>
              <a:rPr lang="en-US" dirty="0" smtClean="0">
                <a:sym typeface="Symbol"/>
              </a:rPr>
              <a:t> the one measured at lower energies, where an increase of </a:t>
            </a:r>
            <a:r>
              <a:rPr lang="en-US" dirty="0">
                <a:sym typeface="Symbol"/>
              </a:rPr>
              <a:t>the &lt;</a:t>
            </a:r>
            <a:r>
              <a:rPr lang="en-US" i="1" dirty="0" err="1">
                <a:sym typeface="Symbol"/>
              </a:rPr>
              <a:t>p</a:t>
            </a:r>
            <a:r>
              <a:rPr lang="en-US" baseline="-25000" dirty="0" err="1">
                <a:sym typeface="Symbol"/>
              </a:rPr>
              <a:t>T</a:t>
            </a:r>
            <a:r>
              <a:rPr lang="en-US" dirty="0">
                <a:sym typeface="Symbol"/>
              </a:rPr>
              <a:t>&gt; and &lt;</a:t>
            </a:r>
            <a:r>
              <a:rPr lang="en-US" i="1" dirty="0">
                <a:sym typeface="Symbol"/>
              </a:rPr>
              <a:t>p</a:t>
            </a:r>
            <a:r>
              <a:rPr lang="en-US" baseline="-25000" dirty="0">
                <a:sym typeface="Symbol"/>
              </a:rPr>
              <a:t>T</a:t>
            </a:r>
            <a:r>
              <a:rPr lang="en-US" baseline="30000" dirty="0">
                <a:sym typeface="Symbol"/>
              </a:rPr>
              <a:t>2</a:t>
            </a:r>
            <a:r>
              <a:rPr lang="en-US" dirty="0" smtClean="0">
                <a:sym typeface="Symbol"/>
              </a:rPr>
              <a:t>&gt; with centrality was observed</a:t>
            </a:r>
            <a:endParaRPr lang="it-IT" dirty="0"/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406400" y="522000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406400" y="617080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7739" y="5086597"/>
            <a:ext cx="8565919" cy="1669803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&lt;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&gt; and </a:t>
            </a:r>
            <a:r>
              <a:rPr lang="en-US" sz="3600" i="1" dirty="0">
                <a:solidFill>
                  <a:schemeClr val="bg1"/>
                </a:solidFill>
                <a:sym typeface="Symbol"/>
              </a:rPr>
              <a:t>&lt;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3600" baseline="30000" dirty="0" smtClean="0">
                <a:solidFill>
                  <a:schemeClr val="bg1"/>
                </a:solidFill>
                <a:sym typeface="Symbol"/>
              </a:rPr>
              <a:t>2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&gt; 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5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9145" r="3010"/>
          <a:stretch/>
        </p:blipFill>
        <p:spPr bwMode="auto">
          <a:xfrm>
            <a:off x="177339" y="1600200"/>
            <a:ext cx="8661861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AA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rapidity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20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0498"/>
            <a:ext cx="7999752" cy="595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production at very low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" y="4207933"/>
            <a:ext cx="3578980" cy="252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"/>
          <a:stretch/>
        </p:blipFill>
        <p:spPr bwMode="auto">
          <a:xfrm>
            <a:off x="4575918" y="1484511"/>
            <a:ext cx="3098346" cy="285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-1"/>
          <a:stretch/>
        </p:blipFill>
        <p:spPr bwMode="auto">
          <a:xfrm>
            <a:off x="-1" y="1424562"/>
            <a:ext cx="3762429" cy="276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381750"/>
            <a:ext cx="2133600" cy="476250"/>
          </a:xfrm>
        </p:spPr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4180114" y="4458228"/>
            <a:ext cx="496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Hint for J/</a:t>
            </a:r>
            <a:r>
              <a:rPr lang="en-US" sz="2000" dirty="0" smtClean="0">
                <a:sym typeface="Symbol"/>
              </a:rPr>
              <a:t> flow in heavy-ion collisions (LHC), contrary to v</a:t>
            </a:r>
            <a:r>
              <a:rPr lang="en-US" sz="2000" baseline="-25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~0 observed at RHIC!</a:t>
            </a:r>
            <a:endParaRPr lang="it-IT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81704" y="838200"/>
            <a:ext cx="79246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cs typeface="Arial" pitchFamily="34" charset="0"/>
                <a:sym typeface="Symbol"/>
              </a:rPr>
              <a:t>The contribution of J/ from (re)combination should lead </a:t>
            </a:r>
            <a:r>
              <a:rPr lang="en-US" sz="2000" dirty="0" smtClean="0">
                <a:solidFill>
                  <a:srgbClr val="0070C0"/>
                </a:solidFill>
                <a:cs typeface="Arial" pitchFamily="34" charset="0"/>
                <a:sym typeface="Symbol"/>
              </a:rPr>
              <a:t>to </a:t>
            </a:r>
            <a:r>
              <a:rPr lang="en-US" sz="2000" dirty="0">
                <a:solidFill>
                  <a:srgbClr val="0070C0"/>
                </a:solidFill>
                <a:cs typeface="Arial" pitchFamily="34" charset="0"/>
                <a:sym typeface="Symbol"/>
              </a:rPr>
              <a:t>a significant elliptic flow signal at LHC energy</a:t>
            </a:r>
            <a:endParaRPr lang="it-IT" sz="2000" dirty="0">
              <a:solidFill>
                <a:srgbClr val="0070C0"/>
              </a:solidFill>
              <a:cs typeface="Arial" pitchFamily="34" charset="0"/>
            </a:endParaRPr>
          </a:p>
          <a:p>
            <a:endParaRPr lang="it-IT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1524" y="5486400"/>
            <a:ext cx="5328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ALICE: qualitative </a:t>
            </a:r>
            <a:r>
              <a:rPr lang="en-US" sz="2000" dirty="0">
                <a:cs typeface="Arial" pitchFamily="34" charset="0"/>
              </a:rPr>
              <a:t>agreement with transport models including regeneration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2429" y="15941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J/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 flow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52400" y="91440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3886200" y="449518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99113" y="4413976"/>
            <a:ext cx="4958444" cy="1072424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3581400" y="5545405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3582667" y="6226977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680" y="3876929"/>
            <a:ext cx="2561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PRL111, 162301 (2013)</a:t>
            </a:r>
            <a:endParaRPr lang="it-IT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-7977" y="6631800"/>
            <a:ext cx="2158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STAR, PRL 052301(2013)</a:t>
            </a:r>
            <a:endParaRPr lang="it-IT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640707" y="4305828"/>
            <a:ext cx="78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STAR</a:t>
            </a:r>
            <a:endParaRPr lang="it-IT" dirty="0">
              <a:solidFill>
                <a:srgbClr val="66FF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4262" y="4052500"/>
            <a:ext cx="1479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D.Moon</a:t>
            </a:r>
            <a:r>
              <a:rPr lang="en-US" sz="1200" dirty="0" smtClean="0"/>
              <a:t>, HP2013</a:t>
            </a:r>
            <a:endParaRPr lang="it-IT" sz="1200" dirty="0"/>
          </a:p>
        </p:txBody>
      </p:sp>
      <p:sp>
        <p:nvSpPr>
          <p:cNvPr id="21" name="Rectangle 20"/>
          <p:cNvSpPr/>
          <p:nvPr/>
        </p:nvSpPr>
        <p:spPr>
          <a:xfrm>
            <a:off x="3854787" y="6179610"/>
            <a:ext cx="5328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cs typeface="Arial" pitchFamily="34" charset="0"/>
              </a:rPr>
              <a:t>CMS: path-length dependence of energy loss?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flow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119357" y="159412"/>
            <a:ext cx="511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J/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 vs D in AA collisions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13" y="1674070"/>
            <a:ext cx="2861187" cy="28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9" y="4572000"/>
            <a:ext cx="528710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  <a:sym typeface="Symbol"/>
              </a:rPr>
              <a:t>Interesting comparison between ALICE </a:t>
            </a:r>
          </a:p>
          <a:p>
            <a:r>
              <a:rPr lang="en-US" dirty="0" smtClean="0">
                <a:solidFill>
                  <a:srgbClr val="0066FF"/>
                </a:solidFill>
                <a:sym typeface="Symbol"/>
              </a:rPr>
              <a:t>and </a:t>
            </a:r>
            <a:r>
              <a:rPr lang="en-US" dirty="0">
                <a:solidFill>
                  <a:srgbClr val="0066FF"/>
                </a:solidFill>
                <a:sym typeface="Symbol"/>
              </a:rPr>
              <a:t>CMS J/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 compared to D</a:t>
            </a:r>
            <a:endParaRPr lang="it-IT" dirty="0">
              <a:solidFill>
                <a:srgbClr val="0066FF"/>
              </a:solidFill>
            </a:endParaRPr>
          </a:p>
          <a:p>
            <a:endParaRPr lang="en-US" sz="800" dirty="0"/>
          </a:p>
          <a:p>
            <a:r>
              <a:rPr lang="en-US" dirty="0" smtClean="0"/>
              <a:t>Caveat: </a:t>
            </a:r>
          </a:p>
          <a:p>
            <a:r>
              <a:rPr lang="en-US" dirty="0" smtClean="0"/>
              <a:t>complicate to compare J/</a:t>
            </a:r>
            <a:r>
              <a:rPr lang="en-US" dirty="0" smtClean="0">
                <a:sym typeface="Symbol"/>
              </a:rPr>
              <a:t> and D </a:t>
            </a:r>
            <a:r>
              <a:rPr lang="en-US" i="1" dirty="0" smtClean="0">
                <a:sym typeface="Symbol"/>
              </a:rPr>
              <a:t>R</a:t>
            </a:r>
            <a:r>
              <a:rPr lang="en-US" baseline="-25000" dirty="0" smtClean="0">
                <a:sym typeface="Symbol"/>
              </a:rPr>
              <a:t>AA</a:t>
            </a:r>
            <a:r>
              <a:rPr lang="en-US" dirty="0" smtClean="0">
                <a:sym typeface="Symbol"/>
              </a:rPr>
              <a:t> at LHC because of restricted kinematic regions. </a:t>
            </a:r>
          </a:p>
          <a:p>
            <a:r>
              <a:rPr lang="en-US" dirty="0" smtClean="0">
                <a:sym typeface="Symbol"/>
              </a:rPr>
              <a:t>Low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D not accessible for the moment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914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charm should be a very good reference to study J/</a:t>
            </a:r>
            <a:r>
              <a:rPr lang="en-US" dirty="0" smtClean="0">
                <a:sym typeface="Symbol"/>
              </a:rPr>
              <a:t> suppression (a‘ la </a:t>
            </a:r>
            <a:r>
              <a:rPr lang="en-US" dirty="0" err="1" smtClean="0">
                <a:sym typeface="Symbol"/>
              </a:rPr>
              <a:t>Satz</a:t>
            </a:r>
            <a:r>
              <a:rPr lang="en-US" dirty="0" smtClean="0">
                <a:sym typeface="Symbol"/>
              </a:rPr>
              <a:t>)</a:t>
            </a:r>
          </a:p>
          <a:p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</a:t>
            </a:r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924"/>
            <a:ext cx="6009699" cy="28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867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231135" y="94389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154935" y="4596725"/>
            <a:ext cx="338267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638800" y="471248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065" y="4648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trend observed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at RHIC. </a:t>
            </a:r>
          </a:p>
          <a:p>
            <a:r>
              <a:rPr lang="en-US" dirty="0" smtClean="0"/>
              <a:t>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trend is similar to the LHC one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07636" y="4557639"/>
            <a:ext cx="5302563" cy="2232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02166" y="4549800"/>
            <a:ext cx="3564000" cy="1404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vs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D in AA collisions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119357" y="159412"/>
            <a:ext cx="511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J/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 vs D in AA collisions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13" y="1674070"/>
            <a:ext cx="2861187" cy="28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9" y="4572000"/>
            <a:ext cx="528710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  <a:sym typeface="Symbol"/>
              </a:rPr>
              <a:t>Interesting comparison between ALICE </a:t>
            </a:r>
          </a:p>
          <a:p>
            <a:r>
              <a:rPr lang="en-US" dirty="0" smtClean="0">
                <a:solidFill>
                  <a:srgbClr val="0066FF"/>
                </a:solidFill>
                <a:sym typeface="Symbol"/>
              </a:rPr>
              <a:t>and </a:t>
            </a:r>
            <a:r>
              <a:rPr lang="en-US" dirty="0">
                <a:solidFill>
                  <a:srgbClr val="0066FF"/>
                </a:solidFill>
                <a:sym typeface="Symbol"/>
              </a:rPr>
              <a:t>CMS J/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 compared to D</a:t>
            </a:r>
            <a:endParaRPr lang="it-IT" dirty="0">
              <a:solidFill>
                <a:srgbClr val="0066FF"/>
              </a:solidFill>
            </a:endParaRPr>
          </a:p>
          <a:p>
            <a:endParaRPr lang="en-US" sz="800" dirty="0"/>
          </a:p>
          <a:p>
            <a:r>
              <a:rPr lang="en-US" dirty="0" smtClean="0"/>
              <a:t>Caveat: </a:t>
            </a:r>
          </a:p>
          <a:p>
            <a:r>
              <a:rPr lang="en-US" dirty="0" smtClean="0"/>
              <a:t>complicate to compare J/</a:t>
            </a:r>
            <a:r>
              <a:rPr lang="en-US" dirty="0" smtClean="0">
                <a:sym typeface="Symbol"/>
              </a:rPr>
              <a:t> and D </a:t>
            </a:r>
            <a:r>
              <a:rPr lang="en-US" i="1" dirty="0" smtClean="0">
                <a:sym typeface="Symbol"/>
              </a:rPr>
              <a:t>R</a:t>
            </a:r>
            <a:r>
              <a:rPr lang="en-US" baseline="-25000" dirty="0" smtClean="0">
                <a:sym typeface="Symbol"/>
              </a:rPr>
              <a:t>AA</a:t>
            </a:r>
            <a:r>
              <a:rPr lang="en-US" dirty="0" smtClean="0">
                <a:sym typeface="Symbol"/>
              </a:rPr>
              <a:t> at LHC because of restricted kinematic regions. </a:t>
            </a:r>
          </a:p>
          <a:p>
            <a:r>
              <a:rPr lang="en-US" dirty="0" smtClean="0">
                <a:sym typeface="Symbol"/>
              </a:rPr>
              <a:t>Low </a:t>
            </a:r>
            <a:r>
              <a:rPr lang="en-US" i="1" dirty="0" err="1" smtClean="0">
                <a:sym typeface="Symbol"/>
              </a:rPr>
              <a:t>p</a:t>
            </a:r>
            <a:r>
              <a:rPr lang="en-US" baseline="-25000" dirty="0" err="1" smtClean="0">
                <a:sym typeface="Symbol"/>
              </a:rPr>
              <a:t>T</a:t>
            </a:r>
            <a:r>
              <a:rPr lang="en-US" dirty="0" smtClean="0">
                <a:sym typeface="Symbol"/>
              </a:rPr>
              <a:t> D not accessible for the moment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914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charm should be a very good reference to study J/</a:t>
            </a:r>
            <a:r>
              <a:rPr lang="en-US" dirty="0" smtClean="0">
                <a:sym typeface="Symbol"/>
              </a:rPr>
              <a:t> suppression (a‘ la </a:t>
            </a:r>
            <a:r>
              <a:rPr lang="en-US" dirty="0" err="1" smtClean="0">
                <a:sym typeface="Symbol"/>
              </a:rPr>
              <a:t>Satz</a:t>
            </a:r>
            <a:r>
              <a:rPr lang="en-US" dirty="0" smtClean="0">
                <a:sym typeface="Symbol"/>
              </a:rPr>
              <a:t>)</a:t>
            </a:r>
          </a:p>
          <a:p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</a:t>
            </a:r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924"/>
            <a:ext cx="6009699" cy="28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867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231135" y="94389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154935" y="4596725"/>
            <a:ext cx="338267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638800" y="4712488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065" y="4648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trend observed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at RHIC. </a:t>
            </a:r>
          </a:p>
          <a:p>
            <a:r>
              <a:rPr lang="en-US" dirty="0" smtClean="0"/>
              <a:t>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trend is similar to the LHC one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07636" y="4557639"/>
            <a:ext cx="5302563" cy="2232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02166" y="4549800"/>
            <a:ext cx="3564000" cy="1404000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087" y="159412"/>
            <a:ext cx="8865513" cy="64633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vs D in AA collisions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49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production in </a:t>
            </a:r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Pb-Pb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Roberta\Documents\QM2012\PlotsQM\InvMass_PbPb_40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0" y="2417240"/>
            <a:ext cx="3888000" cy="36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oberta\Documents\QM2012\PlotsQM\InvMass_pp_0pt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91" y="2395450"/>
            <a:ext cx="3812640" cy="36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2966" y="1002268"/>
            <a:ext cx="82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yield is compared to the J/ one in </a:t>
            </a:r>
            <a:r>
              <a:rPr lang="en-US" dirty="0" err="1" smtClean="0">
                <a:sym typeface="Symbol"/>
              </a:rPr>
              <a:t>Pb-Pb</a:t>
            </a:r>
            <a:r>
              <a:rPr lang="en-US" dirty="0" smtClean="0">
                <a:sym typeface="Symbol"/>
              </a:rPr>
              <a:t> and in </a:t>
            </a:r>
            <a:r>
              <a:rPr lang="en-US" dirty="0" err="1" smtClean="0">
                <a:sym typeface="Symbol"/>
              </a:rPr>
              <a:t>pp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727838" y="145090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Charmonia</a:t>
            </a:r>
            <a:r>
              <a:rPr lang="en-US" dirty="0" smtClean="0"/>
              <a:t> yields are </a:t>
            </a:r>
            <a:r>
              <a:rPr lang="en-US" dirty="0" smtClean="0">
                <a:sym typeface="Symbol"/>
              </a:rPr>
              <a:t>extracted fitting the invariant mass spectrum in </a:t>
            </a:r>
            <a:r>
              <a:rPr lang="en-US" dirty="0"/>
              <a:t>two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bins: 0&lt;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&lt;3 and 3&lt;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&lt;8 </a:t>
            </a:r>
            <a:r>
              <a:rPr lang="en-US" dirty="0" err="1"/>
              <a:t>GeV</a:t>
            </a:r>
            <a:r>
              <a:rPr lang="en-US" dirty="0"/>
              <a:t>/c and, for </a:t>
            </a:r>
            <a:r>
              <a:rPr lang="en-US" dirty="0" err="1" smtClean="0"/>
              <a:t>Pb-Pb</a:t>
            </a:r>
            <a:r>
              <a:rPr lang="en-US" dirty="0"/>
              <a:t>, also as a function of centrality</a:t>
            </a:r>
            <a:endParaRPr lang="it-IT" dirty="0"/>
          </a:p>
          <a:p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714702" y="6096000"/>
            <a:ext cx="80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Pb-Pb</a:t>
            </a:r>
            <a:r>
              <a:rPr lang="en-US" dirty="0" smtClean="0"/>
              <a:t>: S/B (at 3 </a:t>
            </a:r>
            <a:r>
              <a:rPr lang="en-US" dirty="0" smtClean="0">
                <a:sym typeface="Symbol"/>
              </a:rPr>
              <a:t> around the (2S)) </a:t>
            </a:r>
            <a:r>
              <a:rPr lang="en-US" dirty="0" smtClean="0"/>
              <a:t>varies between 0.01 and 0.3 from central to peripheral collisions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1610" y="2362200"/>
            <a:ext cx="18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pp</a:t>
            </a:r>
            <a:r>
              <a:rPr lang="en-US" dirty="0" smtClean="0">
                <a:solidFill>
                  <a:srgbClr val="0066FF"/>
                </a:solidFill>
              </a:rPr>
              <a:t>@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s=7TeV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1157" y="236815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6FF"/>
                </a:solidFill>
              </a:rPr>
              <a:t>Pb-Pb</a:t>
            </a:r>
            <a:r>
              <a:rPr lang="en-US" dirty="0" smtClean="0">
                <a:solidFill>
                  <a:srgbClr val="0066FF"/>
                </a:solidFill>
              </a:rPr>
              <a:t>@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</a:t>
            </a:r>
            <a:r>
              <a:rPr lang="en-US" dirty="0" err="1" smtClean="0">
                <a:solidFill>
                  <a:srgbClr val="0066FF"/>
                </a:solidFill>
                <a:sym typeface="Symbol"/>
              </a:rPr>
              <a:t>s</a:t>
            </a:r>
            <a:r>
              <a:rPr lang="en-US" baseline="-25000" dirty="0" err="1" smtClean="0">
                <a:solidFill>
                  <a:srgbClr val="0066FF"/>
                </a:solidFill>
                <a:sym typeface="Symbol"/>
              </a:rPr>
              <a:t>NN</a:t>
            </a:r>
            <a:r>
              <a:rPr lang="en-US" dirty="0" smtClean="0">
                <a:solidFill>
                  <a:srgbClr val="0066FF"/>
                </a:solidFill>
                <a:sym typeface="Symbol"/>
              </a:rPr>
              <a:t>=2.76TeV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54935" y="105026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379200" y="149246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320566" y="611711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52400" y="990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2400" y="2735201"/>
            <a:ext cx="5867400" cy="4122902"/>
            <a:chOff x="0" y="3053496"/>
            <a:chExt cx="5236249" cy="3845871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1054"/>
              <a:ext cx="5236249" cy="383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581400" y="3053496"/>
              <a:ext cx="1654849" cy="1308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57200" y="944880"/>
            <a:ext cx="6934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Quarkonium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ALICE can be measured in two ways: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1401833"/>
            <a:ext cx="4580100" cy="144655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Central Barrel               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J/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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20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e</a:t>
            </a:r>
            <a:r>
              <a:rPr lang="en-US" sz="2000" b="1" baseline="300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+</a:t>
            </a:r>
            <a:r>
              <a:rPr lang="en-US" sz="20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e</a:t>
            </a:r>
            <a:r>
              <a:rPr lang="en-US" sz="2000" b="1" baseline="30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-</a:t>
            </a:r>
            <a:endParaRPr lang="en-US" sz="20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(|</a:t>
            </a:r>
            <a:r>
              <a:rPr lang="en-US" i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r>
              <a:rPr lang="en-US" baseline="-25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LAB</a:t>
            </a:r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|&lt;0.9)</a:t>
            </a:r>
          </a:p>
          <a:p>
            <a:endParaRPr lang="en-US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Electrons tracked using ITS and TPC</a:t>
            </a:r>
          </a:p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Particle identification: TPC, TOF, TRD</a:t>
            </a:r>
            <a:endParaRPr lang="it-IT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1403628"/>
            <a:ext cx="4248137" cy="144655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Forward </a:t>
            </a:r>
            <a:r>
              <a:rPr lang="en-US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arm   </a:t>
            </a:r>
            <a:r>
              <a:rPr lang="en-US" sz="2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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</a:t>
            </a:r>
            <a:r>
              <a:rPr lang="en-US" sz="2000" b="1" baseline="30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+</a:t>
            </a:r>
            <a:r>
              <a:rPr lang="en-US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</a:t>
            </a:r>
            <a:r>
              <a:rPr lang="en-US" sz="2000" b="1" baseline="30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-</a:t>
            </a:r>
            <a:endParaRPr lang="en-US" sz="20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(2.5&lt;</a:t>
            </a:r>
            <a:r>
              <a:rPr lang="en-US" i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r>
              <a:rPr lang="en-US" baseline="-25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LAB</a:t>
            </a:r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&lt;4)</a:t>
            </a:r>
          </a:p>
          <a:p>
            <a:endParaRPr lang="en-US" sz="14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Muons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identified and tracked in the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muon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spectrometer</a:t>
            </a:r>
            <a:endParaRPr lang="it-IT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98578" y="3048000"/>
            <a:ext cx="2721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Acceptance coverage in both </a:t>
            </a:r>
            <a:r>
              <a:rPr lang="en-US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regions down to zero </a:t>
            </a:r>
            <a:r>
              <a:rPr lang="en-US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baseline="-25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7" name="Grouper 29"/>
          <p:cNvGrpSpPr/>
          <p:nvPr/>
        </p:nvGrpSpPr>
        <p:grpSpPr>
          <a:xfrm>
            <a:off x="2079086" y="4488938"/>
            <a:ext cx="3712114" cy="1406401"/>
            <a:chOff x="3960240" y="3379421"/>
            <a:chExt cx="3889577" cy="1735779"/>
          </a:xfrm>
        </p:grpSpPr>
        <p:sp>
          <p:nvSpPr>
            <p:cNvPr id="28" name="Forme libre 25"/>
            <p:cNvSpPr/>
            <p:nvPr/>
          </p:nvSpPr>
          <p:spPr>
            <a:xfrm rot="181548">
              <a:off x="3960240" y="3815219"/>
              <a:ext cx="3640338" cy="908257"/>
            </a:xfrm>
            <a:custGeom>
              <a:avLst/>
              <a:gdLst>
                <a:gd name="connsiteX0" fmla="*/ 0 w 3865217"/>
                <a:gd name="connsiteY0" fmla="*/ 28691 h 1155126"/>
                <a:gd name="connsiteX1" fmla="*/ 1634435 w 3865217"/>
                <a:gd name="connsiteY1" fmla="*/ 28691 h 1155126"/>
                <a:gd name="connsiteX2" fmla="*/ 2672522 w 3865217"/>
                <a:gd name="connsiteY2" fmla="*/ 326865 h 1155126"/>
                <a:gd name="connsiteX3" fmla="*/ 3865217 w 3865217"/>
                <a:gd name="connsiteY3" fmla="*/ 1155126 h 1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5217" h="1155126">
                  <a:moveTo>
                    <a:pt x="0" y="28691"/>
                  </a:moveTo>
                  <a:cubicBezTo>
                    <a:pt x="594507" y="3843"/>
                    <a:pt x="1189015" y="-21005"/>
                    <a:pt x="1634435" y="28691"/>
                  </a:cubicBezTo>
                  <a:cubicBezTo>
                    <a:pt x="2079855" y="78387"/>
                    <a:pt x="2300725" y="139126"/>
                    <a:pt x="2672522" y="326865"/>
                  </a:cubicBezTo>
                  <a:cubicBezTo>
                    <a:pt x="3044319" y="514604"/>
                    <a:pt x="3865217" y="1155126"/>
                    <a:pt x="3865217" y="115512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29" name="Forme libre 26"/>
            <p:cNvSpPr/>
            <p:nvPr/>
          </p:nvSpPr>
          <p:spPr>
            <a:xfrm rot="10275696">
              <a:off x="3987161" y="3379421"/>
              <a:ext cx="3662690" cy="547335"/>
            </a:xfrm>
            <a:custGeom>
              <a:avLst/>
              <a:gdLst>
                <a:gd name="connsiteX0" fmla="*/ 0 w 3865217"/>
                <a:gd name="connsiteY0" fmla="*/ 28691 h 1155126"/>
                <a:gd name="connsiteX1" fmla="*/ 1634435 w 3865217"/>
                <a:gd name="connsiteY1" fmla="*/ 28691 h 1155126"/>
                <a:gd name="connsiteX2" fmla="*/ 2672522 w 3865217"/>
                <a:gd name="connsiteY2" fmla="*/ 326865 h 1155126"/>
                <a:gd name="connsiteX3" fmla="*/ 3865217 w 3865217"/>
                <a:gd name="connsiteY3" fmla="*/ 1155126 h 1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5217" h="1155126">
                  <a:moveTo>
                    <a:pt x="0" y="28691"/>
                  </a:moveTo>
                  <a:cubicBezTo>
                    <a:pt x="594507" y="3843"/>
                    <a:pt x="1189015" y="-21005"/>
                    <a:pt x="1634435" y="28691"/>
                  </a:cubicBezTo>
                  <a:cubicBezTo>
                    <a:pt x="2079855" y="78387"/>
                    <a:pt x="2300725" y="139126"/>
                    <a:pt x="2672522" y="326865"/>
                  </a:cubicBezTo>
                  <a:cubicBezTo>
                    <a:pt x="3044319" y="514604"/>
                    <a:pt x="3865217" y="1155126"/>
                    <a:pt x="3865217" y="1155126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/>
            </a:p>
          </p:txBody>
        </p:sp>
        <p:sp>
          <p:nvSpPr>
            <p:cNvPr id="30" name="ZoneTexte 27"/>
            <p:cNvSpPr txBox="1"/>
            <p:nvPr/>
          </p:nvSpPr>
          <p:spPr>
            <a:xfrm>
              <a:off x="7343911" y="3533916"/>
              <a:ext cx="505906" cy="5697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solidFill>
                    <a:srgbClr val="FF0000"/>
                  </a:solidFill>
                </a:rPr>
                <a:t>µ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+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1" name="ZoneTexte 28"/>
            <p:cNvSpPr txBox="1"/>
            <p:nvPr/>
          </p:nvSpPr>
          <p:spPr>
            <a:xfrm>
              <a:off x="7078866" y="4545414"/>
              <a:ext cx="452158" cy="5697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solidFill>
                    <a:srgbClr val="FF0000"/>
                  </a:solidFill>
                </a:rPr>
                <a:t>µ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-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8064" y="3614716"/>
            <a:ext cx="3262359" cy="2324877"/>
            <a:chOff x="1067664" y="3614716"/>
            <a:chExt cx="3262359" cy="2324877"/>
          </a:xfrm>
        </p:grpSpPr>
        <p:grpSp>
          <p:nvGrpSpPr>
            <p:cNvPr id="33" name="Grouper 27"/>
            <p:cNvGrpSpPr>
              <a:grpSpLocks/>
            </p:cNvGrpSpPr>
            <p:nvPr/>
          </p:nvGrpSpPr>
          <p:grpSpPr bwMode="auto">
            <a:xfrm>
              <a:off x="1067664" y="3614716"/>
              <a:ext cx="1633316" cy="2324877"/>
              <a:chOff x="2185401" y="1949429"/>
              <a:chExt cx="2061781" cy="2755900"/>
            </a:xfrm>
          </p:grpSpPr>
          <p:sp>
            <p:nvSpPr>
              <p:cNvPr id="37" name="Arc 36"/>
              <p:cNvSpPr/>
              <p:nvPr/>
            </p:nvSpPr>
            <p:spPr bwMode="auto">
              <a:xfrm flipV="1">
                <a:off x="2185401" y="1949429"/>
                <a:ext cx="2018889" cy="2755900"/>
              </a:xfrm>
              <a:prstGeom prst="arc">
                <a:avLst>
                  <a:gd name="adj1" fmla="val 16376953"/>
                  <a:gd name="adj2" fmla="val 0"/>
                </a:avLst>
              </a:prstGeom>
              <a:noFill/>
              <a:ln w="38100" cap="flat" cmpd="sng" algn="ctr">
                <a:solidFill>
                  <a:schemeClr val="accent6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GB">
                  <a:solidFill>
                    <a:srgbClr val="000066"/>
                  </a:solidFill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" name="ZoneTexte 29"/>
              <p:cNvSpPr txBox="1">
                <a:spLocks noChangeArrowheads="1"/>
              </p:cNvSpPr>
              <p:nvPr/>
            </p:nvSpPr>
            <p:spPr bwMode="auto">
              <a:xfrm>
                <a:off x="3521209" y="3816351"/>
                <a:ext cx="725973" cy="547256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GB" dirty="0" smtClean="0">
                    <a:solidFill>
                      <a:srgbClr val="000066"/>
                    </a:solidFill>
                  </a:rPr>
                  <a:t>e</a:t>
                </a:r>
                <a:r>
                  <a:rPr lang="en-GB" baseline="30000" dirty="0" smtClean="0">
                    <a:solidFill>
                      <a:srgbClr val="000066"/>
                    </a:solidFill>
                  </a:rPr>
                  <a:t>+</a:t>
                </a:r>
                <a:endParaRPr lang="en-GB" baseline="30000" dirty="0">
                  <a:solidFill>
                    <a:srgbClr val="000066"/>
                  </a:solidFill>
                </a:endParaRPr>
              </a:p>
            </p:txBody>
          </p:sp>
        </p:grpSp>
        <p:grpSp>
          <p:nvGrpSpPr>
            <p:cNvPr id="34" name="Grouper 30"/>
            <p:cNvGrpSpPr>
              <a:grpSpLocks/>
            </p:cNvGrpSpPr>
            <p:nvPr/>
          </p:nvGrpSpPr>
          <p:grpSpPr bwMode="auto">
            <a:xfrm flipH="1">
              <a:off x="2670606" y="3753907"/>
              <a:ext cx="1659417" cy="2051509"/>
              <a:chOff x="2080206" y="1996457"/>
              <a:chExt cx="2018785" cy="2757812"/>
            </a:xfrm>
          </p:grpSpPr>
          <p:sp>
            <p:nvSpPr>
              <p:cNvPr id="35" name="Arc 34"/>
              <p:cNvSpPr/>
              <p:nvPr/>
            </p:nvSpPr>
            <p:spPr bwMode="auto">
              <a:xfrm flipV="1">
                <a:off x="2080206" y="1996457"/>
                <a:ext cx="2018785" cy="2757812"/>
              </a:xfrm>
              <a:prstGeom prst="arc">
                <a:avLst>
                  <a:gd name="adj1" fmla="val 16376953"/>
                  <a:gd name="adj2" fmla="val 0"/>
                </a:avLst>
              </a:prstGeom>
              <a:noFill/>
              <a:ln w="38100" cap="flat" cmpd="sng" algn="ctr">
                <a:solidFill>
                  <a:schemeClr val="accent6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GB">
                  <a:solidFill>
                    <a:srgbClr val="000066"/>
                  </a:solidFill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6" name="ZoneTexte 32"/>
              <p:cNvSpPr txBox="1">
                <a:spLocks noChangeArrowheads="1"/>
              </p:cNvSpPr>
              <p:nvPr/>
            </p:nvSpPr>
            <p:spPr bwMode="auto">
              <a:xfrm>
                <a:off x="3089599" y="3816350"/>
                <a:ext cx="787447" cy="620609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GB" dirty="0" smtClean="0">
                    <a:solidFill>
                      <a:srgbClr val="000066"/>
                    </a:solidFill>
                  </a:rPr>
                  <a:t>e</a:t>
                </a:r>
                <a:r>
                  <a:rPr lang="en-GB" baseline="30000" dirty="0" smtClean="0">
                    <a:solidFill>
                      <a:srgbClr val="000066"/>
                    </a:solidFill>
                  </a:rPr>
                  <a:t>-</a:t>
                </a:r>
                <a:endParaRPr lang="en-GB" baseline="30000" dirty="0">
                  <a:solidFill>
                    <a:srgbClr val="000066"/>
                  </a:solidFill>
                </a:endParaRPr>
              </a:p>
            </p:txBody>
          </p:sp>
        </p:grpSp>
      </p:grpSp>
      <p:sp>
        <p:nvSpPr>
          <p:cNvPr id="39" name="AutoShape 13"/>
          <p:cNvSpPr>
            <a:spLocks noChangeArrowheads="1"/>
          </p:cNvSpPr>
          <p:nvPr/>
        </p:nvSpPr>
        <p:spPr bwMode="auto">
          <a:xfrm>
            <a:off x="6172200" y="3124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sym typeface="Symbol"/>
              </a:rPr>
              <a:t>Charmonium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in ALICE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3347" y="4436225"/>
            <a:ext cx="2547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measures inclusive</a:t>
            </a:r>
            <a:r>
              <a:rPr lang="en-US" dirty="0"/>
              <a:t> </a:t>
            </a:r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</a:t>
            </a:r>
            <a:r>
              <a:rPr lang="en-US" dirty="0" smtClean="0"/>
              <a:t>at mid and forward-</a:t>
            </a:r>
            <a:r>
              <a:rPr lang="en-US" i="1" dirty="0" smtClean="0"/>
              <a:t>y</a:t>
            </a:r>
            <a:r>
              <a:rPr lang="en-US" dirty="0" smtClean="0"/>
              <a:t> and </a:t>
            </a:r>
            <a:r>
              <a:rPr lang="en-US" dirty="0"/>
              <a:t>prompt J/</a:t>
            </a:r>
            <a:r>
              <a:rPr lang="en-US" dirty="0">
                <a:sym typeface="Symbol"/>
              </a:rPr>
              <a:t> </a:t>
            </a:r>
            <a:r>
              <a:rPr lang="en-US" dirty="0" smtClean="0">
                <a:sym typeface="Symbol"/>
              </a:rPr>
              <a:t>at mid-</a:t>
            </a:r>
            <a:r>
              <a:rPr lang="en-US" i="1" dirty="0" smtClean="0">
                <a:sym typeface="Symbol"/>
              </a:rPr>
              <a:t>y</a:t>
            </a:r>
            <a:endParaRPr lang="it-IT" i="1" dirty="0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6189956" y="4504612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52399" y="191869"/>
            <a:ext cx="8865513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sym typeface="Symbol"/>
              </a:rPr>
              <a:t>[(2S)/J/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]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PbPb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/ [(2S)/J/]</a:t>
            </a:r>
            <a:r>
              <a:rPr lang="en-US" sz="3600" baseline="-25000" dirty="0">
                <a:solidFill>
                  <a:schemeClr val="bg1"/>
                </a:solidFill>
                <a:sym typeface="Symbol"/>
              </a:rPr>
              <a:t>pp 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925" y="3886348"/>
            <a:ext cx="3809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statistics and systematic errors prevent a firm conclusion on the </a:t>
            </a:r>
            <a:r>
              <a:rPr lang="en-US" dirty="0" smtClean="0">
                <a:sym typeface="Symbol"/>
              </a:rPr>
              <a:t></a:t>
            </a:r>
            <a:r>
              <a:rPr lang="en-US" dirty="0" smtClean="0"/>
              <a:t>(2S) enhancement or suppression versus centrality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207925" y="5513629"/>
            <a:ext cx="3746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result, in central collisions, does not show a large </a:t>
            </a:r>
            <a:r>
              <a:rPr lang="en-US" dirty="0" smtClean="0">
                <a:sym typeface="Symbol"/>
              </a:rPr>
              <a:t></a:t>
            </a:r>
            <a:r>
              <a:rPr lang="en-US" dirty="0"/>
              <a:t>(2S) </a:t>
            </a:r>
            <a:r>
              <a:rPr lang="en-US" dirty="0" smtClean="0"/>
              <a:t>enhancement</a:t>
            </a:r>
            <a:endParaRPr lang="it-IT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4885231" y="3886200"/>
            <a:ext cx="4068927" cy="1458075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9652" y="2256472"/>
            <a:ext cx="4434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systematic uncertainties (some sources cancel out in the double ratio) are the signal extraction and the choice of the MC inputs for acc. calculation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1134070"/>
            <a:ext cx="8258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Reference:  </a:t>
            </a:r>
            <a:r>
              <a:rPr lang="en-US" dirty="0" err="1"/>
              <a:t>pp</a:t>
            </a:r>
            <a:r>
              <a:rPr lang="en-US" dirty="0"/>
              <a:t> data @</a:t>
            </a:r>
            <a:r>
              <a:rPr lang="en-US" dirty="0">
                <a:sym typeface="Symbol"/>
              </a:rPr>
              <a:t>s=</a:t>
            </a:r>
            <a:r>
              <a:rPr lang="en-US" dirty="0"/>
              <a:t>7TeV (</a:t>
            </a:r>
            <a:r>
              <a:rPr lang="en-US" dirty="0">
                <a:sym typeface="Symbol"/>
              </a:rPr>
              <a:t>small s- and y-dependence from </a:t>
            </a:r>
            <a:r>
              <a:rPr lang="en-US" dirty="0"/>
              <a:t>[</a:t>
            </a:r>
            <a:r>
              <a:rPr lang="en-US" dirty="0">
                <a:sym typeface="Symbol"/>
              </a:rPr>
              <a:t>(2S)/</a:t>
            </a:r>
            <a:r>
              <a:rPr lang="en-US" dirty="0"/>
              <a:t>J/</a:t>
            </a:r>
            <a:r>
              <a:rPr lang="en-US" dirty="0">
                <a:sym typeface="Symbol"/>
              </a:rPr>
              <a:t>]</a:t>
            </a:r>
            <a:r>
              <a:rPr lang="en-US" baseline="-25000" dirty="0" err="1">
                <a:sym typeface="Symbol"/>
              </a:rPr>
              <a:t>pp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results by CDF, </a:t>
            </a:r>
            <a:r>
              <a:rPr lang="en-US" dirty="0" err="1"/>
              <a:t>LHCb</a:t>
            </a:r>
            <a:r>
              <a:rPr lang="en-US" dirty="0"/>
              <a:t> and CMS</a:t>
            </a:r>
            <a:r>
              <a:rPr lang="en-US" dirty="0">
                <a:sym typeface="Symbol"/>
              </a:rPr>
              <a:t> taken into account in the syst. uncertainty</a:t>
            </a:r>
            <a:r>
              <a:rPr lang="en-US" dirty="0" smtClean="0">
                <a:sym typeface="Symbol"/>
              </a:rPr>
              <a:t>). (</a:t>
            </a:r>
            <a:r>
              <a:rPr lang="en-US" sz="1600" dirty="0" smtClean="0">
                <a:sym typeface="Symbol"/>
              </a:rPr>
              <a:t>Error on the reference is shown as dashed line)</a:t>
            </a:r>
            <a:endParaRPr lang="it-IT" sz="16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4876800" y="5479040"/>
            <a:ext cx="4068927" cy="1020653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17" name="Picture 82" descr="C:\Users\Roberta\Application Data\SSH\temp\DoubleRat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709652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154935" y="115501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946934" y="392826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4946934" y="5524859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51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584775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Symbol"/>
              </a:rPr>
              <a:t>J/ </a:t>
            </a:r>
            <a:r>
              <a:rPr lang="en-US" sz="3200" dirty="0" err="1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3200" baseline="30000" dirty="0" err="1" smtClean="0">
                <a:solidFill>
                  <a:schemeClr val="bg1"/>
                </a:solidFill>
                <a:sym typeface="Symbol"/>
              </a:rPr>
              <a:t>+</a:t>
            </a:r>
            <a:r>
              <a:rPr lang="en-US" sz="3200" dirty="0" err="1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3200" baseline="30000" dirty="0" smtClean="0">
                <a:solidFill>
                  <a:schemeClr val="bg1"/>
                </a:solidFill>
                <a:sym typeface="Symbol"/>
              </a:rPr>
              <a:t>- </a:t>
            </a:r>
            <a:r>
              <a:rPr lang="en-US" sz="2800" dirty="0" smtClean="0">
                <a:solidFill>
                  <a:schemeClr val="bg1"/>
                </a:solidFill>
                <a:sym typeface="Symbol"/>
              </a:rPr>
              <a:t>prompt-non prompt separation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5308" r="45460" b="69249"/>
          <a:stretch/>
        </p:blipFill>
        <p:spPr bwMode="auto">
          <a:xfrm>
            <a:off x="221416" y="1662064"/>
            <a:ext cx="3657600" cy="13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354767" y="1066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66800"/>
            <a:ext cx="827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Feasible via secondary vertex identification, </a:t>
            </a:r>
            <a:r>
              <a:rPr lang="en-US" dirty="0" err="1" smtClean="0"/>
              <a:t>exploting</a:t>
            </a:r>
            <a:r>
              <a:rPr lang="en-US" dirty="0" smtClean="0"/>
              <a:t> ITS capabilities</a:t>
            </a:r>
            <a:endParaRPr lang="it-IT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8" r="13442"/>
          <a:stretch/>
        </p:blipFill>
        <p:spPr bwMode="auto">
          <a:xfrm>
            <a:off x="49137" y="2819400"/>
            <a:ext cx="4599063" cy="317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34507" r="12307" b="3113"/>
          <a:stretch/>
        </p:blipFill>
        <p:spPr bwMode="auto">
          <a:xfrm>
            <a:off x="4552958" y="1776362"/>
            <a:ext cx="4514842" cy="43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97240" y="626339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248400"/>
            <a:ext cx="705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 of b-hadron decays evaluated down to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= 2GeV/c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2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52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</a:t>
            </a:r>
            <a:r>
              <a:rPr lang="en-US" sz="3600" i="1" dirty="0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FB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" y="990600"/>
            <a:ext cx="83341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11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53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75244"/>
            <a:ext cx="8991600" cy="584775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Symbol"/>
              </a:rPr>
              <a:t>J/ relative yield vs mid-</a:t>
            </a:r>
            <a:r>
              <a:rPr lang="en-US" sz="3200" i="1" dirty="0" smtClean="0">
                <a:solidFill>
                  <a:schemeClr val="bg1"/>
                </a:solidFill>
                <a:sym typeface="Symbol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 relative </a:t>
            </a:r>
            <a:r>
              <a:rPr lang="en-US" sz="3200" dirty="0" err="1" smtClean="0">
                <a:solidFill>
                  <a:schemeClr val="bg1"/>
                </a:solidFill>
                <a:sym typeface="Symbol"/>
              </a:rPr>
              <a:t>multipl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.</a:t>
            </a:r>
            <a:endParaRPr lang="it-IT" sz="3200" baseline="-25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506464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increase of relative J/</a:t>
            </a:r>
            <a:r>
              <a:rPr lang="en-US" dirty="0" smtClean="0">
                <a:sym typeface="Symbol"/>
              </a:rPr>
              <a:t> yields at forward and backward-y with relative multiplicity</a:t>
            </a:r>
            <a:endParaRPr 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329"/>
          <a:stretch/>
        </p:blipFill>
        <p:spPr bwMode="auto">
          <a:xfrm>
            <a:off x="44668" y="1238398"/>
            <a:ext cx="4784864" cy="337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" y="5742940"/>
            <a:ext cx="829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</a:t>
            </a:r>
            <a:r>
              <a:rPr lang="en-US" dirty="0" err="1" smtClean="0"/>
              <a:t>behaviour</a:t>
            </a:r>
            <a:r>
              <a:rPr lang="en-US" dirty="0" smtClean="0"/>
              <a:t> found in pp collisions at backward-</a:t>
            </a:r>
            <a:r>
              <a:rPr lang="en-US" i="1" dirty="0" smtClean="0"/>
              <a:t>y</a:t>
            </a:r>
            <a:r>
              <a:rPr lang="en-US" dirty="0" smtClean="0"/>
              <a:t>, deviations at forward-</a:t>
            </a:r>
            <a:r>
              <a:rPr lang="en-US" i="1" dirty="0" smtClean="0"/>
              <a:t>y</a:t>
            </a:r>
            <a:endParaRPr lang="it-IT" i="1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4" r="8819"/>
          <a:stretch/>
        </p:blipFill>
        <p:spPr bwMode="auto">
          <a:xfrm>
            <a:off x="4861064" y="1183400"/>
            <a:ext cx="4064496" cy="3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4455202"/>
            <a:ext cx="2800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ALICE, Phys. </a:t>
            </a:r>
            <a:r>
              <a:rPr lang="en-US" sz="1100" dirty="0" err="1" smtClean="0"/>
              <a:t>Lett</a:t>
            </a:r>
            <a:r>
              <a:rPr lang="en-US" sz="1100" dirty="0" smtClean="0"/>
              <a:t>. B (2012) 165-175</a:t>
            </a:r>
            <a:endParaRPr lang="it-IT" sz="1100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53667" y="979564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321833" y="5121672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04800" y="5799970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3360" y="4976189"/>
            <a:ext cx="8686800" cy="1500811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62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54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75244"/>
            <a:ext cx="8991600" cy="584775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Symbol"/>
              </a:rPr>
              <a:t>J/ relative yield vs mid-</a:t>
            </a:r>
            <a:r>
              <a:rPr lang="en-US" sz="3200" i="1" dirty="0" smtClean="0">
                <a:solidFill>
                  <a:schemeClr val="bg1"/>
                </a:solidFill>
                <a:sym typeface="Symbol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 relative </a:t>
            </a:r>
            <a:r>
              <a:rPr lang="en-US" sz="3200" dirty="0" err="1" smtClean="0">
                <a:solidFill>
                  <a:schemeClr val="bg1"/>
                </a:solidFill>
                <a:sym typeface="Symbol"/>
              </a:rPr>
              <a:t>multipl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.</a:t>
            </a:r>
            <a:endParaRPr lang="it-IT" sz="3200" baseline="-25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506464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increase of relative J/</a:t>
            </a:r>
            <a:r>
              <a:rPr lang="en-US" dirty="0" smtClean="0">
                <a:sym typeface="Symbol"/>
              </a:rPr>
              <a:t> yields at forward and backward-</a:t>
            </a:r>
            <a:r>
              <a:rPr lang="en-US" i="1" dirty="0" smtClean="0">
                <a:sym typeface="Symbol"/>
              </a:rPr>
              <a:t>y</a:t>
            </a:r>
            <a:r>
              <a:rPr lang="en-US" dirty="0" smtClean="0">
                <a:sym typeface="Symbol"/>
              </a:rPr>
              <a:t> with relative multiplicity</a:t>
            </a:r>
            <a:endParaRPr 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329"/>
          <a:stretch/>
        </p:blipFill>
        <p:spPr bwMode="auto">
          <a:xfrm>
            <a:off x="44668" y="1238398"/>
            <a:ext cx="4784864" cy="337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" y="5742940"/>
            <a:ext cx="829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</a:t>
            </a:r>
            <a:r>
              <a:rPr lang="en-US" dirty="0" err="1" smtClean="0"/>
              <a:t>behaviour</a:t>
            </a:r>
            <a:r>
              <a:rPr lang="en-US" dirty="0" smtClean="0"/>
              <a:t> found in pp collisions at forward-</a:t>
            </a:r>
            <a:r>
              <a:rPr lang="en-US" i="1" dirty="0" smtClean="0"/>
              <a:t>y</a:t>
            </a:r>
            <a:r>
              <a:rPr lang="en-US" dirty="0" smtClean="0"/>
              <a:t>, deviations at backward-</a:t>
            </a:r>
            <a:r>
              <a:rPr lang="en-US" i="1" dirty="0" smtClean="0"/>
              <a:t>y</a:t>
            </a:r>
            <a:endParaRPr lang="it-IT" i="1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53667" y="979564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321833" y="5121672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04800" y="5799970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3360" y="4976187"/>
            <a:ext cx="8686800" cy="1815981"/>
          </a:xfrm>
          <a:prstGeom prst="rect">
            <a:avLst/>
          </a:prstGeom>
          <a:noFill/>
          <a:ln w="2857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" y="6364069"/>
            <a:ext cx="829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meson relative yield, at mid-</a:t>
            </a:r>
            <a:r>
              <a:rPr lang="en-US" i="1" dirty="0" smtClean="0"/>
              <a:t>y</a:t>
            </a:r>
            <a:r>
              <a:rPr lang="en-US" dirty="0" smtClean="0"/>
              <a:t>, shows also a strong increase</a:t>
            </a:r>
            <a:endParaRPr lang="it-IT" dirty="0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04800" y="6421099"/>
            <a:ext cx="302265" cy="25527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9" r="10230"/>
          <a:stretch/>
        </p:blipFill>
        <p:spPr bwMode="auto">
          <a:xfrm>
            <a:off x="5052233" y="951387"/>
            <a:ext cx="3783288" cy="39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516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35" y="2387016"/>
            <a:ext cx="4461765" cy="44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55</a:t>
            </a:fld>
            <a:endParaRPr lang="it-IT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52400" y="100584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990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Symbol"/>
              </a:rPr>
              <a:t>Being a more weakly bound state than the J/, the </a:t>
            </a:r>
            <a:r>
              <a:rPr lang="en-US" dirty="0">
                <a:solidFill>
                  <a:srgbClr val="0070C0"/>
                </a:solidFill>
                <a:sym typeface="Symbol"/>
              </a:rPr>
              <a:t>(2S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 is an interesting probe to investigate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charmonium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behaviour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in the medium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373" y="1752600"/>
            <a:ext cx="797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Stronger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 smtClean="0"/>
              <a:t>suppression, with respect to J/</a:t>
            </a:r>
            <a:r>
              <a:rPr lang="en-US" dirty="0" smtClean="0">
                <a:sym typeface="Symbol"/>
              </a:rPr>
              <a:t>,</a:t>
            </a:r>
            <a:r>
              <a:rPr lang="en-US" dirty="0" smtClean="0"/>
              <a:t> observed in </a:t>
            </a:r>
            <a:r>
              <a:rPr lang="en-US" dirty="0" err="1" smtClean="0"/>
              <a:t>Pb-Pb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collisions at SPS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sequential suppression?  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667000" y="6581001"/>
            <a:ext cx="3523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NA50 </a:t>
            </a:r>
            <a:r>
              <a:rPr lang="en-US" sz="1200" dirty="0" err="1" smtClean="0"/>
              <a:t>Collab</a:t>
            </a:r>
            <a:r>
              <a:rPr lang="en-US" sz="1200" dirty="0" smtClean="0"/>
              <a:t>., Eur. Phys. J. C48 (2006) 329</a:t>
            </a:r>
            <a:endParaRPr lang="it-IT" sz="1200" dirty="0"/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538405" y="5715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590800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J/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 and (2S)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also significantly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affected by cold nuclear matter (CNM)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effects </a:t>
            </a:r>
            <a:r>
              <a:rPr lang="en-US" dirty="0" smtClean="0">
                <a:solidFill>
                  <a:srgbClr val="0070C0"/>
                </a:solidFill>
              </a:rPr>
              <a:t>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0" y="3212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J/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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6647" y="443784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Symbol"/>
              </a:rPr>
              <a:t>(2S)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581400"/>
            <a:ext cx="4114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shadowing and </a:t>
            </a:r>
            <a:r>
              <a:rPr lang="en-US" dirty="0">
                <a:solidFill>
                  <a:srgbClr val="0070C0"/>
                </a:solidFill>
              </a:rPr>
              <a:t>energy loss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r>
              <a:rPr lang="en-US" sz="1600" dirty="0" smtClean="0"/>
              <a:t>should not depend on final  </a:t>
            </a:r>
            <a:br>
              <a:rPr lang="en-US" sz="1600" dirty="0" smtClean="0"/>
            </a:br>
            <a:r>
              <a:rPr lang="en-US" sz="1600" dirty="0" smtClean="0"/>
              <a:t>    </a:t>
            </a:r>
            <a:r>
              <a:rPr lang="en-US" sz="1600" dirty="0" err="1" smtClean="0"/>
              <a:t>charmonium</a:t>
            </a:r>
            <a:r>
              <a:rPr lang="en-US" sz="1600" dirty="0" smtClean="0"/>
              <a:t> quantum numbers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cc break-up 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</a:t>
            </a:r>
            <a:r>
              <a:rPr lang="en-US" sz="1600" dirty="0" smtClean="0"/>
              <a:t>important at low energy since  </a:t>
            </a:r>
            <a:br>
              <a:rPr lang="en-US" sz="1600" dirty="0" smtClean="0"/>
            </a:br>
            <a:r>
              <a:rPr lang="en-US" sz="1600" dirty="0" smtClean="0"/>
              <a:t>    the resonance may be formed in </a:t>
            </a:r>
            <a:br>
              <a:rPr lang="en-US" sz="1600" dirty="0" smtClean="0"/>
            </a:br>
            <a:r>
              <a:rPr lang="en-US" sz="1600" dirty="0" smtClean="0"/>
              <a:t>    the medium</a:t>
            </a:r>
            <a:endParaRPr lang="it-I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45921" y="5678269"/>
            <a:ext cx="395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Stronger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(2S) </a:t>
            </a:r>
            <a:r>
              <a:rPr lang="en-US" dirty="0" smtClean="0">
                <a:solidFill>
                  <a:srgbClr val="0070C0"/>
                </a:solidFill>
              </a:rPr>
              <a:t>suppression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already in p-A collisions at SPS </a:t>
            </a: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84484" y="178067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8410" y="4467726"/>
            <a:ext cx="164432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5334000" y="46482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pA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52400" y="100584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990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Symbol"/>
              </a:rPr>
              <a:t>Being a more weakly bound state than the J/, the </a:t>
            </a:r>
            <a:r>
              <a:rPr lang="en-US" dirty="0">
                <a:solidFill>
                  <a:srgbClr val="0070C0"/>
                </a:solidFill>
                <a:sym typeface="Symbol"/>
              </a:rPr>
              <a:t>(2S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 is an interesting probe to investigate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charmonium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behaviour</a:t>
            </a:r>
            <a:r>
              <a:rPr lang="en-US" dirty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in the medium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473990" y="191666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790" y="1916668"/>
            <a:ext cx="766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observation made by E866 and HERA-B in </a:t>
            </a:r>
            <a:r>
              <a:rPr lang="en-US" dirty="0" err="1" smtClean="0"/>
              <a:t>pA</a:t>
            </a:r>
            <a:r>
              <a:rPr lang="en-US" dirty="0" smtClean="0"/>
              <a:t> collisions</a:t>
            </a:r>
            <a:endParaRPr lang="it-IT" dirty="0"/>
          </a:p>
        </p:txBody>
      </p:sp>
      <p:grpSp>
        <p:nvGrpSpPr>
          <p:cNvPr id="26" name="Group 25"/>
          <p:cNvGrpSpPr/>
          <p:nvPr/>
        </p:nvGrpSpPr>
        <p:grpSpPr>
          <a:xfrm>
            <a:off x="4087115" y="2819400"/>
            <a:ext cx="4904485" cy="3962400"/>
            <a:chOff x="4800600" y="2743200"/>
            <a:chExt cx="4294885" cy="3505200"/>
          </a:xfrm>
        </p:grpSpPr>
        <p:pic>
          <p:nvPicPr>
            <p:cNvPr id="27" name="Picture 3" descr="C:\mjl\talks\longbeach\axf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43249" r="15867" b="14658"/>
            <a:stretch/>
          </p:blipFill>
          <p:spPr bwMode="auto">
            <a:xfrm>
              <a:off x="4800600" y="2743200"/>
              <a:ext cx="4294885" cy="336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mjl\talks\longbeach\axf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8" r="31553" b="95625"/>
            <a:stretch/>
          </p:blipFill>
          <p:spPr bwMode="auto">
            <a:xfrm>
              <a:off x="7332441" y="2834054"/>
              <a:ext cx="1515607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456427" y="5879068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F</a:t>
              </a:r>
              <a:endParaRPr lang="it-IT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65574" y="277870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12785" y="2514600"/>
            <a:ext cx="2826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E866 </a:t>
            </a:r>
            <a:r>
              <a:rPr lang="en-US" sz="1200" dirty="0" err="1" smtClean="0"/>
              <a:t>Collab</a:t>
            </a:r>
            <a:r>
              <a:rPr lang="en-US" sz="1200" dirty="0" smtClean="0"/>
              <a:t>., PRL 84 (2000) 3256</a:t>
            </a:r>
            <a:endParaRPr lang="it-IT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029200"/>
            <a:ext cx="4118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forward-</a:t>
            </a:r>
            <a:r>
              <a:rPr lang="en-US" i="1" u="sng" dirty="0" smtClean="0">
                <a:solidFill>
                  <a:srgbClr val="0070C0"/>
                </a:solidFill>
              </a:rPr>
              <a:t>y</a:t>
            </a:r>
            <a:r>
              <a:rPr lang="en-US" dirty="0" smtClean="0">
                <a:solidFill>
                  <a:srgbClr val="0070C0"/>
                </a:solidFill>
              </a:rPr>
              <a:t>: suppression</a:t>
            </a:r>
          </a:p>
          <a:p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ecomes identical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formation time &gt; crossing time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dominated by energy loss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56</a:t>
            </a:fld>
            <a:endParaRPr lang="it-IT" dirty="0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24694" y="2693075"/>
            <a:ext cx="414250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mid-</a:t>
            </a:r>
            <a:r>
              <a:rPr lang="en-US" i="1" u="sng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y</a:t>
            </a:r>
            <a:r>
              <a:rPr lang="en-US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: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</a:t>
            </a:r>
            <a:r>
              <a:rPr lang="en-US" dirty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(2S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) 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suppression stronger 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than </a:t>
            </a:r>
            <a:r>
              <a:rPr lang="en-US" dirty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J/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/>
              </a:rPr>
              <a:t> one</a:t>
            </a:r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, </a:t>
            </a:r>
            <a:r>
              <a:rPr lang="en-US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  <a:sym typeface="Symbol" pitchFamily="18" charset="2"/>
              </a:rPr>
              <a:t>i</a:t>
            </a:r>
            <a:r>
              <a:rPr lang="en-US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nterpreted in terms of pair break-up</a:t>
            </a:r>
          </a:p>
          <a:p>
            <a:r>
              <a:rPr lang="en-US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dirty="0" err="1" smtClean="0">
                <a:ea typeface="Verdana" pitchFamily="34" charset="0"/>
                <a:cs typeface="Verdana" pitchFamily="34" charset="0"/>
                <a:sym typeface="Wingdings" pitchFamily="2" charset="2"/>
              </a:rPr>
              <a:t>charmonium</a:t>
            </a:r>
            <a: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 formation time   </a:t>
            </a:r>
            <a:b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</a:br>
            <a: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   </a:t>
            </a:r>
            <a:r>
              <a:rPr lang="en-US" sz="1600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(~</a:t>
            </a:r>
            <a:r>
              <a:rPr lang="en-US" sz="1600" dirty="0">
                <a:ea typeface="Verdana" pitchFamily="34" charset="0"/>
                <a:cs typeface="Verdana" pitchFamily="34" charset="0"/>
                <a:sym typeface="Wingdings" pitchFamily="2" charset="2"/>
              </a:rPr>
              <a:t>0.1fm/c</a:t>
            </a:r>
            <a:r>
              <a:rPr lang="en-US" sz="1600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) </a:t>
            </a:r>
            <a: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&lt; crossing time </a:t>
            </a:r>
          </a:p>
          <a:p>
            <a:r>
              <a:rPr lang="en-US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 fully formed resonances  </a:t>
            </a:r>
            <a:b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</a:br>
            <a:r>
              <a:rPr lang="en-US" dirty="0" smtClean="0">
                <a:ea typeface="Verdana" pitchFamily="34" charset="0"/>
                <a:cs typeface="Verdana" pitchFamily="34" charset="0"/>
                <a:sym typeface="Wingdings" pitchFamily="2" charset="2"/>
              </a:rPr>
              <a:t>    traversing the nucleus!</a:t>
            </a:r>
          </a:p>
        </p:txBody>
      </p:sp>
    </p:spTree>
    <p:extLst>
      <p:ext uri="{BB962C8B-B14F-4D97-AF65-F5344CB8AC3E}">
        <p14:creationId xmlns:p14="http://schemas.microsoft.com/office/powerpoint/2010/main" val="22993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57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R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baseline="-25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vs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8" r="6725"/>
          <a:stretch/>
        </p:blipFill>
        <p:spPr bwMode="auto">
          <a:xfrm>
            <a:off x="0" y="1355182"/>
            <a:ext cx="4602874" cy="344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92" r="6167"/>
          <a:stretch/>
        </p:blipFill>
        <p:spPr bwMode="auto">
          <a:xfrm>
            <a:off x="4495800" y="1435207"/>
            <a:ext cx="4630358" cy="333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212271" y="990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961572"/>
            <a:ext cx="6010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-dependence of the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pPb</a:t>
            </a:r>
            <a:r>
              <a:rPr lang="en-US" dirty="0" smtClean="0"/>
              <a:t> is also investigated</a:t>
            </a:r>
            <a:endParaRPr lang="it-IT" dirty="0"/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492497" y="5754469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5754469"/>
            <a:ext cx="83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Theoretical models are in fair agreement with the J/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, but clearly overestimate the (2S) results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497940" y="5029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" y="501184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As already observed for the </a:t>
            </a:r>
            <a:r>
              <a:rPr lang="en-US" i="1" dirty="0" err="1" smtClean="0">
                <a:solidFill>
                  <a:srgbClr val="0070C0"/>
                </a:solidFill>
              </a:rPr>
              <a:t>p</a:t>
            </a:r>
            <a:r>
              <a:rPr lang="en-US" baseline="-25000" dirty="0" err="1" smtClean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-integrated results,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</a:t>
            </a:r>
            <a:r>
              <a:rPr lang="en-US" dirty="0">
                <a:solidFill>
                  <a:srgbClr val="0070C0"/>
                </a:solidFill>
                <a:sym typeface="Symbol"/>
              </a:rPr>
              <a:t>(2S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 is more suppressed than the J/</a:t>
            </a:r>
            <a:r>
              <a:rPr lang="en-US" dirty="0" smtClean="0">
                <a:solidFill>
                  <a:srgbClr val="0070C0"/>
                </a:solidFill>
              </a:rPr>
              <a:t> 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832300">
            <a:off x="8297711" y="1385556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9400" y="4038600"/>
            <a:ext cx="1624163" cy="27699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arXiv:1405.3796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5037" y="4032354"/>
            <a:ext cx="1624163" cy="276999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arXiv:1405.3796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58175" y="5011810"/>
            <a:ext cx="8152425" cy="1390778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58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Q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event activity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212271" y="990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28600" y="5943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990600"/>
            <a:ext cx="747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</a:t>
            </a:r>
            <a:r>
              <a:rPr lang="en-US" i="1" dirty="0" err="1" smtClean="0">
                <a:sym typeface="Symbol"/>
              </a:rPr>
              <a:t>Q</a:t>
            </a:r>
            <a:r>
              <a:rPr lang="en-US" baseline="-25000" dirty="0" err="1" smtClean="0">
                <a:sym typeface="Symbol"/>
              </a:rPr>
              <a:t>pA</a:t>
            </a:r>
            <a:r>
              <a:rPr lang="en-US" dirty="0" smtClean="0">
                <a:sym typeface="Symbol"/>
              </a:rPr>
              <a:t> is evaluated as a function of the event activity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5906869"/>
            <a:ext cx="833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Rather similar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(2S) </a:t>
            </a:r>
            <a:r>
              <a:rPr lang="en-US" dirty="0" smtClean="0">
                <a:solidFill>
                  <a:srgbClr val="0070C0"/>
                </a:solidFill>
              </a:rPr>
              <a:t>increasing suppression with </a:t>
            </a:r>
            <a:r>
              <a:rPr lang="en-US" i="1" dirty="0" err="1" smtClean="0">
                <a:solidFill>
                  <a:srgbClr val="0070C0"/>
                </a:solidFill>
              </a:rPr>
              <a:t>N</a:t>
            </a:r>
            <a:r>
              <a:rPr lang="en-US" baseline="-25000" dirty="0" err="1" smtClean="0">
                <a:solidFill>
                  <a:srgbClr val="0070C0"/>
                </a:solidFill>
              </a:rPr>
              <a:t>coll</a:t>
            </a:r>
            <a:r>
              <a:rPr lang="en-US" baseline="-250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for both ALICE and PHENIX results 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5481" name="Picture 121" descr="C:\Users\Roberta\Application Data\SSH\temp\Phen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488"/>
            <a:ext cx="5562600" cy="35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395694"/>
              </p:ext>
            </p:extLst>
          </p:nvPr>
        </p:nvGraphicFramePr>
        <p:xfrm>
          <a:off x="5721350" y="3200400"/>
          <a:ext cx="32702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0" name="Equation" r:id="rId4" imgW="1866600" imgH="482400" progId="Equation.3">
                  <p:embed/>
                </p:oleObj>
              </mc:Choice>
              <mc:Fallback>
                <p:oleObj name="Equation" r:id="rId4" imgW="1866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1350" y="3200400"/>
                        <a:ext cx="3270250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935695"/>
              </p:ext>
            </p:extLst>
          </p:nvPr>
        </p:nvGraphicFramePr>
        <p:xfrm>
          <a:off x="6788150" y="4267200"/>
          <a:ext cx="20018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1" name="Equation" r:id="rId6" imgW="1143000" imgH="482400" progId="Equation.3">
                  <p:embed/>
                </p:oleObj>
              </mc:Choice>
              <mc:Fallback>
                <p:oleObj name="Equation" r:id="rId6" imgW="1143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150" y="4267200"/>
                        <a:ext cx="2001837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026150" y="44958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5778636" y="1665982"/>
            <a:ext cx="3136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Q</a:t>
            </a:r>
            <a:r>
              <a:rPr lang="en-US" sz="1600" baseline="-25000" dirty="0" err="1" smtClean="0"/>
              <a:t>pA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 </a:t>
            </a:r>
            <a:r>
              <a:rPr lang="en-US" sz="1600" i="1" dirty="0" err="1" smtClean="0">
                <a:sym typeface="Symbol"/>
              </a:rPr>
              <a:t>R</a:t>
            </a:r>
            <a:r>
              <a:rPr lang="en-US" sz="1600" baseline="-25000" dirty="0" err="1" smtClean="0">
                <a:sym typeface="Symbol"/>
              </a:rPr>
              <a:t>pA</a:t>
            </a:r>
            <a:r>
              <a:rPr lang="en-US" sz="1600" dirty="0" smtClean="0">
                <a:sym typeface="Symbol"/>
              </a:rPr>
              <a:t> due to potential bias from the centrality estimator, which are not related to nuclear effects </a:t>
            </a:r>
            <a:endParaRPr lang="it-IT" sz="1600" dirty="0"/>
          </a:p>
        </p:txBody>
      </p:sp>
      <p:sp>
        <p:nvSpPr>
          <p:cNvPr id="16" name="TextBox 15"/>
          <p:cNvSpPr txBox="1"/>
          <p:nvPr/>
        </p:nvSpPr>
        <p:spPr>
          <a:xfrm rot="832300">
            <a:off x="4953128" y="1521712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04641" y="5849373"/>
            <a:ext cx="8634892" cy="75945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(2S)/J/ vs rapidity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Roberta\AppData\Local\Temp\2013-Oct-29-MassSpectrum_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03" y="2370457"/>
            <a:ext cx="4288610" cy="311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a\AppData\Local\Temp\2013-Oct-29-MassSpectrum_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70456"/>
            <a:ext cx="4288610" cy="311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212271" y="108578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7188" y="2983468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p-going direction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2983468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-going direction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6260" y="6457136"/>
            <a:ext cx="2047462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B. Paul’s poster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0589" y="6468646"/>
            <a:ext cx="3198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ALICE Coll., arXiv:1403.3648</a:t>
            </a:r>
            <a:endParaRPr lang="it-IT" sz="1600" dirty="0"/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 bwMode="auto">
          <a:xfrm>
            <a:off x="6985000" y="63309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93" tIns="45647" rIns="91293" bIns="45647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0000"/>
                </a:solidFill>
                <a:latin typeface="+mn-lt"/>
                <a:ea typeface="+mn-ea"/>
                <a:cs typeface="Arial" charset="0"/>
              </a:defRPr>
            </a:lvl1pPr>
            <a:lvl2pPr marL="45646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294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694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590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2373" algn="l" defTabSz="912947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38855" algn="l" defTabSz="912947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195327" algn="l" defTabSz="912947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1803" algn="l" defTabSz="912947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59</a:t>
            </a:fld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019628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strong decrease of the </a:t>
            </a:r>
            <a:r>
              <a:rPr lang="en-US" dirty="0" smtClean="0">
                <a:sym typeface="Symbol"/>
              </a:rPr>
              <a:t>(2S) production in p-</a:t>
            </a:r>
            <a:r>
              <a:rPr lang="en-US" dirty="0" err="1" smtClean="0">
                <a:sym typeface="Symbol"/>
              </a:rPr>
              <a:t>Pb</a:t>
            </a:r>
            <a:r>
              <a:rPr lang="en-US" dirty="0" smtClean="0">
                <a:sym typeface="Symbol"/>
              </a:rPr>
              <a:t>, relative to J/, is observed with respect to the pp measurement (</a:t>
            </a:r>
            <a:r>
              <a:rPr lang="it-IT" dirty="0" smtClean="0">
                <a:sym typeface="Symbol"/>
              </a:rPr>
              <a:t>2.5&lt;</a:t>
            </a:r>
            <a:r>
              <a:rPr lang="it-IT" i="1" dirty="0" smtClean="0">
                <a:sym typeface="Symbol"/>
              </a:rPr>
              <a:t>y</a:t>
            </a:r>
            <a:r>
              <a:rPr lang="it-IT" baseline="-25000" dirty="0" smtClean="0">
                <a:sym typeface="Symbol"/>
              </a:rPr>
              <a:t>cms</a:t>
            </a:r>
            <a:r>
              <a:rPr lang="it-IT" dirty="0" smtClean="0">
                <a:sym typeface="Symbol"/>
              </a:rPr>
              <a:t>&lt;4, </a:t>
            </a:r>
            <a:r>
              <a:rPr lang="it-IT" dirty="0">
                <a:sym typeface="Symbol"/>
              </a:rPr>
              <a:t>s=7TeV)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06180" y="152400"/>
            <a:ext cx="8915400" cy="584775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sym typeface="Symbol"/>
              </a:rPr>
              <a:t>Event and track selection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02454"/>
            <a:ext cx="2987041" cy="204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809387"/>
            <a:ext cx="864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and track selection details are specific to the various analyses</a:t>
            </a:r>
            <a:r>
              <a:rPr lang="en-US" dirty="0"/>
              <a:t>, </a:t>
            </a:r>
            <a:r>
              <a:rPr lang="en-US" dirty="0" smtClean="0"/>
              <a:t>but general features are:</a:t>
            </a:r>
            <a:endParaRPr lang="it-IT" dirty="0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92457" y="841654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208" y="1540625"/>
            <a:ext cx="38246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Event selection: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Rejection of beam gas and EM interactions (VZERO and ZDC)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>
                <a:ea typeface="Verdana" pitchFamily="34" charset="0"/>
                <a:cs typeface="Verdana" pitchFamily="34" charset="0"/>
              </a:rPr>
              <a:t>SPD for vertex determination</a:t>
            </a:r>
          </a:p>
          <a:p>
            <a:endParaRPr lang="en-US" sz="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6948" y="1626052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7466" y="1491710"/>
            <a:ext cx="4041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Electron track selection: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|</a:t>
            </a:r>
            <a:r>
              <a:rPr lang="el-GR" sz="1600" i="1" dirty="0" smtClean="0"/>
              <a:t>η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|</a:t>
            </a:r>
            <a:r>
              <a:rPr lang="el-GR" sz="1600" dirty="0" smtClean="0"/>
              <a:t>&lt;</a:t>
            </a:r>
            <a:r>
              <a:rPr lang="en-US" sz="1600" dirty="0" smtClean="0"/>
              <a:t>(0.8)0.9, </a:t>
            </a:r>
            <a:r>
              <a:rPr lang="en-US" sz="1600" i="1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&gt;(0.85)1GeV/c (for </a:t>
            </a:r>
            <a:r>
              <a:rPr lang="en-US" sz="1600" dirty="0" err="1" smtClean="0"/>
              <a:t>pPb</a:t>
            </a:r>
            <a:r>
              <a:rPr lang="en-US" sz="1600" dirty="0" smtClean="0"/>
              <a:t> and </a:t>
            </a:r>
            <a:r>
              <a:rPr lang="en-US" sz="1600" dirty="0" err="1" smtClean="0"/>
              <a:t>PbPb</a:t>
            </a:r>
            <a:r>
              <a:rPr lang="en-US" sz="1600" dirty="0" smtClean="0"/>
              <a:t>)</a:t>
            </a:r>
            <a:endParaRPr lang="el-GR" sz="1600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Rejection of tracks from photon conversion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4495800" y="155699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425" y="4267200"/>
            <a:ext cx="38324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Trigger:</a:t>
            </a:r>
          </a:p>
          <a:p>
            <a:pPr marL="285750" indent="-285750">
              <a:buClr>
                <a:srgbClr val="FF0000"/>
              </a:buClr>
              <a:buSzPct val="140000"/>
              <a:buFont typeface="Arial" pitchFamily="34" charset="0"/>
              <a:buChar char="•"/>
            </a:pPr>
            <a:r>
              <a:rPr lang="en-US" sz="1600" dirty="0" smtClean="0"/>
              <a:t>Electron analysis: MB trigger </a:t>
            </a:r>
          </a:p>
          <a:p>
            <a:pPr marL="285750" indent="-285750">
              <a:buClr>
                <a:srgbClr val="FF0000"/>
              </a:buClr>
              <a:buSzPct val="140000"/>
              <a:buFont typeface="Arial" pitchFamily="34" charset="0"/>
              <a:buChar char="•"/>
            </a:pPr>
            <a:r>
              <a:rPr lang="en-US" sz="1600" dirty="0" err="1" smtClean="0"/>
              <a:t>Muon</a:t>
            </a:r>
            <a:r>
              <a:rPr lang="en-US" sz="1600" dirty="0" smtClean="0"/>
              <a:t> analysis: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trigger, i.e. </a:t>
            </a:r>
            <a:r>
              <a:rPr lang="en-US" sz="1600" dirty="0"/>
              <a:t>coincidence of </a:t>
            </a:r>
            <a:r>
              <a:rPr lang="en-US" sz="1600" dirty="0" smtClean="0"/>
              <a:t>MB </a:t>
            </a:r>
            <a:r>
              <a:rPr lang="en-US" sz="1600" dirty="0"/>
              <a:t>with two </a:t>
            </a:r>
            <a:r>
              <a:rPr lang="en-US" sz="1600" dirty="0" smtClean="0">
                <a:sym typeface="Symbol"/>
              </a:rPr>
              <a:t></a:t>
            </a:r>
            <a:r>
              <a:rPr lang="en-US" sz="1600" baseline="30000" dirty="0" smtClean="0">
                <a:sym typeface="Symbol"/>
              </a:rPr>
              <a:t>+</a:t>
            </a:r>
            <a:r>
              <a:rPr lang="en-US" sz="1600" dirty="0" smtClean="0">
                <a:sym typeface="Symbol"/>
              </a:rPr>
              <a:t>, </a:t>
            </a:r>
            <a:r>
              <a:rPr lang="en-US" sz="1600" baseline="30000" dirty="0" smtClean="0">
                <a:sym typeface="Symbol"/>
              </a:rPr>
              <a:t>-  </a:t>
            </a:r>
            <a:r>
              <a:rPr lang="en-US" sz="1600" dirty="0" smtClean="0"/>
              <a:t>tracks </a:t>
            </a:r>
            <a:r>
              <a:rPr lang="en-US" sz="1600" dirty="0"/>
              <a:t>in the </a:t>
            </a:r>
            <a:r>
              <a:rPr lang="en-US" sz="1600" dirty="0" err="1"/>
              <a:t>Muon</a:t>
            </a:r>
            <a:r>
              <a:rPr lang="en-US" sz="1600" dirty="0"/>
              <a:t> Spectrometer trigger chambers </a:t>
            </a:r>
          </a:p>
          <a:p>
            <a:pPr marL="285750" indent="-285750">
              <a:buClr>
                <a:srgbClr val="FF0000"/>
              </a:buClr>
              <a:buSzPct val="140000"/>
              <a:buFont typeface="Arial" pitchFamily="34" charset="0"/>
              <a:buChar char="•"/>
            </a:pPr>
            <a:endParaRPr lang="en-US" sz="1600" dirty="0" smtClean="0"/>
          </a:p>
          <a:p>
            <a:endParaRPr lang="en-US" sz="16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77467" y="430161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2" y="2723525"/>
            <a:ext cx="2934450" cy="148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885900" y="3876500"/>
            <a:ext cx="675185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VZERO</a:t>
            </a: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5558" y="4845784"/>
            <a:ext cx="4679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Muon</a:t>
            </a:r>
            <a:r>
              <a:rPr lang="en-US" sz="20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track selection:</a:t>
            </a:r>
            <a:endParaRPr lang="en-US" sz="2000" b="1" dirty="0">
              <a:solidFill>
                <a:srgbClr val="0070C0"/>
              </a:solidFill>
              <a:ea typeface="Verdana" pitchFamily="34" charset="0"/>
              <a:cs typeface="Verdana" pitchFamily="34" charset="0"/>
            </a:endParaRP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it-IT" sz="1600" dirty="0" smtClean="0"/>
              <a:t>Muon tracking-trigger matching</a:t>
            </a:r>
            <a:endParaRPr lang="it-IT" sz="1600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/>
              <a:t>-</a:t>
            </a:r>
            <a:r>
              <a:rPr lang="el-GR" sz="1600" dirty="0" smtClean="0"/>
              <a:t>4&lt;</a:t>
            </a:r>
            <a:r>
              <a:rPr lang="el-GR" sz="1600" i="1" dirty="0" smtClean="0"/>
              <a:t>η</a:t>
            </a:r>
            <a:r>
              <a:rPr lang="el-GR" sz="1600" baseline="-25000" dirty="0" smtClean="0"/>
              <a:t>μ</a:t>
            </a:r>
            <a:r>
              <a:rPr lang="el-GR" sz="1600" dirty="0" smtClean="0"/>
              <a:t>&lt;‐2.5</a:t>
            </a:r>
            <a:r>
              <a:rPr lang="en-US" sz="1600" dirty="0" smtClean="0"/>
              <a:t>, </a:t>
            </a:r>
            <a:r>
              <a:rPr lang="it-IT" sz="1600" dirty="0"/>
              <a:t>2.5&lt;</a:t>
            </a:r>
            <a:r>
              <a:rPr lang="it-IT" sz="1600" i="1" dirty="0"/>
              <a:t>y</a:t>
            </a:r>
            <a:r>
              <a:rPr lang="el-GR" sz="1600" baseline="30000" dirty="0"/>
              <a:t>μμ</a:t>
            </a:r>
            <a:r>
              <a:rPr lang="en-US" sz="1600" baseline="-25000" dirty="0"/>
              <a:t>LAB</a:t>
            </a:r>
            <a:r>
              <a:rPr lang="el-GR" sz="1600" dirty="0"/>
              <a:t>&lt;</a:t>
            </a:r>
            <a:r>
              <a:rPr lang="en-US" sz="1600" dirty="0" smtClean="0"/>
              <a:t>4</a:t>
            </a:r>
            <a:endParaRPr lang="el-GR" sz="1600" dirty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it-IT" sz="1600" dirty="0" smtClean="0"/>
              <a:t>17.6&lt;</a:t>
            </a:r>
            <a:r>
              <a:rPr lang="it-IT" sz="1600" i="1" dirty="0" smtClean="0"/>
              <a:t>R</a:t>
            </a:r>
            <a:r>
              <a:rPr lang="it-IT" sz="1600" baseline="-25000" dirty="0" smtClean="0"/>
              <a:t>abs</a:t>
            </a:r>
            <a:r>
              <a:rPr lang="it-IT" sz="1600" dirty="0" smtClean="0"/>
              <a:t>&lt;89</a:t>
            </a:r>
            <a:r>
              <a:rPr lang="it-IT" sz="1600" dirty="0"/>
              <a:t> </a:t>
            </a:r>
            <a:r>
              <a:rPr lang="it-IT" sz="1600" dirty="0" smtClean="0"/>
              <a:t>cm</a:t>
            </a:r>
            <a:r>
              <a:rPr lang="it-IT" sz="1600" dirty="0"/>
              <a:t> </a:t>
            </a:r>
            <a:r>
              <a:rPr lang="it-IT" sz="1600" dirty="0" smtClean="0"/>
              <a:t>(R</a:t>
            </a:r>
            <a:r>
              <a:rPr lang="it-IT" sz="1600" baseline="-25000" dirty="0" smtClean="0"/>
              <a:t>abs</a:t>
            </a:r>
            <a:r>
              <a:rPr lang="it-IT" sz="1600" dirty="0" smtClean="0"/>
              <a:t>= track radial position at the absorber</a:t>
            </a:r>
            <a:r>
              <a:rPr lang="it-IT" sz="1600" dirty="0"/>
              <a:t> </a:t>
            </a:r>
            <a:r>
              <a:rPr lang="it-IT" sz="1600" dirty="0" smtClean="0"/>
              <a:t>end)</a:t>
            </a:r>
            <a:endParaRPr lang="it-IT" sz="1600" dirty="0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4543891" y="4911070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780" y="5926975"/>
            <a:ext cx="66435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Event activity: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VZERO classes for </a:t>
            </a:r>
            <a:r>
              <a:rPr lang="en-US" sz="1600" dirty="0" err="1" smtClean="0"/>
              <a:t>PbPb</a:t>
            </a:r>
            <a:endParaRPr lang="en-US" sz="1600" dirty="0" smtClean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•"/>
            </a:pPr>
            <a:r>
              <a:rPr lang="it-IT" sz="1600" dirty="0"/>
              <a:t>ZDC (ZN) energy classes for pPb </a:t>
            </a:r>
            <a:r>
              <a:rPr lang="it-IT" sz="1600" dirty="0" smtClean="0"/>
              <a:t>analysis</a:t>
            </a:r>
            <a:endParaRPr lang="it-IT" sz="1600" dirty="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76200" y="596072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60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(2S)/J/ vs event activity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Roberta\Documents\QM2014\Plots\PsiPPsi_p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33981"/>
            <a:ext cx="4545972" cy="29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oberta\Documents\QM2014\Plots\PsiPPsi_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828" y="1944202"/>
            <a:ext cx="4545972" cy="29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212271" y="1066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61</a:t>
            </a:fld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764314" cy="42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71" y="1828800"/>
            <a:ext cx="476372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353" y="6414700"/>
            <a:ext cx="3593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NA50 </a:t>
            </a:r>
            <a:r>
              <a:rPr lang="en-US" sz="1200" dirty="0" err="1" smtClean="0"/>
              <a:t>Collab</a:t>
            </a:r>
            <a:r>
              <a:rPr lang="en-US" sz="1200" dirty="0" smtClean="0"/>
              <a:t>., Eur. Phys. J. C49 (2007) 559</a:t>
            </a:r>
            <a:endParaRPr lang="it-IT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4343" y="191869"/>
            <a:ext cx="8991601" cy="584775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Symbol"/>
              </a:rPr>
              <a:t></a:t>
            </a:r>
            <a:r>
              <a:rPr lang="en-US" sz="3200" dirty="0">
                <a:solidFill>
                  <a:schemeClr val="bg1"/>
                </a:solidFill>
                <a:sym typeface="Symbol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2S) production in </a:t>
            </a:r>
            <a:r>
              <a:rPr lang="en-US" sz="3200" dirty="0" err="1" smtClean="0">
                <a:solidFill>
                  <a:schemeClr val="bg1"/>
                </a:solidFill>
                <a:sym typeface="Symbol"/>
              </a:rPr>
              <a:t>PbPb</a:t>
            </a:r>
            <a:r>
              <a:rPr lang="en-US" sz="3200" dirty="0" smtClean="0">
                <a:solidFill>
                  <a:schemeClr val="bg1"/>
                </a:solidFill>
                <a:sym typeface="Symbol"/>
              </a:rPr>
              <a:t> collisions at  SPS</a:t>
            </a:r>
            <a:endParaRPr lang="it-IT" sz="32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019800"/>
            <a:ext cx="2133600" cy="476250"/>
          </a:xfrm>
        </p:spPr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62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3399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</a:t>
            </a:r>
            <a:r>
              <a:rPr lang="en-US" sz="3600" i="1" dirty="0" err="1" smtClean="0">
                <a:solidFill>
                  <a:schemeClr val="bg1"/>
                </a:solidFill>
                <a:sym typeface="Symbol"/>
              </a:rPr>
              <a:t>Q</a:t>
            </a:r>
            <a:r>
              <a:rPr lang="en-US" sz="3600" baseline="-25000" dirty="0" err="1" smtClean="0">
                <a:solidFill>
                  <a:schemeClr val="bg1"/>
                </a:solidFill>
                <a:sym typeface="Symbol"/>
              </a:rPr>
              <a:t>pPb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 vs event activity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pic>
        <p:nvPicPr>
          <p:cNvPr id="19" name="Picture 3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48009" r="9015"/>
          <a:stretch/>
        </p:blipFill>
        <p:spPr bwMode="auto">
          <a:xfrm>
            <a:off x="1828800" y="1451509"/>
            <a:ext cx="5490618" cy="416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212271" y="990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5667828"/>
            <a:ext cx="820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Clear </a:t>
            </a:r>
            <a:r>
              <a:rPr lang="it-IT" dirty="0">
                <a:solidFill>
                  <a:srgbClr val="0070C0"/>
                </a:solidFill>
                <a:sym typeface="Symbol"/>
              </a:rPr>
              <a:t>(2S) </a:t>
            </a:r>
            <a:r>
              <a:rPr lang="it-IT" dirty="0" smtClean="0">
                <a:solidFill>
                  <a:srgbClr val="0070C0"/>
                </a:solidFill>
                <a:sym typeface="Symbol"/>
              </a:rPr>
              <a:t>suppression, increasing with event activity, both in p-Pb and Pb-p collisions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152400" y="5704559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66914" y="6353628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858" y="6336268"/>
            <a:ext cx="897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Rather similar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(2S) </a:t>
            </a:r>
            <a:r>
              <a:rPr lang="en-US" dirty="0" smtClean="0">
                <a:solidFill>
                  <a:srgbClr val="0070C0"/>
                </a:solidFill>
              </a:rPr>
              <a:t>suppression at both forward and backward </a:t>
            </a:r>
            <a:r>
              <a:rPr lang="en-US" dirty="0" err="1" smtClean="0">
                <a:solidFill>
                  <a:srgbClr val="0070C0"/>
                </a:solidFill>
              </a:rPr>
              <a:t>rapidities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990600"/>
            <a:ext cx="747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ym typeface="Symbol"/>
              </a:rPr>
              <a:t>(2S) </a:t>
            </a:r>
            <a:r>
              <a:rPr lang="en-US" i="1" dirty="0" err="1" smtClean="0">
                <a:sym typeface="Symbol"/>
              </a:rPr>
              <a:t>Q</a:t>
            </a:r>
            <a:r>
              <a:rPr lang="en-US" baseline="-25000" dirty="0" err="1" smtClean="0">
                <a:sym typeface="Symbol"/>
              </a:rPr>
              <a:t>pA</a:t>
            </a:r>
            <a:r>
              <a:rPr lang="en-US" dirty="0" smtClean="0">
                <a:sym typeface="Symbol"/>
              </a:rPr>
              <a:t> is evaluated as a function of the event activity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30" name="TextBox 29"/>
          <p:cNvSpPr txBox="1"/>
          <p:nvPr/>
        </p:nvSpPr>
        <p:spPr>
          <a:xfrm rot="832300">
            <a:off x="6846405" y="1385555"/>
            <a:ext cx="797013" cy="369332"/>
          </a:xfrm>
          <a:prstGeom prst="rect">
            <a:avLst/>
          </a:prstGeom>
          <a:solidFill>
            <a:srgbClr val="F8F8F8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04640" y="5672927"/>
            <a:ext cx="8901950" cy="1084831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41634"/>
              </p:ext>
            </p:extLst>
          </p:nvPr>
        </p:nvGraphicFramePr>
        <p:xfrm>
          <a:off x="5114737" y="4143828"/>
          <a:ext cx="3800663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52863"/>
                <a:gridCol w="762000"/>
                <a:gridCol w="685800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ctr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Partially Correlated uncertainties</a:t>
                      </a:r>
                      <a:endParaRPr lang="it-IT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p-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</a:rPr>
                        <a:t>Pb</a:t>
                      </a:r>
                      <a:endParaRPr lang="it-IT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</a:rPr>
                        <a:t>Pb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-p</a:t>
                      </a:r>
                      <a:endParaRPr lang="it-IT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Pile-up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Muon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 trigger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3.2%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Muon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t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racking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Muon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 matching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pp kinematic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range cor.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8%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064822"/>
              </p:ext>
            </p:extLst>
          </p:nvPr>
        </p:nvGraphicFramePr>
        <p:xfrm>
          <a:off x="228600" y="3810000"/>
          <a:ext cx="4648200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0360"/>
                <a:gridCol w="1460040"/>
                <a:gridCol w="1447800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ctr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Uncorrelated uncertainties</a:t>
                      </a:r>
                      <a:endParaRPr lang="it-IT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p-</a:t>
                      </a: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</a:rPr>
                        <a:t>Pb</a:t>
                      </a:r>
                      <a:endParaRPr lang="it-IT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</a:rPr>
                        <a:t>Pb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-p</a:t>
                      </a:r>
                      <a:endParaRPr lang="it-IT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J/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 signal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  <a:sym typeface="Symbol"/>
                        </a:rPr>
                        <a:t>extr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.</a:t>
                      </a:r>
                      <a:endParaRPr lang="it-IT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J/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 MC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  <a:sym typeface="Symbol"/>
                        </a:rPr>
                        <a:t> input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(2S) signal </a:t>
                      </a:r>
                      <a:r>
                        <a:rPr lang="en-US" sz="1600" dirty="0" err="1" smtClean="0">
                          <a:solidFill>
                            <a:srgbClr val="0070C0"/>
                          </a:solidFill>
                          <a:sym typeface="Symbol"/>
                        </a:rPr>
                        <a:t>extr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.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8-14%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9-20%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(2S) MC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  <a:sym typeface="Symbol"/>
                        </a:rPr>
                        <a:t> input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1.5%</a:t>
                      </a:r>
                      <a:endParaRPr lang="it-I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1600" baseline="-25000" dirty="0" err="1" smtClean="0">
                          <a:solidFill>
                            <a:srgbClr val="0070C0"/>
                          </a:solidFill>
                        </a:rPr>
                        <a:t>pA</a:t>
                      </a:r>
                      <a:endParaRPr lang="it-IT" sz="1600" baseline="-250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3.6(1.5-9.5%)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3.6(1.5-9.5%)</a:t>
                      </a:r>
                      <a:endParaRPr lang="it-IT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Normalization</a:t>
                      </a:r>
                      <a:endParaRPr lang="it-IT" sz="16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1%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63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sym typeface="Symbol"/>
              </a:rPr>
              <a:t>A and systematic uncertainties </a:t>
            </a:r>
            <a:endParaRPr lang="it-IT" sz="3600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599010">
            <a:off x="8246503" y="345215"/>
            <a:ext cx="685800" cy="743970"/>
            <a:chOff x="3048000" y="2652713"/>
            <a:chExt cx="1066800" cy="1157287"/>
          </a:xfrm>
          <a:solidFill>
            <a:schemeClr val="bg1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3048000" y="2652713"/>
              <a:ext cx="1066800" cy="1157287"/>
            </a:xfrm>
            <a:prstGeom prst="rect">
              <a:avLst/>
            </a:prstGeom>
            <a:grpFill/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28600" dist="35921" dir="2700000" sx="83000" sy="83000" algn="ctr" rotWithShape="0">
                <a:schemeClr val="bg2"/>
              </a:outerShdw>
            </a:effectLst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6" name="Picture 2" descr="C:\Users\Roberta\Documents\QM2012\2012-Jul-04-4_Color_Logo_small_C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2728913"/>
              <a:ext cx="719138" cy="971550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  <a:extLst/>
          </p:spPr>
        </p:pic>
      </p:grp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52400" y="990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61572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Acceptance x efficiency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23371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computed with a pure signal MC simulation assuming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(2S) production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52400" y="2576286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511754"/>
            <a:ext cx="340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Systematic uncertainties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2380277" y="1676400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&lt;</a:t>
            </a:r>
            <a:r>
              <a:rPr lang="en-US" dirty="0" err="1" smtClean="0">
                <a:solidFill>
                  <a:srgbClr val="0070C0"/>
                </a:solidFill>
              </a:rPr>
              <a:t>Acc</a:t>
            </a:r>
            <a:r>
              <a:rPr lang="en-US" dirty="0" smtClean="0">
                <a:solidFill>
                  <a:srgbClr val="0070C0"/>
                </a:solidFill>
              </a:rPr>
              <a:t> x </a:t>
            </a:r>
            <a:r>
              <a:rPr lang="en-US" dirty="0" err="1" smtClean="0">
                <a:solidFill>
                  <a:srgbClr val="0070C0"/>
                </a:solidFill>
              </a:rPr>
              <a:t>eff</a:t>
            </a:r>
            <a:r>
              <a:rPr lang="en-US" dirty="0" smtClean="0">
                <a:solidFill>
                  <a:srgbClr val="0070C0"/>
                </a:solidFill>
              </a:rPr>
              <a:t>&gt;</a:t>
            </a:r>
            <a:r>
              <a:rPr lang="en-US" baseline="-25000" dirty="0" err="1" smtClean="0">
                <a:solidFill>
                  <a:srgbClr val="0070C0"/>
                </a:solidFill>
              </a:rPr>
              <a:t>pPb</a:t>
            </a:r>
            <a:r>
              <a:rPr lang="en-US" dirty="0" smtClean="0">
                <a:solidFill>
                  <a:srgbClr val="0070C0"/>
                </a:solidFill>
              </a:rPr>
              <a:t> ~ 0.270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 0.014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1992868"/>
            <a:ext cx="383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&lt;</a:t>
            </a:r>
            <a:r>
              <a:rPr lang="en-US" dirty="0" err="1" smtClean="0">
                <a:solidFill>
                  <a:srgbClr val="0070C0"/>
                </a:solidFill>
              </a:rPr>
              <a:t>Acc</a:t>
            </a:r>
            <a:r>
              <a:rPr lang="en-US" dirty="0" smtClean="0">
                <a:solidFill>
                  <a:srgbClr val="0070C0"/>
                </a:solidFill>
              </a:rPr>
              <a:t> x </a:t>
            </a:r>
            <a:r>
              <a:rPr lang="en-US" dirty="0" err="1" smtClean="0">
                <a:solidFill>
                  <a:srgbClr val="0070C0"/>
                </a:solidFill>
              </a:rPr>
              <a:t>eff</a:t>
            </a:r>
            <a:r>
              <a:rPr lang="en-US" dirty="0" smtClean="0">
                <a:solidFill>
                  <a:srgbClr val="0070C0"/>
                </a:solidFill>
              </a:rPr>
              <a:t>&gt;</a:t>
            </a:r>
            <a:r>
              <a:rPr lang="en-US" baseline="-25000" dirty="0" err="1" smtClean="0">
                <a:solidFill>
                  <a:srgbClr val="0070C0"/>
                </a:solidFill>
              </a:rPr>
              <a:t>Pbp</a:t>
            </a:r>
            <a:r>
              <a:rPr lang="en-US" dirty="0" smtClean="0">
                <a:solidFill>
                  <a:srgbClr val="0070C0"/>
                </a:solidFill>
              </a:rPr>
              <a:t> ~ 0.184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 0.013</a:t>
            </a:r>
            <a:endParaRPr lang="it-IT" dirty="0">
              <a:solidFill>
                <a:srgbClr val="0070C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680411"/>
              </p:ext>
            </p:extLst>
          </p:nvPr>
        </p:nvGraphicFramePr>
        <p:xfrm>
          <a:off x="6629400" y="2555240"/>
          <a:ext cx="236220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83820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Global uncertainties</a:t>
                      </a:r>
                      <a:endParaRPr lang="it-IT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err="1" smtClean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1600" baseline="-25000" dirty="0" err="1" smtClean="0">
                          <a:solidFill>
                            <a:srgbClr val="0070C0"/>
                          </a:solidFill>
                        </a:rPr>
                        <a:t>pA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70C0"/>
                          </a:solidFill>
                        </a:rPr>
                        <a:t>Glauber</a:t>
                      </a:r>
                      <a:r>
                        <a:rPr lang="en-US" sz="1600" baseline="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it-IT" sz="1600" baseline="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3.4%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</a:t>
                      </a:r>
                      <a:r>
                        <a:rPr lang="it-IT" sz="1600" baseline="-25000" dirty="0" smtClean="0">
                          <a:solidFill>
                            <a:srgbClr val="0070C0"/>
                          </a:solidFill>
                          <a:sym typeface="Symbol"/>
                        </a:rPr>
                        <a:t>pp</a:t>
                      </a:r>
                      <a:r>
                        <a:rPr lang="it-IT" sz="1600" baseline="30000" dirty="0" smtClean="0">
                          <a:solidFill>
                            <a:srgbClr val="0070C0"/>
                          </a:solidFill>
                          <a:sym typeface="Symbol"/>
                        </a:rPr>
                        <a:t>J/ </a:t>
                      </a:r>
                      <a:endParaRPr lang="it-IT" sz="1600" baseline="300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7.5%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2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(2S) /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J/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sym typeface="Symbol"/>
                        </a:rPr>
                        <a:t> |</a:t>
                      </a:r>
                      <a:r>
                        <a:rPr lang="en-US" sz="1600" baseline="-25000" dirty="0" smtClean="0">
                          <a:solidFill>
                            <a:srgbClr val="0070C0"/>
                          </a:solidFill>
                          <a:sym typeface="Symbol"/>
                        </a:rPr>
                        <a:t>pp</a:t>
                      </a:r>
                      <a:endParaRPr lang="it-IT" sz="1600" baseline="-250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7.5%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9600" y="2838271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 of all systematic sources related to </a:t>
            </a:r>
            <a:r>
              <a:rPr lang="en-US" dirty="0" smtClean="0">
                <a:sym typeface="Symbol"/>
              </a:rPr>
              <a:t>(2S) </a:t>
            </a:r>
            <a:r>
              <a:rPr lang="en-US" dirty="0">
                <a:sym typeface="Symbol"/>
              </a:rPr>
              <a:t>analyses </a:t>
            </a:r>
            <a:r>
              <a:rPr lang="en-US" sz="1600" dirty="0" smtClean="0">
                <a:sym typeface="Symbol"/>
              </a:rPr>
              <a:t>(sources may depend </a:t>
            </a:r>
            <a:r>
              <a:rPr lang="en-US" sz="1600" dirty="0">
                <a:sym typeface="Symbol"/>
              </a:rPr>
              <a:t>on the specific (2S) </a:t>
            </a:r>
            <a:r>
              <a:rPr lang="en-US" sz="1600" dirty="0"/>
              <a:t>result under study)</a:t>
            </a:r>
            <a:endParaRPr lang="it-IT" sz="1600" dirty="0"/>
          </a:p>
          <a:p>
            <a:endParaRPr lang="en-US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5579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019800"/>
            <a:ext cx="2133600" cy="476250"/>
          </a:xfrm>
        </p:spPr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00CC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and (2S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)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signals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47431" r="7567"/>
          <a:stretch/>
        </p:blipFill>
        <p:spPr bwMode="auto">
          <a:xfrm>
            <a:off x="457200" y="1465875"/>
            <a:ext cx="3430108" cy="258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r="7924"/>
          <a:stretch/>
        </p:blipFill>
        <p:spPr bwMode="auto">
          <a:xfrm>
            <a:off x="5334000" y="1371600"/>
            <a:ext cx="2973227" cy="365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016255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Dimuon</a:t>
            </a:r>
            <a:r>
              <a:rPr lang="en-US" b="1" dirty="0" smtClean="0">
                <a:solidFill>
                  <a:srgbClr val="0070C0"/>
                </a:solidFill>
              </a:rPr>
              <a:t> analysis: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53508" y="1060521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990600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Dielectron</a:t>
            </a:r>
            <a:r>
              <a:rPr lang="en-US" b="1" dirty="0" smtClean="0">
                <a:solidFill>
                  <a:srgbClr val="0070C0"/>
                </a:solidFill>
              </a:rPr>
              <a:t> analysis: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877908" y="1034866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4114800"/>
            <a:ext cx="437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ym typeface="Symbol"/>
              </a:rPr>
              <a:t>Charmonium</a:t>
            </a:r>
            <a:r>
              <a:rPr lang="en-US" dirty="0" smtClean="0">
                <a:sym typeface="Symbol"/>
              </a:rPr>
              <a:t> yields</a:t>
            </a:r>
            <a:r>
              <a:rPr lang="en-US" dirty="0" smtClean="0"/>
              <a:t> extracted fitting the opposite sign </a:t>
            </a:r>
            <a:r>
              <a:rPr lang="en-US" dirty="0" err="1" smtClean="0"/>
              <a:t>dimuon</a:t>
            </a:r>
            <a:r>
              <a:rPr lang="en-US" dirty="0" smtClean="0"/>
              <a:t> invariant mass spectrum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135940"/>
            <a:ext cx="4717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Signal: </a:t>
            </a:r>
            <a:r>
              <a:rPr lang="en-US" sz="1600" dirty="0" smtClean="0"/>
              <a:t>extended Crystal Ball function or pseudo-Gaussian phenomenological shapes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Background: </a:t>
            </a:r>
            <a:r>
              <a:rPr lang="en-US" sz="1600" dirty="0" smtClean="0"/>
              <a:t>variable width Gaussian or combinations of exponential x polynomial functions.  </a:t>
            </a:r>
            <a:r>
              <a:rPr lang="en-US" sz="1600" dirty="0" err="1" smtClean="0"/>
              <a:t>Pb-Pb</a:t>
            </a:r>
            <a:r>
              <a:rPr lang="en-US" sz="1600" dirty="0"/>
              <a:t>:</a:t>
            </a:r>
            <a:r>
              <a:rPr lang="en-US" sz="1600" dirty="0" smtClean="0"/>
              <a:t> background evaluated </a:t>
            </a:r>
          </a:p>
          <a:p>
            <a:r>
              <a:rPr lang="en-US" sz="1600" dirty="0" smtClean="0"/>
              <a:t>via mixed-event technique</a:t>
            </a:r>
            <a:endParaRPr lang="it-IT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725508" y="5181600"/>
            <a:ext cx="4266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ym typeface="Symbol"/>
              </a:rPr>
              <a:t>Charmonium</a:t>
            </a:r>
            <a:r>
              <a:rPr lang="en-US" dirty="0" smtClean="0">
                <a:sym typeface="Symbol"/>
              </a:rPr>
              <a:t> yields</a:t>
            </a:r>
            <a:r>
              <a:rPr lang="en-US" dirty="0" smtClean="0"/>
              <a:t> extracted with a counting technique, after subtraction of the combinatorial background (via like-sign, mixed events or fitting)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76200" y="990600"/>
            <a:ext cx="4489232" cy="57150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990600"/>
            <a:ext cx="4342292" cy="57150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153400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</a:t>
            </a:r>
            <a:r>
              <a:rPr lang="en-US" sz="3600" dirty="0">
                <a:solidFill>
                  <a:schemeClr val="bg1"/>
                </a:solidFill>
                <a:sym typeface="Symbol"/>
              </a:rPr>
              <a:t> and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(2S) in pp </a:t>
            </a:r>
            <a:endParaRPr lang="it-IT" sz="36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 rot="536622">
            <a:off x="7488635" y="883870"/>
            <a:ext cx="1407240" cy="380656"/>
            <a:chOff x="943620" y="1596095"/>
            <a:chExt cx="2268792" cy="613705"/>
          </a:xfrm>
        </p:grpSpPr>
        <p:sp>
          <p:nvSpPr>
            <p:cNvPr id="4" name="Oval 3"/>
            <p:cNvSpPr/>
            <p:nvPr/>
          </p:nvSpPr>
          <p:spPr bwMode="auto">
            <a:xfrm>
              <a:off x="943620" y="1596095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614824" y="1612212"/>
              <a:ext cx="597588" cy="597588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 w="28575">
              <a:solidFill>
                <a:srgbClr val="FF0000"/>
              </a:solidFill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1541208" y="1903633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084160" y="19050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5904728" y="6488668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ALICE, arXiv:1403.3648</a:t>
            </a:r>
            <a:endParaRPr 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3732"/>
            <a:ext cx="5105400" cy="36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34" y="1418896"/>
            <a:ext cx="3709960" cy="352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152400" y="942499"/>
            <a:ext cx="302265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665" y="914400"/>
            <a:ext cx="705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studied J/</a:t>
            </a:r>
            <a:r>
              <a:rPr lang="en-US" dirty="0" smtClean="0">
                <a:sym typeface="Symbol"/>
              </a:rPr>
              <a:t> and (2S) both at forward and at mid-y </a:t>
            </a:r>
            <a:endParaRPr lang="it-IT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1342"/>
            <a:ext cx="2743200" cy="194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0400" y="5181600"/>
            <a:ext cx="5322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Interesting results to investigate production models</a:t>
            </a:r>
          </a:p>
          <a:p>
            <a:endParaRPr lang="en-US" sz="1600" dirty="0"/>
          </a:p>
          <a:p>
            <a:r>
              <a:rPr lang="en-US" dirty="0" smtClean="0"/>
              <a:t>pp data used also as </a:t>
            </a:r>
            <a:r>
              <a:rPr lang="en-US" dirty="0"/>
              <a:t>r</a:t>
            </a:r>
            <a:r>
              <a:rPr lang="en-US" dirty="0" smtClean="0"/>
              <a:t>eference for </a:t>
            </a:r>
            <a:r>
              <a:rPr lang="en-US" dirty="0" err="1" smtClean="0"/>
              <a:t>pPb</a:t>
            </a:r>
            <a:r>
              <a:rPr lang="en-US" dirty="0" smtClean="0"/>
              <a:t> and </a:t>
            </a:r>
            <a:r>
              <a:rPr lang="en-US" dirty="0" err="1" smtClean="0"/>
              <a:t>PbPb</a:t>
            </a:r>
            <a:r>
              <a:rPr lang="en-US" dirty="0" smtClean="0"/>
              <a:t> results</a:t>
            </a:r>
            <a:endParaRPr lang="it-IT" dirty="0"/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2836634" y="6038066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2819400" y="5205601"/>
            <a:ext cx="285031" cy="2807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B9B30-E5F8-46F9-9F7A-E148ABA8B836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91869"/>
            <a:ext cx="8458200" cy="646331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Symbol"/>
              </a:rPr>
              <a:t>J/ nuclear modification factor</a:t>
            </a:r>
            <a:endParaRPr lang="it-IT" sz="36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313103"/>
              </p:ext>
            </p:extLst>
          </p:nvPr>
        </p:nvGraphicFramePr>
        <p:xfrm>
          <a:off x="152400" y="990600"/>
          <a:ext cx="2671762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2" name="Equation" r:id="rId3" imgW="1168200" imgH="469800" progId="Equation.3">
                  <p:embed/>
                </p:oleObj>
              </mc:Choice>
              <mc:Fallback>
                <p:oleObj name="Equation" r:id="rId3" imgW="1168200" imgH="4698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90600"/>
                        <a:ext cx="2671762" cy="10731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>
                            <a:lumMod val="65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71800" y="914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 b="1"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896815"/>
            <a:ext cx="5757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J/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 production in p-</a:t>
            </a:r>
            <a:r>
              <a:rPr lang="en-US" dirty="0" err="1" smtClean="0">
                <a:solidFill>
                  <a:srgbClr val="002060"/>
                </a:solidFill>
                <a:sym typeface="Symbol"/>
              </a:rPr>
              <a:t>Pb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 or </a:t>
            </a:r>
            <a:r>
              <a:rPr lang="en-US" dirty="0" err="1" smtClean="0">
                <a:solidFill>
                  <a:srgbClr val="002060"/>
                </a:solidFill>
                <a:sym typeface="Symbol"/>
              </a:rPr>
              <a:t>Pb-Pb</a:t>
            </a:r>
            <a:r>
              <a:rPr lang="en-US" dirty="0" smtClean="0">
                <a:solidFill>
                  <a:srgbClr val="002060"/>
                </a:solidFill>
                <a:sym typeface="Symbol"/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with respect to binary scaled pp yield, is quantified with the nuclear modification factor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5561" y="1828800"/>
            <a:ext cx="513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(nuclear overlap </a:t>
            </a:r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pA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(</a:t>
            </a:r>
            <a:r>
              <a:rPr lang="en-US" sz="1600" i="1" dirty="0" smtClean="0"/>
              <a:t>T</a:t>
            </a:r>
            <a:r>
              <a:rPr lang="en-US" sz="1600" baseline="-25000" dirty="0" smtClean="0"/>
              <a:t>AA</a:t>
            </a:r>
            <a:r>
              <a:rPr lang="en-US" sz="1600" dirty="0" smtClean="0"/>
              <a:t>) from </a:t>
            </a:r>
            <a:r>
              <a:rPr lang="en-US" sz="1600" dirty="0" err="1" smtClean="0"/>
              <a:t>Glauber</a:t>
            </a:r>
            <a:r>
              <a:rPr lang="en-US" sz="1600" dirty="0" smtClean="0"/>
              <a:t> model)</a:t>
            </a:r>
            <a:endParaRPr lang="it-IT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2362200"/>
            <a:ext cx="4087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</a:t>
            </a:r>
            <a:r>
              <a:rPr lang="en-US" b="1" baseline="-25000" dirty="0" smtClean="0">
                <a:solidFill>
                  <a:srgbClr val="FF0000"/>
                </a:solidFill>
              </a:rPr>
              <a:t>AA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pp reference at 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s = 2.76TeV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3313331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J/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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+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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-</a:t>
            </a:r>
            <a:endParaRPr lang="it-IT" b="1" baseline="300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464820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J/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</a:t>
            </a:r>
            <a:r>
              <a:rPr lang="en-US" b="1" dirty="0" err="1" smtClean="0">
                <a:solidFill>
                  <a:srgbClr val="00B0F0"/>
                </a:solidFill>
                <a:sym typeface="Symbol"/>
              </a:rPr>
              <a:t>e</a:t>
            </a:r>
            <a:r>
              <a:rPr lang="en-US" b="1" baseline="30000" dirty="0" err="1" smtClean="0">
                <a:solidFill>
                  <a:srgbClr val="00B0F0"/>
                </a:solidFill>
                <a:sym typeface="Symbol"/>
              </a:rPr>
              <a:t>+</a:t>
            </a:r>
            <a:r>
              <a:rPr lang="en-US" b="1" dirty="0" err="1" smtClean="0">
                <a:solidFill>
                  <a:srgbClr val="00B0F0"/>
                </a:solidFill>
                <a:sym typeface="Symbol"/>
              </a:rPr>
              <a:t>e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-</a:t>
            </a:r>
            <a:endParaRPr lang="it-IT" b="1" baseline="300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452" y="3694331"/>
            <a:ext cx="403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ALICE pp data at </a:t>
            </a:r>
            <a:r>
              <a:rPr lang="en-US" sz="1600" dirty="0">
                <a:sym typeface="Symbol"/>
              </a:rPr>
              <a:t></a:t>
            </a:r>
            <a:r>
              <a:rPr lang="en-US" sz="1600" dirty="0" smtClean="0">
                <a:sym typeface="Symbol"/>
              </a:rPr>
              <a:t>s </a:t>
            </a:r>
            <a:r>
              <a:rPr lang="en-US" sz="1600" dirty="0">
                <a:sym typeface="Symbol"/>
              </a:rPr>
              <a:t>= 2.76TeV</a:t>
            </a:r>
            <a:r>
              <a:rPr lang="en-US" sz="1600" dirty="0"/>
              <a:t> </a:t>
            </a:r>
            <a:endParaRPr lang="it-IT" sz="1600" dirty="0"/>
          </a:p>
          <a:p>
            <a:r>
              <a:rPr lang="en-US" sz="1600" dirty="0" smtClean="0"/>
              <a:t> </a:t>
            </a:r>
            <a:endParaRPr lang="it-IT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67325" y="5040868"/>
            <a:ext cx="4165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interpolation of measured inclusive J/</a:t>
            </a:r>
            <a:r>
              <a:rPr lang="en-US" sz="1600" dirty="0" smtClean="0">
                <a:sym typeface="Symbol"/>
              </a:rPr>
              <a:t> cross sections</a:t>
            </a:r>
            <a:endParaRPr lang="it-I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5760661"/>
            <a:ext cx="31598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Phenix</a:t>
            </a:r>
            <a:r>
              <a:rPr lang="en-US" sz="1100" dirty="0" smtClean="0"/>
              <a:t>, Phys. Rev. D85, 092004 (2012)</a:t>
            </a:r>
          </a:p>
          <a:p>
            <a:r>
              <a:rPr lang="en-US" sz="1100" dirty="0" smtClean="0"/>
              <a:t>CDF, Phys. Rev. D71, 032001 (2005)</a:t>
            </a:r>
          </a:p>
          <a:p>
            <a:r>
              <a:rPr lang="en-US" sz="1100" dirty="0" smtClean="0"/>
              <a:t>ALICE, Phys. </a:t>
            </a:r>
            <a:r>
              <a:rPr lang="en-US" sz="1100" dirty="0" err="1" smtClean="0"/>
              <a:t>Lett</a:t>
            </a:r>
            <a:r>
              <a:rPr lang="en-US" sz="1100" dirty="0" smtClean="0"/>
              <a:t>. B718, 295&amp;692 (2012)</a:t>
            </a:r>
            <a:endParaRPr lang="it-IT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4038600"/>
            <a:ext cx="2787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ALICE, Phys. </a:t>
            </a:r>
            <a:r>
              <a:rPr lang="en-US" sz="1100" dirty="0" err="1" smtClean="0"/>
              <a:t>Lett</a:t>
            </a:r>
            <a:r>
              <a:rPr lang="en-US" sz="1100" dirty="0" smtClean="0"/>
              <a:t>. B718, 295 (2012)</a:t>
            </a:r>
            <a:endParaRPr lang="it-IT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267200" y="2362200"/>
            <a:ext cx="4087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R</a:t>
            </a:r>
            <a:r>
              <a:rPr lang="en-US" b="1" baseline="-25000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pp reference at </a:t>
            </a:r>
            <a:r>
              <a:rPr lang="en-US" b="1" dirty="0" smtClean="0">
                <a:solidFill>
                  <a:srgbClr val="002060"/>
                </a:solidFill>
                <a:sym typeface="Symbol"/>
              </a:rPr>
              <a:t>s = 5.02TeV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7200" y="30011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ym typeface="Symbol"/>
              </a:rPr>
              <a:t>No measurements available </a:t>
            </a:r>
            <a:endParaRPr lang="en-US" sz="1600" dirty="0" smtClean="0">
              <a:sym typeface="Symbol"/>
            </a:endParaRPr>
          </a:p>
          <a:p>
            <a:r>
              <a:rPr lang="en-US" sz="1600" dirty="0" smtClean="0">
                <a:sym typeface="Wingdings" panose="05000000000000000000" pitchFamily="2" charset="2"/>
              </a:rPr>
              <a:t>  </a:t>
            </a:r>
            <a:r>
              <a:rPr lang="en-US" sz="1600" dirty="0">
                <a:sym typeface="Wingdings" panose="05000000000000000000" pitchFamily="2" charset="2"/>
              </a:rPr>
              <a:t>interpolation procedure </a:t>
            </a:r>
            <a:r>
              <a:rPr lang="en-US" sz="1600" dirty="0" smtClean="0">
                <a:sym typeface="Wingdings" panose="05000000000000000000" pitchFamily="2" charset="2"/>
              </a:rPr>
              <a:t>adopted</a:t>
            </a:r>
            <a:r>
              <a:rPr lang="en-US" sz="1600" dirty="0" smtClean="0"/>
              <a:t> </a:t>
            </a:r>
            <a:endParaRPr lang="it-IT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267200" y="3505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J/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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+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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-</a:t>
            </a:r>
            <a:endParaRPr lang="it-IT" b="1" baseline="300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4152" y="38534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AutoNum type="arabicParenR"/>
            </a:pPr>
            <a:r>
              <a:rPr lang="en-US" sz="1600" dirty="0" smtClean="0">
                <a:sym typeface="Symbol"/>
              </a:rPr>
              <a:t>s-interpolation: performed bin-by-bin in </a:t>
            </a:r>
            <a:r>
              <a:rPr lang="en-US" sz="1600" i="1" dirty="0" smtClean="0">
                <a:sym typeface="Symbol"/>
              </a:rPr>
              <a:t>y</a:t>
            </a:r>
            <a:r>
              <a:rPr lang="en-US" sz="1600" dirty="0" smtClean="0">
                <a:sym typeface="Symbol"/>
              </a:rPr>
              <a:t> or </a:t>
            </a:r>
            <a:r>
              <a:rPr lang="en-US" sz="1600" i="1" dirty="0" err="1" smtClean="0">
                <a:sym typeface="Symbol"/>
              </a:rPr>
              <a:t>p</a:t>
            </a:r>
            <a:r>
              <a:rPr lang="en-US" sz="1600" baseline="-25000" dirty="0" err="1" smtClean="0">
                <a:sym typeface="Symbol"/>
              </a:rPr>
              <a:t>T</a:t>
            </a:r>
            <a:r>
              <a:rPr lang="en-US" sz="1600" dirty="0" smtClean="0">
                <a:sym typeface="Symbol"/>
              </a:rPr>
              <a:t>, using ALICE pp </a:t>
            </a:r>
            <a:r>
              <a:rPr lang="en-US" sz="1600" dirty="0">
                <a:sym typeface="Symbol"/>
              </a:rPr>
              <a:t>results at </a:t>
            </a:r>
            <a:r>
              <a:rPr lang="en-US" sz="1600" dirty="0" smtClean="0">
                <a:sym typeface="Symbol"/>
              </a:rPr>
              <a:t>s=2.76 and 7TeV</a:t>
            </a:r>
          </a:p>
          <a:p>
            <a:pPr marL="342900" indent="-342900">
              <a:buClr>
                <a:srgbClr val="FF0000"/>
              </a:buClr>
              <a:buAutoNum type="arabicParenR"/>
            </a:pPr>
            <a:r>
              <a:rPr lang="en-US" sz="1600" i="1" dirty="0" smtClean="0">
                <a:sym typeface="Symbol"/>
              </a:rPr>
              <a:t>y</a:t>
            </a:r>
            <a:r>
              <a:rPr lang="en-US" sz="1600" dirty="0" smtClean="0">
                <a:sym typeface="Symbol"/>
              </a:rPr>
              <a:t>-extrapolation (due to p-</a:t>
            </a:r>
            <a:r>
              <a:rPr lang="en-US" sz="1600" dirty="0" err="1" smtClean="0">
                <a:sym typeface="Symbol"/>
              </a:rPr>
              <a:t>Pb</a:t>
            </a:r>
            <a:r>
              <a:rPr lang="en-US" sz="1600" dirty="0" smtClean="0">
                <a:sym typeface="Symbol"/>
              </a:rPr>
              <a:t> </a:t>
            </a:r>
            <a:r>
              <a:rPr lang="en-US" sz="1600" i="1" dirty="0" smtClean="0">
                <a:sym typeface="Symbol"/>
              </a:rPr>
              <a:t>y</a:t>
            </a:r>
            <a:r>
              <a:rPr lang="en-US" sz="1600" dirty="0" smtClean="0">
                <a:sym typeface="Symbol"/>
              </a:rPr>
              <a:t>-shift, the p-</a:t>
            </a:r>
            <a:r>
              <a:rPr lang="en-US" sz="1600" dirty="0" err="1" smtClean="0">
                <a:sym typeface="Symbol"/>
              </a:rPr>
              <a:t>Pb</a:t>
            </a:r>
            <a:r>
              <a:rPr lang="en-US" sz="1600" dirty="0" smtClean="0">
                <a:sym typeface="Symbol"/>
              </a:rPr>
              <a:t> and pp </a:t>
            </a:r>
            <a:r>
              <a:rPr lang="en-US" sz="1600" i="1" dirty="0" err="1" smtClean="0">
                <a:sym typeface="Symbol"/>
              </a:rPr>
              <a:t>y</a:t>
            </a:r>
            <a:r>
              <a:rPr lang="en-US" sz="1600" baseline="-25000" dirty="0" err="1" smtClean="0">
                <a:sym typeface="Symbol"/>
              </a:rPr>
              <a:t>cms</a:t>
            </a:r>
            <a:r>
              <a:rPr lang="en-US" sz="1600" dirty="0" smtClean="0">
                <a:sym typeface="Symbol"/>
              </a:rPr>
              <a:t> ranges do not coincide) </a:t>
            </a:r>
            <a:endParaRPr lang="it-IT" sz="16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72244" y="2309445"/>
            <a:ext cx="4024972" cy="4385846"/>
          </a:xfrm>
          <a:prstGeom prst="rect">
            <a:avLst/>
          </a:prstGeom>
          <a:noFill/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219288" y="2309445"/>
            <a:ext cx="4848511" cy="4385846"/>
          </a:xfrm>
          <a:prstGeom prst="rect">
            <a:avLst/>
          </a:prstGeom>
          <a:noFill/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28313" y="525905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J/</a:t>
            </a:r>
            <a:r>
              <a:rPr lang="en-US" b="1" dirty="0" smtClean="0">
                <a:solidFill>
                  <a:srgbClr val="00B0F0"/>
                </a:solidFill>
                <a:sym typeface="Symbol"/>
              </a:rPr>
              <a:t></a:t>
            </a:r>
            <a:r>
              <a:rPr lang="en-US" b="1" dirty="0" err="1" smtClean="0">
                <a:solidFill>
                  <a:srgbClr val="00B0F0"/>
                </a:solidFill>
                <a:sym typeface="Symbol"/>
              </a:rPr>
              <a:t>e</a:t>
            </a:r>
            <a:r>
              <a:rPr lang="en-US" b="1" baseline="30000" dirty="0" err="1" smtClean="0">
                <a:solidFill>
                  <a:srgbClr val="00B0F0"/>
                </a:solidFill>
                <a:sym typeface="Symbol"/>
              </a:rPr>
              <a:t>+</a:t>
            </a:r>
            <a:r>
              <a:rPr lang="en-US" b="1" dirty="0" err="1" smtClean="0">
                <a:solidFill>
                  <a:srgbClr val="00B0F0"/>
                </a:solidFill>
                <a:sym typeface="Symbol"/>
              </a:rPr>
              <a:t>e</a:t>
            </a:r>
            <a:r>
              <a:rPr lang="en-US" b="1" baseline="30000" dirty="0" smtClean="0">
                <a:solidFill>
                  <a:srgbClr val="00B0F0"/>
                </a:solidFill>
                <a:sym typeface="Symbol"/>
              </a:rPr>
              <a:t>-</a:t>
            </a:r>
            <a:endParaRPr lang="it-IT" b="1" baseline="30000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199" y="5628382"/>
            <a:ext cx="480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AutoNum type="arabicParenR"/>
            </a:pPr>
            <a:r>
              <a:rPr lang="en-US" sz="1600" dirty="0" smtClean="0">
                <a:sym typeface="Symbol"/>
              </a:rPr>
              <a:t>s-interpolation: performed using PHENIX, CDF and ALICE results at y=0</a:t>
            </a:r>
          </a:p>
          <a:p>
            <a:pPr marL="342900" indent="-342900">
              <a:buClr>
                <a:srgbClr val="FF0000"/>
              </a:buClr>
              <a:buAutoNum type="arabicParenR"/>
            </a:pPr>
            <a:r>
              <a:rPr lang="en-US" sz="1600" i="1" dirty="0" err="1" smtClean="0">
                <a:sym typeface="Symbol"/>
              </a:rPr>
              <a:t>p</a:t>
            </a:r>
            <a:r>
              <a:rPr lang="en-US" sz="1600" baseline="-25000" dirty="0" err="1" smtClean="0">
                <a:sym typeface="Symbol"/>
              </a:rPr>
              <a:t>T</a:t>
            </a:r>
            <a:r>
              <a:rPr lang="en-US" sz="1600" dirty="0" smtClean="0">
                <a:sym typeface="Symbol"/>
              </a:rPr>
              <a:t> dependence: phenomenological scaling (arXiv:1103.2394)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250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59632</TotalTime>
  <Words>5487</Words>
  <Application>Microsoft Office PowerPoint</Application>
  <PresentationFormat>On-screen Show (4:3)</PresentationFormat>
  <Paragraphs>684</Paragraphs>
  <Slides>63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Roberta</dc:creator>
  <cp:lastModifiedBy>Roberta</cp:lastModifiedBy>
  <cp:revision>14986</cp:revision>
  <cp:lastPrinted>2012-05-03T11:42:50Z</cp:lastPrinted>
  <dcterms:created xsi:type="dcterms:W3CDTF">1601-01-01T00:00:00Z</dcterms:created>
  <dcterms:modified xsi:type="dcterms:W3CDTF">2014-05-26T12:01:23Z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