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75" r:id="rId4"/>
    <p:sldId id="277" r:id="rId5"/>
    <p:sldId id="289" r:id="rId6"/>
    <p:sldId id="279" r:id="rId7"/>
    <p:sldId id="283" r:id="rId8"/>
    <p:sldId id="284" r:id="rId9"/>
    <p:sldId id="278" r:id="rId10"/>
    <p:sldId id="281" r:id="rId11"/>
    <p:sldId id="282" r:id="rId12"/>
    <p:sldId id="286" r:id="rId13"/>
    <p:sldId id="287" r:id="rId14"/>
    <p:sldId id="288" r:id="rId15"/>
    <p:sldId id="285" r:id="rId16"/>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333333"/>
    <a:srgbClr val="EAEAEA"/>
    <a:srgbClr val="FDB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42" autoAdjust="0"/>
    <p:restoredTop sz="96327" autoAdjust="0"/>
  </p:normalViewPr>
  <p:slideViewPr>
    <p:cSldViewPr snapToGrid="0" snapToObjects="1">
      <p:cViewPr varScale="1">
        <p:scale>
          <a:sx n="147" d="100"/>
          <a:sy n="147" d="100"/>
        </p:scale>
        <p:origin x="688" y="4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51660-0934-124D-A4B3-496C7F320307}" type="datetimeFigureOut">
              <a:rPr lang="de-DE" smtClean="0"/>
              <a:t>02.03.26</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A3EDE-7EBB-0F4A-80C2-34DB9D2E2ED3}" type="slidenum">
              <a:rPr lang="de-DE" smtClean="0"/>
              <a:t>‹#›</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828EF-C252-394A-93BF-1C478CFA0896}" type="datetimeFigureOut">
              <a:rPr lang="de-DE" smtClean="0"/>
              <a:t>02.03.26</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02386-BEE7-5D4D-B4E7-4BB579C47884}" type="slidenum">
              <a:rPr lang="de-DE" smtClean="0"/>
              <a:t>‹#›</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7040B52E-6118-F844-8FBE-85B6AFDC9E2A}"/>
              </a:ext>
            </a:extLst>
          </p:cNvPr>
          <p:cNvGrpSpPr/>
          <p:nvPr userDrawn="1"/>
        </p:nvGrpSpPr>
        <p:grpSpPr>
          <a:xfrm>
            <a:off x="1502578" y="976199"/>
            <a:ext cx="7426269" cy="3877686"/>
            <a:chOff x="1502578" y="976199"/>
            <a:chExt cx="7426269" cy="3877686"/>
          </a:xfrm>
        </p:grpSpPr>
        <p:sp>
          <p:nvSpPr>
            <p:cNvPr id="4" name="Rechteck 3">
              <a:extLst>
                <a:ext uri="{FF2B5EF4-FFF2-40B4-BE49-F238E27FC236}">
                  <a16:creationId xmlns:a16="http://schemas.microsoft.com/office/drawing/2014/main" id="{3FAB316F-95F1-6040-AB6B-EF23A5D58FAF}"/>
                </a:ext>
              </a:extLst>
            </p:cNvPr>
            <p:cNvSpPr/>
            <p:nvPr userDrawn="1"/>
          </p:nvSpPr>
          <p:spPr>
            <a:xfrm>
              <a:off x="7781365" y="3854824"/>
              <a:ext cx="1147482" cy="9990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8" name="Grafik 7">
              <a:extLst>
                <a:ext uri="{FF2B5EF4-FFF2-40B4-BE49-F238E27FC236}">
                  <a16:creationId xmlns:a16="http://schemas.microsoft.com/office/drawing/2014/main" id="{9DE39F29-B8C0-C64D-ADFE-A8AFF963CB1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502578" y="976199"/>
              <a:ext cx="6099496" cy="3877686"/>
            </a:xfrm>
            <a:prstGeom prst="rect">
              <a:avLst/>
            </a:prstGeom>
          </p:spPr>
        </p:pic>
      </p:grpSp>
      <p:sp>
        <p:nvSpPr>
          <p:cNvPr id="2" name="Titel 1"/>
          <p:cNvSpPr>
            <a:spLocks noGrp="1"/>
          </p:cNvSpPr>
          <p:nvPr>
            <p:ph type="ctrTitle"/>
          </p:nvPr>
        </p:nvSpPr>
        <p:spPr>
          <a:xfrm>
            <a:off x="2151529" y="2738074"/>
            <a:ext cx="4303059" cy="584900"/>
          </a:xfrm>
        </p:spPr>
        <p:txBody>
          <a:bodyPr anchor="b" anchorCtr="0">
            <a:noAutofit/>
          </a:bodyPr>
          <a:lstStyle>
            <a:lvl1pPr algn="ctr">
              <a:defRPr sz="2400">
                <a:solidFill>
                  <a:srgbClr val="666666"/>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2151529" y="3322973"/>
            <a:ext cx="4303060" cy="531851"/>
          </a:xfrm>
        </p:spPr>
        <p:txBody>
          <a:bodyPr>
            <a:normAutofit/>
          </a:bodyPr>
          <a:lstStyle>
            <a:lvl1pPr marL="0" indent="0" algn="ctr">
              <a:buNone/>
              <a:defRPr sz="1500">
                <a:solidFill>
                  <a:schemeClr val="bg1">
                    <a:lumMod val="6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3" name="Rechteck 12"/>
          <p:cNvSpPr/>
          <p:nvPr userDrawn="1"/>
        </p:nvSpPr>
        <p:spPr>
          <a:xfrm>
            <a:off x="404091" y="4987636"/>
            <a:ext cx="3371273" cy="155864"/>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24099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8" y="230397"/>
            <a:ext cx="6700979" cy="590668"/>
          </a:xfr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p:txBody>
      </p:sp>
      <p:sp>
        <p:nvSpPr>
          <p:cNvPr id="6" name="Foliennummernplatzhalter 5"/>
          <p:cNvSpPr>
            <a:spLocks noGrp="1"/>
          </p:cNvSpPr>
          <p:nvPr>
            <p:ph type="sldNum" sz="quarter" idx="12"/>
          </p:nvPr>
        </p:nvSpPr>
        <p:spPr/>
        <p:txBody>
          <a:bodyPr/>
          <a:lstStyle/>
          <a:p>
            <a:fld id="{125CBDDA-5CCF-8748-8988-9DC6C8981774}" type="slidenum">
              <a:rPr lang="de-DE" smtClean="0"/>
              <a:t>‹#›</a:t>
            </a:fld>
            <a:endParaRPr lang="de-DE"/>
          </a:p>
        </p:txBody>
      </p:sp>
      <p:sp>
        <p:nvSpPr>
          <p:cNvPr id="5" name="Datumsplatzhalter 4"/>
          <p:cNvSpPr>
            <a:spLocks noGrp="1"/>
          </p:cNvSpPr>
          <p:nvPr>
            <p:ph type="dt" sz="half" idx="2"/>
          </p:nvPr>
        </p:nvSpPr>
        <p:spPr>
          <a:xfrm>
            <a:off x="7099200" y="4914483"/>
            <a:ext cx="825285" cy="273844"/>
          </a:xfrm>
          <a:prstGeom prst="rect">
            <a:avLst/>
          </a:prstGeom>
        </p:spPr>
        <p:txBody>
          <a:bodyPr vert="horz" lIns="91440" tIns="45720" rIns="91440" bIns="45720" rtlCol="0" anchor="ctr"/>
          <a:lstStyle>
            <a:lvl1pPr algn="r">
              <a:defRPr sz="750">
                <a:solidFill>
                  <a:schemeClr val="tx1"/>
                </a:solidFill>
              </a:defRPr>
            </a:lvl1pPr>
          </a:lstStyle>
          <a:p>
            <a:r>
              <a:rPr lang="de-DE"/>
              <a:t>YYYY-MM-DD</a:t>
            </a:r>
            <a:endParaRPr lang="de-DE" dirty="0"/>
          </a:p>
        </p:txBody>
      </p:sp>
      <p:sp>
        <p:nvSpPr>
          <p:cNvPr id="8" name="Fußzeilenplatzhalter 7"/>
          <p:cNvSpPr>
            <a:spLocks noGrp="1"/>
          </p:cNvSpPr>
          <p:nvPr>
            <p:ph type="ftr" sz="quarter" idx="3"/>
          </p:nvPr>
        </p:nvSpPr>
        <p:spPr>
          <a:xfrm>
            <a:off x="316800" y="4920459"/>
            <a:ext cx="6480000" cy="267868"/>
          </a:xfrm>
          <a:prstGeom prst="rect">
            <a:avLst/>
          </a:prstGeom>
        </p:spPr>
        <p:txBody>
          <a:bodyPr vert="horz" lIns="91440" tIns="45720" rIns="91440" bIns="45720" rtlCol="0" anchor="ctr"/>
          <a:lstStyle>
            <a:lvl1pPr algn="ctr">
              <a:defRPr sz="750">
                <a:solidFill>
                  <a:srgbClr val="333333"/>
                </a:solidFill>
              </a:defRPr>
            </a:lvl1pPr>
          </a:lstStyle>
          <a:p>
            <a:pPr algn="l"/>
            <a:r>
              <a:rPr lang="en-US"/>
              <a:t>Name of speaker / Title of presentation</a:t>
            </a:r>
            <a:endParaRPr lang="de-DE" dirty="0"/>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a:t>Formatvorlagen des Textmasters bearbeiten</a:t>
            </a:r>
          </a:p>
        </p:txBody>
      </p:sp>
      <p:sp>
        <p:nvSpPr>
          <p:cNvPr id="4" name="Inhaltsplatzhalter 3"/>
          <p:cNvSpPr>
            <a:spLocks noGrp="1"/>
          </p:cNvSpPr>
          <p:nvPr>
            <p:ph sz="half" idx="2"/>
          </p:nvPr>
        </p:nvSpPr>
        <p:spPr>
          <a:xfrm>
            <a:off x="4648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a:t>Formatvorlagen des Textmasters bearbeiten</a:t>
            </a:r>
          </a:p>
        </p:txBody>
      </p:sp>
      <p:sp>
        <p:nvSpPr>
          <p:cNvPr id="7" name="Foliennummernplatzhalter 6"/>
          <p:cNvSpPr>
            <a:spLocks noGrp="1"/>
          </p:cNvSpPr>
          <p:nvPr>
            <p:ph type="sldNum" sz="quarter" idx="12"/>
          </p:nvPr>
        </p:nvSpPr>
        <p:spPr/>
        <p:txBody>
          <a:bodyPr/>
          <a:lstStyle/>
          <a:p>
            <a:fld id="{125CBDDA-5CCF-8748-8988-9DC6C8981774}" type="slidenum">
              <a:rPr lang="de-DE" smtClean="0"/>
              <a:t>‹#›</a:t>
            </a:fld>
            <a:endParaRPr lang="de-DE"/>
          </a:p>
        </p:txBody>
      </p:sp>
      <p:sp>
        <p:nvSpPr>
          <p:cNvPr id="6" name="Datumsplatzhalter 4"/>
          <p:cNvSpPr>
            <a:spLocks noGrp="1"/>
          </p:cNvSpPr>
          <p:nvPr>
            <p:ph type="dt" sz="half" idx="13"/>
          </p:nvPr>
        </p:nvSpPr>
        <p:spPr>
          <a:xfrm>
            <a:off x="7099200" y="4914483"/>
            <a:ext cx="849831" cy="273844"/>
          </a:xfrm>
          <a:prstGeom prst="rect">
            <a:avLst/>
          </a:prstGeom>
        </p:spPr>
        <p:txBody>
          <a:bodyPr vert="horz" lIns="91440" tIns="45720" rIns="91440" bIns="45720" rtlCol="0" anchor="ctr"/>
          <a:lstStyle>
            <a:lvl1pPr algn="r">
              <a:defRPr sz="750">
                <a:solidFill>
                  <a:schemeClr val="tx1"/>
                </a:solidFill>
              </a:defRPr>
            </a:lvl1pPr>
          </a:lstStyle>
          <a:p>
            <a:r>
              <a:rPr lang="de-DE"/>
              <a:t>YYYY-MM-DD</a:t>
            </a:r>
            <a:endParaRPr lang="de-DE" dirty="0"/>
          </a:p>
        </p:txBody>
      </p:sp>
      <p:sp>
        <p:nvSpPr>
          <p:cNvPr id="9" name="Fußzeilenplatzhalter 7"/>
          <p:cNvSpPr>
            <a:spLocks noGrp="1"/>
          </p:cNvSpPr>
          <p:nvPr>
            <p:ph type="ftr" sz="quarter" idx="3"/>
          </p:nvPr>
        </p:nvSpPr>
        <p:spPr>
          <a:xfrm>
            <a:off x="316800" y="4920459"/>
            <a:ext cx="6480000" cy="267868"/>
          </a:xfrm>
          <a:prstGeom prst="rect">
            <a:avLst/>
          </a:prstGeom>
        </p:spPr>
        <p:txBody>
          <a:bodyPr vert="horz" lIns="91440" tIns="45720" rIns="91440" bIns="45720" rtlCol="0" anchor="ctr"/>
          <a:lstStyle>
            <a:lvl1pPr algn="ctr">
              <a:defRPr sz="750">
                <a:solidFill>
                  <a:srgbClr val="333333"/>
                </a:solidFill>
              </a:defRPr>
            </a:lvl1pPr>
          </a:lstStyle>
          <a:p>
            <a:pPr algn="l"/>
            <a:r>
              <a:rPr lang="en-US"/>
              <a:t>Name of speaker / Title of presentation</a:t>
            </a:r>
            <a:endParaRPr lang="de-DE" dirty="0"/>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Foliennummernplatzhalter 4"/>
          <p:cNvSpPr>
            <a:spLocks noGrp="1"/>
          </p:cNvSpPr>
          <p:nvPr>
            <p:ph type="sldNum" sz="quarter" idx="12"/>
          </p:nvPr>
        </p:nvSpPr>
        <p:spPr/>
        <p:txBody>
          <a:bodyPr/>
          <a:lstStyle/>
          <a:p>
            <a:fld id="{125CBDDA-5CCF-8748-8988-9DC6C8981774}" type="slidenum">
              <a:rPr lang="de-DE" smtClean="0"/>
              <a:t>‹#›</a:t>
            </a:fld>
            <a:endParaRPr lang="de-DE"/>
          </a:p>
        </p:txBody>
      </p:sp>
      <p:sp>
        <p:nvSpPr>
          <p:cNvPr id="4" name="Datumsplatzhalter 4"/>
          <p:cNvSpPr>
            <a:spLocks noGrp="1"/>
          </p:cNvSpPr>
          <p:nvPr>
            <p:ph type="dt" sz="half" idx="2"/>
          </p:nvPr>
        </p:nvSpPr>
        <p:spPr>
          <a:xfrm>
            <a:off x="7099001" y="4914483"/>
            <a:ext cx="849831" cy="273844"/>
          </a:xfrm>
          <a:prstGeom prst="rect">
            <a:avLst/>
          </a:prstGeom>
        </p:spPr>
        <p:txBody>
          <a:bodyPr vert="horz" lIns="91440" tIns="45720" rIns="91440" bIns="45720" rtlCol="0" anchor="ctr"/>
          <a:lstStyle>
            <a:lvl1pPr algn="r">
              <a:defRPr sz="750">
                <a:solidFill>
                  <a:schemeClr val="tx1"/>
                </a:solidFill>
              </a:defRPr>
            </a:lvl1pPr>
          </a:lstStyle>
          <a:p>
            <a:r>
              <a:rPr lang="de-DE"/>
              <a:t>YYYY-MM-DD</a:t>
            </a:r>
            <a:endParaRPr lang="de-DE" dirty="0"/>
          </a:p>
        </p:txBody>
      </p:sp>
      <p:sp>
        <p:nvSpPr>
          <p:cNvPr id="7" name="Fußzeilenplatzhalter 7"/>
          <p:cNvSpPr>
            <a:spLocks noGrp="1"/>
          </p:cNvSpPr>
          <p:nvPr>
            <p:ph type="ftr" sz="quarter" idx="3"/>
          </p:nvPr>
        </p:nvSpPr>
        <p:spPr>
          <a:xfrm>
            <a:off x="316800" y="4920459"/>
            <a:ext cx="6480000" cy="267868"/>
          </a:xfrm>
          <a:prstGeom prst="rect">
            <a:avLst/>
          </a:prstGeom>
        </p:spPr>
        <p:txBody>
          <a:bodyPr vert="horz" lIns="91440" tIns="45720" rIns="91440" bIns="45720" rtlCol="0" anchor="ctr"/>
          <a:lstStyle>
            <a:lvl1pPr algn="ctr">
              <a:defRPr sz="750">
                <a:solidFill>
                  <a:srgbClr val="333333"/>
                </a:solidFill>
              </a:defRPr>
            </a:lvl1pPr>
          </a:lstStyle>
          <a:p>
            <a:pPr algn="l"/>
            <a:r>
              <a:rPr lang="en-US"/>
              <a:t>Name of speaker / Title of presentation</a:t>
            </a:r>
            <a:endParaRPr lang="de-DE" dirty="0"/>
          </a:p>
        </p:txBody>
      </p:sp>
    </p:spTree>
    <p:extLst>
      <p:ext uri="{BB962C8B-B14F-4D97-AF65-F5344CB8AC3E}">
        <p14:creationId xmlns:p14="http://schemas.microsoft.com/office/powerpoint/2010/main" val="3889792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7" name="Gerade Verbindung 26">
            <a:extLst>
              <a:ext uri="{FF2B5EF4-FFF2-40B4-BE49-F238E27FC236}">
                <a16:creationId xmlns:a16="http://schemas.microsoft.com/office/drawing/2014/main" id="{943494DA-FA9D-1447-B70B-2896FD77F5D0}"/>
              </a:ext>
            </a:extLst>
          </p:cNvPr>
          <p:cNvCxnSpPr/>
          <p:nvPr userDrawn="1"/>
        </p:nvCxnSpPr>
        <p:spPr>
          <a:xfrm>
            <a:off x="0" y="5049583"/>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pic>
        <p:nvPicPr>
          <p:cNvPr id="22" name="Bild 6" descr="GSI_Logo_rgb.png">
            <a:extLst>
              <a:ext uri="{FF2B5EF4-FFF2-40B4-BE49-F238E27FC236}">
                <a16:creationId xmlns:a16="http://schemas.microsoft.com/office/drawing/2014/main" id="{0E0D4DB1-EEDA-A644-B002-75EBF9968E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09839" y="363875"/>
            <a:ext cx="1129081" cy="376361"/>
          </a:xfrm>
          <a:prstGeom prst="rect">
            <a:avLst/>
          </a:prstGeom>
        </p:spPr>
      </p:pic>
      <p:cxnSp>
        <p:nvCxnSpPr>
          <p:cNvPr id="23" name="Gerade Verbindung 22">
            <a:extLst>
              <a:ext uri="{FF2B5EF4-FFF2-40B4-BE49-F238E27FC236}">
                <a16:creationId xmlns:a16="http://schemas.microsoft.com/office/drawing/2014/main" id="{2AC6B5F8-0827-6645-B5C9-ED4385971D8F}"/>
              </a:ext>
            </a:extLst>
          </p:cNvPr>
          <p:cNvCxnSpPr/>
          <p:nvPr userDrawn="1"/>
        </p:nvCxnSpPr>
        <p:spPr>
          <a:xfrm>
            <a:off x="0" y="826224"/>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4" name="Rechteck 23">
            <a:extLst>
              <a:ext uri="{FF2B5EF4-FFF2-40B4-BE49-F238E27FC236}">
                <a16:creationId xmlns:a16="http://schemas.microsoft.com/office/drawing/2014/main" id="{CC9BBC89-C94F-2342-BFB0-0C52DC04C485}"/>
              </a:ext>
            </a:extLst>
          </p:cNvPr>
          <p:cNvSpPr>
            <a:spLocks/>
          </p:cNvSpPr>
          <p:nvPr userDrawn="1"/>
        </p:nvSpPr>
        <p:spPr>
          <a:xfrm>
            <a:off x="-1" y="727074"/>
            <a:ext cx="201600" cy="201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5E807027-043F-224A-B8A1-2EA6FD7AA9B7}"/>
              </a:ext>
            </a:extLst>
          </p:cNvPr>
          <p:cNvSpPr>
            <a:spLocks/>
          </p:cNvSpPr>
          <p:nvPr userDrawn="1"/>
        </p:nvSpPr>
        <p:spPr>
          <a:xfrm>
            <a:off x="-1" y="4949824"/>
            <a:ext cx="203277" cy="203277"/>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317635" y="1088015"/>
            <a:ext cx="8420176" cy="3677689"/>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8015792" y="4914482"/>
            <a:ext cx="744898" cy="273844"/>
          </a:xfrm>
          <a:prstGeom prst="rect">
            <a:avLst/>
          </a:prstGeom>
        </p:spPr>
        <p:txBody>
          <a:bodyPr vert="horz" lIns="91440" tIns="45720" rIns="91440" bIns="45720" rtlCol="0" anchor="ctr"/>
          <a:lstStyle>
            <a:lvl1pPr algn="r">
              <a:defRPr sz="750">
                <a:solidFill>
                  <a:srgbClr val="333333"/>
                </a:solidFill>
                <a:latin typeface="Arial"/>
                <a:cs typeface="Arial"/>
              </a:defRPr>
            </a:lvl1pPr>
          </a:lstStyle>
          <a:p>
            <a:fld id="{125CBDDA-5CCF-8748-8988-9DC6C8981774}" type="slidenum">
              <a:rPr lang="de-DE" smtClean="0"/>
              <a:pPr/>
              <a:t>‹#›</a:t>
            </a:fld>
            <a:endParaRPr lang="de-DE" dirty="0"/>
          </a:p>
        </p:txBody>
      </p:sp>
      <p:sp>
        <p:nvSpPr>
          <p:cNvPr id="2" name="Titelplatzhalter 1"/>
          <p:cNvSpPr>
            <a:spLocks noGrp="1"/>
          </p:cNvSpPr>
          <p:nvPr>
            <p:ph type="title"/>
          </p:nvPr>
        </p:nvSpPr>
        <p:spPr>
          <a:xfrm>
            <a:off x="317638" y="231075"/>
            <a:ext cx="6129236" cy="590668"/>
          </a:xfrm>
          <a:prstGeom prst="rect">
            <a:avLst/>
          </a:prstGeom>
        </p:spPr>
        <p:txBody>
          <a:bodyPr vert="horz" lIns="91440" tIns="45720" rIns="91440" bIns="45720" rtlCol="0" anchor="b" anchorCtr="0">
            <a:noAutofit/>
          </a:bodyPr>
          <a:lstStyle/>
          <a:p>
            <a:r>
              <a:rPr lang="de-DE" dirty="0"/>
              <a:t>Mastertitelformat bearbeiten</a:t>
            </a:r>
          </a:p>
        </p:txBody>
      </p:sp>
      <p:sp>
        <p:nvSpPr>
          <p:cNvPr id="5" name="Datumsplatzhalter 4"/>
          <p:cNvSpPr>
            <a:spLocks noGrp="1"/>
          </p:cNvSpPr>
          <p:nvPr>
            <p:ph type="dt" sz="half" idx="2"/>
          </p:nvPr>
        </p:nvSpPr>
        <p:spPr>
          <a:xfrm>
            <a:off x="7099200" y="4914482"/>
            <a:ext cx="848374" cy="273844"/>
          </a:xfrm>
          <a:prstGeom prst="rect">
            <a:avLst/>
          </a:prstGeom>
        </p:spPr>
        <p:txBody>
          <a:bodyPr vert="horz" lIns="91440" tIns="45720" rIns="91440" bIns="45720" rtlCol="0" anchor="ctr"/>
          <a:lstStyle>
            <a:lvl1pPr algn="r">
              <a:defRPr sz="750">
                <a:solidFill>
                  <a:srgbClr val="333333"/>
                </a:solidFill>
              </a:defRPr>
            </a:lvl1pPr>
          </a:lstStyle>
          <a:p>
            <a:r>
              <a:rPr lang="de-DE"/>
              <a:t>YYYY-MM-DD</a:t>
            </a:r>
            <a:endParaRPr lang="de-DE" dirty="0"/>
          </a:p>
        </p:txBody>
      </p:sp>
      <p:sp>
        <p:nvSpPr>
          <p:cNvPr id="8" name="Fußzeilenplatzhalter 7"/>
          <p:cNvSpPr>
            <a:spLocks noGrp="1"/>
          </p:cNvSpPr>
          <p:nvPr>
            <p:ph type="ftr" sz="quarter" idx="3"/>
          </p:nvPr>
        </p:nvSpPr>
        <p:spPr>
          <a:xfrm>
            <a:off x="316799" y="4920458"/>
            <a:ext cx="6480000" cy="267868"/>
          </a:xfrm>
          <a:prstGeom prst="rect">
            <a:avLst/>
          </a:prstGeom>
        </p:spPr>
        <p:txBody>
          <a:bodyPr vert="horz" lIns="91440" tIns="45720" rIns="91440" bIns="45720" rtlCol="0" anchor="ctr"/>
          <a:lstStyle>
            <a:lvl1pPr algn="ctr">
              <a:defRPr sz="750">
                <a:solidFill>
                  <a:srgbClr val="333333"/>
                </a:solidFill>
              </a:defRPr>
            </a:lvl1pPr>
          </a:lstStyle>
          <a:p>
            <a:pPr algn="l"/>
            <a:r>
              <a:rPr lang="en-US"/>
              <a:t>Name of speaker / Title of presentation</a:t>
            </a:r>
            <a:endParaRPr lang="de-DE" dirty="0"/>
          </a:p>
        </p:txBody>
      </p:sp>
      <p:pic>
        <p:nvPicPr>
          <p:cNvPr id="13" name="Bild 12" descr="FAIR_Logo_rgb.png">
            <a:extLst>
              <a:ext uri="{FF2B5EF4-FFF2-40B4-BE49-F238E27FC236}">
                <a16:creationId xmlns:a16="http://schemas.microsoft.com/office/drawing/2014/main" id="{6EBF7B64-1F60-354C-83F5-CFA893F204BE}"/>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40829" y="206825"/>
            <a:ext cx="775055" cy="645879"/>
          </a:xfrm>
          <a:prstGeom prst="rect">
            <a:avLst/>
          </a:prstGeom>
        </p:spPr>
      </p:pic>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p:txStyles>
    <p:titleStyle>
      <a:lvl1pPr algn="l" defTabSz="342900" rtl="0" eaLnBrk="1" latinLnBrk="0" hangingPunct="1">
        <a:spcBef>
          <a:spcPct val="0"/>
        </a:spcBef>
        <a:buNone/>
        <a:defRPr sz="1800" b="1" kern="1200">
          <a:solidFill>
            <a:srgbClr val="333333"/>
          </a:solidFill>
          <a:latin typeface="Arial"/>
          <a:ea typeface="+mj-ea"/>
          <a:cs typeface="Arial"/>
        </a:defRPr>
      </a:lvl1pPr>
    </p:titleStyle>
    <p:body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016290" y="2816454"/>
            <a:ext cx="4573538" cy="584900"/>
          </a:xfrm>
        </p:spPr>
        <p:txBody>
          <a:bodyPr/>
          <a:lstStyle/>
          <a:p>
            <a:r>
              <a:rPr lang="de-DE" sz="2000" dirty="0"/>
              <a:t>Kontrollsystem: Schaden, Wiederaufbau, Szenarien</a:t>
            </a:r>
            <a:br>
              <a:rPr lang="de-DE" dirty="0"/>
            </a:br>
            <a:r>
              <a:rPr lang="de-DE" sz="1600" dirty="0"/>
              <a:t>- Erste Einschätzungen und Überlegungen, nur für den internen Gebrauch -</a:t>
            </a:r>
            <a:endParaRPr lang="de-DE" dirty="0"/>
          </a:p>
        </p:txBody>
      </p:sp>
      <p:sp>
        <p:nvSpPr>
          <p:cNvPr id="3" name="Untertitel 2"/>
          <p:cNvSpPr>
            <a:spLocks noGrp="1"/>
          </p:cNvSpPr>
          <p:nvPr>
            <p:ph type="subTitle" idx="1"/>
          </p:nvPr>
        </p:nvSpPr>
        <p:spPr>
          <a:xfrm>
            <a:off x="2151529" y="3401354"/>
            <a:ext cx="4303060" cy="584900"/>
          </a:xfrm>
        </p:spPr>
        <p:txBody>
          <a:bodyPr>
            <a:normAutofit fontScale="77500" lnSpcReduction="20000"/>
          </a:bodyPr>
          <a:lstStyle/>
          <a:p>
            <a:r>
              <a:rPr lang="en-US" dirty="0"/>
              <a:t>Ralph C. Bär</a:t>
            </a:r>
            <a:br>
              <a:rPr lang="en-US" dirty="0"/>
            </a:br>
            <a:r>
              <a:rPr lang="en-US" dirty="0"/>
              <a:t>Controls Steering Group</a:t>
            </a:r>
          </a:p>
          <a:p>
            <a:r>
              <a:rPr lang="en-US" dirty="0"/>
              <a:t>02.03.2026</a:t>
            </a:r>
            <a:endParaRPr lang="de-DE" dirty="0"/>
          </a:p>
        </p:txBody>
      </p:sp>
    </p:spTree>
    <p:extLst>
      <p:ext uri="{BB962C8B-B14F-4D97-AF65-F5344CB8AC3E}">
        <p14:creationId xmlns:p14="http://schemas.microsoft.com/office/powerpoint/2010/main" val="391019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37746-E206-6246-75C8-504E0E84AA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E863D96-3037-3427-79D1-950175F36817}"/>
              </a:ext>
            </a:extLst>
          </p:cNvPr>
          <p:cNvSpPr>
            <a:spLocks noGrp="1"/>
          </p:cNvSpPr>
          <p:nvPr>
            <p:ph type="title"/>
          </p:nvPr>
        </p:nvSpPr>
        <p:spPr/>
        <p:txBody>
          <a:bodyPr/>
          <a:lstStyle/>
          <a:p>
            <a:r>
              <a:rPr lang="en-US" dirty="0" err="1"/>
              <a:t>Grobbewertung</a:t>
            </a:r>
            <a:r>
              <a:rPr lang="en-US" dirty="0"/>
              <a:t> der Task-Force-</a:t>
            </a:r>
            <a:r>
              <a:rPr lang="en-US" dirty="0" err="1"/>
              <a:t>Szenarien</a:t>
            </a:r>
            <a:endParaRPr lang="de-DE" dirty="0"/>
          </a:p>
        </p:txBody>
      </p:sp>
      <p:sp>
        <p:nvSpPr>
          <p:cNvPr id="3" name="Inhaltsplatzhalter 2">
            <a:extLst>
              <a:ext uri="{FF2B5EF4-FFF2-40B4-BE49-F238E27FC236}">
                <a16:creationId xmlns:a16="http://schemas.microsoft.com/office/drawing/2014/main" id="{281E404F-F2EC-811C-4CFF-39BF3EEAFC6D}"/>
              </a:ext>
            </a:extLst>
          </p:cNvPr>
          <p:cNvSpPr>
            <a:spLocks noGrp="1"/>
          </p:cNvSpPr>
          <p:nvPr>
            <p:ph idx="1"/>
          </p:nvPr>
        </p:nvSpPr>
        <p:spPr>
          <a:xfrm>
            <a:off x="317635" y="1255363"/>
            <a:ext cx="8420176" cy="3510341"/>
          </a:xfrm>
        </p:spPr>
        <p:txBody>
          <a:bodyPr/>
          <a:lstStyle/>
          <a:p>
            <a:r>
              <a:rPr lang="de-DE" b="1" noProof="1"/>
              <a:t>Zyklotron, Tandetron</a:t>
            </a:r>
          </a:p>
          <a:p>
            <a:pPr lvl="1"/>
            <a:r>
              <a:rPr lang="de-DE" noProof="1"/>
              <a:t>Installationsort EH, p-Linac Gebäude</a:t>
            </a:r>
          </a:p>
          <a:p>
            <a:pPr lvl="1"/>
            <a:r>
              <a:rPr lang="de-DE" noProof="1"/>
              <a:t>Systemintegration eines kommerziellen Zyklotrons oder Tandetrons vermutlich mit </a:t>
            </a:r>
            <a:r>
              <a:rPr lang="de-DE" b="1" noProof="1">
                <a:solidFill>
                  <a:schemeClr val="accent1"/>
                </a:solidFill>
              </a:rPr>
              <a:t>geringem</a:t>
            </a:r>
            <a:r>
              <a:rPr lang="de-DE" noProof="1"/>
              <a:t> Aufwand möglich. Solche Systeme haben ihre eigene Steuerung und kommunizieren nur mit sehr wenigen Parametern.</a:t>
            </a:r>
          </a:p>
          <a:p>
            <a:pPr lvl="1"/>
            <a:endParaRPr lang="de-DE" noProof="1"/>
          </a:p>
          <a:p>
            <a:r>
              <a:rPr lang="de-DE" b="1" noProof="1"/>
              <a:t>HITRAP in TK/EH</a:t>
            </a:r>
          </a:p>
          <a:p>
            <a:pPr lvl="1"/>
            <a:r>
              <a:rPr lang="de-DE" noProof="1"/>
              <a:t>Ansteuerungstechnik HITRAP im Wesentlichen vorhanden, muss verlegt werden.</a:t>
            </a:r>
          </a:p>
          <a:p>
            <a:pPr lvl="1"/>
            <a:r>
              <a:rPr lang="de-DE" b="1" noProof="1">
                <a:solidFill>
                  <a:schemeClr val="accent1"/>
                </a:solidFill>
              </a:rPr>
              <a:t>Moderater</a:t>
            </a:r>
            <a:r>
              <a:rPr lang="de-DE" noProof="1"/>
              <a:t> Aufwand für neue Modellierung der Strahlführung, Datenmodellierung (LSA), neue PT/AZ, WR timing groups, Anpassung von GUIs, …</a:t>
            </a:r>
          </a:p>
          <a:p>
            <a:endParaRPr lang="de-DE" noProof="1"/>
          </a:p>
          <a:p>
            <a:endParaRPr lang="de-DE" noProof="1"/>
          </a:p>
        </p:txBody>
      </p:sp>
      <p:sp>
        <p:nvSpPr>
          <p:cNvPr id="6" name="Foliennummernplatzhalter 5">
            <a:extLst>
              <a:ext uri="{FF2B5EF4-FFF2-40B4-BE49-F238E27FC236}">
                <a16:creationId xmlns:a16="http://schemas.microsoft.com/office/drawing/2014/main" id="{F415CCD6-FC29-6024-EDC0-DEAAD242CF8B}"/>
              </a:ext>
            </a:extLst>
          </p:cNvPr>
          <p:cNvSpPr>
            <a:spLocks noGrp="1"/>
          </p:cNvSpPr>
          <p:nvPr>
            <p:ph type="sldNum" sz="quarter" idx="12"/>
          </p:nvPr>
        </p:nvSpPr>
        <p:spPr/>
        <p:txBody>
          <a:bodyPr/>
          <a:lstStyle/>
          <a:p>
            <a:fld id="{125CBDDA-5CCF-8748-8988-9DC6C8981774}" type="slidenum">
              <a:rPr lang="de-DE" smtClean="0"/>
              <a:t>10</a:t>
            </a:fld>
            <a:endParaRPr lang="de-DE"/>
          </a:p>
        </p:txBody>
      </p:sp>
      <p:sp>
        <p:nvSpPr>
          <p:cNvPr id="7" name="Datumsplatzhalter 3">
            <a:extLst>
              <a:ext uri="{FF2B5EF4-FFF2-40B4-BE49-F238E27FC236}">
                <a16:creationId xmlns:a16="http://schemas.microsoft.com/office/drawing/2014/main" id="{D37CA4C0-2D8A-2815-9129-B8F131AD9168}"/>
              </a:ext>
            </a:extLst>
          </p:cNvPr>
          <p:cNvSpPr>
            <a:spLocks noGrp="1"/>
          </p:cNvSpPr>
          <p:nvPr>
            <p:ph type="dt" sz="half" idx="2"/>
          </p:nvPr>
        </p:nvSpPr>
        <p:spPr>
          <a:xfrm>
            <a:off x="7099200" y="4914483"/>
            <a:ext cx="825285" cy="273844"/>
          </a:xfrm>
        </p:spPr>
        <p:txBody>
          <a:bodyPr/>
          <a:lstStyle/>
          <a:p>
            <a:r>
              <a:rPr lang="de-DE" dirty="0"/>
              <a:t>2026-03-02</a:t>
            </a:r>
          </a:p>
        </p:txBody>
      </p:sp>
      <p:sp>
        <p:nvSpPr>
          <p:cNvPr id="8" name="Fußzeilenplatzhalter 4">
            <a:extLst>
              <a:ext uri="{FF2B5EF4-FFF2-40B4-BE49-F238E27FC236}">
                <a16:creationId xmlns:a16="http://schemas.microsoft.com/office/drawing/2014/main" id="{CFC49559-C2BC-E3C7-CC83-A56A040E9FD1}"/>
              </a:ext>
            </a:extLst>
          </p:cNvPr>
          <p:cNvSpPr>
            <a:spLocks noGrp="1"/>
          </p:cNvSpPr>
          <p:nvPr>
            <p:ph type="ftr" sz="quarter" idx="3"/>
          </p:nvPr>
        </p:nvSpPr>
        <p:spPr>
          <a:xfrm>
            <a:off x="316800" y="4920459"/>
            <a:ext cx="6480000" cy="267868"/>
          </a:xfrm>
        </p:spPr>
        <p:txBody>
          <a:bodyPr/>
          <a:lstStyle/>
          <a:p>
            <a:pPr algn="l"/>
            <a:r>
              <a:rPr lang="en-US" dirty="0"/>
              <a:t>R. Bär | Controls Steering Group</a:t>
            </a:r>
            <a:endParaRPr lang="de-DE" dirty="0"/>
          </a:p>
        </p:txBody>
      </p:sp>
    </p:spTree>
    <p:extLst>
      <p:ext uri="{BB962C8B-B14F-4D97-AF65-F5344CB8AC3E}">
        <p14:creationId xmlns:p14="http://schemas.microsoft.com/office/powerpoint/2010/main" val="18263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294CF-E144-348C-2EAA-E1C1F0022A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D19191B-5AC0-CBF1-8671-A288FBB1EA63}"/>
              </a:ext>
            </a:extLst>
          </p:cNvPr>
          <p:cNvSpPr>
            <a:spLocks noGrp="1"/>
          </p:cNvSpPr>
          <p:nvPr>
            <p:ph type="title"/>
          </p:nvPr>
        </p:nvSpPr>
        <p:spPr/>
        <p:txBody>
          <a:bodyPr/>
          <a:lstStyle/>
          <a:p>
            <a:r>
              <a:rPr lang="en-US" dirty="0" err="1"/>
              <a:t>Grobbewertung</a:t>
            </a:r>
            <a:r>
              <a:rPr lang="en-US" dirty="0"/>
              <a:t> der Task-Force-</a:t>
            </a:r>
            <a:r>
              <a:rPr lang="en-US" dirty="0" err="1"/>
              <a:t>Szenarien</a:t>
            </a:r>
            <a:endParaRPr lang="de-DE" dirty="0"/>
          </a:p>
        </p:txBody>
      </p:sp>
      <p:sp>
        <p:nvSpPr>
          <p:cNvPr id="3" name="Inhaltsplatzhalter 2">
            <a:extLst>
              <a:ext uri="{FF2B5EF4-FFF2-40B4-BE49-F238E27FC236}">
                <a16:creationId xmlns:a16="http://schemas.microsoft.com/office/drawing/2014/main" id="{41C3D7D8-CEBA-93A0-719C-61FEEAFF7128}"/>
              </a:ext>
            </a:extLst>
          </p:cNvPr>
          <p:cNvSpPr>
            <a:spLocks noGrp="1"/>
          </p:cNvSpPr>
          <p:nvPr>
            <p:ph idx="1"/>
          </p:nvPr>
        </p:nvSpPr>
        <p:spPr>
          <a:xfrm>
            <a:off x="317635" y="1142146"/>
            <a:ext cx="8420176" cy="3881917"/>
          </a:xfrm>
        </p:spPr>
        <p:txBody>
          <a:bodyPr/>
          <a:lstStyle/>
          <a:p>
            <a:r>
              <a:rPr lang="de-DE" b="1" noProof="1"/>
              <a:t>HLI </a:t>
            </a:r>
            <a:r>
              <a:rPr lang="de-DE" noProof="1"/>
              <a:t>[durch UNILAC]</a:t>
            </a:r>
          </a:p>
          <a:p>
            <a:pPr lvl="1"/>
            <a:r>
              <a:rPr lang="de-DE" noProof="1"/>
              <a:t>HLI-Ansteuerung durch Brandereignis nicht direkt betroffen (außer HF)</a:t>
            </a:r>
          </a:p>
          <a:p>
            <a:pPr lvl="1"/>
            <a:r>
              <a:rPr lang="de-DE" noProof="1"/>
              <a:t>aber zunächst Wiederherstellung der ACC/Timing-Anbindung erforderlich (dazu neue Glasfaserstrecken zu installieren)</a:t>
            </a:r>
          </a:p>
          <a:p>
            <a:pPr lvl="1"/>
            <a:r>
              <a:rPr lang="de-DE" b="1" noProof="1"/>
              <a:t>Vakuumsteuerung</a:t>
            </a:r>
            <a:r>
              <a:rPr lang="de-DE" noProof="1"/>
              <a:t> für HLI befindet sich im Bereich LSB2 (gering betroffen)</a:t>
            </a:r>
          </a:p>
          <a:p>
            <a:pPr lvl="1"/>
            <a:r>
              <a:rPr lang="de-DE" b="1" noProof="1"/>
              <a:t>Ansteuerung der HF-Sender </a:t>
            </a:r>
            <a:r>
              <a:rPr lang="de-DE" noProof="1"/>
              <a:t>(auf neuer technischer Plattform uTCA, native Einbindung WR) </a:t>
            </a:r>
            <a:r>
              <a:rPr lang="de-DE" noProof="1">
                <a:sym typeface="Wingdings" pitchFamily="2" charset="2"/>
              </a:rPr>
              <a:t> </a:t>
            </a:r>
            <a:r>
              <a:rPr lang="de-DE" noProof="1"/>
              <a:t>Unterstützung ACO/FEC für LRF</a:t>
            </a:r>
          </a:p>
          <a:p>
            <a:endParaRPr lang="de-DE" noProof="1"/>
          </a:p>
          <a:p>
            <a:endParaRPr lang="de-DE" noProof="1"/>
          </a:p>
          <a:p>
            <a:r>
              <a:rPr lang="de-DE" b="1" noProof="1"/>
              <a:t>HLI durch UNILAC</a:t>
            </a:r>
            <a:r>
              <a:rPr lang="de-DE" noProof="1"/>
              <a:t> (</a:t>
            </a:r>
            <a:r>
              <a:rPr lang="de-DE" noProof="1">
                <a:sym typeface="Wingdings" pitchFamily="2" charset="2"/>
              </a:rPr>
              <a:t>Minimum-Lösung, asap)</a:t>
            </a:r>
            <a:endParaRPr lang="de-DE" noProof="1"/>
          </a:p>
          <a:p>
            <a:pPr lvl="1"/>
            <a:r>
              <a:rPr lang="de-DE" noProof="1"/>
              <a:t>Betrieb der Magnetstromversorgungen UNILAC </a:t>
            </a:r>
            <a:r>
              <a:rPr lang="de-DE" noProof="1">
                <a:sym typeface="Wingdings" pitchFamily="2" charset="2"/>
              </a:rPr>
              <a:t>wiederherstellbar (Modernisierung?)</a:t>
            </a:r>
            <a:endParaRPr lang="de-DE" noProof="1"/>
          </a:p>
          <a:p>
            <a:pPr lvl="1"/>
            <a:r>
              <a:rPr lang="de-DE" b="1" noProof="1"/>
              <a:t>Vakuumsteuerung</a:t>
            </a:r>
            <a:r>
              <a:rPr lang="de-DE" noProof="1"/>
              <a:t> für UNILAC (Wiederbetrieb der Schaltschränke von LSB4)</a:t>
            </a:r>
          </a:p>
          <a:p>
            <a:pPr lvl="1"/>
            <a:r>
              <a:rPr lang="de-DE" b="1" noProof="1"/>
              <a:t>Strahldiagnosesysteme</a:t>
            </a:r>
            <a:r>
              <a:rPr lang="de-DE" noProof="1"/>
              <a:t> </a:t>
            </a:r>
            <a:r>
              <a:rPr lang="de-DE" noProof="1">
                <a:sym typeface="Wingdings" pitchFamily="2" charset="2"/>
              </a:rPr>
              <a:t> unklar, Klärung mit BEA</a:t>
            </a:r>
            <a:endParaRPr lang="de-DE" noProof="1"/>
          </a:p>
          <a:p>
            <a:pPr marL="0" indent="0">
              <a:buNone/>
            </a:pPr>
            <a:endParaRPr lang="de-DE" noProof="1"/>
          </a:p>
        </p:txBody>
      </p:sp>
      <p:sp>
        <p:nvSpPr>
          <p:cNvPr id="6" name="Foliennummernplatzhalter 5">
            <a:extLst>
              <a:ext uri="{FF2B5EF4-FFF2-40B4-BE49-F238E27FC236}">
                <a16:creationId xmlns:a16="http://schemas.microsoft.com/office/drawing/2014/main" id="{3AB53F97-C100-C8EA-0F0E-5315056C40BC}"/>
              </a:ext>
            </a:extLst>
          </p:cNvPr>
          <p:cNvSpPr>
            <a:spLocks noGrp="1"/>
          </p:cNvSpPr>
          <p:nvPr>
            <p:ph type="sldNum" sz="quarter" idx="12"/>
          </p:nvPr>
        </p:nvSpPr>
        <p:spPr/>
        <p:txBody>
          <a:bodyPr/>
          <a:lstStyle/>
          <a:p>
            <a:fld id="{125CBDDA-5CCF-8748-8988-9DC6C8981774}" type="slidenum">
              <a:rPr lang="de-DE" smtClean="0"/>
              <a:t>11</a:t>
            </a:fld>
            <a:endParaRPr lang="de-DE"/>
          </a:p>
        </p:txBody>
      </p:sp>
      <p:pic>
        <p:nvPicPr>
          <p:cNvPr id="7" name="Picture 6">
            <a:extLst>
              <a:ext uri="{FF2B5EF4-FFF2-40B4-BE49-F238E27FC236}">
                <a16:creationId xmlns:a16="http://schemas.microsoft.com/office/drawing/2014/main" id="{BDB7E185-85C0-CB8B-14AF-4F2BC4DC399C}"/>
              </a:ext>
            </a:extLst>
          </p:cNvPr>
          <p:cNvPicPr>
            <a:picLocks noChangeAspect="1"/>
          </p:cNvPicPr>
          <p:nvPr/>
        </p:nvPicPr>
        <p:blipFill>
          <a:blip r:embed="rId2"/>
          <a:srcRect l="3451" t="44628" r="15700" b="20257"/>
          <a:stretch>
            <a:fillRect/>
          </a:stretch>
        </p:blipFill>
        <p:spPr>
          <a:xfrm>
            <a:off x="5219272" y="2847917"/>
            <a:ext cx="3924728" cy="830232"/>
          </a:xfrm>
          <a:prstGeom prst="rect">
            <a:avLst/>
          </a:prstGeom>
        </p:spPr>
      </p:pic>
      <p:sp>
        <p:nvSpPr>
          <p:cNvPr id="8" name="Datumsplatzhalter 3">
            <a:extLst>
              <a:ext uri="{FF2B5EF4-FFF2-40B4-BE49-F238E27FC236}">
                <a16:creationId xmlns:a16="http://schemas.microsoft.com/office/drawing/2014/main" id="{81250B37-F262-6468-80BA-DFD23FAA2E30}"/>
              </a:ext>
            </a:extLst>
          </p:cNvPr>
          <p:cNvSpPr>
            <a:spLocks noGrp="1"/>
          </p:cNvSpPr>
          <p:nvPr>
            <p:ph type="dt" sz="half" idx="2"/>
          </p:nvPr>
        </p:nvSpPr>
        <p:spPr>
          <a:xfrm>
            <a:off x="7099200" y="4914483"/>
            <a:ext cx="825285" cy="273844"/>
          </a:xfrm>
        </p:spPr>
        <p:txBody>
          <a:bodyPr/>
          <a:lstStyle/>
          <a:p>
            <a:r>
              <a:rPr lang="de-DE" dirty="0"/>
              <a:t>2026-03-02</a:t>
            </a:r>
          </a:p>
        </p:txBody>
      </p:sp>
      <p:sp>
        <p:nvSpPr>
          <p:cNvPr id="9" name="Fußzeilenplatzhalter 4">
            <a:extLst>
              <a:ext uri="{FF2B5EF4-FFF2-40B4-BE49-F238E27FC236}">
                <a16:creationId xmlns:a16="http://schemas.microsoft.com/office/drawing/2014/main" id="{D862CA93-53AA-F152-8216-332C6CFE7DA7}"/>
              </a:ext>
            </a:extLst>
          </p:cNvPr>
          <p:cNvSpPr>
            <a:spLocks noGrp="1"/>
          </p:cNvSpPr>
          <p:nvPr>
            <p:ph type="ftr" sz="quarter" idx="3"/>
          </p:nvPr>
        </p:nvSpPr>
        <p:spPr>
          <a:xfrm>
            <a:off x="316800" y="4920459"/>
            <a:ext cx="6480000" cy="267868"/>
          </a:xfrm>
        </p:spPr>
        <p:txBody>
          <a:bodyPr/>
          <a:lstStyle/>
          <a:p>
            <a:pPr algn="l"/>
            <a:r>
              <a:rPr lang="en-US" dirty="0"/>
              <a:t>R. Bär | Controls Steering Group</a:t>
            </a:r>
            <a:endParaRPr lang="de-DE" dirty="0"/>
          </a:p>
        </p:txBody>
      </p:sp>
    </p:spTree>
    <p:extLst>
      <p:ext uri="{BB962C8B-B14F-4D97-AF65-F5344CB8AC3E}">
        <p14:creationId xmlns:p14="http://schemas.microsoft.com/office/powerpoint/2010/main" val="116606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2E64A-FDC3-A70A-2D73-A92509349FA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2C63BF-45DA-F207-14A8-C95471532D0D}"/>
              </a:ext>
            </a:extLst>
          </p:cNvPr>
          <p:cNvSpPr>
            <a:spLocks noGrp="1"/>
          </p:cNvSpPr>
          <p:nvPr>
            <p:ph type="title"/>
          </p:nvPr>
        </p:nvSpPr>
        <p:spPr/>
        <p:txBody>
          <a:bodyPr/>
          <a:lstStyle/>
          <a:p>
            <a:r>
              <a:rPr lang="en-US" dirty="0" err="1"/>
              <a:t>Grobbewertung</a:t>
            </a:r>
            <a:r>
              <a:rPr lang="en-US" dirty="0"/>
              <a:t> der Task-Force-</a:t>
            </a:r>
            <a:r>
              <a:rPr lang="en-US" dirty="0" err="1"/>
              <a:t>Szenarien</a:t>
            </a:r>
            <a:endParaRPr lang="de-DE" dirty="0"/>
          </a:p>
        </p:txBody>
      </p:sp>
      <p:sp>
        <p:nvSpPr>
          <p:cNvPr id="3" name="Inhaltsplatzhalter 2">
            <a:extLst>
              <a:ext uri="{FF2B5EF4-FFF2-40B4-BE49-F238E27FC236}">
                <a16:creationId xmlns:a16="http://schemas.microsoft.com/office/drawing/2014/main" id="{AE74F03A-2B48-8A1D-1845-17616925C3DA}"/>
              </a:ext>
            </a:extLst>
          </p:cNvPr>
          <p:cNvSpPr>
            <a:spLocks noGrp="1"/>
          </p:cNvSpPr>
          <p:nvPr>
            <p:ph idx="1"/>
          </p:nvPr>
        </p:nvSpPr>
        <p:spPr>
          <a:xfrm>
            <a:off x="317635" y="1255363"/>
            <a:ext cx="8420176" cy="3510341"/>
          </a:xfrm>
        </p:spPr>
        <p:txBody>
          <a:bodyPr/>
          <a:lstStyle/>
          <a:p>
            <a:r>
              <a:rPr lang="de-DE" b="1" noProof="1"/>
              <a:t>HLI in TK/EH</a:t>
            </a:r>
            <a:endParaRPr lang="de-DE" noProof="1"/>
          </a:p>
          <a:p>
            <a:pPr lvl="1"/>
            <a:r>
              <a:rPr lang="de-DE" noProof="1"/>
              <a:t>Verlagerung der vorhandenen Ansteuerungen</a:t>
            </a:r>
          </a:p>
          <a:p>
            <a:pPr lvl="1"/>
            <a:r>
              <a:rPr lang="de-DE" b="1" noProof="1"/>
              <a:t>Vakuum-Steuerung</a:t>
            </a:r>
            <a:r>
              <a:rPr lang="de-DE" noProof="1"/>
              <a:t> (aktuell in LSB2) </a:t>
            </a:r>
            <a:r>
              <a:rPr lang="de-DE" noProof="1">
                <a:sym typeface="Wingdings" pitchFamily="2" charset="2"/>
              </a:rPr>
              <a:t> Umfang unklar</a:t>
            </a:r>
          </a:p>
          <a:p>
            <a:pPr lvl="1"/>
            <a:r>
              <a:rPr lang="de-DE" b="1" noProof="1">
                <a:solidFill>
                  <a:schemeClr val="accent1"/>
                </a:solidFill>
              </a:rPr>
              <a:t>Moderater</a:t>
            </a:r>
            <a:r>
              <a:rPr lang="de-DE" noProof="1"/>
              <a:t> Aufwand für neue Modellierung der Strahlführung, Datenmodellierung (LSA), neue PT/AZ, WR timing groups, Anpassung von GUIs, …</a:t>
            </a:r>
          </a:p>
          <a:p>
            <a:endParaRPr lang="de-DE" noProof="1"/>
          </a:p>
          <a:p>
            <a:pPr lvl="1"/>
            <a:endParaRPr lang="de-DE" noProof="1"/>
          </a:p>
          <a:p>
            <a:pPr marL="0" indent="0">
              <a:buNone/>
            </a:pPr>
            <a:endParaRPr lang="de-DE" noProof="1"/>
          </a:p>
          <a:p>
            <a:pPr marL="0" indent="0">
              <a:buNone/>
            </a:pPr>
            <a:endParaRPr lang="de-DE" noProof="1"/>
          </a:p>
          <a:p>
            <a:pPr marL="0" indent="0">
              <a:buNone/>
            </a:pPr>
            <a:endParaRPr lang="de-DE" noProof="1"/>
          </a:p>
          <a:p>
            <a:endParaRPr lang="de-DE" noProof="1"/>
          </a:p>
          <a:p>
            <a:endParaRPr lang="de-DE" noProof="1"/>
          </a:p>
          <a:p>
            <a:pPr marL="342900" lvl="1" indent="0">
              <a:buNone/>
            </a:pPr>
            <a:endParaRPr lang="de-DE" noProof="1"/>
          </a:p>
          <a:p>
            <a:pPr marL="0" indent="0">
              <a:buNone/>
            </a:pPr>
            <a:endParaRPr lang="de-DE" sz="1100" noProof="1"/>
          </a:p>
          <a:p>
            <a:pPr marL="0" indent="0">
              <a:buNone/>
            </a:pPr>
            <a:endParaRPr lang="de-DE" sz="1100" noProof="1"/>
          </a:p>
        </p:txBody>
      </p:sp>
      <p:sp>
        <p:nvSpPr>
          <p:cNvPr id="6" name="Foliennummernplatzhalter 5">
            <a:extLst>
              <a:ext uri="{FF2B5EF4-FFF2-40B4-BE49-F238E27FC236}">
                <a16:creationId xmlns:a16="http://schemas.microsoft.com/office/drawing/2014/main" id="{F26AF167-8D12-9FEA-6BF7-783C02C91B06}"/>
              </a:ext>
            </a:extLst>
          </p:cNvPr>
          <p:cNvSpPr>
            <a:spLocks noGrp="1"/>
          </p:cNvSpPr>
          <p:nvPr>
            <p:ph type="sldNum" sz="quarter" idx="12"/>
          </p:nvPr>
        </p:nvSpPr>
        <p:spPr/>
        <p:txBody>
          <a:bodyPr/>
          <a:lstStyle/>
          <a:p>
            <a:fld id="{125CBDDA-5CCF-8748-8988-9DC6C8981774}" type="slidenum">
              <a:rPr lang="de-DE" smtClean="0"/>
              <a:t>12</a:t>
            </a:fld>
            <a:endParaRPr lang="de-DE"/>
          </a:p>
        </p:txBody>
      </p:sp>
      <p:sp>
        <p:nvSpPr>
          <p:cNvPr id="7" name="Datumsplatzhalter 3">
            <a:extLst>
              <a:ext uri="{FF2B5EF4-FFF2-40B4-BE49-F238E27FC236}">
                <a16:creationId xmlns:a16="http://schemas.microsoft.com/office/drawing/2014/main" id="{D0973228-6EF7-C974-0716-61FEB7AB75EA}"/>
              </a:ext>
            </a:extLst>
          </p:cNvPr>
          <p:cNvSpPr>
            <a:spLocks noGrp="1"/>
          </p:cNvSpPr>
          <p:nvPr>
            <p:ph type="dt" sz="half" idx="2"/>
          </p:nvPr>
        </p:nvSpPr>
        <p:spPr>
          <a:xfrm>
            <a:off x="7099200" y="4914483"/>
            <a:ext cx="825285" cy="273844"/>
          </a:xfrm>
        </p:spPr>
        <p:txBody>
          <a:bodyPr/>
          <a:lstStyle/>
          <a:p>
            <a:r>
              <a:rPr lang="de-DE" dirty="0"/>
              <a:t>2026-03-02</a:t>
            </a:r>
          </a:p>
        </p:txBody>
      </p:sp>
      <p:sp>
        <p:nvSpPr>
          <p:cNvPr id="8" name="Fußzeilenplatzhalter 4">
            <a:extLst>
              <a:ext uri="{FF2B5EF4-FFF2-40B4-BE49-F238E27FC236}">
                <a16:creationId xmlns:a16="http://schemas.microsoft.com/office/drawing/2014/main" id="{166C705C-A766-CEF1-D591-66A92EAF3ABB}"/>
              </a:ext>
            </a:extLst>
          </p:cNvPr>
          <p:cNvSpPr>
            <a:spLocks noGrp="1"/>
          </p:cNvSpPr>
          <p:nvPr>
            <p:ph type="ftr" sz="quarter" idx="3"/>
          </p:nvPr>
        </p:nvSpPr>
        <p:spPr>
          <a:xfrm>
            <a:off x="316800" y="4920459"/>
            <a:ext cx="6480000" cy="267868"/>
          </a:xfrm>
        </p:spPr>
        <p:txBody>
          <a:bodyPr/>
          <a:lstStyle/>
          <a:p>
            <a:pPr algn="l"/>
            <a:r>
              <a:rPr lang="en-US" dirty="0"/>
              <a:t>R. Bär | Controls Steering Group</a:t>
            </a:r>
            <a:endParaRPr lang="de-DE" dirty="0"/>
          </a:p>
        </p:txBody>
      </p:sp>
    </p:spTree>
    <p:extLst>
      <p:ext uri="{BB962C8B-B14F-4D97-AF65-F5344CB8AC3E}">
        <p14:creationId xmlns:p14="http://schemas.microsoft.com/office/powerpoint/2010/main" val="265606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4BCBB-BF92-0C15-5929-3816BB9302B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9FCE2D-8762-F16F-82C3-FCCC83D41D3B}"/>
              </a:ext>
            </a:extLst>
          </p:cNvPr>
          <p:cNvSpPr>
            <a:spLocks noGrp="1"/>
          </p:cNvSpPr>
          <p:nvPr>
            <p:ph type="title"/>
          </p:nvPr>
        </p:nvSpPr>
        <p:spPr/>
        <p:txBody>
          <a:bodyPr/>
          <a:lstStyle/>
          <a:p>
            <a:r>
              <a:rPr lang="en-US" dirty="0" err="1"/>
              <a:t>Grobbewertung</a:t>
            </a:r>
            <a:r>
              <a:rPr lang="en-US" dirty="0"/>
              <a:t> der Task-Force-</a:t>
            </a:r>
            <a:r>
              <a:rPr lang="en-US" dirty="0" err="1"/>
              <a:t>Szenarien</a:t>
            </a:r>
            <a:endParaRPr lang="de-DE" dirty="0"/>
          </a:p>
        </p:txBody>
      </p:sp>
      <p:sp>
        <p:nvSpPr>
          <p:cNvPr id="3" name="Inhaltsplatzhalter 2">
            <a:extLst>
              <a:ext uri="{FF2B5EF4-FFF2-40B4-BE49-F238E27FC236}">
                <a16:creationId xmlns:a16="http://schemas.microsoft.com/office/drawing/2014/main" id="{6CA6C696-293A-EB03-CC5B-C70CE2C22F68}"/>
              </a:ext>
            </a:extLst>
          </p:cNvPr>
          <p:cNvSpPr>
            <a:spLocks noGrp="1"/>
          </p:cNvSpPr>
          <p:nvPr>
            <p:ph idx="1"/>
          </p:nvPr>
        </p:nvSpPr>
        <p:spPr>
          <a:xfrm>
            <a:off x="317635" y="1255363"/>
            <a:ext cx="8420176" cy="3510341"/>
          </a:xfrm>
        </p:spPr>
        <p:txBody>
          <a:bodyPr/>
          <a:lstStyle/>
          <a:p>
            <a:r>
              <a:rPr lang="de-DE" b="1" noProof="1"/>
              <a:t>UNILAC Wiederaufbau</a:t>
            </a:r>
            <a:endParaRPr lang="de-DE" noProof="1"/>
          </a:p>
          <a:p>
            <a:pPr lvl="1"/>
            <a:r>
              <a:rPr lang="de-DE" noProof="1"/>
              <a:t>Erwarteter Zeitraum 4-6 Jahre (bedingt durch Gebäude und HF-Anlagen)</a:t>
            </a:r>
          </a:p>
          <a:p>
            <a:pPr lvl="1"/>
            <a:r>
              <a:rPr lang="de-DE" noProof="1"/>
              <a:t>Zeitfenster erlaubt Wiederaufbau UNILAC in FAIR-Technik</a:t>
            </a:r>
          </a:p>
          <a:p>
            <a:pPr lvl="1"/>
            <a:r>
              <a:rPr lang="de-DE" noProof="1"/>
              <a:t>Unfängliche </a:t>
            </a:r>
            <a:r>
              <a:rPr lang="de-DE" b="1" noProof="1"/>
              <a:t>Ersatzentwicklungen</a:t>
            </a:r>
            <a:r>
              <a:rPr lang="de-DE" noProof="1"/>
              <a:t> (Controller, Software) für alle Dev-Acc Gerätemodelle (Aktuelle Kommunikationstechnologie CORBA ist bereits heute EOL)</a:t>
            </a:r>
          </a:p>
          <a:p>
            <a:pPr lvl="1"/>
            <a:r>
              <a:rPr lang="de-DE" noProof="1"/>
              <a:t>Besonderer Entwicklungs- und Betreuungsbedarf im Team FEC</a:t>
            </a:r>
          </a:p>
          <a:p>
            <a:pPr marL="0" indent="0">
              <a:buNone/>
            </a:pPr>
            <a:endParaRPr lang="de-DE" noProof="1"/>
          </a:p>
          <a:p>
            <a:pPr marL="0" indent="0">
              <a:buNone/>
            </a:pPr>
            <a:endParaRPr lang="de-DE" noProof="1"/>
          </a:p>
        </p:txBody>
      </p:sp>
      <p:sp>
        <p:nvSpPr>
          <p:cNvPr id="6" name="Foliennummernplatzhalter 5">
            <a:extLst>
              <a:ext uri="{FF2B5EF4-FFF2-40B4-BE49-F238E27FC236}">
                <a16:creationId xmlns:a16="http://schemas.microsoft.com/office/drawing/2014/main" id="{2BD3FD8E-7072-7816-9A41-64EC1DC0DA6B}"/>
              </a:ext>
            </a:extLst>
          </p:cNvPr>
          <p:cNvSpPr>
            <a:spLocks noGrp="1"/>
          </p:cNvSpPr>
          <p:nvPr>
            <p:ph type="sldNum" sz="quarter" idx="12"/>
          </p:nvPr>
        </p:nvSpPr>
        <p:spPr/>
        <p:txBody>
          <a:bodyPr/>
          <a:lstStyle/>
          <a:p>
            <a:fld id="{125CBDDA-5CCF-8748-8988-9DC6C8981774}" type="slidenum">
              <a:rPr lang="de-DE" smtClean="0"/>
              <a:t>13</a:t>
            </a:fld>
            <a:endParaRPr lang="de-DE"/>
          </a:p>
        </p:txBody>
      </p:sp>
      <p:sp>
        <p:nvSpPr>
          <p:cNvPr id="7" name="Datumsplatzhalter 3">
            <a:extLst>
              <a:ext uri="{FF2B5EF4-FFF2-40B4-BE49-F238E27FC236}">
                <a16:creationId xmlns:a16="http://schemas.microsoft.com/office/drawing/2014/main" id="{C916A756-A3EC-E074-9032-F5D1ACB13927}"/>
              </a:ext>
            </a:extLst>
          </p:cNvPr>
          <p:cNvSpPr>
            <a:spLocks noGrp="1"/>
          </p:cNvSpPr>
          <p:nvPr>
            <p:ph type="dt" sz="half" idx="2"/>
          </p:nvPr>
        </p:nvSpPr>
        <p:spPr>
          <a:xfrm>
            <a:off x="7099200" y="4914483"/>
            <a:ext cx="825285" cy="273844"/>
          </a:xfrm>
        </p:spPr>
        <p:txBody>
          <a:bodyPr/>
          <a:lstStyle/>
          <a:p>
            <a:r>
              <a:rPr lang="de-DE" dirty="0"/>
              <a:t>2026-03-02</a:t>
            </a:r>
          </a:p>
        </p:txBody>
      </p:sp>
      <p:sp>
        <p:nvSpPr>
          <p:cNvPr id="8" name="Fußzeilenplatzhalter 4">
            <a:extLst>
              <a:ext uri="{FF2B5EF4-FFF2-40B4-BE49-F238E27FC236}">
                <a16:creationId xmlns:a16="http://schemas.microsoft.com/office/drawing/2014/main" id="{AD49F3A1-EC58-52A1-53E5-9303B7868089}"/>
              </a:ext>
            </a:extLst>
          </p:cNvPr>
          <p:cNvSpPr>
            <a:spLocks noGrp="1"/>
          </p:cNvSpPr>
          <p:nvPr>
            <p:ph type="ftr" sz="quarter" idx="3"/>
          </p:nvPr>
        </p:nvSpPr>
        <p:spPr>
          <a:xfrm>
            <a:off x="316800" y="4920459"/>
            <a:ext cx="6480000" cy="267868"/>
          </a:xfrm>
        </p:spPr>
        <p:txBody>
          <a:bodyPr/>
          <a:lstStyle/>
          <a:p>
            <a:pPr algn="l"/>
            <a:r>
              <a:rPr lang="en-US" dirty="0"/>
              <a:t>R. Bär | Controls Steering Group</a:t>
            </a:r>
            <a:endParaRPr lang="de-DE" dirty="0"/>
          </a:p>
        </p:txBody>
      </p:sp>
    </p:spTree>
    <p:extLst>
      <p:ext uri="{BB962C8B-B14F-4D97-AF65-F5344CB8AC3E}">
        <p14:creationId xmlns:p14="http://schemas.microsoft.com/office/powerpoint/2010/main" val="336474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BDC7D-1F57-E972-58D3-D7B50BC096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1BA7FD-DAA2-C3A9-2194-330DA6A297B4}"/>
              </a:ext>
            </a:extLst>
          </p:cNvPr>
          <p:cNvSpPr>
            <a:spLocks noGrp="1"/>
          </p:cNvSpPr>
          <p:nvPr>
            <p:ph type="title"/>
          </p:nvPr>
        </p:nvSpPr>
        <p:spPr/>
        <p:txBody>
          <a:bodyPr/>
          <a:lstStyle/>
          <a:p>
            <a:r>
              <a:rPr lang="en-US" dirty="0" err="1"/>
              <a:t>Grobbewertung</a:t>
            </a:r>
            <a:r>
              <a:rPr lang="en-US" dirty="0"/>
              <a:t> der Task-Force-</a:t>
            </a:r>
            <a:r>
              <a:rPr lang="en-US" dirty="0" err="1"/>
              <a:t>Szenarien</a:t>
            </a:r>
            <a:endParaRPr lang="de-DE" dirty="0"/>
          </a:p>
        </p:txBody>
      </p:sp>
      <p:sp>
        <p:nvSpPr>
          <p:cNvPr id="3" name="Inhaltsplatzhalter 2">
            <a:extLst>
              <a:ext uri="{FF2B5EF4-FFF2-40B4-BE49-F238E27FC236}">
                <a16:creationId xmlns:a16="http://schemas.microsoft.com/office/drawing/2014/main" id="{5D12674B-FCD9-092B-57C9-4AE4CD8CCE1C}"/>
              </a:ext>
            </a:extLst>
          </p:cNvPr>
          <p:cNvSpPr>
            <a:spLocks noGrp="1"/>
          </p:cNvSpPr>
          <p:nvPr>
            <p:ph idx="1"/>
          </p:nvPr>
        </p:nvSpPr>
        <p:spPr>
          <a:xfrm>
            <a:off x="317635" y="1255363"/>
            <a:ext cx="8420176" cy="3510341"/>
          </a:xfrm>
        </p:spPr>
        <p:txBody>
          <a:bodyPr/>
          <a:lstStyle/>
          <a:p>
            <a:r>
              <a:rPr lang="de-DE" b="1" noProof="1"/>
              <a:t>HELIAC</a:t>
            </a:r>
          </a:p>
          <a:p>
            <a:pPr lvl="1"/>
            <a:r>
              <a:rPr lang="de-DE" noProof="1"/>
              <a:t>Aufwand bereits früher (März 2024)</a:t>
            </a:r>
            <a:br>
              <a:rPr lang="de-DE" noProof="1"/>
            </a:br>
            <a:r>
              <a:rPr lang="de-DE" noProof="1"/>
              <a:t>abgeschätzt (etwa 3 FTE x 4 Jahre)</a:t>
            </a:r>
          </a:p>
          <a:p>
            <a:pPr lvl="1"/>
            <a:r>
              <a:rPr lang="de-DE" b="1" noProof="1">
                <a:solidFill>
                  <a:schemeClr val="accent1"/>
                </a:solidFill>
                <a:sym typeface="Wingdings" pitchFamily="2" charset="2"/>
              </a:rPr>
              <a:t> beträchtlich</a:t>
            </a:r>
            <a:endParaRPr lang="de-DE" b="1" noProof="1">
              <a:solidFill>
                <a:schemeClr val="accent1"/>
              </a:solidFill>
            </a:endParaRPr>
          </a:p>
          <a:p>
            <a:pPr lvl="1"/>
            <a:endParaRPr lang="de-DE" noProof="1"/>
          </a:p>
          <a:p>
            <a:endParaRPr lang="de-DE" noProof="1"/>
          </a:p>
          <a:p>
            <a:endParaRPr lang="de-DE" noProof="1"/>
          </a:p>
          <a:p>
            <a:pPr marL="342900" lvl="1" indent="0">
              <a:buNone/>
            </a:pPr>
            <a:endParaRPr lang="de-DE" noProof="1"/>
          </a:p>
          <a:p>
            <a:pPr marL="0" indent="0">
              <a:buNone/>
            </a:pPr>
            <a:endParaRPr lang="de-DE" sz="1100" noProof="1"/>
          </a:p>
          <a:p>
            <a:pPr marL="0" indent="0">
              <a:buNone/>
            </a:pPr>
            <a:endParaRPr lang="de-DE" sz="1100" noProof="1"/>
          </a:p>
        </p:txBody>
      </p:sp>
      <p:sp>
        <p:nvSpPr>
          <p:cNvPr id="6" name="Foliennummernplatzhalter 5">
            <a:extLst>
              <a:ext uri="{FF2B5EF4-FFF2-40B4-BE49-F238E27FC236}">
                <a16:creationId xmlns:a16="http://schemas.microsoft.com/office/drawing/2014/main" id="{C8A65165-5F33-57FA-6F07-1A294043936A}"/>
              </a:ext>
            </a:extLst>
          </p:cNvPr>
          <p:cNvSpPr>
            <a:spLocks noGrp="1"/>
          </p:cNvSpPr>
          <p:nvPr>
            <p:ph type="sldNum" sz="quarter" idx="12"/>
          </p:nvPr>
        </p:nvSpPr>
        <p:spPr/>
        <p:txBody>
          <a:bodyPr/>
          <a:lstStyle/>
          <a:p>
            <a:fld id="{125CBDDA-5CCF-8748-8988-9DC6C8981774}" type="slidenum">
              <a:rPr lang="de-DE" smtClean="0"/>
              <a:t>14</a:t>
            </a:fld>
            <a:endParaRPr lang="de-DE"/>
          </a:p>
        </p:txBody>
      </p:sp>
      <p:pic>
        <p:nvPicPr>
          <p:cNvPr id="7" name="Picture 6">
            <a:extLst>
              <a:ext uri="{FF2B5EF4-FFF2-40B4-BE49-F238E27FC236}">
                <a16:creationId xmlns:a16="http://schemas.microsoft.com/office/drawing/2014/main" id="{01C9A48E-93B7-1D6A-0078-DD8B9C750EFD}"/>
              </a:ext>
            </a:extLst>
          </p:cNvPr>
          <p:cNvPicPr>
            <a:picLocks noChangeAspect="1"/>
          </p:cNvPicPr>
          <p:nvPr/>
        </p:nvPicPr>
        <p:blipFill>
          <a:blip r:embed="rId2"/>
          <a:stretch>
            <a:fillRect/>
          </a:stretch>
        </p:blipFill>
        <p:spPr>
          <a:xfrm>
            <a:off x="4572000" y="985962"/>
            <a:ext cx="4261347" cy="3954436"/>
          </a:xfrm>
          <a:prstGeom prst="rect">
            <a:avLst/>
          </a:prstGeom>
        </p:spPr>
      </p:pic>
      <p:sp>
        <p:nvSpPr>
          <p:cNvPr id="8" name="Datumsplatzhalter 3">
            <a:extLst>
              <a:ext uri="{FF2B5EF4-FFF2-40B4-BE49-F238E27FC236}">
                <a16:creationId xmlns:a16="http://schemas.microsoft.com/office/drawing/2014/main" id="{A7B07289-5C9A-8692-395C-2C5D1E4E8BFF}"/>
              </a:ext>
            </a:extLst>
          </p:cNvPr>
          <p:cNvSpPr>
            <a:spLocks noGrp="1"/>
          </p:cNvSpPr>
          <p:nvPr>
            <p:ph type="dt" sz="half" idx="2"/>
          </p:nvPr>
        </p:nvSpPr>
        <p:spPr>
          <a:xfrm>
            <a:off x="7099200" y="4914483"/>
            <a:ext cx="825285" cy="273844"/>
          </a:xfrm>
        </p:spPr>
        <p:txBody>
          <a:bodyPr/>
          <a:lstStyle/>
          <a:p>
            <a:r>
              <a:rPr lang="de-DE" dirty="0"/>
              <a:t>2026-03-02</a:t>
            </a:r>
          </a:p>
        </p:txBody>
      </p:sp>
      <p:sp>
        <p:nvSpPr>
          <p:cNvPr id="9" name="Fußzeilenplatzhalter 4">
            <a:extLst>
              <a:ext uri="{FF2B5EF4-FFF2-40B4-BE49-F238E27FC236}">
                <a16:creationId xmlns:a16="http://schemas.microsoft.com/office/drawing/2014/main" id="{8AC6D57C-EB6A-0394-010C-7AC4E9EB4CA8}"/>
              </a:ext>
            </a:extLst>
          </p:cNvPr>
          <p:cNvSpPr>
            <a:spLocks noGrp="1"/>
          </p:cNvSpPr>
          <p:nvPr>
            <p:ph type="ftr" sz="quarter" idx="3"/>
          </p:nvPr>
        </p:nvSpPr>
        <p:spPr>
          <a:xfrm>
            <a:off x="316800" y="4920459"/>
            <a:ext cx="6480000" cy="267868"/>
          </a:xfrm>
        </p:spPr>
        <p:txBody>
          <a:bodyPr/>
          <a:lstStyle/>
          <a:p>
            <a:pPr algn="l"/>
            <a:r>
              <a:rPr lang="en-US" dirty="0"/>
              <a:t>R. Bär | Controls Steering Group</a:t>
            </a:r>
            <a:endParaRPr lang="de-DE" dirty="0"/>
          </a:p>
        </p:txBody>
      </p:sp>
    </p:spTree>
    <p:extLst>
      <p:ext uri="{BB962C8B-B14F-4D97-AF65-F5344CB8AC3E}">
        <p14:creationId xmlns:p14="http://schemas.microsoft.com/office/powerpoint/2010/main" val="3063681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FE815-792A-8936-351B-D7FC1AFD5B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84F72E8-A23E-BA1F-1AF5-70A5363943BB}"/>
              </a:ext>
            </a:extLst>
          </p:cNvPr>
          <p:cNvSpPr>
            <a:spLocks noGrp="1"/>
          </p:cNvSpPr>
          <p:nvPr>
            <p:ph type="title"/>
          </p:nvPr>
        </p:nvSpPr>
        <p:spPr/>
        <p:txBody>
          <a:bodyPr/>
          <a:lstStyle/>
          <a:p>
            <a:r>
              <a:rPr lang="en-US" dirty="0" err="1"/>
              <a:t>Vorrangige</a:t>
            </a:r>
            <a:r>
              <a:rPr lang="en-US" dirty="0"/>
              <a:t> </a:t>
            </a:r>
            <a:r>
              <a:rPr lang="en-US" dirty="0" err="1"/>
              <a:t>Maßnahmen</a:t>
            </a:r>
            <a:endParaRPr lang="de-DE" dirty="0"/>
          </a:p>
        </p:txBody>
      </p:sp>
      <p:sp>
        <p:nvSpPr>
          <p:cNvPr id="3" name="Inhaltsplatzhalter 2">
            <a:extLst>
              <a:ext uri="{FF2B5EF4-FFF2-40B4-BE49-F238E27FC236}">
                <a16:creationId xmlns:a16="http://schemas.microsoft.com/office/drawing/2014/main" id="{51099F6E-F10A-81A9-123C-83015C56B5FC}"/>
              </a:ext>
            </a:extLst>
          </p:cNvPr>
          <p:cNvSpPr>
            <a:spLocks noGrp="1"/>
          </p:cNvSpPr>
          <p:nvPr>
            <p:ph idx="1"/>
          </p:nvPr>
        </p:nvSpPr>
        <p:spPr>
          <a:xfrm>
            <a:off x="317634" y="1255363"/>
            <a:ext cx="8608651" cy="3510341"/>
          </a:xfrm>
        </p:spPr>
        <p:txBody>
          <a:bodyPr/>
          <a:lstStyle/>
          <a:p>
            <a:r>
              <a:rPr lang="de-DE" b="1" noProof="1"/>
              <a:t>Wiederherstellung der Datennetze (ACC, WR, ProfiNet)</a:t>
            </a:r>
          </a:p>
          <a:p>
            <a:pPr lvl="1"/>
            <a:r>
              <a:rPr lang="de-DE" noProof="1"/>
              <a:t>Zentraler Standort in VR/LSB4 wird auf Monate nicht zur Verfügung stehen (Baufreiheit VR)</a:t>
            </a:r>
          </a:p>
          <a:p>
            <a:pPr lvl="1"/>
            <a:r>
              <a:rPr lang="de-DE" noProof="1"/>
              <a:t>Planung der Versorgung von anderen Orten aus (Plan: FCC-Serverraum)</a:t>
            </a:r>
          </a:p>
          <a:p>
            <a:pPr lvl="1"/>
            <a:r>
              <a:rPr lang="de-DE" noProof="1"/>
              <a:t>umfangreiche LWL-Kabelzugarbeiten</a:t>
            </a:r>
          </a:p>
          <a:p>
            <a:pPr lvl="1"/>
            <a:r>
              <a:rPr lang="de-DE" noProof="1"/>
              <a:t>Wiederherstellung in 6 Monaten erscheint möglich</a:t>
            </a:r>
          </a:p>
          <a:p>
            <a:pPr lvl="1"/>
            <a:endParaRPr lang="de-DE" noProof="1"/>
          </a:p>
          <a:p>
            <a:r>
              <a:rPr lang="de-DE" b="1" noProof="1"/>
              <a:t>Wiederherstellung Timing für HLI, BH</a:t>
            </a:r>
          </a:p>
          <a:p>
            <a:pPr lvl="1"/>
            <a:r>
              <a:rPr lang="de-DE" noProof="1"/>
              <a:t>Aufbau dezentraler WR</a:t>
            </a:r>
            <a:r>
              <a:rPr lang="de-DE" noProof="1">
                <a:sym typeface="Wingdings" pitchFamily="2" charset="2"/>
              </a:rPr>
              <a:t>MIL gateways und lokales MIL-Timing</a:t>
            </a:r>
            <a:endParaRPr lang="de-DE" noProof="1"/>
          </a:p>
          <a:p>
            <a:pPr marL="342900" lvl="1" indent="0">
              <a:buNone/>
            </a:pPr>
            <a:endParaRPr lang="de-DE" noProof="1"/>
          </a:p>
          <a:p>
            <a:pPr marL="342900" lvl="1" indent="0">
              <a:buNone/>
            </a:pPr>
            <a:endParaRPr lang="de-DE" noProof="1"/>
          </a:p>
          <a:p>
            <a:r>
              <a:rPr lang="de-DE" b="1" noProof="1"/>
              <a:t>Weiterhin FAIR-Entwicklungen und -Inbetriebnahme wie geplant</a:t>
            </a:r>
          </a:p>
        </p:txBody>
      </p:sp>
      <p:sp>
        <p:nvSpPr>
          <p:cNvPr id="6" name="Foliennummernplatzhalter 5">
            <a:extLst>
              <a:ext uri="{FF2B5EF4-FFF2-40B4-BE49-F238E27FC236}">
                <a16:creationId xmlns:a16="http://schemas.microsoft.com/office/drawing/2014/main" id="{38C798C9-0E3D-FF79-9617-1427E0ECA80D}"/>
              </a:ext>
            </a:extLst>
          </p:cNvPr>
          <p:cNvSpPr>
            <a:spLocks noGrp="1"/>
          </p:cNvSpPr>
          <p:nvPr>
            <p:ph type="sldNum" sz="quarter" idx="12"/>
          </p:nvPr>
        </p:nvSpPr>
        <p:spPr/>
        <p:txBody>
          <a:bodyPr/>
          <a:lstStyle/>
          <a:p>
            <a:fld id="{125CBDDA-5CCF-8748-8988-9DC6C8981774}" type="slidenum">
              <a:rPr lang="de-DE" smtClean="0"/>
              <a:t>15</a:t>
            </a:fld>
            <a:endParaRPr lang="de-DE"/>
          </a:p>
        </p:txBody>
      </p:sp>
      <p:sp>
        <p:nvSpPr>
          <p:cNvPr id="7" name="Datumsplatzhalter 3">
            <a:extLst>
              <a:ext uri="{FF2B5EF4-FFF2-40B4-BE49-F238E27FC236}">
                <a16:creationId xmlns:a16="http://schemas.microsoft.com/office/drawing/2014/main" id="{391D0532-D6CD-0087-36F7-2647BE625CD8}"/>
              </a:ext>
            </a:extLst>
          </p:cNvPr>
          <p:cNvSpPr>
            <a:spLocks noGrp="1"/>
          </p:cNvSpPr>
          <p:nvPr>
            <p:ph type="dt" sz="half" idx="2"/>
          </p:nvPr>
        </p:nvSpPr>
        <p:spPr>
          <a:xfrm>
            <a:off x="7099200" y="4914483"/>
            <a:ext cx="825285" cy="273844"/>
          </a:xfrm>
        </p:spPr>
        <p:txBody>
          <a:bodyPr/>
          <a:lstStyle/>
          <a:p>
            <a:r>
              <a:rPr lang="de-DE" dirty="0"/>
              <a:t>2026-03-02</a:t>
            </a:r>
          </a:p>
        </p:txBody>
      </p:sp>
      <p:sp>
        <p:nvSpPr>
          <p:cNvPr id="8" name="Fußzeilenplatzhalter 4">
            <a:extLst>
              <a:ext uri="{FF2B5EF4-FFF2-40B4-BE49-F238E27FC236}">
                <a16:creationId xmlns:a16="http://schemas.microsoft.com/office/drawing/2014/main" id="{CC7CBE89-82BB-A582-93FA-E5DFEAC3A615}"/>
              </a:ext>
            </a:extLst>
          </p:cNvPr>
          <p:cNvSpPr>
            <a:spLocks noGrp="1"/>
          </p:cNvSpPr>
          <p:nvPr>
            <p:ph type="ftr" sz="quarter" idx="3"/>
          </p:nvPr>
        </p:nvSpPr>
        <p:spPr>
          <a:xfrm>
            <a:off x="316800" y="4920459"/>
            <a:ext cx="6480000" cy="267868"/>
          </a:xfrm>
        </p:spPr>
        <p:txBody>
          <a:bodyPr/>
          <a:lstStyle/>
          <a:p>
            <a:pPr algn="l"/>
            <a:r>
              <a:rPr lang="en-US" dirty="0"/>
              <a:t>R. Bär | Controls Steering Group</a:t>
            </a:r>
            <a:endParaRPr lang="de-DE" dirty="0"/>
          </a:p>
        </p:txBody>
      </p:sp>
    </p:spTree>
    <p:extLst>
      <p:ext uri="{BB962C8B-B14F-4D97-AF65-F5344CB8AC3E}">
        <p14:creationId xmlns:p14="http://schemas.microsoft.com/office/powerpoint/2010/main" val="281215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Schaden an </a:t>
            </a:r>
            <a:r>
              <a:rPr lang="en-US" dirty="0" err="1"/>
              <a:t>Kontrollsystemkomponenten</a:t>
            </a:r>
            <a:endParaRPr lang="de-DE" dirty="0"/>
          </a:p>
        </p:txBody>
      </p:sp>
      <p:sp>
        <p:nvSpPr>
          <p:cNvPr id="3" name="Inhaltsplatzhalter 2"/>
          <p:cNvSpPr>
            <a:spLocks noGrp="1"/>
          </p:cNvSpPr>
          <p:nvPr>
            <p:ph idx="1"/>
          </p:nvPr>
        </p:nvSpPr>
        <p:spPr>
          <a:xfrm>
            <a:off x="317635" y="1255363"/>
            <a:ext cx="8420176" cy="3510341"/>
          </a:xfrm>
        </p:spPr>
        <p:txBody>
          <a:bodyPr/>
          <a:lstStyle/>
          <a:p>
            <a:r>
              <a:rPr lang="de-DE" b="1" noProof="1">
                <a:solidFill>
                  <a:srgbClr val="0070C0"/>
                </a:solidFill>
              </a:rPr>
              <a:t>HF-Galerie</a:t>
            </a:r>
          </a:p>
          <a:p>
            <a:pPr lvl="1"/>
            <a:r>
              <a:rPr lang="de-DE" noProof="1"/>
              <a:t>Schaden durch Brand und Ruß</a:t>
            </a:r>
            <a:r>
              <a:rPr lang="de-DE" b="1" noProof="1">
                <a:solidFill>
                  <a:srgbClr val="FF0000"/>
                </a:solidFill>
              </a:rPr>
              <a:t> </a:t>
            </a:r>
            <a:r>
              <a:rPr lang="de-DE" b="1" noProof="1">
                <a:solidFill>
                  <a:srgbClr val="FF0000"/>
                </a:solidFill>
                <a:sym typeface="Wingdings" pitchFamily="2" charset="2"/>
              </a:rPr>
              <a:t>Totalverlust</a:t>
            </a:r>
            <a:endParaRPr lang="de-DE" b="1" noProof="1">
              <a:solidFill>
                <a:srgbClr val="FF0000"/>
              </a:solidFill>
            </a:endParaRPr>
          </a:p>
          <a:p>
            <a:pPr lvl="1"/>
            <a:endParaRPr lang="de-DE" noProof="1"/>
          </a:p>
          <a:p>
            <a:pPr lvl="1"/>
            <a:r>
              <a:rPr lang="de-DE" noProof="1"/>
              <a:t>Ansteuerelektronik der HF-Sender (19” 3HE Crates mit IFK (Device-Bus) und verschiedenen Modulkarten (ADC/DAC, DIO Karten)</a:t>
            </a:r>
            <a:endParaRPr lang="de-DE" b="1" noProof="1">
              <a:solidFill>
                <a:srgbClr val="FF0000"/>
              </a:solidFill>
              <a:sym typeface="Wingdings" pitchFamily="2" charset="2"/>
            </a:endParaRPr>
          </a:p>
          <a:p>
            <a:pPr lvl="1"/>
            <a:r>
              <a:rPr lang="de-DE" noProof="1">
                <a:solidFill>
                  <a:schemeClr val="tx1"/>
                </a:solidFill>
                <a:sym typeface="Wingdings" pitchFamily="2" charset="2"/>
              </a:rPr>
              <a:t>Verkabelung VR nach HF-Galerie zerstört (Dev-Acc Feldbuskabel, ACC-Netzwerk, WR-Netzwerk, Interlock-Kabel)</a:t>
            </a:r>
            <a:endParaRPr lang="de-DE" b="1" noProof="1">
              <a:solidFill>
                <a:srgbClr val="FF0000"/>
              </a:solidFill>
            </a:endParaRPr>
          </a:p>
          <a:p>
            <a:pPr lvl="1"/>
            <a:endParaRPr lang="de-DE" noProof="1"/>
          </a:p>
          <a:p>
            <a:pPr marL="0" indent="0">
              <a:buNone/>
            </a:pPr>
            <a:endParaRPr lang="de-DE" noProof="1"/>
          </a:p>
        </p:txBody>
      </p:sp>
      <p:sp>
        <p:nvSpPr>
          <p:cNvPr id="4" name="Datumsplatzhalter 3"/>
          <p:cNvSpPr>
            <a:spLocks noGrp="1"/>
          </p:cNvSpPr>
          <p:nvPr>
            <p:ph type="dt" sz="half" idx="2"/>
          </p:nvPr>
        </p:nvSpPr>
        <p:spPr/>
        <p:txBody>
          <a:bodyPr/>
          <a:lstStyle/>
          <a:p>
            <a:r>
              <a:rPr lang="de-DE" dirty="0"/>
              <a:t>2026-03-02</a:t>
            </a:r>
          </a:p>
        </p:txBody>
      </p:sp>
      <p:sp>
        <p:nvSpPr>
          <p:cNvPr id="5" name="Fußzeilenplatzhalter 4"/>
          <p:cNvSpPr>
            <a:spLocks noGrp="1"/>
          </p:cNvSpPr>
          <p:nvPr>
            <p:ph type="ftr" sz="quarter" idx="3"/>
          </p:nvPr>
        </p:nvSpPr>
        <p:spPr/>
        <p:txBody>
          <a:bodyPr/>
          <a:lstStyle/>
          <a:p>
            <a:pPr algn="l"/>
            <a:r>
              <a:rPr lang="en-US" dirty="0"/>
              <a:t>R. Bär | Controls Steering Group</a:t>
            </a:r>
            <a:endParaRPr lang="de-DE" dirty="0"/>
          </a:p>
        </p:txBody>
      </p:sp>
      <p:sp>
        <p:nvSpPr>
          <p:cNvPr id="6" name="Foliennummernplatzhalter 5"/>
          <p:cNvSpPr>
            <a:spLocks noGrp="1"/>
          </p:cNvSpPr>
          <p:nvPr>
            <p:ph type="sldNum" sz="quarter" idx="12"/>
          </p:nvPr>
        </p:nvSpPr>
        <p:spPr/>
        <p:txBody>
          <a:bodyPr/>
          <a:lstStyle/>
          <a:p>
            <a:fld id="{125CBDDA-5CCF-8748-8988-9DC6C8981774}" type="slidenum">
              <a:rPr lang="de-DE" smtClean="0"/>
              <a:t>2</a:t>
            </a:fld>
            <a:endParaRPr lang="de-DE"/>
          </a:p>
        </p:txBody>
      </p:sp>
    </p:spTree>
    <p:extLst>
      <p:ext uri="{BB962C8B-B14F-4D97-AF65-F5344CB8AC3E}">
        <p14:creationId xmlns:p14="http://schemas.microsoft.com/office/powerpoint/2010/main" val="290044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C903B-40DE-6898-F56F-0A242605B4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ADC175-2D28-2176-A0DA-4E2FA96C0406}"/>
              </a:ext>
            </a:extLst>
          </p:cNvPr>
          <p:cNvSpPr>
            <a:spLocks noGrp="1"/>
          </p:cNvSpPr>
          <p:nvPr>
            <p:ph type="title"/>
          </p:nvPr>
        </p:nvSpPr>
        <p:spPr/>
        <p:txBody>
          <a:bodyPr/>
          <a:lstStyle/>
          <a:p>
            <a:r>
              <a:rPr lang="en-US" dirty="0"/>
              <a:t>Schaden an </a:t>
            </a:r>
            <a:r>
              <a:rPr lang="en-US" dirty="0" err="1"/>
              <a:t>Kontrollsystemkomponenten</a:t>
            </a:r>
            <a:endParaRPr lang="de-DE" dirty="0"/>
          </a:p>
        </p:txBody>
      </p:sp>
      <p:sp>
        <p:nvSpPr>
          <p:cNvPr id="3" name="Inhaltsplatzhalter 2">
            <a:extLst>
              <a:ext uri="{FF2B5EF4-FFF2-40B4-BE49-F238E27FC236}">
                <a16:creationId xmlns:a16="http://schemas.microsoft.com/office/drawing/2014/main" id="{256190FC-C5C7-F2B8-1832-1A95AA7FFE83}"/>
              </a:ext>
            </a:extLst>
          </p:cNvPr>
          <p:cNvSpPr>
            <a:spLocks noGrp="1"/>
          </p:cNvSpPr>
          <p:nvPr>
            <p:ph idx="1"/>
          </p:nvPr>
        </p:nvSpPr>
        <p:spPr>
          <a:xfrm>
            <a:off x="317635" y="1255363"/>
            <a:ext cx="8420176" cy="3510341"/>
          </a:xfrm>
        </p:spPr>
        <p:txBody>
          <a:bodyPr/>
          <a:lstStyle/>
          <a:p>
            <a:r>
              <a:rPr lang="de-DE" b="1" noProof="1">
                <a:solidFill>
                  <a:srgbClr val="0070C0"/>
                </a:solidFill>
              </a:rPr>
              <a:t>VR (Versorgungsraum UNILAC)</a:t>
            </a:r>
          </a:p>
          <a:p>
            <a:pPr lvl="1"/>
            <a:r>
              <a:rPr lang="de-DE" noProof="1"/>
              <a:t>Schaden durch Löschwasser, insbesondere von oben</a:t>
            </a:r>
          </a:p>
          <a:p>
            <a:pPr lvl="1"/>
            <a:r>
              <a:rPr lang="de-DE" noProof="1"/>
              <a:t>Einschätzung nach Begehungen: Elektronikracks im LSB4/5/6 (alles zwischen “rotem Tor” und EH) waren nass und sind </a:t>
            </a:r>
            <a:r>
              <a:rPr lang="de-DE" noProof="1">
                <a:solidFill>
                  <a:srgbClr val="FF0000"/>
                </a:solidFill>
              </a:rPr>
              <a:t>nicht weiter nutzbar</a:t>
            </a:r>
            <a:r>
              <a:rPr lang="de-DE" noProof="1"/>
              <a:t>, bereits kurz nach dem Brandereignis Korrosion festgestellt. Doppelboden zu ersetzen, Verkabelung zu ersetzen.</a:t>
            </a:r>
          </a:p>
          <a:p>
            <a:pPr lvl="1"/>
            <a:endParaRPr lang="de-DE" noProof="1"/>
          </a:p>
          <a:p>
            <a:pPr marL="0" indent="0">
              <a:buNone/>
            </a:pPr>
            <a:endParaRPr lang="de-DE" sz="1100" noProof="1"/>
          </a:p>
          <a:p>
            <a:pPr marL="0" indent="0">
              <a:buNone/>
            </a:pPr>
            <a:endParaRPr lang="de-DE" sz="1100" noProof="1"/>
          </a:p>
          <a:p>
            <a:pPr marL="0" indent="0">
              <a:buNone/>
            </a:pPr>
            <a:endParaRPr lang="de-DE" sz="1100" noProof="1"/>
          </a:p>
        </p:txBody>
      </p:sp>
      <p:sp>
        <p:nvSpPr>
          <p:cNvPr id="6" name="Foliennummernplatzhalter 5">
            <a:extLst>
              <a:ext uri="{FF2B5EF4-FFF2-40B4-BE49-F238E27FC236}">
                <a16:creationId xmlns:a16="http://schemas.microsoft.com/office/drawing/2014/main" id="{1AC21C44-4509-E376-900A-7043E8083AE0}"/>
              </a:ext>
            </a:extLst>
          </p:cNvPr>
          <p:cNvSpPr>
            <a:spLocks noGrp="1"/>
          </p:cNvSpPr>
          <p:nvPr>
            <p:ph type="sldNum" sz="quarter" idx="12"/>
          </p:nvPr>
        </p:nvSpPr>
        <p:spPr/>
        <p:txBody>
          <a:bodyPr/>
          <a:lstStyle/>
          <a:p>
            <a:fld id="{125CBDDA-5CCF-8748-8988-9DC6C8981774}" type="slidenum">
              <a:rPr lang="de-DE" smtClean="0"/>
              <a:t>3</a:t>
            </a:fld>
            <a:endParaRPr lang="de-DE"/>
          </a:p>
        </p:txBody>
      </p:sp>
      <p:sp>
        <p:nvSpPr>
          <p:cNvPr id="7" name="Datumsplatzhalter 3">
            <a:extLst>
              <a:ext uri="{FF2B5EF4-FFF2-40B4-BE49-F238E27FC236}">
                <a16:creationId xmlns:a16="http://schemas.microsoft.com/office/drawing/2014/main" id="{1E54CFE6-56D7-0B62-CA00-AB8E9C374D4D}"/>
              </a:ext>
            </a:extLst>
          </p:cNvPr>
          <p:cNvSpPr>
            <a:spLocks noGrp="1"/>
          </p:cNvSpPr>
          <p:nvPr>
            <p:ph type="dt" sz="half" idx="2"/>
          </p:nvPr>
        </p:nvSpPr>
        <p:spPr>
          <a:xfrm>
            <a:off x="7099200" y="4914483"/>
            <a:ext cx="825285" cy="273844"/>
          </a:xfrm>
        </p:spPr>
        <p:txBody>
          <a:bodyPr/>
          <a:lstStyle/>
          <a:p>
            <a:r>
              <a:rPr lang="de-DE" dirty="0"/>
              <a:t>2026-03-02</a:t>
            </a:r>
          </a:p>
        </p:txBody>
      </p:sp>
      <p:sp>
        <p:nvSpPr>
          <p:cNvPr id="8" name="Fußzeilenplatzhalter 4">
            <a:extLst>
              <a:ext uri="{FF2B5EF4-FFF2-40B4-BE49-F238E27FC236}">
                <a16:creationId xmlns:a16="http://schemas.microsoft.com/office/drawing/2014/main" id="{C21A6020-25B5-7714-A117-71AFBFC92531}"/>
              </a:ext>
            </a:extLst>
          </p:cNvPr>
          <p:cNvSpPr>
            <a:spLocks noGrp="1"/>
          </p:cNvSpPr>
          <p:nvPr>
            <p:ph type="ftr" sz="quarter" idx="3"/>
          </p:nvPr>
        </p:nvSpPr>
        <p:spPr>
          <a:xfrm>
            <a:off x="316800" y="4920459"/>
            <a:ext cx="6480000" cy="267868"/>
          </a:xfrm>
        </p:spPr>
        <p:txBody>
          <a:bodyPr/>
          <a:lstStyle/>
          <a:p>
            <a:pPr algn="l"/>
            <a:r>
              <a:rPr lang="en-US" dirty="0"/>
              <a:t>R. Bär | Controls Steering Group</a:t>
            </a:r>
            <a:endParaRPr lang="de-DE" dirty="0"/>
          </a:p>
        </p:txBody>
      </p:sp>
    </p:spTree>
    <p:extLst>
      <p:ext uri="{BB962C8B-B14F-4D97-AF65-F5344CB8AC3E}">
        <p14:creationId xmlns:p14="http://schemas.microsoft.com/office/powerpoint/2010/main" val="202639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1623D-5C55-BE91-FC91-776AB99C97A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8DE1B4-B5EB-7C04-7EBA-C79358401818}"/>
              </a:ext>
            </a:extLst>
          </p:cNvPr>
          <p:cNvSpPr>
            <a:spLocks noGrp="1"/>
          </p:cNvSpPr>
          <p:nvPr>
            <p:ph type="title"/>
          </p:nvPr>
        </p:nvSpPr>
        <p:spPr/>
        <p:txBody>
          <a:bodyPr/>
          <a:lstStyle/>
          <a:p>
            <a:r>
              <a:rPr lang="en-US" dirty="0"/>
              <a:t>Schaden </a:t>
            </a:r>
            <a:r>
              <a:rPr lang="en-US" dirty="0" err="1"/>
              <a:t>durch</a:t>
            </a:r>
            <a:r>
              <a:rPr lang="en-US" dirty="0"/>
              <a:t> </a:t>
            </a:r>
            <a:r>
              <a:rPr lang="en-US" dirty="0" err="1"/>
              <a:t>Löschwasser</a:t>
            </a:r>
            <a:r>
              <a:rPr lang="en-US" dirty="0"/>
              <a:t> (Recherche)</a:t>
            </a:r>
            <a:endParaRPr lang="de-DE" dirty="0"/>
          </a:p>
        </p:txBody>
      </p:sp>
      <p:sp>
        <p:nvSpPr>
          <p:cNvPr id="3" name="Inhaltsplatzhalter 2">
            <a:extLst>
              <a:ext uri="{FF2B5EF4-FFF2-40B4-BE49-F238E27FC236}">
                <a16:creationId xmlns:a16="http://schemas.microsoft.com/office/drawing/2014/main" id="{B7F1B82C-5A25-1CBE-A046-197C92A6B262}"/>
              </a:ext>
            </a:extLst>
          </p:cNvPr>
          <p:cNvSpPr>
            <a:spLocks noGrp="1"/>
          </p:cNvSpPr>
          <p:nvPr>
            <p:ph idx="1"/>
          </p:nvPr>
        </p:nvSpPr>
        <p:spPr>
          <a:xfrm>
            <a:off x="422568" y="1109615"/>
            <a:ext cx="8420176" cy="3510341"/>
          </a:xfrm>
        </p:spPr>
        <p:txBody>
          <a:bodyPr/>
          <a:lstStyle/>
          <a:p>
            <a:pPr marL="0" indent="0">
              <a:buNone/>
            </a:pPr>
            <a:r>
              <a:rPr lang="de-DE" sz="1200" noProof="1"/>
              <a:t>Wasser schadet den meisten Elektronikgeräten überhaupt nicht, aber: </a:t>
            </a:r>
            <a:r>
              <a:rPr lang="de-DE" sz="1200" b="1" noProof="1"/>
              <a:t>Löschwasser</a:t>
            </a:r>
            <a:r>
              <a:rPr lang="de-DE" sz="1200" noProof="1"/>
              <a:t> enthält </a:t>
            </a:r>
            <a:r>
              <a:rPr lang="de-DE" sz="1200" b="1" noProof="1"/>
              <a:t>Mineralien, Schmutz oder Löschzusätze, die Metalle angreifen</a:t>
            </a:r>
            <a:r>
              <a:rPr lang="de-DE" sz="1200" noProof="1"/>
              <a:t>. Schon kurz nach dem Kontakt beginnt ein chemischer Prozess, der Kupfer und andere Metalle auf Platinen korrodiert, was die Leitfähigkeit zerstört und das Gerät langfristig unbrauchbar macht. Löschwasser ist oft mit </a:t>
            </a:r>
            <a:r>
              <a:rPr lang="de-DE" sz="1200" b="1" noProof="1"/>
              <a:t>Ruß, Rauchgasen und anderen Substanzen aus dem Brand </a:t>
            </a:r>
            <a:r>
              <a:rPr lang="de-DE" sz="1200" noProof="1"/>
              <a:t>vermischt. Diese Mischung ist besonders </a:t>
            </a:r>
            <a:r>
              <a:rPr lang="de-DE" sz="1200" b="1" noProof="1"/>
              <a:t>aggressiv und beschleunigt die Korrosion</a:t>
            </a:r>
            <a:r>
              <a:rPr lang="de-DE" sz="1200" noProof="1"/>
              <a:t>.</a:t>
            </a:r>
          </a:p>
          <a:p>
            <a:pPr marL="0" indent="0">
              <a:buNone/>
            </a:pPr>
            <a:r>
              <a:rPr lang="de-DE" sz="1200" noProof="1"/>
              <a:t>Beim Brand von Elektronik und Kabeln entstehen </a:t>
            </a:r>
            <a:r>
              <a:rPr lang="de-DE" sz="1200" b="1" noProof="1"/>
              <a:t>aggressiveätzende Substanzen</a:t>
            </a:r>
            <a:r>
              <a:rPr lang="de-DE" sz="1200" noProof="1"/>
              <a:t>, die sich im Löschwasser lösen. Das Löschwasser wird dadurch oft stark kontaminiert. Beim Brand von PVC-Kabeln entstehen u.a. Halogene, die sich mit dem Löschwasser zu </a:t>
            </a:r>
            <a:r>
              <a:rPr lang="de-DE" sz="1200" b="1" noProof="1"/>
              <a:t>Säuren</a:t>
            </a:r>
            <a:r>
              <a:rPr lang="de-DE" sz="1200" noProof="1"/>
              <a:t> verbinden, insbesondere </a:t>
            </a:r>
            <a:r>
              <a:rPr lang="de-DE" sz="1200" b="1" noProof="1"/>
              <a:t>Chlorwasserstoffsäure (Salzsäure)</a:t>
            </a:r>
            <a:r>
              <a:rPr lang="de-DE" sz="1200" noProof="1"/>
              <a:t>.</a:t>
            </a:r>
          </a:p>
          <a:p>
            <a:pPr marL="0" indent="0">
              <a:buNone/>
            </a:pPr>
            <a:endParaRPr lang="de-DE" sz="1200" noProof="1"/>
          </a:p>
          <a:p>
            <a:pPr marL="0" indent="0">
              <a:buNone/>
            </a:pPr>
            <a:r>
              <a:rPr lang="de-DE" sz="1200" b="1" noProof="1"/>
              <a:t>Wirkung auf Kabel</a:t>
            </a:r>
            <a:r>
              <a:rPr lang="de-DE" sz="1200" noProof="1"/>
              <a:t>: Saures Löschwasser und Brandrückstände greifen die Ummantelungen und das Innere von Kabeln massiv an. Säuren (besonders Salzsäure) lassen Weichmacher aus dem Kunststoff entweichen, wodurch die Isolierung spröde und rissig wird (</a:t>
            </a:r>
            <a:r>
              <a:rPr lang="de-DE" sz="1200" b="1" noProof="1"/>
              <a:t>chemische Zersetzung</a:t>
            </a:r>
            <a:r>
              <a:rPr lang="de-DE" sz="1200" noProof="1"/>
              <a:t>). Das verunreinigte Wasser zieht oft unter den Mantel oder in die Litzen, was schleichende Korrosion der Kupferleiter verursacht (</a:t>
            </a:r>
            <a:r>
              <a:rPr lang="de-DE" sz="1200" b="1" noProof="1"/>
              <a:t>Kapillareffekt</a:t>
            </a:r>
            <a:r>
              <a:rPr lang="de-DE" sz="1200" noProof="1"/>
              <a:t>). Rußpartikel im Wasser sind leitfähig und können die Isolationswiderstände so stark senken, dass Kriechströme entstehen (</a:t>
            </a:r>
            <a:r>
              <a:rPr lang="de-DE" sz="1200" b="1" noProof="1"/>
              <a:t>Isolationsverlust</a:t>
            </a:r>
            <a:r>
              <a:rPr lang="de-DE" sz="1200" noProof="1"/>
              <a:t>).</a:t>
            </a:r>
          </a:p>
          <a:p>
            <a:pPr marL="0" indent="0">
              <a:buNone/>
            </a:pPr>
            <a:r>
              <a:rPr lang="de-DE" sz="1200" b="1" noProof="1">
                <a:latin typeface="Arial" panose="020B0604020202020204" pitchFamily="34" charset="0"/>
                <a:cs typeface="Arial" panose="020B0604020202020204" pitchFamily="34" charset="0"/>
              </a:rPr>
              <a:t>Spätfolgen</a:t>
            </a:r>
            <a:r>
              <a:rPr lang="de-DE" sz="1200" noProof="1">
                <a:latin typeface="Arial" panose="020B0604020202020204" pitchFamily="34" charset="0"/>
                <a:cs typeface="Arial" panose="020B0604020202020204" pitchFamily="34" charset="0"/>
              </a:rPr>
              <a:t>: Kabel, die optisch intakt scheinen, fallen oft erst Monate nach dem Brand durch Kurzschlüsse oder Fehlfunktionen aus. Nach professionelle </a:t>
            </a:r>
            <a:r>
              <a:rPr lang="de-DE" sz="1200" noProof="1">
                <a:solidFill>
                  <a:srgbClr val="0A0A0A"/>
                </a:solidFill>
                <a:latin typeface="Arial" panose="020B0604020202020204" pitchFamily="34" charset="0"/>
                <a:cs typeface="Arial" panose="020B0604020202020204" pitchFamily="34" charset="0"/>
              </a:rPr>
              <a:t>Sanierungskonzepten (gemäß VdS-Richtlinien) gilt die klare Empfehlung, vom Brand und Löschwasser betroffene Kabel </a:t>
            </a:r>
            <a:r>
              <a:rPr lang="de-DE" sz="1200" b="1" noProof="1">
                <a:solidFill>
                  <a:srgbClr val="0A0A0A"/>
                </a:solidFill>
                <a:latin typeface="Arial" panose="020B0604020202020204" pitchFamily="34" charset="0"/>
                <a:cs typeface="Arial" panose="020B0604020202020204" pitchFamily="34" charset="0"/>
              </a:rPr>
              <a:t>vollständig zu ersetzen. </a:t>
            </a:r>
            <a:r>
              <a:rPr lang="de-DE" sz="1200" noProof="1">
                <a:solidFill>
                  <a:srgbClr val="0A0A0A"/>
                </a:solidFill>
                <a:latin typeface="Arial" panose="020B0604020202020204" pitchFamily="34" charset="0"/>
                <a:cs typeface="Arial" panose="020B0604020202020204" pitchFamily="34" charset="0"/>
              </a:rPr>
              <a:t>Eine oberflächliche Reinigung reicht bei Sicherheits- oder Datenleitungen nie aus, da die chemische Alterung im Material bereits aktiviert wurde.</a:t>
            </a:r>
          </a:p>
        </p:txBody>
      </p:sp>
      <p:sp>
        <p:nvSpPr>
          <p:cNvPr id="6" name="Foliennummernplatzhalter 5">
            <a:extLst>
              <a:ext uri="{FF2B5EF4-FFF2-40B4-BE49-F238E27FC236}">
                <a16:creationId xmlns:a16="http://schemas.microsoft.com/office/drawing/2014/main" id="{A38AEBC5-2B72-0E66-1845-8B7356318625}"/>
              </a:ext>
            </a:extLst>
          </p:cNvPr>
          <p:cNvSpPr>
            <a:spLocks noGrp="1"/>
          </p:cNvSpPr>
          <p:nvPr>
            <p:ph type="sldNum" sz="quarter" idx="12"/>
          </p:nvPr>
        </p:nvSpPr>
        <p:spPr/>
        <p:txBody>
          <a:bodyPr/>
          <a:lstStyle/>
          <a:p>
            <a:fld id="{125CBDDA-5CCF-8748-8988-9DC6C8981774}" type="slidenum">
              <a:rPr lang="de-DE" smtClean="0"/>
              <a:t>4</a:t>
            </a:fld>
            <a:endParaRPr lang="de-DE"/>
          </a:p>
        </p:txBody>
      </p:sp>
      <p:sp>
        <p:nvSpPr>
          <p:cNvPr id="8" name="Rectangle 2">
            <a:extLst>
              <a:ext uri="{FF2B5EF4-FFF2-40B4-BE49-F238E27FC236}">
                <a16:creationId xmlns:a16="http://schemas.microsoft.com/office/drawing/2014/main" id="{85B3AF92-1E73-3889-92B8-84732C2AEEB9}"/>
              </a:ext>
            </a:extLst>
          </p:cNvPr>
          <p:cNvSpPr>
            <a:spLocks noChangeArrowheads="1"/>
          </p:cNvSpPr>
          <p:nvPr/>
        </p:nvSpPr>
        <p:spPr bwMode="auto">
          <a:xfrm>
            <a:off x="748936" y="1681592"/>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DE" altLang="en-DE" sz="1800" b="0" i="0" u="none" strike="noStrike" cap="none" normalizeH="0" baseline="0" dirty="0">
              <a:ln>
                <a:noFill/>
              </a:ln>
              <a:solidFill>
                <a:schemeClr val="tx1"/>
              </a:solidFill>
              <a:effectLst/>
              <a:latin typeface="Arial" panose="020B0604020202020204" pitchFamily="34" charset="0"/>
            </a:endParaRPr>
          </a:p>
        </p:txBody>
      </p:sp>
      <p:sp>
        <p:nvSpPr>
          <p:cNvPr id="7" name="Datumsplatzhalter 3">
            <a:extLst>
              <a:ext uri="{FF2B5EF4-FFF2-40B4-BE49-F238E27FC236}">
                <a16:creationId xmlns:a16="http://schemas.microsoft.com/office/drawing/2014/main" id="{7EB0F5E4-6925-105B-A2A1-05A511722F12}"/>
              </a:ext>
            </a:extLst>
          </p:cNvPr>
          <p:cNvSpPr>
            <a:spLocks noGrp="1"/>
          </p:cNvSpPr>
          <p:nvPr>
            <p:ph type="dt" sz="half" idx="2"/>
          </p:nvPr>
        </p:nvSpPr>
        <p:spPr>
          <a:xfrm>
            <a:off x="7099200" y="4914483"/>
            <a:ext cx="825285" cy="273844"/>
          </a:xfrm>
        </p:spPr>
        <p:txBody>
          <a:bodyPr/>
          <a:lstStyle/>
          <a:p>
            <a:r>
              <a:rPr lang="de-DE" dirty="0"/>
              <a:t>2026-03-02</a:t>
            </a:r>
          </a:p>
        </p:txBody>
      </p:sp>
      <p:sp>
        <p:nvSpPr>
          <p:cNvPr id="9" name="Fußzeilenplatzhalter 4">
            <a:extLst>
              <a:ext uri="{FF2B5EF4-FFF2-40B4-BE49-F238E27FC236}">
                <a16:creationId xmlns:a16="http://schemas.microsoft.com/office/drawing/2014/main" id="{DCF57EEA-7058-40F8-5228-F91B0FD8B547}"/>
              </a:ext>
            </a:extLst>
          </p:cNvPr>
          <p:cNvSpPr>
            <a:spLocks noGrp="1"/>
          </p:cNvSpPr>
          <p:nvPr>
            <p:ph type="ftr" sz="quarter" idx="3"/>
          </p:nvPr>
        </p:nvSpPr>
        <p:spPr>
          <a:xfrm>
            <a:off x="316800" y="4920459"/>
            <a:ext cx="6480000" cy="267868"/>
          </a:xfrm>
        </p:spPr>
        <p:txBody>
          <a:bodyPr/>
          <a:lstStyle/>
          <a:p>
            <a:pPr algn="l"/>
            <a:r>
              <a:rPr lang="en-US" dirty="0"/>
              <a:t>R. Bär | Controls Steering Group</a:t>
            </a:r>
            <a:endParaRPr lang="de-DE" dirty="0"/>
          </a:p>
        </p:txBody>
      </p:sp>
    </p:spTree>
    <p:extLst>
      <p:ext uri="{BB962C8B-B14F-4D97-AF65-F5344CB8AC3E}">
        <p14:creationId xmlns:p14="http://schemas.microsoft.com/office/powerpoint/2010/main" val="282151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28C29-CD39-307F-B515-54D9FC8D175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BE6B3F2-ACAF-F745-DFE2-F08A6C2E7D18}"/>
              </a:ext>
            </a:extLst>
          </p:cNvPr>
          <p:cNvSpPr>
            <a:spLocks noGrp="1"/>
          </p:cNvSpPr>
          <p:nvPr>
            <p:ph type="title"/>
          </p:nvPr>
        </p:nvSpPr>
        <p:spPr/>
        <p:txBody>
          <a:bodyPr/>
          <a:lstStyle/>
          <a:p>
            <a:r>
              <a:rPr lang="en-US" dirty="0"/>
              <a:t>Schaden an </a:t>
            </a:r>
            <a:r>
              <a:rPr lang="en-US" dirty="0" err="1"/>
              <a:t>Kontrollsystemkomponenten</a:t>
            </a:r>
            <a:endParaRPr lang="de-DE" dirty="0"/>
          </a:p>
        </p:txBody>
      </p:sp>
      <p:sp>
        <p:nvSpPr>
          <p:cNvPr id="3" name="Inhaltsplatzhalter 2">
            <a:extLst>
              <a:ext uri="{FF2B5EF4-FFF2-40B4-BE49-F238E27FC236}">
                <a16:creationId xmlns:a16="http://schemas.microsoft.com/office/drawing/2014/main" id="{432648F7-893D-703D-C576-2A947E429A78}"/>
              </a:ext>
            </a:extLst>
          </p:cNvPr>
          <p:cNvSpPr>
            <a:spLocks noGrp="1"/>
          </p:cNvSpPr>
          <p:nvPr>
            <p:ph idx="1"/>
          </p:nvPr>
        </p:nvSpPr>
        <p:spPr>
          <a:xfrm>
            <a:off x="317635" y="1255363"/>
            <a:ext cx="8420176" cy="3510341"/>
          </a:xfrm>
        </p:spPr>
        <p:txBody>
          <a:bodyPr/>
          <a:lstStyle/>
          <a:p>
            <a:r>
              <a:rPr lang="de-DE" b="1" noProof="1">
                <a:solidFill>
                  <a:srgbClr val="0070C0"/>
                </a:solidFill>
              </a:rPr>
              <a:t>VR (Versorgungsraum UNILAC)</a:t>
            </a:r>
          </a:p>
          <a:p>
            <a:pPr lvl="1"/>
            <a:r>
              <a:rPr lang="de-DE" noProof="1"/>
              <a:t>Schaden durch Löschwasser, insbesondere von oben</a:t>
            </a:r>
          </a:p>
          <a:p>
            <a:pPr lvl="1"/>
            <a:r>
              <a:rPr lang="de-DE" noProof="1"/>
              <a:t>Einschätzung nach Begehungen: Elektronikracks im LSB4/5/6 (alles zwischen “rotem Tor” und EH) waren nass und sind </a:t>
            </a:r>
            <a:r>
              <a:rPr lang="de-DE" noProof="1">
                <a:solidFill>
                  <a:srgbClr val="FF0000"/>
                </a:solidFill>
              </a:rPr>
              <a:t>nicht weiter nutzbar</a:t>
            </a:r>
            <a:r>
              <a:rPr lang="de-DE" noProof="1"/>
              <a:t>, bereits kurz nach dem Brandereignis Korrosion festgestellt. Doppelboden zu ersetzen, Verkabelung zu ersetzen.</a:t>
            </a:r>
          </a:p>
          <a:p>
            <a:pPr lvl="1"/>
            <a:endParaRPr lang="de-DE" noProof="1"/>
          </a:p>
          <a:p>
            <a:pPr lvl="1"/>
            <a:r>
              <a:rPr lang="de-DE" b="1" noProof="1"/>
              <a:t>Ausnahme</a:t>
            </a:r>
            <a:r>
              <a:rPr lang="de-DE" noProof="1"/>
              <a:t>: Systeme mit tropfwasser- (IPX1, IPX2) oder spritzwassergeschütztem (IPX4, IP44) Gehäuse ausgeführt</a:t>
            </a:r>
            <a:br>
              <a:rPr lang="de-DE" noProof="1"/>
            </a:br>
            <a:r>
              <a:rPr lang="de-DE" noProof="1">
                <a:sym typeface="Wingdings" pitchFamily="2" charset="2"/>
              </a:rPr>
              <a:t> Schaltschränke der neuen </a:t>
            </a:r>
            <a:r>
              <a:rPr lang="de-DE" b="1" noProof="1">
                <a:sym typeface="Wingdings" pitchFamily="2" charset="2"/>
              </a:rPr>
              <a:t>UNILAC Vakuumsteuerung</a:t>
            </a:r>
            <a:r>
              <a:rPr lang="de-DE" noProof="1">
                <a:sym typeface="Wingdings" pitchFamily="2" charset="2"/>
              </a:rPr>
              <a:t>, sowie vermutlich die Magnetstromversorgungen in VR</a:t>
            </a:r>
            <a:endParaRPr lang="de-DE" sz="1800" noProof="1"/>
          </a:p>
          <a:p>
            <a:pPr marL="0" indent="0">
              <a:buNone/>
            </a:pPr>
            <a:endParaRPr lang="de-DE" sz="1100" noProof="1"/>
          </a:p>
          <a:p>
            <a:pPr marL="0" indent="0">
              <a:buNone/>
            </a:pPr>
            <a:endParaRPr lang="de-DE" sz="1100" noProof="1"/>
          </a:p>
          <a:p>
            <a:pPr marL="0" indent="0">
              <a:buNone/>
            </a:pPr>
            <a:endParaRPr lang="de-DE" sz="1100" noProof="1"/>
          </a:p>
        </p:txBody>
      </p:sp>
      <p:sp>
        <p:nvSpPr>
          <p:cNvPr id="6" name="Foliennummernplatzhalter 5">
            <a:extLst>
              <a:ext uri="{FF2B5EF4-FFF2-40B4-BE49-F238E27FC236}">
                <a16:creationId xmlns:a16="http://schemas.microsoft.com/office/drawing/2014/main" id="{78927B85-947C-E008-76EF-6ABD310210D6}"/>
              </a:ext>
            </a:extLst>
          </p:cNvPr>
          <p:cNvSpPr>
            <a:spLocks noGrp="1"/>
          </p:cNvSpPr>
          <p:nvPr>
            <p:ph type="sldNum" sz="quarter" idx="12"/>
          </p:nvPr>
        </p:nvSpPr>
        <p:spPr/>
        <p:txBody>
          <a:bodyPr/>
          <a:lstStyle/>
          <a:p>
            <a:fld id="{125CBDDA-5CCF-8748-8988-9DC6C8981774}" type="slidenum">
              <a:rPr lang="de-DE" smtClean="0"/>
              <a:t>5</a:t>
            </a:fld>
            <a:endParaRPr lang="de-DE"/>
          </a:p>
        </p:txBody>
      </p:sp>
      <p:sp>
        <p:nvSpPr>
          <p:cNvPr id="7" name="Datumsplatzhalter 3">
            <a:extLst>
              <a:ext uri="{FF2B5EF4-FFF2-40B4-BE49-F238E27FC236}">
                <a16:creationId xmlns:a16="http://schemas.microsoft.com/office/drawing/2014/main" id="{E1594EFB-8734-F180-4B3C-774C6AC3B497}"/>
              </a:ext>
            </a:extLst>
          </p:cNvPr>
          <p:cNvSpPr>
            <a:spLocks noGrp="1"/>
          </p:cNvSpPr>
          <p:nvPr>
            <p:ph type="dt" sz="half" idx="2"/>
          </p:nvPr>
        </p:nvSpPr>
        <p:spPr>
          <a:xfrm>
            <a:off x="7099200" y="4914483"/>
            <a:ext cx="825285" cy="273844"/>
          </a:xfrm>
        </p:spPr>
        <p:txBody>
          <a:bodyPr/>
          <a:lstStyle/>
          <a:p>
            <a:r>
              <a:rPr lang="de-DE" dirty="0"/>
              <a:t>2026-03-02</a:t>
            </a:r>
          </a:p>
        </p:txBody>
      </p:sp>
      <p:sp>
        <p:nvSpPr>
          <p:cNvPr id="8" name="Fußzeilenplatzhalter 4">
            <a:extLst>
              <a:ext uri="{FF2B5EF4-FFF2-40B4-BE49-F238E27FC236}">
                <a16:creationId xmlns:a16="http://schemas.microsoft.com/office/drawing/2014/main" id="{A1E53BE6-2A59-2EF6-1B7B-872F1F9C520A}"/>
              </a:ext>
            </a:extLst>
          </p:cNvPr>
          <p:cNvSpPr>
            <a:spLocks noGrp="1"/>
          </p:cNvSpPr>
          <p:nvPr>
            <p:ph type="ftr" sz="quarter" idx="3"/>
          </p:nvPr>
        </p:nvSpPr>
        <p:spPr>
          <a:xfrm>
            <a:off x="316800" y="4920459"/>
            <a:ext cx="6480000" cy="267868"/>
          </a:xfrm>
        </p:spPr>
        <p:txBody>
          <a:bodyPr/>
          <a:lstStyle/>
          <a:p>
            <a:pPr algn="l"/>
            <a:r>
              <a:rPr lang="en-US" dirty="0"/>
              <a:t>R. Bär | Controls Steering Group</a:t>
            </a:r>
            <a:endParaRPr lang="de-DE" dirty="0"/>
          </a:p>
        </p:txBody>
      </p:sp>
    </p:spTree>
    <p:extLst>
      <p:ext uri="{BB962C8B-B14F-4D97-AF65-F5344CB8AC3E}">
        <p14:creationId xmlns:p14="http://schemas.microsoft.com/office/powerpoint/2010/main" val="360576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A8E0B-BA45-55A7-E3A0-061E6344B0F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82920C-CCA4-9C4D-1D5F-4514D6876F02}"/>
              </a:ext>
            </a:extLst>
          </p:cNvPr>
          <p:cNvSpPr>
            <a:spLocks noGrp="1"/>
          </p:cNvSpPr>
          <p:nvPr>
            <p:ph type="title"/>
          </p:nvPr>
        </p:nvSpPr>
        <p:spPr/>
        <p:txBody>
          <a:bodyPr/>
          <a:lstStyle/>
          <a:p>
            <a:r>
              <a:rPr lang="en-US" dirty="0"/>
              <a:t>Schaden an </a:t>
            </a:r>
            <a:r>
              <a:rPr lang="en-US" dirty="0" err="1"/>
              <a:t>Kontrollsystemkomponenten</a:t>
            </a:r>
            <a:endParaRPr lang="de-DE" dirty="0"/>
          </a:p>
        </p:txBody>
      </p:sp>
      <p:sp>
        <p:nvSpPr>
          <p:cNvPr id="3" name="Inhaltsplatzhalter 2">
            <a:extLst>
              <a:ext uri="{FF2B5EF4-FFF2-40B4-BE49-F238E27FC236}">
                <a16:creationId xmlns:a16="http://schemas.microsoft.com/office/drawing/2014/main" id="{F0D4256C-A402-0664-709B-65DB254704D3}"/>
              </a:ext>
            </a:extLst>
          </p:cNvPr>
          <p:cNvSpPr>
            <a:spLocks noGrp="1"/>
          </p:cNvSpPr>
          <p:nvPr>
            <p:ph idx="1"/>
          </p:nvPr>
        </p:nvSpPr>
        <p:spPr>
          <a:xfrm>
            <a:off x="317635" y="1255363"/>
            <a:ext cx="8420176" cy="3510341"/>
          </a:xfrm>
        </p:spPr>
        <p:txBody>
          <a:bodyPr/>
          <a:lstStyle/>
          <a:p>
            <a:pPr marL="0" indent="0">
              <a:buNone/>
            </a:pPr>
            <a:r>
              <a:rPr lang="de-DE" sz="1500" b="1" noProof="1">
                <a:solidFill>
                  <a:srgbClr val="0070C0"/>
                </a:solidFill>
              </a:rPr>
              <a:t>Welche Systeme sind betroffen?</a:t>
            </a:r>
          </a:p>
          <a:p>
            <a:pPr lvl="1"/>
            <a:r>
              <a:rPr lang="de-DE" dirty="0"/>
              <a:t>Zentraler Verteiler ACC-Netzwerk in LSB4</a:t>
            </a:r>
          </a:p>
          <a:p>
            <a:pPr lvl="2"/>
            <a:r>
              <a:rPr lang="de-DE" dirty="0">
                <a:sym typeface="Wingdings" pitchFamily="2" charset="2"/>
              </a:rPr>
              <a:t> Anbindung </a:t>
            </a:r>
            <a:r>
              <a:rPr lang="de-DE" dirty="0"/>
              <a:t>BH, VR, EH, SH1-4 (HLI, String-Test), TES, LBH, C24</a:t>
            </a:r>
          </a:p>
          <a:p>
            <a:pPr lvl="2"/>
            <a:r>
              <a:rPr lang="de-DE" dirty="0">
                <a:sym typeface="Wingdings" pitchFamily="2" charset="2"/>
              </a:rPr>
              <a:t> Notversorgung SH aktiv, weitere in Vorbereitung</a:t>
            </a:r>
            <a:endParaRPr lang="de-DE" dirty="0"/>
          </a:p>
          <a:p>
            <a:pPr lvl="1"/>
            <a:endParaRPr lang="de-DE" dirty="0"/>
          </a:p>
          <a:p>
            <a:pPr lvl="1"/>
            <a:r>
              <a:rPr lang="de-DE" dirty="0"/>
              <a:t>Timing System UNILAC (komplett) in LSB4, LSB6</a:t>
            </a:r>
          </a:p>
          <a:p>
            <a:pPr lvl="2"/>
            <a:r>
              <a:rPr lang="de-DE" dirty="0"/>
              <a:t>Zentrale Verteilung (WR </a:t>
            </a:r>
            <a:r>
              <a:rPr lang="de-DE" dirty="0" err="1"/>
              <a:t>switches</a:t>
            </a:r>
            <a:r>
              <a:rPr lang="de-DE" dirty="0"/>
              <a:t>) für WR-Netzwerk (BH, VR, EH, SH)</a:t>
            </a:r>
          </a:p>
          <a:p>
            <a:pPr lvl="2"/>
            <a:r>
              <a:rPr lang="de-DE" dirty="0"/>
              <a:t>Timing Gateways WR</a:t>
            </a:r>
            <a:r>
              <a:rPr lang="de-DE" dirty="0">
                <a:sym typeface="Wingdings" pitchFamily="2" charset="2"/>
              </a:rPr>
              <a:t>MIL (8x SCU), alle Timing Bereiche (IQTK)</a:t>
            </a:r>
          </a:p>
          <a:p>
            <a:pPr lvl="2"/>
            <a:r>
              <a:rPr lang="de-DE" dirty="0">
                <a:sym typeface="Wingdings" pitchFamily="2" charset="2"/>
              </a:rPr>
              <a:t>Alle MIL-</a:t>
            </a:r>
            <a:r>
              <a:rPr lang="de-DE" dirty="0" err="1">
                <a:sym typeface="Wingdings" pitchFamily="2" charset="2"/>
              </a:rPr>
              <a:t>Timingbus</a:t>
            </a:r>
            <a:r>
              <a:rPr lang="de-DE" dirty="0">
                <a:sym typeface="Wingdings" pitchFamily="2" charset="2"/>
              </a:rPr>
              <a:t> Treiber-Verstärkern  </a:t>
            </a:r>
            <a:r>
              <a:rPr lang="de-DE" dirty="0" err="1">
                <a:sym typeface="Wingdings" pitchFamily="2" charset="2"/>
              </a:rPr>
              <a:t>Twinax</a:t>
            </a:r>
            <a:r>
              <a:rPr lang="de-DE" dirty="0">
                <a:sym typeface="Wingdings" pitchFamily="2" charset="2"/>
              </a:rPr>
              <a:t> Koaxialkabel (Hauptstränge) ins Feld</a:t>
            </a:r>
          </a:p>
          <a:p>
            <a:pPr lvl="2"/>
            <a:r>
              <a:rPr lang="de-DE" dirty="0">
                <a:sym typeface="Wingdings" pitchFamily="2" charset="2"/>
              </a:rPr>
              <a:t>Lokale MIL-</a:t>
            </a:r>
            <a:r>
              <a:rPr lang="de-DE" dirty="0" err="1">
                <a:sym typeface="Wingdings" pitchFamily="2" charset="2"/>
              </a:rPr>
              <a:t>Timingboxen</a:t>
            </a:r>
            <a:r>
              <a:rPr lang="de-DE" dirty="0">
                <a:sym typeface="Wingdings" pitchFamily="2" charset="2"/>
              </a:rPr>
              <a:t>* (lokale Verstärker/Verteiler)</a:t>
            </a:r>
          </a:p>
          <a:p>
            <a:pPr lvl="2"/>
            <a:r>
              <a:rPr lang="de-DE" dirty="0">
                <a:sym typeface="Wingdings" pitchFamily="2" charset="2"/>
              </a:rPr>
              <a:t>Verteilung MIL-Timing ins Feld (BH, VR, EH, SH, TK)</a:t>
            </a:r>
          </a:p>
          <a:p>
            <a:pPr lvl="1"/>
            <a:endParaRPr lang="de-DE" dirty="0">
              <a:sym typeface="Wingdings" pitchFamily="2" charset="2"/>
            </a:endParaRPr>
          </a:p>
          <a:p>
            <a:pPr lvl="1"/>
            <a:r>
              <a:rPr lang="de-DE" dirty="0" err="1">
                <a:sym typeface="Wingdings" pitchFamily="2" charset="2"/>
              </a:rPr>
              <a:t>Profinet</a:t>
            </a:r>
            <a:r>
              <a:rPr lang="de-DE" dirty="0">
                <a:sym typeface="Wingdings" pitchFamily="2" charset="2"/>
              </a:rPr>
              <a:t> Netzwerk (Industrial Systeme, Vakuum-Steuerungen, Interlock-System)</a:t>
            </a:r>
          </a:p>
        </p:txBody>
      </p:sp>
      <p:sp>
        <p:nvSpPr>
          <p:cNvPr id="6" name="Foliennummernplatzhalter 5">
            <a:extLst>
              <a:ext uri="{FF2B5EF4-FFF2-40B4-BE49-F238E27FC236}">
                <a16:creationId xmlns:a16="http://schemas.microsoft.com/office/drawing/2014/main" id="{815BEB4A-DF8C-ABAD-FCF0-12CC314B1256}"/>
              </a:ext>
            </a:extLst>
          </p:cNvPr>
          <p:cNvSpPr>
            <a:spLocks noGrp="1"/>
          </p:cNvSpPr>
          <p:nvPr>
            <p:ph type="sldNum" sz="quarter" idx="12"/>
          </p:nvPr>
        </p:nvSpPr>
        <p:spPr/>
        <p:txBody>
          <a:bodyPr/>
          <a:lstStyle/>
          <a:p>
            <a:fld id="{125CBDDA-5CCF-8748-8988-9DC6C8981774}" type="slidenum">
              <a:rPr lang="de-DE" smtClean="0"/>
              <a:t>6</a:t>
            </a:fld>
            <a:endParaRPr lang="de-DE"/>
          </a:p>
        </p:txBody>
      </p:sp>
      <p:sp>
        <p:nvSpPr>
          <p:cNvPr id="7" name="Datumsplatzhalter 3">
            <a:extLst>
              <a:ext uri="{FF2B5EF4-FFF2-40B4-BE49-F238E27FC236}">
                <a16:creationId xmlns:a16="http://schemas.microsoft.com/office/drawing/2014/main" id="{E3E0503A-A2B0-B717-DB22-E68A3944A89B}"/>
              </a:ext>
            </a:extLst>
          </p:cNvPr>
          <p:cNvSpPr>
            <a:spLocks noGrp="1"/>
          </p:cNvSpPr>
          <p:nvPr>
            <p:ph type="dt" sz="half" idx="2"/>
          </p:nvPr>
        </p:nvSpPr>
        <p:spPr>
          <a:xfrm>
            <a:off x="7099200" y="4914483"/>
            <a:ext cx="825285" cy="273844"/>
          </a:xfrm>
        </p:spPr>
        <p:txBody>
          <a:bodyPr/>
          <a:lstStyle/>
          <a:p>
            <a:r>
              <a:rPr lang="de-DE" dirty="0"/>
              <a:t>2026-03-02</a:t>
            </a:r>
          </a:p>
        </p:txBody>
      </p:sp>
      <p:sp>
        <p:nvSpPr>
          <p:cNvPr id="8" name="Fußzeilenplatzhalter 4">
            <a:extLst>
              <a:ext uri="{FF2B5EF4-FFF2-40B4-BE49-F238E27FC236}">
                <a16:creationId xmlns:a16="http://schemas.microsoft.com/office/drawing/2014/main" id="{DB215944-3956-6EF7-91A1-8C17A86C4579}"/>
              </a:ext>
            </a:extLst>
          </p:cNvPr>
          <p:cNvSpPr>
            <a:spLocks noGrp="1"/>
          </p:cNvSpPr>
          <p:nvPr>
            <p:ph type="ftr" sz="quarter" idx="3"/>
          </p:nvPr>
        </p:nvSpPr>
        <p:spPr>
          <a:xfrm>
            <a:off x="316800" y="4920459"/>
            <a:ext cx="6480000" cy="267868"/>
          </a:xfrm>
        </p:spPr>
        <p:txBody>
          <a:bodyPr/>
          <a:lstStyle/>
          <a:p>
            <a:pPr algn="l"/>
            <a:r>
              <a:rPr lang="en-US" dirty="0"/>
              <a:t>R. Bär | Controls Steering Group</a:t>
            </a:r>
            <a:endParaRPr lang="de-DE" dirty="0"/>
          </a:p>
        </p:txBody>
      </p:sp>
    </p:spTree>
    <p:extLst>
      <p:ext uri="{BB962C8B-B14F-4D97-AF65-F5344CB8AC3E}">
        <p14:creationId xmlns:p14="http://schemas.microsoft.com/office/powerpoint/2010/main" val="184402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7DD14-F43C-867D-19BB-46C2FE267CA7}"/>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B73C632-9C2F-C642-3714-C269D72E06B7}"/>
              </a:ext>
            </a:extLst>
          </p:cNvPr>
          <p:cNvSpPr>
            <a:spLocks noGrp="1"/>
          </p:cNvSpPr>
          <p:nvPr>
            <p:ph type="sldNum" sz="quarter" idx="12"/>
          </p:nvPr>
        </p:nvSpPr>
        <p:spPr/>
        <p:txBody>
          <a:bodyPr/>
          <a:lstStyle/>
          <a:p>
            <a:fld id="{125CBDDA-5CCF-8748-8988-9DC6C8981774}" type="slidenum">
              <a:rPr lang="de-DE" smtClean="0"/>
              <a:t>7</a:t>
            </a:fld>
            <a:endParaRPr lang="de-DE"/>
          </a:p>
        </p:txBody>
      </p:sp>
      <p:pic>
        <p:nvPicPr>
          <p:cNvPr id="1026" name="Picture 2">
            <a:extLst>
              <a:ext uri="{FF2B5EF4-FFF2-40B4-BE49-F238E27FC236}">
                <a16:creationId xmlns:a16="http://schemas.microsoft.com/office/drawing/2014/main" id="{18C839EA-EBD4-1116-0E08-61090DE1CC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50" t="11588" b="32911"/>
          <a:stretch>
            <a:fillRect/>
          </a:stretch>
        </p:blipFill>
        <p:spPr bwMode="auto">
          <a:xfrm>
            <a:off x="316800" y="984070"/>
            <a:ext cx="8204851" cy="392903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0FA3412D-F406-6C25-C984-C4D00A0D6DA1}"/>
              </a:ext>
            </a:extLst>
          </p:cNvPr>
          <p:cNvSpPr>
            <a:spLocks noGrp="1"/>
          </p:cNvSpPr>
          <p:nvPr>
            <p:ph type="title"/>
          </p:nvPr>
        </p:nvSpPr>
        <p:spPr/>
        <p:txBody>
          <a:bodyPr/>
          <a:lstStyle/>
          <a:p>
            <a:r>
              <a:rPr lang="en-GB" dirty="0"/>
              <a:t>Networks</a:t>
            </a:r>
          </a:p>
        </p:txBody>
      </p:sp>
      <p:sp>
        <p:nvSpPr>
          <p:cNvPr id="2" name="5-point Star 1">
            <a:extLst>
              <a:ext uri="{FF2B5EF4-FFF2-40B4-BE49-F238E27FC236}">
                <a16:creationId xmlns:a16="http://schemas.microsoft.com/office/drawing/2014/main" id="{923C8374-F0E6-2F84-6FD2-B876EE05C4E2}"/>
              </a:ext>
            </a:extLst>
          </p:cNvPr>
          <p:cNvSpPr/>
          <p:nvPr/>
        </p:nvSpPr>
        <p:spPr>
          <a:xfrm>
            <a:off x="4572000" y="3614057"/>
            <a:ext cx="269966" cy="226423"/>
          </a:xfrm>
          <a:prstGeom prst="star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Datumsplatzhalter 3">
            <a:extLst>
              <a:ext uri="{FF2B5EF4-FFF2-40B4-BE49-F238E27FC236}">
                <a16:creationId xmlns:a16="http://schemas.microsoft.com/office/drawing/2014/main" id="{8B840977-7B44-B747-74C2-A776581EA9E2}"/>
              </a:ext>
            </a:extLst>
          </p:cNvPr>
          <p:cNvSpPr>
            <a:spLocks noGrp="1"/>
          </p:cNvSpPr>
          <p:nvPr>
            <p:ph type="dt" sz="half" idx="2"/>
          </p:nvPr>
        </p:nvSpPr>
        <p:spPr>
          <a:xfrm>
            <a:off x="7099200" y="4914483"/>
            <a:ext cx="825285" cy="273844"/>
          </a:xfrm>
        </p:spPr>
        <p:txBody>
          <a:bodyPr/>
          <a:lstStyle/>
          <a:p>
            <a:r>
              <a:rPr lang="de-DE" dirty="0"/>
              <a:t>2026-03-02</a:t>
            </a:r>
          </a:p>
        </p:txBody>
      </p:sp>
      <p:sp>
        <p:nvSpPr>
          <p:cNvPr id="7" name="Fußzeilenplatzhalter 4">
            <a:extLst>
              <a:ext uri="{FF2B5EF4-FFF2-40B4-BE49-F238E27FC236}">
                <a16:creationId xmlns:a16="http://schemas.microsoft.com/office/drawing/2014/main" id="{78DF8D2D-A0F7-8421-8F2A-4359D8CA042A}"/>
              </a:ext>
            </a:extLst>
          </p:cNvPr>
          <p:cNvSpPr>
            <a:spLocks noGrp="1"/>
          </p:cNvSpPr>
          <p:nvPr>
            <p:ph type="ftr" sz="quarter" idx="3"/>
          </p:nvPr>
        </p:nvSpPr>
        <p:spPr>
          <a:xfrm>
            <a:off x="316800" y="4920459"/>
            <a:ext cx="6480000" cy="267868"/>
          </a:xfrm>
        </p:spPr>
        <p:txBody>
          <a:bodyPr/>
          <a:lstStyle/>
          <a:p>
            <a:pPr algn="l"/>
            <a:r>
              <a:rPr lang="en-US" dirty="0"/>
              <a:t>R. Bär | Controls Steering Group</a:t>
            </a:r>
            <a:endParaRPr lang="de-DE" dirty="0"/>
          </a:p>
        </p:txBody>
      </p:sp>
    </p:spTree>
    <p:extLst>
      <p:ext uri="{BB962C8B-B14F-4D97-AF65-F5344CB8AC3E}">
        <p14:creationId xmlns:p14="http://schemas.microsoft.com/office/powerpoint/2010/main" val="3859470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5A639-62DC-170E-0E7D-546F0E7E97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8FEFCA-36F6-61F3-4028-43B9A371D25A}"/>
              </a:ext>
            </a:extLst>
          </p:cNvPr>
          <p:cNvSpPr>
            <a:spLocks noGrp="1"/>
          </p:cNvSpPr>
          <p:nvPr>
            <p:ph type="title"/>
          </p:nvPr>
        </p:nvSpPr>
        <p:spPr/>
        <p:txBody>
          <a:bodyPr/>
          <a:lstStyle/>
          <a:p>
            <a:r>
              <a:rPr lang="en-US" dirty="0"/>
              <a:t>Schaden an </a:t>
            </a:r>
            <a:r>
              <a:rPr lang="en-US" dirty="0" err="1"/>
              <a:t>Kontrollsystemkomponenten</a:t>
            </a:r>
            <a:endParaRPr lang="de-DE" dirty="0"/>
          </a:p>
        </p:txBody>
      </p:sp>
      <p:sp>
        <p:nvSpPr>
          <p:cNvPr id="3" name="Inhaltsplatzhalter 2">
            <a:extLst>
              <a:ext uri="{FF2B5EF4-FFF2-40B4-BE49-F238E27FC236}">
                <a16:creationId xmlns:a16="http://schemas.microsoft.com/office/drawing/2014/main" id="{C4DDA31B-D823-0F5E-2DD7-32BBCA759C7C}"/>
              </a:ext>
            </a:extLst>
          </p:cNvPr>
          <p:cNvSpPr>
            <a:spLocks noGrp="1"/>
          </p:cNvSpPr>
          <p:nvPr>
            <p:ph idx="1"/>
          </p:nvPr>
        </p:nvSpPr>
        <p:spPr>
          <a:xfrm>
            <a:off x="316800" y="1109615"/>
            <a:ext cx="8420176" cy="3803488"/>
          </a:xfrm>
        </p:spPr>
        <p:txBody>
          <a:bodyPr/>
          <a:lstStyle/>
          <a:p>
            <a:pPr marL="0" indent="0">
              <a:buNone/>
            </a:pPr>
            <a:r>
              <a:rPr lang="de-DE" sz="1500" b="1" noProof="1">
                <a:solidFill>
                  <a:srgbClr val="0070C0"/>
                </a:solidFill>
              </a:rPr>
              <a:t>Welche Systeme sind betroffen (Fortsetzung)</a:t>
            </a:r>
            <a:endParaRPr lang="en-GB" dirty="0"/>
          </a:p>
          <a:p>
            <a:pPr lvl="1"/>
            <a:r>
              <a:rPr lang="de-DE" noProof="1"/>
              <a:t>„Chopper-Steuerung“ (schnelles Beam Interlocksystem)</a:t>
            </a:r>
          </a:p>
          <a:p>
            <a:pPr lvl="1"/>
            <a:r>
              <a:rPr lang="de-DE" noProof="1"/>
              <a:t>SVÜ (Strahlverlustüberwachung ALT und NEU</a:t>
            </a:r>
          </a:p>
          <a:p>
            <a:pPr lvl="1"/>
            <a:r>
              <a:rPr lang="de-DE" noProof="1"/>
              <a:t>BTM System NEU</a:t>
            </a:r>
          </a:p>
          <a:p>
            <a:pPr marL="342900" lvl="1" indent="0">
              <a:buNone/>
            </a:pPr>
            <a:endParaRPr lang="de-DE" noProof="1"/>
          </a:p>
          <a:p>
            <a:pPr lvl="1"/>
            <a:r>
              <a:rPr lang="de-DE" noProof="1"/>
              <a:t>Ansteuer-Crates (19“ 9HE VME Crates) mit Gruppenmikrocontroller und SE-Echtzeitrechnern für alle Geräte im Bereich (6 Stk in LSB4,5,6)</a:t>
            </a:r>
          </a:p>
          <a:p>
            <a:pPr lvl="2"/>
            <a:r>
              <a:rPr lang="de-DE" noProof="1"/>
              <a:t>Magnetstromversorgungen (aber lokale IFK sollten in Ordnung sein, da in SVE eingebaut)</a:t>
            </a:r>
          </a:p>
          <a:p>
            <a:pPr lvl="2"/>
            <a:r>
              <a:rPr lang="de-DE" noProof="1"/>
              <a:t>HF-Ansteuerungen (siehe oben)</a:t>
            </a:r>
          </a:p>
          <a:p>
            <a:pPr lvl="2"/>
            <a:r>
              <a:rPr lang="de-DE" noProof="1"/>
              <a:t>Strahldiagnosesysteme (diverse) </a:t>
            </a:r>
            <a:r>
              <a:rPr lang="de-DE" noProof="1">
                <a:sym typeface="Wingdings" pitchFamily="2" charset="2"/>
              </a:rPr>
              <a:t> alle lokalen Ansteuerelektroniken (3 HE IFK, Spezialkarten)</a:t>
            </a:r>
            <a:endParaRPr lang="de-DE" noProof="1"/>
          </a:p>
          <a:p>
            <a:pPr lvl="1"/>
            <a:r>
              <a:rPr lang="de-DE" noProof="1"/>
              <a:t>SCU-Ansteuerungen PLA (neu) – Pressluftantriebe</a:t>
            </a:r>
          </a:p>
          <a:p>
            <a:pPr lvl="1"/>
            <a:r>
              <a:rPr lang="de-DE" noProof="1"/>
              <a:t>Digitizer-Systeme (3 Server, 4 Digitizer)</a:t>
            </a:r>
          </a:p>
          <a:p>
            <a:pPr lvl="1"/>
            <a:r>
              <a:rPr lang="de-DE" noProof="1"/>
              <a:t>Rahmenpulsgeneratoren für Timing-Signale für EH-Experimente</a:t>
            </a:r>
          </a:p>
          <a:p>
            <a:pPr marL="342900" lvl="1" indent="0">
              <a:buNone/>
            </a:pPr>
            <a:endParaRPr lang="de-DE" noProof="1"/>
          </a:p>
          <a:p>
            <a:pPr marL="0" indent="0">
              <a:buNone/>
            </a:pPr>
            <a:endParaRPr lang="de-DE" sz="1100" noProof="1"/>
          </a:p>
          <a:p>
            <a:pPr marL="0" indent="0">
              <a:buNone/>
            </a:pPr>
            <a:endParaRPr lang="de-DE" sz="1100" noProof="1"/>
          </a:p>
        </p:txBody>
      </p:sp>
      <p:sp>
        <p:nvSpPr>
          <p:cNvPr id="6" name="Foliennummernplatzhalter 5">
            <a:extLst>
              <a:ext uri="{FF2B5EF4-FFF2-40B4-BE49-F238E27FC236}">
                <a16:creationId xmlns:a16="http://schemas.microsoft.com/office/drawing/2014/main" id="{8D3DAFFC-9F15-4032-068F-F8F274F5ADF7}"/>
              </a:ext>
            </a:extLst>
          </p:cNvPr>
          <p:cNvSpPr>
            <a:spLocks noGrp="1"/>
          </p:cNvSpPr>
          <p:nvPr>
            <p:ph type="sldNum" sz="quarter" idx="12"/>
          </p:nvPr>
        </p:nvSpPr>
        <p:spPr/>
        <p:txBody>
          <a:bodyPr/>
          <a:lstStyle/>
          <a:p>
            <a:fld id="{125CBDDA-5CCF-8748-8988-9DC6C8981774}" type="slidenum">
              <a:rPr lang="de-DE" smtClean="0"/>
              <a:t>8</a:t>
            </a:fld>
            <a:endParaRPr lang="de-DE"/>
          </a:p>
        </p:txBody>
      </p:sp>
      <p:sp>
        <p:nvSpPr>
          <p:cNvPr id="7" name="Datumsplatzhalter 3">
            <a:extLst>
              <a:ext uri="{FF2B5EF4-FFF2-40B4-BE49-F238E27FC236}">
                <a16:creationId xmlns:a16="http://schemas.microsoft.com/office/drawing/2014/main" id="{1E485821-1D20-2588-9162-001D5C38B50B}"/>
              </a:ext>
            </a:extLst>
          </p:cNvPr>
          <p:cNvSpPr>
            <a:spLocks noGrp="1"/>
          </p:cNvSpPr>
          <p:nvPr>
            <p:ph type="dt" sz="half" idx="2"/>
          </p:nvPr>
        </p:nvSpPr>
        <p:spPr>
          <a:xfrm>
            <a:off x="7099200" y="4914483"/>
            <a:ext cx="825285" cy="273844"/>
          </a:xfrm>
        </p:spPr>
        <p:txBody>
          <a:bodyPr/>
          <a:lstStyle/>
          <a:p>
            <a:r>
              <a:rPr lang="de-DE" dirty="0"/>
              <a:t>2026-03-02</a:t>
            </a:r>
          </a:p>
        </p:txBody>
      </p:sp>
      <p:sp>
        <p:nvSpPr>
          <p:cNvPr id="8" name="Fußzeilenplatzhalter 4">
            <a:extLst>
              <a:ext uri="{FF2B5EF4-FFF2-40B4-BE49-F238E27FC236}">
                <a16:creationId xmlns:a16="http://schemas.microsoft.com/office/drawing/2014/main" id="{D551B0D2-035C-16E0-4B09-5A037BD3B609}"/>
              </a:ext>
            </a:extLst>
          </p:cNvPr>
          <p:cNvSpPr>
            <a:spLocks noGrp="1"/>
          </p:cNvSpPr>
          <p:nvPr>
            <p:ph type="ftr" sz="quarter" idx="3"/>
          </p:nvPr>
        </p:nvSpPr>
        <p:spPr>
          <a:xfrm>
            <a:off x="316800" y="4920459"/>
            <a:ext cx="6480000" cy="267868"/>
          </a:xfrm>
        </p:spPr>
        <p:txBody>
          <a:bodyPr/>
          <a:lstStyle/>
          <a:p>
            <a:pPr algn="l"/>
            <a:r>
              <a:rPr lang="en-US" dirty="0"/>
              <a:t>R. Bär | Controls Steering Group</a:t>
            </a:r>
            <a:endParaRPr lang="de-DE" dirty="0"/>
          </a:p>
        </p:txBody>
      </p:sp>
    </p:spTree>
    <p:extLst>
      <p:ext uri="{BB962C8B-B14F-4D97-AF65-F5344CB8AC3E}">
        <p14:creationId xmlns:p14="http://schemas.microsoft.com/office/powerpoint/2010/main" val="65903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49607-B873-6834-1079-F0AEEC4CC7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3FD630-4C4A-8254-2A9D-D091CA273E15}"/>
              </a:ext>
            </a:extLst>
          </p:cNvPr>
          <p:cNvSpPr>
            <a:spLocks noGrp="1"/>
          </p:cNvSpPr>
          <p:nvPr>
            <p:ph type="title"/>
          </p:nvPr>
        </p:nvSpPr>
        <p:spPr/>
        <p:txBody>
          <a:bodyPr/>
          <a:lstStyle/>
          <a:p>
            <a:r>
              <a:rPr lang="en-US" dirty="0"/>
              <a:t>Schaden an </a:t>
            </a:r>
            <a:r>
              <a:rPr lang="en-US" dirty="0" err="1"/>
              <a:t>Kontrollsystemkomponenten</a:t>
            </a:r>
            <a:endParaRPr lang="de-DE" dirty="0"/>
          </a:p>
        </p:txBody>
      </p:sp>
      <p:sp>
        <p:nvSpPr>
          <p:cNvPr id="3" name="Inhaltsplatzhalter 2">
            <a:extLst>
              <a:ext uri="{FF2B5EF4-FFF2-40B4-BE49-F238E27FC236}">
                <a16:creationId xmlns:a16="http://schemas.microsoft.com/office/drawing/2014/main" id="{4510D8E5-5B5B-4503-A45C-05C462466A89}"/>
              </a:ext>
            </a:extLst>
          </p:cNvPr>
          <p:cNvSpPr>
            <a:spLocks noGrp="1"/>
          </p:cNvSpPr>
          <p:nvPr>
            <p:ph idx="1"/>
          </p:nvPr>
        </p:nvSpPr>
        <p:spPr>
          <a:xfrm>
            <a:off x="317635" y="1255363"/>
            <a:ext cx="8420176" cy="3510341"/>
          </a:xfrm>
        </p:spPr>
        <p:txBody>
          <a:bodyPr/>
          <a:lstStyle/>
          <a:p>
            <a:pPr marL="0" indent="0">
              <a:buNone/>
            </a:pPr>
            <a:r>
              <a:rPr lang="de-DE" noProof="1"/>
              <a:t>Weitere Bereiche:</a:t>
            </a:r>
          </a:p>
          <a:p>
            <a:endParaRPr lang="de-DE" noProof="1"/>
          </a:p>
          <a:p>
            <a:r>
              <a:rPr lang="de-DE" b="1" noProof="1">
                <a:solidFill>
                  <a:schemeClr val="accent1"/>
                </a:solidFill>
              </a:rPr>
              <a:t>EH-Keller</a:t>
            </a:r>
          </a:p>
          <a:p>
            <a:pPr lvl="1"/>
            <a:r>
              <a:rPr lang="de-DE" noProof="1"/>
              <a:t>Nur Löschwasser auf dem Boden (10 cm)</a:t>
            </a:r>
          </a:p>
          <a:p>
            <a:pPr lvl="1"/>
            <a:r>
              <a:rPr lang="de-DE" noProof="1"/>
              <a:t>Keine Schäden an den Racks, Verkabelung nicht auf dem Boden</a:t>
            </a:r>
          </a:p>
          <a:p>
            <a:pPr lvl="1"/>
            <a:r>
              <a:rPr lang="de-DE" noProof="1"/>
              <a:t>Aber: indirekt betroffen (Verlust der Anbindung)</a:t>
            </a:r>
          </a:p>
          <a:p>
            <a:pPr marL="342900" lvl="1" indent="0">
              <a:buNone/>
            </a:pPr>
            <a:endParaRPr lang="de-DE" noProof="1"/>
          </a:p>
          <a:p>
            <a:pPr marL="0" indent="0">
              <a:buNone/>
            </a:pPr>
            <a:endParaRPr lang="de-DE" sz="1100" noProof="1"/>
          </a:p>
        </p:txBody>
      </p:sp>
      <p:sp>
        <p:nvSpPr>
          <p:cNvPr id="6" name="Foliennummernplatzhalter 5">
            <a:extLst>
              <a:ext uri="{FF2B5EF4-FFF2-40B4-BE49-F238E27FC236}">
                <a16:creationId xmlns:a16="http://schemas.microsoft.com/office/drawing/2014/main" id="{500DDB95-8501-B137-08B2-D15DC3847FCD}"/>
              </a:ext>
            </a:extLst>
          </p:cNvPr>
          <p:cNvSpPr>
            <a:spLocks noGrp="1"/>
          </p:cNvSpPr>
          <p:nvPr>
            <p:ph type="sldNum" sz="quarter" idx="12"/>
          </p:nvPr>
        </p:nvSpPr>
        <p:spPr/>
        <p:txBody>
          <a:bodyPr/>
          <a:lstStyle/>
          <a:p>
            <a:fld id="{125CBDDA-5CCF-8748-8988-9DC6C8981774}" type="slidenum">
              <a:rPr lang="de-DE" smtClean="0"/>
              <a:t>9</a:t>
            </a:fld>
            <a:endParaRPr lang="de-DE"/>
          </a:p>
        </p:txBody>
      </p:sp>
      <p:sp>
        <p:nvSpPr>
          <p:cNvPr id="7" name="Datumsplatzhalter 3">
            <a:extLst>
              <a:ext uri="{FF2B5EF4-FFF2-40B4-BE49-F238E27FC236}">
                <a16:creationId xmlns:a16="http://schemas.microsoft.com/office/drawing/2014/main" id="{AC615D73-4185-DC61-99BF-471798B612AB}"/>
              </a:ext>
            </a:extLst>
          </p:cNvPr>
          <p:cNvSpPr>
            <a:spLocks noGrp="1"/>
          </p:cNvSpPr>
          <p:nvPr>
            <p:ph type="dt" sz="half" idx="2"/>
          </p:nvPr>
        </p:nvSpPr>
        <p:spPr>
          <a:xfrm>
            <a:off x="7099200" y="4914483"/>
            <a:ext cx="825285" cy="273844"/>
          </a:xfrm>
        </p:spPr>
        <p:txBody>
          <a:bodyPr/>
          <a:lstStyle/>
          <a:p>
            <a:r>
              <a:rPr lang="de-DE" dirty="0"/>
              <a:t>2026-03-02</a:t>
            </a:r>
          </a:p>
        </p:txBody>
      </p:sp>
      <p:sp>
        <p:nvSpPr>
          <p:cNvPr id="8" name="Fußzeilenplatzhalter 4">
            <a:extLst>
              <a:ext uri="{FF2B5EF4-FFF2-40B4-BE49-F238E27FC236}">
                <a16:creationId xmlns:a16="http://schemas.microsoft.com/office/drawing/2014/main" id="{45D8EC44-EC73-543F-793E-696BE366830D}"/>
              </a:ext>
            </a:extLst>
          </p:cNvPr>
          <p:cNvSpPr>
            <a:spLocks noGrp="1"/>
          </p:cNvSpPr>
          <p:nvPr>
            <p:ph type="ftr" sz="quarter" idx="3"/>
          </p:nvPr>
        </p:nvSpPr>
        <p:spPr>
          <a:xfrm>
            <a:off x="316800" y="4920459"/>
            <a:ext cx="6480000" cy="267868"/>
          </a:xfrm>
        </p:spPr>
        <p:txBody>
          <a:bodyPr/>
          <a:lstStyle/>
          <a:p>
            <a:pPr algn="l"/>
            <a:r>
              <a:rPr lang="en-US" dirty="0"/>
              <a:t>R. Bär | Controls Steering Group</a:t>
            </a:r>
            <a:endParaRPr lang="de-DE" dirty="0"/>
          </a:p>
        </p:txBody>
      </p:sp>
    </p:spTree>
    <p:extLst>
      <p:ext uri="{BB962C8B-B14F-4D97-AF65-F5344CB8AC3E}">
        <p14:creationId xmlns:p14="http://schemas.microsoft.com/office/powerpoint/2010/main" val="1039977881"/>
      </p:ext>
    </p:extLst>
  </p:cSld>
  <p:clrMapOvr>
    <a:masterClrMapping/>
  </p:clrMapOvr>
</p:sld>
</file>

<file path=ppt/theme/theme1.xml><?xml version="1.0" encoding="utf-8"?>
<a:theme xmlns:a="http://schemas.openxmlformats.org/drawingml/2006/main" name="fair-gsi-folienmaster_2017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Präsentation8" id="{88F67082-FAA7-774F-81ED-C94DAF9F09F3}" vid="{76C6051D-27C6-564A-8764-CCBC0645D37F}"/>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fair-gsi-folienmaster_2019_16zu9</Template>
  <TotalTime>443</TotalTime>
  <Words>1270</Words>
  <Application>Microsoft Macintosh PowerPoint</Application>
  <PresentationFormat>On-screen Show (16:9)</PresentationFormat>
  <Paragraphs>165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fair-gsi-folienmaster_2017_onering</vt:lpstr>
      <vt:lpstr>Kontrollsystem: Schaden, Wiederaufbau, Szenarien - Erste Einschätzungen und Überlegungen, nur für den internen Gebrauch -</vt:lpstr>
      <vt:lpstr>Schaden an Kontrollsystemkomponenten</vt:lpstr>
      <vt:lpstr>Schaden an Kontrollsystemkomponenten</vt:lpstr>
      <vt:lpstr>Schaden durch Löschwasser (Recherche)</vt:lpstr>
      <vt:lpstr>Schaden an Kontrollsystemkomponenten</vt:lpstr>
      <vt:lpstr>Schaden an Kontrollsystemkomponenten</vt:lpstr>
      <vt:lpstr>Networks</vt:lpstr>
      <vt:lpstr>Schaden an Kontrollsystemkomponenten</vt:lpstr>
      <vt:lpstr>Schaden an Kontrollsystemkomponenten</vt:lpstr>
      <vt:lpstr>Grobbewertung der Task-Force-Szenarien</vt:lpstr>
      <vt:lpstr>Grobbewertung der Task-Force-Szenarien</vt:lpstr>
      <vt:lpstr>Grobbewertung der Task-Force-Szenarien</vt:lpstr>
      <vt:lpstr>Grobbewertung der Task-Force-Szenarien</vt:lpstr>
      <vt:lpstr>Grobbewertung der Task-Force-Szenarien</vt:lpstr>
      <vt:lpstr>Vorrangige Maßnahmen</vt:lpstr>
    </vt:vector>
  </TitlesOfParts>
  <Company>GSI Helmholtzzentrum für Schwerionenforschung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Höhne, Klaus</dc:creator>
  <cp:lastModifiedBy>Ralph Bär</cp:lastModifiedBy>
  <cp:revision>41</cp:revision>
  <dcterms:created xsi:type="dcterms:W3CDTF">2023-11-08T11:47:06Z</dcterms:created>
  <dcterms:modified xsi:type="dcterms:W3CDTF">2026-03-02T09:50:50Z</dcterms:modified>
</cp:coreProperties>
</file>