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6178" r:id="rId2"/>
    <p:sldId id="6126" r:id="rId3"/>
    <p:sldId id="617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BF4"/>
    <a:srgbClr val="F4FFB9"/>
    <a:srgbClr val="089284"/>
    <a:srgbClr val="EE28FF"/>
    <a:srgbClr val="ECCB00"/>
    <a:srgbClr val="82C7C1"/>
    <a:srgbClr val="CEFCF3"/>
    <a:srgbClr val="B1B1B1"/>
    <a:srgbClr val="9F44E8"/>
    <a:srgbClr val="EDE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4" autoAdjust="0"/>
    <p:restoredTop sz="93425" autoAdjust="0"/>
  </p:normalViewPr>
  <p:slideViewPr>
    <p:cSldViewPr snapToGrid="0" snapToObjects="1">
      <p:cViewPr varScale="1">
        <p:scale>
          <a:sx n="113" d="100"/>
          <a:sy n="113" d="100"/>
        </p:scale>
        <p:origin x="208" y="2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48" d="100"/>
          <a:sy n="48" d="100"/>
        </p:scale>
        <p:origin x="266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F3527-BB28-884B-A511-C22C3DCF5453}" type="datetimeFigureOut">
              <a:rPr lang="en-US" smtClean="0"/>
              <a:t>6/14/26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F1341-3AFE-B447-A831-9671D6A70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40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82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99" y="2941864"/>
            <a:ext cx="5678108" cy="425858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81" y="6232329"/>
            <a:ext cx="2293603" cy="5570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3181" y="505595"/>
            <a:ext cx="10583064" cy="617838"/>
          </a:xfrm>
        </p:spPr>
        <p:txBody>
          <a:bodyPr anchor="b">
            <a:noAutofit/>
          </a:bodyPr>
          <a:lstStyle>
            <a:lvl1pPr algn="l">
              <a:defRPr sz="3000" b="1" cap="none" baseline="0">
                <a:latin typeface="Arial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3183" y="1720793"/>
            <a:ext cx="5402445" cy="32466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 baseline="0">
                <a:solidFill>
                  <a:schemeClr val="accent1"/>
                </a:solidFill>
                <a:latin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Here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207" y="6459469"/>
            <a:ext cx="543044" cy="273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879" y="6450043"/>
            <a:ext cx="2172748" cy="273531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08916" y="1725953"/>
            <a:ext cx="6174619" cy="3821639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443183" y="5126730"/>
            <a:ext cx="5402445" cy="4208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444325" y="561132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C57488-3539-8349-95E7-E0E3D7B2EDB0}" type="datetime2">
              <a:rPr lang="en-US" smtClean="0"/>
              <a:pPr/>
              <a:t>Sunday, June 14, 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82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99" y="2941864"/>
            <a:ext cx="5678108" cy="425858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81" y="6232329"/>
            <a:ext cx="2293603" cy="5570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3182" y="505595"/>
            <a:ext cx="7699333" cy="617838"/>
          </a:xfrm>
        </p:spPr>
        <p:txBody>
          <a:bodyPr anchor="b">
            <a:noAutofit/>
          </a:bodyPr>
          <a:lstStyle>
            <a:lvl1pPr algn="l">
              <a:defRPr sz="3000" b="1" cap="none" baseline="0">
                <a:latin typeface="Arial" charset="0"/>
              </a:defRPr>
            </a:lvl1pPr>
          </a:lstStyle>
          <a:p>
            <a:r>
              <a:rPr lang="en-US"/>
              <a:t>Questions?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207" y="6459469"/>
            <a:ext cx="543044" cy="273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879" y="6450043"/>
            <a:ext cx="2172748" cy="273531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08916" y="1725953"/>
            <a:ext cx="6174619" cy="3821639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142515" y="849093"/>
            <a:ext cx="3864428" cy="27758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Contact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4831268" y="632829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C57488-3539-8349-95E7-E0E3D7B2EDB0}" type="datetime2">
              <a:rPr lang="en-US" smtClean="0"/>
              <a:pPr/>
              <a:t>Sunday, June 14, 2026</a:t>
            </a:fld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8142515" y="156701"/>
            <a:ext cx="3864428" cy="6320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1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Author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851" y="1726358"/>
            <a:ext cx="5464323" cy="3861333"/>
          </a:xfrm>
        </p:spPr>
        <p:txBody>
          <a:bodyPr>
            <a:normAutofit/>
          </a:bodyPr>
          <a:lstStyle>
            <a:lvl1pPr marL="342900" indent="-342900">
              <a:buFont typeface="Arial" charset="0"/>
              <a:buChar char="•"/>
              <a:defRPr sz="2200" baseline="0">
                <a:solidFill>
                  <a:schemeClr val="accent1"/>
                </a:solidFill>
              </a:defRPr>
            </a:lvl1pPr>
            <a:lvl2pPr marL="685800" indent="-228600">
              <a:buFont typeface=".PingFangSC-Regular" charset="-122"/>
              <a:buChar char="－"/>
              <a:defRPr sz="2200" baseline="0">
                <a:solidFill>
                  <a:schemeClr val="accent1"/>
                </a:solidFill>
              </a:defRPr>
            </a:lvl2pPr>
            <a:lvl3pPr marL="1143000" indent="-228600">
              <a:buFont typeface="Arial" charset="0"/>
              <a:buChar char="•"/>
              <a:defRPr sz="2200" baseline="0">
                <a:solidFill>
                  <a:schemeClr val="accent1"/>
                </a:solidFill>
              </a:defRPr>
            </a:lvl3pPr>
            <a:lvl4pPr marL="1600200" indent="-228600">
              <a:buFont typeface=".PingFangSC-Regular" charset="-122"/>
              <a:buChar char="－"/>
              <a:defRPr sz="2200" baseline="0">
                <a:solidFill>
                  <a:schemeClr val="accent1"/>
                </a:solidFill>
              </a:defRPr>
            </a:lvl4pPr>
            <a:lvl5pPr marL="2057400" indent="-228600">
              <a:buFont typeface="Arial" charset="0"/>
              <a:buChar char="•"/>
              <a:defRPr sz="2200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Agenda Topics Covered: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563" y="161927"/>
            <a:ext cx="11425236" cy="484748"/>
          </a:xfrm>
        </p:spPr>
        <p:txBody>
          <a:bodyPr/>
          <a:lstStyle>
            <a:lvl1pPr>
              <a:defRPr>
                <a:solidFill>
                  <a:srgbClr val="A91B1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63" y="1508760"/>
            <a:ext cx="11372771" cy="404777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CE46E7-6323-DC6D-B5A9-2715ED47195A}"/>
              </a:ext>
            </a:extLst>
          </p:cNvPr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60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2" y="966055"/>
            <a:ext cx="11285837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8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1" y="966055"/>
            <a:ext cx="5531708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6248401" y="966055"/>
            <a:ext cx="5449329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1" y="966055"/>
            <a:ext cx="5531708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164993" y="983116"/>
            <a:ext cx="5531708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6164993" y="3439835"/>
            <a:ext cx="5531708" cy="2907915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1" y="3439834"/>
            <a:ext cx="5531708" cy="2907915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1891" y="983116"/>
            <a:ext cx="5531708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6164993" y="983117"/>
            <a:ext cx="5531708" cy="5364633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1" y="966055"/>
            <a:ext cx="5531708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48401" y="983116"/>
            <a:ext cx="5448300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48401" y="3595166"/>
            <a:ext cx="5448300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6022" y="966055"/>
            <a:ext cx="5531708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1891" y="983116"/>
            <a:ext cx="5448300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1891" y="3595166"/>
            <a:ext cx="5448300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1" y="3439834"/>
            <a:ext cx="5531708" cy="2907915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1891" y="983116"/>
            <a:ext cx="5531708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6164993" y="3439833"/>
            <a:ext cx="5531708" cy="2907916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164993" y="983116"/>
            <a:ext cx="5531708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1" y="939513"/>
            <a:ext cx="5531708" cy="2907915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3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dirty="0"/>
              <a:t>Talk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3" y="6467336"/>
            <a:ext cx="714877" cy="303364"/>
          </a:xfrm>
        </p:spPr>
        <p:txBody>
          <a:bodyPr/>
          <a:lstStyle>
            <a:lvl1pPr algn="ctr"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67" y="6407801"/>
            <a:ext cx="1772067" cy="43039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6475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1891" y="3966757"/>
            <a:ext cx="5531708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6164993" y="939512"/>
            <a:ext cx="5531708" cy="2907916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164993" y="3966757"/>
            <a:ext cx="5531708" cy="238125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DC57488-3539-8349-95E7-E0E3D7B2EDB0}" type="datetime2">
              <a:rPr lang="en-US" smtClean="0"/>
              <a:pPr/>
              <a:t>Sunday, June 14,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Jefferson Lab: Present and Future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08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2" r:id="rId4"/>
    <p:sldLayoutId id="2147483673" r:id="rId5"/>
    <p:sldLayoutId id="2147483671" r:id="rId6"/>
    <p:sldLayoutId id="2147483675" r:id="rId7"/>
    <p:sldLayoutId id="2147483674" r:id="rId8"/>
    <p:sldLayoutId id="2147483676" r:id="rId9"/>
    <p:sldLayoutId id="2147483678" r:id="rId10"/>
    <p:sldLayoutId id="214748368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A9045-ABA4-B6DF-7B76-D1146880C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C224A6A-A2E7-926D-6A86-AC1B650B30D3}"/>
              </a:ext>
            </a:extLst>
          </p:cNvPr>
          <p:cNvSpPr txBox="1"/>
          <p:nvPr/>
        </p:nvSpPr>
        <p:spPr>
          <a:xfrm>
            <a:off x="132999" y="1801550"/>
            <a:ext cx="1195579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8113" indent="-138113">
              <a:buFont typeface="Arial" panose="020B0604020202020204" pitchFamily="34" charset="0"/>
              <a:buChar char="•"/>
            </a:pPr>
            <a:r>
              <a:rPr lang="en-IT" sz="2000" b="1" dirty="0"/>
              <a:t>Targeted Objective:</a:t>
            </a:r>
            <a:r>
              <a:rPr lang="en-IT" sz="2000" dirty="0"/>
              <a:t> It is convened "rapidly" when an urgent scientific question arises. 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endParaRPr lang="en-IT" sz="800" dirty="0"/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en-IT" sz="2000" b="1" dirty="0"/>
              <a:t>Restricted Participation:</a:t>
            </a:r>
            <a:r>
              <a:rPr lang="en-IT" sz="2000" dirty="0"/>
              <a:t> Attendance is </a:t>
            </a:r>
            <a:r>
              <a:rPr lang="en-IT" sz="2000" b="1" dirty="0"/>
              <a:t>by invitation only</a:t>
            </a:r>
            <a:r>
              <a:rPr lang="en-IT" sz="2000" dirty="0"/>
              <a:t>. It brings together a limited number of experts who are directly working on the specific problem.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endParaRPr lang="en-IT" sz="800" dirty="0"/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en-IT" sz="2000" b="1" dirty="0"/>
              <a:t>Working Format:</a:t>
            </a:r>
            <a:r>
              <a:rPr lang="en-IT" sz="2000" dirty="0"/>
              <a:t> Instead of a long schedule of standard presentations, RRTFs prioritize active collaboration. They feature brief introductory talks followed by </a:t>
            </a:r>
            <a:r>
              <a:rPr lang="en-IT" sz="2000" b="1" dirty="0"/>
              <a:t>extensive round-table discussions </a:t>
            </a:r>
            <a:r>
              <a:rPr lang="en-IT" sz="2000" dirty="0"/>
              <a:t>and </a:t>
            </a:r>
            <a:r>
              <a:rPr lang="en-IT" sz="2000" b="1" dirty="0"/>
              <a:t>debates.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endParaRPr lang="en-IT" sz="800" dirty="0"/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en-IT" sz="2000" b="1" dirty="0"/>
              <a:t>The Deliverable:</a:t>
            </a:r>
            <a:r>
              <a:rPr lang="en-IT" sz="2000" dirty="0"/>
              <a:t> The ultimate goal is to produce a concrete output. Within a few months of the meeting, the group publishes a </a:t>
            </a:r>
            <a:r>
              <a:rPr lang="en-IT" sz="2000" b="1" dirty="0"/>
              <a:t>Final RRTF Report</a:t>
            </a:r>
            <a:r>
              <a:rPr lang="en-IT" sz="2000" dirty="0"/>
              <a:t> or a joint scientific paper that outlines the consensus, resolves the discrepancy, or sets the roadmap for future research.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A877A4-44C7-EBB1-DF5B-43553E34C253}"/>
              </a:ext>
            </a:extLst>
          </p:cNvPr>
          <p:cNvSpPr txBox="1"/>
          <p:nvPr/>
        </p:nvSpPr>
        <p:spPr>
          <a:xfrm>
            <a:off x="297163" y="1332522"/>
            <a:ext cx="1162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dirty="0">
                <a:solidFill>
                  <a:srgbClr val="152BF4"/>
                </a:solidFill>
                <a:latin typeface="Avenir Book" panose="02000503020000020003" pitchFamily="2" charset="0"/>
              </a:rPr>
              <a:t>Unlike standard conferences or workshops, an RRTF is a small, specialized working group with </a:t>
            </a:r>
            <a:r>
              <a:rPr lang="en-IT" b="1" dirty="0">
                <a:solidFill>
                  <a:srgbClr val="152BF4"/>
                </a:solidFill>
                <a:latin typeface="Avenir Book" panose="02000503020000020003" pitchFamily="2" charset="0"/>
              </a:rPr>
              <a:t>specific blueprint: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227F3F4-A4C6-F04C-8F0F-726E9BB27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62" y="161927"/>
            <a:ext cx="11844437" cy="484748"/>
          </a:xfrm>
        </p:spPr>
        <p:txBody>
          <a:bodyPr>
            <a:noAutofit/>
          </a:bodyPr>
          <a:lstStyle/>
          <a:p>
            <a:pPr algn="ctr"/>
            <a:r>
              <a:rPr lang="en-US" sz="3200" b="0" dirty="0">
                <a:solidFill>
                  <a:schemeClr val="tx1"/>
                </a:solidFill>
                <a:latin typeface="Avenir Book" panose="02000503020000020003" pitchFamily="2" charset="0"/>
              </a:rPr>
              <a:t>EMMI Rapid Reaction Task Force (RRTF)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293D38-38C0-A393-AB9B-7A758CD9CE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7" t="3150" r="80435" b="80565"/>
          <a:stretch>
            <a:fillRect/>
          </a:stretch>
        </p:blipFill>
        <p:spPr>
          <a:xfrm>
            <a:off x="-61427" y="-110539"/>
            <a:ext cx="1441342" cy="11168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3574A6-3724-C166-7DBE-A017EB22D1AD}"/>
              </a:ext>
            </a:extLst>
          </p:cNvPr>
          <p:cNvSpPr txBox="1"/>
          <p:nvPr/>
        </p:nvSpPr>
        <p:spPr>
          <a:xfrm>
            <a:off x="103209" y="4675654"/>
            <a:ext cx="11822794" cy="2154436"/>
          </a:xfrm>
          <a:prstGeom prst="rect">
            <a:avLst/>
          </a:prstGeom>
          <a:solidFill>
            <a:srgbClr val="F4FFB9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dirty="0">
                <a:solidFill>
                  <a:srgbClr val="152BF4"/>
                </a:solidFill>
              </a:rPr>
              <a:t>In short, an EMMI-supported RRTF is essentially a </a:t>
            </a:r>
            <a:r>
              <a:rPr lang="en-IT" b="1" dirty="0">
                <a:solidFill>
                  <a:srgbClr val="152BF4"/>
                </a:solidFill>
              </a:rPr>
              <a:t>”think tank" </a:t>
            </a:r>
            <a:r>
              <a:rPr lang="en-IT" dirty="0">
                <a:solidFill>
                  <a:srgbClr val="152BF4"/>
                </a:solidFill>
              </a:rPr>
              <a:t>locking a small group of experts in a room for a few days to crack a critical, time-sensitive scientific puzzle.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T" sz="800" dirty="0">
              <a:solidFill>
                <a:srgbClr val="152BF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b="1" dirty="0">
                <a:solidFill>
                  <a:srgbClr val="152BF4"/>
                </a:solidFill>
              </a:rPr>
              <a:t>Fully exploiting vector meson production to map the nucleon's 3D structure requires: a) complex theoretical frameworks that are still highly debated, b) establish systematic ways to analyise the data via multi-differential cross-section and polarization measurements, c) develop robust Monte Carlo simulation frameworks and advanced phenomenological tools for global data extraction, such as neural-network-based fitting and modern amplitude analysis packages.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C67F8-E2BC-B2E5-CDEC-3C5DBCF7EB94}"/>
              </a:ext>
            </a:extLst>
          </p:cNvPr>
          <p:cNvSpPr txBox="1"/>
          <p:nvPr/>
        </p:nvSpPr>
        <p:spPr>
          <a:xfrm>
            <a:off x="475193" y="871227"/>
            <a:ext cx="1209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Avenir Book" panose="02000503020000020003" pitchFamily="2" charset="0"/>
              </a:rPr>
              <a:t>Impact of Vector Mesons on the studies of the 3D structure of the nucleon</a:t>
            </a:r>
          </a:p>
        </p:txBody>
      </p:sp>
    </p:spTree>
    <p:extLst>
      <p:ext uri="{BB962C8B-B14F-4D97-AF65-F5344CB8AC3E}">
        <p14:creationId xmlns:p14="http://schemas.microsoft.com/office/powerpoint/2010/main" val="127276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8A70-0FFA-BD4D-A47B-D9A0017FE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1777" y="161927"/>
            <a:ext cx="6891021" cy="484748"/>
          </a:xfrm>
        </p:spPr>
        <p:txBody>
          <a:bodyPr>
            <a:noAutofit/>
          </a:bodyPr>
          <a:lstStyle/>
          <a:p>
            <a:pPr algn="ctr"/>
            <a:r>
              <a:rPr lang="en-US" sz="4000" b="0" dirty="0">
                <a:solidFill>
                  <a:schemeClr val="accent1"/>
                </a:solidFill>
                <a:latin typeface="Avenir Book" panose="02000503020000020003" pitchFamily="2" charset="0"/>
              </a:rPr>
              <a:t>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6EA566-26D7-DEDC-0A4B-0DA1F2F07182}"/>
              </a:ext>
            </a:extLst>
          </p:cNvPr>
          <p:cNvSpPr txBox="1"/>
          <p:nvPr/>
        </p:nvSpPr>
        <p:spPr>
          <a:xfrm>
            <a:off x="4990454" y="1487838"/>
            <a:ext cx="5347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latin typeface="Avenir Book" panose="02000503020000020003" pitchFamily="2" charset="0"/>
              </a:rPr>
              <a:t>An Open Symposium to set the stage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7D42A-201B-EFE8-3FD8-F6B1000AE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63" y="-161927"/>
            <a:ext cx="453421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1BE7AF-E163-A27F-72D1-4935F1B8D338}"/>
              </a:ext>
            </a:extLst>
          </p:cNvPr>
          <p:cNvSpPr txBox="1"/>
          <p:nvPr/>
        </p:nvSpPr>
        <p:spPr>
          <a:xfrm>
            <a:off x="5083444" y="5935851"/>
            <a:ext cx="7108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400" dirty="0">
                <a:latin typeface="Avenir Book" panose="02000503020000020003" pitchFamily="2" charset="0"/>
              </a:rPr>
              <a:t>18:30 Cocktail reception – 500 “Glass Box” CERN 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9E2B939-A10F-9F91-3DA2-909509474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392640"/>
            <a:ext cx="2098709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T" altLang="en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T" altLang="en-IT" sz="900" b="0" i="0" u="none" strike="noStrike" cap="none" normalizeH="0" baseline="0">
                <a:ln>
                  <a:noFill/>
                </a:ln>
                <a:solidFill>
                  <a:srgbClr val="777777"/>
                </a:solidFill>
                <a:effectLst/>
                <a:latin typeface="Liberation Sans"/>
              </a:rPr>
              <a:t> 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T" altLang="en-IT" sz="900" b="0" i="0" u="none" strike="noStrike" cap="none" normalizeH="0" baseline="0">
                <a:ln>
                  <a:noFill/>
                </a:ln>
                <a:solidFill>
                  <a:srgbClr val="777777"/>
                </a:solidFill>
                <a:effectLst/>
                <a:latin typeface="Liberation Sans"/>
              </a:rPr>
              <a:t>500 "Glass-box" (CERN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T" altLang="en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F07A55C-5AFC-713C-793B-1B65F3BBB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8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T" altLang="en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T" altLang="en-IT" sz="900" b="0" i="0" u="none" strike="noStrike" cap="none" normalizeH="0" baseline="0">
                <a:ln>
                  <a:noFill/>
                </a:ln>
                <a:solidFill>
                  <a:srgbClr val="777777"/>
                </a:solidFill>
                <a:effectLst/>
                <a:latin typeface="Liberation Sans"/>
              </a:rPr>
              <a:t> 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T" altLang="en-IT" sz="900" b="0" i="0" u="none" strike="noStrike" cap="none" normalizeH="0" baseline="0">
                <a:ln>
                  <a:noFill/>
                </a:ln>
                <a:solidFill>
                  <a:srgbClr val="777777"/>
                </a:solidFill>
                <a:effectLst/>
                <a:latin typeface="Liberation Sans"/>
              </a:rPr>
              <a:t>500 "Glass-box" (CERN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T" altLang="en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770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6E63D-79BD-4AA4-ACE0-785126A8D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91201-C37E-BF91-86CF-B013CFDD1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0" dirty="0">
                <a:solidFill>
                  <a:schemeClr val="accent1"/>
                </a:solidFill>
                <a:latin typeface="Avenir Book" panose="02000503020000020003" pitchFamily="2" charset="0"/>
              </a:rPr>
              <a:t>Backup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557410-7F11-B5B4-CD29-CA2A9F34D6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53" b="4113"/>
          <a:stretch>
            <a:fillRect/>
          </a:stretch>
        </p:blipFill>
        <p:spPr>
          <a:xfrm>
            <a:off x="1677455" y="161928"/>
            <a:ext cx="8815326" cy="659747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4A1031-B644-905D-F1B9-B0F9CECF26CB}"/>
              </a:ext>
            </a:extLst>
          </p:cNvPr>
          <p:cNvSpPr/>
          <p:nvPr/>
        </p:nvSpPr>
        <p:spPr>
          <a:xfrm>
            <a:off x="1699219" y="111984"/>
            <a:ext cx="4122549" cy="356461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28A923-9A35-A52E-C96A-C8B85917310F}"/>
              </a:ext>
            </a:extLst>
          </p:cNvPr>
          <p:cNvSpPr/>
          <p:nvPr/>
        </p:nvSpPr>
        <p:spPr>
          <a:xfrm>
            <a:off x="1699218" y="2353931"/>
            <a:ext cx="4122549" cy="356461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90DA90-98F1-EA09-3ECA-01514DB5F45C}"/>
              </a:ext>
            </a:extLst>
          </p:cNvPr>
          <p:cNvSpPr/>
          <p:nvPr/>
        </p:nvSpPr>
        <p:spPr>
          <a:xfrm>
            <a:off x="1699217" y="4853131"/>
            <a:ext cx="4122549" cy="356461"/>
          </a:xfrm>
          <a:prstGeom prst="rect">
            <a:avLst/>
          </a:prstGeom>
          <a:solidFill>
            <a:srgbClr val="FFFF0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81866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JLab Colors">
      <a:dk1>
        <a:srgbClr val="000000"/>
      </a:dk1>
      <a:lt1>
        <a:srgbClr val="FFFFFF"/>
      </a:lt1>
      <a:dk2>
        <a:srgbClr val="5E5E5E"/>
      </a:dk2>
      <a:lt2>
        <a:srgbClr val="EAEAEA"/>
      </a:lt2>
      <a:accent1>
        <a:srgbClr val="BE1D1D"/>
      </a:accent1>
      <a:accent2>
        <a:srgbClr val="D5D5D5"/>
      </a:accent2>
      <a:accent3>
        <a:srgbClr val="C0C0C0"/>
      </a:accent3>
      <a:accent4>
        <a:srgbClr val="A9A9A9"/>
      </a:accent4>
      <a:accent5>
        <a:srgbClr val="929292"/>
      </a:accent5>
      <a:accent6>
        <a:srgbClr val="919191"/>
      </a:accent6>
      <a:hlink>
        <a:srgbClr val="941100"/>
      </a:hlink>
      <a:folHlink>
        <a:srgbClr val="C81B0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LabStandardPPTTemplate" id="{A76DDB89-9485-FD4D-98A9-DF1C06249F3D}" vid="{808B238C-84FF-B441-8654-84F07F73F6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202584</TotalTime>
  <Words>298</Words>
  <Application>Microsoft Macintosh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.PingFangSC-Regular</vt:lpstr>
      <vt:lpstr>Arial</vt:lpstr>
      <vt:lpstr>Avenir Book</vt:lpstr>
      <vt:lpstr>Calibri</vt:lpstr>
      <vt:lpstr>Liberation Sans</vt:lpstr>
      <vt:lpstr>PingFangSC-Regular</vt:lpstr>
      <vt:lpstr>Office Theme</vt:lpstr>
      <vt:lpstr>EMMI Rapid Reaction Task Force (RRTF)</vt:lpstr>
      <vt:lpstr>Program</vt:lpstr>
      <vt:lpstr>Backup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Early science results from JLab at 12 GeV and the road to nuclear femtography with EIC </dc:title>
  <dc:creator>Patrizia Rossi</dc:creator>
  <cp:lastModifiedBy>Patrizia Rossi</cp:lastModifiedBy>
  <cp:revision>4185</cp:revision>
  <cp:lastPrinted>2026-06-08T21:59:22Z</cp:lastPrinted>
  <dcterms:created xsi:type="dcterms:W3CDTF">2019-07-21T14:59:33Z</dcterms:created>
  <dcterms:modified xsi:type="dcterms:W3CDTF">2026-06-14T21:37:55Z</dcterms:modified>
</cp:coreProperties>
</file>