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101"/>
  </p:notesMasterIdLst>
  <p:handoutMasterIdLst>
    <p:handoutMasterId r:id="rId102"/>
  </p:handoutMasterIdLst>
  <p:sldIdLst>
    <p:sldId id="3342" r:id="rId2"/>
    <p:sldId id="3346" r:id="rId3"/>
    <p:sldId id="3348" r:id="rId4"/>
    <p:sldId id="3350" r:id="rId5"/>
    <p:sldId id="3372" r:id="rId6"/>
    <p:sldId id="3357" r:id="rId7"/>
    <p:sldId id="3337" r:id="rId8"/>
    <p:sldId id="3347" r:id="rId9"/>
    <p:sldId id="3306" r:id="rId10"/>
    <p:sldId id="3353" r:id="rId11"/>
    <p:sldId id="3354" r:id="rId12"/>
    <p:sldId id="3210" r:id="rId13"/>
    <p:sldId id="3309" r:id="rId14"/>
    <p:sldId id="3310" r:id="rId15"/>
    <p:sldId id="3213" r:id="rId16"/>
    <p:sldId id="3355" r:id="rId17"/>
    <p:sldId id="3356" r:id="rId18"/>
    <p:sldId id="3358" r:id="rId19"/>
    <p:sldId id="3359" r:id="rId20"/>
    <p:sldId id="3360" r:id="rId21"/>
    <p:sldId id="3361" r:id="rId22"/>
    <p:sldId id="3362" r:id="rId23"/>
    <p:sldId id="3363" r:id="rId24"/>
    <p:sldId id="3344" r:id="rId25"/>
    <p:sldId id="3326" r:id="rId26"/>
    <p:sldId id="3365" r:id="rId27"/>
    <p:sldId id="3370" r:id="rId28"/>
    <p:sldId id="3335" r:id="rId29"/>
    <p:sldId id="3364" r:id="rId30"/>
    <p:sldId id="3308" r:id="rId31"/>
    <p:sldId id="3366" r:id="rId32"/>
    <p:sldId id="3369" r:id="rId33"/>
    <p:sldId id="3371" r:id="rId34"/>
    <p:sldId id="3352" r:id="rId35"/>
    <p:sldId id="3367" r:id="rId36"/>
    <p:sldId id="3368" r:id="rId37"/>
    <p:sldId id="3339" r:id="rId38"/>
    <p:sldId id="3345" r:id="rId39"/>
    <p:sldId id="3247" r:id="rId40"/>
    <p:sldId id="3338" r:id="rId41"/>
    <p:sldId id="3336" r:id="rId42"/>
    <p:sldId id="3194" r:id="rId43"/>
    <p:sldId id="3331" r:id="rId44"/>
    <p:sldId id="3332" r:id="rId45"/>
    <p:sldId id="3330" r:id="rId46"/>
    <p:sldId id="3333" r:id="rId47"/>
    <p:sldId id="3305" r:id="rId48"/>
    <p:sldId id="3349" r:id="rId49"/>
    <p:sldId id="3230" r:id="rId50"/>
    <p:sldId id="3233" r:id="rId51"/>
    <p:sldId id="3234" r:id="rId52"/>
    <p:sldId id="3307" r:id="rId53"/>
    <p:sldId id="3317" r:id="rId54"/>
    <p:sldId id="3164" r:id="rId55"/>
    <p:sldId id="3183" r:id="rId56"/>
    <p:sldId id="3320" r:id="rId57"/>
    <p:sldId id="3321" r:id="rId58"/>
    <p:sldId id="3322" r:id="rId59"/>
    <p:sldId id="3324" r:id="rId60"/>
    <p:sldId id="3250" r:id="rId61"/>
    <p:sldId id="3304" r:id="rId62"/>
    <p:sldId id="3238" r:id="rId63"/>
    <p:sldId id="3176" r:id="rId64"/>
    <p:sldId id="3182" r:id="rId65"/>
    <p:sldId id="3181" r:id="rId66"/>
    <p:sldId id="3146" r:id="rId67"/>
    <p:sldId id="3244" r:id="rId68"/>
    <p:sldId id="3239" r:id="rId69"/>
    <p:sldId id="3289" r:id="rId70"/>
    <p:sldId id="3290" r:id="rId71"/>
    <p:sldId id="3162" r:id="rId72"/>
    <p:sldId id="3159" r:id="rId73"/>
    <p:sldId id="3214" r:id="rId74"/>
    <p:sldId id="3288" r:id="rId75"/>
    <p:sldId id="3216" r:id="rId76"/>
    <p:sldId id="3267" r:id="rId77"/>
    <p:sldId id="3200" r:id="rId78"/>
    <p:sldId id="3199" r:id="rId79"/>
    <p:sldId id="3163" r:id="rId80"/>
    <p:sldId id="3187" r:id="rId81"/>
    <p:sldId id="3166" r:id="rId82"/>
    <p:sldId id="3168" r:id="rId83"/>
    <p:sldId id="3191" r:id="rId84"/>
    <p:sldId id="3192" r:id="rId85"/>
    <p:sldId id="3188" r:id="rId86"/>
    <p:sldId id="3185" r:id="rId87"/>
    <p:sldId id="3179" r:id="rId88"/>
    <p:sldId id="3287" r:id="rId89"/>
    <p:sldId id="3169" r:id="rId90"/>
    <p:sldId id="3120" r:id="rId91"/>
    <p:sldId id="3155" r:id="rId92"/>
    <p:sldId id="3122" r:id="rId93"/>
    <p:sldId id="3035" r:id="rId94"/>
    <p:sldId id="2933" r:id="rId95"/>
    <p:sldId id="3055" r:id="rId96"/>
    <p:sldId id="3065" r:id="rId97"/>
    <p:sldId id="3070" r:id="rId98"/>
    <p:sldId id="3328" r:id="rId99"/>
    <p:sldId id="3340" r:id="rId100"/>
  </p:sldIdLst>
  <p:sldSz cx="9144000" cy="6858000" type="screen4x3"/>
  <p:notesSz cx="7315200" cy="9601200"/>
  <p:custDataLst>
    <p:tags r:id="rId10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MS PGothic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MS PGothic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MS PGothic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MS PGothic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65" autoAdjust="0"/>
    <p:restoredTop sz="94637"/>
  </p:normalViewPr>
  <p:slideViewPr>
    <p:cSldViewPr>
      <p:cViewPr varScale="1">
        <p:scale>
          <a:sx n="101" d="100"/>
          <a:sy n="101" d="100"/>
        </p:scale>
        <p:origin x="60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>
            <a:extLst>
              <a:ext uri="{FF2B5EF4-FFF2-40B4-BE49-F238E27FC236}">
                <a16:creationId xmlns:a16="http://schemas.microsoft.com/office/drawing/2014/main" id="{0158D578-62DA-EE40-8CEE-D804D0C9DE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8" rIns="91417" bIns="4570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39" name="Rectangle 3">
            <a:extLst>
              <a:ext uri="{FF2B5EF4-FFF2-40B4-BE49-F238E27FC236}">
                <a16:creationId xmlns:a16="http://schemas.microsoft.com/office/drawing/2014/main" id="{DA412BB0-5CF7-1A49-9FA0-DD64B6EF49E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8" rIns="91417" bIns="4570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40" name="Rectangle 4">
            <a:extLst>
              <a:ext uri="{FF2B5EF4-FFF2-40B4-BE49-F238E27FC236}">
                <a16:creationId xmlns:a16="http://schemas.microsoft.com/office/drawing/2014/main" id="{D7AACCD8-EFC1-384A-8421-817BC6ED8F2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8" rIns="91417" bIns="4570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2341" name="Rectangle 5">
            <a:extLst>
              <a:ext uri="{FF2B5EF4-FFF2-40B4-BE49-F238E27FC236}">
                <a16:creationId xmlns:a16="http://schemas.microsoft.com/office/drawing/2014/main" id="{D08B8602-E689-CB44-9C6C-171FCD9C3768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7" tIns="45708" rIns="91417" bIns="4570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48E4BD3-0146-AB40-B2C5-C1C35530DF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8798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0AA6D28F-68F5-F743-B12D-CA25709FA38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B7D90E55-0419-F94D-9A09-90F543D2231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50B2895B-6A04-6A4E-BCC6-BBACB0FFD6B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1F2FB723-3467-FC47-8065-FAFFC55E777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3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B31BCEF6-EFC4-3842-89ED-15EFC457B3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300"/>
            </a:lvl1pPr>
          </a:lstStyle>
          <a:p>
            <a:fld id="{D6093B0F-30BC-694B-84FD-89C76E9AE94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6670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93B0F-30BC-694B-84FD-89C76E9AE94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614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CD61065-A6EA-C342-972A-031C9B9D1B55}" type="slidenum">
              <a:rPr lang="en-US" sz="1300"/>
              <a:pPr/>
              <a:t>30</a:t>
            </a:fld>
            <a:endParaRPr lang="en-US" sz="13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4EAF2-FFE1-825C-B704-DBF2B3282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0514799D-FA72-E48E-78D0-682212D9B7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EF16DEA4-4C59-43D7-955F-68312C3E53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1740142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4EAF2-FFE1-825C-B704-DBF2B3282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0514799D-FA72-E48E-78D0-682212D9B7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EF16DEA4-4C59-43D7-955F-68312C3E53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17401428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4EAF2-FFE1-825C-B704-DBF2B3282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0514799D-FA72-E48E-78D0-682212D9B7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EF16DEA4-4C59-43D7-955F-68312C3E53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1740142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4EAF2-FFE1-825C-B704-DBF2B3282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0514799D-FA72-E48E-78D0-682212D9B7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6" name="Rectangle 3">
            <a:extLst>
              <a:ext uri="{FF2B5EF4-FFF2-40B4-BE49-F238E27FC236}">
                <a16:creationId xmlns:a16="http://schemas.microsoft.com/office/drawing/2014/main" id="{EF16DEA4-4C59-43D7-955F-68312C3E53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17401428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MS PGothic" charset="0"/>
              </a:rPr>
              <a:t>Lorenz invariant amplitudes </a:t>
            </a: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1BD31B32-5AD5-C14A-A45F-D1FD6894613F}" type="slidenum">
              <a:rPr lang="en-US" sz="1300"/>
              <a:pPr/>
              <a:t>49</a:t>
            </a:fld>
            <a:endParaRPr lang="en-US" sz="13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151825-1E5E-6549-A8C1-7A465F1AAA99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104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093B0F-30BC-694B-84FD-89C76E9AE944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8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93B0F-30BC-694B-84FD-89C76E9AE944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737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lN\rightarrow l^\prime \omegaX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6CCEE6E-6EFA-8D44-96BD-A7BE9D806D35}" type="slidenum">
              <a:rPr lang="en-US" sz="1300"/>
              <a:pPr/>
              <a:t>4</a:t>
            </a:fld>
            <a:endParaRPr lang="en-US" sz="13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93B0F-30BC-694B-84FD-89C76E9AE944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737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MS PGothic" charset="0"/>
              </a:rPr>
              <a:t>Lorenz invariant amplitudes </a:t>
            </a: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05B3F37B-BAD0-D544-9AC7-6624C0031EC2}" type="slidenum">
              <a:rPr lang="en-US" sz="1300"/>
              <a:pPr/>
              <a:t>79</a:t>
            </a:fld>
            <a:endParaRPr lang="en-US" sz="13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/>
              <a:t>One more slide showing perfect agreement between data and experiment for inclusive protons, which are predominantly produced in the target fragmentation region.</a:t>
            </a:r>
          </a:p>
        </p:txBody>
      </p:sp>
      <p:sp>
        <p:nvSpPr>
          <p:cNvPr id="7270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 marL="742950" indent="-285750" defTabSz="966788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 defTabSz="966788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 defTabSz="966788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 defTabSz="966788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5A83CF3C-2F01-3741-97CF-695BE99E4DE1}" type="slidenum">
              <a:rPr lang="en-US"/>
              <a:pPr/>
              <a:t>93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B42A3-D5E3-1403-E14F-1A49EBA28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BEC98E31-7DA6-D88F-E7C5-A5C36F415A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5C6A5018-3E4E-E9A7-0625-77376255D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ea typeface="ＭＳ Ｐゴシック" charset="0"/>
                <a:cs typeface="ＭＳ Ｐゴシック" charset="0"/>
              </a:rPr>
              <a:t>lN\rightarrow l^\prime \omegaX</a:t>
            </a: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25641EE4-6344-E46A-07D1-26E48AC27F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6CCEE6E-6EFA-8D44-96BD-A7BE9D806D35}" type="slidenum">
              <a:rPr lang="en-US" sz="1300"/>
              <a:pPr/>
              <a:t>5</a:t>
            </a:fld>
            <a:endParaRPr lang="en-US" sz="1300"/>
          </a:p>
        </p:txBody>
      </p:sp>
    </p:spTree>
    <p:extLst>
      <p:ext uri="{BB962C8B-B14F-4D97-AF65-F5344CB8AC3E}">
        <p14:creationId xmlns:p14="http://schemas.microsoft.com/office/powerpoint/2010/main" val="1671067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093B0F-30BC-694B-84FD-89C76E9AE9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343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CD61065-A6EA-C342-972A-031C9B9D1B55}" type="slidenum">
              <a:rPr lang="en-US" sz="1300"/>
              <a:pPr/>
              <a:t>12</a:t>
            </a:fld>
            <a:endParaRPr lang="en-US" sz="13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CD61065-A6EA-C342-972A-031C9B9D1B55}" type="slidenum">
              <a:rPr lang="en-US" sz="1300"/>
              <a:pPr/>
              <a:t>13</a:t>
            </a:fld>
            <a:endParaRPr lang="en-US" sz="13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CD61065-A6EA-C342-972A-031C9B9D1B55}" type="slidenum">
              <a:rPr lang="en-US" sz="1300"/>
              <a:pPr/>
              <a:t>14</a:t>
            </a:fld>
            <a:endParaRPr lang="en-US" sz="13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CD61065-A6EA-C342-972A-031C9B9D1B55}" type="slidenum">
              <a:rPr lang="en-US" sz="1300"/>
              <a:pPr/>
              <a:t>15</a:t>
            </a:fld>
            <a:endParaRPr lang="en-US" sz="13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1400" y="4789488"/>
            <a:ext cx="5719763" cy="4535487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z="1500" dirty="0">
              <a:ea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74D03C-4942-C544-A829-39974F8267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425581-83A3-0E46-B2B9-29CBCD93EA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449904-B219-5E47-B210-166B8E27F9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44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74D03C-4942-C544-A829-39974F8267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425581-83A3-0E46-B2B9-29CBCD93EA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0AA735-BAD1-654B-899F-2780E84A270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8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74D03C-4942-C544-A829-39974F8267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425581-83A3-0E46-B2B9-29CBCD93EA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841663-72D2-2641-B6D9-AA657FD2BD1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212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1738" y="6407150"/>
            <a:ext cx="13287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 userDrawn="1"/>
        </p:nvCxnSpPr>
        <p:spPr>
          <a:xfrm>
            <a:off x="-12700" y="736600"/>
            <a:ext cx="91567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919" y="240539"/>
            <a:ext cx="8464378" cy="487490"/>
          </a:xfrm>
        </p:spPr>
        <p:txBody>
          <a:bodyPr>
            <a:normAutofit/>
          </a:bodyPr>
          <a:lstStyle>
            <a:lvl1pPr>
              <a:defRPr sz="2400" b="1" cap="none" baseline="0">
                <a:latin typeface="Arial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919" y="966055"/>
            <a:ext cx="8464378" cy="5381694"/>
          </a:xfrm>
        </p:spPr>
        <p:txBody>
          <a:bodyPr/>
          <a:lstStyle>
            <a:lvl1pPr>
              <a:defRPr sz="2200" baseline="0">
                <a:solidFill>
                  <a:schemeClr val="tx1"/>
                </a:solidFill>
                <a:latin typeface="Arial" charset="0"/>
              </a:defRPr>
            </a:lvl1pPr>
            <a:lvl2pPr marL="685800" indent="-228600">
              <a:buFont typeface="PingFangSC-Regular" charset="-122"/>
              <a:buChar char="－"/>
              <a:defRPr sz="2000" baseline="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buFont typeface="Arial" charset="0"/>
              <a:buChar char="•"/>
              <a:defRPr sz="1800" baseline="0">
                <a:solidFill>
                  <a:schemeClr val="tx1"/>
                </a:solidFill>
                <a:latin typeface="Arial" charset="0"/>
              </a:defRPr>
            </a:lvl3pPr>
            <a:lvl4pPr marL="1657350" indent="-285750">
              <a:buFont typeface="PingFangSC-Regular" charset="-122"/>
              <a:buChar char="－"/>
              <a:defRPr sz="1600" baseline="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buFont typeface="Arial" charset="0"/>
              <a:buChar char="•"/>
              <a:defRPr sz="1400" baseline="0">
                <a:solidFill>
                  <a:schemeClr val="tx1"/>
                </a:solidFill>
                <a:latin typeface="Arial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09563" y="6467475"/>
            <a:ext cx="3917950" cy="311150"/>
          </a:xfrm>
        </p:spPr>
        <p:txBody>
          <a:bodyPr/>
          <a:lstStyle>
            <a:lvl1pPr algn="l"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4227513" y="6467475"/>
            <a:ext cx="534987" cy="303213"/>
          </a:xfrm>
        </p:spPr>
        <p:txBody>
          <a:bodyPr/>
          <a:lstStyle>
            <a:lvl1pPr algn="ctr">
              <a:defRPr sz="1800">
                <a:cs typeface="Arial" charset="0"/>
              </a:defRPr>
            </a:lvl1pPr>
          </a:lstStyle>
          <a:p>
            <a:pPr>
              <a:defRPr/>
            </a:pPr>
            <a:fld id="{8A425D64-15CE-A040-B8C2-21D2646597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6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74D03C-4942-C544-A829-39974F8267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425581-83A3-0E46-B2B9-29CBCD93EA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5AF6CF-B642-094E-9AA1-003F274847D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456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74D03C-4942-C544-A829-39974F8267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F425581-83A3-0E46-B2B9-29CBCD93EA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CF4CBD-13A5-AE47-A378-B8CC8D0BA1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221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5410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74D03C-4942-C544-A829-39974F8267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425581-83A3-0E46-B2B9-29CBCD93EA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435B10-0DB0-F541-89D5-32393128A0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822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F74D03C-4942-C544-A829-39974F8267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F425581-83A3-0E46-B2B9-29CBCD93EA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2C7BF1-5945-A645-9BDE-B785FBEB8F0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613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F74D03C-4942-C544-A829-39974F8267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F425581-83A3-0E46-B2B9-29CBCD93EA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96A055-6B7F-214C-B9C2-1B0E113E51A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994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F74D03C-4942-C544-A829-39974F8267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F425581-83A3-0E46-B2B9-29CBCD93EA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331D40-5376-6041-8743-34E46656054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631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74D03C-4942-C544-A829-39974F8267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425581-83A3-0E46-B2B9-29CBCD93EA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35F69A-A271-B946-94F4-19B6DEB5F6B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11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74D03C-4942-C544-A829-39974F82674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425581-83A3-0E46-B2B9-29CBCD93EA1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39247A-4984-CE46-854A-90092A1CBE2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953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914400"/>
            <a:ext cx="82296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7F74D03C-4942-C544-A829-39974F82674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565900"/>
            <a:ext cx="2895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AF425581-83A3-0E46-B2B9-29CBCD93EA1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8200" y="6464300"/>
            <a:ext cx="6858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FE393E76-246E-7741-B507-0C65AA60D709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0" name="Picture 6" descr="JLab_logo_white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77000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800" y="6497638"/>
            <a:ext cx="762000" cy="29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0" y="6477000"/>
            <a:ext cx="9144000" cy="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ＭＳ Ｐゴシック" charset="0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0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0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0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charset="0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12" Type="http://schemas.openxmlformats.org/officeDocument/2006/relationships/image" Target="file://localhost/Users/avakian/Desktop/Screen%20Shot%202026-03-10%20at%208.54.59%20AM.p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57.png"/><Relationship Id="rId10" Type="http://schemas.openxmlformats.org/officeDocument/2006/relationships/image" Target="../media/image69.emf"/><Relationship Id="rId4" Type="http://schemas.openxmlformats.org/officeDocument/2006/relationships/image" Target="../media/image64.png"/><Relationship Id="rId9" Type="http://schemas.openxmlformats.org/officeDocument/2006/relationships/image" Target="../media/image68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3" Type="http://schemas.openxmlformats.org/officeDocument/2006/relationships/image" Target="../media/image71.png"/><Relationship Id="rId7" Type="http://schemas.openxmlformats.org/officeDocument/2006/relationships/image" Target="../media/image7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5" Type="http://schemas.openxmlformats.org/officeDocument/2006/relationships/image" Target="../media/image57.png"/><Relationship Id="rId4" Type="http://schemas.openxmlformats.org/officeDocument/2006/relationships/image" Target="../media/image64.png"/><Relationship Id="rId9" Type="http://schemas.openxmlformats.org/officeDocument/2006/relationships/image" Target="../media/image74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5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11" Type="http://schemas.openxmlformats.org/officeDocument/2006/relationships/image" Target="../media/image80.png"/><Relationship Id="rId5" Type="http://schemas.openxmlformats.org/officeDocument/2006/relationships/image" Target="../media/image57.png"/><Relationship Id="rId10" Type="http://schemas.openxmlformats.org/officeDocument/2006/relationships/image" Target="../media/image79.png"/><Relationship Id="rId4" Type="http://schemas.openxmlformats.org/officeDocument/2006/relationships/image" Target="../media/image64.png"/><Relationship Id="rId9" Type="http://schemas.openxmlformats.org/officeDocument/2006/relationships/image" Target="../media/image7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54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file://localhost/Users/avakian/Desktop/Screen%20Shot%202026-02-19%20at%208.49.40%20AM.png" TargetMode="External"/><Relationship Id="rId3" Type="http://schemas.openxmlformats.org/officeDocument/2006/relationships/image" Target="file://localhost/Users/avakian/Desktop/Screen%20Shot%202026-02-19%20at%208.19.36%20AM.png" TargetMode="External"/><Relationship Id="rId7" Type="http://schemas.openxmlformats.org/officeDocument/2006/relationships/image" Target="file://localhost/Users/avakian/Desktop/Screen%20Shot%202026-02-19%20at%208.32.32%20AM.png" TargetMode="External"/><Relationship Id="rId12" Type="http://schemas.openxmlformats.org/officeDocument/2006/relationships/image" Target="../media/image101.png"/><Relationship Id="rId17" Type="http://schemas.openxmlformats.org/officeDocument/2006/relationships/image" Target="../media/image105.png"/><Relationship Id="rId2" Type="http://schemas.openxmlformats.org/officeDocument/2006/relationships/image" Target="../media/image96.png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8.png"/><Relationship Id="rId11" Type="http://schemas.openxmlformats.org/officeDocument/2006/relationships/image" Target="file://localhost/Users/avakian/Desktop/Screen%20Shot%202026-02-19%20at%208.42.48%20AM.png" TargetMode="External"/><Relationship Id="rId5" Type="http://schemas.openxmlformats.org/officeDocument/2006/relationships/image" Target="file://localhost/Users/avakian/Desktop/Screen%20Shot%202026-02-19%20at%208.26.21%20AM.png" TargetMode="External"/><Relationship Id="rId15" Type="http://schemas.openxmlformats.org/officeDocument/2006/relationships/image" Target="../media/image103.emf"/><Relationship Id="rId10" Type="http://schemas.openxmlformats.org/officeDocument/2006/relationships/image" Target="../media/image100.png"/><Relationship Id="rId4" Type="http://schemas.openxmlformats.org/officeDocument/2006/relationships/image" Target="../media/image97.png"/><Relationship Id="rId9" Type="http://schemas.openxmlformats.org/officeDocument/2006/relationships/image" Target="file://localhost/Users/avakian/Desktop/Screen%20Shot%202026-02-19%20at%208.39.05%20AM.png" TargetMode="External"/><Relationship Id="rId14" Type="http://schemas.openxmlformats.org/officeDocument/2006/relationships/image" Target="../media/image102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file://localhost/Users/avakian/Desktop/Screen%20Shot%202026-02-19%20at%2010.15.19%20AM.png" TargetMode="External"/><Relationship Id="rId18" Type="http://schemas.openxmlformats.org/officeDocument/2006/relationships/image" Target="../media/image104.png"/><Relationship Id="rId3" Type="http://schemas.openxmlformats.org/officeDocument/2006/relationships/image" Target="file://localhost/Users/avakian/Desktop/Screen%20Shot%202026-02-19%20at%2010.09.06%20AM.png" TargetMode="External"/><Relationship Id="rId7" Type="http://schemas.openxmlformats.org/officeDocument/2006/relationships/image" Target="file://localhost/Users/avakian/Desktop/Screen%20Shot%202026-02-19%20at%2010.11.18%20AM.png" TargetMode="External"/><Relationship Id="rId12" Type="http://schemas.openxmlformats.org/officeDocument/2006/relationships/image" Target="../media/image111.png"/><Relationship Id="rId17" Type="http://schemas.openxmlformats.org/officeDocument/2006/relationships/image" Target="file://localhost/Users/avakian/Desktop/Screen%20Shot%202026-02-19%20at%2010.16.38%20AM.png" TargetMode="External"/><Relationship Id="rId2" Type="http://schemas.openxmlformats.org/officeDocument/2006/relationships/image" Target="../media/image106.png"/><Relationship Id="rId16" Type="http://schemas.openxmlformats.org/officeDocument/2006/relationships/image" Target="../media/image1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8.png"/><Relationship Id="rId11" Type="http://schemas.openxmlformats.org/officeDocument/2006/relationships/image" Target="file://localhost/Users/avakian/Desktop/Screen%20Shot%202026-02-19%20at%2010.13.42%20AM.png" TargetMode="External"/><Relationship Id="rId5" Type="http://schemas.openxmlformats.org/officeDocument/2006/relationships/image" Target="file://localhost/Users/avakian/Desktop/Screen%20Shot%202026-02-19%20at%2010.10.10%20AM.png" TargetMode="External"/><Relationship Id="rId15" Type="http://schemas.openxmlformats.org/officeDocument/2006/relationships/image" Target="file://localhost/Users/avakian/Desktop/Screen%20Shot%202026-02-19%20at%2010.15.59%20AM.png" TargetMode="External"/><Relationship Id="rId10" Type="http://schemas.openxmlformats.org/officeDocument/2006/relationships/image" Target="../media/image110.png"/><Relationship Id="rId19" Type="http://schemas.openxmlformats.org/officeDocument/2006/relationships/image" Target="../media/image105.png"/><Relationship Id="rId4" Type="http://schemas.openxmlformats.org/officeDocument/2006/relationships/image" Target="../media/image107.png"/><Relationship Id="rId9" Type="http://schemas.openxmlformats.org/officeDocument/2006/relationships/image" Target="file://localhost/Users/avakian/Desktop/Screen%20Shot%202026-02-19%20at%2010.12.16%20AM.png" TargetMode="External"/><Relationship Id="rId14" Type="http://schemas.openxmlformats.org/officeDocument/2006/relationships/image" Target="../media/image1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4.png"/><Relationship Id="rId5" Type="http://schemas.openxmlformats.org/officeDocument/2006/relationships/image" Target="../media/image116.png"/><Relationship Id="rId4" Type="http://schemas.openxmlformats.org/officeDocument/2006/relationships/image" Target="../media/image74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file://localhost/Users/avakian/Desktop/Screen%20Shot%202026-02-19%20at%208.46.03%20AM.png" TargetMode="External"/><Relationship Id="rId3" Type="http://schemas.openxmlformats.org/officeDocument/2006/relationships/image" Target="file://localhost/Users/avakian/Desktop/Screen%20Shot%202026-02-19%20at%208.33.47%20AM.png" TargetMode="External"/><Relationship Id="rId7" Type="http://schemas.openxmlformats.org/officeDocument/2006/relationships/image" Target="file://localhost/Users/avakian/Desktop/Screen%20Shot%202026-02-19%20at%208.34.42%20AM.png" TargetMode="External"/><Relationship Id="rId12" Type="http://schemas.openxmlformats.org/officeDocument/2006/relationships/image" Target="../media/image122.png"/><Relationship Id="rId17" Type="http://schemas.openxmlformats.org/officeDocument/2006/relationships/image" Target="../media/image105.png"/><Relationship Id="rId2" Type="http://schemas.openxmlformats.org/officeDocument/2006/relationships/image" Target="../media/image117.png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9.png"/><Relationship Id="rId11" Type="http://schemas.openxmlformats.org/officeDocument/2006/relationships/image" Target="file://localhost/Users/avakian/Desktop/Screen%20Shot%202026-02-19%20at%208.31.52%20AM.png" TargetMode="External"/><Relationship Id="rId5" Type="http://schemas.openxmlformats.org/officeDocument/2006/relationships/image" Target="file://localhost/Users/avakian/Desktop/Screen%20Shot%202026-02-19%20at%208.52.08%20AM.png" TargetMode="External"/><Relationship Id="rId15" Type="http://schemas.openxmlformats.org/officeDocument/2006/relationships/image" Target="../media/image103.emf"/><Relationship Id="rId10" Type="http://schemas.openxmlformats.org/officeDocument/2006/relationships/image" Target="../media/image121.png"/><Relationship Id="rId4" Type="http://schemas.openxmlformats.org/officeDocument/2006/relationships/image" Target="../media/image118.png"/><Relationship Id="rId9" Type="http://schemas.openxmlformats.org/officeDocument/2006/relationships/image" Target="file://localhost/Users/avakian/Desktop/Screen%20Shot%202026-02-19%20at%208.57.21%20AM.png" TargetMode="External"/><Relationship Id="rId14" Type="http://schemas.openxmlformats.org/officeDocument/2006/relationships/image" Target="../media/image74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13" Type="http://schemas.openxmlformats.org/officeDocument/2006/relationships/image" Target="../media/image104.png"/><Relationship Id="rId3" Type="http://schemas.openxmlformats.org/officeDocument/2006/relationships/image" Target="file://localhost/Users/avakian/Desktop/Screen%20Shot%202026-02-19%20at%208.37.27%20AM.png" TargetMode="External"/><Relationship Id="rId7" Type="http://schemas.openxmlformats.org/officeDocument/2006/relationships/image" Target="file://localhost/Users/avakian/Desktop/Screen%20Shot%202026-02-19%20at%209.00.54%20AM.png" TargetMode="External"/><Relationship Id="rId12" Type="http://schemas.openxmlformats.org/officeDocument/2006/relationships/image" Target="../media/image105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5.png"/><Relationship Id="rId11" Type="http://schemas.openxmlformats.org/officeDocument/2006/relationships/image" Target="../media/image103.emf"/><Relationship Id="rId5" Type="http://schemas.openxmlformats.org/officeDocument/2006/relationships/image" Target="file://localhost/Users/avakian/Desktop/Screen%20Shot%202026-02-19%20at%208.38.07%20AM.png" TargetMode="External"/><Relationship Id="rId10" Type="http://schemas.openxmlformats.org/officeDocument/2006/relationships/image" Target="../media/image74.emf"/><Relationship Id="rId4" Type="http://schemas.openxmlformats.org/officeDocument/2006/relationships/image" Target="../media/image124.png"/><Relationship Id="rId9" Type="http://schemas.openxmlformats.org/officeDocument/2006/relationships/image" Target="file://localhost/Users/avakian/Desktop/Screen%20Shot%202026-02-19%20at%209.01.58%20AM.png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emf"/><Relationship Id="rId3" Type="http://schemas.openxmlformats.org/officeDocument/2006/relationships/image" Target="file://localhost/Users/avakian/Desktop/Screen%20Shot%202026-02-19%20at%209.37.44%20AM.png" TargetMode="External"/><Relationship Id="rId7" Type="http://schemas.openxmlformats.org/officeDocument/2006/relationships/image" Target="file://localhost/Users/avakian/Desktop/Screen%20Shot%202026-02-19%20at%209.39.23%20AM.png" TargetMode="External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9.png"/><Relationship Id="rId5" Type="http://schemas.openxmlformats.org/officeDocument/2006/relationships/image" Target="file://localhost/Users/avakian/Desktop/Screen%20Shot%202026-02-19%20at%209.38.31%20AM.png" TargetMode="External"/><Relationship Id="rId10" Type="http://schemas.openxmlformats.org/officeDocument/2006/relationships/image" Target="../media/image74.emf"/><Relationship Id="rId4" Type="http://schemas.openxmlformats.org/officeDocument/2006/relationships/image" Target="../media/image128.png"/><Relationship Id="rId9" Type="http://schemas.openxmlformats.org/officeDocument/2006/relationships/image" Target="../media/image10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vakian/Desktop/Screen%20Shot%202026-03-12%20at%2012.33.07%20PM.png" TargetMode="External"/><Relationship Id="rId7" Type="http://schemas.openxmlformats.org/officeDocument/2006/relationships/image" Target="file://localhost/Users/avakian/Desktop/Screen%20Shot%202026-03-12%20at%2012.40.16%20PM.png" TargetMode="External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4.png"/><Relationship Id="rId5" Type="http://schemas.openxmlformats.org/officeDocument/2006/relationships/image" Target="file://localhost/Users/avakian/Desktop/Screen%20Shot%202026-03-12%20at%2012.38.18%20PM.png" TargetMode="External"/><Relationship Id="rId4" Type="http://schemas.openxmlformats.org/officeDocument/2006/relationships/image" Target="../media/image13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7.png"/><Relationship Id="rId7" Type="http://schemas.openxmlformats.org/officeDocument/2006/relationships/image" Target="../media/image139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Relationship Id="rId6" Type="http://schemas.openxmlformats.org/officeDocument/2006/relationships/image" Target="file://localhost/Users/avakian/Desktop/Screen%20Shot%202026-03-06%20at%208.57.00%20AM.png" TargetMode="External"/><Relationship Id="rId11" Type="http://schemas.openxmlformats.org/officeDocument/2006/relationships/image" Target="file://localhost/Users/avakian/Desktop/Screen%20Shot%202026-03-11%20at%207.47.36%20AM.png" TargetMode="External"/><Relationship Id="rId5" Type="http://schemas.openxmlformats.org/officeDocument/2006/relationships/image" Target="../media/image138.png"/><Relationship Id="rId10" Type="http://schemas.openxmlformats.org/officeDocument/2006/relationships/image" Target="../media/image141.png"/><Relationship Id="rId4" Type="http://schemas.openxmlformats.org/officeDocument/2006/relationships/image" Target="file://localhost/Users/avakian/Desktop/Screen%20Shot%202026-03-06%20at%208.55.44%20AM.png" TargetMode="External"/><Relationship Id="rId9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emf"/><Relationship Id="rId3" Type="http://schemas.openxmlformats.org/officeDocument/2006/relationships/image" Target="../media/image55.png"/><Relationship Id="rId7" Type="http://schemas.openxmlformats.org/officeDocument/2006/relationships/image" Target="../media/image142.png"/><Relationship Id="rId12" Type="http://schemas.openxmlformats.org/officeDocument/2006/relationships/image" Target="../media/image14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11" Type="http://schemas.openxmlformats.org/officeDocument/2006/relationships/image" Target="../media/image146.png"/><Relationship Id="rId5" Type="http://schemas.openxmlformats.org/officeDocument/2006/relationships/image" Target="../media/image57.png"/><Relationship Id="rId10" Type="http://schemas.openxmlformats.org/officeDocument/2006/relationships/image" Target="../media/image145.png"/><Relationship Id="rId4" Type="http://schemas.openxmlformats.org/officeDocument/2006/relationships/image" Target="../media/image56.png"/><Relationship Id="rId9" Type="http://schemas.openxmlformats.org/officeDocument/2006/relationships/image" Target="../media/image144.png"/><Relationship Id="rId14" Type="http://schemas.openxmlformats.org/officeDocument/2006/relationships/image" Target="../media/image149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9.png"/><Relationship Id="rId5" Type="http://schemas.openxmlformats.org/officeDocument/2006/relationships/image" Target="../media/image158.png"/><Relationship Id="rId4" Type="http://schemas.openxmlformats.org/officeDocument/2006/relationships/image" Target="../media/image15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file://localhost/Users/avakian/Desktop/Screen%20Shot%202026-03-09%20at%205.39.00%20PM.png" TargetMode="Externa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4.png"/><Relationship Id="rId3" Type="http://schemas.openxmlformats.org/officeDocument/2006/relationships/image" Target="../media/image169.png"/><Relationship Id="rId7" Type="http://schemas.openxmlformats.org/officeDocument/2006/relationships/image" Target="../media/image17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2.png"/><Relationship Id="rId5" Type="http://schemas.openxmlformats.org/officeDocument/2006/relationships/image" Target="../media/image171.png"/><Relationship Id="rId4" Type="http://schemas.openxmlformats.org/officeDocument/2006/relationships/image" Target="../media/image170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emf"/><Relationship Id="rId9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png"/><Relationship Id="rId3" Type="http://schemas.openxmlformats.org/officeDocument/2006/relationships/image" Target="../media/image176.png"/><Relationship Id="rId7" Type="http://schemas.openxmlformats.org/officeDocument/2006/relationships/image" Target="../media/image1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10" Type="http://schemas.openxmlformats.org/officeDocument/2006/relationships/image" Target="../media/image183.png"/><Relationship Id="rId4" Type="http://schemas.openxmlformats.org/officeDocument/2006/relationships/image" Target="../media/image177.png"/><Relationship Id="rId9" Type="http://schemas.openxmlformats.org/officeDocument/2006/relationships/image" Target="../media/image18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png"/><Relationship Id="rId5" Type="http://schemas.openxmlformats.org/officeDocument/2006/relationships/image" Target="../media/image187.png"/><Relationship Id="rId4" Type="http://schemas.openxmlformats.org/officeDocument/2006/relationships/image" Target="../media/image18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190.png"/><Relationship Id="rId7" Type="http://schemas.openxmlformats.org/officeDocument/2006/relationships/image" Target="../media/image194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91.png"/><Relationship Id="rId9" Type="http://schemas.openxmlformats.org/officeDocument/2006/relationships/image" Target="../media/image19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6.png"/><Relationship Id="rId5" Type="http://schemas.openxmlformats.org/officeDocument/2006/relationships/image" Target="../media/image205.png"/><Relationship Id="rId4" Type="http://schemas.openxmlformats.org/officeDocument/2006/relationships/image" Target="../media/image20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3" Type="http://schemas.openxmlformats.org/officeDocument/2006/relationships/image" Target="../media/image209.png"/><Relationship Id="rId7" Type="http://schemas.openxmlformats.org/officeDocument/2006/relationships/image" Target="../media/image2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2.png"/><Relationship Id="rId11" Type="http://schemas.openxmlformats.org/officeDocument/2006/relationships/image" Target="../media/image217.png"/><Relationship Id="rId5" Type="http://schemas.openxmlformats.org/officeDocument/2006/relationships/image" Target="../media/image211.png"/><Relationship Id="rId10" Type="http://schemas.openxmlformats.org/officeDocument/2006/relationships/image" Target="../media/image216.png"/><Relationship Id="rId4" Type="http://schemas.openxmlformats.org/officeDocument/2006/relationships/image" Target="../media/image210.png"/><Relationship Id="rId9" Type="http://schemas.openxmlformats.org/officeDocument/2006/relationships/image" Target="../media/image21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13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19.emf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11" Type="http://schemas.openxmlformats.org/officeDocument/2006/relationships/image" Target="../media/image23.emf"/><Relationship Id="rId5" Type="http://schemas.openxmlformats.org/officeDocument/2006/relationships/image" Target="../media/image17.emf"/><Relationship Id="rId10" Type="http://schemas.openxmlformats.org/officeDocument/2006/relationships/image" Target="../media/image22.emf"/><Relationship Id="rId4" Type="http://schemas.openxmlformats.org/officeDocument/2006/relationships/image" Target="../media/image11.emf"/><Relationship Id="rId9" Type="http://schemas.openxmlformats.org/officeDocument/2006/relationships/image" Target="../media/image21.e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emf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3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3" Type="http://schemas.openxmlformats.org/officeDocument/2006/relationships/image" Target="../media/image50.png"/><Relationship Id="rId7" Type="http://schemas.openxmlformats.org/officeDocument/2006/relationships/image" Target="file://localhost/Users/avakian/Desktop/Screen%20Shot%202026-03-09%20at%205.39.00%20PM.png" TargetMode="Externa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16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7.png"/><Relationship Id="rId7" Type="http://schemas.openxmlformats.org/officeDocument/2006/relationships/image" Target="../media/image139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Relationship Id="rId6" Type="http://schemas.openxmlformats.org/officeDocument/2006/relationships/image" Target="file://localhost/Users/avakian/Desktop/Screen%20Shot%202026-03-06%20at%208.57.00%20AM.png" TargetMode="External"/><Relationship Id="rId11" Type="http://schemas.openxmlformats.org/officeDocument/2006/relationships/image" Target="file://localhost/Users/avakian/Desktop/Screen%20Shot%202026-03-11%20at%207.47.36%20AM.png" TargetMode="External"/><Relationship Id="rId5" Type="http://schemas.openxmlformats.org/officeDocument/2006/relationships/image" Target="../media/image138.png"/><Relationship Id="rId10" Type="http://schemas.openxmlformats.org/officeDocument/2006/relationships/image" Target="../media/image141.png"/><Relationship Id="rId4" Type="http://schemas.openxmlformats.org/officeDocument/2006/relationships/image" Target="file://localhost/Users/avakian/Desktop/Screen%20Shot%202026-03-06%20at%208.55.44%20AM.png" TargetMode="External"/><Relationship Id="rId9" Type="http://schemas.openxmlformats.org/officeDocument/2006/relationships/image" Target="../media/image4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225.png"/><Relationship Id="rId7" Type="http://schemas.openxmlformats.org/officeDocument/2006/relationships/image" Target="../media/image229.png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8.png"/><Relationship Id="rId5" Type="http://schemas.openxmlformats.org/officeDocument/2006/relationships/image" Target="../media/image227.png"/><Relationship Id="rId4" Type="http://schemas.openxmlformats.org/officeDocument/2006/relationships/image" Target="../media/image226.png"/><Relationship Id="rId9" Type="http://schemas.openxmlformats.org/officeDocument/2006/relationships/image" Target="../media/image23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vakian/Desktop/Screen%20Shot%202026-03-10%20at%2011.11.48%20AM.png" TargetMode="External"/><Relationship Id="rId2" Type="http://schemas.openxmlformats.org/officeDocument/2006/relationships/image" Target="../media/image232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vakian/Desktop/Screen%20Shot%202026-03-04%20at%2010.36.06%20AM.png" TargetMode="External"/><Relationship Id="rId7" Type="http://schemas.openxmlformats.org/officeDocument/2006/relationships/image" Target="file://localhost/Users/avakian/Desktop/Screen%20Shot%202026-03-13%20at%207.55.59%20AM.png" TargetMode="External"/><Relationship Id="rId2" Type="http://schemas.openxmlformats.org/officeDocument/2006/relationships/image" Target="../media/image2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5.png"/><Relationship Id="rId5" Type="http://schemas.openxmlformats.org/officeDocument/2006/relationships/image" Target="file://localhost/Users/avakian/Desktop/Screen%20Shot%202026-03-11%20at%201.48.44%20PM.png" TargetMode="External"/><Relationship Id="rId4" Type="http://schemas.openxmlformats.org/officeDocument/2006/relationships/image" Target="../media/image23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vakian/Desktop/Screen%20Shot%202026-03-04%20at%2010.52.46%20AM.png" TargetMode="External"/><Relationship Id="rId7" Type="http://schemas.openxmlformats.org/officeDocument/2006/relationships/image" Target="file://localhost/Users/avakian/Desktop/Screen%20Shot%202026-03-04%20at%2010.55.04%20AM.png" TargetMode="External"/><Relationship Id="rId2" Type="http://schemas.openxmlformats.org/officeDocument/2006/relationships/image" Target="../media/image2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8.png"/><Relationship Id="rId5" Type="http://schemas.openxmlformats.org/officeDocument/2006/relationships/image" Target="file://localhost/Users/avakian/Desktop/Screen%20Shot%202026-03-04%20at%2010.54.10%20AM.png" TargetMode="External"/><Relationship Id="rId4" Type="http://schemas.openxmlformats.org/officeDocument/2006/relationships/image" Target="../media/image23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vakian/Desktop/Screen%20Shot%202026-03-04%20at%205.44.28%20PM.png" TargetMode="External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2.xml"/><Relationship Id="rId5" Type="http://schemas.openxmlformats.org/officeDocument/2006/relationships/image" Target="file://localhost/Users/avakian/Desktop/Screen%20Shot%202026-03-04%20at%205.50.03%20PM.png" TargetMode="External"/><Relationship Id="rId4" Type="http://schemas.openxmlformats.org/officeDocument/2006/relationships/image" Target="../media/image24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2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6.png"/><Relationship Id="rId4" Type="http://schemas.openxmlformats.org/officeDocument/2006/relationships/image" Target="../media/image241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7.png"/><Relationship Id="rId7" Type="http://schemas.openxmlformats.org/officeDocument/2006/relationships/image" Target="../media/image242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Relationship Id="rId6" Type="http://schemas.openxmlformats.org/officeDocument/2006/relationships/image" Target="file://localhost/Users/avakian/Desktop/Screen%20Shot%202026-03-06%20at%208.57.00%20AM.png" TargetMode="External"/><Relationship Id="rId5" Type="http://schemas.openxmlformats.org/officeDocument/2006/relationships/image" Target="../media/image138.png"/><Relationship Id="rId4" Type="http://schemas.openxmlformats.org/officeDocument/2006/relationships/image" Target="file://localhost/Users/avakian/Desktop/Screen%20Shot%202026-03-06%20at%208.55.44%20AM.png" TargetMode="External"/><Relationship Id="rId9" Type="http://schemas.openxmlformats.org/officeDocument/2006/relationships/image" Target="../media/image14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3" Type="http://schemas.openxmlformats.org/officeDocument/2006/relationships/image" Target="../media/image245.png"/><Relationship Id="rId7" Type="http://schemas.openxmlformats.org/officeDocument/2006/relationships/image" Target="../media/image249.png"/><Relationship Id="rId12" Type="http://schemas.openxmlformats.org/officeDocument/2006/relationships/image" Target="../media/image25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8.png"/><Relationship Id="rId11" Type="http://schemas.openxmlformats.org/officeDocument/2006/relationships/image" Target="../media/image253.png"/><Relationship Id="rId5" Type="http://schemas.openxmlformats.org/officeDocument/2006/relationships/image" Target="../media/image247.png"/><Relationship Id="rId10" Type="http://schemas.openxmlformats.org/officeDocument/2006/relationships/image" Target="../media/image252.png"/><Relationship Id="rId4" Type="http://schemas.openxmlformats.org/officeDocument/2006/relationships/image" Target="../media/image246.png"/><Relationship Id="rId9" Type="http://schemas.openxmlformats.org/officeDocument/2006/relationships/image" Target="../media/image25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2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2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2" Type="http://schemas.openxmlformats.org/officeDocument/2006/relationships/image" Target="../media/image25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2.png"/><Relationship Id="rId5" Type="http://schemas.openxmlformats.org/officeDocument/2006/relationships/image" Target="../media/image261.png"/><Relationship Id="rId4" Type="http://schemas.openxmlformats.org/officeDocument/2006/relationships/image" Target="../media/image260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pn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5.png"/><Relationship Id="rId7" Type="http://schemas.openxmlformats.org/officeDocument/2006/relationships/image" Target="file://localhost/Users/avakian/Desktop/Screen%20Shot%202026-03-06%20at%209.32.19%20AM.png" TargetMode="External"/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8.png"/><Relationship Id="rId5" Type="http://schemas.openxmlformats.org/officeDocument/2006/relationships/image" Target="../media/image267.png"/><Relationship Id="rId4" Type="http://schemas.openxmlformats.org/officeDocument/2006/relationships/image" Target="../media/image26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2.png"/><Relationship Id="rId5" Type="http://schemas.openxmlformats.org/officeDocument/2006/relationships/image" Target="../media/image271.png"/><Relationship Id="rId4" Type="http://schemas.openxmlformats.org/officeDocument/2006/relationships/image" Target="../media/image27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png"/><Relationship Id="rId2" Type="http://schemas.openxmlformats.org/officeDocument/2006/relationships/image" Target="../media/image2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7.png"/><Relationship Id="rId5" Type="http://schemas.openxmlformats.org/officeDocument/2006/relationships/image" Target="../media/image276.png"/><Relationship Id="rId4" Type="http://schemas.openxmlformats.org/officeDocument/2006/relationships/image" Target="../media/image27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9.png"/><Relationship Id="rId7" Type="http://schemas.openxmlformats.org/officeDocument/2006/relationships/image" Target="../media/image242.png"/><Relationship Id="rId2" Type="http://schemas.openxmlformats.org/officeDocument/2006/relationships/image" Target="../media/image27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2.png"/><Relationship Id="rId5" Type="http://schemas.openxmlformats.org/officeDocument/2006/relationships/image" Target="../media/image281.png"/><Relationship Id="rId4" Type="http://schemas.openxmlformats.org/officeDocument/2006/relationships/image" Target="../media/image280.pn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emf"/><Relationship Id="rId3" Type="http://schemas.openxmlformats.org/officeDocument/2006/relationships/image" Target="../media/image278.png"/><Relationship Id="rId7" Type="http://schemas.openxmlformats.org/officeDocument/2006/relationships/image" Target="../media/image28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2.png"/><Relationship Id="rId5" Type="http://schemas.openxmlformats.org/officeDocument/2006/relationships/image" Target="../media/image281.png"/><Relationship Id="rId10" Type="http://schemas.openxmlformats.org/officeDocument/2006/relationships/image" Target="../media/image286.png"/><Relationship Id="rId4" Type="http://schemas.openxmlformats.org/officeDocument/2006/relationships/image" Target="../media/image280.png"/><Relationship Id="rId9" Type="http://schemas.openxmlformats.org/officeDocument/2006/relationships/image" Target="../media/image285.emf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7.pn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png"/><Relationship Id="rId2" Type="http://schemas.openxmlformats.org/officeDocument/2006/relationships/image" Target="../media/image2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2.png"/><Relationship Id="rId5" Type="http://schemas.openxmlformats.org/officeDocument/2006/relationships/image" Target="../media/image291.png"/><Relationship Id="rId4" Type="http://schemas.openxmlformats.org/officeDocument/2006/relationships/image" Target="../media/image290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5.png"/><Relationship Id="rId2" Type="http://schemas.openxmlformats.org/officeDocument/2006/relationships/image" Target="../media/image2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7.png"/><Relationship Id="rId4" Type="http://schemas.openxmlformats.org/officeDocument/2006/relationships/image" Target="../media/image296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png"/><Relationship Id="rId3" Type="http://schemas.openxmlformats.org/officeDocument/2006/relationships/image" Target="../media/image278.png"/><Relationship Id="rId7" Type="http://schemas.openxmlformats.org/officeDocument/2006/relationships/image" Target="../media/image28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2.png"/><Relationship Id="rId5" Type="http://schemas.openxmlformats.org/officeDocument/2006/relationships/image" Target="../media/image281.png"/><Relationship Id="rId10" Type="http://schemas.openxmlformats.org/officeDocument/2006/relationships/image" Target="../media/image285.emf"/><Relationship Id="rId4" Type="http://schemas.openxmlformats.org/officeDocument/2006/relationships/image" Target="../media/image280.png"/><Relationship Id="rId9" Type="http://schemas.openxmlformats.org/officeDocument/2006/relationships/image" Target="../media/image284.emf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08.png"/><Relationship Id="rId18" Type="http://schemas.openxmlformats.org/officeDocument/2006/relationships/image" Target="../media/image312.emf"/><Relationship Id="rId3" Type="http://schemas.openxmlformats.org/officeDocument/2006/relationships/image" Target="../media/image299.png"/><Relationship Id="rId7" Type="http://schemas.openxmlformats.org/officeDocument/2006/relationships/image" Target="../media/image303.png"/><Relationship Id="rId12" Type="http://schemas.openxmlformats.org/officeDocument/2006/relationships/image" Target="../media/image307.emf"/><Relationship Id="rId17" Type="http://schemas.openxmlformats.org/officeDocument/2006/relationships/image" Target="../media/image311.emf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2.png"/><Relationship Id="rId11" Type="http://schemas.openxmlformats.org/officeDocument/2006/relationships/image" Target="../media/image306.png"/><Relationship Id="rId5" Type="http://schemas.openxmlformats.org/officeDocument/2006/relationships/image" Target="../media/image301.png"/><Relationship Id="rId15" Type="http://schemas.openxmlformats.org/officeDocument/2006/relationships/image" Target="../media/image310.png"/><Relationship Id="rId10" Type="http://schemas.openxmlformats.org/officeDocument/2006/relationships/image" Target="../media/image305.png"/><Relationship Id="rId4" Type="http://schemas.openxmlformats.org/officeDocument/2006/relationships/image" Target="../media/image300.png"/><Relationship Id="rId9" Type="http://schemas.openxmlformats.org/officeDocument/2006/relationships/image" Target="../media/image304.png"/><Relationship Id="rId14" Type="http://schemas.openxmlformats.org/officeDocument/2006/relationships/image" Target="../media/image30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file://localhost/Users/avakian/Desktop/Screen%20Shot%202026-03-06%20at%209.05.50%20AM.png" TargetMode="External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0.emf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7.emf"/><Relationship Id="rId3" Type="http://schemas.openxmlformats.org/officeDocument/2006/relationships/image" Target="../media/image6.jpeg"/><Relationship Id="rId7" Type="http://schemas.openxmlformats.org/officeDocument/2006/relationships/image" Target="../media/image316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5.emf"/><Relationship Id="rId5" Type="http://schemas.openxmlformats.org/officeDocument/2006/relationships/image" Target="../media/image314.png"/><Relationship Id="rId10" Type="http://schemas.openxmlformats.org/officeDocument/2006/relationships/image" Target="../media/image319.png"/><Relationship Id="rId4" Type="http://schemas.openxmlformats.org/officeDocument/2006/relationships/image" Target="../media/image313.png"/><Relationship Id="rId9" Type="http://schemas.openxmlformats.org/officeDocument/2006/relationships/image" Target="../media/image318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2.emf"/><Relationship Id="rId5" Type="http://schemas.openxmlformats.org/officeDocument/2006/relationships/image" Target="../media/image322.png"/><Relationship Id="rId4" Type="http://schemas.openxmlformats.org/officeDocument/2006/relationships/image" Target="../media/image32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3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0.png"/><Relationship Id="rId4" Type="http://schemas.openxmlformats.org/officeDocument/2006/relationships/image" Target="../media/image324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6.png"/><Relationship Id="rId2" Type="http://schemas.openxmlformats.org/officeDocument/2006/relationships/image" Target="../media/image3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8.png"/><Relationship Id="rId4" Type="http://schemas.openxmlformats.org/officeDocument/2006/relationships/image" Target="../media/image327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5.png"/><Relationship Id="rId3" Type="http://schemas.openxmlformats.org/officeDocument/2006/relationships/image" Target="../media/image330.png"/><Relationship Id="rId7" Type="http://schemas.openxmlformats.org/officeDocument/2006/relationships/image" Target="../media/image334.png"/><Relationship Id="rId2" Type="http://schemas.openxmlformats.org/officeDocument/2006/relationships/image" Target="../media/image3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3.png"/><Relationship Id="rId5" Type="http://schemas.openxmlformats.org/officeDocument/2006/relationships/image" Target="../media/image332.png"/><Relationship Id="rId10" Type="http://schemas.openxmlformats.org/officeDocument/2006/relationships/image" Target="../media/image337.png"/><Relationship Id="rId4" Type="http://schemas.openxmlformats.org/officeDocument/2006/relationships/image" Target="../media/image331.png"/><Relationship Id="rId9" Type="http://schemas.openxmlformats.org/officeDocument/2006/relationships/image" Target="../media/image336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8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33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2.png"/><Relationship Id="rId4" Type="http://schemas.openxmlformats.org/officeDocument/2006/relationships/image" Target="../media/image341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3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5.png"/><Relationship Id="rId2" Type="http://schemas.openxmlformats.org/officeDocument/2006/relationships/image" Target="../media/image34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6.png"/><Relationship Id="rId4" Type="http://schemas.openxmlformats.org/officeDocument/2006/relationships/image" Target="../media/image2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file://localhost/Users/avakian/Desktop/Screen%20Shot%202026-03-09%20at%205.39.00%20PM.png" TargetMode="External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3.png"/><Relationship Id="rId3" Type="http://schemas.openxmlformats.org/officeDocument/2006/relationships/image" Target="../media/image348.png"/><Relationship Id="rId7" Type="http://schemas.openxmlformats.org/officeDocument/2006/relationships/image" Target="../media/image352.png"/><Relationship Id="rId2" Type="http://schemas.openxmlformats.org/officeDocument/2006/relationships/image" Target="../media/image34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1.png"/><Relationship Id="rId5" Type="http://schemas.openxmlformats.org/officeDocument/2006/relationships/image" Target="../media/image350.png"/><Relationship Id="rId4" Type="http://schemas.openxmlformats.org/officeDocument/2006/relationships/image" Target="../media/image349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5.png"/><Relationship Id="rId2" Type="http://schemas.openxmlformats.org/officeDocument/2006/relationships/image" Target="../media/image354.png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7.png"/><Relationship Id="rId7" Type="http://schemas.openxmlformats.org/officeDocument/2006/relationships/image" Target="../media/image361.png"/><Relationship Id="rId2" Type="http://schemas.openxmlformats.org/officeDocument/2006/relationships/image" Target="../media/image35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0.png"/><Relationship Id="rId5" Type="http://schemas.openxmlformats.org/officeDocument/2006/relationships/image" Target="../media/image359.png"/><Relationship Id="rId4" Type="http://schemas.openxmlformats.org/officeDocument/2006/relationships/image" Target="../media/image358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5.png"/><Relationship Id="rId5" Type="http://schemas.openxmlformats.org/officeDocument/2006/relationships/image" Target="../media/image364.png"/><Relationship Id="rId4" Type="http://schemas.openxmlformats.org/officeDocument/2006/relationships/image" Target="../media/image363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2.png"/><Relationship Id="rId13" Type="http://schemas.openxmlformats.org/officeDocument/2006/relationships/image" Target="../media/image377.png"/><Relationship Id="rId3" Type="http://schemas.openxmlformats.org/officeDocument/2006/relationships/image" Target="../media/image367.png"/><Relationship Id="rId7" Type="http://schemas.openxmlformats.org/officeDocument/2006/relationships/image" Target="../media/image371.png"/><Relationship Id="rId12" Type="http://schemas.openxmlformats.org/officeDocument/2006/relationships/image" Target="../media/image376.png"/><Relationship Id="rId2" Type="http://schemas.openxmlformats.org/officeDocument/2006/relationships/image" Target="../media/image3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0.png"/><Relationship Id="rId11" Type="http://schemas.openxmlformats.org/officeDocument/2006/relationships/image" Target="../media/image375.png"/><Relationship Id="rId5" Type="http://schemas.openxmlformats.org/officeDocument/2006/relationships/image" Target="../media/image369.png"/><Relationship Id="rId10" Type="http://schemas.openxmlformats.org/officeDocument/2006/relationships/image" Target="../media/image374.png"/><Relationship Id="rId4" Type="http://schemas.openxmlformats.org/officeDocument/2006/relationships/image" Target="../media/image368.png"/><Relationship Id="rId9" Type="http://schemas.openxmlformats.org/officeDocument/2006/relationships/image" Target="../media/image373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4.png"/><Relationship Id="rId3" Type="http://schemas.openxmlformats.org/officeDocument/2006/relationships/image" Target="../media/image379.png"/><Relationship Id="rId7" Type="http://schemas.openxmlformats.org/officeDocument/2006/relationships/image" Target="../media/image383.png"/><Relationship Id="rId2" Type="http://schemas.openxmlformats.org/officeDocument/2006/relationships/image" Target="../media/image3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2.png"/><Relationship Id="rId5" Type="http://schemas.openxmlformats.org/officeDocument/2006/relationships/image" Target="../media/image381.png"/><Relationship Id="rId4" Type="http://schemas.openxmlformats.org/officeDocument/2006/relationships/image" Target="../media/image380.pn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1.png"/><Relationship Id="rId3" Type="http://schemas.openxmlformats.org/officeDocument/2006/relationships/image" Target="../media/image386.png"/><Relationship Id="rId7" Type="http://schemas.openxmlformats.org/officeDocument/2006/relationships/image" Target="../media/image390.png"/><Relationship Id="rId2" Type="http://schemas.openxmlformats.org/officeDocument/2006/relationships/image" Target="../media/image3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9.png"/><Relationship Id="rId5" Type="http://schemas.openxmlformats.org/officeDocument/2006/relationships/image" Target="../media/image388.png"/><Relationship Id="rId4" Type="http://schemas.openxmlformats.org/officeDocument/2006/relationships/image" Target="../media/image387.png"/><Relationship Id="rId9" Type="http://schemas.openxmlformats.org/officeDocument/2006/relationships/image" Target="../media/image392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4.png"/><Relationship Id="rId2" Type="http://schemas.openxmlformats.org/officeDocument/2006/relationships/image" Target="../media/image3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7.png"/><Relationship Id="rId5" Type="http://schemas.openxmlformats.org/officeDocument/2006/relationships/image" Target="../media/image396.png"/><Relationship Id="rId4" Type="http://schemas.openxmlformats.org/officeDocument/2006/relationships/image" Target="../media/image395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avakian/Downloads/Voltaire-stamp-OIP.jpeg" TargetMode="External"/><Relationship Id="rId7" Type="http://schemas.openxmlformats.org/officeDocument/2006/relationships/image" Target="file://localhost/Users/avakian/Downloads/Bertrand_Russell_1972_stamp_of_India.jpg" TargetMode="External"/><Relationship Id="rId2" Type="http://schemas.openxmlformats.org/officeDocument/2006/relationships/image" Target="../media/image3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0.jpg"/><Relationship Id="rId5" Type="http://schemas.openxmlformats.org/officeDocument/2006/relationships/image" Target="file://localhost/Users/avakian/Downloads/Montaigne-stamp.jpeg" TargetMode="External"/><Relationship Id="rId4" Type="http://schemas.openxmlformats.org/officeDocument/2006/relationships/image" Target="../media/image399.jpe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9067800" cy="411163"/>
          </a:xfrm>
        </p:spPr>
        <p:txBody>
          <a:bodyPr/>
          <a:lstStyle/>
          <a:p>
            <a:r>
              <a:rPr lang="en-US" sz="2400" dirty="0"/>
              <a:t>The role of Vector Mesons in studies of non-</a:t>
            </a:r>
            <a:r>
              <a:rPr lang="en-US" sz="2400" dirty="0" err="1"/>
              <a:t>perturbative</a:t>
            </a:r>
            <a:r>
              <a:rPr lang="en-US" sz="2400" dirty="0"/>
              <a:t> QCD</a:t>
            </a:r>
            <a:br>
              <a:rPr lang="en-US" dirty="0"/>
            </a:b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9" name="Picture 8" descr="Screen Shot 2026-06-09 at 9.26.5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9144000" cy="15962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B8C1BF-3E74-3AFF-3546-C4DBC0A8E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1905000"/>
            <a:ext cx="35311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Harut </a:t>
            </a:r>
            <a:r>
              <a:rPr lang="en-US" sz="2800" dirty="0" err="1">
                <a:solidFill>
                  <a:srgbClr val="FF0000"/>
                </a:solidFill>
              </a:rPr>
              <a:t>Avakian</a:t>
            </a:r>
            <a:r>
              <a:rPr lang="en-US" sz="2800" dirty="0">
                <a:solidFill>
                  <a:srgbClr val="FF0000"/>
                </a:solidFill>
              </a:rPr>
              <a:t> (JLab)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AA93E7-4019-88CD-8994-037CB0A7A074}"/>
              </a:ext>
            </a:extLst>
          </p:cNvPr>
          <p:cNvSpPr/>
          <p:nvPr/>
        </p:nvSpPr>
        <p:spPr>
          <a:xfrm>
            <a:off x="1371600" y="2133600"/>
            <a:ext cx="3962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CERN, June 15-19, 2026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610600" cy="3200400"/>
          </a:xfrm>
        </p:spPr>
        <p:txBody>
          <a:bodyPr/>
          <a:lstStyle/>
          <a:p>
            <a:r>
              <a:rPr lang="en-US" sz="2400" dirty="0"/>
              <a:t>Why rho matters?</a:t>
            </a:r>
          </a:p>
          <a:p>
            <a:r>
              <a:rPr lang="en-US" sz="2400" dirty="0"/>
              <a:t>Description of VMs: Transverse and Longitudinal x-sections</a:t>
            </a:r>
          </a:p>
          <a:p>
            <a:pPr lvl="1"/>
            <a:r>
              <a:rPr lang="en-US" sz="2000" dirty="0"/>
              <a:t>SDMEs vs Helicity Structure Functions (HSFs)</a:t>
            </a:r>
          </a:p>
          <a:p>
            <a:pPr lvl="1"/>
            <a:r>
              <a:rPr lang="en-US" sz="2000" dirty="0"/>
              <a:t>Relevance of a detailed MC</a:t>
            </a:r>
          </a:p>
          <a:p>
            <a:r>
              <a:rPr lang="en-US" sz="2400" dirty="0"/>
              <a:t>Extraction of amplitudes</a:t>
            </a:r>
          </a:p>
          <a:p>
            <a:r>
              <a:rPr lang="en-US" sz="2400" dirty="0"/>
              <a:t>Validation procedure</a:t>
            </a:r>
          </a:p>
          <a:p>
            <a:r>
              <a:rPr lang="en-US" sz="2400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572460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90600" y="76200"/>
            <a:ext cx="46730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Acceptances from ZEUS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0" y="381000"/>
            <a:ext cx="2507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ZEUS rho (0708.1478)</a:t>
            </a:r>
          </a:p>
        </p:txBody>
      </p:sp>
      <p:pic>
        <p:nvPicPr>
          <p:cNvPr id="10" name="Picture 9" descr="Screen Shot 2025-04-14 at 9.44.2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3779243" cy="4724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8600" y="5638800"/>
            <a:ext cx="7828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 single bin in </a:t>
            </a:r>
            <a:r>
              <a:rPr lang="en-US" dirty="0" err="1">
                <a:solidFill>
                  <a:srgbClr val="FF0000"/>
                </a:solidFill>
              </a:rPr>
              <a:t>cos</a:t>
            </a:r>
            <a:r>
              <a:rPr lang="en-US" dirty="0" err="1">
                <a:solidFill>
                  <a:srgbClr val="FF0000"/>
                </a:solidFill>
                <a:latin typeface="Symbol"/>
              </a:rPr>
              <a:t>q</a:t>
            </a:r>
            <a:r>
              <a:rPr lang="en-US" dirty="0">
                <a:solidFill>
                  <a:srgbClr val="FF0000"/>
                </a:solidFill>
              </a:rPr>
              <a:t>&gt;0.6, where most of the longitudinal VMs appear</a:t>
            </a:r>
          </a:p>
          <a:p>
            <a:r>
              <a:rPr lang="en-US" dirty="0"/>
              <a:t>7-bins with acceptance at |</a:t>
            </a:r>
            <a:r>
              <a:rPr lang="en-US" dirty="0" err="1"/>
              <a:t>cos</a:t>
            </a:r>
            <a:r>
              <a:rPr lang="en-US" dirty="0" err="1">
                <a:latin typeface="Symbol"/>
              </a:rPr>
              <a:t>q</a:t>
            </a:r>
            <a:r>
              <a:rPr lang="en-US" dirty="0"/>
              <a:t>|&gt;0.8 reducing ~2 times (integrated over t?)</a:t>
            </a:r>
          </a:p>
        </p:txBody>
      </p:sp>
      <p:pic>
        <p:nvPicPr>
          <p:cNvPr id="8" name="Picture 7" descr="Screen Shot 2025-04-14 at 9.46.3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581400"/>
            <a:ext cx="3619500" cy="2133600"/>
          </a:xfrm>
          <a:prstGeom prst="rect">
            <a:avLst/>
          </a:prstGeom>
        </p:spPr>
      </p:pic>
      <p:pic>
        <p:nvPicPr>
          <p:cNvPr id="5" name="Picture 4" descr="Screen Shot 2026-06-11 at 7.59.3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927" y="914400"/>
            <a:ext cx="2443920" cy="2286000"/>
          </a:xfrm>
          <a:prstGeom prst="rect">
            <a:avLst/>
          </a:prstGeom>
        </p:spPr>
      </p:pic>
      <p:pic>
        <p:nvPicPr>
          <p:cNvPr id="7" name="Picture 6" descr="Screen Shot 2026-06-11 at 8.01.38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990599"/>
            <a:ext cx="2813269" cy="221351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924800" y="762000"/>
            <a:ext cx="978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ym typeface="Wingdings"/>
              </a:rPr>
              <a:t></a:t>
            </a:r>
            <a:r>
              <a:rPr lang="en-US" sz="1400" dirty="0"/>
              <a:t>C. </a:t>
            </a:r>
            <a:r>
              <a:rPr lang="en-US" sz="1400" dirty="0" err="1"/>
              <a:t>Dilks</a:t>
            </a:r>
            <a:endParaRPr lang="en-US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4038600" y="3200400"/>
            <a:ext cx="3900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tiny acceptances at low Q</a:t>
            </a:r>
            <a:r>
              <a:rPr lang="en-US" sz="1600" baseline="30000" dirty="0">
                <a:solidFill>
                  <a:srgbClr val="FF0000"/>
                </a:solidFill>
              </a:rPr>
              <a:t>2</a:t>
            </a:r>
            <a:r>
              <a:rPr lang="en-US" sz="1600" dirty="0">
                <a:solidFill>
                  <a:srgbClr val="FF0000"/>
                </a:solidFill>
              </a:rPr>
              <a:t> and small t/</a:t>
            </a:r>
            <a:r>
              <a:rPr lang="en-US" sz="1600" dirty="0" err="1">
                <a:solidFill>
                  <a:srgbClr val="FF0000"/>
                </a:solidFill>
              </a:rPr>
              <a:t>p</a:t>
            </a:r>
            <a:r>
              <a:rPr lang="en-US" sz="1600" baseline="-25000" dirty="0" err="1">
                <a:solidFill>
                  <a:srgbClr val="FF0000"/>
                </a:solidFill>
              </a:rPr>
              <a:t>T</a:t>
            </a:r>
            <a:endParaRPr lang="en-US" sz="1600" baseline="-25000" dirty="0">
              <a:solidFill>
                <a:srgbClr val="FF0000"/>
              </a:solidFill>
            </a:endParaRPr>
          </a:p>
        </p:txBody>
      </p:sp>
      <p:pic>
        <p:nvPicPr>
          <p:cNvPr id="16" name="Picture 15" descr="Screen Shot 2026-06-11 at 8.18.31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066800"/>
            <a:ext cx="1981200" cy="24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17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MS PGothic" charset="0"/>
              </a:rPr>
              <a:t>L/T photons producing T/L VMs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/>
          </a:p>
        </p:txBody>
      </p:sp>
      <p:sp>
        <p:nvSpPr>
          <p:cNvPr id="2969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5F727F91-1D5A-5648-B155-BA59E0BA0155}" type="slidenum">
              <a:rPr lang="en-US" sz="1400"/>
              <a:pPr/>
              <a:t>11</a:t>
            </a:fld>
            <a:endParaRPr lang="en-US" sz="1400"/>
          </a:p>
        </p:txBody>
      </p:sp>
      <p:sp>
        <p:nvSpPr>
          <p:cNvPr id="15" name="Rectangle 14"/>
          <p:cNvSpPr/>
          <p:nvPr/>
        </p:nvSpPr>
        <p:spPr>
          <a:xfrm>
            <a:off x="152400" y="5486400"/>
            <a:ext cx="88392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L/T separation and proper measurements of Q</a:t>
            </a:r>
            <a:r>
              <a:rPr lang="en-US" sz="2000" baseline="30000" dirty="0"/>
              <a:t>2</a:t>
            </a:r>
            <a:r>
              <a:rPr lang="en-US" sz="2000" dirty="0"/>
              <a:t>-dependences of all observables are critical for interpretation of different contributions</a:t>
            </a:r>
          </a:p>
          <a:p>
            <a:r>
              <a:rPr lang="en-US" sz="2000" dirty="0">
                <a:solidFill>
                  <a:srgbClr val="FF0000"/>
                </a:solidFill>
              </a:rPr>
              <a:t>Realistic modeling is critical for understanding of the 7D acceptances!!!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57200" y="990600"/>
            <a:ext cx="4114800" cy="3505200"/>
            <a:chOff x="152400" y="990600"/>
            <a:chExt cx="4414313" cy="3962400"/>
          </a:xfrm>
        </p:grpSpPr>
        <p:grpSp>
          <p:nvGrpSpPr>
            <p:cNvPr id="8" name="Group 7"/>
            <p:cNvGrpSpPr/>
            <p:nvPr/>
          </p:nvGrpSpPr>
          <p:grpSpPr>
            <a:xfrm>
              <a:off x="152400" y="1094892"/>
              <a:ext cx="4414313" cy="3858108"/>
              <a:chOff x="23519" y="990600"/>
              <a:chExt cx="4554300" cy="4064516"/>
            </a:xfrm>
          </p:grpSpPr>
          <p:pic>
            <p:nvPicPr>
              <p:cNvPr id="3" name="Picture 2" descr="flu2fuu-rhos.p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182" y="990600"/>
                <a:ext cx="4540817" cy="4038600"/>
              </a:xfrm>
              <a:prstGeom prst="rect">
                <a:avLst/>
              </a:prstGeom>
            </p:spPr>
          </p:pic>
          <p:pic>
            <p:nvPicPr>
              <p:cNvPr id="4" name="Picture 3" descr="fl2fuu-all-part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519" y="1066800"/>
                <a:ext cx="4554300" cy="3988316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066799" y="1143000"/>
                <a:ext cx="3264477" cy="28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/>
                  <a:t>Beam SSA for exclusive states</a:t>
                </a:r>
              </a:p>
            </p:txBody>
          </p:sp>
          <p:sp>
            <p:nvSpPr>
              <p:cNvPr id="16" name="Left Brace 15"/>
              <p:cNvSpPr/>
              <p:nvPr/>
            </p:nvSpPr>
            <p:spPr>
              <a:xfrm rot="5400000" flipH="1">
                <a:off x="3848100" y="3771900"/>
                <a:ext cx="304800" cy="990600"/>
              </a:xfrm>
              <a:prstGeom prst="leftBrace">
                <a:avLst/>
              </a:prstGeom>
              <a:ln>
                <a:solidFill>
                  <a:srgbClr val="FF0000"/>
                </a:solidFill>
              </a:ln>
              <a:effectLst>
                <a:outerShdw blurRad="40000" dist="20000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3733800" y="3505200"/>
              <a:ext cx="801109" cy="3919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Symbol"/>
                </a:rPr>
                <a:t>r</a:t>
              </a:r>
              <a:r>
                <a:rPr lang="en-US" baseline="30000" dirty="0">
                  <a:solidFill>
                    <a:srgbClr val="FF0000"/>
                  </a:solidFill>
                </a:rPr>
                <a:t>0</a:t>
              </a:r>
              <a:r>
                <a:rPr lang="en-US" sz="2400" baseline="-25000" dirty="0">
                  <a:solidFill>
                    <a:srgbClr val="FF0000"/>
                  </a:solidFill>
                </a:rPr>
                <a:t>L</a:t>
              </a:r>
              <a:endParaRPr lang="en-US" sz="2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735859" y="2284445"/>
              <a:ext cx="771938" cy="3919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90"/>
                  </a:solidFill>
                  <a:latin typeface="Symbol"/>
                </a:rPr>
                <a:t>r</a:t>
              </a:r>
              <a:r>
                <a:rPr lang="en-US" baseline="30000" dirty="0">
                  <a:solidFill>
                    <a:srgbClr val="000090"/>
                  </a:solidFill>
                </a:rPr>
                <a:t>0</a:t>
              </a:r>
              <a:r>
                <a:rPr lang="en-US" baseline="-25000" dirty="0">
                  <a:solidFill>
                    <a:srgbClr val="000090"/>
                  </a:solidFill>
                </a:rPr>
                <a:t>T</a:t>
              </a:r>
              <a:r>
                <a:rPr lang="en-US" sz="1600" baseline="-25000" dirty="0">
                  <a:solidFill>
                    <a:srgbClr val="000090"/>
                  </a:solidFill>
                </a:rPr>
                <a:t> </a:t>
              </a:r>
              <a:endParaRPr lang="en-US" sz="1600" dirty="0">
                <a:solidFill>
                  <a:srgbClr val="000090"/>
                </a:solidFill>
              </a:endParaRPr>
            </a:p>
          </p:txBody>
        </p:sp>
        <p:sp>
          <p:nvSpPr>
            <p:cNvPr id="18" name="TextBox 2">
              <a:extLst>
                <a:ext uri="{FF2B5EF4-FFF2-40B4-BE49-F238E27FC236}">
                  <a16:creationId xmlns:a16="http://schemas.microsoft.com/office/drawing/2014/main" id="{C296255F-3679-1756-F731-6DD8E237D4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65" y="990600"/>
              <a:ext cx="3923440" cy="26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 err="1"/>
                <a:t>G.Matousek</a:t>
              </a:r>
              <a:r>
                <a:rPr lang="en-US" altLang="en-US" sz="1000" dirty="0"/>
                <a:t> (Duke) &amp; </a:t>
              </a:r>
              <a:r>
                <a:rPr lang="en-US" altLang="en-US" sz="1000" dirty="0" err="1"/>
                <a:t>N.Trotta</a:t>
              </a:r>
              <a:r>
                <a:rPr lang="en-US" altLang="en-US" sz="1000" dirty="0"/>
                <a:t> (UCONN)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81000" y="4495800"/>
            <a:ext cx="44897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Indication of different dynamical mechanism for </a:t>
            </a:r>
            <a:r>
              <a:rPr lang="en-US" sz="1400" b="1" dirty="0">
                <a:latin typeface="Symbol"/>
              </a:rPr>
              <a:t>r</a:t>
            </a:r>
            <a:r>
              <a:rPr lang="en-US" sz="1400" b="1" baseline="30000" dirty="0"/>
              <a:t>0</a:t>
            </a:r>
            <a:endParaRPr lang="en-US" b="1" baseline="30000" dirty="0"/>
          </a:p>
        </p:txBody>
      </p:sp>
      <p:pic>
        <p:nvPicPr>
          <p:cNvPr id="7" name="Picture 6" descr="Screen Shot 2026-06-11 at 8.23.03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143000"/>
            <a:ext cx="2966357" cy="1524000"/>
          </a:xfrm>
          <a:prstGeom prst="rect">
            <a:avLst/>
          </a:prstGeom>
        </p:spPr>
      </p:pic>
      <p:pic>
        <p:nvPicPr>
          <p:cNvPr id="17" name="Picture 16" descr="Screen Shot 2026-06-11 at 8.24.08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743200"/>
            <a:ext cx="2895600" cy="156100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943600" y="4419600"/>
            <a:ext cx="29717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For modeling some intuition is needed on what  are the relative contributions from T and L photons in different channels?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8EF8D7-0F74-96EC-B504-B028D3FBCF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3651" y="3141022"/>
            <a:ext cx="1453803" cy="38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604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5-04-23 at 7.59.1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95600"/>
            <a:ext cx="6096000" cy="1494263"/>
          </a:xfrm>
          <a:prstGeom prst="rect">
            <a:avLst/>
          </a:prstGeom>
        </p:spPr>
      </p:pic>
      <p:pic>
        <p:nvPicPr>
          <p:cNvPr id="5" name="Picture 4" descr="Screen Shot 2025-04-23 at 7.23.40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5400"/>
            <a:ext cx="2438400" cy="1566266"/>
          </a:xfrm>
          <a:prstGeom prst="rect">
            <a:avLst/>
          </a:prstGeom>
        </p:spPr>
      </p:pic>
      <p:sp>
        <p:nvSpPr>
          <p:cNvPr id="17414" name="TextBox 15"/>
          <p:cNvSpPr txBox="1">
            <a:spLocks noChangeArrowheads="1"/>
          </p:cNvSpPr>
          <p:nvPr/>
        </p:nvSpPr>
        <p:spPr bwMode="auto">
          <a:xfrm>
            <a:off x="609600" y="36493"/>
            <a:ext cx="81216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/>
              <a:t>Structure functions case of VMs decaying to </a:t>
            </a:r>
            <a:r>
              <a:rPr lang="en-US" sz="2800" dirty="0" err="1"/>
              <a:t>h+h</a:t>
            </a:r>
            <a:r>
              <a:rPr lang="en-US" sz="2800" dirty="0"/>
              <a:t>-</a:t>
            </a:r>
          </a:p>
          <a:p>
            <a:endParaRPr lang="en-US" sz="2800" dirty="0"/>
          </a:p>
        </p:txBody>
      </p:sp>
      <p:sp>
        <p:nvSpPr>
          <p:cNvPr id="1741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686800" y="6477000"/>
            <a:ext cx="534988" cy="30321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DE51486-F280-9346-A11E-20885DB85214}" type="slidenum">
              <a:rPr lang="en-US" sz="1800">
                <a:cs typeface="Arial" charset="0"/>
              </a:rPr>
              <a:pPr/>
              <a:t>12</a:t>
            </a:fld>
            <a:endParaRPr lang="en-US" sz="180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2514600" y="6477000"/>
            <a:ext cx="3917950" cy="311150"/>
          </a:xfrm>
        </p:spPr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400" y="838200"/>
            <a:ext cx="19301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err="1"/>
              <a:t>Diehl</a:t>
            </a:r>
            <a:r>
              <a:rPr lang="nb-NO" dirty="0"/>
              <a:t>: 0704.1565</a:t>
            </a:r>
            <a:endParaRPr lang="en-US" dirty="0"/>
          </a:p>
        </p:txBody>
      </p:sp>
      <p:pic>
        <p:nvPicPr>
          <p:cNvPr id="6" name="Picture 5" descr="Screen Shot 2025-04-23 at 7.24.24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447800"/>
            <a:ext cx="5791200" cy="14478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57800" y="2743200"/>
            <a:ext cx="18812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More angles involved</a:t>
            </a:r>
          </a:p>
        </p:txBody>
      </p:sp>
      <p:pic>
        <p:nvPicPr>
          <p:cNvPr id="8" name="Picture 7" descr="Screen Shot 2025-04-23 at 7.25.28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38200"/>
            <a:ext cx="2735179" cy="393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00800" y="1371600"/>
            <a:ext cx="873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helicities</a:t>
            </a:r>
            <a:endParaRPr lang="en-US" sz="1400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6553200" y="1219200"/>
            <a:ext cx="762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7162800" y="1219200"/>
            <a:ext cx="762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7239000" y="1219200"/>
            <a:ext cx="6858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creen Shot 2025-04-23 at 8.00.35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800600"/>
            <a:ext cx="7239000" cy="107539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4196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beam and  target polarizations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 flipH="1">
            <a:off x="990600" y="4724400"/>
            <a:ext cx="609600" cy="15240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57200" y="4800600"/>
            <a:ext cx="3810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828800" y="4953000"/>
            <a:ext cx="14024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longitudinal rho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2438400" y="5181600"/>
            <a:ext cx="4572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6553200" y="5105400"/>
            <a:ext cx="3810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7010400" y="4876800"/>
            <a:ext cx="13321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transverse rho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971800" y="5867400"/>
            <a:ext cx="25146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interference between longitudinal and transverse </a:t>
            </a:r>
            <a:r>
              <a:rPr lang="en-US" dirty="0">
                <a:latin typeface="Symbol"/>
              </a:rPr>
              <a:t>r</a:t>
            </a:r>
            <a:endParaRPr lang="en-US" sz="1400" dirty="0">
              <a:latin typeface="Symbol"/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4495800" y="5638800"/>
            <a:ext cx="762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4876800" y="4495800"/>
            <a:ext cx="3733800" cy="36933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b="1" dirty="0"/>
              <a:t>All W</a:t>
            </a:r>
            <a:r>
              <a:rPr lang="en-US" baseline="-25000" dirty="0"/>
              <a:t>XY</a:t>
            </a:r>
            <a:r>
              <a:rPr lang="en-US" dirty="0"/>
              <a:t> depend on </a:t>
            </a:r>
            <a:r>
              <a:rPr lang="en-US" b="1" dirty="0"/>
              <a:t>Q</a:t>
            </a:r>
            <a:r>
              <a:rPr lang="en-US" b="1" baseline="30000" dirty="0"/>
              <a:t>2</a:t>
            </a:r>
            <a:r>
              <a:rPr lang="en-US" dirty="0"/>
              <a:t>,</a:t>
            </a:r>
            <a:r>
              <a:rPr lang="en-US" b="1" dirty="0"/>
              <a:t>x</a:t>
            </a:r>
            <a:r>
              <a:rPr lang="en-US" baseline="-25000" dirty="0"/>
              <a:t>B</a:t>
            </a:r>
            <a:r>
              <a:rPr lang="en-US" dirty="0"/>
              <a:t>,</a:t>
            </a:r>
            <a:r>
              <a:rPr lang="en-US" b="1" dirty="0"/>
              <a:t>t,</a:t>
            </a:r>
            <a:r>
              <a:rPr lang="en-US" b="1" i="1" dirty="0">
                <a:latin typeface="Symbol"/>
              </a:rPr>
              <a:t>f,</a:t>
            </a:r>
            <a:r>
              <a:rPr lang="en-US" b="1" dirty="0">
                <a:latin typeface="Symbol"/>
              </a:rPr>
              <a:t>q,ϕ</a:t>
            </a:r>
            <a:endParaRPr lang="en-US" dirty="0">
              <a:latin typeface="Symbol"/>
            </a:endParaRPr>
          </a:p>
        </p:txBody>
      </p:sp>
      <p:pic>
        <p:nvPicPr>
          <p:cNvPr id="16" name="Picture 15" descr="Screen Shot 2026-01-27 at 5.05.41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838200"/>
            <a:ext cx="620038" cy="457200"/>
          </a:xfrm>
          <a:prstGeom prst="rect">
            <a:avLst/>
          </a:prstGeom>
          <a:ln w="66675">
            <a:solidFill>
              <a:srgbClr val="FF0000"/>
            </a:solidFill>
          </a:ln>
        </p:spPr>
      </p:pic>
      <p:sp>
        <p:nvSpPr>
          <p:cNvPr id="17" name="Rectangle 16"/>
          <p:cNvSpPr/>
          <p:nvPr/>
        </p:nvSpPr>
        <p:spPr>
          <a:xfrm>
            <a:off x="2971800" y="838200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helicity</a:t>
            </a:r>
            <a:r>
              <a:rPr lang="en-US" dirty="0"/>
              <a:t> amplitudes describing depend on x,Q</a:t>
            </a:r>
            <a:r>
              <a:rPr lang="en-US" baseline="30000" dirty="0"/>
              <a:t>2</a:t>
            </a:r>
            <a:r>
              <a:rPr lang="en-US" dirty="0"/>
              <a:t>,t</a:t>
            </a:r>
          </a:p>
        </p:txBody>
      </p:sp>
      <p:pic>
        <p:nvPicPr>
          <p:cNvPr id="18" name="Picture 17" descr="Screen Shot 2026-01-27 at 5.09.47 P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99" y="3223815"/>
            <a:ext cx="2534590" cy="379877"/>
          </a:xfrm>
          <a:prstGeom prst="rect">
            <a:avLst/>
          </a:prstGeom>
        </p:spPr>
      </p:pic>
      <p:pic>
        <p:nvPicPr>
          <p:cNvPr id="19" name="Picture 18" descr="Screen Shot 2026-01-27 at 5.11.24 P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604815"/>
            <a:ext cx="1371600" cy="455965"/>
          </a:xfrm>
          <a:prstGeom prst="rect">
            <a:avLst/>
          </a:prstGeom>
        </p:spPr>
      </p:pic>
      <p:pic>
        <p:nvPicPr>
          <p:cNvPr id="20" name="Picture 19" descr="Screen Shot 2026-01-27 at 5.12.16 P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4062015"/>
            <a:ext cx="1219200" cy="43378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7086600" y="2971800"/>
            <a:ext cx="188374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/>
              <a:t>spin density matrix</a:t>
            </a:r>
          </a:p>
        </p:txBody>
      </p:sp>
    </p:spTree>
    <p:extLst>
      <p:ext uri="{BB962C8B-B14F-4D97-AF65-F5344CB8AC3E}">
        <p14:creationId xmlns:p14="http://schemas.microsoft.com/office/powerpoint/2010/main" val="1967476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26-01-27 at 5.27.0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012237"/>
            <a:ext cx="6324600" cy="461761"/>
          </a:xfrm>
          <a:prstGeom prst="rect">
            <a:avLst/>
          </a:prstGeom>
        </p:spPr>
      </p:pic>
      <p:pic>
        <p:nvPicPr>
          <p:cNvPr id="15" name="Picture 14" descr="Screen Shot 2025-04-23 at 8.12.25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6" y="1219200"/>
            <a:ext cx="6019800" cy="983154"/>
          </a:xfrm>
          <a:prstGeom prst="rect">
            <a:avLst/>
          </a:prstGeom>
        </p:spPr>
      </p:pic>
      <p:sp>
        <p:nvSpPr>
          <p:cNvPr id="17414" name="TextBox 15"/>
          <p:cNvSpPr txBox="1">
            <a:spLocks noChangeArrowheads="1"/>
          </p:cNvSpPr>
          <p:nvPr/>
        </p:nvSpPr>
        <p:spPr bwMode="auto">
          <a:xfrm>
            <a:off x="914400" y="144463"/>
            <a:ext cx="8121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/>
              <a:t>Structure functions for VMs: integrated case</a:t>
            </a:r>
          </a:p>
        </p:txBody>
      </p:sp>
      <p:sp>
        <p:nvSpPr>
          <p:cNvPr id="1741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686800" y="6477000"/>
            <a:ext cx="534988" cy="30321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DE51486-F280-9346-A11E-20885DB85214}" type="slidenum">
              <a:rPr lang="en-US" sz="1800">
                <a:cs typeface="Arial" charset="0"/>
              </a:rPr>
              <a:pPr/>
              <a:t>13</a:t>
            </a:fld>
            <a:endParaRPr lang="en-US" sz="180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2514600" y="6477000"/>
            <a:ext cx="3917950" cy="311150"/>
          </a:xfrm>
        </p:spPr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400" y="838200"/>
            <a:ext cx="19301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err="1"/>
              <a:t>Diehl</a:t>
            </a:r>
            <a:r>
              <a:rPr lang="nb-NO" dirty="0"/>
              <a:t>: 0704.1565</a:t>
            </a:r>
            <a:endParaRPr lang="en-US" dirty="0"/>
          </a:p>
        </p:txBody>
      </p:sp>
      <p:pic>
        <p:nvPicPr>
          <p:cNvPr id="8" name="Picture 7" descr="Screen Shot 2025-04-23 at 7.25.28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838200"/>
            <a:ext cx="2735179" cy="393700"/>
          </a:xfrm>
          <a:prstGeom prst="rect">
            <a:avLst/>
          </a:prstGeom>
        </p:spPr>
      </p:pic>
      <p:pic>
        <p:nvPicPr>
          <p:cNvPr id="18" name="Picture 17" descr="Screen Shot 2025-04-23 at 7.34.13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838200"/>
            <a:ext cx="2220534" cy="39937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28600" y="2286000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unpolarized</a:t>
            </a:r>
            <a:r>
              <a:rPr lang="en-US" dirty="0"/>
              <a:t> part involves several dynamical contributions 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1219200" y="2057400"/>
            <a:ext cx="762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1066800" y="3936037"/>
            <a:ext cx="15240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Arrow Connector 42"/>
          <p:cNvCxnSpPr>
            <a:stCxn id="35" idx="1"/>
          </p:cNvCxnSpPr>
          <p:nvPr/>
        </p:nvCxnSpPr>
        <p:spPr>
          <a:xfrm flipH="1" flipV="1">
            <a:off x="2286000" y="4419603"/>
            <a:ext cx="838200" cy="38397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Screen Shot 2026-01-27 at 5.28.51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547905"/>
            <a:ext cx="4216400" cy="559763"/>
          </a:xfrm>
          <a:prstGeom prst="rect">
            <a:avLst/>
          </a:prstGeom>
        </p:spPr>
      </p:pic>
      <p:pic>
        <p:nvPicPr>
          <p:cNvPr id="10" name="Picture 9" descr="Screen Shot 2026-01-27 at 5.30.21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2743200"/>
            <a:ext cx="6079065" cy="9144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447800" y="2743200"/>
            <a:ext cx="14024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longitudinal rho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2057400" y="2971800"/>
            <a:ext cx="4572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334000" y="2895600"/>
            <a:ext cx="2286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3962400" y="2743200"/>
            <a:ext cx="13321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transverse rho</a:t>
            </a:r>
          </a:p>
        </p:txBody>
      </p:sp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6107668"/>
            <a:ext cx="958435" cy="368629"/>
          </a:xfrm>
          <a:prstGeom prst="rect">
            <a:avLst/>
          </a:prstGeom>
        </p:spPr>
      </p:pic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547" y="3581399"/>
            <a:ext cx="446280" cy="396693"/>
          </a:xfrm>
          <a:prstGeom prst="rect">
            <a:avLst/>
          </a:prstGeom>
        </p:spPr>
      </p:pic>
      <p:sp>
        <p:nvSpPr>
          <p:cNvPr id="36" name="Oval 35"/>
          <p:cNvSpPr/>
          <p:nvPr/>
        </p:nvSpPr>
        <p:spPr>
          <a:xfrm>
            <a:off x="1600200" y="5498068"/>
            <a:ext cx="2971800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2743200" y="3505200"/>
            <a:ext cx="289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SDME (mixes L and T with different x,Q</a:t>
            </a:r>
            <a:r>
              <a:rPr lang="en-US" sz="1400" baseline="30000" dirty="0"/>
              <a:t>2</a:t>
            </a:r>
            <a:r>
              <a:rPr lang="en-US" sz="1400" dirty="0"/>
              <a:t>,t-dependences)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05200" y="6107668"/>
            <a:ext cx="2275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(keep normalization)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24200" y="4495800"/>
            <a:ext cx="33528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longitudinal photon (L) with 0 </a:t>
            </a:r>
            <a:r>
              <a:rPr lang="en-US" sz="1400" dirty="0" err="1"/>
              <a:t>helicity</a:t>
            </a:r>
            <a:r>
              <a:rPr lang="en-US" sz="1400" dirty="0"/>
              <a:t> producing longitudinal </a:t>
            </a:r>
            <a:r>
              <a:rPr lang="en-US" sz="2000" dirty="0" err="1">
                <a:latin typeface="Symbol"/>
              </a:rPr>
              <a:t>r</a:t>
            </a:r>
            <a:r>
              <a:rPr lang="en-US" sz="2000" baseline="-25000" dirty="0" err="1"/>
              <a:t>L</a:t>
            </a:r>
            <a:endParaRPr lang="en-US" sz="2000" baseline="-25000" dirty="0">
              <a:latin typeface="Symbo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4514" y="4953000"/>
            <a:ext cx="29718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transverse  photon (T) with + </a:t>
            </a:r>
            <a:r>
              <a:rPr lang="en-US" sz="1400" dirty="0" err="1"/>
              <a:t>helicity</a:t>
            </a:r>
            <a:r>
              <a:rPr lang="en-US" sz="1400" dirty="0"/>
              <a:t> producing longitudinal </a:t>
            </a:r>
            <a:r>
              <a:rPr lang="en-US" dirty="0" err="1">
                <a:latin typeface="Symbol"/>
              </a:rPr>
              <a:t>r</a:t>
            </a:r>
            <a:r>
              <a:rPr lang="en-US" baseline="-25000" dirty="0" err="1"/>
              <a:t>L</a:t>
            </a:r>
            <a:r>
              <a:rPr lang="en-US" sz="1400" dirty="0"/>
              <a:t> </a:t>
            </a:r>
            <a:endParaRPr lang="en-US" sz="1400" dirty="0">
              <a:latin typeface="Symbol"/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914400" y="4419600"/>
            <a:ext cx="4572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1752600" y="3810000"/>
            <a:ext cx="381000" cy="76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114800" y="1371600"/>
            <a:ext cx="873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helicities</a:t>
            </a:r>
            <a:endParaRPr lang="en-US" sz="1400" dirty="0"/>
          </a:p>
        </p:txBody>
      </p:sp>
      <p:cxnSp>
        <p:nvCxnSpPr>
          <p:cNvPr id="38" name="Straight Arrow Connector 37"/>
          <p:cNvCxnSpPr/>
          <p:nvPr/>
        </p:nvCxnSpPr>
        <p:spPr>
          <a:xfrm flipH="1" flipV="1">
            <a:off x="4267200" y="1219200"/>
            <a:ext cx="762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4953000" y="1219200"/>
            <a:ext cx="6858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867400" y="5257800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Looking for L</a:t>
            </a:r>
            <a:r>
              <a:rPr lang="en-US" dirty="0">
                <a:sym typeface="Wingdings"/>
              </a:rPr>
              <a:t>L physics</a:t>
            </a:r>
          </a:p>
          <a:p>
            <a:r>
              <a:rPr lang="en-US" dirty="0">
                <a:sym typeface="Wingdings"/>
              </a:rPr>
              <a:t>t-dependences very different</a:t>
            </a:r>
          </a:p>
          <a:p>
            <a:r>
              <a:rPr lang="en-US" dirty="0">
                <a:solidFill>
                  <a:srgbClr val="FF0000"/>
                </a:solidFill>
                <a:sym typeface="Wingdings"/>
              </a:rPr>
              <a:t>focus on low t large Q</a:t>
            </a:r>
            <a:r>
              <a:rPr lang="en-US" baseline="30000" dirty="0">
                <a:solidFill>
                  <a:srgbClr val="FF0000"/>
                </a:solidFill>
                <a:sym typeface="Wingdings"/>
              </a:rPr>
              <a:t>2 </a:t>
            </a:r>
            <a:r>
              <a:rPr lang="en-US" dirty="0"/>
              <a:t>Extrapolation to t=0 not trivial! </a:t>
            </a:r>
            <a:endParaRPr lang="en-US" baseline="30000" dirty="0">
              <a:solidFill>
                <a:srgbClr val="FF0000"/>
              </a:solidFill>
            </a:endParaRPr>
          </a:p>
        </p:txBody>
      </p:sp>
      <p:pic>
        <p:nvPicPr>
          <p:cNvPr id="4" name="Screen Shot 2026-03-10 at 8.54.59 AM.png" descr="/Users/avakian/Desktop/Screen Shot 2026-03-10 at 8.54.59 AM.png"/>
          <p:cNvPicPr>
            <a:picLocks noChangeAspect="1"/>
          </p:cNvPicPr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438400"/>
            <a:ext cx="2895600" cy="2667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34200" y="3352800"/>
            <a:ext cx="576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dirty="0">
                <a:sym typeface="Wingdings"/>
              </a:rPr>
              <a:t>T</a:t>
            </a:r>
            <a:endParaRPr lang="en-US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6781800" y="2895600"/>
            <a:ext cx="5565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ym typeface="Wingdings"/>
              </a:rPr>
              <a:t>LL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7162800" y="2133600"/>
            <a:ext cx="148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GK:0501242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543800" y="4191000"/>
            <a:ext cx="5693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dirty="0">
                <a:sym typeface="Wingdings"/>
              </a:rPr>
              <a:t>L</a:t>
            </a:r>
            <a:endParaRPr lang="en-US" sz="1400" dirty="0"/>
          </a:p>
        </p:txBody>
      </p:sp>
      <p:sp>
        <p:nvSpPr>
          <p:cNvPr id="45" name="TextBox 44"/>
          <p:cNvSpPr txBox="1"/>
          <p:nvPr/>
        </p:nvSpPr>
        <p:spPr>
          <a:xfrm>
            <a:off x="5715000" y="1295400"/>
            <a:ext cx="3339332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The GPD based description is applicable for certain </a:t>
            </a:r>
            <a:r>
              <a:rPr lang="en-US" sz="1400" dirty="0" err="1"/>
              <a:t>helicity</a:t>
            </a:r>
            <a:r>
              <a:rPr lang="en-US" sz="1400" dirty="0"/>
              <a:t> amplitudes</a:t>
            </a:r>
          </a:p>
        </p:txBody>
      </p:sp>
    </p:spTree>
    <p:extLst>
      <p:ext uri="{BB962C8B-B14F-4D97-AF65-F5344CB8AC3E}">
        <p14:creationId xmlns:p14="http://schemas.microsoft.com/office/powerpoint/2010/main" val="844491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creen Shot 2025-04-23 at 8.11.2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" y="3138648"/>
            <a:ext cx="7239000" cy="3220324"/>
          </a:xfrm>
          <a:prstGeom prst="rect">
            <a:avLst/>
          </a:prstGeom>
        </p:spPr>
      </p:pic>
      <p:pic>
        <p:nvPicPr>
          <p:cNvPr id="15" name="Picture 14" descr="Screen Shot 2025-04-23 at 8.12.25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6" y="1219200"/>
            <a:ext cx="6019800" cy="983154"/>
          </a:xfrm>
          <a:prstGeom prst="rect">
            <a:avLst/>
          </a:prstGeom>
        </p:spPr>
      </p:pic>
      <p:sp>
        <p:nvSpPr>
          <p:cNvPr id="17414" name="TextBox 15"/>
          <p:cNvSpPr txBox="1">
            <a:spLocks noChangeArrowheads="1"/>
          </p:cNvSpPr>
          <p:nvPr/>
        </p:nvSpPr>
        <p:spPr bwMode="auto">
          <a:xfrm>
            <a:off x="914400" y="144463"/>
            <a:ext cx="8121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/>
              <a:t>Structure functions: case of VMs</a:t>
            </a:r>
          </a:p>
        </p:txBody>
      </p:sp>
      <p:sp>
        <p:nvSpPr>
          <p:cNvPr id="1741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686800" y="6477000"/>
            <a:ext cx="534988" cy="30321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DE51486-F280-9346-A11E-20885DB85214}" type="slidenum">
              <a:rPr lang="en-US" sz="1800">
                <a:cs typeface="Arial" charset="0"/>
              </a:rPr>
              <a:pPr/>
              <a:t>14</a:t>
            </a:fld>
            <a:endParaRPr lang="en-US" sz="180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2514600" y="6477000"/>
            <a:ext cx="3917950" cy="311150"/>
          </a:xfrm>
        </p:spPr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400" y="838200"/>
            <a:ext cx="19301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err="1"/>
              <a:t>Diehl</a:t>
            </a:r>
            <a:r>
              <a:rPr lang="nb-NO" dirty="0"/>
              <a:t>: 0704.1565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943600" y="762000"/>
            <a:ext cx="2365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More angles involved</a:t>
            </a:r>
          </a:p>
        </p:txBody>
      </p:sp>
      <p:pic>
        <p:nvPicPr>
          <p:cNvPr id="8" name="Picture 7" descr="Screen Shot 2025-04-23 at 7.25.28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838200"/>
            <a:ext cx="2735179" cy="393700"/>
          </a:xfrm>
          <a:prstGeom prst="rect">
            <a:avLst/>
          </a:prstGeom>
        </p:spPr>
      </p:pic>
      <p:pic>
        <p:nvPicPr>
          <p:cNvPr id="18" name="Picture 17" descr="Screen Shot 2025-04-23 at 7.34.13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295400"/>
            <a:ext cx="2220534" cy="39937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43000" y="2362200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beam SSA involves several dynamical contributions 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1981200" y="2133600"/>
            <a:ext cx="762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1524000" y="5105400"/>
            <a:ext cx="1768725" cy="4657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447800" y="3200400"/>
            <a:ext cx="1768725" cy="46579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2590800"/>
            <a:ext cx="1387155" cy="254784"/>
          </a:xfrm>
          <a:prstGeom prst="rect">
            <a:avLst/>
          </a:prstGeom>
        </p:spPr>
      </p:pic>
      <p:pic>
        <p:nvPicPr>
          <p:cNvPr id="25" name="Picture 24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581400"/>
            <a:ext cx="3352800" cy="26698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5791200" y="2981226"/>
            <a:ext cx="208933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After integration over</a:t>
            </a:r>
          </a:p>
          <a:p>
            <a:r>
              <a:rPr lang="en-US" sz="1600" dirty="0"/>
              <a:t>two terms survive </a:t>
            </a:r>
          </a:p>
        </p:txBody>
      </p:sp>
      <p:pic>
        <p:nvPicPr>
          <p:cNvPr id="27" name="Picture 26" descr="latex-image-1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731" y="2971800"/>
            <a:ext cx="279400" cy="3175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105400" y="5486400"/>
            <a:ext cx="3886200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Detector has acceptances in angles, and integration should account that to be interpretable by theory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H="1" flipV="1">
            <a:off x="4038600" y="3352800"/>
            <a:ext cx="15240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4419600" y="3962400"/>
            <a:ext cx="4495800" cy="1295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2971800" y="4038600"/>
            <a:ext cx="1447800" cy="609600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4495800" y="4343400"/>
            <a:ext cx="3810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953000" y="4038600"/>
            <a:ext cx="2514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interference of transverse and longitudinal </a:t>
            </a:r>
            <a:r>
              <a:rPr lang="en-US" sz="1600" dirty="0">
                <a:latin typeface="Symbol"/>
              </a:rPr>
              <a:t>r</a:t>
            </a:r>
            <a:r>
              <a:rPr lang="en-US" sz="1100" dirty="0">
                <a:latin typeface="Symbol"/>
              </a:rPr>
              <a:t> </a:t>
            </a:r>
            <a:r>
              <a:rPr lang="en-US" sz="1100" dirty="0"/>
              <a:t>from transverse photons</a:t>
            </a:r>
          </a:p>
        </p:txBody>
      </p:sp>
    </p:spTree>
    <p:extLst>
      <p:ext uri="{BB962C8B-B14F-4D97-AF65-F5344CB8AC3E}">
        <p14:creationId xmlns:p14="http://schemas.microsoft.com/office/powerpoint/2010/main" val="3552911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creen Shot 2025-04-23 at 9.47.1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928646"/>
            <a:ext cx="2514600" cy="635000"/>
          </a:xfrm>
          <a:prstGeom prst="rect">
            <a:avLst/>
          </a:prstGeom>
        </p:spPr>
      </p:pic>
      <p:pic>
        <p:nvPicPr>
          <p:cNvPr id="15" name="Picture 14" descr="Screen Shot 2025-04-23 at 8.12.25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96" y="1219200"/>
            <a:ext cx="6019800" cy="983154"/>
          </a:xfrm>
          <a:prstGeom prst="rect">
            <a:avLst/>
          </a:prstGeom>
        </p:spPr>
      </p:pic>
      <p:sp>
        <p:nvSpPr>
          <p:cNvPr id="17414" name="TextBox 15"/>
          <p:cNvSpPr txBox="1">
            <a:spLocks noChangeArrowheads="1"/>
          </p:cNvSpPr>
          <p:nvPr/>
        </p:nvSpPr>
        <p:spPr bwMode="auto">
          <a:xfrm>
            <a:off x="914400" y="144463"/>
            <a:ext cx="8121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/>
              <a:t>SDMEs: different combinations in experiment</a:t>
            </a:r>
          </a:p>
        </p:txBody>
      </p:sp>
      <p:sp>
        <p:nvSpPr>
          <p:cNvPr id="1741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686800" y="6477000"/>
            <a:ext cx="534988" cy="30321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DE51486-F280-9346-A11E-20885DB85214}" type="slidenum">
              <a:rPr lang="en-US" sz="1800">
                <a:cs typeface="Arial" charset="0"/>
              </a:rPr>
              <a:pPr/>
              <a:t>15</a:t>
            </a:fld>
            <a:endParaRPr lang="en-US" sz="180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2514600" y="6477000"/>
            <a:ext cx="3917950" cy="311150"/>
          </a:xfrm>
        </p:spPr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400" y="838200"/>
            <a:ext cx="19301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err="1"/>
              <a:t>Diehl</a:t>
            </a:r>
            <a:r>
              <a:rPr lang="nb-NO" dirty="0"/>
              <a:t>: 0704.1565</a:t>
            </a:r>
            <a:endParaRPr lang="en-US" dirty="0"/>
          </a:p>
        </p:txBody>
      </p:sp>
      <p:pic>
        <p:nvPicPr>
          <p:cNvPr id="8" name="Picture 7" descr="Screen Shot 2025-04-23 at 7.25.28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838200"/>
            <a:ext cx="2735179" cy="393700"/>
          </a:xfrm>
          <a:prstGeom prst="rect">
            <a:avLst/>
          </a:prstGeom>
        </p:spPr>
      </p:pic>
      <p:pic>
        <p:nvPicPr>
          <p:cNvPr id="18" name="Picture 17" descr="Screen Shot 2025-04-23 at 7.34.13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571" y="857962"/>
            <a:ext cx="3491549" cy="627977"/>
          </a:xfrm>
          <a:prstGeom prst="rect">
            <a:avLst/>
          </a:prstGeom>
        </p:spPr>
      </p:pic>
      <p:pic>
        <p:nvPicPr>
          <p:cNvPr id="9" name="Picture 8" descr="Screen Shot 2025-04-23 at 9.42.26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438400"/>
            <a:ext cx="2159000" cy="584200"/>
          </a:xfrm>
          <a:prstGeom prst="rect">
            <a:avLst/>
          </a:prstGeom>
        </p:spPr>
      </p:pic>
      <p:pic>
        <p:nvPicPr>
          <p:cNvPr id="6" name="Picture 5" descr="Screen Shot 2025-04-23 at 9.40.02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362200"/>
            <a:ext cx="4504459" cy="685800"/>
          </a:xfrm>
          <a:prstGeom prst="rect">
            <a:avLst/>
          </a:prstGeom>
        </p:spPr>
      </p:pic>
      <p:pic>
        <p:nvPicPr>
          <p:cNvPr id="12" name="Picture 11" descr="Screen Shot 2025-04-23 at 9.44.35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547646"/>
            <a:ext cx="2374900" cy="457200"/>
          </a:xfrm>
          <a:prstGeom prst="rect">
            <a:avLst/>
          </a:prstGeom>
        </p:spPr>
      </p:pic>
      <p:pic>
        <p:nvPicPr>
          <p:cNvPr id="14" name="Picture 13" descr="Screen Shot 2025-04-23 at 9.48.05 A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105399"/>
            <a:ext cx="2971800" cy="546100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>
            <a:off x="3048000" y="4081046"/>
            <a:ext cx="609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14800" y="3852446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Interference of </a:t>
            </a:r>
            <a:r>
              <a:rPr lang="en-US" sz="2400" dirty="0" err="1">
                <a:latin typeface="Symbol"/>
              </a:rPr>
              <a:t>g</a:t>
            </a:r>
            <a:r>
              <a:rPr lang="en-US" sz="2400" baseline="-25000" dirty="0" err="1">
                <a:sym typeface="Wingdings"/>
              </a:rPr>
              <a:t>T</a:t>
            </a:r>
            <a:r>
              <a:rPr lang="en-US" sz="2400" dirty="0"/>
              <a:t>*</a:t>
            </a:r>
            <a:r>
              <a:rPr lang="en-US" sz="2400" dirty="0">
                <a:sym typeface="Wingdings"/>
              </a:rPr>
              <a:t></a:t>
            </a:r>
            <a:r>
              <a:rPr lang="en-US" sz="2400" dirty="0" err="1">
                <a:latin typeface="Symbol"/>
              </a:rPr>
              <a:t>r</a:t>
            </a:r>
            <a:r>
              <a:rPr lang="en-US" sz="2400" baseline="-25000" dirty="0" err="1">
                <a:sym typeface="Wingdings"/>
              </a:rPr>
              <a:t>L</a:t>
            </a:r>
            <a:r>
              <a:rPr lang="en-US" sz="2400" dirty="0">
                <a:sym typeface="Wingdings"/>
              </a:rPr>
              <a:t> and  </a:t>
            </a:r>
            <a:r>
              <a:rPr lang="en-US" sz="2400" dirty="0" err="1">
                <a:latin typeface="Symbol"/>
              </a:rPr>
              <a:t>g</a:t>
            </a:r>
            <a:r>
              <a:rPr lang="en-US" sz="2400" baseline="-25000" dirty="0" err="1">
                <a:sym typeface="Wingdings"/>
              </a:rPr>
              <a:t>L</a:t>
            </a:r>
            <a:r>
              <a:rPr lang="en-US" sz="2400" dirty="0">
                <a:sym typeface="Wingdings"/>
              </a:rPr>
              <a:t>*</a:t>
            </a:r>
            <a:r>
              <a:rPr lang="en-US" sz="2400" dirty="0" err="1">
                <a:latin typeface="Symbol"/>
              </a:rPr>
              <a:t>r</a:t>
            </a:r>
            <a:r>
              <a:rPr lang="en-US" sz="2400" baseline="-25000" dirty="0" err="1">
                <a:sym typeface="Wingdings"/>
              </a:rPr>
              <a:t>L</a:t>
            </a:r>
            <a:endParaRPr lang="en-US" sz="2400" baseline="-25000" dirty="0"/>
          </a:p>
        </p:txBody>
      </p:sp>
      <p:pic>
        <p:nvPicPr>
          <p:cNvPr id="22" name="Picture 21" descr="Screen Shot 2025-04-23 at 10.03.27 A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715000"/>
            <a:ext cx="2999679" cy="457200"/>
          </a:xfrm>
          <a:prstGeom prst="rect">
            <a:avLst/>
          </a:prstGeom>
        </p:spPr>
      </p:pic>
      <p:cxnSp>
        <p:nvCxnSpPr>
          <p:cNvPr id="35" name="Straight Arrow Connector 34"/>
          <p:cNvCxnSpPr/>
          <p:nvPr/>
        </p:nvCxnSpPr>
        <p:spPr>
          <a:xfrm>
            <a:off x="3352800" y="5714999"/>
            <a:ext cx="609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343400" y="5410200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Interference of </a:t>
            </a:r>
            <a:r>
              <a:rPr lang="en-US" sz="2400" dirty="0" err="1">
                <a:latin typeface="Symbol"/>
              </a:rPr>
              <a:t>g</a:t>
            </a:r>
            <a:r>
              <a:rPr lang="en-US" sz="2400" baseline="-25000" dirty="0" err="1">
                <a:sym typeface="Wingdings"/>
              </a:rPr>
              <a:t>T</a:t>
            </a:r>
            <a:r>
              <a:rPr lang="en-US" sz="2400" dirty="0"/>
              <a:t>*</a:t>
            </a:r>
            <a:r>
              <a:rPr lang="en-US" sz="2400" dirty="0">
                <a:sym typeface="Wingdings"/>
              </a:rPr>
              <a:t></a:t>
            </a:r>
            <a:r>
              <a:rPr lang="en-US" sz="2400" dirty="0" err="1">
                <a:latin typeface="Symbol"/>
              </a:rPr>
              <a:t>r</a:t>
            </a:r>
            <a:r>
              <a:rPr lang="en-US" sz="2400" baseline="-25000" dirty="0" err="1">
                <a:sym typeface="Wingdings"/>
              </a:rPr>
              <a:t>T</a:t>
            </a:r>
            <a:r>
              <a:rPr lang="en-US" sz="2400" dirty="0">
                <a:sym typeface="Wingdings"/>
              </a:rPr>
              <a:t> and  </a:t>
            </a:r>
            <a:r>
              <a:rPr lang="en-US" sz="2400" dirty="0" err="1">
                <a:latin typeface="Symbol"/>
              </a:rPr>
              <a:t>g</a:t>
            </a:r>
            <a:r>
              <a:rPr lang="en-US" sz="2400" baseline="-25000" dirty="0" err="1">
                <a:sym typeface="Wingdings"/>
              </a:rPr>
              <a:t>L</a:t>
            </a:r>
            <a:r>
              <a:rPr lang="en-US" sz="2400" dirty="0">
                <a:sym typeface="Wingdings"/>
              </a:rPr>
              <a:t>*</a:t>
            </a:r>
            <a:r>
              <a:rPr lang="en-US" sz="2400" dirty="0" err="1">
                <a:latin typeface="Symbol"/>
              </a:rPr>
              <a:t>r</a:t>
            </a:r>
            <a:r>
              <a:rPr lang="en-US" sz="2400" baseline="-25000" dirty="0" err="1">
                <a:sym typeface="Wingdings"/>
              </a:rPr>
              <a:t>T</a:t>
            </a:r>
            <a:endParaRPr lang="en-US" sz="2400" baseline="-25000" dirty="0"/>
          </a:p>
        </p:txBody>
      </p:sp>
      <p:sp>
        <p:nvSpPr>
          <p:cNvPr id="25" name="TextBox 24"/>
          <p:cNvSpPr txBox="1"/>
          <p:nvPr/>
        </p:nvSpPr>
        <p:spPr>
          <a:xfrm>
            <a:off x="1143000" y="3200400"/>
            <a:ext cx="397614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sinusoidal modulations</a:t>
            </a:r>
            <a:r>
              <a:rPr lang="en-US" sz="1600" i="1" dirty="0">
                <a:solidFill>
                  <a:srgbClr val="FF0000"/>
                </a:solidFill>
              </a:rPr>
              <a:t>(~0 at COMPASS)</a:t>
            </a:r>
          </a:p>
          <a:p>
            <a:endParaRPr lang="en-US" sz="1600" i="1" dirty="0"/>
          </a:p>
        </p:txBody>
      </p:sp>
      <p:sp>
        <p:nvSpPr>
          <p:cNvPr id="37" name="TextBox 36"/>
          <p:cNvSpPr txBox="1"/>
          <p:nvPr/>
        </p:nvSpPr>
        <p:spPr>
          <a:xfrm>
            <a:off x="1143000" y="4495800"/>
            <a:ext cx="3879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cosine modulations</a:t>
            </a:r>
            <a:r>
              <a:rPr lang="en-US" sz="1600" i="1" dirty="0">
                <a:solidFill>
                  <a:srgbClr val="0000FF"/>
                </a:solidFill>
              </a:rPr>
              <a:t>(huge at COMPASS)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38800" y="3124200"/>
            <a:ext cx="28956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Valuable source of info on longitudinal photon!!!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200400" y="5181600"/>
            <a:ext cx="3165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00FF"/>
                </a:solidFill>
              </a:rPr>
              <a:t>(&gt;0 at COMPASS/HERMES)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352800" y="5867400"/>
            <a:ext cx="3165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>
                <a:solidFill>
                  <a:srgbClr val="0000FF"/>
                </a:solidFill>
              </a:rPr>
              <a:t>(</a:t>
            </a:r>
            <a:r>
              <a:rPr lang="en-US" i="1" dirty="0">
                <a:solidFill>
                  <a:srgbClr val="FF0000"/>
                </a:solidFill>
              </a:rPr>
              <a:t>~0 at COMPASS/HERMES</a:t>
            </a:r>
            <a:r>
              <a:rPr lang="en-US" i="1" dirty="0">
                <a:solidFill>
                  <a:srgbClr val="0000FF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24177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S+W </a:t>
            </a:r>
            <a:r>
              <a:rPr lang="en-US" dirty="0" err="1"/>
              <a:t>vs</a:t>
            </a:r>
            <a:r>
              <a:rPr lang="en-US" dirty="0"/>
              <a:t> Diehl in  VM production in MC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743200" y="6477000"/>
            <a:ext cx="3917950" cy="311150"/>
          </a:xfrm>
        </p:spPr>
        <p:txBody>
          <a:bodyPr/>
          <a:lstStyle/>
          <a:p>
            <a:pPr>
              <a:defRPr/>
            </a:pPr>
            <a:r>
              <a:rPr lang="it-IT" dirty="0"/>
              <a:t>H. </a:t>
            </a:r>
            <a:r>
              <a:rPr lang="it-IT" dirty="0" err="1"/>
              <a:t>Avakian</a:t>
            </a:r>
            <a:r>
              <a:rPr lang="it-IT" dirty="0"/>
              <a:t>, EMMI, </a:t>
            </a:r>
            <a:r>
              <a:rPr lang="it-IT" dirty="0" err="1"/>
              <a:t>June</a:t>
            </a:r>
            <a:r>
              <a:rPr lang="it-IT" dirty="0"/>
              <a:t> 15</a:t>
            </a:r>
            <a:endParaRPr lang="en-US" dirty="0"/>
          </a:p>
        </p:txBody>
      </p:sp>
      <p:pic>
        <p:nvPicPr>
          <p:cNvPr id="6" name="Picture 5" descr="Screen Shot 2026-06-11 at 8.52.5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838200"/>
            <a:ext cx="7823200" cy="47243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" y="5410200"/>
            <a:ext cx="8469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Diehl’s formalism, connection between modulations and polarization more clear</a:t>
            </a:r>
          </a:p>
        </p:txBody>
      </p:sp>
      <p:pic>
        <p:nvPicPr>
          <p:cNvPr id="9" name="Picture 8" descr="Screen Shot 2026-06-11 at 8.56.3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838200"/>
            <a:ext cx="1714500" cy="3101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00" y="6019800"/>
            <a:ext cx="8412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/>
              </a:rPr>
              <a:t></a:t>
            </a:r>
            <a:r>
              <a:rPr lang="en-US" dirty="0"/>
              <a:t>We effectively extract Cahn and B&amp;M effects for different polarizations of VM!!!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6934200" y="4114800"/>
            <a:ext cx="7620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952592" y="3657600"/>
            <a:ext cx="2191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L/T photon  interference to produce Longitudinal </a:t>
            </a:r>
            <a:r>
              <a:rPr lang="en-US" sz="1400" dirty="0">
                <a:latin typeface="Symbol"/>
              </a:rPr>
              <a:t>r</a:t>
            </a:r>
            <a:r>
              <a:rPr lang="en-US" sz="1400" dirty="0"/>
              <a:t> 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6400800" y="2133600"/>
            <a:ext cx="609600" cy="160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Screen Shot 2026-06-11 at 9.05.3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667000"/>
            <a:ext cx="2391103" cy="533400"/>
          </a:xfrm>
          <a:prstGeom prst="rect">
            <a:avLst/>
          </a:prstGeom>
          <a:ln w="22225">
            <a:solidFill>
              <a:srgbClr val="FF0000"/>
            </a:solidFill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EA2DA3-9B64-4B7F-5B86-7C02C44F80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425D64-15CE-A040-B8C2-21D26465973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496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Screen Shot 2026-06-12 at 8.57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5562600"/>
            <a:ext cx="3302000" cy="660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Modeling of VM production in MC: Modified Diehl’s formalism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2667000" y="6477000"/>
            <a:ext cx="3917950" cy="311150"/>
          </a:xfrm>
        </p:spPr>
        <p:txBody>
          <a:bodyPr/>
          <a:lstStyle/>
          <a:p>
            <a:pPr>
              <a:defRPr/>
            </a:pPr>
            <a:r>
              <a:rPr lang="it-IT" dirty="0"/>
              <a:t>H. </a:t>
            </a:r>
            <a:r>
              <a:rPr lang="it-IT" dirty="0" err="1"/>
              <a:t>Avakian</a:t>
            </a:r>
            <a:r>
              <a:rPr lang="it-IT" dirty="0"/>
              <a:t>, EMMI, </a:t>
            </a:r>
            <a:r>
              <a:rPr lang="it-IT" dirty="0" err="1"/>
              <a:t>June</a:t>
            </a:r>
            <a:r>
              <a:rPr lang="it-IT" dirty="0"/>
              <a:t> 15</a:t>
            </a:r>
            <a:endParaRPr lang="en-US" dirty="0"/>
          </a:p>
        </p:txBody>
      </p:sp>
      <p:pic>
        <p:nvPicPr>
          <p:cNvPr id="6" name="Picture 5" descr="Screen Shot 2025-04-23 at 7.59.1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5562600" cy="1494263"/>
          </a:xfrm>
          <a:prstGeom prst="rect">
            <a:avLst/>
          </a:prstGeom>
        </p:spPr>
      </p:pic>
      <p:pic>
        <p:nvPicPr>
          <p:cNvPr id="3" name="Picture 2" descr="Screen Shot 2026-06-11 at 9.08.52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838200"/>
            <a:ext cx="2586036" cy="457200"/>
          </a:xfrm>
          <a:prstGeom prst="rect">
            <a:avLst/>
          </a:prstGeom>
        </p:spPr>
      </p:pic>
      <p:pic>
        <p:nvPicPr>
          <p:cNvPr id="7" name="Picture 6" descr="Screen Shot 2026-06-11 at 9.22.51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600200"/>
            <a:ext cx="2514600" cy="44196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6248400" y="1219200"/>
            <a:ext cx="1524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3429000"/>
            <a:ext cx="8763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Moving the UNKNOWN </a:t>
            </a:r>
            <a:r>
              <a:rPr lang="en-US" sz="1600" dirty="0" err="1">
                <a:latin typeface="Symbol"/>
              </a:rPr>
              <a:t>s</a:t>
            </a:r>
            <a:r>
              <a:rPr lang="en-US" sz="1600" baseline="-25000" dirty="0" err="1"/>
              <a:t>Total</a:t>
            </a:r>
            <a:r>
              <a:rPr lang="en-US" sz="1600" dirty="0"/>
              <a:t> makes modeling challenging and confusion in cross contributions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407" y="762000"/>
            <a:ext cx="25798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Standard SDME approach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103" y="3878893"/>
            <a:ext cx="61991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</a:rPr>
              <a:t>Modified approach with </a:t>
            </a:r>
            <a:r>
              <a:rPr lang="en-US" sz="1600" b="1" dirty="0" err="1">
                <a:solidFill>
                  <a:srgbClr val="0000FF"/>
                </a:solidFill>
              </a:rPr>
              <a:t>Helicity</a:t>
            </a:r>
            <a:r>
              <a:rPr lang="en-US" sz="1600" b="1" dirty="0">
                <a:solidFill>
                  <a:srgbClr val="0000FF"/>
                </a:solidFill>
              </a:rPr>
              <a:t> Structure Functions (HSFs) </a:t>
            </a:r>
            <a:r>
              <a:rPr lang="en-US" sz="1600" dirty="0">
                <a:solidFill>
                  <a:srgbClr val="0000FF"/>
                </a:solidFill>
              </a:rPr>
              <a:t>H</a:t>
            </a:r>
            <a:r>
              <a:rPr lang="en-US" sz="1600" baseline="-25000" dirty="0">
                <a:solidFill>
                  <a:srgbClr val="0000FF"/>
                </a:solidFill>
              </a:rPr>
              <a:t>XY</a:t>
            </a:r>
          </a:p>
        </p:txBody>
      </p:sp>
      <p:pic>
        <p:nvPicPr>
          <p:cNvPr id="14" name="Picture 13" descr="Screen Shot 2026-06-11 at 9.30.55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057400"/>
            <a:ext cx="992554" cy="348735"/>
          </a:xfrm>
          <a:prstGeom prst="rect">
            <a:avLst/>
          </a:prstGeom>
        </p:spPr>
      </p:pic>
      <p:pic>
        <p:nvPicPr>
          <p:cNvPr id="15" name="Picture 14" descr="Screen Shot 2026-06-11 at 9.31.40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269" y="2057400"/>
            <a:ext cx="990600" cy="391964"/>
          </a:xfrm>
          <a:prstGeom prst="rect">
            <a:avLst/>
          </a:prstGeom>
        </p:spPr>
      </p:pic>
      <p:pic>
        <p:nvPicPr>
          <p:cNvPr id="16" name="Picture 15" descr="Screen Shot 2026-06-11 at 9.35.19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259893"/>
            <a:ext cx="6248400" cy="1068805"/>
          </a:xfrm>
          <a:prstGeom prst="rect">
            <a:avLst/>
          </a:prstGeom>
        </p:spPr>
      </p:pic>
      <p:pic>
        <p:nvPicPr>
          <p:cNvPr id="17" name="Picture 16" descr="Screen Shot 2026-06-11 at 9.36.15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410200"/>
            <a:ext cx="4800600" cy="845507"/>
          </a:xfrm>
          <a:prstGeom prst="rect">
            <a:avLst/>
          </a:prstGeom>
        </p:spPr>
      </p:pic>
      <p:pic>
        <p:nvPicPr>
          <p:cNvPr id="18" name="Picture 17" descr="Screen Shot 2026-06-11 at 9.40.08 A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2286000"/>
            <a:ext cx="1752600" cy="348897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endCxn id="18" idx="0"/>
          </p:cNvCxnSpPr>
          <p:nvPr/>
        </p:nvCxnSpPr>
        <p:spPr>
          <a:xfrm flipH="1">
            <a:off x="5981700" y="1905000"/>
            <a:ext cx="381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Screen Shot 2026-06-11 at 9.50.33 A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4953000"/>
            <a:ext cx="1676400" cy="336847"/>
          </a:xfrm>
          <a:prstGeom prst="rect">
            <a:avLst/>
          </a:prstGeom>
        </p:spPr>
      </p:pic>
      <p:pic>
        <p:nvPicPr>
          <p:cNvPr id="23" name="Picture 22" descr="Screen Shot 2026-06-11 at 9.51.30 AM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4343400"/>
            <a:ext cx="1677162" cy="39370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>
            <a:off x="7391400" y="4572000"/>
            <a:ext cx="38100" cy="381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6200" y="2971800"/>
            <a:ext cx="42550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Ex. cross section of L</a:t>
            </a:r>
            <a:r>
              <a:rPr lang="en-US" sz="1400" dirty="0">
                <a:sym typeface="Wingdings"/>
              </a:rPr>
              <a:t>L in terms of SDMEs will be </a:t>
            </a:r>
            <a:endParaRPr lang="en-US" sz="1400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8839200" y="3352800"/>
            <a:ext cx="0" cy="2286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Picture 2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371" y="838200"/>
            <a:ext cx="1146629" cy="69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 descr="Screen Shot 2026-06-11 at 3.20.25 PM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734734"/>
            <a:ext cx="4191000" cy="635000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2BF926-CFEF-03C1-A5B8-D42A7EF72B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A425D64-15CE-A040-B8C2-21D26465973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121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886" y="152400"/>
            <a:ext cx="9154886" cy="487490"/>
          </a:xfrm>
        </p:spPr>
        <p:txBody>
          <a:bodyPr>
            <a:noAutofit/>
          </a:bodyPr>
          <a:lstStyle/>
          <a:p>
            <a:r>
              <a:rPr lang="en-US" sz="2800" dirty="0"/>
              <a:t>Comparing the MC  with CLAS12 data (</a:t>
            </a:r>
            <a:r>
              <a:rPr lang="en-US" sz="2800" dirty="0" err="1"/>
              <a:t>ep</a:t>
            </a:r>
            <a:r>
              <a:rPr lang="en-US" sz="2800" dirty="0" err="1">
                <a:sym typeface="Wingdings"/>
              </a:rPr>
              <a:t>e’p’</a:t>
            </a:r>
            <a:r>
              <a:rPr lang="en-US" sz="2800" dirty="0" err="1">
                <a:latin typeface="Symbol"/>
                <a:sym typeface="Wingdings"/>
              </a:rPr>
              <a:t>r</a:t>
            </a:r>
            <a:r>
              <a:rPr lang="en-US" sz="2800" dirty="0">
                <a:sym typeface="Wingdings"/>
              </a:rPr>
              <a:t>)</a:t>
            </a:r>
            <a:endParaRPr lang="en-US" sz="2800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46905A6-66C0-9E49-A0BB-240877A5CE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57600" y="6503977"/>
            <a:ext cx="3917950" cy="311150"/>
          </a:xfrm>
        </p:spPr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F30C0A0-6AA8-8743-846F-9B96455B58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25342" y="6477000"/>
            <a:ext cx="534987" cy="303213"/>
          </a:xfrm>
        </p:spPr>
        <p:txBody>
          <a:bodyPr/>
          <a:lstStyle/>
          <a:p>
            <a:pPr>
              <a:defRPr/>
            </a:pPr>
            <a:fld id="{8A425D64-15CE-A040-B8C2-21D264659732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3944" y="762000"/>
            <a:ext cx="9186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use the rho-generator-</a:t>
            </a:r>
            <a:r>
              <a:rPr lang="en-US" sz="1400" dirty="0" err="1"/>
              <a:t>gemc</a:t>
            </a:r>
            <a:r>
              <a:rPr lang="en-US" sz="1400" dirty="0"/>
              <a:t>-reconstruction chain to compare with CLAS12 10.6 GeV data </a:t>
            </a:r>
            <a:r>
              <a:rPr lang="en-US" sz="1200" dirty="0" err="1"/>
              <a:t>vs</a:t>
            </a:r>
            <a:r>
              <a:rPr lang="en-US" sz="1200" dirty="0"/>
              <a:t>  2 MC models</a:t>
            </a:r>
            <a:endParaRPr lang="en-US" sz="1400" dirty="0"/>
          </a:p>
        </p:txBody>
      </p:sp>
      <p:pic>
        <p:nvPicPr>
          <p:cNvPr id="12" name="Screen Shot 2026-02-19 at 8.19.36 AM.png" descr="/Users/avakian/Desktop/Screen Shot 2026-02-19 at 8.19.36 AM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298376"/>
            <a:ext cx="2895600" cy="1917557"/>
          </a:xfrm>
          <a:prstGeom prst="rect">
            <a:avLst/>
          </a:prstGeom>
        </p:spPr>
      </p:pic>
      <p:pic>
        <p:nvPicPr>
          <p:cNvPr id="15" name="Screen Shot 2026-02-19 at 8.26.21 AM.png" descr="/Users/avakian/Desktop/Screen Shot 2026-02-19 at 8.26.21 AM.pn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492" y="1273166"/>
            <a:ext cx="2971800" cy="2016879"/>
          </a:xfrm>
          <a:prstGeom prst="rect">
            <a:avLst/>
          </a:prstGeom>
        </p:spPr>
      </p:pic>
      <p:pic>
        <p:nvPicPr>
          <p:cNvPr id="16" name="Screen Shot 2026-02-19 at 8.32.32 AM.png" descr="/Users/avakian/Desktop/Screen Shot 2026-02-19 at 8.32.32 AM.png"/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298376"/>
            <a:ext cx="2552700" cy="1902024"/>
          </a:xfrm>
          <a:prstGeom prst="rect">
            <a:avLst/>
          </a:prstGeom>
        </p:spPr>
      </p:pic>
      <p:pic>
        <p:nvPicPr>
          <p:cNvPr id="17" name="Screen Shot 2026-02-19 at 8.39.05 AM.png" descr="/Users/avakian/Desktop/Screen Shot 2026-02-19 at 8.39.05 AM.png"/>
          <p:cNvPicPr>
            <a:picLocks noChangeAspect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385666"/>
            <a:ext cx="3145067" cy="1948334"/>
          </a:xfrm>
          <a:prstGeom prst="rect">
            <a:avLst/>
          </a:prstGeom>
        </p:spPr>
      </p:pic>
      <p:pic>
        <p:nvPicPr>
          <p:cNvPr id="18" name="Screen Shot 2026-02-19 at 8.42.48 AM.png" descr="/Users/avakian/Desktop/Screen Shot 2026-02-19 at 8.42.48 AM.png"/>
          <p:cNvPicPr>
            <a:picLocks noChangeAspect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272" y="3426759"/>
            <a:ext cx="2895600" cy="2057401"/>
          </a:xfrm>
          <a:prstGeom prst="rect">
            <a:avLst/>
          </a:prstGeom>
        </p:spPr>
      </p:pic>
      <p:pic>
        <p:nvPicPr>
          <p:cNvPr id="19" name="Screen Shot 2026-02-19 at 8.49.40 AM.png" descr="/Users/avakian/Desktop/Screen Shot 2026-02-19 at 8.49.40 AM.png"/>
          <p:cNvPicPr>
            <a:picLocks noChangeAspect="1"/>
          </p:cNvPicPr>
          <p:nvPr/>
        </p:nvPicPr>
        <p:blipFill>
          <a:blip r:embed="rId12" r:link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203" y="3276600"/>
            <a:ext cx="2906913" cy="20574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4495800" y="5638800"/>
            <a:ext cx="457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/>
              <a:t>10359 has additional terms in</a:t>
            </a:r>
          </a:p>
          <a:p>
            <a:r>
              <a:rPr lang="en-US" sz="1400" u="sng" dirty="0"/>
              <a:t>from interference of transverse and longitudinal rho produced by transverse photons </a:t>
            </a:r>
          </a:p>
        </p:txBody>
      </p:sp>
      <p:pic>
        <p:nvPicPr>
          <p:cNvPr id="24" name="Picture 23" descr="latex-image-1.pd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5638800"/>
            <a:ext cx="927329" cy="229039"/>
          </a:xfrm>
          <a:prstGeom prst="rect">
            <a:avLst/>
          </a:prstGeom>
        </p:spPr>
      </p:pic>
      <p:pic>
        <p:nvPicPr>
          <p:cNvPr id="25" name="Picture 24" descr="latex-image-1.pd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410200"/>
            <a:ext cx="2445232" cy="20797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52400" y="5334000"/>
            <a:ext cx="403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/>
              <a:t>With proton detected and exclusivity cuts applied no major background left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/>
              <a:t>Good agreement for distributions on relevant variables</a:t>
            </a:r>
          </a:p>
          <a:p>
            <a:endParaRPr lang="en-US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1295400" y="2438400"/>
            <a:ext cx="12618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filled circles RGA</a:t>
            </a:r>
          </a:p>
          <a:p>
            <a:r>
              <a:rPr lang="en-US" sz="1100" dirty="0"/>
              <a:t>open circles MC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728C11-2342-B76C-2B5F-ADD2F3E9823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1001409"/>
            <a:ext cx="977809" cy="3653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BDAA9E-36AD-97EF-253E-F2195DB4957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995" y="3049067"/>
            <a:ext cx="967063" cy="36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5379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40539"/>
            <a:ext cx="9067800" cy="487490"/>
          </a:xfrm>
        </p:spPr>
        <p:txBody>
          <a:bodyPr>
            <a:noAutofit/>
          </a:bodyPr>
          <a:lstStyle/>
          <a:p>
            <a:r>
              <a:rPr lang="en-US" sz="3200" dirty="0"/>
              <a:t>Comparing the  MC(</a:t>
            </a:r>
            <a:r>
              <a:rPr lang="en-US" sz="3200" dirty="0" err="1"/>
              <a:t>gemc</a:t>
            </a:r>
            <a:r>
              <a:rPr lang="en-US" sz="3200" dirty="0"/>
              <a:t>) with CLAS12 data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1D8C4-94C2-B947-9FA2-A3F91D7E15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895600" y="6462382"/>
            <a:ext cx="4052171" cy="395618"/>
          </a:xfrm>
        </p:spPr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0EB763-91EB-9C46-85A8-9AEECDE296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38042" y="6477000"/>
            <a:ext cx="534987" cy="303213"/>
          </a:xfrm>
        </p:spPr>
        <p:txBody>
          <a:bodyPr/>
          <a:lstStyle/>
          <a:p>
            <a:pPr>
              <a:defRPr/>
            </a:pPr>
            <a:fld id="{8A425D64-15CE-A040-B8C2-21D264659732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0" y="838200"/>
            <a:ext cx="906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After a preliminary tune and testing use the rho-generator-</a:t>
            </a:r>
            <a:r>
              <a:rPr lang="en-US" dirty="0" err="1"/>
              <a:t>gemc</a:t>
            </a:r>
            <a:r>
              <a:rPr lang="en-US" dirty="0"/>
              <a:t>-</a:t>
            </a:r>
            <a:r>
              <a:rPr lang="en-US" dirty="0" err="1"/>
              <a:t>coatjava</a:t>
            </a:r>
            <a:r>
              <a:rPr lang="en-US" dirty="0"/>
              <a:t> chain to compare with RGA </a:t>
            </a:r>
            <a:r>
              <a:rPr lang="en-US" dirty="0" err="1"/>
              <a:t>inbending</a:t>
            </a:r>
            <a:r>
              <a:rPr lang="en-US" dirty="0"/>
              <a:t> Fall18 for 2 versions different only for 1 amplitude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1371600"/>
            <a:ext cx="12618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filled circles RGA</a:t>
            </a:r>
          </a:p>
          <a:p>
            <a:r>
              <a:rPr lang="en-US" sz="1100" dirty="0"/>
              <a:t>open circles MC</a:t>
            </a:r>
          </a:p>
        </p:txBody>
      </p:sp>
      <p:pic>
        <p:nvPicPr>
          <p:cNvPr id="15" name="Screen Shot 2026-02-19 at 10.09.06 AM.png" descr="/Users/avakian/Desktop/Screen Shot 2026-02-19 at 10.09.06 AM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5899" y="3886200"/>
            <a:ext cx="2374210" cy="2263008"/>
          </a:xfrm>
          <a:prstGeom prst="rect">
            <a:avLst/>
          </a:prstGeom>
        </p:spPr>
      </p:pic>
      <p:pic>
        <p:nvPicPr>
          <p:cNvPr id="16" name="Screen Shot 2026-02-19 at 10.10.10 AM.png" descr="/Users/avakian/Desktop/Screen Shot 2026-02-19 at 10.10.10 AM.pn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810000"/>
            <a:ext cx="2133600" cy="2362200"/>
          </a:xfrm>
          <a:prstGeom prst="rect">
            <a:avLst/>
          </a:prstGeom>
        </p:spPr>
      </p:pic>
      <p:pic>
        <p:nvPicPr>
          <p:cNvPr id="17" name="Screen Shot 2026-02-19 at 10.11.18 AM.png" descr="/Users/avakian/Desktop/Screen Shot 2026-02-19 at 10.11.18 AM.png"/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177" y="3886200"/>
            <a:ext cx="2247424" cy="2339207"/>
          </a:xfrm>
          <a:prstGeom prst="rect">
            <a:avLst/>
          </a:prstGeom>
        </p:spPr>
      </p:pic>
      <p:pic>
        <p:nvPicPr>
          <p:cNvPr id="18" name="Screen Shot 2026-02-19 at 10.12.16 AM.png" descr="/Users/avakian/Desktop/Screen Shot 2026-02-19 at 10.12.16 AM.png"/>
          <p:cNvPicPr>
            <a:picLocks noChangeAspect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901" y="3886200"/>
            <a:ext cx="2455860" cy="2415408"/>
          </a:xfrm>
          <a:prstGeom prst="rect">
            <a:avLst/>
          </a:prstGeom>
        </p:spPr>
      </p:pic>
      <p:pic>
        <p:nvPicPr>
          <p:cNvPr id="19" name="Screen Shot 2026-02-19 at 10.13.42 AM.png" descr="/Users/avakian/Desktop/Screen Shot 2026-02-19 at 10.13.42 AM.png"/>
          <p:cNvPicPr>
            <a:picLocks noChangeAspect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1807427"/>
            <a:ext cx="2133601" cy="2002573"/>
          </a:xfrm>
          <a:prstGeom prst="rect">
            <a:avLst/>
          </a:prstGeom>
        </p:spPr>
      </p:pic>
      <p:pic>
        <p:nvPicPr>
          <p:cNvPr id="20" name="Screen Shot 2026-02-19 at 10.15.19 AM.png" descr="/Users/avakian/Desktop/Screen Shot 2026-02-19 at 10.15.19 AM.png"/>
          <p:cNvPicPr>
            <a:picLocks noChangeAspect="1"/>
          </p:cNvPicPr>
          <p:nvPr/>
        </p:nvPicPr>
        <p:blipFill>
          <a:blip r:embed="rId12" r:link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798" y="1805807"/>
            <a:ext cx="2327359" cy="2141341"/>
          </a:xfrm>
          <a:prstGeom prst="rect">
            <a:avLst/>
          </a:prstGeom>
        </p:spPr>
      </p:pic>
      <p:pic>
        <p:nvPicPr>
          <p:cNvPr id="21" name="Screen Shot 2026-02-19 at 10.15.59 AM.png" descr="/Users/avakian/Desktop/Screen Shot 2026-02-19 at 10.15.59 AM.png"/>
          <p:cNvPicPr>
            <a:picLocks noChangeAspect="1"/>
          </p:cNvPicPr>
          <p:nvPr/>
        </p:nvPicPr>
        <p:blipFill>
          <a:blip r:embed="rId14" r:link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680" y="1769985"/>
            <a:ext cx="2246720" cy="2192416"/>
          </a:xfrm>
          <a:prstGeom prst="rect">
            <a:avLst/>
          </a:prstGeom>
        </p:spPr>
      </p:pic>
      <p:pic>
        <p:nvPicPr>
          <p:cNvPr id="22" name="Screen Shot 2026-02-19 at 10.16.38 AM.png" descr="/Users/avakian/Desktop/Screen Shot 2026-02-19 at 10.16.38 AM.png"/>
          <p:cNvPicPr>
            <a:picLocks noChangeAspect="1"/>
          </p:cNvPicPr>
          <p:nvPr/>
        </p:nvPicPr>
        <p:blipFill>
          <a:blip r:embed="rId16" r:link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290" y="1745850"/>
            <a:ext cx="2379109" cy="22165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68A68D-9F7D-3AA7-D40A-DA0EB9858C58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93811" y="2776356"/>
            <a:ext cx="900780" cy="3365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EBE9411-98D9-0CBB-3CC8-6BAD051A7D1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2739" y="5115484"/>
            <a:ext cx="1183542" cy="44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71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F10869-7652-C47D-C2FB-5DDBEDFC6F1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E7C6A-EC2A-5246-9AA7-18D884548B8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B211EC2-8978-96C8-A550-6714A7591748}"/>
              </a:ext>
            </a:extLst>
          </p:cNvPr>
          <p:cNvGrpSpPr/>
          <p:nvPr/>
        </p:nvGrpSpPr>
        <p:grpSpPr>
          <a:xfrm>
            <a:off x="4921489" y="990600"/>
            <a:ext cx="4222512" cy="4047531"/>
            <a:chOff x="4404629" y="523202"/>
            <a:chExt cx="4756789" cy="433771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4F77F82-A36F-C877-280F-235D9B5B88D0}"/>
                </a:ext>
              </a:extLst>
            </p:cNvPr>
            <p:cNvSpPr txBox="1"/>
            <p:nvPr/>
          </p:nvSpPr>
          <p:spPr>
            <a:xfrm>
              <a:off x="4440127" y="523202"/>
              <a:ext cx="4721291" cy="27376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Set a focus group to study exclusive VMs (</a:t>
              </a:r>
              <a:r>
                <a:rPr lang="en-US" sz="2000" b="1" dirty="0" err="1"/>
                <a:t>JLab</a:t>
              </a:r>
              <a:r>
                <a:rPr lang="en-US" sz="2000" b="1" dirty="0"/>
                <a:t>/HERMES/COMPASS/EIC)</a:t>
              </a:r>
            </a:p>
            <a:p>
              <a:endParaRPr lang="en-US" sz="2000" b="1" dirty="0"/>
            </a:p>
            <a:p>
              <a:endParaRPr lang="en-US" sz="2000" b="1" dirty="0"/>
            </a:p>
            <a:p>
              <a:r>
                <a:rPr lang="en-US" sz="2000" b="1" dirty="0"/>
                <a:t>Organize a dedicated workshop  </a:t>
              </a:r>
            </a:p>
            <a:p>
              <a:r>
                <a:rPr lang="en-US" sz="2000" b="1" dirty="0"/>
                <a:t>“Exclusive Vector mesons and SIDIS”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014A614-564E-A516-8DBA-7383C822FB47}"/>
                </a:ext>
              </a:extLst>
            </p:cNvPr>
            <p:cNvSpPr txBox="1"/>
            <p:nvPr/>
          </p:nvSpPr>
          <p:spPr>
            <a:xfrm>
              <a:off x="4404629" y="3871390"/>
              <a:ext cx="4377924" cy="9895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800" b="1" dirty="0"/>
                <a:t>Set a CPHI prize for theoretical description of exclusive  vector meson observables (SSA/DSA)</a:t>
              </a:r>
              <a:endParaRPr lang="en-US" b="1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A7973E30-BA8F-0529-7D23-81A13C608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580083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04800" y="6019800"/>
            <a:ext cx="62105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Propose EMMI Rapid Reaction Task Force meeting on rho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031E9A4-4B25-574D-9A93-E61836D42C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00600" y="152400"/>
            <a:ext cx="31094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CPHI-2024 Summary</a:t>
            </a:r>
          </a:p>
        </p:txBody>
      </p:sp>
    </p:spTree>
    <p:extLst>
      <p:ext uri="{BB962C8B-B14F-4D97-AF65-F5344CB8AC3E}">
        <p14:creationId xmlns:p14="http://schemas.microsoft.com/office/powerpoint/2010/main" val="2676545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Comparing the MC with CLAS12 data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B283C9-E00F-324E-9323-6DAB149AA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0"/>
            <a:ext cx="3048000" cy="2362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2DA927-2456-254E-A21F-E8E2C43C7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1524000"/>
            <a:ext cx="2819400" cy="2590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8A9F0C9-B763-354E-A95E-E36375E81679}"/>
              </a:ext>
            </a:extLst>
          </p:cNvPr>
          <p:cNvSpPr txBox="1"/>
          <p:nvPr/>
        </p:nvSpPr>
        <p:spPr>
          <a:xfrm>
            <a:off x="990599" y="4648200"/>
            <a:ext cx="70866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Relative contributions from longitudinal and transverse described well with Longitudinal </a:t>
            </a:r>
            <a:r>
              <a:rPr lang="en-US" dirty="0" err="1"/>
              <a:t>rhos</a:t>
            </a:r>
            <a:r>
              <a:rPr lang="en-US" dirty="0"/>
              <a:t> dominating ~5-6 times for Q</a:t>
            </a:r>
            <a:r>
              <a:rPr lang="en-US" baseline="30000" dirty="0"/>
              <a:t>2</a:t>
            </a:r>
            <a:r>
              <a:rPr lang="en-US" dirty="0"/>
              <a:t>~1.5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967F29CB-031E-4845-9E54-E066062513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293077" y="6467050"/>
            <a:ext cx="3917950" cy="311150"/>
          </a:xfrm>
        </p:spPr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086600" y="6545716"/>
            <a:ext cx="534987" cy="303213"/>
          </a:xfrm>
        </p:spPr>
        <p:txBody>
          <a:bodyPr/>
          <a:lstStyle/>
          <a:p>
            <a:pPr>
              <a:defRPr/>
            </a:pPr>
            <a:fld id="{8A425D64-15CE-A040-B8C2-21D264659732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50" y="3952440"/>
            <a:ext cx="228600" cy="23090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2C85891-C465-A74A-B3CB-95AA39B93F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9425" y="1600200"/>
            <a:ext cx="3104575" cy="2438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4B4C04-C2AB-E1CE-69FE-4C4380C5FEEA}"/>
              </a:ext>
            </a:extLst>
          </p:cNvPr>
          <p:cNvSpPr txBox="1"/>
          <p:nvPr/>
        </p:nvSpPr>
        <p:spPr>
          <a:xfrm>
            <a:off x="2792506" y="958334"/>
            <a:ext cx="4598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CLAS12 10.6 data set vs MC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CB685E-706C-AD33-B4FF-CB8F746EDA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399" y="948203"/>
            <a:ext cx="929263" cy="34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53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240539"/>
            <a:ext cx="9220200" cy="487490"/>
          </a:xfrm>
        </p:spPr>
        <p:txBody>
          <a:bodyPr>
            <a:noAutofit/>
          </a:bodyPr>
          <a:lstStyle/>
          <a:p>
            <a:r>
              <a:rPr lang="en-US" sz="3200" dirty="0"/>
              <a:t>Comparing the MC versions with CLAS12 data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46905A6-66C0-9E49-A0BB-240877A5CE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57600" y="6503977"/>
            <a:ext cx="3124200" cy="311150"/>
          </a:xfrm>
        </p:spPr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F30C0A0-6AA8-8743-846F-9B96455B58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34413" y="6545716"/>
            <a:ext cx="534987" cy="303213"/>
          </a:xfrm>
        </p:spPr>
        <p:txBody>
          <a:bodyPr/>
          <a:lstStyle/>
          <a:p>
            <a:pPr>
              <a:defRPr/>
            </a:pPr>
            <a:fld id="{8A425D64-15CE-A040-B8C2-21D264659732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3944" y="762000"/>
            <a:ext cx="90338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use the rho-generator-</a:t>
            </a:r>
            <a:r>
              <a:rPr lang="en-US" sz="1200" dirty="0" err="1"/>
              <a:t>gemc</a:t>
            </a:r>
            <a:r>
              <a:rPr lang="en-US" sz="1200" dirty="0"/>
              <a:t>-</a:t>
            </a:r>
            <a:r>
              <a:rPr lang="en-US" sz="1200" dirty="0" err="1"/>
              <a:t>coatjava</a:t>
            </a:r>
            <a:r>
              <a:rPr lang="en-US" sz="1200" dirty="0"/>
              <a:t> chain to compare with RGA </a:t>
            </a:r>
            <a:r>
              <a:rPr lang="en-US" sz="1200" dirty="0" err="1"/>
              <a:t>inbending</a:t>
            </a:r>
            <a:r>
              <a:rPr lang="en-US" sz="1200" dirty="0"/>
              <a:t> Fall18 </a:t>
            </a:r>
          </a:p>
        </p:txBody>
      </p:sp>
      <p:pic>
        <p:nvPicPr>
          <p:cNvPr id="5" name="Screen Shot 2026-02-19 at 8.33.47 AM.png" descr="/Users/avakian/Desktop/Screen Shot 2026-02-19 at 8.33.47 AM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66800"/>
            <a:ext cx="2654300" cy="1855590"/>
          </a:xfrm>
          <a:prstGeom prst="rect">
            <a:avLst/>
          </a:prstGeom>
        </p:spPr>
      </p:pic>
      <p:pic>
        <p:nvPicPr>
          <p:cNvPr id="17" name="Screen Shot 2026-02-19 at 8.52.08 AM.png" descr="/Users/avakian/Desktop/Screen Shot 2026-02-19 at 8.52.08 AM.pn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276600"/>
            <a:ext cx="2667000" cy="2438400"/>
          </a:xfrm>
          <a:prstGeom prst="rect">
            <a:avLst/>
          </a:prstGeom>
        </p:spPr>
      </p:pic>
      <p:pic>
        <p:nvPicPr>
          <p:cNvPr id="19" name="Screen Shot 2026-02-19 at 8.34.42 AM.png" descr="/Users/avakian/Desktop/Screen Shot 2026-02-19 at 8.34.42 AM.png"/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066800"/>
            <a:ext cx="2743200" cy="1984534"/>
          </a:xfrm>
          <a:prstGeom prst="rect">
            <a:avLst/>
          </a:prstGeom>
        </p:spPr>
      </p:pic>
      <p:pic>
        <p:nvPicPr>
          <p:cNvPr id="12" name="Screen Shot 2026-02-19 at 8.57.21 AM.png" descr="/Users/avakian/Desktop/Screen Shot 2026-02-19 at 8.57.21 AM.png"/>
          <p:cNvPicPr>
            <a:picLocks noChangeAspect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3276600"/>
            <a:ext cx="2819400" cy="25146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52400" y="5715000"/>
            <a:ext cx="8991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SSA dependence described </a:t>
            </a:r>
            <a:r>
              <a:rPr lang="en-US" dirty="0" err="1"/>
              <a:t>vs</a:t>
            </a:r>
            <a:r>
              <a:rPr lang="en-US" dirty="0"/>
              <a:t> some variables, require proper integration over others</a:t>
            </a:r>
          </a:p>
          <a:p>
            <a:r>
              <a:rPr lang="en-US" dirty="0"/>
              <a:t>   -dependence of the beam SSA likely comes from interference of L/T </a:t>
            </a:r>
            <a:r>
              <a:rPr lang="en-US" sz="2400" dirty="0">
                <a:latin typeface="Symbol"/>
              </a:rPr>
              <a:t>r</a:t>
            </a:r>
            <a:r>
              <a:rPr lang="en-US" sz="2400" baseline="30000" dirty="0">
                <a:latin typeface="Symbol"/>
              </a:rPr>
              <a:t>0</a:t>
            </a:r>
            <a:r>
              <a:rPr lang="en-US" sz="2400" dirty="0"/>
              <a:t>s</a:t>
            </a:r>
            <a:endParaRPr lang="en-US" sz="2400" baseline="30000" dirty="0">
              <a:latin typeface="Symbol"/>
            </a:endParaRPr>
          </a:p>
        </p:txBody>
      </p:sp>
      <p:pic>
        <p:nvPicPr>
          <p:cNvPr id="16" name="Screen Shot 2026-02-19 at 8.31.52 AM.png" descr="/Users/avakian/Desktop/Screen Shot 2026-02-19 at 8.31.52 AM.png"/>
          <p:cNvPicPr>
            <a:picLocks noChangeAspect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1143000"/>
            <a:ext cx="2743200" cy="1918889"/>
          </a:xfrm>
          <a:prstGeom prst="rect">
            <a:avLst/>
          </a:prstGeom>
        </p:spPr>
      </p:pic>
      <p:pic>
        <p:nvPicPr>
          <p:cNvPr id="18" name="Screen Shot 2026-02-19 at 8.46.03 AM.png" descr="/Users/avakian/Desktop/Screen Shot 2026-02-19 at 8.46.03 AM.png"/>
          <p:cNvPicPr>
            <a:picLocks noChangeAspect="1"/>
          </p:cNvPicPr>
          <p:nvPr/>
        </p:nvPicPr>
        <p:blipFill>
          <a:blip r:embed="rId12" r:link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3352800"/>
            <a:ext cx="2957209" cy="2209799"/>
          </a:xfrm>
          <a:prstGeom prst="rect">
            <a:avLst/>
          </a:prstGeom>
        </p:spPr>
      </p:pic>
      <p:pic>
        <p:nvPicPr>
          <p:cNvPr id="20" name="Picture 19" descr="latex-image-1.pd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5486400"/>
            <a:ext cx="228600" cy="23090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3" name="Picture 22" descr="latex-image-1.pd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5562600"/>
            <a:ext cx="228600" cy="23090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4" name="Picture 23" descr="latex-image-1.pd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3516" y="2828471"/>
            <a:ext cx="228600" cy="23090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5" name="Picture 24" descr="latex-image-1.pd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2969491"/>
            <a:ext cx="228600" cy="23090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6" name="Picture 25" descr="latex-image-1.pd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124200"/>
            <a:ext cx="2445232" cy="207971"/>
          </a:xfrm>
          <a:prstGeom prst="rect">
            <a:avLst/>
          </a:prstGeom>
        </p:spPr>
      </p:pic>
      <p:pic>
        <p:nvPicPr>
          <p:cNvPr id="27" name="Picture 26" descr="latex-image-1.pd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172200"/>
            <a:ext cx="228600" cy="230909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4" name="Straight Arrow Connector 3"/>
          <p:cNvCxnSpPr/>
          <p:nvPr/>
        </p:nvCxnSpPr>
        <p:spPr>
          <a:xfrm flipH="1" flipV="1">
            <a:off x="3200400" y="5562600"/>
            <a:ext cx="3810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447800" y="1143000"/>
            <a:ext cx="12618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filled circles RGA</a:t>
            </a:r>
          </a:p>
          <a:p>
            <a:r>
              <a:rPr lang="en-US" sz="1100" dirty="0"/>
              <a:t>open circles MC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45E267-DF21-F28A-F1FB-F258DC18789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15200" y="2286936"/>
            <a:ext cx="991703" cy="37052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EEF5972-F2CF-0071-3D04-A8AC349FE15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15200" y="4617365"/>
            <a:ext cx="1073604" cy="40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1567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0539"/>
            <a:ext cx="9144000" cy="487490"/>
          </a:xfrm>
        </p:spPr>
        <p:txBody>
          <a:bodyPr>
            <a:noAutofit/>
          </a:bodyPr>
          <a:lstStyle/>
          <a:p>
            <a:r>
              <a:rPr lang="en-US" sz="3600" dirty="0"/>
              <a:t>Comparing the MC v4 with CLAS12 data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F90DD6EA-2E1B-3C4E-96A5-4455FA961AB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743200" y="6539384"/>
            <a:ext cx="3917950" cy="311150"/>
          </a:xfrm>
        </p:spPr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641009C0-ACE8-5449-B9F5-FEF44EDD70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65256" y="6549344"/>
            <a:ext cx="458787" cy="303213"/>
          </a:xfrm>
        </p:spPr>
        <p:txBody>
          <a:bodyPr/>
          <a:lstStyle/>
          <a:p>
            <a:pPr>
              <a:defRPr/>
            </a:pPr>
            <a:fld id="{8A425D64-15CE-A040-B8C2-21D264659732}" type="slidenum">
              <a:rPr lang="en-US" sz="1400" smtClean="0"/>
              <a:pPr>
                <a:defRPr/>
              </a:pPr>
              <a:t>22</a:t>
            </a:fld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D00D42-6AC6-2643-BF95-C6F2A79F2575}"/>
              </a:ext>
            </a:extLst>
          </p:cNvPr>
          <p:cNvSpPr txBox="1"/>
          <p:nvPr/>
        </p:nvSpPr>
        <p:spPr>
          <a:xfrm>
            <a:off x="2149862" y="832462"/>
            <a:ext cx="1275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+mj-lt"/>
              </a:rPr>
              <a:t>Generated</a:t>
            </a:r>
            <a:endParaRPr lang="en-US" dirty="0"/>
          </a:p>
        </p:txBody>
      </p:sp>
      <p:pic>
        <p:nvPicPr>
          <p:cNvPr id="3" name="Screen Shot 2026-02-19 at 8.37.27 AM.png" descr="/Users/avakian/Desktop/Screen Shot 2026-02-19 at 8.37.27 AM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71600"/>
            <a:ext cx="3949700" cy="2514600"/>
          </a:xfrm>
          <a:prstGeom prst="rect">
            <a:avLst/>
          </a:prstGeom>
        </p:spPr>
      </p:pic>
      <p:pic>
        <p:nvPicPr>
          <p:cNvPr id="5" name="Screen Shot 2026-02-19 at 8.38.07 AM.png" descr="/Users/avakian/Desktop/Screen Shot 2026-02-19 at 8.38.07 AM.pn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295400"/>
            <a:ext cx="3660913" cy="2590800"/>
          </a:xfrm>
          <a:prstGeom prst="rect">
            <a:avLst/>
          </a:prstGeom>
        </p:spPr>
      </p:pic>
      <p:pic>
        <p:nvPicPr>
          <p:cNvPr id="7" name="Screen Shot 2026-02-19 at 9.00.54 AM.png" descr="/Users/avakian/Desktop/Screen Shot 2026-02-19 at 9.00.54 AM.png"/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038600"/>
            <a:ext cx="3810000" cy="2247653"/>
          </a:xfrm>
          <a:prstGeom prst="rect">
            <a:avLst/>
          </a:prstGeom>
        </p:spPr>
      </p:pic>
      <p:pic>
        <p:nvPicPr>
          <p:cNvPr id="9" name="Screen Shot 2026-02-19 at 9.01.58 AM.png" descr="/Users/avakian/Desktop/Screen Shot 2026-02-19 at 9.01.58 AM.png"/>
          <p:cNvPicPr>
            <a:picLocks noChangeAspect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114800"/>
            <a:ext cx="3276600" cy="2120900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6093691"/>
            <a:ext cx="228600" cy="23090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0142" y="3657600"/>
            <a:ext cx="228600" cy="23090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093691"/>
            <a:ext cx="228600" cy="23090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9" name="Picture 18" descr="latex-image-1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3733800"/>
            <a:ext cx="228600" cy="23090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extBox 3"/>
          <p:cNvSpPr txBox="1"/>
          <p:nvPr/>
        </p:nvSpPr>
        <p:spPr>
          <a:xfrm>
            <a:off x="5562600" y="914400"/>
            <a:ext cx="29261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Reconstruction efficiencies</a:t>
            </a:r>
          </a:p>
        </p:txBody>
      </p:sp>
      <p:pic>
        <p:nvPicPr>
          <p:cNvPr id="20" name="Picture 19" descr="latex-image-1.pd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962400"/>
            <a:ext cx="2445232" cy="2079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FA452D-DCF7-9A0A-E654-3CFA32A7B31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171" y="4136212"/>
            <a:ext cx="733232" cy="276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D57C53-5D50-4FCC-ED45-94AAED45069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345" y="1447801"/>
            <a:ext cx="815789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059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Comparing acceptances for MC model inputs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43000" y="54864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While overall distributions over relevant variables look similar, the acceptances integrated over wide bins may be very different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46905A6-66C0-9E49-A0BB-240877A5CE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657600" y="6503977"/>
            <a:ext cx="3124200" cy="311150"/>
          </a:xfrm>
        </p:spPr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F30C0A0-6AA8-8743-846F-9B96455B58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86800" y="6477000"/>
            <a:ext cx="457200" cy="303213"/>
          </a:xfrm>
        </p:spPr>
        <p:txBody>
          <a:bodyPr/>
          <a:lstStyle/>
          <a:p>
            <a:pPr>
              <a:defRPr/>
            </a:pPr>
            <a:fld id="{8A425D64-15CE-A040-B8C2-21D264659732}" type="slidenum">
              <a:rPr lang="en-US" sz="1600" smtClean="0"/>
              <a:pPr>
                <a:defRPr/>
              </a:pPr>
              <a:t>23</a:t>
            </a:fld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33944" y="762000"/>
            <a:ext cx="90338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Acceptance difference for 2 MCs using the rho-generator-</a:t>
            </a:r>
            <a:r>
              <a:rPr lang="en-US" sz="1200" dirty="0" err="1"/>
              <a:t>gemc</a:t>
            </a:r>
            <a:r>
              <a:rPr lang="en-US" sz="1200" dirty="0"/>
              <a:t>-</a:t>
            </a:r>
            <a:r>
              <a:rPr lang="en-US" sz="1200" dirty="0" err="1"/>
              <a:t>coatjava</a:t>
            </a:r>
            <a:r>
              <a:rPr lang="en-US" sz="1200" dirty="0"/>
              <a:t> chain to compare with RGA </a:t>
            </a:r>
            <a:r>
              <a:rPr lang="en-US" sz="1200" dirty="0" err="1"/>
              <a:t>inbending</a:t>
            </a:r>
            <a:r>
              <a:rPr lang="en-US" sz="1200" dirty="0"/>
              <a:t> Fall18</a:t>
            </a:r>
          </a:p>
        </p:txBody>
      </p:sp>
      <p:pic>
        <p:nvPicPr>
          <p:cNvPr id="12" name="Screen Shot 2026-02-19 at 9.37.44 AM.png" descr="/Users/avakian/Desktop/Screen Shot 2026-02-19 at 9.37.44 AM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133600"/>
            <a:ext cx="3427509" cy="3200400"/>
          </a:xfrm>
          <a:prstGeom prst="rect">
            <a:avLst/>
          </a:prstGeom>
        </p:spPr>
      </p:pic>
      <p:pic>
        <p:nvPicPr>
          <p:cNvPr id="15" name="Screen Shot 2026-02-19 at 9.38.31 AM.png" descr="/Users/avakian/Desktop/Screen Shot 2026-02-19 at 9.38.31 AM.pn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3600"/>
            <a:ext cx="2743200" cy="3200400"/>
          </a:xfrm>
          <a:prstGeom prst="rect">
            <a:avLst/>
          </a:prstGeom>
        </p:spPr>
      </p:pic>
      <p:pic>
        <p:nvPicPr>
          <p:cNvPr id="16" name="Screen Shot 2026-02-19 at 9.39.23 AM.png" descr="/Users/avakian/Desktop/Screen Shot 2026-02-19 at 9.39.23 AM.png"/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2209800"/>
            <a:ext cx="2832100" cy="31242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685800" y="1066800"/>
            <a:ext cx="457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Only difference is  additional terms</a:t>
            </a:r>
          </a:p>
          <a:p>
            <a:r>
              <a:rPr lang="en-US" sz="1400" dirty="0"/>
              <a:t>from interference of transverse and longitudinal rho produced by transverse photons </a:t>
            </a:r>
          </a:p>
        </p:txBody>
      </p:sp>
      <p:pic>
        <p:nvPicPr>
          <p:cNvPr id="20" name="Picture 19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271" y="1099275"/>
            <a:ext cx="927329" cy="229039"/>
          </a:xfrm>
          <a:prstGeom prst="rect">
            <a:avLst/>
          </a:prstGeom>
        </p:spPr>
      </p:pic>
      <p:cxnSp>
        <p:nvCxnSpPr>
          <p:cNvPr id="22" name="Straight Arrow Connector 21"/>
          <p:cNvCxnSpPr/>
          <p:nvPr/>
        </p:nvCxnSpPr>
        <p:spPr>
          <a:xfrm>
            <a:off x="8229600" y="1371600"/>
            <a:ext cx="762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800600" y="1600200"/>
            <a:ext cx="42114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in HERMES/COMPASS ~ +10%                     0-within errors 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6324600" y="1371600"/>
            <a:ext cx="4572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27" descr="latex-image-1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066800"/>
            <a:ext cx="3581400" cy="284171"/>
          </a:xfrm>
          <a:prstGeom prst="rect">
            <a:avLst/>
          </a:prstGeom>
        </p:spPr>
      </p:pic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787" y="5105400"/>
            <a:ext cx="203200" cy="230909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833" y="5105401"/>
            <a:ext cx="201167" cy="228599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92528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5" name="Picture 4" descr="Screen Shot 2026-06-09 at 7.45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524000"/>
            <a:ext cx="4381500" cy="4022366"/>
          </a:xfrm>
          <a:prstGeom prst="rect">
            <a:avLst/>
          </a:prstGeom>
        </p:spPr>
      </p:pic>
      <p:pic>
        <p:nvPicPr>
          <p:cNvPr id="6" name="Picture 5" descr="Screen Shot 2026-06-09 at 7.48.0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24000"/>
            <a:ext cx="4572000" cy="4038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27152" y="0"/>
            <a:ext cx="896491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Symbol"/>
              </a:rPr>
              <a:t>e</a:t>
            </a:r>
            <a:r>
              <a:rPr lang="en-US" sz="3200" dirty="0"/>
              <a:t>-dependence for </a:t>
            </a:r>
            <a:r>
              <a:rPr lang="en-US" sz="3200" dirty="0" err="1"/>
              <a:t>electroproduction</a:t>
            </a:r>
            <a:r>
              <a:rPr lang="en-US" sz="3200" dirty="0"/>
              <a:t> experiments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6800" y="5562600"/>
            <a:ext cx="723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Combining SDME measurements (may need “event base” analysis) at CLAS12 and HERMES/COMPASS will be important for model independent separation of longitudinal part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990600"/>
            <a:ext cx="78201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CLAS12 already collected data on proton  for 6.4,6.5,7.5.8.5.10.2,10.6 GeV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33400" y="1981200"/>
            <a:ext cx="152400" cy="2819400"/>
          </a:xfrm>
          <a:prstGeom prst="rect">
            <a:avLst/>
          </a:prstGeom>
          <a:solidFill>
            <a:srgbClr val="3366FF">
              <a:alpha val="1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172200" y="1905000"/>
            <a:ext cx="152400" cy="2819400"/>
          </a:xfrm>
          <a:prstGeom prst="rect">
            <a:avLst/>
          </a:prstGeom>
          <a:solidFill>
            <a:srgbClr val="3366FF">
              <a:alpha val="1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486400" y="1905000"/>
            <a:ext cx="152400" cy="2819400"/>
          </a:xfrm>
          <a:prstGeom prst="rect">
            <a:avLst/>
          </a:prstGeom>
          <a:solidFill>
            <a:srgbClr val="3366FF">
              <a:alpha val="1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914400" y="1981200"/>
            <a:ext cx="152400" cy="2819400"/>
          </a:xfrm>
          <a:prstGeom prst="rect">
            <a:avLst/>
          </a:prstGeom>
          <a:solidFill>
            <a:srgbClr val="3366FF">
              <a:alpha val="1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295400" y="1981200"/>
            <a:ext cx="152400" cy="2819400"/>
          </a:xfrm>
          <a:prstGeom prst="rect">
            <a:avLst/>
          </a:prstGeom>
          <a:solidFill>
            <a:srgbClr val="3366FF">
              <a:alpha val="1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620000" y="1905000"/>
            <a:ext cx="152400" cy="2819400"/>
          </a:xfrm>
          <a:prstGeom prst="rect">
            <a:avLst/>
          </a:prstGeom>
          <a:solidFill>
            <a:srgbClr val="3366FF">
              <a:alpha val="1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858000" y="1905000"/>
            <a:ext cx="152400" cy="2819400"/>
          </a:xfrm>
          <a:prstGeom prst="rect">
            <a:avLst/>
          </a:prstGeom>
          <a:solidFill>
            <a:srgbClr val="3366FF">
              <a:alpha val="1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731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measurements with </a:t>
            </a:r>
            <a:r>
              <a:rPr lang="en-US" dirty="0" err="1"/>
              <a:t>epX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435B10-0DB0-F541-89D5-32393128A0D1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7" name="Screen Shot 2026-03-12 at 12.33.07 PM.png" descr="/Users/avakian/Desktop/Screen Shot 2026-03-12 at 12.33.07 PM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72" y="990600"/>
            <a:ext cx="4442471" cy="3560918"/>
          </a:xfrm>
          <a:prstGeom prst="rect">
            <a:avLst/>
          </a:prstGeom>
        </p:spPr>
      </p:pic>
      <p:pic>
        <p:nvPicPr>
          <p:cNvPr id="8" name="Screen Shot 2026-03-12 at 12.38.18 PM.png" descr="/Users/avakian/Desktop/Screen Shot 2026-03-12 at 12.38.18 PM.pn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914400"/>
            <a:ext cx="4000500" cy="3505200"/>
          </a:xfrm>
          <a:prstGeom prst="rect">
            <a:avLst/>
          </a:prstGeom>
        </p:spPr>
      </p:pic>
      <p:pic>
        <p:nvPicPr>
          <p:cNvPr id="9" name="Screen Shot 2026-03-12 at 12.40.16 PM.png" descr="/Users/avakian/Desktop/Screen Shot 2026-03-12 at 12.40.16 PM.png"/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343400"/>
            <a:ext cx="2790341" cy="3683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4800" y="5105400"/>
            <a:ext cx="693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Inclusive proton measurements provide access to exclusive VMs, for cross sections integrated over decay variables (</a:t>
            </a:r>
            <a:r>
              <a:rPr lang="en-US" dirty="0">
                <a:latin typeface="Symbol"/>
              </a:rPr>
              <a:t>q </a:t>
            </a:r>
            <a:r>
              <a:rPr lang="en-US" dirty="0"/>
              <a:t>and </a:t>
            </a:r>
            <a:r>
              <a:rPr lang="en-US" i="1" dirty="0">
                <a:latin typeface="Symbol"/>
              </a:rPr>
              <a:t>f</a:t>
            </a:r>
            <a:r>
              <a:rPr lang="en-US" dirty="0"/>
              <a:t> )</a:t>
            </a:r>
          </a:p>
          <a:p>
            <a:r>
              <a:rPr lang="en-US" dirty="0"/>
              <a:t>Different backgrounds and systematics and will require good resolutions to separate different contributions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105400" y="4724400"/>
            <a:ext cx="36984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Longitudinal rho disappears in </a:t>
            </a:r>
            <a:r>
              <a:rPr lang="en-US" sz="1400" dirty="0" err="1"/>
              <a:t>epX</a:t>
            </a:r>
            <a:r>
              <a:rPr lang="en-US" sz="1400" dirty="0"/>
              <a:t> at large 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67175" y="1219200"/>
            <a:ext cx="1176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F. </a:t>
            </a:r>
            <a:r>
              <a:rPr lang="en-US" sz="1200" dirty="0" err="1"/>
              <a:t>Benmokhtar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555081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980F7150-455F-F646-952B-ABA5BF95E19E}" type="slidenum">
              <a:rPr lang="en-US" sz="1400"/>
              <a:pPr/>
              <a:t>26</a:t>
            </a:fld>
            <a:endParaRPr lang="en-US" sz="1400"/>
          </a:p>
        </p:txBody>
      </p:sp>
      <p:sp>
        <p:nvSpPr>
          <p:cNvPr id="48130" name="Rectangle 5"/>
          <p:cNvSpPr>
            <a:spLocks noChangeArrowheads="1"/>
          </p:cNvSpPr>
          <p:nvPr/>
        </p:nvSpPr>
        <p:spPr bwMode="auto">
          <a:xfrm>
            <a:off x="0" y="685800"/>
            <a:ext cx="914400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dirty="0"/>
              <a:t>Development of realistic MC is absolutely critical for measurements of  exclusive VMs and, longitudinal </a:t>
            </a:r>
            <a:r>
              <a:rPr lang="en-US" dirty="0" err="1"/>
              <a:t>rhos</a:t>
            </a:r>
            <a:r>
              <a:rPr lang="en-US" dirty="0"/>
              <a:t>, in particular, with polarized beams and targets, which are crucial for proper interpretation of the measurements of 3D structure, including GPD and TMD based formalisms</a:t>
            </a:r>
          </a:p>
          <a:p>
            <a:pPr lvl="1" eaLnBrk="1" hangingPunct="1"/>
            <a:endParaRPr lang="en-US" sz="1600" dirty="0"/>
          </a:p>
          <a:p>
            <a:pPr marL="800100" lvl="1" indent="-342900" eaLnBrk="1" hangingPunct="1">
              <a:buFontTx/>
              <a:buChar char="•"/>
            </a:pPr>
            <a:r>
              <a:rPr lang="en-US" sz="1600" dirty="0"/>
              <a:t>Studies of exclusive rho, indicate several strong dynamical contributions from different interference terms, </a:t>
            </a:r>
            <a:r>
              <a:rPr lang="en-US" sz="1600" i="1" dirty="0"/>
              <a:t>including longitudinal photon contributions</a:t>
            </a:r>
          </a:p>
          <a:p>
            <a:pPr marL="800100" lvl="1" indent="-342900" eaLnBrk="1" hangingPunct="1">
              <a:buFontTx/>
              <a:buChar char="•"/>
            </a:pPr>
            <a:r>
              <a:rPr lang="en-US" sz="1600" dirty="0"/>
              <a:t> Measurements of rho, are classical demonstration of how </a:t>
            </a:r>
            <a:r>
              <a:rPr lang="en-US" sz="1600" i="1" dirty="0"/>
              <a:t>critical multidimensional measurements with high precision</a:t>
            </a:r>
            <a:r>
              <a:rPr lang="en-US" sz="1600" dirty="0"/>
              <a:t> could be, including the acceptance in 7D</a:t>
            </a:r>
          </a:p>
          <a:p>
            <a:pPr marL="800100" lvl="1" indent="-342900" eaLnBrk="1" hangingPunct="1">
              <a:buFontTx/>
              <a:buChar char="•"/>
            </a:pPr>
            <a:r>
              <a:rPr lang="en-US" sz="1600" dirty="0"/>
              <a:t>CLAS12 has significant advantage compared to higher energy experiments in </a:t>
            </a:r>
            <a:r>
              <a:rPr lang="en-US" sz="1600" i="1" dirty="0"/>
              <a:t>resolution and statistics, required for proper separation  of exclusive VMs </a:t>
            </a:r>
            <a:r>
              <a:rPr lang="en-US" sz="1600" dirty="0"/>
              <a:t>from semi-exclusive VMs, and separation of </a:t>
            </a:r>
            <a:r>
              <a:rPr lang="en-US" sz="1600" dirty="0" err="1"/>
              <a:t>rhos</a:t>
            </a:r>
            <a:r>
              <a:rPr lang="en-US" sz="1600" dirty="0"/>
              <a:t> from transverse and longitudinal photons</a:t>
            </a:r>
          </a:p>
          <a:p>
            <a:pPr marL="800100" lvl="1" indent="-342900" eaLnBrk="1" hangingPunct="1">
              <a:buFontTx/>
              <a:buChar char="•"/>
            </a:pPr>
            <a:r>
              <a:rPr lang="en-US" sz="1600" i="1" dirty="0"/>
              <a:t>Target and beam SSAs and DSA </a:t>
            </a:r>
            <a:r>
              <a:rPr lang="en-US" sz="1600" dirty="0"/>
              <a:t>can help to separate diffractive rho from other exclusive and semi-exclusive processes, and extract kinematic dependences of </a:t>
            </a:r>
            <a:r>
              <a:rPr lang="en-US" sz="1600" dirty="0" err="1"/>
              <a:t>helicity</a:t>
            </a:r>
            <a:r>
              <a:rPr lang="en-US" sz="1600" dirty="0"/>
              <a:t> amplitudes</a:t>
            </a:r>
          </a:p>
          <a:p>
            <a:pPr marL="800100" lvl="1" indent="-342900" eaLnBrk="1" hangingPunct="1">
              <a:buFontTx/>
              <a:buChar char="•"/>
            </a:pPr>
            <a:r>
              <a:rPr lang="en-US" sz="1600" dirty="0"/>
              <a:t>The diffractive VM contributions, violate the factorized picture of SIDIS based on the dominance of the leading twist contributions,  and </a:t>
            </a:r>
            <a:r>
              <a:rPr lang="en-US" sz="1600" i="1" dirty="0"/>
              <a:t>detailed understanding of exclusive rho contributions in the multi-D space will be critical to address the challenges of SIDIS</a:t>
            </a:r>
          </a:p>
        </p:txBody>
      </p:sp>
      <p:sp>
        <p:nvSpPr>
          <p:cNvPr id="48131" name="TextBox 9"/>
          <p:cNvSpPr txBox="1">
            <a:spLocks noChangeArrowheads="1"/>
          </p:cNvSpPr>
          <p:nvPr/>
        </p:nvSpPr>
        <p:spPr bwMode="auto">
          <a:xfrm>
            <a:off x="2971800" y="0"/>
            <a:ext cx="25273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3600" dirty="0"/>
              <a:t>SUMMARY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0" y="5029200"/>
            <a:ext cx="914400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is-IS" sz="1600" u="sng" dirty="0"/>
              <a:t>A program for AI-enabled Inference of helicity amplitudes with validation in development 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/>
              <a:t>Develop MC, produce large samples for cross section studies, extract </a:t>
            </a:r>
            <a:r>
              <a:rPr lang="en-US" sz="1400" dirty="0" err="1"/>
              <a:t>helicity</a:t>
            </a:r>
            <a:r>
              <a:rPr lang="en-US" sz="1400" dirty="0"/>
              <a:t> amplitudes/SDMEs from RGK (6.5,7.5,8.5)/RGA(10.6)/RGC(</a:t>
            </a:r>
            <a:r>
              <a:rPr lang="en-US" sz="1400" dirty="0" err="1"/>
              <a:t>LPol</a:t>
            </a:r>
            <a:r>
              <a:rPr lang="en-US" sz="1400" dirty="0"/>
              <a:t>)/RGB(D) data sets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b="1" dirty="0"/>
              <a:t>Most critical: sort out Q</a:t>
            </a:r>
            <a:r>
              <a:rPr lang="en-US" sz="1400" b="1" baseline="30000" dirty="0"/>
              <a:t>2</a:t>
            </a:r>
            <a:r>
              <a:rPr lang="en-US" sz="1400" b="1" dirty="0"/>
              <a:t>-dependences of relevant amplitudes/HSFs</a:t>
            </a:r>
          </a:p>
          <a:p>
            <a:pPr marL="742950" lvl="1" indent="-285750">
              <a:buFont typeface="Arial"/>
              <a:buChar char="•"/>
            </a:pPr>
            <a:r>
              <a:rPr lang="en-US" sz="1400" dirty="0"/>
              <a:t>Combine efforts of CLAS</a:t>
            </a:r>
            <a:r>
              <a:rPr lang="ru-RU" sz="1400" dirty="0"/>
              <a:t>+</a:t>
            </a:r>
            <a:r>
              <a:rPr lang="en-US" sz="1400" dirty="0"/>
              <a:t>GLUEX+COMPASS communities (ex. generator development)  in understanding the diffractive </a:t>
            </a:r>
            <a:r>
              <a:rPr lang="en-US" sz="1400" dirty="0" err="1">
                <a:latin typeface="Symbol" charset="0"/>
              </a:rPr>
              <a:t>r,f</a:t>
            </a:r>
            <a:r>
              <a:rPr lang="en-US" sz="1400" dirty="0">
                <a:latin typeface="Symbol" charset="0"/>
              </a:rPr>
              <a:t>,</a:t>
            </a:r>
            <a:r>
              <a:rPr lang="en-US" sz="1400" dirty="0"/>
              <a:t> J/</a:t>
            </a:r>
            <a:r>
              <a:rPr lang="en-US" sz="1400" dirty="0">
                <a:latin typeface="Symbol" charset="0"/>
              </a:rPr>
              <a:t>Y..</a:t>
            </a:r>
            <a:r>
              <a:rPr lang="en-US" sz="1400" dirty="0"/>
              <a:t> and   sort out the impact on OAM, TMD-PDFs, </a:t>
            </a:r>
            <a:r>
              <a:rPr lang="is-IS" sz="1400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0917325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support slides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4071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6-05-13 at 8.39.3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14400"/>
            <a:ext cx="8892431" cy="54864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229" y="5257800"/>
            <a:ext cx="5991154" cy="11695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rgbClr val="0000FF"/>
                </a:solidFill>
              </a:rPr>
              <a:t>Around rho0 mass the longitudinal photon contribution is maximized, can we claim that rho production dominates the longitudinal photon production? 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rgbClr val="0000FF"/>
                </a:solidFill>
              </a:rPr>
              <a:t>The low MX is dominated by rho0s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>
                <a:solidFill>
                  <a:srgbClr val="0000FF"/>
                </a:solidFill>
              </a:rPr>
              <a:t>At low MX the ratio ~1/Q</a:t>
            </a:r>
            <a:r>
              <a:rPr lang="en-US" sz="1400" baseline="30000" dirty="0">
                <a:solidFill>
                  <a:srgbClr val="0000FF"/>
                </a:solidFill>
              </a:rPr>
              <a:t>2</a:t>
            </a:r>
            <a:r>
              <a:rPr lang="en-US" sz="1400" dirty="0">
                <a:solidFill>
                  <a:srgbClr val="0000FF"/>
                </a:solidFill>
              </a:rPr>
              <a:t>  with week dependence on W and x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838200" y="2895600"/>
            <a:ext cx="1524000" cy="243840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276600" y="2743200"/>
            <a:ext cx="3429000" cy="335280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4800600" y="3886200"/>
            <a:ext cx="1371600" cy="228600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00" y="152400"/>
            <a:ext cx="6610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Measurements of exclusive rho at ZEUS</a:t>
            </a:r>
          </a:p>
        </p:txBody>
      </p:sp>
    </p:spTree>
    <p:extLst>
      <p:ext uri="{BB962C8B-B14F-4D97-AF65-F5344CB8AC3E}">
        <p14:creationId xmlns:p14="http://schemas.microsoft.com/office/powerpoint/2010/main" val="6219633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33600" y="76200"/>
            <a:ext cx="52016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 Impact of acceptances in </a:t>
            </a:r>
            <a:r>
              <a:rPr lang="en-US" sz="2800" dirty="0" err="1"/>
              <a:t>cos</a:t>
            </a:r>
            <a:r>
              <a:rPr lang="en-US" sz="2800" dirty="0"/>
              <a:t> </a:t>
            </a:r>
            <a:r>
              <a:rPr lang="en-US" sz="2800" dirty="0">
                <a:latin typeface="Symbol"/>
              </a:rPr>
              <a:t>q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838200"/>
            <a:ext cx="2507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ZEUS rho (0708.1478)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5562600"/>
            <a:ext cx="87126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Proper acceptance account requires fine multidimensional binning, high statistics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ZEUS 7-bins with acceptance at |</a:t>
            </a:r>
            <a:r>
              <a:rPr lang="en-US" dirty="0" err="1"/>
              <a:t>cos</a:t>
            </a:r>
            <a:r>
              <a:rPr lang="en-US" dirty="0" err="1">
                <a:latin typeface="Symbol"/>
              </a:rPr>
              <a:t>q</a:t>
            </a:r>
            <a:r>
              <a:rPr lang="en-US" dirty="0"/>
              <a:t>|&gt;0.8 reducing ~2 times (integrated over t?)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Situation even worse for </a:t>
            </a:r>
            <a:r>
              <a:rPr lang="en-US" dirty="0" err="1"/>
              <a:t>electroproduction</a:t>
            </a:r>
            <a:r>
              <a:rPr lang="en-US" dirty="0"/>
              <a:t> of </a:t>
            </a:r>
            <a:r>
              <a:rPr lang="en-US" dirty="0">
                <a:latin typeface="Symbol"/>
              </a:rPr>
              <a:t>f</a:t>
            </a:r>
            <a:r>
              <a:rPr lang="en-US" dirty="0"/>
              <a:t>-mesons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5" name="Picture 4" descr="Screen Shot 2025-06-23 at 8.41.0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3352799"/>
            <a:ext cx="2971800" cy="2209801"/>
          </a:xfrm>
          <a:prstGeom prst="rect">
            <a:avLst/>
          </a:prstGeom>
        </p:spPr>
      </p:pic>
      <p:pic>
        <p:nvPicPr>
          <p:cNvPr id="13" name="Screen Shot 2026-03-06 at 8.55.44 AM.png" descr="/Users/avakian/Desktop/Screen Shot 2026-03-06 at 8.55.44 AM.png"/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399"/>
            <a:ext cx="3124200" cy="1828801"/>
          </a:xfrm>
          <a:prstGeom prst="rect">
            <a:avLst/>
          </a:prstGeom>
        </p:spPr>
      </p:pic>
      <p:pic>
        <p:nvPicPr>
          <p:cNvPr id="14" name="Screen Shot 2026-03-06 at 8.57.00 AM.png" descr="/Users/avakian/Desktop/Screen Shot 2026-03-06 at 8.57.00 AM.png"/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505200"/>
            <a:ext cx="3429000" cy="21336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04800" y="3200400"/>
            <a:ext cx="2071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/>
              <a:t>CLAS6 0803.3537</a:t>
            </a:r>
            <a:endParaRPr lang="en-US" dirty="0"/>
          </a:p>
        </p:txBody>
      </p:sp>
      <p:pic>
        <p:nvPicPr>
          <p:cNvPr id="18" name="Picture 17" descr="Screen Shot 2025-07-24 at 1.35.31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661" y="914400"/>
            <a:ext cx="3145359" cy="2438400"/>
          </a:xfrm>
          <a:prstGeom prst="rect">
            <a:avLst/>
          </a:prstGeom>
        </p:spPr>
      </p:pic>
      <p:pic>
        <p:nvPicPr>
          <p:cNvPr id="19" name="Picture 18" descr="Screen Shot 2025-07-24 at 1.46.26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352800"/>
            <a:ext cx="2743200" cy="2209800"/>
          </a:xfrm>
          <a:prstGeom prst="rect">
            <a:avLst/>
          </a:prstGeom>
        </p:spPr>
      </p:pic>
      <p:pic>
        <p:nvPicPr>
          <p:cNvPr id="20" name="Picture 19" descr="Screen Shot 2025-04-14 at 9.27.29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9" y="914400"/>
            <a:ext cx="2725057" cy="2362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696200" y="990600"/>
            <a:ext cx="1272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1/Q</a:t>
            </a:r>
            <a:r>
              <a:rPr lang="en-US" sz="1000" baseline="30000" dirty="0"/>
              <a:t>6 </a:t>
            </a:r>
            <a:r>
              <a:rPr lang="en-US" sz="1000" dirty="0"/>
              <a:t>theory misses ~70-80% at low Q</a:t>
            </a:r>
            <a:r>
              <a:rPr lang="en-US" sz="1000" baseline="30000" dirty="0"/>
              <a:t>2</a:t>
            </a:r>
          </a:p>
        </p:txBody>
      </p:sp>
      <p:pic>
        <p:nvPicPr>
          <p:cNvPr id="22" name="Screen Shot 2026-03-11 at 7.47.36 AM.png" descr="/Users/avakian/Desktop/Screen Shot 2026-03-11 at 7.47.36 AM.png"/>
          <p:cNvPicPr>
            <a:picLocks noChangeAspect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038600"/>
            <a:ext cx="1219200" cy="1082649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295400" y="4419600"/>
            <a:ext cx="1147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ep</a:t>
            </a:r>
            <a:r>
              <a:rPr lang="en-US" dirty="0" err="1">
                <a:sym typeface="Wingdings"/>
              </a:rPr>
              <a:t>e’p’</a:t>
            </a:r>
            <a:r>
              <a:rPr lang="en-US" dirty="0" err="1">
                <a:latin typeface="Symbol"/>
              </a:rPr>
              <a:t>f</a:t>
            </a:r>
            <a:r>
              <a:rPr lang="en-US" dirty="0">
                <a:latin typeface="Symbol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45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5"/>
          <p:cNvSpPr>
            <a:spLocks noGrp="1"/>
          </p:cNvSpPr>
          <p:nvPr>
            <p:ph type="sldNum" sz="quarter" idx="11"/>
          </p:nvPr>
        </p:nvSpPr>
        <p:spPr>
          <a:xfrm>
            <a:off x="6988175" y="6537325"/>
            <a:ext cx="2133600" cy="47625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defRPr/>
            </a:pPr>
            <a:fld id="{CE8AC650-816B-D94B-BA87-DC2A94739E37}" type="slidenum">
              <a:rPr lang="en-US" sz="1400" smtClean="0"/>
              <a:pPr>
                <a:defRPr/>
              </a:pPr>
              <a:t>3</a:t>
            </a:fld>
            <a:endParaRPr lang="en-US" sz="1400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473075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Arial" charset="0"/>
                <a:ea typeface="MS PGothic" charset="0"/>
              </a:rPr>
              <a:t>3D PDFs:  </a:t>
            </a:r>
            <a:r>
              <a:rPr lang="en-US" sz="3200" dirty="0" err="1">
                <a:solidFill>
                  <a:schemeClr val="tx1"/>
                </a:solidFill>
                <a:latin typeface="Arial" charset="0"/>
                <a:ea typeface="MS PGothic" charset="0"/>
              </a:rPr>
              <a:t>Electroproduction</a:t>
            </a:r>
            <a:r>
              <a:rPr lang="en-US" sz="3200" dirty="0">
                <a:solidFill>
                  <a:schemeClr val="tx1"/>
                </a:solidFill>
                <a:latin typeface="Arial" charset="0"/>
                <a:ea typeface="MS PGothic" charset="0"/>
              </a:rPr>
              <a:t> of hadrons</a:t>
            </a:r>
          </a:p>
        </p:txBody>
      </p:sp>
      <p:pic>
        <p:nvPicPr>
          <p:cNvPr id="2356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184275"/>
            <a:ext cx="2561721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4" name="Text Box 22"/>
          <p:cNvSpPr txBox="1">
            <a:spLocks noChangeArrowheads="1"/>
          </p:cNvSpPr>
          <p:nvPr/>
        </p:nvSpPr>
        <p:spPr bwMode="auto">
          <a:xfrm>
            <a:off x="5924550" y="990600"/>
            <a:ext cx="323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US" sz="1800" dirty="0"/>
              <a:t>h</a:t>
            </a:r>
          </a:p>
        </p:txBody>
      </p:sp>
      <p:sp>
        <p:nvSpPr>
          <p:cNvPr id="11285" name="Text Box 23"/>
          <p:cNvSpPr txBox="1">
            <a:spLocks noChangeArrowheads="1"/>
          </p:cNvSpPr>
          <p:nvPr/>
        </p:nvSpPr>
        <p:spPr bwMode="auto">
          <a:xfrm>
            <a:off x="4495800" y="1981200"/>
            <a:ext cx="819317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US" sz="1100" dirty="0"/>
              <a:t>TMD-PDF</a:t>
            </a:r>
          </a:p>
        </p:txBody>
      </p:sp>
      <p:sp>
        <p:nvSpPr>
          <p:cNvPr id="11287" name="Text Box 27"/>
          <p:cNvSpPr txBox="1">
            <a:spLocks noChangeArrowheads="1"/>
          </p:cNvSpPr>
          <p:nvPr/>
        </p:nvSpPr>
        <p:spPr bwMode="auto">
          <a:xfrm>
            <a:off x="76200" y="5791200"/>
            <a:ext cx="8991600" cy="58477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600" dirty="0"/>
              <a:t>Different non-</a:t>
            </a:r>
            <a:r>
              <a:rPr lang="en-US" sz="1600" dirty="0" err="1"/>
              <a:t>perturbative</a:t>
            </a:r>
            <a:r>
              <a:rPr lang="en-US" sz="1600" dirty="0"/>
              <a:t> objects may be relevant with several independent variables involved </a:t>
            </a:r>
          </a:p>
          <a:p>
            <a:pPr marL="285750" indent="-285750" eaLnBrk="1" hangingPunct="1">
              <a:buFont typeface="Arial"/>
              <a:buChar char="•"/>
              <a:defRPr/>
            </a:pPr>
            <a:r>
              <a:rPr lang="en-US" sz="1600" dirty="0"/>
              <a:t>Cross contributions make studies  based on a given set of assumptions challenging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2895600" y="6553200"/>
            <a:ext cx="3905250" cy="155575"/>
          </a:xfrm>
        </p:spPr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  <a:endParaRPr lang="en-US" dirty="0"/>
          </a:p>
        </p:txBody>
      </p:sp>
      <p:sp>
        <p:nvSpPr>
          <p:cNvPr id="11296" name="Text Box 26"/>
          <p:cNvSpPr txBox="1">
            <a:spLocks noChangeArrowheads="1"/>
          </p:cNvSpPr>
          <p:nvPr/>
        </p:nvSpPr>
        <p:spPr bwMode="auto">
          <a:xfrm>
            <a:off x="5257800" y="1219200"/>
            <a:ext cx="94456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US" sz="1200" dirty="0"/>
              <a:t>TMD-FF</a:t>
            </a:r>
            <a:r>
              <a:rPr lang="en-US" sz="1800" dirty="0"/>
              <a:t> </a:t>
            </a:r>
          </a:p>
        </p:txBody>
      </p:sp>
      <p:sp>
        <p:nvSpPr>
          <p:cNvPr id="91" name="Text Box 22"/>
          <p:cNvSpPr txBox="1">
            <a:spLocks noChangeArrowheads="1"/>
          </p:cNvSpPr>
          <p:nvPr/>
        </p:nvSpPr>
        <p:spPr bwMode="auto">
          <a:xfrm>
            <a:off x="5715000" y="1676400"/>
            <a:ext cx="3381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US" sz="1800" dirty="0"/>
              <a:t>X</a:t>
            </a:r>
          </a:p>
        </p:txBody>
      </p:sp>
      <p:sp>
        <p:nvSpPr>
          <p:cNvPr id="93" name="Text Box 11"/>
          <p:cNvSpPr txBox="1">
            <a:spLocks noChangeArrowheads="1"/>
          </p:cNvSpPr>
          <p:nvPr/>
        </p:nvSpPr>
        <p:spPr bwMode="auto">
          <a:xfrm>
            <a:off x="2209800" y="1524000"/>
            <a:ext cx="83376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US" sz="2000" dirty="0" err="1"/>
              <a:t>x</a:t>
            </a:r>
            <a:r>
              <a:rPr lang="en-US" sz="2000" baseline="-25000" dirty="0" err="1"/>
              <a:t>F</a:t>
            </a:r>
            <a:r>
              <a:rPr lang="en-US" sz="2000" dirty="0"/>
              <a:t>&gt;0</a:t>
            </a:r>
          </a:p>
        </p:txBody>
      </p:sp>
      <p:sp>
        <p:nvSpPr>
          <p:cNvPr id="23617" name="Rectangle 12"/>
          <p:cNvSpPr>
            <a:spLocks noChangeArrowheads="1"/>
          </p:cNvSpPr>
          <p:nvPr/>
        </p:nvSpPr>
        <p:spPr bwMode="auto">
          <a:xfrm>
            <a:off x="152400" y="4267200"/>
            <a:ext cx="31242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sz="1400" dirty="0"/>
              <a:t>Target Fragmentation Region (TFR)</a:t>
            </a:r>
          </a:p>
        </p:txBody>
      </p:sp>
      <p:sp>
        <p:nvSpPr>
          <p:cNvPr id="23618" name="Rectangle 105"/>
          <p:cNvSpPr>
            <a:spLocks noChangeArrowheads="1"/>
          </p:cNvSpPr>
          <p:nvPr/>
        </p:nvSpPr>
        <p:spPr bwMode="auto">
          <a:xfrm>
            <a:off x="1143000" y="1066800"/>
            <a:ext cx="228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sz="1400"/>
              <a:t>Current Fragmentation Region (CFR)</a:t>
            </a:r>
          </a:p>
        </p:txBody>
      </p:sp>
      <p:sp>
        <p:nvSpPr>
          <p:cNvPr id="77" name="Text Box 11"/>
          <p:cNvSpPr txBox="1">
            <a:spLocks noChangeArrowheads="1"/>
          </p:cNvSpPr>
          <p:nvPr/>
        </p:nvSpPr>
        <p:spPr bwMode="auto">
          <a:xfrm>
            <a:off x="304800" y="3810000"/>
            <a:ext cx="72259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US" sz="2000" dirty="0" err="1"/>
              <a:t>x</a:t>
            </a:r>
            <a:r>
              <a:rPr lang="en-US" sz="2000" baseline="-25000" dirty="0" err="1"/>
              <a:t>F</a:t>
            </a:r>
            <a:r>
              <a:rPr lang="en-US" sz="2000" dirty="0"/>
              <a:t>&lt;0</a:t>
            </a:r>
          </a:p>
        </p:txBody>
      </p:sp>
      <p:sp>
        <p:nvSpPr>
          <p:cNvPr id="78" name="Text Box 22"/>
          <p:cNvSpPr txBox="1">
            <a:spLocks noChangeArrowheads="1"/>
          </p:cNvSpPr>
          <p:nvPr/>
        </p:nvSpPr>
        <p:spPr bwMode="auto">
          <a:xfrm>
            <a:off x="3886200" y="1565275"/>
            <a:ext cx="350838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US" sz="1800" dirty="0"/>
              <a:t>N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304800" y="2057400"/>
            <a:ext cx="3048000" cy="1773237"/>
            <a:chOff x="152400" y="1655763"/>
            <a:chExt cx="3532188" cy="2333625"/>
          </a:xfrm>
        </p:grpSpPr>
        <p:grpSp>
          <p:nvGrpSpPr>
            <p:cNvPr id="23576" name="Group 61"/>
            <p:cNvGrpSpPr>
              <a:grpSpLocks/>
            </p:cNvGrpSpPr>
            <p:nvPr/>
          </p:nvGrpSpPr>
          <p:grpSpPr bwMode="auto">
            <a:xfrm>
              <a:off x="152400" y="1752600"/>
              <a:ext cx="3021013" cy="1984375"/>
              <a:chOff x="762000" y="1533525"/>
              <a:chExt cx="5943600" cy="2733675"/>
            </a:xfrm>
          </p:grpSpPr>
          <p:grpSp>
            <p:nvGrpSpPr>
              <p:cNvPr id="23620" name="Group 74"/>
              <p:cNvGrpSpPr>
                <a:grpSpLocks/>
              </p:cNvGrpSpPr>
              <p:nvPr/>
            </p:nvGrpSpPr>
            <p:grpSpPr bwMode="auto">
              <a:xfrm>
                <a:off x="762000" y="1533525"/>
                <a:ext cx="5943600" cy="2733675"/>
                <a:chOff x="762000" y="1533144"/>
                <a:chExt cx="5943600" cy="2734056"/>
              </a:xfrm>
            </p:grpSpPr>
            <p:pic>
              <p:nvPicPr>
                <p:cNvPr id="23628" name="Picture 4" descr="targetfrag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62000" y="1533144"/>
                  <a:ext cx="5943600" cy="273405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7" name="Rounded Rectangle 72"/>
                <p:cNvSpPr/>
                <p:nvPr/>
              </p:nvSpPr>
              <p:spPr>
                <a:xfrm>
                  <a:off x="2819400" y="3505200"/>
                  <a:ext cx="609600" cy="762000"/>
                </a:xfrm>
                <a:prstGeom prst="round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tx1"/>
                  </a:solidFill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/>
                  <a:bevelB/>
                </a:sp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</p:grpSp>
          <p:grpSp>
            <p:nvGrpSpPr>
              <p:cNvPr id="23621" name="Group 79"/>
              <p:cNvGrpSpPr>
                <a:grpSpLocks/>
              </p:cNvGrpSpPr>
              <p:nvPr/>
            </p:nvGrpSpPr>
            <p:grpSpPr bwMode="auto">
              <a:xfrm>
                <a:off x="3810000" y="2209800"/>
                <a:ext cx="228600" cy="573088"/>
                <a:chOff x="4724400" y="2819400"/>
                <a:chExt cx="228600" cy="572612"/>
              </a:xfrm>
            </p:grpSpPr>
            <p:cxnSp>
              <p:nvCxnSpPr>
                <p:cNvPr id="64" name="Curved Connector 49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798960" y="2894569"/>
                  <a:ext cx="229437" cy="78083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00000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65" name="Curved Connector 50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666524" y="3255113"/>
                  <a:ext cx="194477" cy="78083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00000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23622" name="Group 79"/>
              <p:cNvGrpSpPr>
                <a:grpSpLocks/>
              </p:cNvGrpSpPr>
              <p:nvPr/>
            </p:nvGrpSpPr>
            <p:grpSpPr bwMode="auto">
              <a:xfrm>
                <a:off x="3581400" y="2782413"/>
                <a:ext cx="228600" cy="573088"/>
                <a:chOff x="4724400" y="2819400"/>
                <a:chExt cx="228600" cy="572612"/>
              </a:xfrm>
            </p:grpSpPr>
            <p:cxnSp>
              <p:nvCxnSpPr>
                <p:cNvPr id="62" name="Curved Connector 58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801120" y="2896495"/>
                  <a:ext cx="229437" cy="74959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00000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63" name="Curved Connector 59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4668217" y="3256571"/>
                  <a:ext cx="192291" cy="78081"/>
                </a:xfrm>
                <a:prstGeom prst="curvedConnector3">
                  <a:avLst>
                    <a:gd name="adj1" fmla="val 50000"/>
                  </a:avLst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00000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61" name="Curved Connector 60"/>
              <p:cNvCxnSpPr>
                <a:cxnSpLocks noChangeShapeType="1"/>
              </p:cNvCxnSpPr>
              <p:nvPr/>
            </p:nvCxnSpPr>
            <p:spPr bwMode="auto">
              <a:xfrm rot="5400000">
                <a:off x="3436592" y="3420085"/>
                <a:ext cx="194638" cy="78081"/>
              </a:xfrm>
              <a:prstGeom prst="curvedConnector3">
                <a:avLst>
                  <a:gd name="adj1" fmla="val 50000"/>
                </a:avLst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000000">
                    <a:alpha val="37999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3577" name="Text Box 32"/>
            <p:cNvSpPr txBox="1">
              <a:spLocks noChangeArrowheads="1"/>
            </p:cNvSpPr>
            <p:nvPr/>
          </p:nvSpPr>
          <p:spPr bwMode="auto">
            <a:xfrm>
              <a:off x="3098800" y="1655763"/>
              <a:ext cx="28575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/>
              <a:r>
                <a:rPr lang="en-US" b="1"/>
                <a:t>h</a:t>
              </a:r>
            </a:p>
          </p:txBody>
        </p:sp>
        <p:sp>
          <p:nvSpPr>
            <p:cNvPr id="23578" name="Text Box 32"/>
            <p:cNvSpPr txBox="1">
              <a:spLocks noChangeArrowheads="1"/>
            </p:cNvSpPr>
            <p:nvPr/>
          </p:nvSpPr>
          <p:spPr bwMode="auto">
            <a:xfrm>
              <a:off x="260350" y="3254375"/>
              <a:ext cx="2857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/>
              <a:r>
                <a:rPr lang="en-US" b="1"/>
                <a:t>h</a:t>
              </a:r>
            </a:p>
          </p:txBody>
        </p:sp>
        <p:pic>
          <p:nvPicPr>
            <p:cNvPr id="23579" name="Picture 6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2362200"/>
              <a:ext cx="1627188" cy="1627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ounded Rectangle 80"/>
            <p:cNvSpPr/>
            <p:nvPr/>
          </p:nvSpPr>
          <p:spPr bwMode="auto">
            <a:xfrm>
              <a:off x="2438400" y="1752600"/>
              <a:ext cx="339096" cy="61644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350"/>
            </a:p>
          </p:txBody>
        </p:sp>
        <p:cxnSp>
          <p:nvCxnSpPr>
            <p:cNvPr id="84" name="Curved Connector 58"/>
            <p:cNvCxnSpPr>
              <a:cxnSpLocks noChangeShapeType="1"/>
            </p:cNvCxnSpPr>
            <p:nvPr/>
          </p:nvCxnSpPr>
          <p:spPr bwMode="auto">
            <a:xfrm rot="5400000">
              <a:off x="1572192" y="2875757"/>
              <a:ext cx="166687" cy="38100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9" name="Curved Connector 58"/>
            <p:cNvCxnSpPr>
              <a:cxnSpLocks noChangeShapeType="1"/>
            </p:cNvCxnSpPr>
            <p:nvPr/>
          </p:nvCxnSpPr>
          <p:spPr bwMode="auto">
            <a:xfrm rot="5400000">
              <a:off x="1676212" y="2502694"/>
              <a:ext cx="166687" cy="38100"/>
            </a:xfrm>
            <a:prstGeom prst="curvedConnector3">
              <a:avLst>
                <a:gd name="adj1" fmla="val 50000"/>
              </a:avLst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" name="TextBox 2"/>
          <p:cNvSpPr txBox="1"/>
          <p:nvPr/>
        </p:nvSpPr>
        <p:spPr>
          <a:xfrm>
            <a:off x="7086600" y="762000"/>
            <a:ext cx="971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Study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6096000" y="1447800"/>
            <a:ext cx="289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Flavor and polarization dependence of transverse momentum distributions</a:t>
            </a:r>
          </a:p>
        </p:txBody>
      </p:sp>
      <p:sp>
        <p:nvSpPr>
          <p:cNvPr id="52" name="Text Box 2"/>
          <p:cNvSpPr txBox="1">
            <a:spLocks noChangeArrowheads="1"/>
          </p:cNvSpPr>
          <p:nvPr/>
        </p:nvSpPr>
        <p:spPr bwMode="auto">
          <a:xfrm>
            <a:off x="5127171" y="2514600"/>
            <a:ext cx="777875" cy="3698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US" sz="1800" dirty="0" err="1">
                <a:latin typeface="Symbol"/>
              </a:rPr>
              <a:t>p,r,K</a:t>
            </a:r>
            <a:r>
              <a:rPr lang="en-US" sz="1800" dirty="0">
                <a:latin typeface="Symbol"/>
              </a:rPr>
              <a:t>.</a:t>
            </a:r>
            <a:endParaRPr lang="en-US" sz="1800" dirty="0"/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971" y="2895600"/>
            <a:ext cx="18288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Text Box 24"/>
          <p:cNvSpPr txBox="1">
            <a:spLocks noChangeArrowheads="1"/>
          </p:cNvSpPr>
          <p:nvPr/>
        </p:nvSpPr>
        <p:spPr bwMode="auto">
          <a:xfrm>
            <a:off x="4517571" y="3382963"/>
            <a:ext cx="6238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US" sz="1600" dirty="0"/>
              <a:t>GPD</a:t>
            </a:r>
          </a:p>
        </p:txBody>
      </p:sp>
      <p:sp>
        <p:nvSpPr>
          <p:cNvPr id="55" name="Text Box 26"/>
          <p:cNvSpPr txBox="1">
            <a:spLocks noChangeArrowheads="1"/>
          </p:cNvSpPr>
          <p:nvPr/>
        </p:nvSpPr>
        <p:spPr bwMode="auto">
          <a:xfrm>
            <a:off x="4622346" y="2568575"/>
            <a:ext cx="461962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US" sz="1200"/>
              <a:t>DA</a:t>
            </a:r>
            <a:r>
              <a:rPr lang="en-US" sz="1800"/>
              <a:t> </a:t>
            </a:r>
          </a:p>
        </p:txBody>
      </p:sp>
      <p:sp>
        <p:nvSpPr>
          <p:cNvPr id="56" name="Text Box 22"/>
          <p:cNvSpPr txBox="1">
            <a:spLocks noChangeArrowheads="1"/>
          </p:cNvSpPr>
          <p:nvPr/>
        </p:nvSpPr>
        <p:spPr bwMode="auto">
          <a:xfrm>
            <a:off x="5365296" y="3200400"/>
            <a:ext cx="96678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US" sz="1800" dirty="0"/>
              <a:t>N,</a:t>
            </a:r>
            <a:r>
              <a:rPr lang="en-US" sz="1800" dirty="0">
                <a:latin typeface="Symbol"/>
              </a:rPr>
              <a:t>D,L,.</a:t>
            </a:r>
            <a:r>
              <a:rPr lang="en-US" sz="1800" dirty="0"/>
              <a:t>.</a:t>
            </a:r>
          </a:p>
        </p:txBody>
      </p:sp>
      <p:sp>
        <p:nvSpPr>
          <p:cNvPr id="57" name="Text Box 22"/>
          <p:cNvSpPr txBox="1">
            <a:spLocks noChangeArrowheads="1"/>
          </p:cNvSpPr>
          <p:nvPr/>
        </p:nvSpPr>
        <p:spPr bwMode="auto">
          <a:xfrm>
            <a:off x="3907971" y="3203575"/>
            <a:ext cx="35083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US" sz="1800" dirty="0"/>
              <a:t>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270171" y="3200400"/>
            <a:ext cx="2873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Flavor and polarization dependence of transverse space distributions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77000" y="1143000"/>
            <a:ext cx="158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x,Q</a:t>
            </a:r>
            <a:r>
              <a:rPr lang="en-US" baseline="30000" dirty="0"/>
              <a:t>2</a:t>
            </a:r>
            <a:r>
              <a:rPr lang="en-US" dirty="0"/>
              <a:t>,z,P</a:t>
            </a:r>
            <a:r>
              <a:rPr lang="en-US" baseline="-25000" dirty="0"/>
              <a:t>T</a:t>
            </a:r>
            <a:r>
              <a:rPr lang="en-US" dirty="0"/>
              <a:t>,</a:t>
            </a:r>
            <a:r>
              <a:rPr lang="en-US" dirty="0">
                <a:latin typeface="Symbol"/>
              </a:rPr>
              <a:t>f,f</a:t>
            </a:r>
            <a:r>
              <a:rPr lang="en-US" baseline="-25000" dirty="0"/>
              <a:t>S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172200" y="2590800"/>
            <a:ext cx="1698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x,Q</a:t>
            </a:r>
            <a:r>
              <a:rPr lang="en-US" baseline="30000" dirty="0"/>
              <a:t>2</a:t>
            </a:r>
            <a:r>
              <a:rPr lang="en-US" dirty="0"/>
              <a:t>,t,</a:t>
            </a:r>
            <a:r>
              <a:rPr lang="en-US" dirty="0">
                <a:latin typeface="Symbol"/>
              </a:rPr>
              <a:t>f,f</a:t>
            </a:r>
            <a:r>
              <a:rPr lang="en-US" baseline="-25000" dirty="0"/>
              <a:t>S </a:t>
            </a:r>
            <a:r>
              <a:rPr lang="en-US" dirty="0"/>
              <a:t>+</a:t>
            </a:r>
            <a:r>
              <a:rPr lang="en-US" i="1" dirty="0" err="1">
                <a:latin typeface="Symbol"/>
              </a:rPr>
              <a:t>f</a:t>
            </a:r>
            <a:r>
              <a:rPr lang="en-US" dirty="0" err="1">
                <a:latin typeface="Symbol"/>
              </a:rPr>
              <a:t>,q</a:t>
            </a:r>
            <a:endParaRPr lang="en-US" baseline="-25000" dirty="0"/>
          </a:p>
        </p:txBody>
      </p:sp>
      <p:sp>
        <p:nvSpPr>
          <p:cNvPr id="8" name="Rectangle 7"/>
          <p:cNvSpPr/>
          <p:nvPr/>
        </p:nvSpPr>
        <p:spPr>
          <a:xfrm>
            <a:off x="4191000" y="91440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90"/>
                </a:solidFill>
                <a:latin typeface="Symbol"/>
              </a:rPr>
              <a:t>g*</a:t>
            </a:r>
            <a:r>
              <a:rPr lang="en-US" sz="2400" baseline="-25000" dirty="0">
                <a:solidFill>
                  <a:srgbClr val="000090"/>
                </a:solidFill>
                <a:latin typeface="Symbol"/>
              </a:rPr>
              <a:t>T</a:t>
            </a:r>
            <a:endParaRPr lang="en-US" sz="2400" baseline="-25000" dirty="0">
              <a:solidFill>
                <a:srgbClr val="000090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3810000" y="2514600"/>
            <a:ext cx="571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Symbol"/>
              </a:rPr>
              <a:t>g*</a:t>
            </a:r>
            <a:r>
              <a:rPr lang="en-US" sz="2400" baseline="-25000" dirty="0">
                <a:solidFill>
                  <a:srgbClr val="FF0000"/>
                </a:solidFill>
                <a:latin typeface="+mj-lt"/>
              </a:rPr>
              <a:t>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0" y="2590800"/>
            <a:ext cx="777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~1/Q</a:t>
            </a:r>
            <a:r>
              <a:rPr lang="en-US" baseline="30000" dirty="0"/>
              <a:t>6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229600" y="1143000"/>
            <a:ext cx="777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~1/Q</a:t>
            </a:r>
            <a:r>
              <a:rPr lang="en-US" baseline="30000" dirty="0"/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2400" y="4267200"/>
            <a:ext cx="5029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Phenomenology tends to ignore contributions from longitudinal photons to SIDIS and transverse photons to HEP</a:t>
            </a:r>
            <a:r>
              <a:rPr lang="en-US" dirty="0">
                <a:sym typeface="Wingdings"/>
              </a:rPr>
              <a:t> practically no attempts to understand sin and cosine modulations in cross sections!!!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505200" y="2286000"/>
            <a:ext cx="655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HEP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52800" y="914400"/>
            <a:ext cx="78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SIDIS</a:t>
            </a:r>
          </a:p>
        </p:txBody>
      </p:sp>
    </p:spTree>
    <p:extLst>
      <p:ext uri="{BB962C8B-B14F-4D97-AF65-F5344CB8AC3E}">
        <p14:creationId xmlns:p14="http://schemas.microsoft.com/office/powerpoint/2010/main" val="28740351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25-04-23 at 7.23.4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2438400" cy="1813571"/>
          </a:xfrm>
          <a:prstGeom prst="rect">
            <a:avLst/>
          </a:prstGeom>
        </p:spPr>
      </p:pic>
      <p:sp>
        <p:nvSpPr>
          <p:cNvPr id="17414" name="TextBox 15"/>
          <p:cNvSpPr txBox="1">
            <a:spLocks noChangeArrowheads="1"/>
          </p:cNvSpPr>
          <p:nvPr/>
        </p:nvSpPr>
        <p:spPr bwMode="auto">
          <a:xfrm>
            <a:off x="1295400" y="152400"/>
            <a:ext cx="701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/>
              <a:t>Structure functions case of VMs</a:t>
            </a:r>
          </a:p>
        </p:txBody>
      </p:sp>
      <p:sp>
        <p:nvSpPr>
          <p:cNvPr id="1741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686800" y="6477000"/>
            <a:ext cx="534988" cy="30321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DE51486-F280-9346-A11E-20885DB85214}" type="slidenum">
              <a:rPr lang="en-US" sz="1800">
                <a:cs typeface="Arial" charset="0"/>
              </a:rPr>
              <a:pPr/>
              <a:t>30</a:t>
            </a:fld>
            <a:endParaRPr lang="en-US" sz="1800">
              <a:cs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2514600" y="6477000"/>
            <a:ext cx="3917950" cy="311150"/>
          </a:xfrm>
        </p:spPr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400" y="838200"/>
            <a:ext cx="19301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err="1"/>
              <a:t>Diehl</a:t>
            </a:r>
            <a:r>
              <a:rPr lang="nb-NO" dirty="0"/>
              <a:t>: 0704.1565</a:t>
            </a:r>
            <a:endParaRPr lang="en-US" dirty="0"/>
          </a:p>
        </p:txBody>
      </p:sp>
      <p:pic>
        <p:nvPicPr>
          <p:cNvPr id="6" name="Picture 5" descr="Screen Shot 2025-04-23 at 7.24.24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066801"/>
            <a:ext cx="5791200" cy="1676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43600" y="762000"/>
            <a:ext cx="2365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More angles involved</a:t>
            </a:r>
          </a:p>
        </p:txBody>
      </p:sp>
      <p:pic>
        <p:nvPicPr>
          <p:cNvPr id="8" name="Picture 7" descr="Screen Shot 2025-04-23 at 7.25.28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838200"/>
            <a:ext cx="2735179" cy="393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90800" y="1295400"/>
            <a:ext cx="8731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helicities</a:t>
            </a:r>
            <a:endParaRPr lang="en-US" sz="1400" dirty="0"/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2743200" y="1143000"/>
            <a:ext cx="762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3352800" y="1143000"/>
            <a:ext cx="762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3429000" y="1143000"/>
            <a:ext cx="6858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28600" y="2667000"/>
            <a:ext cx="460733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cross section could be presented in terms of combinations of </a:t>
            </a:r>
            <a:r>
              <a:rPr lang="en-US" sz="1600" dirty="0" err="1"/>
              <a:t>helicity</a:t>
            </a:r>
            <a:r>
              <a:rPr lang="en-US" sz="1600" dirty="0"/>
              <a:t> amplitudes </a:t>
            </a:r>
          </a:p>
        </p:txBody>
      </p:sp>
      <p:pic>
        <p:nvPicPr>
          <p:cNvPr id="18" name="Picture 17" descr="Screen Shot 2025-04-23 at 7.34.13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2667000"/>
            <a:ext cx="2220534" cy="399377"/>
          </a:xfrm>
          <a:prstGeom prst="rect">
            <a:avLst/>
          </a:prstGeom>
        </p:spPr>
      </p:pic>
      <p:pic>
        <p:nvPicPr>
          <p:cNvPr id="19" name="Picture 18" descr="Screen Shot 2025-04-23 at 7.37.15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048000"/>
            <a:ext cx="2192694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15200" y="2667000"/>
            <a:ext cx="6867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unpol</a:t>
            </a:r>
            <a:endParaRPr lang="en-US" sz="1600" dirty="0"/>
          </a:p>
        </p:txBody>
      </p:sp>
      <p:sp>
        <p:nvSpPr>
          <p:cNvPr id="46" name="TextBox 45"/>
          <p:cNvSpPr txBox="1"/>
          <p:nvPr/>
        </p:nvSpPr>
        <p:spPr>
          <a:xfrm>
            <a:off x="7315200" y="3048000"/>
            <a:ext cx="9034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long.pol</a:t>
            </a:r>
            <a:endParaRPr lang="en-US" sz="1600" dirty="0"/>
          </a:p>
        </p:txBody>
      </p:sp>
      <p:pic>
        <p:nvPicPr>
          <p:cNvPr id="24" name="Picture 23" descr="Screen Shot 2025-04-23 at 7.49.48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733800"/>
            <a:ext cx="2550622" cy="5334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52400" y="3429000"/>
            <a:ext cx="2419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In the forward limit of small t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0" y="4191000"/>
            <a:ext cx="4343400" cy="2178934"/>
            <a:chOff x="76200" y="2895600"/>
            <a:chExt cx="4343400" cy="2178934"/>
          </a:xfrm>
        </p:grpSpPr>
        <p:pic>
          <p:nvPicPr>
            <p:cNvPr id="56" name="Picture 55" descr="Screen Shot 2025-04-23 at 7.52.53 AM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932" y="2895600"/>
              <a:ext cx="3778668" cy="1905000"/>
            </a:xfrm>
            <a:prstGeom prst="rect">
              <a:avLst/>
            </a:prstGeom>
          </p:spPr>
        </p:pic>
        <p:pic>
          <p:nvPicPr>
            <p:cNvPr id="57" name="Picture 56" descr="Screen Shot 2025-04-23 at 8.50.35 AM.png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932" y="4800600"/>
              <a:ext cx="3550068" cy="254000"/>
            </a:xfrm>
            <a:prstGeom prst="rect">
              <a:avLst/>
            </a:prstGeom>
          </p:spPr>
        </p:pic>
        <p:pic>
          <p:nvPicPr>
            <p:cNvPr id="58" name="Picture 57" descr="Screen Shot 2025-04-23 at 8.52.47 AM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132" y="4343400"/>
              <a:ext cx="3581400" cy="254000"/>
            </a:xfrm>
            <a:prstGeom prst="rect">
              <a:avLst/>
            </a:prstGeom>
          </p:spPr>
        </p:pic>
        <p:pic>
          <p:nvPicPr>
            <p:cNvPr id="59" name="Picture 58" descr="latex-image-1.pdf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" y="4343400"/>
              <a:ext cx="437406" cy="235969"/>
            </a:xfrm>
            <a:prstGeom prst="rect">
              <a:avLst/>
            </a:prstGeom>
          </p:spPr>
        </p:pic>
        <p:pic>
          <p:nvPicPr>
            <p:cNvPr id="60" name="Picture 59" descr="latex-image-1.pdf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200" y="4876800"/>
              <a:ext cx="381000" cy="197734"/>
            </a:xfrm>
            <a:prstGeom prst="rect">
              <a:avLst/>
            </a:prstGeom>
          </p:spPr>
        </p:pic>
        <p:cxnSp>
          <p:nvCxnSpPr>
            <p:cNvPr id="61" name="Straight Arrow Connector 60"/>
            <p:cNvCxnSpPr>
              <a:endCxn id="57" idx="1"/>
            </p:cNvCxnSpPr>
            <p:nvPr/>
          </p:nvCxnSpPr>
          <p:spPr>
            <a:xfrm flipV="1">
              <a:off x="457200" y="4927600"/>
              <a:ext cx="183732" cy="254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 flipV="1">
              <a:off x="533400" y="4419600"/>
              <a:ext cx="183732" cy="254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/>
          <p:cNvSpPr txBox="1"/>
          <p:nvPr/>
        </p:nvSpPr>
        <p:spPr>
          <a:xfrm>
            <a:off x="4343400" y="4191000"/>
            <a:ext cx="4724400" cy="1754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To measure any observables in bins of x,Q</a:t>
            </a:r>
            <a:r>
              <a:rPr lang="en-US" baseline="30000" dirty="0"/>
              <a:t>2</a:t>
            </a:r>
            <a:r>
              <a:rPr lang="en-US" dirty="0"/>
              <a:t>,t  integrated over the photon (</a:t>
            </a:r>
            <a:r>
              <a:rPr lang="en-US" dirty="0">
                <a:latin typeface="Symbol"/>
              </a:rPr>
              <a:t>m) </a:t>
            </a:r>
            <a:r>
              <a:rPr lang="en-US" dirty="0"/>
              <a:t>and VM </a:t>
            </a:r>
            <a:r>
              <a:rPr lang="en-US" dirty="0">
                <a:latin typeface="Symbol"/>
              </a:rPr>
              <a:t>(n)</a:t>
            </a:r>
            <a:r>
              <a:rPr lang="en-US" dirty="0"/>
              <a:t> polarizations (cross sections and spin asymmetries) one has to integrate in the multidimensional space the experimental observables corrected for acceptance in </a:t>
            </a:r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5638800"/>
            <a:ext cx="469900" cy="290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1725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24-11-22 at 6.29.0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62200"/>
            <a:ext cx="2819400" cy="2819400"/>
          </a:xfrm>
          <a:prstGeom prst="rect">
            <a:avLst/>
          </a:prstGeom>
        </p:spPr>
      </p:pic>
      <p:pic>
        <p:nvPicPr>
          <p:cNvPr id="12" name="Picture 11" descr="hermes-rho-t0.06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209800"/>
            <a:ext cx="3195442" cy="3009900"/>
          </a:xfrm>
          <a:prstGeom prst="rect">
            <a:avLst/>
          </a:prstGeom>
        </p:spPr>
      </p:pic>
      <p:pic>
        <p:nvPicPr>
          <p:cNvPr id="7" name="Picture 6" descr="Screen Shot 2024-09-18 at 10.59.5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838200"/>
            <a:ext cx="2697655" cy="106197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A985D-C60B-FD4E-837B-3E98BDC216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C80FC2-75E2-804D-B37E-FCC866A511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05C046-74D3-4F45-AF27-F452DBD77A7C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67057C-30E6-4944-B754-F1F565043922}"/>
              </a:ext>
            </a:extLst>
          </p:cNvPr>
          <p:cNvSpPr txBox="1"/>
          <p:nvPr/>
        </p:nvSpPr>
        <p:spPr>
          <a:xfrm>
            <a:off x="685800" y="152400"/>
            <a:ext cx="6496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CLAS12 Experiments involved: Exclusive </a:t>
            </a:r>
            <a:r>
              <a:rPr lang="en-US" sz="2400" dirty="0" err="1"/>
              <a:t>rhos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914400"/>
            <a:ext cx="5534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Exclusivity condition  defined by the missing Energy: </a:t>
            </a:r>
          </a:p>
        </p:txBody>
      </p:sp>
      <p:pic>
        <p:nvPicPr>
          <p:cNvPr id="9" name="Picture 8" descr="Screen Shot 2024-09-18 at 11.01.23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295400"/>
            <a:ext cx="3187700" cy="482600"/>
          </a:xfrm>
          <a:prstGeom prst="rect">
            <a:avLst/>
          </a:prstGeom>
        </p:spPr>
      </p:pic>
      <p:pic>
        <p:nvPicPr>
          <p:cNvPr id="13" name="Picture 12" descr="compass-rh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133600"/>
            <a:ext cx="3124200" cy="2971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04800" y="1981200"/>
            <a:ext cx="2782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CLAS12 (width &lt;0.1GeV)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76600" y="1905000"/>
            <a:ext cx="2846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HERMES(width ~0.6GeV)</a:t>
            </a:r>
          </a:p>
          <a:p>
            <a:r>
              <a:rPr lang="en-US" dirty="0"/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1905000"/>
            <a:ext cx="2803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COMPASS(width ~2GeV)</a:t>
            </a:r>
          </a:p>
          <a:p>
            <a:r>
              <a:rPr lang="en-US" dirty="0"/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257800"/>
            <a:ext cx="92768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Guarantying the “exclusivity” requires </a:t>
            </a:r>
            <a:r>
              <a:rPr lang="en-US" dirty="0">
                <a:solidFill>
                  <a:srgbClr val="FF0000"/>
                </a:solidFill>
              </a:rPr>
              <a:t>good resolutions </a:t>
            </a:r>
            <a:r>
              <a:rPr lang="en-US" dirty="0"/>
              <a:t>(gets worse at higher energies)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Subtraction procedure relays on normalization, based on exclusive limit of LUND-MC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All distributions have  tails, indicating the RC may not be negligible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Extraction of SDMEs, will require validation in the multi-D space (significant samples)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3400" y="2362200"/>
            <a:ext cx="12477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~20% of data</a:t>
            </a:r>
          </a:p>
        </p:txBody>
      </p:sp>
      <p:sp>
        <p:nvSpPr>
          <p:cNvPr id="8" name="Rectangle 7"/>
          <p:cNvSpPr/>
          <p:nvPr/>
        </p:nvSpPr>
        <p:spPr>
          <a:xfrm>
            <a:off x="4038600" y="2743200"/>
            <a:ext cx="1853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dirty="0"/>
              <a:t>hep-ex/0004023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91000" y="34290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dominated by transverse photons</a:t>
            </a:r>
          </a:p>
        </p:txBody>
      </p:sp>
      <p:sp>
        <p:nvSpPr>
          <p:cNvPr id="11" name="Right Brace 10"/>
          <p:cNvSpPr/>
          <p:nvPr/>
        </p:nvSpPr>
        <p:spPr>
          <a:xfrm rot="5400000">
            <a:off x="4610100" y="3009900"/>
            <a:ext cx="609600" cy="1752600"/>
          </a:xfrm>
          <a:prstGeom prst="rightBrace">
            <a:avLst>
              <a:gd name="adj1" fmla="val 8333"/>
              <a:gd name="adj2" fmla="val 50000"/>
            </a:avLst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019800" y="4953000"/>
            <a:ext cx="3142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what  are </a:t>
            </a:r>
            <a:r>
              <a:rPr lang="en-US" sz="1400" dirty="0" err="1"/>
              <a:t>cos</a:t>
            </a:r>
            <a:r>
              <a:rPr lang="en-US" sz="1400" dirty="0" err="1">
                <a:latin typeface="Symbol"/>
              </a:rPr>
              <a:t>q</a:t>
            </a:r>
            <a:r>
              <a:rPr lang="en-US" sz="1400" dirty="0"/>
              <a:t> distributions of those?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7162800" y="4191000"/>
            <a:ext cx="152400" cy="76200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0397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981200" y="76200"/>
            <a:ext cx="5224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COMPASS/HERMES Measurements</a:t>
            </a:r>
          </a:p>
        </p:txBody>
      </p:sp>
      <p:pic>
        <p:nvPicPr>
          <p:cNvPr id="5" name="Picture 4" descr="Screen Shot 2026-06-12 at 8.34.1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41" y="1066800"/>
            <a:ext cx="4131441" cy="3276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914400"/>
            <a:ext cx="1172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HERMES</a:t>
            </a:r>
          </a:p>
        </p:txBody>
      </p:sp>
      <p:pic>
        <p:nvPicPr>
          <p:cNvPr id="7" name="Picture 6" descr="Screen Shot 2026-06-12 at 8.35.4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0" y="2590800"/>
            <a:ext cx="4978400" cy="1600200"/>
          </a:xfrm>
          <a:prstGeom prst="rect">
            <a:avLst/>
          </a:prstGeom>
        </p:spPr>
      </p:pic>
      <p:pic>
        <p:nvPicPr>
          <p:cNvPr id="8" name="Picture 7" descr="Screen Shot 2026-06-12 at 8.37.00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066800"/>
            <a:ext cx="4837386" cy="14859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81600" y="838200"/>
            <a:ext cx="1321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COMPASS</a:t>
            </a:r>
          </a:p>
        </p:txBody>
      </p:sp>
      <p:pic>
        <p:nvPicPr>
          <p:cNvPr id="10" name="Picture 9" descr="Screen Shot 2026-06-12 at 8.39.41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914400"/>
            <a:ext cx="1561169" cy="304800"/>
          </a:xfrm>
          <a:prstGeom prst="rect">
            <a:avLst/>
          </a:prstGeom>
        </p:spPr>
      </p:pic>
      <p:pic>
        <p:nvPicPr>
          <p:cNvPr id="11" name="Picture 10" descr="Screen Shot 2026-06-12 at 8.40.46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838200"/>
            <a:ext cx="1422400" cy="31947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8600" y="4953000"/>
            <a:ext cx="88381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normalized SDMEs (ratio to </a:t>
            </a:r>
            <a:r>
              <a:rPr lang="en-US" dirty="0" err="1">
                <a:latin typeface="Symbol"/>
              </a:rPr>
              <a:t>s</a:t>
            </a:r>
            <a:r>
              <a:rPr lang="en-US" baseline="-25000" dirty="0" err="1"/>
              <a:t>Total</a:t>
            </a:r>
            <a:r>
              <a:rPr lang="en-US" dirty="0"/>
              <a:t>) seem to be independent on kinematics</a:t>
            </a:r>
          </a:p>
          <a:p>
            <a:r>
              <a:rPr lang="en-US" dirty="0"/>
              <a:t>While average values seem to be consistent,  the t-dependences of transverse dominated contributions inconsistent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10200" y="4267200"/>
            <a:ext cx="3564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transverse part decreasing with t’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9600" y="4343400"/>
            <a:ext cx="3551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transverse part independent on t’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3048000" y="3733800"/>
            <a:ext cx="228600" cy="685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3397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4" name="Picture 3" descr="Screen Shot 2026-06-12 at 6.00.0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6" y="838200"/>
            <a:ext cx="9144000" cy="4813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3400" y="152400"/>
            <a:ext cx="5785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Bin-size effects in SDME extraction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0" y="838200"/>
            <a:ext cx="8633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B. Singh</a:t>
            </a:r>
          </a:p>
        </p:txBody>
      </p:sp>
    </p:spTree>
    <p:extLst>
      <p:ext uri="{BB962C8B-B14F-4D97-AF65-F5344CB8AC3E}">
        <p14:creationId xmlns:p14="http://schemas.microsoft.com/office/powerpoint/2010/main" val="24904108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MS PGothic" charset="0"/>
              </a:rPr>
              <a:t>L/T photons producing T/L VMs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/>
          </a:p>
        </p:txBody>
      </p:sp>
      <p:sp>
        <p:nvSpPr>
          <p:cNvPr id="2969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5F727F91-1D5A-5648-B155-BA59E0BA0155}" type="slidenum">
              <a:rPr lang="en-US" sz="1400"/>
              <a:pPr/>
              <a:t>34</a:t>
            </a:fld>
            <a:endParaRPr lang="en-US" sz="1400"/>
          </a:p>
        </p:txBody>
      </p:sp>
      <p:sp>
        <p:nvSpPr>
          <p:cNvPr id="29700" name="TextBox 2"/>
          <p:cNvSpPr txBox="1">
            <a:spLocks noChangeArrowheads="1"/>
          </p:cNvSpPr>
          <p:nvPr/>
        </p:nvSpPr>
        <p:spPr bwMode="auto">
          <a:xfrm>
            <a:off x="228600" y="5334000"/>
            <a:ext cx="8458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dirty="0">
                <a:solidFill>
                  <a:srgbClr val="000000"/>
                </a:solidFill>
              </a:rPr>
              <a:t>To separate L and T-photon contributions detailed measurements are needed for L/T interference observables, which </a:t>
            </a:r>
            <a:r>
              <a:rPr lang="en-US" dirty="0">
                <a:solidFill>
                  <a:srgbClr val="FF0000"/>
                </a:solidFill>
              </a:rPr>
              <a:t>are practically impossible at higher energies!!!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4953000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L/T separation Assuming SCHC</a:t>
            </a:r>
            <a:r>
              <a:rPr lang="en-US" sz="2000" dirty="0">
                <a:sym typeface="Wingdings" panose="05000000000000000000" pitchFamily="2" charset="2"/>
              </a:rPr>
              <a:t> SSA of rho should be 0</a:t>
            </a:r>
            <a:r>
              <a:rPr lang="en-US" sz="2000" dirty="0">
                <a:sym typeface="Wingdings"/>
              </a:rPr>
              <a:t>clearly violated </a:t>
            </a:r>
            <a:endParaRPr lang="en-US" sz="2000" dirty="0"/>
          </a:p>
        </p:txBody>
      </p:sp>
      <p:grpSp>
        <p:nvGrpSpPr>
          <p:cNvPr id="2" name="Group 1"/>
          <p:cNvGrpSpPr/>
          <p:nvPr/>
        </p:nvGrpSpPr>
        <p:grpSpPr>
          <a:xfrm>
            <a:off x="4800600" y="990600"/>
            <a:ext cx="4114800" cy="3505200"/>
            <a:chOff x="152400" y="990600"/>
            <a:chExt cx="4414313" cy="3962400"/>
          </a:xfrm>
        </p:grpSpPr>
        <p:grpSp>
          <p:nvGrpSpPr>
            <p:cNvPr id="8" name="Group 7"/>
            <p:cNvGrpSpPr/>
            <p:nvPr/>
          </p:nvGrpSpPr>
          <p:grpSpPr>
            <a:xfrm>
              <a:off x="152400" y="1094892"/>
              <a:ext cx="4414313" cy="3858108"/>
              <a:chOff x="23519" y="990600"/>
              <a:chExt cx="4554300" cy="4064516"/>
            </a:xfrm>
          </p:grpSpPr>
          <p:pic>
            <p:nvPicPr>
              <p:cNvPr id="3" name="Picture 2" descr="flu2fuu-rhos.p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182" y="990600"/>
                <a:ext cx="4540817" cy="4038600"/>
              </a:xfrm>
              <a:prstGeom prst="rect">
                <a:avLst/>
              </a:prstGeom>
            </p:spPr>
          </p:pic>
          <p:pic>
            <p:nvPicPr>
              <p:cNvPr id="4" name="Picture 3" descr="fl2fuu-all-part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519" y="1066800"/>
                <a:ext cx="4554300" cy="3988316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066799" y="1143000"/>
                <a:ext cx="3264477" cy="28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/>
                  <a:t>Beam SSA for exclusive states</a:t>
                </a:r>
              </a:p>
            </p:txBody>
          </p:sp>
          <p:sp>
            <p:nvSpPr>
              <p:cNvPr id="16" name="Left Brace 15"/>
              <p:cNvSpPr/>
              <p:nvPr/>
            </p:nvSpPr>
            <p:spPr>
              <a:xfrm rot="5400000" flipH="1">
                <a:off x="3848100" y="3771900"/>
                <a:ext cx="304800" cy="990600"/>
              </a:xfrm>
              <a:prstGeom prst="leftBrace">
                <a:avLst/>
              </a:prstGeom>
              <a:ln>
                <a:solidFill>
                  <a:srgbClr val="FF0000"/>
                </a:solidFill>
              </a:ln>
              <a:effectLst>
                <a:outerShdw blurRad="40000" dist="20000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3733800" y="3505200"/>
              <a:ext cx="801109" cy="3919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Symbol"/>
                </a:rPr>
                <a:t>r</a:t>
              </a:r>
              <a:r>
                <a:rPr lang="en-US" baseline="30000" dirty="0">
                  <a:solidFill>
                    <a:srgbClr val="FF0000"/>
                  </a:solidFill>
                </a:rPr>
                <a:t>0</a:t>
              </a:r>
              <a:r>
                <a:rPr lang="en-US" sz="2400" baseline="-25000" dirty="0">
                  <a:solidFill>
                    <a:srgbClr val="FF0000"/>
                  </a:solidFill>
                </a:rPr>
                <a:t>L</a:t>
              </a:r>
              <a:endParaRPr lang="en-US" sz="2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735859" y="2284445"/>
              <a:ext cx="771938" cy="3919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90"/>
                  </a:solidFill>
                  <a:latin typeface="Symbol"/>
                </a:rPr>
                <a:t>r</a:t>
              </a:r>
              <a:r>
                <a:rPr lang="en-US" baseline="30000" dirty="0">
                  <a:solidFill>
                    <a:srgbClr val="000090"/>
                  </a:solidFill>
                </a:rPr>
                <a:t>0</a:t>
              </a:r>
              <a:r>
                <a:rPr lang="en-US" baseline="-25000" dirty="0">
                  <a:solidFill>
                    <a:srgbClr val="000090"/>
                  </a:solidFill>
                </a:rPr>
                <a:t>T</a:t>
              </a:r>
              <a:r>
                <a:rPr lang="en-US" sz="1600" baseline="-25000" dirty="0">
                  <a:solidFill>
                    <a:srgbClr val="000090"/>
                  </a:solidFill>
                </a:rPr>
                <a:t> </a:t>
              </a:r>
              <a:endParaRPr lang="en-US" sz="1600" dirty="0">
                <a:solidFill>
                  <a:srgbClr val="000090"/>
                </a:solidFill>
              </a:endParaRPr>
            </a:p>
          </p:txBody>
        </p:sp>
        <p:sp>
          <p:nvSpPr>
            <p:cNvPr id="18" name="TextBox 2">
              <a:extLst>
                <a:ext uri="{FF2B5EF4-FFF2-40B4-BE49-F238E27FC236}">
                  <a16:creationId xmlns:a16="http://schemas.microsoft.com/office/drawing/2014/main" id="{C296255F-3679-1756-F731-6DD8E237D4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65" y="990600"/>
              <a:ext cx="3923440" cy="26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 err="1"/>
                <a:t>G.Matousek</a:t>
              </a:r>
              <a:r>
                <a:rPr lang="en-US" altLang="en-US" sz="1000" dirty="0"/>
                <a:t> (Duke) &amp; </a:t>
              </a:r>
              <a:r>
                <a:rPr lang="en-US" altLang="en-US" sz="1000" dirty="0" err="1"/>
                <a:t>N.Trotta</a:t>
              </a:r>
              <a:r>
                <a:rPr lang="en-US" altLang="en-US" sz="1000" dirty="0"/>
                <a:t> (UCONN)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6201" y="1143000"/>
            <a:ext cx="4495799" cy="3309955"/>
            <a:chOff x="76201" y="1143000"/>
            <a:chExt cx="2971799" cy="3309955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E846223-7425-D32A-5476-6E06209D4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201" y="1143000"/>
              <a:ext cx="2971799" cy="3309955"/>
            </a:xfrm>
            <a:prstGeom prst="rect">
              <a:avLst/>
            </a:prstGeom>
          </p:spPr>
        </p:pic>
        <p:pic>
          <p:nvPicPr>
            <p:cNvPr id="10" name="Screen Shot 2026-03-09 at 5.39.00 PM.png" descr="/Users/avakian/Desktop/Screen Shot 2026-03-09 at 5.39.00 PM.png"/>
            <p:cNvPicPr>
              <a:picLocks noChangeAspect="1"/>
            </p:cNvPicPr>
            <p:nvPr/>
          </p:nvPicPr>
          <p:blipFill>
            <a:blip r:embed="rId5" r:link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219200"/>
              <a:ext cx="2819400" cy="2971800"/>
            </a:xfrm>
            <a:prstGeom prst="rect">
              <a:avLst/>
            </a:prstGeom>
          </p:spPr>
        </p:pic>
      </p:grpSp>
      <p:cxnSp>
        <p:nvCxnSpPr>
          <p:cNvPr id="9" name="Straight Arrow Connector 8"/>
          <p:cNvCxnSpPr/>
          <p:nvPr/>
        </p:nvCxnSpPr>
        <p:spPr>
          <a:xfrm flipV="1">
            <a:off x="1752600" y="2667000"/>
            <a:ext cx="304800" cy="2286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724400" y="4495800"/>
            <a:ext cx="44897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Indication of different dynamical mechanism for </a:t>
            </a:r>
            <a:r>
              <a:rPr lang="en-US" sz="1400" b="1" dirty="0">
                <a:latin typeface="Symbol"/>
              </a:rPr>
              <a:t>r</a:t>
            </a:r>
            <a:r>
              <a:rPr lang="en-US" sz="1400" b="1" baseline="30000" dirty="0"/>
              <a:t>0</a:t>
            </a:r>
            <a:endParaRPr lang="en-US" b="1" baseline="30000" dirty="0"/>
          </a:p>
        </p:txBody>
      </p:sp>
    </p:spTree>
    <p:extLst>
      <p:ext uri="{BB962C8B-B14F-4D97-AF65-F5344CB8AC3E}">
        <p14:creationId xmlns:p14="http://schemas.microsoft.com/office/powerpoint/2010/main" val="35698220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24-02-29 at 11.30.4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712" y="3505200"/>
            <a:ext cx="3245348" cy="2286000"/>
          </a:xfrm>
          <a:prstGeom prst="rect">
            <a:avLst/>
          </a:prstGeom>
        </p:spPr>
      </p:pic>
      <p:sp>
        <p:nvSpPr>
          <p:cNvPr id="139265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9144000" cy="563563"/>
          </a:xfrm>
        </p:spPr>
        <p:txBody>
          <a:bodyPr/>
          <a:lstStyle/>
          <a:p>
            <a:r>
              <a:rPr lang="en-US" sz="3200" dirty="0">
                <a:latin typeface="Arial" charset="0"/>
                <a:ea typeface="MS PGothic" charset="0"/>
              </a:rPr>
              <a:t>Exclusive </a:t>
            </a:r>
            <a:r>
              <a:rPr lang="en-US" sz="3200" dirty="0" err="1">
                <a:latin typeface="Symbol" charset="0"/>
                <a:ea typeface="MS PGothic" charset="0"/>
              </a:rPr>
              <a:t>p+p</a:t>
            </a:r>
            <a:r>
              <a:rPr lang="en-US" sz="3200" dirty="0">
                <a:latin typeface="Symbol" charset="0"/>
                <a:ea typeface="MS PGothic" charset="0"/>
              </a:rPr>
              <a:t>-</a:t>
            </a:r>
            <a:r>
              <a:rPr lang="en-US" sz="3200" dirty="0">
                <a:latin typeface="Arial" charset="0"/>
                <a:ea typeface="MS PGothic" charset="0"/>
              </a:rPr>
              <a:t>: missing mass dependence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/>
          </a:p>
        </p:txBody>
      </p:sp>
      <p:sp>
        <p:nvSpPr>
          <p:cNvPr id="13926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684EBC4C-41B8-FC46-87F3-278A0F3F96F7}" type="slidenum">
              <a:rPr lang="en-US" sz="1400"/>
              <a:pPr/>
              <a:t>35</a:t>
            </a:fld>
            <a:endParaRPr lang="en-US" sz="1400"/>
          </a:p>
        </p:txBody>
      </p:sp>
      <p:sp>
        <p:nvSpPr>
          <p:cNvPr id="139268" name="TextBox 6"/>
          <p:cNvSpPr txBox="1">
            <a:spLocks noChangeArrowheads="1"/>
          </p:cNvSpPr>
          <p:nvPr/>
        </p:nvSpPr>
        <p:spPr bwMode="auto">
          <a:xfrm>
            <a:off x="0" y="5715000"/>
            <a:ext cx="91440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en-US" dirty="0" err="1">
                <a:latin typeface="Symbol"/>
              </a:rPr>
              <a:t>r</a:t>
            </a:r>
            <a:r>
              <a:rPr lang="en-US" sz="1800" dirty="0" err="1"/>
              <a:t>s</a:t>
            </a:r>
            <a:r>
              <a:rPr lang="en-US" sz="1800" dirty="0"/>
              <a:t> dominate both exclusive </a:t>
            </a:r>
            <a:r>
              <a:rPr lang="en-US" sz="1800" dirty="0" err="1"/>
              <a:t>dihadron</a:t>
            </a:r>
            <a:r>
              <a:rPr lang="en-US" sz="1800" dirty="0"/>
              <a:t> samples, contributing differently depending on z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/>
              <a:t>SSA can be used as a tool to check dominance of different dynamical contributions</a:t>
            </a:r>
          </a:p>
        </p:txBody>
      </p:sp>
      <p:cxnSp>
        <p:nvCxnSpPr>
          <p:cNvPr id="24" name="Straight Arrow Connector 23"/>
          <p:cNvCxnSpPr>
            <a:cxnSpLocks/>
          </p:cNvCxnSpPr>
          <p:nvPr/>
        </p:nvCxnSpPr>
        <p:spPr bwMode="auto">
          <a:xfrm>
            <a:off x="2590800" y="4800600"/>
            <a:ext cx="457200" cy="381001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31" name="Picture 5" descr="Screen Shot 2024-01-26 at 10.46.4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124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val 19"/>
          <p:cNvSpPr/>
          <p:nvPr/>
        </p:nvSpPr>
        <p:spPr>
          <a:xfrm>
            <a:off x="2362200" y="3352800"/>
            <a:ext cx="838200" cy="152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1524000" y="2286000"/>
            <a:ext cx="990600" cy="1219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>
            <a:cxnSpLocks/>
          </p:cNvCxnSpPr>
          <p:nvPr/>
        </p:nvCxnSpPr>
        <p:spPr bwMode="auto">
          <a:xfrm flipV="1">
            <a:off x="2362200" y="1981200"/>
            <a:ext cx="609600" cy="38100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3" name="Picture 2" descr="Screen Shot 2024-02-29 at 11.31.32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267200"/>
            <a:ext cx="1288114" cy="927100"/>
          </a:xfrm>
          <a:prstGeom prst="rect">
            <a:avLst/>
          </a:prstGeom>
        </p:spPr>
      </p:pic>
      <p:pic>
        <p:nvPicPr>
          <p:cNvPr id="7" name="Picture 6" descr="Screen Shot 2024-02-29 at 11.32.06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810000"/>
            <a:ext cx="2632753" cy="2057400"/>
          </a:xfrm>
          <a:prstGeom prst="rect">
            <a:avLst/>
          </a:prstGeom>
        </p:spPr>
      </p:pic>
      <p:pic>
        <p:nvPicPr>
          <p:cNvPr id="8" name="Picture 7" descr="Screen Shot 2024-02-29 at 11.53.20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066800"/>
            <a:ext cx="3043374" cy="2273300"/>
          </a:xfrm>
          <a:prstGeom prst="rect">
            <a:avLst/>
          </a:prstGeom>
        </p:spPr>
      </p:pic>
      <p:pic>
        <p:nvPicPr>
          <p:cNvPr id="9" name="Picture 8" descr="Screen Shot 2024-02-29 at 11.54.22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43000"/>
            <a:ext cx="3017077" cy="216081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52400" y="2514600"/>
            <a:ext cx="1295400" cy="18288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cxnSpLocks/>
          </p:cNvCxnSpPr>
          <p:nvPr/>
        </p:nvCxnSpPr>
        <p:spPr bwMode="auto">
          <a:xfrm flipH="1" flipV="1">
            <a:off x="609600" y="1828800"/>
            <a:ext cx="76200" cy="609600"/>
          </a:xfrm>
          <a:prstGeom prst="straightConnector1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0" name="TextBox 9"/>
          <p:cNvSpPr txBox="1"/>
          <p:nvPr/>
        </p:nvSpPr>
        <p:spPr>
          <a:xfrm>
            <a:off x="152400" y="1371600"/>
            <a:ext cx="178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forward protons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95400" y="1752600"/>
            <a:ext cx="1467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forward </a:t>
            </a:r>
            <a:r>
              <a:rPr lang="en-US" dirty="0" err="1">
                <a:solidFill>
                  <a:srgbClr val="FF0000"/>
                </a:solidFill>
              </a:rPr>
              <a:t>rhos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2708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2D002762-7EAE-7D6C-DF27-BF0E49FF1634}"/>
              </a:ext>
            </a:extLst>
          </p:cNvPr>
          <p:cNvGrpSpPr>
            <a:grpSpLocks/>
          </p:cNvGrpSpPr>
          <p:nvPr/>
        </p:nvGrpSpPr>
        <p:grpSpPr bwMode="auto">
          <a:xfrm>
            <a:off x="6007003" y="1153933"/>
            <a:ext cx="3048000" cy="2370138"/>
            <a:chOff x="5131764" y="825609"/>
            <a:chExt cx="3120233" cy="2111966"/>
          </a:xfrm>
        </p:grpSpPr>
        <p:pic>
          <p:nvPicPr>
            <p:cNvPr id="7" name="Picture 18">
              <a:extLst>
                <a:ext uri="{FF2B5EF4-FFF2-40B4-BE49-F238E27FC236}">
                  <a16:creationId xmlns:a16="http://schemas.microsoft.com/office/drawing/2014/main" id="{5D159D96-56DA-4672-41D1-A5A35E2A0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1764" y="825609"/>
              <a:ext cx="3084022" cy="2111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D8D4634A-E8B3-F4BB-0114-B83AC6F5C5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1782" y="944710"/>
              <a:ext cx="65114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400">
                  <a:latin typeface="Century Gothic" charset="0"/>
                </a:rPr>
                <a:t>X=0.3</a:t>
              </a:r>
            </a:p>
          </p:txBody>
        </p:sp>
        <p:sp>
          <p:nvSpPr>
            <p:cNvPr id="11" name="TextBox 23">
              <a:extLst>
                <a:ext uri="{FF2B5EF4-FFF2-40B4-BE49-F238E27FC236}">
                  <a16:creationId xmlns:a16="http://schemas.microsoft.com/office/drawing/2014/main" id="{2C312775-FCD6-341A-62C9-D31FFF85D2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85748" y="1731160"/>
              <a:ext cx="81843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000" b="1">
                  <a:latin typeface="Century Gothic" charset="0"/>
                </a:rPr>
                <a:t>EIC 5x41</a:t>
              </a:r>
            </a:p>
          </p:txBody>
        </p:sp>
        <p:sp>
          <p:nvSpPr>
            <p:cNvPr id="12" name="TextBox 25">
              <a:extLst>
                <a:ext uri="{FF2B5EF4-FFF2-40B4-BE49-F238E27FC236}">
                  <a16:creationId xmlns:a16="http://schemas.microsoft.com/office/drawing/2014/main" id="{03B05A83-718E-5741-FCC4-E373D1A570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55001" y="2375234"/>
              <a:ext cx="996996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000" b="1">
                  <a:latin typeface="Century Gothic" charset="0"/>
                </a:rPr>
                <a:t>EIC 18x275</a:t>
              </a:r>
            </a:p>
          </p:txBody>
        </p:sp>
        <p:sp>
          <p:nvSpPr>
            <p:cNvPr id="16" name="TextBox 26">
              <a:extLst>
                <a:ext uri="{FF2B5EF4-FFF2-40B4-BE49-F238E27FC236}">
                  <a16:creationId xmlns:a16="http://schemas.microsoft.com/office/drawing/2014/main" id="{7EEA3437-0523-BC76-6445-4E404BB7DB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79212" y="873503"/>
              <a:ext cx="81843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000" b="1">
                  <a:latin typeface="Century Gothic" charset="0"/>
                </a:rPr>
                <a:t>CLAS12</a:t>
              </a:r>
            </a:p>
          </p:txBody>
        </p:sp>
        <p:sp>
          <p:nvSpPr>
            <p:cNvPr id="19" name="TextBox 27">
              <a:extLst>
                <a:ext uri="{FF2B5EF4-FFF2-40B4-BE49-F238E27FC236}">
                  <a16:creationId xmlns:a16="http://schemas.microsoft.com/office/drawing/2014/main" id="{C79CCA48-4DD9-18C2-2256-F4B2C344EF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88428" y="1024810"/>
              <a:ext cx="81843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000" b="1">
                  <a:latin typeface="Century Gothic" charset="0"/>
                </a:rPr>
                <a:t>CLAS24</a:t>
              </a:r>
            </a:p>
          </p:txBody>
        </p:sp>
      </p:grpSp>
      <p:pic>
        <p:nvPicPr>
          <p:cNvPr id="18" name="Picture 17" descr="Screen Shot 2025-04-29 at 5.50.2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52599"/>
            <a:ext cx="5410200" cy="38414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SSA: </a:t>
            </a:r>
            <a:r>
              <a:rPr lang="en-US" dirty="0">
                <a:latin typeface="Symbol" panose="05050102010706020507" pitchFamily="18" charset="2"/>
              </a:rPr>
              <a:t>r</a:t>
            </a:r>
            <a:r>
              <a:rPr lang="en-US" baseline="30000" dirty="0"/>
              <a:t>0</a:t>
            </a:r>
            <a:r>
              <a:rPr lang="en-US" dirty="0"/>
              <a:t> A</a:t>
            </a:r>
            <a:r>
              <a:rPr lang="en-US" baseline="-25000" dirty="0"/>
              <a:t>LU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1" y="5638800"/>
            <a:ext cx="5867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SSA is very significant and has cosine shape, likely indicating significant contributions from longitudinal </a:t>
            </a:r>
            <a:r>
              <a:rPr lang="en-US" dirty="0">
                <a:latin typeface="Symbol" pitchFamily="2" charset="2"/>
              </a:rPr>
              <a:t>r</a:t>
            </a:r>
            <a:r>
              <a:rPr lang="en-US" dirty="0"/>
              <a:t>0s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8382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Large cosines correspond to higher fractions of longitudinal rho from </a:t>
            </a:r>
            <a:r>
              <a:rPr lang="en-US" dirty="0" err="1"/>
              <a:t>unpolarized</a:t>
            </a:r>
            <a:r>
              <a:rPr lang="en-US" dirty="0"/>
              <a:t> target runs (RGA) and polarized target runs (RGC)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0" y="1905000"/>
            <a:ext cx="2749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CLAS12 PRELIMINARY</a:t>
            </a:r>
          </a:p>
        </p:txBody>
      </p:sp>
      <p:pic>
        <p:nvPicPr>
          <p:cNvPr id="13" name="Picture 12" descr="Screen Shot 2025-04-23 at 9.44.35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676471"/>
            <a:ext cx="1979086" cy="381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867400" y="4209871"/>
            <a:ext cx="32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modulations (ex. SSAs and DSAs) suppressed at large x </a:t>
            </a:r>
            <a:r>
              <a:rPr lang="en-US" sz="1600" dirty="0" err="1"/>
              <a:t>kinematically</a:t>
            </a:r>
            <a:r>
              <a:rPr lang="en-US" sz="1600" dirty="0"/>
              <a:t> at higher energies</a:t>
            </a:r>
          </a:p>
          <a:p>
            <a:r>
              <a:rPr lang="en-US" sz="1600" dirty="0"/>
              <a:t>due to </a:t>
            </a:r>
            <a:r>
              <a:rPr lang="en-US" sz="1600" dirty="0">
                <a:latin typeface="Symbol"/>
              </a:rPr>
              <a:t>e</a:t>
            </a:r>
            <a:r>
              <a:rPr lang="en-US" sz="1600" dirty="0">
                <a:sym typeface="Wingdings"/>
              </a:rPr>
              <a:t>1</a:t>
            </a:r>
            <a:r>
              <a:rPr lang="en-US" sz="1600" dirty="0"/>
              <a:t>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BD2C37F-F774-9E2A-F7C6-61BCA808F6ED}"/>
              </a:ext>
            </a:extLst>
          </p:cNvPr>
          <p:cNvSpPr/>
          <p:nvPr/>
        </p:nvSpPr>
        <p:spPr>
          <a:xfrm>
            <a:off x="7315200" y="2362200"/>
            <a:ext cx="230436" cy="4572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1DD0875-85BE-DFAC-7706-4286296491C6}"/>
              </a:ext>
            </a:extLst>
          </p:cNvPr>
          <p:cNvSpPr/>
          <p:nvPr/>
        </p:nvSpPr>
        <p:spPr>
          <a:xfrm>
            <a:off x="7315200" y="2446501"/>
            <a:ext cx="230436" cy="3728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7396A36-5629-9360-6220-4D7CFBB33497}"/>
              </a:ext>
            </a:extLst>
          </p:cNvPr>
          <p:cNvSpPr/>
          <p:nvPr/>
        </p:nvSpPr>
        <p:spPr>
          <a:xfrm>
            <a:off x="7369929" y="2209800"/>
            <a:ext cx="193227" cy="5752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469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46B81-5817-47B4-055D-1EF211AB0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creen Shot 2026-06-10 at 9.27.16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5715000"/>
            <a:ext cx="5905500" cy="6604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" name="Picture 1" descr="Screen Shot 2026-06-10 at 9.07.1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2" y="838200"/>
            <a:ext cx="5867400" cy="1600200"/>
          </a:xfrm>
          <a:prstGeom prst="rect">
            <a:avLst/>
          </a:prstGeom>
        </p:spPr>
      </p:pic>
      <p:sp>
        <p:nvSpPr>
          <p:cNvPr id="15361" name="Slide Number Placeholder 7">
            <a:extLst>
              <a:ext uri="{FF2B5EF4-FFF2-40B4-BE49-F238E27FC236}">
                <a16:creationId xmlns:a16="http://schemas.microsoft.com/office/drawing/2014/main" id="{B2F268F2-BD92-AB01-E729-B16384AC42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38F1C5EF-DFEF-E044-9FA9-083B6DB4F0B1}" type="slidenum">
              <a:rPr lang="en-US" sz="1400"/>
              <a:pPr/>
              <a:t>37</a:t>
            </a:fld>
            <a:endParaRPr lang="en-US" sz="1400"/>
          </a:p>
        </p:txBody>
      </p:sp>
      <p:sp>
        <p:nvSpPr>
          <p:cNvPr id="15362" name="Footer Placeholder 8">
            <a:extLst>
              <a:ext uri="{FF2B5EF4-FFF2-40B4-BE49-F238E27FC236}">
                <a16:creationId xmlns:a16="http://schemas.microsoft.com/office/drawing/2014/main" id="{ACC9E111-8123-57E2-9E7C-A624ED26FF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565900"/>
            <a:ext cx="3276600" cy="3206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/>
              <a:t>H. Avakian, EMMI, June 15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C6E346-3FAD-E893-E0C2-E20E75FDF4C4}"/>
              </a:ext>
            </a:extLst>
          </p:cNvPr>
          <p:cNvSpPr/>
          <p:nvPr/>
        </p:nvSpPr>
        <p:spPr>
          <a:xfrm>
            <a:off x="0" y="15240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srgbClr val="000000"/>
                </a:solidFill>
              </a:rPr>
              <a:t>From electron </a:t>
            </a:r>
            <a:r>
              <a:rPr lang="en-US" sz="2800" dirty="0" err="1">
                <a:solidFill>
                  <a:srgbClr val="000000"/>
                </a:solidFill>
              </a:rPr>
              <a:t>ehX</a:t>
            </a:r>
            <a:r>
              <a:rPr lang="en-US" sz="2800" dirty="0">
                <a:solidFill>
                  <a:srgbClr val="000000"/>
                </a:solidFill>
              </a:rPr>
              <a:t>  cross sections to exclusive </a:t>
            </a:r>
            <a:r>
              <a:rPr lang="en-US" sz="2800" dirty="0">
                <a:solidFill>
                  <a:srgbClr val="000000"/>
                </a:solidFill>
                <a:latin typeface="Symbol"/>
              </a:rPr>
              <a:t>g</a:t>
            </a:r>
            <a:r>
              <a:rPr lang="en-US" sz="2800" dirty="0">
                <a:solidFill>
                  <a:srgbClr val="000000"/>
                </a:solidFill>
              </a:rPr>
              <a:t>*</a:t>
            </a:r>
            <a:r>
              <a:rPr lang="en-US" sz="2800" dirty="0" err="1">
                <a:solidFill>
                  <a:srgbClr val="000000"/>
                </a:solidFill>
              </a:rPr>
              <a:t>p</a:t>
            </a:r>
            <a:r>
              <a:rPr lang="en-US" sz="2800" dirty="0" err="1">
                <a:solidFill>
                  <a:srgbClr val="000000"/>
                </a:solidFill>
                <a:sym typeface="Wingdings"/>
              </a:rPr>
              <a:t>hp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62800" y="838200"/>
            <a:ext cx="1849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hep-</a:t>
            </a:r>
            <a:r>
              <a:rPr lang="tr-TR" dirty="0" err="1"/>
              <a:t>ph</a:t>
            </a:r>
            <a:r>
              <a:rPr lang="tr-TR" dirty="0"/>
              <a:t>/0611265</a:t>
            </a:r>
            <a:endParaRPr lang="en-US" dirty="0"/>
          </a:p>
        </p:txBody>
      </p:sp>
      <p:pic>
        <p:nvPicPr>
          <p:cNvPr id="8" name="Picture 7" descr="Screen Shot 2026-06-10 at 9.09.53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895600"/>
            <a:ext cx="3810000" cy="71865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6894" y="2514600"/>
            <a:ext cx="3916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replace with structure functions in </a:t>
            </a:r>
            <a:r>
              <a:rPr lang="en-US" sz="1400" dirty="0" err="1"/>
              <a:t>helicity</a:t>
            </a:r>
            <a:r>
              <a:rPr lang="en-US" sz="1400" dirty="0"/>
              <a:t> basis</a:t>
            </a:r>
          </a:p>
        </p:txBody>
      </p:sp>
      <p:pic>
        <p:nvPicPr>
          <p:cNvPr id="18" name="Picture 17" descr="Screen Shot 2026-06-10 at 9.11.29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981200"/>
            <a:ext cx="2146300" cy="151649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57200" y="3657600"/>
            <a:ext cx="47510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Go to exclusive limit replacing P</a:t>
            </a:r>
            <a:r>
              <a:rPr lang="en-US" sz="1600" baseline="-25000" dirty="0"/>
              <a:t>T</a:t>
            </a:r>
            <a:r>
              <a:rPr lang="en-US" sz="1600" dirty="0"/>
              <a:t> with t  M</a:t>
            </a:r>
            <a:r>
              <a:rPr lang="en-US" sz="1600" baseline="-25000" dirty="0"/>
              <a:t>X</a:t>
            </a:r>
            <a:r>
              <a:rPr lang="en-US" sz="1600" dirty="0"/>
              <a:t>=</a:t>
            </a:r>
            <a:r>
              <a:rPr lang="en-US" sz="1600" dirty="0" err="1"/>
              <a:t>M</a:t>
            </a:r>
            <a:r>
              <a:rPr lang="en-US" sz="1600" baseline="-25000" dirty="0" err="1"/>
              <a:t>p</a:t>
            </a:r>
            <a:r>
              <a:rPr lang="en-US" sz="1600" baseline="-25000" dirty="0"/>
              <a:t> </a:t>
            </a:r>
            <a:r>
              <a:rPr lang="en-US" sz="1600" dirty="0">
                <a:sym typeface="Wingdings"/>
              </a:rPr>
              <a:t></a:t>
            </a:r>
            <a:endParaRPr lang="en-US" sz="1600" dirty="0"/>
          </a:p>
        </p:txBody>
      </p:sp>
      <p:pic>
        <p:nvPicPr>
          <p:cNvPr id="19" name="Picture 18" descr="Screen Shot 2026-06-10 at 9.13.38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962400"/>
            <a:ext cx="5105400" cy="16764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581400" y="838200"/>
            <a:ext cx="18276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SIDIS </a:t>
            </a:r>
            <a:r>
              <a:rPr lang="en-US" dirty="0" err="1">
                <a:solidFill>
                  <a:srgbClr val="000000"/>
                </a:solidFill>
              </a:rPr>
              <a:t>eN</a:t>
            </a:r>
            <a:r>
              <a:rPr lang="en-US" dirty="0" err="1">
                <a:solidFill>
                  <a:srgbClr val="000000"/>
                </a:solidFill>
                <a:sym typeface="Wingdings"/>
              </a:rPr>
              <a:t></a:t>
            </a:r>
            <a:r>
              <a:rPr lang="en-US" dirty="0" err="1">
                <a:solidFill>
                  <a:srgbClr val="000000"/>
                </a:solidFill>
              </a:rPr>
              <a:t>e’hX</a:t>
            </a:r>
            <a:endParaRPr lang="en-US" dirty="0"/>
          </a:p>
        </p:txBody>
      </p:sp>
      <p:pic>
        <p:nvPicPr>
          <p:cNvPr id="24" name="Picture 23" descr="Screen Shot 2026-06-10 at 9.34.42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657600"/>
            <a:ext cx="220980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7447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Interconnections of SIDIS and HEP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229600" cy="4343400"/>
          </a:xfrm>
        </p:spPr>
        <p:txBody>
          <a:bodyPr/>
          <a:lstStyle/>
          <a:p>
            <a:r>
              <a:rPr lang="en-US" sz="2400" dirty="0"/>
              <a:t>Connecting cross sections in terms of </a:t>
            </a:r>
            <a:r>
              <a:rPr lang="en-US" sz="2400" dirty="0" err="1"/>
              <a:t>helicity</a:t>
            </a:r>
            <a:r>
              <a:rPr lang="en-US" sz="2400" dirty="0"/>
              <a:t> amplitudes and structure functions</a:t>
            </a:r>
          </a:p>
          <a:p>
            <a:r>
              <a:rPr lang="en-US" sz="2400" dirty="0"/>
              <a:t>Exclusive limit, and connections between variables used in SIDIS and HEP</a:t>
            </a:r>
          </a:p>
          <a:p>
            <a:r>
              <a:rPr lang="en-US" sz="2400" dirty="0"/>
              <a:t>Exclusive pi0s and possible connection with interpretation using fragmentation functions defining the global probability for given type of quark to produce a given type of hadron</a:t>
            </a:r>
          </a:p>
          <a:p>
            <a:r>
              <a:rPr lang="en-US" sz="2400" dirty="0"/>
              <a:t>z-dependences of fragmentation functions at z</a:t>
            </a:r>
            <a:r>
              <a:rPr lang="en-US" sz="2400" dirty="0">
                <a:sym typeface="Wingdings"/>
              </a:rPr>
              <a:t>1</a:t>
            </a:r>
            <a:r>
              <a:rPr lang="en-US" sz="2400" dirty="0"/>
              <a:t>as possible source of information on transverse photon contributions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6896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46B81-5817-47B4-055D-1EF211AB0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7">
            <a:extLst>
              <a:ext uri="{FF2B5EF4-FFF2-40B4-BE49-F238E27FC236}">
                <a16:creationId xmlns:a16="http://schemas.microsoft.com/office/drawing/2014/main" id="{B2F268F2-BD92-AB01-E729-B16384AC42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38F1C5EF-DFEF-E044-9FA9-083B6DB4F0B1}" type="slidenum">
              <a:rPr lang="en-US" sz="1400"/>
              <a:pPr/>
              <a:t>39</a:t>
            </a:fld>
            <a:endParaRPr lang="en-US" sz="1400"/>
          </a:p>
        </p:txBody>
      </p:sp>
      <p:sp>
        <p:nvSpPr>
          <p:cNvPr id="15362" name="Footer Placeholder 8">
            <a:extLst>
              <a:ext uri="{FF2B5EF4-FFF2-40B4-BE49-F238E27FC236}">
                <a16:creationId xmlns:a16="http://schemas.microsoft.com/office/drawing/2014/main" id="{ACC9E111-8123-57E2-9E7C-A624ED26FF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565900"/>
            <a:ext cx="3276600" cy="3206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/>
              <a:t>H. Avakian, EMMI, June 15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C6E346-3FAD-E893-E0C2-E20E75FDF4C4}"/>
              </a:ext>
            </a:extLst>
          </p:cNvPr>
          <p:cNvSpPr/>
          <p:nvPr/>
        </p:nvSpPr>
        <p:spPr>
          <a:xfrm>
            <a:off x="609600" y="1524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srgbClr val="000000"/>
                </a:solidFill>
              </a:rPr>
              <a:t>Question addressed to ZEUS</a:t>
            </a:r>
          </a:p>
        </p:txBody>
      </p:sp>
      <p:pic>
        <p:nvPicPr>
          <p:cNvPr id="2" name="Picture 1" descr="Screen Shot 2026-05-14 at 7.21.1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935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9677C5F3-98CE-E94E-A2AA-23D3C304BC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091" y="1905000"/>
            <a:ext cx="3238666" cy="2418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5" name="Slide Number Placeholder 2"/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3AA96D1-095C-BA4D-8A2E-C284B1B58273}" type="slidenum">
              <a:rPr lang="en-US" sz="1400">
                <a:ea typeface="MS PGothic" charset="0"/>
                <a:cs typeface="MS PGothic" charset="0"/>
              </a:rPr>
              <a:pPr/>
              <a:t>4</a:t>
            </a:fld>
            <a:endParaRPr lang="en-US" sz="1400">
              <a:ea typeface="MS PGothic" charset="0"/>
              <a:cs typeface="MS PGothic" charset="0"/>
            </a:endParaRPr>
          </a:p>
        </p:txBody>
      </p:sp>
      <p:sp>
        <p:nvSpPr>
          <p:cNvPr id="21506" name="TextBox 4"/>
          <p:cNvSpPr txBox="1">
            <a:spLocks noChangeArrowheads="1"/>
          </p:cNvSpPr>
          <p:nvPr/>
        </p:nvSpPr>
        <p:spPr bwMode="auto">
          <a:xfrm>
            <a:off x="304800" y="1524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>
                <a:ea typeface="MS PGothic" charset="0"/>
                <a:cs typeface="MS PGothic" charset="0"/>
              </a:rPr>
              <a:t>One-photon exchange cross sections for </a:t>
            </a:r>
            <a:r>
              <a:rPr lang="en-US" sz="2800" dirty="0" err="1">
                <a:ea typeface="MS PGothic" charset="0"/>
                <a:cs typeface="MS PGothic" charset="0"/>
              </a:rPr>
              <a:t>eh</a:t>
            </a:r>
            <a:r>
              <a:rPr lang="en-US" sz="2800" dirty="0" err="1">
                <a:ea typeface="MS PGothic" charset="0"/>
                <a:cs typeface="MS PGothic" charset="0"/>
                <a:sym typeface="Wingdings"/>
              </a:rPr>
              <a:t>e’hX</a:t>
            </a:r>
            <a:endParaRPr lang="en-US" sz="2800" dirty="0">
              <a:ea typeface="MS PGothic" charset="0"/>
              <a:cs typeface="MS PGothic" charset="0"/>
            </a:endParaRPr>
          </a:p>
        </p:txBody>
      </p:sp>
      <p:pic>
        <p:nvPicPr>
          <p:cNvPr id="21507" name="Picture 3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838200"/>
            <a:ext cx="5943599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343400" y="990600"/>
            <a:ext cx="838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201" y="5199561"/>
            <a:ext cx="8153399" cy="92333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Event generators such as PYTHIA (based on string fragmentation) are for years describing  semi-inclusive production of hadrons in the full energy range of experiments and also exclusive limit (extension to polarization critical!!!)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21400" y="2556786"/>
            <a:ext cx="129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ea typeface="MS PGothic" charset="0"/>
                <a:sym typeface="Wingdings" charset="0"/>
              </a:rPr>
              <a:t>probability to produce </a:t>
            </a:r>
            <a:r>
              <a:rPr lang="en-US" sz="1400" dirty="0">
                <a:latin typeface="Symbol" charset="0"/>
                <a:ea typeface="MS PGothic" charset="0"/>
                <a:sym typeface="Wingdings" charset="0"/>
              </a:rPr>
              <a:t>p</a:t>
            </a:r>
            <a:r>
              <a:rPr lang="en-US" sz="1400" dirty="0">
                <a:ea typeface="MS PGothic" charset="0"/>
                <a:sym typeface="Wingdings" charset="0"/>
              </a:rPr>
              <a:t>+</a:t>
            </a:r>
            <a:endParaRPr lang="en-US" sz="1400" dirty="0">
              <a:ea typeface="MS PGothic" charset="0"/>
            </a:endParaRPr>
          </a:p>
        </p:txBody>
      </p:sp>
      <p:pic>
        <p:nvPicPr>
          <p:cNvPr id="19" name="Picture 18" descr="Screen Shot 2026-06-11 at 7.50.42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838200"/>
            <a:ext cx="6934200" cy="6777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EFD53B0-859D-61D4-A9BF-47AA280AF3CC}"/>
              </a:ext>
            </a:extLst>
          </p:cNvPr>
          <p:cNvSpPr txBox="1"/>
          <p:nvPr/>
        </p:nvSpPr>
        <p:spPr>
          <a:xfrm>
            <a:off x="5239146" y="4154541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                    Hadronization function </a:t>
            </a:r>
            <a:r>
              <a:rPr lang="en-US" sz="1400" b="1" dirty="0">
                <a:solidFill>
                  <a:srgbClr val="0070C0"/>
                </a:solidFill>
              </a:rPr>
              <a:t>describes the probability to produce a hadron for a given leftover configuration with spin and flavor content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878AB63-CF60-1F56-97A3-E2AA7D64F2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2441906"/>
            <a:ext cx="3019236" cy="52322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8C7BBA0B-3770-421F-7D7B-4393DCB0AB49}"/>
              </a:ext>
            </a:extLst>
          </p:cNvPr>
          <p:cNvSpPr txBox="1"/>
          <p:nvPr/>
        </p:nvSpPr>
        <p:spPr>
          <a:xfrm>
            <a:off x="304800" y="1694199"/>
            <a:ext cx="533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</a:rPr>
              <a:t>The only difference with exclusive production is the  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199C8D6-4CA8-F97C-F260-9287EA3CD7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3012" y="1558243"/>
            <a:ext cx="1305599" cy="44373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6389579-D680-D0D0-F2BA-C32F606A08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8479" y="3147464"/>
            <a:ext cx="3847634" cy="55074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82212D09-8DAF-71B4-DD92-E3F50CEFBD7A}"/>
              </a:ext>
            </a:extLst>
          </p:cNvPr>
          <p:cNvSpPr txBox="1"/>
          <p:nvPr/>
        </p:nvSpPr>
        <p:spPr>
          <a:xfrm>
            <a:off x="181811" y="4323818"/>
            <a:ext cx="533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</a:rPr>
              <a:t>Additional 1/Q</a:t>
            </a:r>
            <a:r>
              <a:rPr lang="en-US" sz="1400" b="1" baseline="30000" dirty="0">
                <a:solidFill>
                  <a:srgbClr val="0070C0"/>
                </a:solidFill>
              </a:rPr>
              <a:t>2</a:t>
            </a:r>
            <a:r>
              <a:rPr lang="en-US" sz="1400" b="1" dirty="0">
                <a:solidFill>
                  <a:srgbClr val="0070C0"/>
                </a:solidFill>
              </a:rPr>
              <a:t> appears after replacement of z with t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23FAB2A-7633-D95D-9121-5BDE116B4440}"/>
              </a:ext>
            </a:extLst>
          </p:cNvPr>
          <p:cNvCxnSpPr/>
          <p:nvPr/>
        </p:nvCxnSpPr>
        <p:spPr>
          <a:xfrm flipV="1">
            <a:off x="7620000" y="3886200"/>
            <a:ext cx="304800" cy="3048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1" name="Picture 40">
            <a:extLst>
              <a:ext uri="{FF2B5EF4-FFF2-40B4-BE49-F238E27FC236}">
                <a16:creationId xmlns:a16="http://schemas.microsoft.com/office/drawing/2014/main" id="{54C201C5-5DEF-5791-A5D6-3644F07904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92890" y="1545512"/>
            <a:ext cx="1108420" cy="35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613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46B81-5817-47B4-055D-1EF211AB0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creen Shot 2026-05-19 at 7.06.5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295400"/>
            <a:ext cx="4013200" cy="750857"/>
          </a:xfrm>
          <a:prstGeom prst="rect">
            <a:avLst/>
          </a:prstGeom>
        </p:spPr>
      </p:pic>
      <p:sp>
        <p:nvSpPr>
          <p:cNvPr id="15361" name="Slide Number Placeholder 7">
            <a:extLst>
              <a:ext uri="{FF2B5EF4-FFF2-40B4-BE49-F238E27FC236}">
                <a16:creationId xmlns:a16="http://schemas.microsoft.com/office/drawing/2014/main" id="{B2F268F2-BD92-AB01-E729-B16384AC42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38F1C5EF-DFEF-E044-9FA9-083B6DB4F0B1}" type="slidenum">
              <a:rPr lang="en-US" sz="1400"/>
              <a:pPr/>
              <a:t>40</a:t>
            </a:fld>
            <a:endParaRPr lang="en-US" sz="1400"/>
          </a:p>
        </p:txBody>
      </p:sp>
      <p:sp>
        <p:nvSpPr>
          <p:cNvPr id="15362" name="Footer Placeholder 8">
            <a:extLst>
              <a:ext uri="{FF2B5EF4-FFF2-40B4-BE49-F238E27FC236}">
                <a16:creationId xmlns:a16="http://schemas.microsoft.com/office/drawing/2014/main" id="{ACC9E111-8123-57E2-9E7C-A624ED26FF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565900"/>
            <a:ext cx="3276600" cy="3206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/>
              <a:t>H. Avakian, EMMI, June 15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C6E346-3FAD-E893-E0C2-E20E75FDF4C4}"/>
              </a:ext>
            </a:extLst>
          </p:cNvPr>
          <p:cNvSpPr/>
          <p:nvPr/>
        </p:nvSpPr>
        <p:spPr>
          <a:xfrm>
            <a:off x="609600" y="1524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srgbClr val="000000"/>
                </a:solidFill>
              </a:rPr>
              <a:t>Connecting M</a:t>
            </a:r>
            <a:r>
              <a:rPr lang="en-US" sz="2800" baseline="-25000" dirty="0">
                <a:solidFill>
                  <a:srgbClr val="000000"/>
                </a:solidFill>
              </a:rPr>
              <a:t>X</a:t>
            </a:r>
            <a:r>
              <a:rPr lang="en-US" sz="2800" dirty="0">
                <a:solidFill>
                  <a:srgbClr val="000000"/>
                </a:solidFill>
              </a:rPr>
              <a:t>, t, P</a:t>
            </a:r>
            <a:r>
              <a:rPr lang="en-US" sz="2800" baseline="-25000" dirty="0">
                <a:solidFill>
                  <a:srgbClr val="000000"/>
                </a:solidFill>
              </a:rPr>
              <a:t>T</a:t>
            </a:r>
            <a:r>
              <a:rPr lang="en-US" sz="2800" dirty="0">
                <a:solidFill>
                  <a:srgbClr val="000000"/>
                </a:solidFill>
              </a:rPr>
              <a:t> and z</a:t>
            </a:r>
          </a:p>
        </p:txBody>
      </p:sp>
      <p:pic>
        <p:nvPicPr>
          <p:cNvPr id="3" name="Picture 2" descr="Screen Shot 2026-05-18 at 4.05.4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200"/>
            <a:ext cx="7924800" cy="901700"/>
          </a:xfrm>
          <a:prstGeom prst="rect">
            <a:avLst/>
          </a:prstGeom>
        </p:spPr>
      </p:pic>
      <p:pic>
        <p:nvPicPr>
          <p:cNvPr id="4" name="Picture 3" descr="Screen Shot 2026-05-18 at 4.06.5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981200"/>
            <a:ext cx="4724400" cy="841639"/>
          </a:xfrm>
          <a:prstGeom prst="rect">
            <a:avLst/>
          </a:prstGeom>
        </p:spPr>
      </p:pic>
      <p:pic>
        <p:nvPicPr>
          <p:cNvPr id="6" name="Picture 5" descr="Screen Shot 2026-05-18 at 5.42.08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991100"/>
            <a:ext cx="7772400" cy="10033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33400" y="838200"/>
            <a:ext cx="3282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</a:t>
            </a:r>
            <a:r>
              <a:rPr lang="en-US" dirty="0">
                <a:sym typeface="Wingdings"/>
              </a:rPr>
              <a:t>e’</a:t>
            </a:r>
            <a:r>
              <a:rPr lang="en-US" dirty="0">
                <a:latin typeface="Symbol"/>
                <a:sym typeface="Wingdings"/>
              </a:rPr>
              <a:t>p</a:t>
            </a:r>
            <a:r>
              <a:rPr lang="en-US" baseline="30000" dirty="0">
                <a:sym typeface="Wingdings"/>
              </a:rPr>
              <a:t>0</a:t>
            </a:r>
            <a:r>
              <a:rPr lang="en-US" dirty="0">
                <a:sym typeface="Wingdings"/>
              </a:rPr>
              <a:t>X (M</a:t>
            </a:r>
            <a:r>
              <a:rPr lang="en-US" baseline="-25000" dirty="0">
                <a:sym typeface="Wingdings"/>
              </a:rPr>
              <a:t>X</a:t>
            </a:r>
            <a:r>
              <a:rPr lang="en-US" dirty="0">
                <a:sym typeface="Wingdings"/>
              </a:rPr>
              <a:t>=M</a:t>
            </a:r>
            <a:r>
              <a:rPr lang="en-US" baseline="-25000" dirty="0">
                <a:sym typeface="Wingdings"/>
              </a:rPr>
              <a:t>P</a:t>
            </a:r>
            <a:r>
              <a:rPr lang="en-US" dirty="0">
                <a:sym typeface="Wingdings"/>
              </a:rPr>
              <a:t>, t=(</a:t>
            </a:r>
            <a:r>
              <a:rPr lang="en-US" dirty="0">
                <a:latin typeface="Symbol"/>
                <a:sym typeface="Wingdings"/>
              </a:rPr>
              <a:t>g</a:t>
            </a:r>
            <a:r>
              <a:rPr lang="en-US" dirty="0">
                <a:sym typeface="Wingdings"/>
              </a:rPr>
              <a:t>*-p</a:t>
            </a:r>
            <a:r>
              <a:rPr lang="en-US" baseline="-25000" dirty="0">
                <a:latin typeface="Symbol"/>
                <a:sym typeface="Wingdings"/>
              </a:rPr>
              <a:t>p</a:t>
            </a:r>
            <a:r>
              <a:rPr lang="en-US" baseline="-25000" dirty="0">
                <a:sym typeface="Wingdings"/>
              </a:rPr>
              <a:t>0</a:t>
            </a:r>
            <a:r>
              <a:rPr lang="en-US" dirty="0">
                <a:sym typeface="Wingdings"/>
              </a:rPr>
              <a:t>)</a:t>
            </a:r>
            <a:r>
              <a:rPr lang="en-US" baseline="30000" dirty="0">
                <a:sym typeface="Wingdings"/>
              </a:rPr>
              <a:t>2</a:t>
            </a:r>
            <a:r>
              <a:rPr lang="en-US" dirty="0">
                <a:sym typeface="Wingdings"/>
              </a:rPr>
              <a:t>)</a:t>
            </a:r>
            <a:endParaRPr lang="en-US" baseline="30000" dirty="0"/>
          </a:p>
        </p:txBody>
      </p:sp>
      <p:pic>
        <p:nvPicPr>
          <p:cNvPr id="8" name="Picture 7" descr="Screen Shot 2026-05-18 at 5.45.06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47800"/>
            <a:ext cx="1638300" cy="431800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6629400" y="1143000"/>
            <a:ext cx="228600" cy="228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6553200" y="762000"/>
            <a:ext cx="23972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ym typeface="Wingdings"/>
              </a:rPr>
              <a:t>exclusive limit M</a:t>
            </a:r>
            <a:r>
              <a:rPr lang="en-US" baseline="-25000" dirty="0">
                <a:sym typeface="Wingdings"/>
              </a:rPr>
              <a:t>X</a:t>
            </a:r>
            <a:r>
              <a:rPr lang="en-US" dirty="0">
                <a:sym typeface="Wingdings"/>
              </a:rPr>
              <a:t>=M</a:t>
            </a:r>
            <a:r>
              <a:rPr lang="en-US" baseline="-25000" dirty="0">
                <a:sym typeface="Wingdings"/>
              </a:rPr>
              <a:t>P</a:t>
            </a:r>
            <a:endParaRPr lang="en-US" dirty="0"/>
          </a:p>
        </p:txBody>
      </p:sp>
      <p:pic>
        <p:nvPicPr>
          <p:cNvPr id="15" name="Picture 14" descr="Screen Shot 2026-05-18 at 5.51.41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5981700"/>
            <a:ext cx="3251200" cy="571500"/>
          </a:xfrm>
          <a:prstGeom prst="rect">
            <a:avLst/>
          </a:prstGeom>
        </p:spPr>
      </p:pic>
      <p:pic>
        <p:nvPicPr>
          <p:cNvPr id="16" name="Picture 15" descr="Screen Shot 2026-05-18 at 5.57.00 P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36" y="4038600"/>
            <a:ext cx="4272644" cy="762000"/>
          </a:xfrm>
          <a:prstGeom prst="rect">
            <a:avLst/>
          </a:prstGeom>
        </p:spPr>
      </p:pic>
      <p:pic>
        <p:nvPicPr>
          <p:cNvPr id="17" name="Picture 16" descr="Screen Shot 2026-05-18 at 5.58.31 P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265" y="4038600"/>
            <a:ext cx="3924300" cy="863600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>
          <a:xfrm>
            <a:off x="4495800" y="4419600"/>
            <a:ext cx="533400" cy="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47161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Correlated slopes in P</a:t>
            </a:r>
            <a:r>
              <a:rPr lang="en-US" baseline="-25000" dirty="0"/>
              <a:t>T</a:t>
            </a:r>
            <a:r>
              <a:rPr lang="en-US" dirty="0"/>
              <a:t> and 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6" name="Picture 5" descr="Screen Shot 2026-05-18 at 12.07.2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71600"/>
            <a:ext cx="4876800" cy="4152900"/>
          </a:xfrm>
          <a:prstGeom prst="rect">
            <a:avLst/>
          </a:prstGeom>
        </p:spPr>
      </p:pic>
      <p:pic>
        <p:nvPicPr>
          <p:cNvPr id="7" name="Picture 6" descr="Screen Shot 2026-05-18 at 4.43.2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066800"/>
            <a:ext cx="3629788" cy="3975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3400" y="838200"/>
            <a:ext cx="3282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ep</a:t>
            </a:r>
            <a:r>
              <a:rPr lang="en-US" dirty="0">
                <a:sym typeface="Wingdings"/>
              </a:rPr>
              <a:t>e’</a:t>
            </a:r>
            <a:r>
              <a:rPr lang="en-US" dirty="0">
                <a:latin typeface="Symbol"/>
                <a:sym typeface="Wingdings"/>
              </a:rPr>
              <a:t>p</a:t>
            </a:r>
            <a:r>
              <a:rPr lang="en-US" baseline="30000" dirty="0">
                <a:sym typeface="Wingdings"/>
              </a:rPr>
              <a:t>0</a:t>
            </a:r>
            <a:r>
              <a:rPr lang="en-US" dirty="0">
                <a:sym typeface="Wingdings"/>
              </a:rPr>
              <a:t>X (M</a:t>
            </a:r>
            <a:r>
              <a:rPr lang="en-US" baseline="-25000" dirty="0">
                <a:sym typeface="Wingdings"/>
              </a:rPr>
              <a:t>X</a:t>
            </a:r>
            <a:r>
              <a:rPr lang="en-US" dirty="0">
                <a:sym typeface="Wingdings"/>
              </a:rPr>
              <a:t>=M</a:t>
            </a:r>
            <a:r>
              <a:rPr lang="en-US" baseline="-25000" dirty="0">
                <a:sym typeface="Wingdings"/>
              </a:rPr>
              <a:t>P</a:t>
            </a:r>
            <a:r>
              <a:rPr lang="en-US" dirty="0">
                <a:sym typeface="Wingdings"/>
              </a:rPr>
              <a:t>, t=(</a:t>
            </a:r>
            <a:r>
              <a:rPr lang="en-US" dirty="0">
                <a:latin typeface="Symbol"/>
                <a:sym typeface="Wingdings"/>
              </a:rPr>
              <a:t>g</a:t>
            </a:r>
            <a:r>
              <a:rPr lang="en-US" dirty="0">
                <a:sym typeface="Wingdings"/>
              </a:rPr>
              <a:t>*-p</a:t>
            </a:r>
            <a:r>
              <a:rPr lang="en-US" baseline="-25000" dirty="0">
                <a:latin typeface="Symbol"/>
                <a:sym typeface="Wingdings"/>
              </a:rPr>
              <a:t>p</a:t>
            </a:r>
            <a:r>
              <a:rPr lang="en-US" baseline="-25000" dirty="0">
                <a:sym typeface="Wingdings"/>
              </a:rPr>
              <a:t>0</a:t>
            </a:r>
            <a:r>
              <a:rPr lang="en-US" dirty="0">
                <a:sym typeface="Wingdings"/>
              </a:rPr>
              <a:t>)</a:t>
            </a:r>
            <a:r>
              <a:rPr lang="en-US" baseline="30000" dirty="0">
                <a:sym typeface="Wingdings"/>
              </a:rPr>
              <a:t>2</a:t>
            </a:r>
            <a:r>
              <a:rPr lang="en-US" dirty="0">
                <a:sym typeface="Wingdings"/>
              </a:rPr>
              <a:t>)</a:t>
            </a:r>
            <a:endParaRPr lang="en-US" baseline="30000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5486400"/>
            <a:ext cx="3904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exclusive note (</a:t>
            </a:r>
            <a:r>
              <a:rPr lang="en-US" dirty="0" err="1"/>
              <a:t>I.Korover</a:t>
            </a:r>
            <a:r>
              <a:rPr lang="en-US" dirty="0"/>
              <a:t> et al)</a:t>
            </a:r>
          </a:p>
        </p:txBody>
      </p:sp>
      <p:pic>
        <p:nvPicPr>
          <p:cNvPr id="10" name="Picture 9" descr="Screen Shot 2026-05-18 at 4.55.21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5334000"/>
            <a:ext cx="4496191" cy="558800"/>
          </a:xfrm>
          <a:prstGeom prst="rect">
            <a:avLst/>
          </a:prstGeom>
        </p:spPr>
      </p:pic>
      <p:pic>
        <p:nvPicPr>
          <p:cNvPr id="11" name="Picture 10" descr="Screen Shot 2026-05-18 at 4.56.14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5791200"/>
            <a:ext cx="1447800" cy="583286"/>
          </a:xfrm>
          <a:prstGeom prst="rect">
            <a:avLst/>
          </a:prstGeom>
        </p:spPr>
      </p:pic>
      <p:pic>
        <p:nvPicPr>
          <p:cNvPr id="13" name="Picture 12" descr="Screen Shot 2026-05-18 at 5.53.48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800600"/>
            <a:ext cx="1422400" cy="54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7256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Shot 2026-05-12 at 8.30.06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38200"/>
            <a:ext cx="6248400" cy="441960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057400" y="0"/>
            <a:ext cx="48141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DDIS and rho from ZEUS</a:t>
            </a:r>
          </a:p>
        </p:txBody>
      </p:sp>
      <p:pic>
        <p:nvPicPr>
          <p:cNvPr id="5" name="Picture 4" descr="Screen Shot 2026-05-12 at 8.25.1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981200"/>
            <a:ext cx="1384300" cy="749462"/>
          </a:xfrm>
          <a:prstGeom prst="rect">
            <a:avLst/>
          </a:prstGeom>
        </p:spPr>
      </p:pic>
      <p:pic>
        <p:nvPicPr>
          <p:cNvPr id="6" name="Picture 5" descr="Screen Shot 2026-05-12 at 8.27.13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005" y="914400"/>
            <a:ext cx="2456995" cy="1693881"/>
          </a:xfrm>
          <a:prstGeom prst="rect">
            <a:avLst/>
          </a:prstGeom>
        </p:spPr>
      </p:pic>
      <p:pic>
        <p:nvPicPr>
          <p:cNvPr id="7" name="Picture 6" descr="Screen Shot 2026-05-12 at 8.29.01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715000"/>
            <a:ext cx="6454020" cy="487534"/>
          </a:xfrm>
          <a:prstGeom prst="rect">
            <a:avLst/>
          </a:prstGeom>
        </p:spPr>
      </p:pic>
      <p:pic>
        <p:nvPicPr>
          <p:cNvPr id="14" name="Picture 13" descr="Screen Shot 2026-05-12 at 8.30.59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762001"/>
            <a:ext cx="3448102" cy="79047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52400" y="5181600"/>
            <a:ext cx="5867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Is the M_X  invariant mass of the </a:t>
            </a:r>
            <a:r>
              <a:rPr lang="en-US" sz="1400" dirty="0" err="1"/>
              <a:t>hadronic</a:t>
            </a:r>
            <a:r>
              <a:rPr lang="en-US" sz="1400" dirty="0"/>
              <a:t> system X (</a:t>
            </a:r>
            <a:r>
              <a:rPr lang="en-US" sz="1400" dirty="0" err="1"/>
              <a:t>γ</a:t>
            </a:r>
            <a:r>
              <a:rPr lang="en-US" sz="1400" dirty="0"/>
              <a:t>*p → XN) with M_N&lt;2.3 GeV?,     </a:t>
            </a:r>
            <a:r>
              <a:rPr lang="en-US" sz="1400" dirty="0">
                <a:solidFill>
                  <a:srgbClr val="FF6600"/>
                </a:solidFill>
              </a:rPr>
              <a:t>Why the peak at 0.9?</a:t>
            </a:r>
          </a:p>
        </p:txBody>
      </p:sp>
      <p:pic>
        <p:nvPicPr>
          <p:cNvPr id="22" name="Picture 21" descr="Screen Shot 2026-05-12 at 9.03.40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5562600"/>
            <a:ext cx="2120900" cy="433469"/>
          </a:xfrm>
          <a:prstGeom prst="rect">
            <a:avLst/>
          </a:prstGeom>
        </p:spPr>
      </p:pic>
      <p:pic>
        <p:nvPicPr>
          <p:cNvPr id="23" name="Picture 22" descr="Screen Shot 2026-05-12 at 9.04.21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5943600"/>
            <a:ext cx="2152415" cy="19902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029200" y="6096000"/>
            <a:ext cx="3712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6600"/>
                </a:solidFill>
              </a:rPr>
              <a:t>why 0.05, interval will have &lt;50% of events?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H="1" flipV="1">
            <a:off x="4724400" y="6019800"/>
            <a:ext cx="228600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Screen Shot 2026-05-12 at 9.19.12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2743200"/>
            <a:ext cx="2681767" cy="27432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143000" y="2209800"/>
            <a:ext cx="2095445" cy="83099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err="1"/>
              <a:t>SATRAP</a:t>
            </a:r>
            <a:r>
              <a:rPr lang="en-US" sz="1600" b="1" dirty="0" err="1">
                <a:sym typeface="Wingdings"/>
              </a:rPr>
              <a:t>epe’pX</a:t>
            </a:r>
            <a:endParaRPr lang="en-US" sz="1600" b="1" dirty="0">
              <a:sym typeface="Wingdings"/>
            </a:endParaRPr>
          </a:p>
          <a:p>
            <a:r>
              <a:rPr lang="en-US" sz="1600" b="1" dirty="0" err="1">
                <a:sym typeface="Wingdings"/>
              </a:rPr>
              <a:t>RHOPepe’pr</a:t>
            </a:r>
            <a:endParaRPr lang="en-US" sz="1600" b="1" dirty="0">
              <a:sym typeface="Wingdings"/>
            </a:endParaRPr>
          </a:p>
          <a:p>
            <a:r>
              <a:rPr lang="en-US" sz="1600" b="1" dirty="0" err="1">
                <a:sym typeface="Wingdings"/>
              </a:rPr>
              <a:t>SANGepe’NX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9199658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057400" y="0"/>
            <a:ext cx="48141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DDIS and rho from ZEUS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1053" y="1295400"/>
            <a:ext cx="30269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No major dependence on W for low M_X? </a:t>
            </a:r>
          </a:p>
        </p:txBody>
      </p:sp>
      <p:pic>
        <p:nvPicPr>
          <p:cNvPr id="8" name="Picture 7" descr="Screen Shot 2026-05-12 at 8.39.0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838200"/>
            <a:ext cx="6096000" cy="54102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124200" y="762000"/>
            <a:ext cx="1524000" cy="4648200"/>
          </a:xfrm>
          <a:prstGeom prst="rect">
            <a:avLst/>
          </a:prstGeom>
          <a:noFill/>
          <a:ln w="31750">
            <a:solidFill>
              <a:srgbClr val="FF0000">
                <a:alpha val="98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Screen Shot 2026-05-12 at 9.08.2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24" y="2133600"/>
            <a:ext cx="2680730" cy="1803400"/>
          </a:xfrm>
          <a:prstGeom prst="rect">
            <a:avLst/>
          </a:prstGeom>
        </p:spPr>
      </p:pic>
      <p:pic>
        <p:nvPicPr>
          <p:cNvPr id="15" name="Picture 14" descr="Screen Shot 2026-05-12 at 9.42.5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038600"/>
            <a:ext cx="2362200" cy="1905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09600" y="5334000"/>
            <a:ext cx="902811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600" b="1" dirty="0" err="1"/>
              <a:t>SATRAP</a:t>
            </a:r>
            <a:r>
              <a:rPr lang="en-US" sz="600" b="1" dirty="0" err="1">
                <a:sym typeface="Wingdings"/>
              </a:rPr>
              <a:t>epe’pX</a:t>
            </a:r>
            <a:endParaRPr lang="en-US" sz="600" b="1" dirty="0">
              <a:sym typeface="Wingdings"/>
            </a:endParaRPr>
          </a:p>
          <a:p>
            <a:r>
              <a:rPr lang="en-US" sz="600" b="1" dirty="0" err="1">
                <a:sym typeface="Wingdings"/>
              </a:rPr>
              <a:t>RHOPepe’pr</a:t>
            </a:r>
            <a:endParaRPr lang="en-US" sz="600" b="1" dirty="0">
              <a:sym typeface="Wingdings"/>
            </a:endParaRPr>
          </a:p>
          <a:p>
            <a:r>
              <a:rPr lang="en-US" sz="600" b="1" dirty="0" err="1">
                <a:sym typeface="Wingdings"/>
              </a:rPr>
              <a:t>SANGepe’NX</a:t>
            </a:r>
            <a:endParaRPr lang="en-US" sz="600" b="1" dirty="0"/>
          </a:p>
        </p:txBody>
      </p:sp>
    </p:spTree>
    <p:extLst>
      <p:ext uri="{BB962C8B-B14F-4D97-AF65-F5344CB8AC3E}">
        <p14:creationId xmlns:p14="http://schemas.microsoft.com/office/powerpoint/2010/main" val="21369746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26-05-12 at 8.47.3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523" y="914400"/>
            <a:ext cx="6062980" cy="5562600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057400" y="0"/>
            <a:ext cx="48141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DDIS and rho from ZEUS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1053" y="1295400"/>
            <a:ext cx="30269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No major dependence on W for low M_X? </a:t>
            </a:r>
          </a:p>
        </p:txBody>
      </p:sp>
      <p:sp>
        <p:nvSpPr>
          <p:cNvPr id="9" name="Rectangle 8"/>
          <p:cNvSpPr/>
          <p:nvPr/>
        </p:nvSpPr>
        <p:spPr>
          <a:xfrm>
            <a:off x="3124200" y="762000"/>
            <a:ext cx="4038600" cy="1828800"/>
          </a:xfrm>
          <a:prstGeom prst="rect">
            <a:avLst/>
          </a:prstGeom>
          <a:noFill/>
          <a:ln w="31750">
            <a:solidFill>
              <a:srgbClr val="FF0000">
                <a:alpha val="98000"/>
              </a:srgb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Screen Shot 2026-05-12 at 8.51.11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33600"/>
            <a:ext cx="2108200" cy="50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9000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0"/>
            <a:ext cx="495079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DDIS and rho from ZEUS</a:t>
            </a:r>
          </a:p>
        </p:txBody>
      </p:sp>
      <p:pic>
        <p:nvPicPr>
          <p:cNvPr id="8" name="Picture 7" descr="Screen Shot 2025-03-13 at 9.59.1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1" y="1600200"/>
            <a:ext cx="4471431" cy="38862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28600" y="914400"/>
            <a:ext cx="36528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ZEUS diffraction 1/Q</a:t>
            </a:r>
            <a:r>
              <a:rPr lang="en-US" baseline="30000" dirty="0"/>
              <a:t>6</a:t>
            </a:r>
            <a:r>
              <a:rPr lang="en-US" dirty="0"/>
              <a:t> at  low M_X   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371600" y="1447800"/>
            <a:ext cx="457200" cy="1371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6200" y="5715000"/>
            <a:ext cx="5562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What are the other ~70-80% contributions to DDIS in the low MX bin, at low Q</a:t>
            </a:r>
            <a:r>
              <a:rPr lang="en-US" baseline="30000" dirty="0"/>
              <a:t>2</a:t>
            </a:r>
            <a:r>
              <a:rPr lang="en-US" dirty="0"/>
              <a:t>, in particular?</a:t>
            </a:r>
          </a:p>
        </p:txBody>
      </p:sp>
      <p:pic>
        <p:nvPicPr>
          <p:cNvPr id="18" name="Picture 17" descr="Screen Shot 2026-05-12 at 4.01.3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265800"/>
            <a:ext cx="4324578" cy="28490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7391400" y="1875400"/>
            <a:ext cx="1441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W ≈ 45 GeV</a:t>
            </a:r>
            <a:endParaRPr lang="en-US" dirty="0"/>
          </a:p>
        </p:txBody>
      </p:sp>
      <p:pic>
        <p:nvPicPr>
          <p:cNvPr id="5" name="Picture 4" descr="Screen Shot 2026-05-12 at 4.15.5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762000"/>
            <a:ext cx="2997200" cy="424533"/>
          </a:xfrm>
          <a:prstGeom prst="rect">
            <a:avLst/>
          </a:prstGeom>
        </p:spPr>
      </p:pic>
      <p:pic>
        <p:nvPicPr>
          <p:cNvPr id="6" name="Picture 5" descr="Screen Shot 2026-05-12 at 4.17.2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802" y="4267200"/>
            <a:ext cx="3429000" cy="230981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0" y="914400"/>
            <a:ext cx="15949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Q</a:t>
            </a:r>
            <a:r>
              <a:rPr lang="en-US" sz="1600" baseline="30000" dirty="0"/>
              <a:t>2</a:t>
            </a:r>
            <a:r>
              <a:rPr lang="en-US" sz="1600" dirty="0"/>
              <a:t> from Claude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0194" y="5867400"/>
            <a:ext cx="11938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wrong M</a:t>
            </a:r>
            <a:r>
              <a:rPr lang="en-US" sz="1200" baseline="-25000" dirty="0"/>
              <a:t>X</a:t>
            </a:r>
            <a:r>
              <a:rPr lang="en-US" sz="1200" dirty="0"/>
              <a:t>(3.1)</a:t>
            </a:r>
          </a:p>
        </p:txBody>
      </p:sp>
      <p:cxnSp>
        <p:nvCxnSpPr>
          <p:cNvPr id="24" name="Straight Arrow Connector 23"/>
          <p:cNvCxnSpPr>
            <a:stCxn id="13" idx="1"/>
          </p:cNvCxnSpPr>
          <p:nvPr/>
        </p:nvCxnSpPr>
        <p:spPr>
          <a:xfrm flipH="1">
            <a:off x="7645394" y="6005900"/>
            <a:ext cx="304800" cy="13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 descr="Screen Shot 2026-05-12 at 4.25.30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544" y="2465421"/>
            <a:ext cx="508000" cy="3048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53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0"/>
            <a:ext cx="292099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rho from ZEUS</a:t>
            </a:r>
          </a:p>
        </p:txBody>
      </p:sp>
      <p:pic>
        <p:nvPicPr>
          <p:cNvPr id="3" name="Picture 2" descr="Screen Shot 2026-05-12 at 9.29.4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748" y="914400"/>
            <a:ext cx="5396986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6200" y="2362200"/>
            <a:ext cx="4038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is this indicating that rho0 is more dominated by longitudinal photons than any other processes (</a:t>
            </a:r>
            <a:r>
              <a:rPr lang="en-US" dirty="0" err="1"/>
              <a:t>prodicing</a:t>
            </a:r>
            <a:r>
              <a:rPr lang="en-US" dirty="0"/>
              <a:t> </a:t>
            </a:r>
            <a:r>
              <a:rPr lang="en-US" dirty="0" err="1"/>
              <a:t>pions</a:t>
            </a:r>
            <a:r>
              <a:rPr lang="en-US" dirty="0"/>
              <a:t>)?</a:t>
            </a:r>
          </a:p>
          <a:p>
            <a:endParaRPr lang="en-US" dirty="0"/>
          </a:p>
          <a:p>
            <a:r>
              <a:rPr lang="en-US" dirty="0" err="1"/>
              <a:t>sigma_L</a:t>
            </a:r>
            <a:r>
              <a:rPr lang="en-US" dirty="0"/>
              <a:t>/</a:t>
            </a:r>
            <a:r>
              <a:rPr lang="en-US" dirty="0" err="1"/>
              <a:t>sigma_T</a:t>
            </a:r>
            <a:r>
              <a:rPr lang="en-US" dirty="0"/>
              <a:t> ~Q^2? What is epsilon?</a:t>
            </a:r>
          </a:p>
          <a:p>
            <a:endParaRPr lang="en-US" dirty="0"/>
          </a:p>
          <a:p>
            <a:r>
              <a:rPr lang="en-US" dirty="0"/>
              <a:t>What is </a:t>
            </a:r>
            <a:r>
              <a:rPr lang="en-US" dirty="0" err="1"/>
              <a:t>sigma_T</a:t>
            </a:r>
            <a:r>
              <a:rPr lang="en-US" dirty="0"/>
              <a:t> Q^2-dependence</a:t>
            </a:r>
          </a:p>
        </p:txBody>
      </p:sp>
      <p:pic>
        <p:nvPicPr>
          <p:cNvPr id="7" name="Picture 6" descr="Screen Shot 2026-05-12 at 9.46.2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914400"/>
            <a:ext cx="3733800" cy="71923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23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563563"/>
          </a:xfrm>
        </p:spPr>
        <p:txBody>
          <a:bodyPr/>
          <a:lstStyle/>
          <a:p>
            <a:r>
              <a:rPr lang="en-US" dirty="0"/>
              <a:t>Precision measurements in SIDIS and HEP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657600"/>
          </a:xfrm>
        </p:spPr>
        <p:txBody>
          <a:bodyPr/>
          <a:lstStyle/>
          <a:p>
            <a:r>
              <a:rPr lang="en-US" sz="2000" dirty="0">
                <a:solidFill>
                  <a:srgbClr val="000090"/>
                </a:solidFill>
              </a:rPr>
              <a:t>SIDIS interpretation in terms of TMDs requires detailed understanding of exclusive VM contributions</a:t>
            </a:r>
          </a:p>
          <a:p>
            <a:r>
              <a:rPr lang="en-US" sz="2000" dirty="0">
                <a:solidFill>
                  <a:srgbClr val="000090"/>
                </a:solidFill>
              </a:rPr>
              <a:t>Measurements of VM observables, require detailed understanding of multidimensional acceptances, also for integrated x-sections</a:t>
            </a:r>
          </a:p>
          <a:p>
            <a:r>
              <a:rPr lang="en-US" sz="2000" dirty="0">
                <a:solidFill>
                  <a:srgbClr val="000090"/>
                </a:solidFill>
              </a:rPr>
              <a:t>Detailed MC describing VMs is critical, also for AI-enabled inference of </a:t>
            </a:r>
            <a:r>
              <a:rPr lang="en-US" sz="2000" dirty="0" err="1">
                <a:solidFill>
                  <a:srgbClr val="000090"/>
                </a:solidFill>
              </a:rPr>
              <a:t>helicity</a:t>
            </a:r>
            <a:r>
              <a:rPr lang="en-US" sz="2000" dirty="0">
                <a:solidFill>
                  <a:srgbClr val="000090"/>
                </a:solidFill>
              </a:rPr>
              <a:t> amplitudes</a:t>
            </a:r>
          </a:p>
          <a:p>
            <a:r>
              <a:rPr lang="en-US" sz="2000" dirty="0">
                <a:solidFill>
                  <a:srgbClr val="000090"/>
                </a:solidFill>
              </a:rPr>
              <a:t>Validation of claims on separating different dynamical contributions through measurements of target and beam spin asymmetries  important advantage of JLab</a:t>
            </a:r>
          </a:p>
          <a:p>
            <a:r>
              <a:rPr lang="en-US" sz="2000" dirty="0">
                <a:solidFill>
                  <a:srgbClr val="000090"/>
                </a:solidFill>
              </a:rPr>
              <a:t>Combination of different beam energies, good resolutions, high statistics, makes JLab a unique place for VM studies</a:t>
            </a:r>
          </a:p>
          <a:p>
            <a:endParaRPr lang="en-US" sz="28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" y="990600"/>
            <a:ext cx="861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 requirements in </a:t>
            </a:r>
            <a:r>
              <a:rPr lang="en-US" u="sng" dirty="0"/>
              <a:t>precision</a:t>
            </a:r>
            <a:r>
              <a:rPr lang="en-US" dirty="0"/>
              <a:t> </a:t>
            </a:r>
            <a:r>
              <a:rPr lang="en-US" u="sng" dirty="0"/>
              <a:t>multidimensional</a:t>
            </a:r>
            <a:r>
              <a:rPr lang="en-US" dirty="0"/>
              <a:t> measurements in hadron production in SIDIS and HEP, needed for proper interpretations in terms of 3D partonic distributions (TMDs and GPDs)</a:t>
            </a:r>
          </a:p>
        </p:txBody>
      </p:sp>
    </p:spTree>
    <p:extLst>
      <p:ext uri="{BB962C8B-B14F-4D97-AF65-F5344CB8AC3E}">
        <p14:creationId xmlns:p14="http://schemas.microsoft.com/office/powerpoint/2010/main" val="24727564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46B81-5817-47B4-055D-1EF211AB0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Number Placeholder 7">
            <a:extLst>
              <a:ext uri="{FF2B5EF4-FFF2-40B4-BE49-F238E27FC236}">
                <a16:creationId xmlns:a16="http://schemas.microsoft.com/office/drawing/2014/main" id="{B2F268F2-BD92-AB01-E729-B16384AC42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38F1C5EF-DFEF-E044-9FA9-083B6DB4F0B1}" type="slidenum">
              <a:rPr lang="en-US" sz="1400"/>
              <a:pPr/>
              <a:t>48</a:t>
            </a:fld>
            <a:endParaRPr lang="en-US" sz="1400"/>
          </a:p>
        </p:txBody>
      </p:sp>
      <p:sp>
        <p:nvSpPr>
          <p:cNvPr id="15362" name="Footer Placeholder 8">
            <a:extLst>
              <a:ext uri="{FF2B5EF4-FFF2-40B4-BE49-F238E27FC236}">
                <a16:creationId xmlns:a16="http://schemas.microsoft.com/office/drawing/2014/main" id="{ACC9E111-8123-57E2-9E7C-A624ED26FF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565900"/>
            <a:ext cx="3276600" cy="3206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/>
              <a:t>H. Avakian, EMMI, June 15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C6E346-3FAD-E893-E0C2-E20E75FDF4C4}"/>
              </a:ext>
            </a:extLst>
          </p:cNvPr>
          <p:cNvSpPr/>
          <p:nvPr/>
        </p:nvSpPr>
        <p:spPr>
          <a:xfrm>
            <a:off x="609600" y="152400"/>
            <a:ext cx="815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dirty="0">
                <a:solidFill>
                  <a:srgbClr val="000000"/>
                </a:solidFill>
              </a:rPr>
              <a:t>From electron cross sections to </a:t>
            </a:r>
            <a:r>
              <a:rPr lang="en-US" sz="2800" dirty="0">
                <a:solidFill>
                  <a:srgbClr val="000000"/>
                </a:solidFill>
                <a:latin typeface="Symbol"/>
              </a:rPr>
              <a:t>g</a:t>
            </a:r>
            <a:r>
              <a:rPr lang="en-US" sz="2800" dirty="0">
                <a:solidFill>
                  <a:srgbClr val="000000"/>
                </a:solidFill>
              </a:rPr>
              <a:t>*</a:t>
            </a:r>
            <a:r>
              <a:rPr lang="en-US" sz="2800" dirty="0" err="1">
                <a:solidFill>
                  <a:srgbClr val="000000"/>
                </a:solidFill>
              </a:rPr>
              <a:t>p</a:t>
            </a:r>
            <a:r>
              <a:rPr lang="en-US" sz="2800" dirty="0" err="1">
                <a:solidFill>
                  <a:srgbClr val="000000"/>
                </a:solidFill>
                <a:sym typeface="Wingdings"/>
              </a:rPr>
              <a:t>hX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3" name="Picture 2" descr="Screen Shot 2026-05-18 at 6.09.5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43000"/>
            <a:ext cx="8458200" cy="1079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34000" y="914400"/>
            <a:ext cx="18490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hep-</a:t>
            </a:r>
            <a:r>
              <a:rPr lang="tr-TR" dirty="0" err="1"/>
              <a:t>ph</a:t>
            </a:r>
            <a:r>
              <a:rPr lang="tr-TR" dirty="0"/>
              <a:t>/0611265</a:t>
            </a:r>
            <a:endParaRPr lang="en-US" dirty="0"/>
          </a:p>
        </p:txBody>
      </p:sp>
      <p:pic>
        <p:nvPicPr>
          <p:cNvPr id="6" name="Picture 5" descr="Screen Shot 2026-05-18 at 6.11.1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286000"/>
            <a:ext cx="2527300" cy="342900"/>
          </a:xfrm>
          <a:prstGeom prst="rect">
            <a:avLst/>
          </a:prstGeom>
        </p:spPr>
      </p:pic>
      <p:pic>
        <p:nvPicPr>
          <p:cNvPr id="7" name="Picture 6" descr="Screen Shot 2026-05-18 at 6.11.44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67000"/>
            <a:ext cx="6172200" cy="863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867400" y="2438400"/>
            <a:ext cx="2904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  <a:r>
              <a:rPr lang="en-US" dirty="0" err="1"/>
              <a:t>helicity</a:t>
            </a:r>
            <a:r>
              <a:rPr lang="en-US" dirty="0"/>
              <a:t> structure functions</a:t>
            </a:r>
          </a:p>
        </p:txBody>
      </p:sp>
      <p:pic>
        <p:nvPicPr>
          <p:cNvPr id="10" name="Picture 9" descr="Screen Shot 2026-05-18 at 6.13.10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819400"/>
            <a:ext cx="1955800" cy="567018"/>
          </a:xfrm>
          <a:prstGeom prst="rect">
            <a:avLst/>
          </a:prstGeom>
        </p:spPr>
      </p:pic>
      <p:pic>
        <p:nvPicPr>
          <p:cNvPr id="11" name="Picture 10" descr="Screen Shot 2026-05-18 at 6.13.52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4800"/>
            <a:ext cx="9144000" cy="113057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172200" y="4038600"/>
            <a:ext cx="1866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dirty="0"/>
              <a:t>hep-ph/0503023</a:t>
            </a:r>
            <a:endParaRPr lang="en-US" dirty="0"/>
          </a:p>
        </p:txBody>
      </p:sp>
      <p:pic>
        <p:nvPicPr>
          <p:cNvPr id="13" name="Picture 12" descr="Screen Shot 2026-05-18 at 6.14.41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5029200"/>
            <a:ext cx="1917700" cy="523009"/>
          </a:xfrm>
          <a:prstGeom prst="rect">
            <a:avLst/>
          </a:prstGeom>
        </p:spPr>
      </p:pic>
      <p:pic>
        <p:nvPicPr>
          <p:cNvPr id="14" name="Picture 13" descr="Screen Shot 2026-05-18 at 6.15.41 P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5105400"/>
            <a:ext cx="1333500" cy="393700"/>
          </a:xfrm>
          <a:prstGeom prst="rect">
            <a:avLst/>
          </a:prstGeom>
        </p:spPr>
      </p:pic>
      <p:pic>
        <p:nvPicPr>
          <p:cNvPr id="15" name="Picture 14" descr="Screen Shot 2026-05-18 at 6.16.10 P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562600"/>
            <a:ext cx="3657600" cy="755374"/>
          </a:xfrm>
          <a:prstGeom prst="rect">
            <a:avLst/>
          </a:prstGeom>
        </p:spPr>
      </p:pic>
      <p:pic>
        <p:nvPicPr>
          <p:cNvPr id="16" name="Picture 15" descr="Screen Shot 2026-05-18 at 6.16.43 P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5715000"/>
            <a:ext cx="2451100" cy="711200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4114800" y="2514600"/>
            <a:ext cx="1524000" cy="1371600"/>
          </a:xfrm>
          <a:prstGeom prst="ellipse">
            <a:avLst/>
          </a:prstGeom>
          <a:noFill/>
          <a:ln w="31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196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creen Shot 2024-09-20 at 10.53.4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990600"/>
            <a:ext cx="5791200" cy="3733800"/>
          </a:xfrm>
          <a:prstGeom prst="rect">
            <a:avLst/>
          </a:prstGeom>
        </p:spPr>
      </p:pic>
      <p:sp>
        <p:nvSpPr>
          <p:cNvPr id="30723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58200" y="6588125"/>
            <a:ext cx="685800" cy="3206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0835FA59-6645-7045-8534-77A606FB0123}" type="slidenum">
              <a:rPr lang="en-US" sz="1400"/>
              <a:pPr/>
              <a:t>49</a:t>
            </a:fld>
            <a:endParaRPr lang="en-US" sz="1400"/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198438"/>
            <a:ext cx="8229600" cy="563562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Arial" charset="0"/>
                <a:ea typeface="MS PGothic" charset="0"/>
              </a:rPr>
              <a:t>Exclusive </a:t>
            </a:r>
            <a:r>
              <a:rPr lang="en-US" sz="3200" dirty="0">
                <a:latin typeface="Symbol"/>
                <a:ea typeface="MS PGothic" charset="0"/>
              </a:rPr>
              <a:t>r</a:t>
            </a:r>
            <a:r>
              <a:rPr lang="en-US" sz="3200" dirty="0">
                <a:latin typeface="Arial" charset="0"/>
                <a:ea typeface="MS PGothic" charset="0"/>
              </a:rPr>
              <a:t>0s: impact on SIDIS multiplicities</a:t>
            </a:r>
          </a:p>
        </p:txBody>
      </p:sp>
      <p:sp>
        <p:nvSpPr>
          <p:cNvPr id="30725" name="Footer Placeholder 9"/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it-IT" sz="1400"/>
              <a:t>H. Avakian, EMMI, June 15</a:t>
            </a:r>
            <a:endParaRPr lang="en-US" sz="1400"/>
          </a:p>
        </p:txBody>
      </p:sp>
      <p:sp>
        <p:nvSpPr>
          <p:cNvPr id="30726" name="Text Box 16"/>
          <p:cNvSpPr txBox="1">
            <a:spLocks noChangeArrowheads="1"/>
          </p:cNvSpPr>
          <p:nvPr/>
        </p:nvSpPr>
        <p:spPr bwMode="auto">
          <a:xfrm>
            <a:off x="609600" y="5715000"/>
            <a:ext cx="8305800" cy="707886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indent="0" eaLnBrk="1" hangingPunct="1"/>
            <a:r>
              <a:rPr lang="en-US" sz="2000" dirty="0"/>
              <a:t>The “diffractive” rho will bias extractions of TMDs, unless properly subtracted in multidimensional space of SIDIS measurements. </a:t>
            </a:r>
          </a:p>
        </p:txBody>
      </p:sp>
      <p:sp>
        <p:nvSpPr>
          <p:cNvPr id="30737" name="TextBox 18"/>
          <p:cNvSpPr txBox="1">
            <a:spLocks noChangeArrowheads="1"/>
          </p:cNvSpPr>
          <p:nvPr/>
        </p:nvSpPr>
        <p:spPr bwMode="auto">
          <a:xfrm>
            <a:off x="4191000" y="1143000"/>
            <a:ext cx="1257755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100" dirty="0"/>
              <a:t>0.18&lt;x&lt;0.22</a:t>
            </a:r>
          </a:p>
          <a:p>
            <a:r>
              <a:rPr lang="en-US" sz="1100" dirty="0"/>
              <a:t>0.5&lt;z0.7</a:t>
            </a:r>
          </a:p>
          <a:p>
            <a:r>
              <a:rPr lang="en-US" sz="1100" dirty="0"/>
              <a:t>Q</a:t>
            </a:r>
            <a:r>
              <a:rPr lang="en-US" sz="1100" baseline="30000" dirty="0"/>
              <a:t>2</a:t>
            </a:r>
            <a:r>
              <a:rPr lang="en-US" sz="1100" dirty="0"/>
              <a:t>=2 GeV</a:t>
            </a:r>
            <a:r>
              <a:rPr lang="en-US" sz="1100" baseline="30000" dirty="0"/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2133600" y="4800600"/>
            <a:ext cx="480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Estimated ~20% contributions from exclusive </a:t>
            </a:r>
            <a:r>
              <a:rPr lang="en-US" dirty="0">
                <a:latin typeface="Symbol"/>
                <a:ea typeface="MS PGothic" charset="0"/>
              </a:rPr>
              <a:t>r</a:t>
            </a:r>
            <a:r>
              <a:rPr lang="en-US" dirty="0">
                <a:ea typeface="MS PGothic" charset="0"/>
              </a:rPr>
              <a:t>0</a:t>
            </a:r>
            <a:r>
              <a:rPr lang="en-US" dirty="0"/>
              <a:t>, mainly show up at low P</a:t>
            </a:r>
            <a:r>
              <a:rPr lang="en-US" baseline="-25000" dirty="0"/>
              <a:t>T</a:t>
            </a:r>
            <a:r>
              <a:rPr lang="en-US" dirty="0"/>
              <a:t> in SIDIS, messing up extracted P</a:t>
            </a:r>
            <a:r>
              <a:rPr lang="en-US" baseline="-25000" dirty="0"/>
              <a:t>T</a:t>
            </a:r>
            <a:r>
              <a:rPr lang="en-US" dirty="0"/>
              <a:t>-dependences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67200" y="1981200"/>
            <a:ext cx="1597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total </a:t>
            </a:r>
            <a:r>
              <a:rPr lang="en-US" dirty="0" err="1"/>
              <a:t>e</a:t>
            </a:r>
            <a:r>
              <a:rPr lang="en-US" dirty="0" err="1">
                <a:latin typeface="Symbol"/>
              </a:rPr>
              <a:t>p</a:t>
            </a:r>
            <a:r>
              <a:rPr lang="en-US" dirty="0" err="1"/>
              <a:t>+X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209800" y="2057400"/>
            <a:ext cx="0" cy="3276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59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C77F6-E576-42B4-5431-DD72BCC2E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3C05571A-1F2A-B209-4FFC-4281E99066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423" y="1219200"/>
            <a:ext cx="2414874" cy="1671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5" name="Slide Number Placeholder 2">
            <a:extLst>
              <a:ext uri="{FF2B5EF4-FFF2-40B4-BE49-F238E27FC236}">
                <a16:creationId xmlns:a16="http://schemas.microsoft.com/office/drawing/2014/main" id="{FFF60438-C21D-A714-CD00-674E4FD3402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3AA96D1-095C-BA4D-8A2E-C284B1B58273}" type="slidenum">
              <a:rPr lang="en-US" sz="1400">
                <a:ea typeface="MS PGothic" charset="0"/>
                <a:cs typeface="MS PGothic" charset="0"/>
              </a:rPr>
              <a:pPr/>
              <a:t>5</a:t>
            </a:fld>
            <a:endParaRPr lang="en-US" sz="1400">
              <a:ea typeface="MS PGothic" charset="0"/>
              <a:cs typeface="MS PGothic" charset="0"/>
            </a:endParaRPr>
          </a:p>
        </p:txBody>
      </p:sp>
      <p:sp>
        <p:nvSpPr>
          <p:cNvPr id="21506" name="TextBox 4">
            <a:extLst>
              <a:ext uri="{FF2B5EF4-FFF2-40B4-BE49-F238E27FC236}">
                <a16:creationId xmlns:a16="http://schemas.microsoft.com/office/drawing/2014/main" id="{62B6EF90-D857-CEF0-76ED-BD90E9E8C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524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800" dirty="0">
                <a:ea typeface="MS PGothic" charset="0"/>
                <a:cs typeface="MS PGothic" charset="0"/>
              </a:rPr>
              <a:t>One-photon exchange cross sections for </a:t>
            </a:r>
            <a:r>
              <a:rPr lang="en-US" sz="2800" dirty="0" err="1">
                <a:ea typeface="MS PGothic" charset="0"/>
                <a:cs typeface="MS PGothic" charset="0"/>
              </a:rPr>
              <a:t>eh</a:t>
            </a:r>
            <a:r>
              <a:rPr lang="en-US" sz="2800" dirty="0" err="1">
                <a:ea typeface="MS PGothic" charset="0"/>
                <a:cs typeface="MS PGothic" charset="0"/>
                <a:sym typeface="Wingdings"/>
              </a:rPr>
              <a:t>e’hX</a:t>
            </a:r>
            <a:endParaRPr lang="en-US" sz="2800" dirty="0">
              <a:ea typeface="MS PGothic" charset="0"/>
              <a:cs typeface="MS PGothic" charset="0"/>
            </a:endParaRPr>
          </a:p>
        </p:txBody>
      </p:sp>
      <p:pic>
        <p:nvPicPr>
          <p:cNvPr id="21507" name="Picture 3" descr="latex-image-1.pdf">
            <a:extLst>
              <a:ext uri="{FF2B5EF4-FFF2-40B4-BE49-F238E27FC236}">
                <a16:creationId xmlns:a16="http://schemas.microsoft.com/office/drawing/2014/main" id="{AE51CBE4-0137-C445-FB5B-213A8F60E6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1" y="838200"/>
            <a:ext cx="5943599" cy="53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08" name="Group 23">
            <a:extLst>
              <a:ext uri="{FF2B5EF4-FFF2-40B4-BE49-F238E27FC236}">
                <a16:creationId xmlns:a16="http://schemas.microsoft.com/office/drawing/2014/main" id="{8D0B0C28-B0F8-4EE0-0BDE-8EB544F27DBA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1833562"/>
            <a:ext cx="3546475" cy="833438"/>
            <a:chOff x="1103435" y="1553704"/>
            <a:chExt cx="4153329" cy="1181681"/>
          </a:xfrm>
        </p:grpSpPr>
        <p:pic>
          <p:nvPicPr>
            <p:cNvPr id="21518" name="Picture 4" descr="latex-image-1.pdf">
              <a:extLst>
                <a:ext uri="{FF2B5EF4-FFF2-40B4-BE49-F238E27FC236}">
                  <a16:creationId xmlns:a16="http://schemas.microsoft.com/office/drawing/2014/main" id="{DD18A9E1-9A90-6234-E39A-A1D5FFBF9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435" y="1553704"/>
              <a:ext cx="1729642" cy="280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9" name="Picture 5" descr="latex-image-1.pdf">
              <a:extLst>
                <a:ext uri="{FF2B5EF4-FFF2-40B4-BE49-F238E27FC236}">
                  <a16:creationId xmlns:a16="http://schemas.microsoft.com/office/drawing/2014/main" id="{D355FF84-0A9E-1D58-5CBD-69086A6494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435" y="1890344"/>
              <a:ext cx="1499090" cy="3223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ight Brace 6">
              <a:extLst>
                <a:ext uri="{FF2B5EF4-FFF2-40B4-BE49-F238E27FC236}">
                  <a16:creationId xmlns:a16="http://schemas.microsoft.com/office/drawing/2014/main" id="{5208A9D6-A08B-173E-B04B-E5C8CAB2FBF4}"/>
                </a:ext>
              </a:extLst>
            </p:cNvPr>
            <p:cNvSpPr/>
            <p:nvPr/>
          </p:nvSpPr>
          <p:spPr>
            <a:xfrm>
              <a:off x="2988608" y="1553704"/>
              <a:ext cx="401575" cy="1181681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521" name="TextBox 7">
              <a:extLst>
                <a:ext uri="{FF2B5EF4-FFF2-40B4-BE49-F238E27FC236}">
                  <a16:creationId xmlns:a16="http://schemas.microsoft.com/office/drawing/2014/main" id="{A6070F80-C5FD-2A88-F534-1E2194C070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0692" y="2212729"/>
              <a:ext cx="81021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is-IS" sz="1800"/>
                <a:t>…........</a:t>
              </a:r>
              <a:endParaRPr lang="en-US" sz="1800"/>
            </a:p>
          </p:txBody>
        </p:sp>
        <p:pic>
          <p:nvPicPr>
            <p:cNvPr id="21522" name="Picture 8" descr="latex-image-1.pdf">
              <a:extLst>
                <a:ext uri="{FF2B5EF4-FFF2-40B4-BE49-F238E27FC236}">
                  <a16:creationId xmlns:a16="http://schemas.microsoft.com/office/drawing/2014/main" id="{A3C19D9C-3827-5E02-D93F-9C3E7174D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4819" y="1890344"/>
              <a:ext cx="1671945" cy="2715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509" name="Picture 10" descr="latex-image-1.pdf">
            <a:extLst>
              <a:ext uri="{FF2B5EF4-FFF2-40B4-BE49-F238E27FC236}">
                <a16:creationId xmlns:a16="http://schemas.microsoft.com/office/drawing/2014/main" id="{9CF296FC-C316-50F2-B221-B7173D048A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891036"/>
            <a:ext cx="6751637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Box 2">
            <a:extLst>
              <a:ext uri="{FF2B5EF4-FFF2-40B4-BE49-F238E27FC236}">
                <a16:creationId xmlns:a16="http://schemas.microsoft.com/office/drawing/2014/main" id="{6611B952-9A19-A561-E5BE-E03D1B622F89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703637" y="2587823"/>
            <a:ext cx="2819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dirty="0">
                <a:ea typeface="MS PGothic" charset="0"/>
                <a:cs typeface="MS PGothic" charset="0"/>
              </a:rPr>
              <a:t>TMD Fragmentation Function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804A839-DB7D-7F97-BEEA-B72840001B85}"/>
              </a:ext>
            </a:extLst>
          </p:cNvPr>
          <p:cNvCxnSpPr/>
          <p:nvPr/>
        </p:nvCxnSpPr>
        <p:spPr>
          <a:xfrm>
            <a:off x="3352800" y="2362200"/>
            <a:ext cx="0" cy="2936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0116083C-7C63-CA90-7778-67EE21FFA561}"/>
              </a:ext>
            </a:extLst>
          </p:cNvPr>
          <p:cNvSpPr/>
          <p:nvPr/>
        </p:nvSpPr>
        <p:spPr>
          <a:xfrm>
            <a:off x="4343400" y="990600"/>
            <a:ext cx="8382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E98DFB13-F9E9-3A8C-BBC2-D9652188306B}"/>
              </a:ext>
            </a:extLst>
          </p:cNvPr>
          <p:cNvSpPr/>
          <p:nvPr/>
        </p:nvSpPr>
        <p:spPr bwMode="auto">
          <a:xfrm>
            <a:off x="5912458" y="3723600"/>
            <a:ext cx="342900" cy="1915200"/>
          </a:xfrm>
          <a:prstGeom prst="rightBrace">
            <a:avLst>
              <a:gd name="adj1" fmla="val 75000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185621BE-42C8-ECE8-5AF3-1CAADBC0B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202" y="3817609"/>
            <a:ext cx="691831" cy="26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is-IS" sz="1800"/>
              <a:t>…........</a:t>
            </a:r>
            <a:endParaRPr lang="en-US" sz="1800"/>
          </a:p>
        </p:txBody>
      </p:sp>
      <p:pic>
        <p:nvPicPr>
          <p:cNvPr id="26" name="Picture 8" descr="latex-image-1.pdf">
            <a:extLst>
              <a:ext uri="{FF2B5EF4-FFF2-40B4-BE49-F238E27FC236}">
                <a16:creationId xmlns:a16="http://schemas.microsoft.com/office/drawing/2014/main" id="{D0C09DF7-BF4F-2931-127E-F19AA080D6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890055"/>
            <a:ext cx="1427653" cy="18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latex-image-1.pdf">
            <a:extLst>
              <a:ext uri="{FF2B5EF4-FFF2-40B4-BE49-F238E27FC236}">
                <a16:creationId xmlns:a16="http://schemas.microsoft.com/office/drawing/2014/main" id="{F4D12ABD-AE28-785F-DA92-3EAFEE4004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8" y="3689240"/>
            <a:ext cx="4800600" cy="28117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ACCA60D-A8B4-C553-7CEA-8AD05B91EA67}"/>
              </a:ext>
            </a:extLst>
          </p:cNvPr>
          <p:cNvGrpSpPr/>
          <p:nvPr/>
        </p:nvGrpSpPr>
        <p:grpSpPr>
          <a:xfrm>
            <a:off x="304800" y="4668776"/>
            <a:ext cx="5356303" cy="950497"/>
            <a:chOff x="228600" y="4419600"/>
            <a:chExt cx="5965903" cy="1332131"/>
          </a:xfrm>
        </p:grpSpPr>
        <p:pic>
          <p:nvPicPr>
            <p:cNvPr id="6" name="Picture 5" descr="latex-image-1.pdf">
              <a:extLst>
                <a:ext uri="{FF2B5EF4-FFF2-40B4-BE49-F238E27FC236}">
                  <a16:creationId xmlns:a16="http://schemas.microsoft.com/office/drawing/2014/main" id="{18AE4890-4BB7-3677-C60D-DBA017E84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4419600"/>
              <a:ext cx="5965903" cy="381000"/>
            </a:xfrm>
            <a:prstGeom prst="rect">
              <a:avLst/>
            </a:prstGeom>
          </p:spPr>
        </p:pic>
        <p:pic>
          <p:nvPicPr>
            <p:cNvPr id="8" name="Picture 7" descr="latex-image-1.pdf">
              <a:extLst>
                <a:ext uri="{FF2B5EF4-FFF2-40B4-BE49-F238E27FC236}">
                  <a16:creationId xmlns:a16="http://schemas.microsoft.com/office/drawing/2014/main" id="{E614E8D7-DC46-F4A6-5843-5BA2161CD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200" y="5105400"/>
              <a:ext cx="1905000" cy="46216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661A4CB-E1DD-E27D-C4FE-9EDEE5D6A728}"/>
                </a:ext>
              </a:extLst>
            </p:cNvPr>
            <p:cNvSpPr txBox="1"/>
            <p:nvPr/>
          </p:nvSpPr>
          <p:spPr>
            <a:xfrm>
              <a:off x="2819400" y="5105400"/>
              <a:ext cx="336502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 typeface="Wingdings" charset="0"/>
                <a:buChar char="à"/>
              </a:pPr>
              <a:r>
                <a:rPr lang="en-US" dirty="0">
                  <a:sym typeface="Wingdings"/>
                </a:rPr>
                <a:t>most significant</a:t>
              </a:r>
            </a:p>
            <a:p>
              <a:pPr marL="285750" indent="-285750">
                <a:buFont typeface="Wingdings" charset="0"/>
                <a:buChar char="à"/>
              </a:pPr>
              <a:r>
                <a:rPr lang="en-US" dirty="0">
                  <a:sym typeface="Wingdings"/>
                </a:rPr>
                <a:t>increases at higher energies</a:t>
              </a:r>
              <a:endParaRPr lang="en-US" dirty="0"/>
            </a:p>
          </p:txBody>
        </p:sp>
      </p:grp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6E00AE3-0B62-1355-59D9-6C6A03C47E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04D2E6-4ED8-2BF7-112C-9E3CBD051F0F}"/>
              </a:ext>
            </a:extLst>
          </p:cNvPr>
          <p:cNvSpPr txBox="1"/>
          <p:nvPr/>
        </p:nvSpPr>
        <p:spPr>
          <a:xfrm>
            <a:off x="0" y="5791200"/>
            <a:ext cx="91440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What type of exclusive processes should we cut out from experiment to have an adequate comparison with theory which doesn’t have longitudinal photon contributions?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7F6083-C6E3-3905-B1AE-7A3771A98376}"/>
              </a:ext>
            </a:extLst>
          </p:cNvPr>
          <p:cNvSpPr txBox="1"/>
          <p:nvPr/>
        </p:nvSpPr>
        <p:spPr>
          <a:xfrm>
            <a:off x="6553200" y="5117068"/>
            <a:ext cx="1326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experiment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56CF6CF4-412F-E334-F95E-149401609C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66544" y="2840235"/>
            <a:ext cx="2307169" cy="1876123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840246D-9FA8-89FA-4185-72090387A4DD}"/>
              </a:ext>
            </a:extLst>
          </p:cNvPr>
          <p:cNvCxnSpPr>
            <a:cxnSpLocks/>
          </p:cNvCxnSpPr>
          <p:nvPr/>
        </p:nvCxnSpPr>
        <p:spPr>
          <a:xfrm>
            <a:off x="8077200" y="2590800"/>
            <a:ext cx="0" cy="688379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424AAE3-5A48-12AB-D19E-C9B226A2C6C3}"/>
              </a:ext>
            </a:extLst>
          </p:cNvPr>
          <p:cNvSpPr txBox="1"/>
          <p:nvPr/>
        </p:nvSpPr>
        <p:spPr>
          <a:xfrm>
            <a:off x="19933" y="4191000"/>
            <a:ext cx="13135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</a:rPr>
              <a:t>missing in SIDIS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792AA4-5E6F-0D10-F171-AD7FEFADE678}"/>
              </a:ext>
            </a:extLst>
          </p:cNvPr>
          <p:cNvSpPr txBox="1"/>
          <p:nvPr/>
        </p:nvSpPr>
        <p:spPr>
          <a:xfrm>
            <a:off x="16179" y="1447800"/>
            <a:ext cx="2494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SIDIS phenomenology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9B1404-F273-2CF3-778D-A47A2F3A49F9}"/>
              </a:ext>
            </a:extLst>
          </p:cNvPr>
          <p:cNvSpPr/>
          <p:nvPr/>
        </p:nvSpPr>
        <p:spPr>
          <a:xfrm>
            <a:off x="5526115" y="1738809"/>
            <a:ext cx="1295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ea typeface="MS PGothic" charset="0"/>
                <a:sym typeface="Wingdings" charset="0"/>
              </a:rPr>
              <a:t>probability to produce </a:t>
            </a:r>
            <a:r>
              <a:rPr lang="en-US" sz="1400" dirty="0">
                <a:latin typeface="Symbol" charset="0"/>
                <a:ea typeface="MS PGothic" charset="0"/>
                <a:sym typeface="Wingdings" charset="0"/>
              </a:rPr>
              <a:t>p</a:t>
            </a:r>
            <a:r>
              <a:rPr lang="en-US" sz="1400" dirty="0">
                <a:ea typeface="MS PGothic" charset="0"/>
                <a:sym typeface="Wingdings" charset="0"/>
              </a:rPr>
              <a:t>+</a:t>
            </a:r>
            <a:endParaRPr lang="en-US" sz="1400" dirty="0">
              <a:ea typeface="MS PGothic" charset="0"/>
            </a:endParaRPr>
          </a:p>
        </p:txBody>
      </p:sp>
      <p:sp>
        <p:nvSpPr>
          <p:cNvPr id="33" name="TextBox 2">
            <a:extLst>
              <a:ext uri="{FF2B5EF4-FFF2-40B4-BE49-F238E27FC236}">
                <a16:creationId xmlns:a16="http://schemas.microsoft.com/office/drawing/2014/main" id="{AE484F54-D57F-A503-2ECA-D34727369AD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2560637" y="3197423"/>
            <a:ext cx="2819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 dirty="0">
                <a:ea typeface="MS PGothic" charset="0"/>
                <a:cs typeface="MS PGothic" charset="0"/>
              </a:rPr>
              <a:t>TMD PDF</a:t>
            </a:r>
          </a:p>
        </p:txBody>
      </p:sp>
      <p:pic>
        <p:nvPicPr>
          <p:cNvPr id="19" name="Picture 18" descr="Screen Shot 2026-06-11 at 7.50.42 AM.png">
            <a:extLst>
              <a:ext uri="{FF2B5EF4-FFF2-40B4-BE49-F238E27FC236}">
                <a16:creationId xmlns:a16="http://schemas.microsoft.com/office/drawing/2014/main" id="{FD8A72A3-6D4F-844E-3D6F-C232B6DC7AA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838200"/>
            <a:ext cx="5410200" cy="677759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B1EEDE6-87C4-6CA8-7E47-901EE36BBAEF}"/>
              </a:ext>
            </a:extLst>
          </p:cNvPr>
          <p:cNvCxnSpPr/>
          <p:nvPr/>
        </p:nvCxnSpPr>
        <p:spPr>
          <a:xfrm flipV="1">
            <a:off x="2667000" y="914400"/>
            <a:ext cx="3048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B874569-7020-BAB4-F3DA-31E823935F76}"/>
              </a:ext>
            </a:extLst>
          </p:cNvPr>
          <p:cNvSpPr txBox="1"/>
          <p:nvPr/>
        </p:nvSpPr>
        <p:spPr>
          <a:xfrm>
            <a:off x="2743200" y="685800"/>
            <a:ext cx="1056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0 for low P</a:t>
            </a:r>
            <a:r>
              <a:rPr lang="en-US" sz="1200" baseline="-25000" dirty="0"/>
              <a:t>T</a:t>
            </a:r>
            <a:r>
              <a:rPr lang="en-US" sz="1200" dirty="0"/>
              <a:t>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5D0EA9-AB9E-4BD6-9E4A-60E24227F4B4}"/>
              </a:ext>
            </a:extLst>
          </p:cNvPr>
          <p:cNvSpPr txBox="1"/>
          <p:nvPr/>
        </p:nvSpPr>
        <p:spPr>
          <a:xfrm>
            <a:off x="7859822" y="728990"/>
            <a:ext cx="1469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Hadronization function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3DF34A-1F29-5B8D-FB57-17DD778F0E5C}"/>
              </a:ext>
            </a:extLst>
          </p:cNvPr>
          <p:cNvSpPr txBox="1"/>
          <p:nvPr/>
        </p:nvSpPr>
        <p:spPr>
          <a:xfrm>
            <a:off x="7919008" y="3318671"/>
            <a:ext cx="11942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70C0"/>
                </a:solidFill>
              </a:rPr>
              <a:t>Fragmentation function</a:t>
            </a:r>
          </a:p>
        </p:txBody>
      </p:sp>
    </p:spTree>
    <p:extLst>
      <p:ext uri="{BB962C8B-B14F-4D97-AF65-F5344CB8AC3E}">
        <p14:creationId xmlns:p14="http://schemas.microsoft.com/office/powerpoint/2010/main" val="343660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953000" y="914400"/>
            <a:ext cx="4191000" cy="3048000"/>
            <a:chOff x="3124200" y="2438400"/>
            <a:chExt cx="3124200" cy="3048000"/>
          </a:xfrm>
        </p:grpSpPr>
        <p:pic>
          <p:nvPicPr>
            <p:cNvPr id="17" name="Picture 3" descr="aul-z04-06.x008-0.58pt0.1-0.3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4200" y="2438400"/>
              <a:ext cx="3124200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/>
            <p:cNvSpPr txBox="1">
              <a:spLocks noChangeArrowheads="1"/>
            </p:cNvSpPr>
            <p:nvPr/>
          </p:nvSpPr>
          <p:spPr bwMode="auto">
            <a:xfrm>
              <a:off x="3733800" y="4495800"/>
              <a:ext cx="1447800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050" dirty="0"/>
                <a:t>0.1&lt;P</a:t>
              </a:r>
              <a:r>
                <a:rPr lang="en-US" sz="1050" baseline="-25000" dirty="0"/>
                <a:t>T</a:t>
              </a:r>
              <a:r>
                <a:rPr lang="en-US" sz="1050" dirty="0"/>
                <a:t>&lt;0.3, 0.4&lt;z&lt;0.6</a:t>
              </a:r>
            </a:p>
          </p:txBody>
        </p:sp>
        <p:cxnSp>
          <p:nvCxnSpPr>
            <p:cNvPr id="19" name="Straight Arrow Connector 18"/>
            <p:cNvCxnSpPr>
              <a:cxnSpLocks/>
            </p:cNvCxnSpPr>
            <p:nvPr/>
          </p:nvCxnSpPr>
          <p:spPr bwMode="auto">
            <a:xfrm>
              <a:off x="4800600" y="3124200"/>
              <a:ext cx="560144" cy="0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TextBox 3"/>
            <p:cNvSpPr txBox="1">
              <a:spLocks noChangeArrowheads="1"/>
            </p:cNvSpPr>
            <p:nvPr/>
          </p:nvSpPr>
          <p:spPr bwMode="auto">
            <a:xfrm>
              <a:off x="4541866" y="2578596"/>
              <a:ext cx="1279468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 dirty="0">
                  <a:latin typeface="+mj-lt"/>
                  <a:sym typeface="Wingdings" charset="0"/>
                </a:rPr>
                <a:t>“</a:t>
              </a:r>
              <a:r>
                <a:rPr lang="en-US" sz="1600" dirty="0">
                  <a:latin typeface="Symbol" panose="05050102010706020507" pitchFamily="18" charset="2"/>
                  <a:sym typeface="Wingdings" charset="0"/>
                </a:rPr>
                <a:t>r</a:t>
              </a:r>
              <a:r>
                <a:rPr lang="en-US" sz="1600" dirty="0">
                  <a:latin typeface="+mj-lt"/>
                </a:rPr>
                <a:t>-free</a:t>
              </a:r>
              <a:r>
                <a:rPr lang="en-US" sz="1600" dirty="0">
                  <a:latin typeface="+mj-lt"/>
                  <a:sym typeface="Wingdings" charset="0"/>
                </a:rPr>
                <a:t>” </a:t>
              </a:r>
              <a:r>
                <a:rPr lang="en-US" sz="1600" dirty="0">
                  <a:latin typeface="+mj-lt"/>
                </a:rPr>
                <a:t>SIDIS</a:t>
              </a:r>
            </a:p>
          </p:txBody>
        </p:sp>
      </p:grpSp>
      <p:sp>
        <p:nvSpPr>
          <p:cNvPr id="43010" name="Title 1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9144000" cy="563563"/>
          </a:xfrm>
        </p:spPr>
        <p:txBody>
          <a:bodyPr/>
          <a:lstStyle/>
          <a:p>
            <a:r>
              <a:rPr lang="en-US" sz="3200" dirty="0">
                <a:latin typeface="Arial" charset="0"/>
                <a:ea typeface="MS PGothic" charset="0"/>
              </a:rPr>
              <a:t>Exclusive </a:t>
            </a:r>
            <a:r>
              <a:rPr lang="en-US" sz="3200" dirty="0">
                <a:latin typeface="Symbol"/>
                <a:ea typeface="MS PGothic" charset="0"/>
              </a:rPr>
              <a:t>r</a:t>
            </a:r>
            <a:r>
              <a:rPr lang="en-US" sz="3200" dirty="0">
                <a:latin typeface="Arial" charset="0"/>
                <a:ea typeface="MS PGothic" charset="0"/>
              </a:rPr>
              <a:t>0s: impact on SIDIS SSAs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43012" name="Slide Number Placeholder 4"/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5DA788B3-4014-A34B-A36E-E706B9B79473}" type="slidenum">
              <a:rPr lang="en-US" sz="1400"/>
              <a:pPr/>
              <a:t>50</a:t>
            </a:fld>
            <a:endParaRPr lang="en-US" sz="1400"/>
          </a:p>
        </p:txBody>
      </p:sp>
      <p:sp>
        <p:nvSpPr>
          <p:cNvPr id="43013" name="TextBox 6"/>
          <p:cNvSpPr txBox="1">
            <a:spLocks noChangeArrowheads="1"/>
          </p:cNvSpPr>
          <p:nvPr/>
        </p:nvSpPr>
        <p:spPr bwMode="auto">
          <a:xfrm>
            <a:off x="304800" y="4572000"/>
            <a:ext cx="86868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1800" dirty="0"/>
              <a:t>Can change the pion SSAs, in particular at small P</a:t>
            </a:r>
            <a:r>
              <a:rPr lang="en-US" sz="1800" baseline="-25000" dirty="0"/>
              <a:t>T</a:t>
            </a:r>
          </a:p>
          <a:p>
            <a:pPr>
              <a:buFontTx/>
              <a:buChar char="•"/>
            </a:pPr>
            <a:r>
              <a:rPr lang="en-US" sz="1800" dirty="0"/>
              <a:t>The same sign and size of </a:t>
            </a:r>
            <a:r>
              <a:rPr lang="en-US" sz="1800" dirty="0">
                <a:latin typeface="Symbol" charset="0"/>
              </a:rPr>
              <a:t>p</a:t>
            </a:r>
            <a:r>
              <a:rPr lang="en-US" sz="1800" dirty="0"/>
              <a:t>+ and </a:t>
            </a:r>
            <a:r>
              <a:rPr lang="en-US" sz="1800" dirty="0">
                <a:latin typeface="Symbol" charset="0"/>
              </a:rPr>
              <a:t>p</a:t>
            </a:r>
            <a:r>
              <a:rPr lang="en-US" sz="1800" dirty="0"/>
              <a:t>- SSA indicates the rho0 may be significant, subtraction will require detailed MC studies, which require proper SDMEs</a:t>
            </a:r>
          </a:p>
          <a:p>
            <a:pPr>
              <a:buFontTx/>
              <a:buChar char="•"/>
            </a:pPr>
            <a:r>
              <a:rPr lang="en-US" sz="1800" dirty="0"/>
              <a:t>While VM contributions are ~20% in multiplicities </a:t>
            </a:r>
            <a:r>
              <a:rPr lang="en-US" sz="1800" dirty="0">
                <a:solidFill>
                  <a:srgbClr val="FF0000"/>
                </a:solidFill>
              </a:rPr>
              <a:t>in SSA they can be &gt;100%</a:t>
            </a:r>
          </a:p>
          <a:p>
            <a:pPr>
              <a:buFontTx/>
              <a:buChar char="•"/>
            </a:pPr>
            <a:r>
              <a:rPr lang="en-US" sz="1800" dirty="0"/>
              <a:t>Detection of the target proton allows to clean up the SIDIS sample from </a:t>
            </a:r>
            <a:r>
              <a:rPr lang="en-US" sz="1800" dirty="0">
                <a:solidFill>
                  <a:srgbClr val="FF0000"/>
                </a:solidFill>
              </a:rPr>
              <a:t>exclusive rho contributions</a:t>
            </a:r>
            <a:endParaRPr lang="en-US" sz="1800" baseline="-25000" dirty="0">
              <a:solidFill>
                <a:srgbClr val="FF0000"/>
              </a:solidFill>
            </a:endParaRPr>
          </a:p>
          <a:p>
            <a:pPr>
              <a:buFontTx/>
              <a:buChar char="•"/>
            </a:pPr>
            <a:endParaRPr lang="en-US" sz="1800" dirty="0"/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id="{6029D0F3-C386-31BA-30D5-786E1B8AB5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 bwMode="auto">
          <a:xfrm>
            <a:off x="381000" y="914400"/>
            <a:ext cx="3886200" cy="3481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5715000" y="1143000"/>
            <a:ext cx="1007533" cy="12192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1981200" y="2209800"/>
            <a:ext cx="3276600" cy="2438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6400800" y="2362200"/>
            <a:ext cx="533400" cy="2590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85358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 noChangeArrowheads="1"/>
          </p:cNvSpPr>
          <p:nvPr>
            <p:ph type="title"/>
          </p:nvPr>
        </p:nvSpPr>
        <p:spPr>
          <a:xfrm>
            <a:off x="-152400" y="27281"/>
            <a:ext cx="9144000" cy="563562"/>
          </a:xfrm>
        </p:spPr>
        <p:txBody>
          <a:bodyPr/>
          <a:lstStyle/>
          <a:p>
            <a:r>
              <a:rPr lang="en-US" sz="2400" dirty="0">
                <a:latin typeface="Arial" charset="0"/>
                <a:ea typeface="MS PGothic" charset="0"/>
              </a:rPr>
              <a:t>Exclusive </a:t>
            </a:r>
            <a:r>
              <a:rPr lang="en-US" sz="2400" dirty="0">
                <a:latin typeface="Symbol"/>
                <a:ea typeface="MS PGothic" charset="0"/>
              </a:rPr>
              <a:t>r</a:t>
            </a:r>
            <a:r>
              <a:rPr lang="en-US" sz="2400" dirty="0">
                <a:latin typeface="Arial" charset="0"/>
                <a:ea typeface="MS PGothic" charset="0"/>
              </a:rPr>
              <a:t>0s: impact on double spin asymmetries (NH</a:t>
            </a:r>
            <a:r>
              <a:rPr lang="en-US" sz="2400" baseline="-25000" dirty="0">
                <a:latin typeface="Arial" charset="0"/>
                <a:ea typeface="MS PGothic" charset="0"/>
              </a:rPr>
              <a:t>3</a:t>
            </a:r>
            <a:r>
              <a:rPr lang="en-US" sz="2400" dirty="0">
                <a:latin typeface="Arial" charset="0"/>
                <a:ea typeface="MS PGothic" charset="0"/>
              </a:rPr>
              <a:t> target)</a:t>
            </a:r>
          </a:p>
        </p:txBody>
      </p:sp>
      <p:sp>
        <p:nvSpPr>
          <p:cNvPr id="53250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7146925"/>
            <a:ext cx="685800" cy="3206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7DBED031-2CD2-414B-AFD6-104DA72A6FDF}" type="slidenum">
              <a:rPr lang="en-US" sz="1400"/>
              <a:pPr/>
              <a:t>51</a:t>
            </a:fld>
            <a:endParaRPr lang="en-US" sz="1400"/>
          </a:p>
        </p:txBody>
      </p:sp>
      <p:sp>
        <p:nvSpPr>
          <p:cNvPr id="53251" name="TextBox 14"/>
          <p:cNvSpPr txBox="1">
            <a:spLocks noChangeArrowheads="1"/>
          </p:cNvSpPr>
          <p:nvPr/>
        </p:nvSpPr>
        <p:spPr bwMode="auto">
          <a:xfrm>
            <a:off x="0" y="4495800"/>
            <a:ext cx="46482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0" indent="0"/>
            <a:endParaRPr lang="en-US" sz="1600" dirty="0"/>
          </a:p>
          <a:p>
            <a:pPr>
              <a:buFont typeface="Arial"/>
              <a:buChar char="•"/>
            </a:pPr>
            <a:r>
              <a:rPr lang="en-US" sz="1600" dirty="0"/>
              <a:t>DSA suppressed for exclusive rho as</a:t>
            </a:r>
          </a:p>
          <a:p>
            <a:pPr>
              <a:buFont typeface="Arial"/>
              <a:buChar char="•"/>
            </a:pPr>
            <a:r>
              <a:rPr lang="en-US" sz="1600" dirty="0"/>
              <a:t>longitudinal photon cross section is P-odd</a:t>
            </a:r>
          </a:p>
          <a:p>
            <a:r>
              <a:rPr lang="en-US" sz="1600" dirty="0">
                <a:sym typeface="Wingdings"/>
              </a:rPr>
              <a:t> contribution </a:t>
            </a:r>
            <a:r>
              <a:rPr lang="en-US" sz="1600" dirty="0"/>
              <a:t>appears only in the SSA, a P-odd observable, and does not appear in DSA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pic>
        <p:nvPicPr>
          <p:cNvPr id="2" name="Picture 1" descr="Screen Shot 2024-08-15 at 12.02.2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38200"/>
            <a:ext cx="4207285" cy="34290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846088" y="3024336"/>
            <a:ext cx="3352800" cy="1162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254" name="TextBox 1"/>
          <p:cNvSpPr txBox="1">
            <a:spLocks noChangeArrowheads="1"/>
          </p:cNvSpPr>
          <p:nvPr/>
        </p:nvSpPr>
        <p:spPr bwMode="auto">
          <a:xfrm>
            <a:off x="1828800" y="990600"/>
            <a:ext cx="2262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i="1" dirty="0"/>
              <a:t>CLAS12 Preliminary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C70A89-5B0F-1966-DB84-C6DB372C85D8}"/>
              </a:ext>
            </a:extLst>
          </p:cNvPr>
          <p:cNvSpPr txBox="1"/>
          <p:nvPr/>
        </p:nvSpPr>
        <p:spPr>
          <a:xfrm>
            <a:off x="4795838" y="4876800"/>
            <a:ext cx="43481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DSA of charged </a:t>
            </a:r>
            <a:r>
              <a:rPr lang="en-US" dirty="0" err="1"/>
              <a:t>pions</a:t>
            </a:r>
            <a:r>
              <a:rPr lang="en-US" dirty="0"/>
              <a:t> affected by the rho introducing dilution in measured DSAs (will affect all kinds of extractions of helicity PDFs in SIDIS and DIS ), in particular at small x</a:t>
            </a:r>
          </a:p>
        </p:txBody>
      </p:sp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4419600"/>
            <a:ext cx="1906732" cy="228600"/>
          </a:xfrm>
          <a:prstGeom prst="rect">
            <a:avLst/>
          </a:prstGeom>
        </p:spPr>
      </p:pic>
      <p:pic>
        <p:nvPicPr>
          <p:cNvPr id="17" name="Picture 16" descr="Screen Shot 2024-05-29 at 5.13.4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066801"/>
            <a:ext cx="4267200" cy="325464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976598" y="2133600"/>
            <a:ext cx="795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ymbol"/>
                <a:sym typeface="Wingdings"/>
              </a:rPr>
              <a:t>p</a:t>
            </a:r>
            <a:r>
              <a:rPr lang="en-US" dirty="0">
                <a:sym typeface="Wingdings"/>
              </a:rPr>
              <a:t>+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791200" y="1143000"/>
            <a:ext cx="15574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NH3: </a:t>
            </a:r>
            <a:r>
              <a:rPr lang="en-US" dirty="0" err="1"/>
              <a:t>ep</a:t>
            </a:r>
            <a:r>
              <a:rPr lang="en-US" dirty="0" err="1">
                <a:sym typeface="Wingdings"/>
              </a:rPr>
              <a:t>e’</a:t>
            </a:r>
            <a:r>
              <a:rPr lang="en-US" dirty="0" err="1">
                <a:latin typeface="Symbol"/>
                <a:sym typeface="Wingdings"/>
              </a:rPr>
              <a:t>p</a:t>
            </a:r>
            <a:r>
              <a:rPr lang="en-US" dirty="0" err="1">
                <a:sym typeface="Wingdings"/>
              </a:rPr>
              <a:t>X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705600" y="2667000"/>
            <a:ext cx="566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ymbol"/>
                <a:sym typeface="Wingdings"/>
              </a:rPr>
              <a:t>p</a:t>
            </a:r>
            <a:r>
              <a:rPr lang="en-US" baseline="30000" dirty="0">
                <a:sym typeface="Wingdings"/>
              </a:rPr>
              <a:t>0</a:t>
            </a:r>
            <a:endParaRPr lang="en-US" baseline="30000" dirty="0"/>
          </a:p>
        </p:txBody>
      </p:sp>
      <p:sp>
        <p:nvSpPr>
          <p:cNvPr id="21" name="TextBox 20"/>
          <p:cNvSpPr txBox="1"/>
          <p:nvPr/>
        </p:nvSpPr>
        <p:spPr>
          <a:xfrm>
            <a:off x="6858000" y="3048000"/>
            <a:ext cx="466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ymbol"/>
                <a:sym typeface="Wingdings"/>
              </a:rPr>
              <a:t>p</a:t>
            </a:r>
            <a:r>
              <a:rPr lang="en-US" baseline="30000" dirty="0">
                <a:sym typeface="Wingdings"/>
              </a:rPr>
              <a:t>-</a:t>
            </a:r>
            <a:endParaRPr lang="en-US" baseline="30000" dirty="0"/>
          </a:p>
        </p:txBody>
      </p:sp>
      <p:sp>
        <p:nvSpPr>
          <p:cNvPr id="26" name="TextBox 25"/>
          <p:cNvSpPr txBox="1"/>
          <p:nvPr/>
        </p:nvSpPr>
        <p:spPr>
          <a:xfrm>
            <a:off x="5334000" y="838200"/>
            <a:ext cx="3531736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A.Bongallino</a:t>
            </a:r>
            <a:r>
              <a:rPr lang="en-US" sz="1600" dirty="0"/>
              <a:t> (theory bands for </a:t>
            </a:r>
            <a:r>
              <a:rPr lang="en-US" sz="1600" dirty="0" err="1">
                <a:sym typeface="Wingdings"/>
              </a:rPr>
              <a:t>e’</a:t>
            </a:r>
            <a:r>
              <a:rPr lang="en-US" sz="1600" dirty="0" err="1">
                <a:latin typeface="Symbol"/>
                <a:sym typeface="Wingdings"/>
              </a:rPr>
              <a:t>p</a:t>
            </a:r>
            <a:r>
              <a:rPr lang="en-US" sz="1600" baseline="30000" dirty="0" err="1">
                <a:latin typeface="Symbol"/>
                <a:sym typeface="Wingdings"/>
              </a:rPr>
              <a:t>+</a:t>
            </a:r>
            <a:r>
              <a:rPr lang="en-US" sz="1600" dirty="0" err="1">
                <a:sym typeface="Wingdings"/>
              </a:rPr>
              <a:t>X</a:t>
            </a:r>
            <a:r>
              <a:rPr lang="en-US" sz="1600" dirty="0">
                <a:sym typeface="Wingdings"/>
              </a:rPr>
              <a:t>)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28" name="Freeform 27"/>
          <p:cNvSpPr/>
          <p:nvPr/>
        </p:nvSpPr>
        <p:spPr>
          <a:xfrm>
            <a:off x="5814525" y="1361392"/>
            <a:ext cx="2846243" cy="1748935"/>
          </a:xfrm>
          <a:custGeom>
            <a:avLst/>
            <a:gdLst>
              <a:gd name="connsiteX0" fmla="*/ 0 w 3116300"/>
              <a:gd name="connsiteY0" fmla="*/ 2098721 h 2098721"/>
              <a:gd name="connsiteX1" fmla="*/ 1242917 w 3116300"/>
              <a:gd name="connsiteY1" fmla="*/ 1288056 h 2098721"/>
              <a:gd name="connsiteX2" fmla="*/ 2179609 w 3116300"/>
              <a:gd name="connsiteY2" fmla="*/ 1062871 h 2098721"/>
              <a:gd name="connsiteX3" fmla="*/ 3116300 w 3116300"/>
              <a:gd name="connsiteY3" fmla="*/ 1089894 h 2098721"/>
              <a:gd name="connsiteX4" fmla="*/ 3116300 w 3116300"/>
              <a:gd name="connsiteY4" fmla="*/ 0 h 2098721"/>
              <a:gd name="connsiteX5" fmla="*/ 2026496 w 3116300"/>
              <a:gd name="connsiteY5" fmla="*/ 135110 h 2098721"/>
              <a:gd name="connsiteX6" fmla="*/ 990731 w 3116300"/>
              <a:gd name="connsiteY6" fmla="*/ 909746 h 2098721"/>
              <a:gd name="connsiteX7" fmla="*/ 486359 w 3116300"/>
              <a:gd name="connsiteY7" fmla="*/ 1504233 h 2098721"/>
              <a:gd name="connsiteX8" fmla="*/ 0 w 3116300"/>
              <a:gd name="connsiteY8" fmla="*/ 1981625 h 2098721"/>
              <a:gd name="connsiteX9" fmla="*/ 0 w 3116300"/>
              <a:gd name="connsiteY9" fmla="*/ 2098721 h 2098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16300" h="2098721">
                <a:moveTo>
                  <a:pt x="0" y="2098721"/>
                </a:moveTo>
                <a:lnTo>
                  <a:pt x="1242917" y="1288056"/>
                </a:lnTo>
                <a:lnTo>
                  <a:pt x="2179609" y="1062871"/>
                </a:lnTo>
                <a:lnTo>
                  <a:pt x="3116300" y="1089894"/>
                </a:lnTo>
                <a:lnTo>
                  <a:pt x="3116300" y="0"/>
                </a:lnTo>
                <a:lnTo>
                  <a:pt x="2026496" y="135110"/>
                </a:lnTo>
                <a:lnTo>
                  <a:pt x="990731" y="909746"/>
                </a:lnTo>
                <a:lnTo>
                  <a:pt x="486359" y="1504233"/>
                </a:lnTo>
                <a:lnTo>
                  <a:pt x="0" y="1981625"/>
                </a:lnTo>
                <a:lnTo>
                  <a:pt x="0" y="2098721"/>
                </a:lnTo>
                <a:close/>
              </a:path>
            </a:pathLst>
          </a:custGeom>
          <a:solidFill>
            <a:srgbClr val="FF0000">
              <a:alpha val="1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5791200" y="1292846"/>
            <a:ext cx="2895600" cy="1929084"/>
          </a:xfrm>
          <a:custGeom>
            <a:avLst/>
            <a:gdLst>
              <a:gd name="connsiteX0" fmla="*/ 18013 w 3170340"/>
              <a:gd name="connsiteY0" fmla="*/ 2314899 h 2314899"/>
              <a:gd name="connsiteX1" fmla="*/ 468345 w 3170340"/>
              <a:gd name="connsiteY1" fmla="*/ 1963611 h 2314899"/>
              <a:gd name="connsiteX2" fmla="*/ 954704 w 3170340"/>
              <a:gd name="connsiteY2" fmla="*/ 1783463 h 2314899"/>
              <a:gd name="connsiteX3" fmla="*/ 1314970 w 3170340"/>
              <a:gd name="connsiteY3" fmla="*/ 1693389 h 2314899"/>
              <a:gd name="connsiteX4" fmla="*/ 1945436 w 3170340"/>
              <a:gd name="connsiteY4" fmla="*/ 1549271 h 2314899"/>
              <a:gd name="connsiteX5" fmla="*/ 2882127 w 3170340"/>
              <a:gd name="connsiteY5" fmla="*/ 1531256 h 2314899"/>
              <a:gd name="connsiteX6" fmla="*/ 3152327 w 3170340"/>
              <a:gd name="connsiteY6" fmla="*/ 1549271 h 2314899"/>
              <a:gd name="connsiteX7" fmla="*/ 3170340 w 3170340"/>
              <a:gd name="connsiteY7" fmla="*/ 0 h 2314899"/>
              <a:gd name="connsiteX8" fmla="*/ 2530868 w 3170340"/>
              <a:gd name="connsiteY8" fmla="*/ 9007 h 2314899"/>
              <a:gd name="connsiteX9" fmla="*/ 1963449 w 3170340"/>
              <a:gd name="connsiteY9" fmla="*/ 126103 h 2314899"/>
              <a:gd name="connsiteX10" fmla="*/ 1242917 w 3170340"/>
              <a:gd name="connsiteY10" fmla="*/ 576473 h 2314899"/>
              <a:gd name="connsiteX11" fmla="*/ 738545 w 3170340"/>
              <a:gd name="connsiteY11" fmla="*/ 1116916 h 2314899"/>
              <a:gd name="connsiteX12" fmla="*/ 360266 w 3170340"/>
              <a:gd name="connsiteY12" fmla="*/ 1594308 h 2314899"/>
              <a:gd name="connsiteX13" fmla="*/ 0 w 3170340"/>
              <a:gd name="connsiteY13" fmla="*/ 1981625 h 2314899"/>
              <a:gd name="connsiteX14" fmla="*/ 18013 w 3170340"/>
              <a:gd name="connsiteY14" fmla="*/ 2314899 h 2314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170340" h="2314899">
                <a:moveTo>
                  <a:pt x="18013" y="2314899"/>
                </a:moveTo>
                <a:lnTo>
                  <a:pt x="468345" y="1963611"/>
                </a:lnTo>
                <a:lnTo>
                  <a:pt x="954704" y="1783463"/>
                </a:lnTo>
                <a:lnTo>
                  <a:pt x="1314970" y="1693389"/>
                </a:lnTo>
                <a:lnTo>
                  <a:pt x="1945436" y="1549271"/>
                </a:lnTo>
                <a:lnTo>
                  <a:pt x="2882127" y="1531256"/>
                </a:lnTo>
                <a:lnTo>
                  <a:pt x="3152327" y="1549271"/>
                </a:lnTo>
                <a:lnTo>
                  <a:pt x="3170340" y="0"/>
                </a:lnTo>
                <a:lnTo>
                  <a:pt x="2530868" y="9007"/>
                </a:lnTo>
                <a:lnTo>
                  <a:pt x="1963449" y="126103"/>
                </a:lnTo>
                <a:lnTo>
                  <a:pt x="1242917" y="576473"/>
                </a:lnTo>
                <a:lnTo>
                  <a:pt x="738545" y="1116916"/>
                </a:lnTo>
                <a:lnTo>
                  <a:pt x="360266" y="1594308"/>
                </a:lnTo>
                <a:lnTo>
                  <a:pt x="0" y="1981625"/>
                </a:lnTo>
                <a:lnTo>
                  <a:pt x="18013" y="2314899"/>
                </a:lnTo>
                <a:close/>
              </a:path>
            </a:pathLst>
          </a:custGeom>
          <a:solidFill>
            <a:srgbClr val="FF0000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 flipH="1" flipV="1">
            <a:off x="2514600" y="3124200"/>
            <a:ext cx="457200" cy="1676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5943600" y="3276600"/>
            <a:ext cx="457200" cy="1676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06475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  <a:ea typeface="MS PGothic" charset="0"/>
              </a:rPr>
              <a:t>L/T photons producing T/L VMs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2969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5F727F91-1D5A-5648-B155-BA59E0BA0155}" type="slidenum">
              <a:rPr lang="en-US" sz="1400"/>
              <a:pPr/>
              <a:t>52</a:t>
            </a:fld>
            <a:endParaRPr lang="en-US" sz="1400"/>
          </a:p>
        </p:txBody>
      </p:sp>
      <p:sp>
        <p:nvSpPr>
          <p:cNvPr id="29700" name="TextBox 2"/>
          <p:cNvSpPr txBox="1">
            <a:spLocks noChangeArrowheads="1"/>
          </p:cNvSpPr>
          <p:nvPr/>
        </p:nvSpPr>
        <p:spPr bwMode="auto">
          <a:xfrm>
            <a:off x="228600" y="5334000"/>
            <a:ext cx="6553200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>
                <a:solidFill>
                  <a:srgbClr val="000000"/>
                </a:solidFill>
              </a:rPr>
              <a:t>To separate L and T-photon contributions detailed measurements are needed for L/T interference observables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>
                <a:solidFill>
                  <a:srgbClr val="000000"/>
                </a:solidFill>
                <a:sym typeface="Wingdings"/>
              </a:rPr>
              <a:t></a:t>
            </a:r>
            <a:r>
              <a:rPr lang="en-US" sz="2000" dirty="0">
                <a:solidFill>
                  <a:srgbClr val="FF0000"/>
                </a:solidFill>
              </a:rPr>
              <a:t> practically impossible at higher energies and large x!!!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4876800"/>
            <a:ext cx="7010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L/T separation Assuming SCHC</a:t>
            </a:r>
            <a:r>
              <a:rPr lang="en-US" sz="1600" dirty="0">
                <a:sym typeface="Wingdings" panose="05000000000000000000" pitchFamily="2" charset="2"/>
              </a:rPr>
              <a:t> SSA of rho should be 0</a:t>
            </a:r>
            <a:r>
              <a:rPr lang="en-US" sz="1600" dirty="0">
                <a:sym typeface="Wingdings"/>
              </a:rPr>
              <a:t>clearly violated </a:t>
            </a:r>
            <a:endParaRPr lang="en-US" sz="1600" dirty="0"/>
          </a:p>
        </p:txBody>
      </p:sp>
      <p:grpSp>
        <p:nvGrpSpPr>
          <p:cNvPr id="2" name="Group 1"/>
          <p:cNvGrpSpPr/>
          <p:nvPr/>
        </p:nvGrpSpPr>
        <p:grpSpPr>
          <a:xfrm>
            <a:off x="2895600" y="990600"/>
            <a:ext cx="2819400" cy="3733800"/>
            <a:chOff x="152400" y="990600"/>
            <a:chExt cx="4414313" cy="3962400"/>
          </a:xfrm>
        </p:grpSpPr>
        <p:grpSp>
          <p:nvGrpSpPr>
            <p:cNvPr id="8" name="Group 7"/>
            <p:cNvGrpSpPr/>
            <p:nvPr/>
          </p:nvGrpSpPr>
          <p:grpSpPr>
            <a:xfrm>
              <a:off x="152400" y="1094892"/>
              <a:ext cx="4414313" cy="3858108"/>
              <a:chOff x="23519" y="990600"/>
              <a:chExt cx="4554300" cy="4064516"/>
            </a:xfrm>
          </p:grpSpPr>
          <p:pic>
            <p:nvPicPr>
              <p:cNvPr id="3" name="Picture 2" descr="flu2fuu-rhos.p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182" y="990600"/>
                <a:ext cx="4540817" cy="4038600"/>
              </a:xfrm>
              <a:prstGeom prst="rect">
                <a:avLst/>
              </a:prstGeom>
            </p:spPr>
          </p:pic>
          <p:pic>
            <p:nvPicPr>
              <p:cNvPr id="4" name="Picture 3" descr="fl2fuu-all-part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519" y="1066800"/>
                <a:ext cx="4554300" cy="3988316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066799" y="1143000"/>
                <a:ext cx="3264477" cy="2838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50" dirty="0"/>
                  <a:t>Beam SSA for exclusive states</a:t>
                </a:r>
              </a:p>
            </p:txBody>
          </p:sp>
          <p:sp>
            <p:nvSpPr>
              <p:cNvPr id="16" name="Left Brace 15"/>
              <p:cNvSpPr/>
              <p:nvPr/>
            </p:nvSpPr>
            <p:spPr>
              <a:xfrm rot="5400000" flipH="1">
                <a:off x="3848100" y="3771900"/>
                <a:ext cx="304800" cy="990600"/>
              </a:xfrm>
              <a:prstGeom prst="leftBrace">
                <a:avLst/>
              </a:prstGeom>
              <a:ln>
                <a:solidFill>
                  <a:srgbClr val="FF0000"/>
                </a:solidFill>
              </a:ln>
              <a:effectLst>
                <a:outerShdw blurRad="40000" dist="20000" rotWithShape="0">
                  <a:srgbClr val="000000">
                    <a:alpha val="38000"/>
                  </a:srgbClr>
                </a:outerShdw>
              </a:effec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3733800" y="3505200"/>
              <a:ext cx="801109" cy="3919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  <a:latin typeface="Symbol"/>
                </a:rPr>
                <a:t>r</a:t>
              </a:r>
              <a:r>
                <a:rPr lang="en-US" baseline="30000" dirty="0">
                  <a:solidFill>
                    <a:srgbClr val="FF0000"/>
                  </a:solidFill>
                </a:rPr>
                <a:t>0</a:t>
              </a:r>
              <a:r>
                <a:rPr lang="en-US" sz="2400" baseline="-25000" dirty="0">
                  <a:solidFill>
                    <a:srgbClr val="FF0000"/>
                  </a:solidFill>
                </a:rPr>
                <a:t>L</a:t>
              </a:r>
              <a:endParaRPr lang="en-US" sz="2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735859" y="2284445"/>
              <a:ext cx="771938" cy="3919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90"/>
                  </a:solidFill>
                  <a:latin typeface="Symbol"/>
                </a:rPr>
                <a:t>r</a:t>
              </a:r>
              <a:r>
                <a:rPr lang="en-US" baseline="30000" dirty="0">
                  <a:solidFill>
                    <a:srgbClr val="000090"/>
                  </a:solidFill>
                </a:rPr>
                <a:t>0</a:t>
              </a:r>
              <a:r>
                <a:rPr lang="en-US" baseline="-25000" dirty="0">
                  <a:solidFill>
                    <a:srgbClr val="000090"/>
                  </a:solidFill>
                </a:rPr>
                <a:t>T</a:t>
              </a:r>
              <a:r>
                <a:rPr lang="en-US" sz="1600" baseline="-25000" dirty="0">
                  <a:solidFill>
                    <a:srgbClr val="000090"/>
                  </a:solidFill>
                </a:rPr>
                <a:t> </a:t>
              </a:r>
              <a:endParaRPr lang="en-US" sz="1600" dirty="0">
                <a:solidFill>
                  <a:srgbClr val="000090"/>
                </a:solidFill>
              </a:endParaRPr>
            </a:p>
          </p:txBody>
        </p:sp>
        <p:sp>
          <p:nvSpPr>
            <p:cNvPr id="18" name="TextBox 2">
              <a:extLst>
                <a:ext uri="{FF2B5EF4-FFF2-40B4-BE49-F238E27FC236}">
                  <a16:creationId xmlns:a16="http://schemas.microsoft.com/office/drawing/2014/main" id="{C296255F-3679-1756-F731-6DD8E237D4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065" y="990600"/>
              <a:ext cx="3923440" cy="2612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000" dirty="0" err="1"/>
                <a:t>G.Matousek</a:t>
              </a:r>
              <a:r>
                <a:rPr lang="en-US" altLang="en-US" sz="1000" dirty="0"/>
                <a:t> (Duke) &amp; </a:t>
              </a:r>
              <a:r>
                <a:rPr lang="en-US" altLang="en-US" sz="1000" dirty="0" err="1"/>
                <a:t>N.Trotta</a:t>
              </a:r>
              <a:r>
                <a:rPr lang="en-US" altLang="en-US" sz="1000" dirty="0"/>
                <a:t> (UCONN)</a:t>
              </a:r>
            </a:p>
          </p:txBody>
        </p:sp>
      </p:grpSp>
      <p:pic>
        <p:nvPicPr>
          <p:cNvPr id="17" name="Picture 16" descr="Screen Shot 2025-04-29 at 5.50.21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066801"/>
            <a:ext cx="3429000" cy="35052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76201" y="1143000"/>
            <a:ext cx="2819399" cy="3309955"/>
            <a:chOff x="76201" y="1143000"/>
            <a:chExt cx="2971799" cy="3309955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E846223-7425-D32A-5476-6E06209D4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201" y="1143000"/>
              <a:ext cx="2971799" cy="3309955"/>
            </a:xfrm>
            <a:prstGeom prst="rect">
              <a:avLst/>
            </a:prstGeom>
          </p:spPr>
        </p:pic>
        <p:pic>
          <p:nvPicPr>
            <p:cNvPr id="10" name="Screen Shot 2026-03-09 at 5.39.00 PM.png" descr="/Users/avakian/Desktop/Screen Shot 2026-03-09 at 5.39.00 PM.png"/>
            <p:cNvPicPr>
              <a:picLocks noChangeAspect="1"/>
            </p:cNvPicPr>
            <p:nvPr/>
          </p:nvPicPr>
          <p:blipFill>
            <a:blip r:embed="rId6" r:link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219200"/>
              <a:ext cx="2819400" cy="2971800"/>
            </a:xfrm>
            <a:prstGeom prst="rect">
              <a:avLst/>
            </a:prstGeom>
          </p:spPr>
        </p:pic>
      </p:grpSp>
      <p:cxnSp>
        <p:nvCxnSpPr>
          <p:cNvPr id="9" name="Straight Arrow Connector 8"/>
          <p:cNvCxnSpPr/>
          <p:nvPr/>
        </p:nvCxnSpPr>
        <p:spPr>
          <a:xfrm flipH="1" flipV="1">
            <a:off x="914400" y="3200400"/>
            <a:ext cx="838200" cy="1752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14">
            <a:extLst>
              <a:ext uri="{FF2B5EF4-FFF2-40B4-BE49-F238E27FC236}">
                <a16:creationId xmlns:a16="http://schemas.microsoft.com/office/drawing/2014/main" id="{2D002762-7EAE-7D6C-DF27-BF0E49FF1634}"/>
              </a:ext>
            </a:extLst>
          </p:cNvPr>
          <p:cNvGrpSpPr>
            <a:grpSpLocks/>
          </p:cNvGrpSpPr>
          <p:nvPr/>
        </p:nvGrpSpPr>
        <p:grpSpPr bwMode="auto">
          <a:xfrm>
            <a:off x="6858001" y="4495800"/>
            <a:ext cx="2261388" cy="1771471"/>
            <a:chOff x="4888719" y="825609"/>
            <a:chExt cx="3327069" cy="2111966"/>
          </a:xfrm>
        </p:grpSpPr>
        <p:pic>
          <p:nvPicPr>
            <p:cNvPr id="22" name="Picture 18">
              <a:extLst>
                <a:ext uri="{FF2B5EF4-FFF2-40B4-BE49-F238E27FC236}">
                  <a16:creationId xmlns:a16="http://schemas.microsoft.com/office/drawing/2014/main" id="{5D159D96-56DA-4672-41D1-A5A35E2A0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88719" y="825609"/>
              <a:ext cx="3327069" cy="2111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Box 3">
              <a:extLst>
                <a:ext uri="{FF2B5EF4-FFF2-40B4-BE49-F238E27FC236}">
                  <a16:creationId xmlns:a16="http://schemas.microsoft.com/office/drawing/2014/main" id="{D8D4634A-E8B3-F4BB-0114-B83AC6F5C5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91782" y="944710"/>
              <a:ext cx="761250" cy="302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1050" dirty="0">
                  <a:latin typeface="Century Gothic" charset="0"/>
                </a:rPr>
                <a:t>x=0.3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C312775-FCD6-341A-62C9-D31FFF85D2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82467" y="1734073"/>
              <a:ext cx="1008984" cy="275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900" b="1" dirty="0">
                  <a:latin typeface="Century Gothic" charset="0"/>
                </a:rPr>
                <a:t>EIC 5x41</a:t>
              </a:r>
            </a:p>
          </p:txBody>
        </p:sp>
        <p:sp>
          <p:nvSpPr>
            <p:cNvPr id="25" name="TextBox 25">
              <a:extLst>
                <a:ext uri="{FF2B5EF4-FFF2-40B4-BE49-F238E27FC236}">
                  <a16:creationId xmlns:a16="http://schemas.microsoft.com/office/drawing/2014/main" id="{03B05A83-718E-5741-FCC4-E373D1A570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94576" y="2369998"/>
              <a:ext cx="1221215" cy="256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Century Gothic" charset="0"/>
                </a:rPr>
                <a:t>EIC 18x275</a:t>
              </a:r>
            </a:p>
          </p:txBody>
        </p:sp>
        <p:sp>
          <p:nvSpPr>
            <p:cNvPr id="26" name="TextBox 26">
              <a:extLst>
                <a:ext uri="{FF2B5EF4-FFF2-40B4-BE49-F238E27FC236}">
                  <a16:creationId xmlns:a16="http://schemas.microsoft.com/office/drawing/2014/main" id="{7EEA3437-0523-BC76-6445-4E404BB7DB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2441" y="916455"/>
              <a:ext cx="818433" cy="256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Century Gothic" charset="0"/>
                </a:rPr>
                <a:t>CLAS12</a:t>
              </a:r>
            </a:p>
          </p:txBody>
        </p:sp>
        <p:sp>
          <p:nvSpPr>
            <p:cNvPr id="27" name="TextBox 27">
              <a:extLst>
                <a:ext uri="{FF2B5EF4-FFF2-40B4-BE49-F238E27FC236}">
                  <a16:creationId xmlns:a16="http://schemas.microsoft.com/office/drawing/2014/main" id="{C79CCA48-4DD9-18C2-2256-F4B2C344EF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85592" y="1098148"/>
              <a:ext cx="818433" cy="2568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800" b="1" dirty="0">
                  <a:latin typeface="Century Gothic" charset="0"/>
                </a:rPr>
                <a:t>CLAS24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88258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133600" y="76200"/>
            <a:ext cx="52016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 Impact of acceptances in </a:t>
            </a:r>
            <a:r>
              <a:rPr lang="en-US" sz="2800" dirty="0" err="1"/>
              <a:t>cos</a:t>
            </a:r>
            <a:r>
              <a:rPr lang="en-US" sz="2800" dirty="0"/>
              <a:t> </a:t>
            </a:r>
            <a:r>
              <a:rPr lang="en-US" sz="2800" dirty="0">
                <a:latin typeface="Symbol"/>
              </a:rPr>
              <a:t>q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838200"/>
            <a:ext cx="2507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ZEUS rho (0708.1478)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5562600"/>
            <a:ext cx="87126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Proper acceptance account requires fine multidimensional binning, high statistics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ZEUS 7-bins with acceptance at |</a:t>
            </a:r>
            <a:r>
              <a:rPr lang="en-US" dirty="0" err="1"/>
              <a:t>cos</a:t>
            </a:r>
            <a:r>
              <a:rPr lang="en-US" dirty="0" err="1">
                <a:latin typeface="Symbol"/>
              </a:rPr>
              <a:t>q</a:t>
            </a:r>
            <a:r>
              <a:rPr lang="en-US" dirty="0"/>
              <a:t>|&gt;0.8 reducing ~2 times (integrated over t?)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Situation even worse for </a:t>
            </a:r>
            <a:r>
              <a:rPr lang="en-US" dirty="0" err="1"/>
              <a:t>electroproduction</a:t>
            </a:r>
            <a:r>
              <a:rPr lang="en-US" dirty="0"/>
              <a:t> of </a:t>
            </a:r>
            <a:r>
              <a:rPr lang="en-US" dirty="0">
                <a:latin typeface="Symbol"/>
              </a:rPr>
              <a:t>f</a:t>
            </a:r>
            <a:r>
              <a:rPr lang="en-US" dirty="0"/>
              <a:t>-mesons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5" name="Picture 4" descr="Screen Shot 2025-06-23 at 8.41.0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3352799"/>
            <a:ext cx="2971800" cy="2209801"/>
          </a:xfrm>
          <a:prstGeom prst="rect">
            <a:avLst/>
          </a:prstGeom>
        </p:spPr>
      </p:pic>
      <p:pic>
        <p:nvPicPr>
          <p:cNvPr id="13" name="Screen Shot 2026-03-06 at 8.55.44 AM.png" descr="/Users/avakian/Desktop/Screen Shot 2026-03-06 at 8.55.44 AM.png"/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399"/>
            <a:ext cx="3124200" cy="1828801"/>
          </a:xfrm>
          <a:prstGeom prst="rect">
            <a:avLst/>
          </a:prstGeom>
        </p:spPr>
      </p:pic>
      <p:pic>
        <p:nvPicPr>
          <p:cNvPr id="14" name="Screen Shot 2026-03-06 at 8.57.00 AM.png" descr="/Users/avakian/Desktop/Screen Shot 2026-03-06 at 8.57.00 AM.png"/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505200"/>
            <a:ext cx="3429000" cy="21336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04800" y="3200400"/>
            <a:ext cx="2071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/>
              <a:t>CLAS6 0803.3537</a:t>
            </a:r>
            <a:endParaRPr lang="en-US" dirty="0"/>
          </a:p>
        </p:txBody>
      </p:sp>
      <p:pic>
        <p:nvPicPr>
          <p:cNvPr id="18" name="Picture 17" descr="Screen Shot 2025-07-24 at 1.35.31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661" y="914400"/>
            <a:ext cx="3145359" cy="2438400"/>
          </a:xfrm>
          <a:prstGeom prst="rect">
            <a:avLst/>
          </a:prstGeom>
        </p:spPr>
      </p:pic>
      <p:pic>
        <p:nvPicPr>
          <p:cNvPr id="19" name="Picture 18" descr="Screen Shot 2025-07-24 at 1.46.26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3352800"/>
            <a:ext cx="2743200" cy="2209800"/>
          </a:xfrm>
          <a:prstGeom prst="rect">
            <a:avLst/>
          </a:prstGeom>
        </p:spPr>
      </p:pic>
      <p:pic>
        <p:nvPicPr>
          <p:cNvPr id="20" name="Picture 19" descr="Screen Shot 2025-04-14 at 9.27.29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799" y="914400"/>
            <a:ext cx="2725057" cy="2362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696200" y="990600"/>
            <a:ext cx="1272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1/Q</a:t>
            </a:r>
            <a:r>
              <a:rPr lang="en-US" sz="1000" baseline="30000" dirty="0"/>
              <a:t>6 </a:t>
            </a:r>
            <a:r>
              <a:rPr lang="en-US" sz="1000" dirty="0"/>
              <a:t>theory misses ~70-80% at low Q</a:t>
            </a:r>
            <a:r>
              <a:rPr lang="en-US" sz="1000" baseline="30000" dirty="0"/>
              <a:t>2</a:t>
            </a:r>
          </a:p>
        </p:txBody>
      </p:sp>
      <p:pic>
        <p:nvPicPr>
          <p:cNvPr id="22" name="Screen Shot 2026-03-11 at 7.47.36 AM.png" descr="/Users/avakian/Desktop/Screen Shot 2026-03-11 at 7.47.36 AM.png"/>
          <p:cNvPicPr>
            <a:picLocks noChangeAspect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038600"/>
            <a:ext cx="1219200" cy="1082649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295400" y="4419600"/>
            <a:ext cx="11471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ep</a:t>
            </a:r>
            <a:r>
              <a:rPr lang="en-US" dirty="0" err="1">
                <a:sym typeface="Wingdings"/>
              </a:rPr>
              <a:t>e’p’</a:t>
            </a:r>
            <a:r>
              <a:rPr lang="en-US" dirty="0" err="1">
                <a:latin typeface="Symbol"/>
              </a:rPr>
              <a:t>f</a:t>
            </a:r>
            <a:r>
              <a:rPr lang="en-US" dirty="0">
                <a:latin typeface="Symbol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4764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24-11-22 at 6.29.0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62200"/>
            <a:ext cx="2819400" cy="2819400"/>
          </a:xfrm>
          <a:prstGeom prst="rect">
            <a:avLst/>
          </a:prstGeom>
        </p:spPr>
      </p:pic>
      <p:pic>
        <p:nvPicPr>
          <p:cNvPr id="12" name="Picture 11" descr="hermes-rho-t0.06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209800"/>
            <a:ext cx="3195442" cy="3009900"/>
          </a:xfrm>
          <a:prstGeom prst="rect">
            <a:avLst/>
          </a:prstGeom>
        </p:spPr>
      </p:pic>
      <p:pic>
        <p:nvPicPr>
          <p:cNvPr id="7" name="Picture 6" descr="Screen Shot 2024-09-18 at 10.59.5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838200"/>
            <a:ext cx="2697655" cy="1061973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A985D-C60B-FD4E-837B-3E98BDC216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C80FC2-75E2-804D-B37E-FCC866A511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05C046-74D3-4F45-AF27-F452DBD77A7C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67057C-30E6-4944-B754-F1F565043922}"/>
              </a:ext>
            </a:extLst>
          </p:cNvPr>
          <p:cNvSpPr txBox="1"/>
          <p:nvPr/>
        </p:nvSpPr>
        <p:spPr>
          <a:xfrm>
            <a:off x="1676400" y="152400"/>
            <a:ext cx="5418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Experiments: Defining Exclusive </a:t>
            </a:r>
            <a:r>
              <a:rPr lang="en-US" sz="2400" dirty="0" err="1"/>
              <a:t>rhos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914400"/>
            <a:ext cx="5534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Exclusivity condition  defined by the missing Energy: </a:t>
            </a:r>
          </a:p>
        </p:txBody>
      </p:sp>
      <p:pic>
        <p:nvPicPr>
          <p:cNvPr id="9" name="Picture 8" descr="Screen Shot 2024-09-18 at 11.01.23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295400"/>
            <a:ext cx="3187700" cy="482600"/>
          </a:xfrm>
          <a:prstGeom prst="rect">
            <a:avLst/>
          </a:prstGeom>
        </p:spPr>
      </p:pic>
      <p:pic>
        <p:nvPicPr>
          <p:cNvPr id="13" name="Picture 12" descr="compass-rh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133600"/>
            <a:ext cx="3124200" cy="29718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04800" y="1981200"/>
            <a:ext cx="2782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CLAS12 (width &lt;0.1GeV)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76600" y="1905000"/>
            <a:ext cx="28465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HERMES(width ~0.6GeV)</a:t>
            </a:r>
          </a:p>
          <a:p>
            <a:r>
              <a:rPr lang="en-US" dirty="0"/>
              <a:t>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1905000"/>
            <a:ext cx="28037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COMPASS(width ~2GeV)</a:t>
            </a:r>
          </a:p>
          <a:p>
            <a:r>
              <a:rPr lang="en-US" dirty="0"/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257800"/>
            <a:ext cx="92768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Guarantying the “exclusivity” requires </a:t>
            </a:r>
            <a:r>
              <a:rPr lang="en-US" dirty="0">
                <a:solidFill>
                  <a:srgbClr val="FF0000"/>
                </a:solidFill>
              </a:rPr>
              <a:t>good resolutions </a:t>
            </a:r>
            <a:r>
              <a:rPr lang="en-US" dirty="0"/>
              <a:t>(gets worse at higher energies)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Subtraction procedure relays on normalization, based on exclusive limit of LUND-MC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All distributions have  tails, indicating the RC may not be negligible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Extraction of SDMEs, will require validation in the multi-D space (significant samples)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3400" y="2362200"/>
            <a:ext cx="12477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~20% of data</a:t>
            </a:r>
          </a:p>
        </p:txBody>
      </p:sp>
      <p:sp>
        <p:nvSpPr>
          <p:cNvPr id="8" name="Rectangle 7"/>
          <p:cNvSpPr/>
          <p:nvPr/>
        </p:nvSpPr>
        <p:spPr>
          <a:xfrm>
            <a:off x="4038600" y="2743200"/>
            <a:ext cx="1853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dirty="0"/>
              <a:t>hep-ex/0004023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191000" y="34290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dominated by transverse photons</a:t>
            </a:r>
          </a:p>
        </p:txBody>
      </p:sp>
      <p:sp>
        <p:nvSpPr>
          <p:cNvPr id="11" name="Right Brace 10"/>
          <p:cNvSpPr/>
          <p:nvPr/>
        </p:nvSpPr>
        <p:spPr>
          <a:xfrm rot="5400000">
            <a:off x="4610100" y="3009900"/>
            <a:ext cx="609600" cy="1752600"/>
          </a:xfrm>
          <a:prstGeom prst="rightBrace">
            <a:avLst>
              <a:gd name="adj1" fmla="val 8333"/>
              <a:gd name="adj2" fmla="val 50000"/>
            </a:avLst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019800" y="4953000"/>
            <a:ext cx="3142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what  are </a:t>
            </a:r>
            <a:r>
              <a:rPr lang="en-US" sz="1400" dirty="0" err="1"/>
              <a:t>cos</a:t>
            </a:r>
            <a:r>
              <a:rPr lang="en-US" sz="1400" dirty="0" err="1">
                <a:latin typeface="Symbol"/>
              </a:rPr>
              <a:t>q</a:t>
            </a:r>
            <a:r>
              <a:rPr lang="en-US" sz="1400" dirty="0"/>
              <a:t> distributions of those?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7162800" y="4191000"/>
            <a:ext cx="152400" cy="76200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28959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05C046-74D3-4F45-AF27-F452DBD77A7C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66800" y="76200"/>
            <a:ext cx="556755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SDMEs from </a:t>
            </a:r>
            <a:r>
              <a:rPr lang="en-US" sz="3200" dirty="0" err="1"/>
              <a:t>photoproduction</a:t>
            </a:r>
            <a:r>
              <a:rPr lang="en-US" sz="3200" dirty="0"/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76200" y="838200"/>
            <a:ext cx="50816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/>
              <a:t>JLab/</a:t>
            </a:r>
            <a:r>
              <a:rPr lang="de-DE" sz="1400" dirty="0" err="1"/>
              <a:t>GlueX</a:t>
            </a:r>
            <a:r>
              <a:rPr lang="de-DE" sz="1400" dirty="0"/>
              <a:t>, S. </a:t>
            </a:r>
            <a:r>
              <a:rPr lang="de-DE" sz="1400" dirty="0" err="1"/>
              <a:t>Adhikari</a:t>
            </a:r>
            <a:r>
              <a:rPr lang="de-DE" sz="1400" dirty="0"/>
              <a:t> et al: https://</a:t>
            </a:r>
            <a:r>
              <a:rPr lang="de-DE" sz="1400" dirty="0" err="1"/>
              <a:t>arxiv.org</a:t>
            </a:r>
            <a:r>
              <a:rPr lang="de-DE" sz="1400" dirty="0"/>
              <a:t>/</a:t>
            </a:r>
            <a:r>
              <a:rPr lang="de-DE" sz="1400" dirty="0" err="1"/>
              <a:t>pdf</a:t>
            </a:r>
            <a:r>
              <a:rPr lang="de-DE" sz="1400" dirty="0"/>
              <a:t>/2305.09047</a:t>
            </a:r>
            <a:endParaRPr lang="en-US" sz="1400" dirty="0"/>
          </a:p>
        </p:txBody>
      </p:sp>
      <p:pic>
        <p:nvPicPr>
          <p:cNvPr id="5" name="Picture 4" descr="Screen Shot 2025-01-30 at 11.12.2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3" y="1066800"/>
            <a:ext cx="5095337" cy="4876800"/>
          </a:xfrm>
          <a:prstGeom prst="rect">
            <a:avLst/>
          </a:prstGeom>
        </p:spPr>
      </p:pic>
      <p:pic>
        <p:nvPicPr>
          <p:cNvPr id="8" name="Picture 7" descr="Screen Shot 2025-01-30 at 11.21.1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371600"/>
            <a:ext cx="4038600" cy="936000"/>
          </a:xfrm>
          <a:prstGeom prst="rect">
            <a:avLst/>
          </a:prstGeom>
        </p:spPr>
      </p:pic>
      <p:pic>
        <p:nvPicPr>
          <p:cNvPr id="14" name="Picture 13" descr="Screen Shot 2025-01-30 at 11.21.41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891" y="2362200"/>
            <a:ext cx="4044384" cy="1600200"/>
          </a:xfrm>
          <a:prstGeom prst="rect">
            <a:avLst/>
          </a:prstGeom>
        </p:spPr>
      </p:pic>
      <p:pic>
        <p:nvPicPr>
          <p:cNvPr id="15" name="Picture 14" descr="Screen Shot 2025-01-30 at 11.22.05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038600"/>
            <a:ext cx="4114800" cy="14478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209800" y="1143000"/>
            <a:ext cx="381000" cy="13716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6629400" y="4000805"/>
            <a:ext cx="457200" cy="3048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477000" y="4343400"/>
            <a:ext cx="457200" cy="304800"/>
          </a:xfrm>
          <a:prstGeom prst="rect">
            <a:avLst/>
          </a:prstGeom>
          <a:noFill/>
          <a:ln w="25400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667000" y="1143000"/>
            <a:ext cx="457200" cy="1447800"/>
          </a:xfrm>
          <a:prstGeom prst="rect">
            <a:avLst/>
          </a:prstGeom>
          <a:noFill/>
          <a:ln w="25400">
            <a:solidFill>
              <a:srgbClr val="3366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572000" y="1143000"/>
            <a:ext cx="457200" cy="1447800"/>
          </a:xfrm>
          <a:prstGeom prst="rect">
            <a:avLst/>
          </a:prstGeom>
          <a:noFill/>
          <a:ln w="25400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867400" y="2057400"/>
            <a:ext cx="457200" cy="304800"/>
          </a:xfrm>
          <a:prstGeom prst="rect">
            <a:avLst/>
          </a:prstGeom>
          <a:noFill/>
          <a:ln w="25400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467600" y="1905000"/>
            <a:ext cx="457200" cy="304800"/>
          </a:xfrm>
          <a:prstGeom prst="rect">
            <a:avLst/>
          </a:prstGeom>
          <a:noFill/>
          <a:ln w="25400">
            <a:solidFill>
              <a:srgbClr val="FFC0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733800" y="1143000"/>
            <a:ext cx="457200" cy="1447800"/>
          </a:xfrm>
          <a:prstGeom prst="rect">
            <a:avLst/>
          </a:prstGeom>
          <a:noFill/>
          <a:ln w="25400">
            <a:solidFill>
              <a:srgbClr val="FFC04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Screen Shot 2025-01-30 at 11.45.12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343400"/>
            <a:ext cx="2362200" cy="2203500"/>
          </a:xfrm>
          <a:prstGeom prst="rect">
            <a:avLst/>
          </a:prstGeom>
          <a:ln w="22225">
            <a:solidFill>
              <a:srgbClr val="0000FF"/>
            </a:solidFill>
          </a:ln>
        </p:spPr>
      </p:pic>
      <p:sp>
        <p:nvSpPr>
          <p:cNvPr id="29" name="TextBox 28"/>
          <p:cNvSpPr txBox="1"/>
          <p:nvPr/>
        </p:nvSpPr>
        <p:spPr>
          <a:xfrm>
            <a:off x="5029200" y="5562600"/>
            <a:ext cx="411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The SDMEs for transverse photons with sin</a:t>
            </a:r>
            <a:r>
              <a:rPr lang="en-US" sz="1600" baseline="30000" dirty="0"/>
              <a:t>2</a:t>
            </a:r>
            <a:r>
              <a:rPr lang="en-US" sz="1600" dirty="0">
                <a:latin typeface="Symbol"/>
              </a:rPr>
              <a:t>q</a:t>
            </a:r>
            <a:r>
              <a:rPr lang="en-US" sz="1600" dirty="0"/>
              <a:t> (to transverse rho?) at Q</a:t>
            </a:r>
            <a:r>
              <a:rPr lang="en-US" sz="1600" baseline="30000" dirty="0"/>
              <a:t>2</a:t>
            </a:r>
            <a:r>
              <a:rPr lang="en-US" sz="1600" dirty="0"/>
              <a:t>&gt;0 seem to be smaller (detailed comparison </a:t>
            </a:r>
            <a:r>
              <a:rPr lang="en-US" sz="1600" dirty="0" err="1"/>
              <a:t>vs</a:t>
            </a:r>
            <a:r>
              <a:rPr lang="en-US" sz="1600" dirty="0"/>
              <a:t> Q</a:t>
            </a:r>
            <a:r>
              <a:rPr lang="en-US" sz="1600" baseline="30000" dirty="0"/>
              <a:t>2</a:t>
            </a:r>
            <a:r>
              <a:rPr lang="en-US" sz="1600" dirty="0"/>
              <a:t>). </a:t>
            </a:r>
          </a:p>
        </p:txBody>
      </p:sp>
      <p:pic>
        <p:nvPicPr>
          <p:cNvPr id="6" name="Picture 5" descr="Screen Shot 2025-01-31 at 7.24.20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828800"/>
            <a:ext cx="2388521" cy="2258238"/>
          </a:xfrm>
          <a:prstGeom prst="rect">
            <a:avLst/>
          </a:prstGeom>
          <a:ln w="22225">
            <a:solidFill>
              <a:srgbClr val="FF0000"/>
            </a:solidFill>
          </a:ln>
        </p:spPr>
      </p:pic>
      <p:pic>
        <p:nvPicPr>
          <p:cNvPr id="26" name="Picture 25" descr="Screen Shot 2025-01-30 at 11.40.04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667000"/>
            <a:ext cx="2425700" cy="2311100"/>
          </a:xfrm>
          <a:prstGeom prst="rect">
            <a:avLst/>
          </a:prstGeom>
          <a:ln w="38100">
            <a:solidFill>
              <a:srgbClr val="FFC04D"/>
            </a:solidFill>
          </a:ln>
        </p:spPr>
      </p:pic>
      <p:pic>
        <p:nvPicPr>
          <p:cNvPr id="27" name="Picture 26" descr="Screen Shot 2025-01-30 at 11.42.47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4191000"/>
            <a:ext cx="2238214" cy="2085073"/>
          </a:xfrm>
          <a:prstGeom prst="rect">
            <a:avLst/>
          </a:prstGeom>
          <a:ln w="28575">
            <a:solidFill>
              <a:srgbClr val="660066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0" y="3810000"/>
            <a:ext cx="19003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i="1" dirty="0"/>
              <a:t>vanish after </a:t>
            </a:r>
            <a:r>
              <a:rPr lang="en-US" sz="1100" b="1" i="1" dirty="0">
                <a:latin typeface="Symbol"/>
              </a:rPr>
              <a:t>f</a:t>
            </a:r>
            <a:r>
              <a:rPr lang="en-US" sz="1100" b="1" i="1" dirty="0"/>
              <a:t>-integration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62200" y="2971800"/>
            <a:ext cx="19003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i="1" dirty="0"/>
              <a:t>vanish after </a:t>
            </a:r>
            <a:r>
              <a:rPr lang="en-US" sz="1100" b="1" i="1" dirty="0">
                <a:latin typeface="Symbol"/>
              </a:rPr>
              <a:t>f</a:t>
            </a:r>
            <a:r>
              <a:rPr lang="en-US" sz="1100" b="1" i="1" dirty="0"/>
              <a:t>-integration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200400" y="5486400"/>
            <a:ext cx="190033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i="1" dirty="0"/>
              <a:t>vanish after </a:t>
            </a:r>
            <a:r>
              <a:rPr lang="en-US" sz="1100" b="1" i="1" dirty="0">
                <a:latin typeface="Symbol"/>
              </a:rPr>
              <a:t>f</a:t>
            </a:r>
            <a:r>
              <a:rPr lang="en-US" sz="1100" b="1" i="1" dirty="0"/>
              <a:t>-integration</a:t>
            </a:r>
          </a:p>
        </p:txBody>
      </p:sp>
    </p:spTree>
    <p:extLst>
      <p:ext uri="{BB962C8B-B14F-4D97-AF65-F5344CB8AC3E}">
        <p14:creationId xmlns:p14="http://schemas.microsoft.com/office/powerpoint/2010/main" val="20074984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8437"/>
            <a:ext cx="8610600" cy="563563"/>
          </a:xfrm>
        </p:spPr>
        <p:txBody>
          <a:bodyPr/>
          <a:lstStyle/>
          <a:p>
            <a:r>
              <a:rPr lang="en-US" dirty="0"/>
              <a:t>Genesis: </a:t>
            </a:r>
            <a:r>
              <a:rPr lang="en-US" sz="2800" dirty="0"/>
              <a:t>Unifying Physics from Quarks to Cosmos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56</a:t>
            </a:fld>
            <a:endParaRPr lang="en-US"/>
          </a:p>
        </p:txBody>
      </p:sp>
      <p:pic>
        <p:nvPicPr>
          <p:cNvPr id="7" name="Screen Shot 2026-03-10 at 11.11.48 AM.png" descr="/Users/avakian/Desktop/Screen Shot 2026-03-10 at 11.11.48 AM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838200"/>
            <a:ext cx="7315200" cy="569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2163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Cuts on Invariant/Missing masses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6" name="Screen Shot 2026-03-04 at 10.36.06 AM.png" descr="/Users/avakian/Desktop/Screen Shot 2026-03-04 at 10.36.06 AM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00200"/>
            <a:ext cx="4295090" cy="3200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00600" y="4876800"/>
            <a:ext cx="4343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Solid line correspond to reconstructed set, using generated values in LUND-MC</a:t>
            </a:r>
          </a:p>
          <a:p>
            <a:r>
              <a:rPr lang="en-US" sz="1600" dirty="0"/>
              <a:t>Points correspond to reconstructed values</a:t>
            </a:r>
          </a:p>
          <a:p>
            <a:r>
              <a:rPr lang="en-US" dirty="0">
                <a:sym typeface="Wingdings"/>
              </a:rPr>
              <a:t></a:t>
            </a:r>
            <a:r>
              <a:rPr lang="en-US" dirty="0"/>
              <a:t>Width is wider than resolution effects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10314" y="838200"/>
            <a:ext cx="46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/>
              <a:t>With tight exclusivity cuts background is minor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/>
              <a:t>Wide rho peak makes problematic proper background subtraction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762000"/>
            <a:ext cx="464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bin  0.275&lt;x&lt;0.325,0.05&lt;-t&lt;0.35 (RGA 10.2 GeV)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7543800" y="2057400"/>
            <a:ext cx="1248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LUND-MC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2400" y="5867400"/>
            <a:ext cx="4038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With proton detected and exclusivity cuts applied no major background left</a:t>
            </a:r>
          </a:p>
        </p:txBody>
      </p:sp>
      <p:pic>
        <p:nvPicPr>
          <p:cNvPr id="13" name="Screen Shot 2026-03-11 at 1.48.44 PM.png" descr="/Users/avakian/Desktop/Screen Shot 2026-03-11 at 1.48.44 PM.pn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19201"/>
            <a:ext cx="3657600" cy="2209800"/>
          </a:xfrm>
          <a:prstGeom prst="rect">
            <a:avLst/>
          </a:prstGeom>
        </p:spPr>
      </p:pic>
      <p:pic>
        <p:nvPicPr>
          <p:cNvPr id="9" name="Screen Shot 2026-03-13 at 7.55.59 AM.png" descr="/Users/avakian/Desktop/Screen Shot 2026-03-13 at 7.55.59 AM.png"/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505200"/>
            <a:ext cx="3352800" cy="19812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914400" y="1219200"/>
            <a:ext cx="1153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ep</a:t>
            </a:r>
            <a:r>
              <a:rPr lang="en-US" dirty="0" err="1">
                <a:sym typeface="Wingdings"/>
              </a:rPr>
              <a:t>e’p’</a:t>
            </a:r>
            <a:r>
              <a:rPr lang="en-US" dirty="0" err="1">
                <a:latin typeface="Symbol"/>
              </a:rPr>
              <a:t>r</a:t>
            </a:r>
            <a:r>
              <a:rPr lang="en-US" dirty="0">
                <a:latin typeface="Symbol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68833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Cuts on Invariant/Missing masses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00200" y="4876800"/>
            <a:ext cx="4343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Qualitative agreement between MC and Data in a given bin in 0.235&lt;x&lt;0.265</a:t>
            </a:r>
            <a:endParaRPr lang="en-US" dirty="0"/>
          </a:p>
        </p:txBody>
      </p:sp>
      <p:pic>
        <p:nvPicPr>
          <p:cNvPr id="3" name="Screen Shot 2026-03-04 at 10.52.46 AM.png" descr="/Users/avakian/Desktop/Screen Shot 2026-03-04 at 10.52.46 AM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914400"/>
            <a:ext cx="2971800" cy="3429000"/>
          </a:xfrm>
          <a:prstGeom prst="rect">
            <a:avLst/>
          </a:prstGeom>
        </p:spPr>
      </p:pic>
      <p:pic>
        <p:nvPicPr>
          <p:cNvPr id="11" name="Screen Shot 2026-03-04 at 10.54.10 AM.png" descr="/Users/avakian/Desktop/Screen Shot 2026-03-04 at 10.54.10 AM.pn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990600"/>
            <a:ext cx="3009900" cy="3276600"/>
          </a:xfrm>
          <a:prstGeom prst="rect">
            <a:avLst/>
          </a:prstGeom>
        </p:spPr>
      </p:pic>
      <p:pic>
        <p:nvPicPr>
          <p:cNvPr id="12" name="Screen Shot 2026-03-04 at 10.55.04 AM.png" descr="/Users/avakian/Desktop/Screen Shot 2026-03-04 at 10.55.04 AM.png"/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143000"/>
            <a:ext cx="2989789" cy="3200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762000"/>
            <a:ext cx="434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bin  0.235&lt;x&lt;0.265 (RGA 2019, 10.2 GeV)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0754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MC sensitivity for a given x-bin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6" name="Screen Shot 2026-03-04 at 5.44.28 PM.png" descr="/Users/avakian/Desktop/Screen Shot 2026-03-04 at 5.44.28 PM.pn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76400"/>
            <a:ext cx="4800600" cy="3365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1066800"/>
            <a:ext cx="4540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0.34&lt;x&lt;0.36 (solid lines 1/Q^6, </a:t>
            </a:r>
            <a:r>
              <a:rPr lang="en-US" dirty="0" err="1"/>
              <a:t>exp</a:t>
            </a:r>
            <a:r>
              <a:rPr lang="en-US" dirty="0"/>
              <a:t>(-4.25t)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1000" y="1447800"/>
            <a:ext cx="4451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exp</a:t>
            </a:r>
            <a:r>
              <a:rPr lang="en-US" dirty="0"/>
              <a:t>(-</a:t>
            </a:r>
            <a:r>
              <a:rPr lang="en-US" dirty="0" err="1"/>
              <a:t>Bt</a:t>
            </a:r>
            <a:r>
              <a:rPr lang="en-US" dirty="0"/>
              <a:t>) solid B=4.25, dashed 4.0 and 4.5</a:t>
            </a:r>
          </a:p>
        </p:txBody>
      </p:sp>
      <p:pic>
        <p:nvPicPr>
          <p:cNvPr id="9" name="Screen Shot 2026-03-04 at 5.50.03 PM.png" descr="/Users/avakian/Desktop/Screen Shot 2026-03-04 at 5.50.03 PM.pn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676400"/>
            <a:ext cx="4343400" cy="33528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38800" y="1143000"/>
            <a:ext cx="2482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1/Q^(2N) solid N=3, </a:t>
            </a:r>
          </a:p>
          <a:p>
            <a:r>
              <a:rPr lang="en-US" dirty="0"/>
              <a:t>dashed 2.2,2.8,3.2,3.5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9600" y="5257800"/>
            <a:ext cx="739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Extraction of parameters B and N (Q</a:t>
            </a:r>
            <a:r>
              <a:rPr lang="en-US" baseline="30000" dirty="0"/>
              <a:t>2N</a:t>
            </a:r>
            <a:r>
              <a:rPr lang="en-US" baseline="-25000" dirty="0"/>
              <a:t>L </a:t>
            </a:r>
            <a:r>
              <a:rPr lang="en-US" dirty="0"/>
              <a:t>and Q</a:t>
            </a:r>
            <a:r>
              <a:rPr lang="en-US" baseline="30000" dirty="0"/>
              <a:t>2N</a:t>
            </a:r>
            <a:r>
              <a:rPr lang="en-US" baseline="-25000" dirty="0"/>
              <a:t>T</a:t>
            </a:r>
            <a:r>
              <a:rPr lang="en-US" dirty="0"/>
              <a:t>, B</a:t>
            </a:r>
            <a:r>
              <a:rPr lang="en-US" baseline="-25000" dirty="0"/>
              <a:t>L </a:t>
            </a:r>
            <a:r>
              <a:rPr lang="en-US" dirty="0"/>
              <a:t>and B</a:t>
            </a:r>
            <a:r>
              <a:rPr lang="en-US" baseline="-25000" dirty="0"/>
              <a:t>T</a:t>
            </a:r>
            <a:r>
              <a:rPr lang="en-US" dirty="0"/>
              <a:t> ) require proper integration in the  multidimensional phase space!!!</a:t>
            </a:r>
          </a:p>
          <a:p>
            <a:r>
              <a:rPr lang="en-US" dirty="0"/>
              <a:t>Implementing in the MC predictions from GK for B</a:t>
            </a:r>
            <a:r>
              <a:rPr lang="en-US" baseline="-25000" dirty="0"/>
              <a:t>L</a:t>
            </a:r>
            <a:r>
              <a:rPr lang="en-US" dirty="0"/>
              <a:t> and B</a:t>
            </a:r>
            <a:r>
              <a:rPr lang="en-US" baseline="-25000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678786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rial" charset="0"/>
              </a:rPr>
              <a:t>Tranverse</a:t>
            </a:r>
            <a:r>
              <a:rPr lang="en-US" dirty="0">
                <a:latin typeface="Arial" charset="0"/>
              </a:rPr>
              <a:t> &amp; Longitudinal photons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048000" y="6565900"/>
            <a:ext cx="2895600" cy="244475"/>
          </a:xfrm>
        </p:spPr>
        <p:txBody>
          <a:bodyPr/>
          <a:lstStyle/>
          <a:p>
            <a:pPr>
              <a:defRPr/>
            </a:pPr>
            <a:r>
              <a:rPr lang="fi-FI"/>
              <a:t>H. Avakian, EMMI, June 15</a:t>
            </a:r>
            <a:endParaRPr lang="en-US"/>
          </a:p>
        </p:txBody>
      </p:sp>
      <p:sp>
        <p:nvSpPr>
          <p:cNvPr id="55299" name="Slide Number Placeholder 3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382000" y="6464300"/>
            <a:ext cx="685800" cy="3206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ED477A14-6511-D84D-9812-AE33816732E1}" type="slidenum">
              <a:rPr lang="en-US" sz="1400">
                <a:cs typeface="MS PGothic" charset="0"/>
              </a:rPr>
              <a:pPr/>
              <a:t>6</a:t>
            </a:fld>
            <a:endParaRPr lang="en-US" sz="1400">
              <a:cs typeface="MS PGothic" charset="0"/>
            </a:endParaRPr>
          </a:p>
        </p:txBody>
      </p:sp>
      <p:pic>
        <p:nvPicPr>
          <p:cNvPr id="5530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6781800" cy="535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81800" y="838200"/>
            <a:ext cx="21696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Bacchetta-0611265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6019800"/>
            <a:ext cx="6627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Need a similar table for exclusive </a:t>
            </a:r>
            <a:r>
              <a:rPr lang="en-US" i="1" dirty="0" err="1"/>
              <a:t>Helicity</a:t>
            </a:r>
            <a:r>
              <a:rPr lang="en-US" i="1" dirty="0"/>
              <a:t> Structure Functions!!!</a:t>
            </a:r>
          </a:p>
        </p:txBody>
      </p:sp>
      <p:cxnSp>
        <p:nvCxnSpPr>
          <p:cNvPr id="7" name="Straight Arrow Connector 6"/>
          <p:cNvCxnSpPr>
            <a:cxnSpLocks/>
          </p:cNvCxnSpPr>
          <p:nvPr/>
        </p:nvCxnSpPr>
        <p:spPr>
          <a:xfrm flipH="1">
            <a:off x="2667000" y="3429000"/>
            <a:ext cx="3962400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81000" y="3810000"/>
            <a:ext cx="14478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81000" y="1524000"/>
            <a:ext cx="1447800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57200" y="3276600"/>
            <a:ext cx="1447800" cy="304800"/>
          </a:xfrm>
          <a:prstGeom prst="rect">
            <a:avLst/>
          </a:prstGeom>
          <a:noFill/>
          <a:ln>
            <a:solidFill>
              <a:srgbClr val="00009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DAF32D-313A-6BCE-8DC3-3EADA8E3E67B}"/>
              </a:ext>
            </a:extLst>
          </p:cNvPr>
          <p:cNvSpPr txBox="1"/>
          <p:nvPr/>
        </p:nvSpPr>
        <p:spPr>
          <a:xfrm>
            <a:off x="6629400" y="2667000"/>
            <a:ext cx="2514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Important features to notice</a:t>
            </a:r>
          </a:p>
          <a:p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No L in Double Spin 0 moment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Some critical observables (cross sections, sin(</a:t>
            </a:r>
            <a:r>
              <a:rPr lang="en-US" sz="1400" dirty="0">
                <a:latin typeface="Symbol"/>
              </a:rPr>
              <a:t>f-</a:t>
            </a:r>
            <a:r>
              <a:rPr lang="en-US" sz="1400" dirty="0" err="1">
                <a:latin typeface="Symbol"/>
              </a:rPr>
              <a:t>f</a:t>
            </a:r>
            <a:r>
              <a:rPr lang="en-US" sz="1400" baseline="-25000" dirty="0" err="1"/>
              <a:t>S</a:t>
            </a:r>
            <a:r>
              <a:rPr lang="en-US" sz="1400" dirty="0"/>
              <a:t>) </a:t>
            </a:r>
            <a:r>
              <a:rPr lang="en-US" sz="1400" dirty="0" err="1"/>
              <a:t>containl</a:t>
            </a:r>
            <a:r>
              <a:rPr lang="en-US" sz="1400" dirty="0"/>
              <a:t> contributions from TT/LL and can’t be separated easily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Several TT terms, may provide info on T-amplitudes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P</a:t>
            </a:r>
            <a:r>
              <a:rPr lang="en-US" sz="1400" baseline="-25000" dirty="0" err="1">
                <a:solidFill>
                  <a:srgbClr val="FF0000"/>
                </a:solidFill>
              </a:rPr>
              <a:t>hT</a:t>
            </a:r>
            <a:r>
              <a:rPr lang="en-US" sz="1400" baseline="-25000" dirty="0">
                <a:solidFill>
                  <a:srgbClr val="FF0000"/>
                </a:solidFill>
              </a:rPr>
              <a:t> </a:t>
            </a:r>
            <a:r>
              <a:rPr lang="en-US" sz="1400" dirty="0">
                <a:solidFill>
                  <a:srgbClr val="FF0000"/>
                </a:solidFill>
              </a:rPr>
              <a:t>and </a:t>
            </a:r>
            <a:r>
              <a:rPr lang="en-US" sz="1400" dirty="0" err="1">
                <a:solidFill>
                  <a:srgbClr val="FF0000"/>
                </a:solidFill>
              </a:rPr>
              <a:t>k</a:t>
            </a:r>
            <a:r>
              <a:rPr lang="en-US" sz="1400" baseline="-25000" dirty="0" err="1">
                <a:solidFill>
                  <a:srgbClr val="FF0000"/>
                </a:solidFill>
              </a:rPr>
              <a:t>T</a:t>
            </a:r>
            <a:r>
              <a:rPr lang="en-US" sz="1400" dirty="0">
                <a:solidFill>
                  <a:srgbClr val="FF0000"/>
                </a:solidFill>
              </a:rPr>
              <a:t>  critical for understanding of transverse x-sections</a:t>
            </a:r>
          </a:p>
        </p:txBody>
      </p:sp>
      <p:pic>
        <p:nvPicPr>
          <p:cNvPr id="9" name="Picture 8" descr="Screen Shot 2026-06-11 at 8.18.31 AM.png">
            <a:extLst>
              <a:ext uri="{FF2B5EF4-FFF2-40B4-BE49-F238E27FC236}">
                <a16:creationId xmlns:a16="http://schemas.microsoft.com/office/drawing/2014/main" id="{19C67049-0B73-3D56-DE44-D601C50D73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60832"/>
            <a:ext cx="2514600" cy="3172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D45C99-B0F9-D871-BC8F-3795808FCD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3647" y="1268675"/>
            <a:ext cx="2392047" cy="41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880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61579" y="98396"/>
            <a:ext cx="67778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 Measuring exclusive VMs: ZEUS and H1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53200" y="685800"/>
            <a:ext cx="2507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ZEUS rho (0708.1478)</a:t>
            </a:r>
          </a:p>
        </p:txBody>
      </p:sp>
      <p:pic>
        <p:nvPicPr>
          <p:cNvPr id="10" name="Picture 9" descr="Screen Shot 2025-04-14 at 9.44.2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7" y="990600"/>
            <a:ext cx="4846043" cy="4724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8600" y="5791200"/>
            <a:ext cx="8370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Proper acceptance account requires fine multidimensional binning, high statistics</a:t>
            </a:r>
          </a:p>
          <a:p>
            <a:r>
              <a:rPr lang="en-US" dirty="0"/>
              <a:t>7-bins with acceptance at |</a:t>
            </a:r>
            <a:r>
              <a:rPr lang="en-US" dirty="0" err="1"/>
              <a:t>cos</a:t>
            </a:r>
            <a:r>
              <a:rPr lang="en-US" dirty="0" err="1">
                <a:latin typeface="Symbol"/>
              </a:rPr>
              <a:t>q</a:t>
            </a:r>
            <a:r>
              <a:rPr lang="en-US" dirty="0"/>
              <a:t>|&gt;0.8 reducing ~2 times (integrated over t?)</a:t>
            </a:r>
          </a:p>
        </p:txBody>
      </p:sp>
      <p:pic>
        <p:nvPicPr>
          <p:cNvPr id="8" name="Picture 7" descr="Screen Shot 2025-04-14 at 9.46.3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990600"/>
            <a:ext cx="4343400" cy="2743200"/>
          </a:xfrm>
          <a:prstGeom prst="rect">
            <a:avLst/>
          </a:prstGeom>
        </p:spPr>
      </p:pic>
      <p:pic>
        <p:nvPicPr>
          <p:cNvPr id="9" name="Picture 8" descr="Screen Shot 2025-04-14 at 11.15.0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810000"/>
            <a:ext cx="3505200" cy="1905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248400" y="4191000"/>
            <a:ext cx="1853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dirty="0"/>
              <a:t>hep-ex/9602007</a:t>
            </a:r>
            <a:endParaRPr lang="en-US" dirty="0"/>
          </a:p>
        </p:txBody>
      </p:sp>
      <p:pic>
        <p:nvPicPr>
          <p:cNvPr id="5" name="Picture 4" descr="Screen Shot 2025-06-23 at 8.41.08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3276600"/>
            <a:ext cx="2959100" cy="24016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896" y="838200"/>
            <a:ext cx="14452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&lt;100K events</a:t>
            </a:r>
          </a:p>
        </p:txBody>
      </p:sp>
    </p:spTree>
    <p:extLst>
      <p:ext uri="{BB962C8B-B14F-4D97-AF65-F5344CB8AC3E}">
        <p14:creationId xmlns:p14="http://schemas.microsoft.com/office/powerpoint/2010/main" val="28474577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61579" y="98396"/>
            <a:ext cx="4256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 Acceptances in </a:t>
            </a:r>
            <a:r>
              <a:rPr lang="en-US" sz="2800" dirty="0" err="1"/>
              <a:t>cos</a:t>
            </a:r>
            <a:r>
              <a:rPr lang="en-US" sz="2800" dirty="0"/>
              <a:t>\theta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" y="838200"/>
            <a:ext cx="2507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ZEUS rho (0708.1478)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5562600"/>
            <a:ext cx="87126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Proper acceptance account requires fine multidimensional binning, high statistics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7-bins with acceptance at |</a:t>
            </a:r>
            <a:r>
              <a:rPr lang="en-US" dirty="0" err="1"/>
              <a:t>cos</a:t>
            </a:r>
            <a:r>
              <a:rPr lang="en-US" dirty="0" err="1">
                <a:latin typeface="Symbol"/>
              </a:rPr>
              <a:t>q</a:t>
            </a:r>
            <a:r>
              <a:rPr lang="en-US" dirty="0"/>
              <a:t>|&gt;0.8 reducing ~2 times (integrated over t?)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Situation much worse for </a:t>
            </a:r>
            <a:r>
              <a:rPr lang="en-US" dirty="0" err="1"/>
              <a:t>electroproduction</a:t>
            </a:r>
            <a:r>
              <a:rPr lang="en-US" dirty="0"/>
              <a:t> of </a:t>
            </a:r>
            <a:r>
              <a:rPr lang="en-US" dirty="0">
                <a:latin typeface="Symbol"/>
              </a:rPr>
              <a:t>f</a:t>
            </a:r>
            <a:r>
              <a:rPr lang="en-US" dirty="0"/>
              <a:t>-mesons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5" name="Picture 4" descr="Screen Shot 2025-06-23 at 8.41.0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094" y="3352800"/>
            <a:ext cx="2534906" cy="2057400"/>
          </a:xfrm>
          <a:prstGeom prst="rect">
            <a:avLst/>
          </a:prstGeom>
        </p:spPr>
      </p:pic>
      <p:pic>
        <p:nvPicPr>
          <p:cNvPr id="13" name="Screen Shot 2026-03-06 at 8.55.44 AM.png" descr="/Users/avakian/Desktop/Screen Shot 2026-03-06 at 8.55.44 AM.png"/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399"/>
            <a:ext cx="3124200" cy="1828801"/>
          </a:xfrm>
          <a:prstGeom prst="rect">
            <a:avLst/>
          </a:prstGeom>
        </p:spPr>
      </p:pic>
      <p:pic>
        <p:nvPicPr>
          <p:cNvPr id="14" name="Screen Shot 2026-03-06 at 8.57.00 AM.png" descr="/Users/avakian/Desktop/Screen Shot 2026-03-06 at 8.57.00 AM.png"/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505200"/>
            <a:ext cx="3429000" cy="21336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04800" y="3200400"/>
            <a:ext cx="20713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/>
              <a:t>CLAS6 0803.3537</a:t>
            </a:r>
            <a:endParaRPr lang="en-US" dirty="0"/>
          </a:p>
        </p:txBody>
      </p:sp>
      <p:pic>
        <p:nvPicPr>
          <p:cNvPr id="16" name="Picture 15" descr="Screen Shot 2025-03-03 at 5.47.52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262" y="838200"/>
            <a:ext cx="2635738" cy="24384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171252" y="960566"/>
            <a:ext cx="16445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in 80% cases one of the </a:t>
            </a:r>
            <a:r>
              <a:rPr lang="en-US" sz="1100" dirty="0" err="1"/>
              <a:t>pions</a:t>
            </a:r>
            <a:r>
              <a:rPr lang="en-US" sz="1100" dirty="0"/>
              <a:t> has &lt;20% of the total momentum</a:t>
            </a:r>
          </a:p>
        </p:txBody>
      </p:sp>
      <p:pic>
        <p:nvPicPr>
          <p:cNvPr id="18" name="Picture 17" descr="Screen Shot 2025-07-24 at 1.35.31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661" y="914400"/>
            <a:ext cx="3145359" cy="2438400"/>
          </a:xfrm>
          <a:prstGeom prst="rect">
            <a:avLst/>
          </a:prstGeom>
        </p:spPr>
      </p:pic>
      <p:pic>
        <p:nvPicPr>
          <p:cNvPr id="19" name="Picture 18" descr="Screen Shot 2025-07-24 at 1.46.26 P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8456" y="3352800"/>
            <a:ext cx="2828544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829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057400" y="0"/>
            <a:ext cx="42436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More plots from ZEUS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" y="57150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acceptance low at low P</a:t>
            </a:r>
            <a:r>
              <a:rPr lang="en-US" baseline="-25000" dirty="0"/>
              <a:t>T</a:t>
            </a:r>
            <a:r>
              <a:rPr lang="en-US" dirty="0"/>
              <a:t>, (low t?) and Q</a:t>
            </a:r>
            <a:r>
              <a:rPr lang="en-US" baseline="30000" dirty="0"/>
              <a:t>2</a:t>
            </a:r>
            <a:r>
              <a:rPr lang="en-US" dirty="0"/>
              <a:t>, increasing with Q</a:t>
            </a:r>
            <a:r>
              <a:rPr lang="en-US" baseline="30000" dirty="0"/>
              <a:t>2</a:t>
            </a:r>
            <a:r>
              <a:rPr lang="en-US" dirty="0"/>
              <a:t> (agreement with LT theory also improving at large Q</a:t>
            </a:r>
            <a:r>
              <a:rPr lang="en-US" baseline="30000" dirty="0"/>
              <a:t>2</a:t>
            </a:r>
            <a:r>
              <a:rPr lang="en-US" dirty="0"/>
              <a:t>).</a:t>
            </a:r>
          </a:p>
        </p:txBody>
      </p:sp>
      <p:pic>
        <p:nvPicPr>
          <p:cNvPr id="13" name="Picture 12" descr="Screen Shot 2025-04-14 at 11.23.0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143000"/>
            <a:ext cx="3657600" cy="1828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762000"/>
            <a:ext cx="2507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ZEUS rho (0708.1478)</a:t>
            </a:r>
          </a:p>
        </p:txBody>
      </p:sp>
      <p:pic>
        <p:nvPicPr>
          <p:cNvPr id="14" name="Picture 13" descr="Screen Shot 2025-04-14 at 11.39.53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762000"/>
            <a:ext cx="4347275" cy="5029200"/>
          </a:xfrm>
          <a:prstGeom prst="rect">
            <a:avLst/>
          </a:prstGeom>
        </p:spPr>
      </p:pic>
      <p:pic>
        <p:nvPicPr>
          <p:cNvPr id="5" name="Picture 4" descr="Screen Shot 2025-07-24 at 1.35.31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" y="3429000"/>
            <a:ext cx="2359019" cy="1828800"/>
          </a:xfrm>
          <a:prstGeom prst="rect">
            <a:avLst/>
          </a:prstGeom>
        </p:spPr>
      </p:pic>
      <p:pic>
        <p:nvPicPr>
          <p:cNvPr id="7" name="Picture 6" descr="Screen Shot 2025-07-24 at 1.46.26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3352800"/>
            <a:ext cx="24384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5748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creen Shot 2025-02-13 at 5.42.5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838199"/>
            <a:ext cx="3205461" cy="24384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Measured x-section: DDIS </a:t>
            </a:r>
            <a:r>
              <a:rPr lang="en-US" dirty="0" err="1"/>
              <a:t>vs</a:t>
            </a:r>
            <a:r>
              <a:rPr lang="en-US" dirty="0"/>
              <a:t> DIS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E7C6A-EC2A-5246-9AA7-18D884548B8E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  <p:pic>
        <p:nvPicPr>
          <p:cNvPr id="7" name="Picture 6" descr="Screen Shot 2024-09-11 at 11.41.2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078" y="914400"/>
            <a:ext cx="3740922" cy="5410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48400" y="3886200"/>
            <a:ext cx="800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ZEUS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4800" y="5486400"/>
            <a:ext cx="5029200" cy="1077218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/>
              <a:t>No dependence of DDIS/DIS on W, decrease with Q</a:t>
            </a:r>
            <a:r>
              <a:rPr lang="en-US" sz="1600" baseline="30000" dirty="0"/>
              <a:t>2 </a:t>
            </a:r>
            <a:r>
              <a:rPr lang="en-US" sz="1600" dirty="0"/>
              <a:t>indicating the VMs can be the main contributor</a:t>
            </a:r>
          </a:p>
          <a:p>
            <a:r>
              <a:rPr lang="en-US" sz="1600" dirty="0">
                <a:solidFill>
                  <a:srgbClr val="FF0000"/>
                </a:solidFill>
              </a:rPr>
              <a:t>At lowest M</a:t>
            </a:r>
            <a:r>
              <a:rPr lang="en-US" sz="1600" baseline="-25000" dirty="0">
                <a:solidFill>
                  <a:srgbClr val="FF0000"/>
                </a:solidFill>
              </a:rPr>
              <a:t>X</a:t>
            </a:r>
            <a:r>
              <a:rPr lang="en-US" sz="1600" dirty="0">
                <a:solidFill>
                  <a:srgbClr val="FF0000"/>
                </a:solidFill>
              </a:rPr>
              <a:t> seem to be ~1/Q</a:t>
            </a:r>
            <a:r>
              <a:rPr lang="en-US" sz="1600" baseline="30000" dirty="0">
                <a:solidFill>
                  <a:srgbClr val="FF0000"/>
                </a:solidFill>
              </a:rPr>
              <a:t>2</a:t>
            </a:r>
            <a:r>
              <a:rPr lang="en-US" sz="1600" dirty="0"/>
              <a:t>, at higher M</a:t>
            </a:r>
            <a:r>
              <a:rPr lang="en-US" sz="1600" baseline="-25000" dirty="0"/>
              <a:t>X</a:t>
            </a:r>
            <a:r>
              <a:rPr lang="en-US" sz="1600" dirty="0"/>
              <a:t> there seem to be no Q</a:t>
            </a:r>
            <a:r>
              <a:rPr lang="en-US" sz="1600" baseline="30000" dirty="0"/>
              <a:t>2</a:t>
            </a:r>
            <a:r>
              <a:rPr lang="en-US" sz="1600" dirty="0"/>
              <a:t>-dependence </a:t>
            </a:r>
            <a:endParaRPr lang="en-US" sz="1600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152400" y="4038600"/>
            <a:ext cx="186184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Week increase with W in </a:t>
            </a:r>
            <a:r>
              <a:rPr lang="en-US" sz="1100" dirty="0" err="1"/>
              <a:t>photoproduction</a:t>
            </a:r>
            <a:endParaRPr lang="en-US" sz="1100" dirty="0"/>
          </a:p>
          <a:p>
            <a:r>
              <a:rPr lang="en-US" sz="1100" dirty="0"/>
              <a:t>Strong increase in </a:t>
            </a:r>
            <a:r>
              <a:rPr lang="en-US" sz="1100" dirty="0" err="1"/>
              <a:t>electroproduction</a:t>
            </a:r>
            <a:r>
              <a:rPr lang="en-US" sz="1100" dirty="0"/>
              <a:t> (longitudinal rho?)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286000" y="990605"/>
            <a:ext cx="2438400" cy="609598"/>
            <a:chOff x="152400" y="4442451"/>
            <a:chExt cx="5291138" cy="680728"/>
          </a:xfrm>
        </p:grpSpPr>
        <p:sp>
          <p:nvSpPr>
            <p:cNvPr id="9" name="TextBox 8"/>
            <p:cNvSpPr txBox="1"/>
            <p:nvPr/>
          </p:nvSpPr>
          <p:spPr>
            <a:xfrm>
              <a:off x="152400" y="4442451"/>
              <a:ext cx="4953000" cy="412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M</a:t>
              </a:r>
              <a:r>
                <a:rPr lang="en-US" sz="900" baseline="-25000" dirty="0"/>
                <a:t>X</a:t>
              </a:r>
              <a:r>
                <a:rPr lang="en-US" sz="900" dirty="0"/>
                <a:t> in DDIS </a:t>
              </a:r>
              <a:r>
                <a:rPr lang="en-US" sz="900" dirty="0">
                  <a:sym typeface="Wingdings"/>
                </a:rPr>
                <a:t></a:t>
              </a:r>
              <a:r>
                <a:rPr lang="en-US" sz="900" dirty="0"/>
                <a:t>mass of the particle[s] in the current fragmentation</a:t>
              </a:r>
            </a:p>
          </p:txBody>
        </p:sp>
        <p:pic>
          <p:nvPicPr>
            <p:cNvPr id="11" name="Picture 10" descr="Screen Shot 2025-02-13 at 5.36.12 PM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28900" y="4676697"/>
              <a:ext cx="2814638" cy="446482"/>
            </a:xfrm>
            <a:prstGeom prst="rect">
              <a:avLst/>
            </a:prstGeom>
          </p:spPr>
        </p:pic>
      </p:grpSp>
      <p:pic>
        <p:nvPicPr>
          <p:cNvPr id="12" name="Picture 11" descr="Screen Shot 2025-02-13 at 5.38.28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199"/>
            <a:ext cx="1828800" cy="1371601"/>
          </a:xfrm>
          <a:prstGeom prst="rect">
            <a:avLst/>
          </a:prstGeom>
        </p:spPr>
      </p:pic>
      <p:pic>
        <p:nvPicPr>
          <p:cNvPr id="14" name="Picture 13" descr="Screen Shot 2025-02-13 at 5.44.27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600200"/>
            <a:ext cx="1506621" cy="262622"/>
          </a:xfrm>
          <a:prstGeom prst="rect">
            <a:avLst/>
          </a:prstGeom>
        </p:spPr>
      </p:pic>
      <p:pic>
        <p:nvPicPr>
          <p:cNvPr id="15" name="Picture 14" descr="Screen Shot 2025-02-13 at 5.47.40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352800"/>
            <a:ext cx="3429000" cy="190500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2133600" y="2743200"/>
            <a:ext cx="2971800" cy="381000"/>
          </a:xfrm>
          <a:prstGeom prst="ellipse">
            <a:avLst/>
          </a:prstGeom>
          <a:solidFill>
            <a:srgbClr val="FFFF00">
              <a:alpha val="17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Screen Shot 2025-02-13 at 5.54.46 P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209800"/>
            <a:ext cx="1778000" cy="3302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52400" y="5181600"/>
            <a:ext cx="61722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For </a:t>
            </a:r>
            <a:r>
              <a:rPr lang="en-US" sz="1400" b="1" dirty="0" err="1">
                <a:latin typeface="Symbol"/>
              </a:rPr>
              <a:t>h</a:t>
            </a:r>
            <a:r>
              <a:rPr lang="en-US" sz="1600" baseline="-25000" dirty="0" err="1"/>
              <a:t>max</a:t>
            </a:r>
            <a:r>
              <a:rPr lang="en-US" sz="1050" dirty="0"/>
              <a:t> </a:t>
            </a:r>
            <a:r>
              <a:rPr lang="en-US" sz="1050" b="1" dirty="0"/>
              <a:t>&lt; </a:t>
            </a:r>
            <a:r>
              <a:rPr lang="en-US" sz="1050" dirty="0"/>
              <a:t>1</a:t>
            </a:r>
            <a:r>
              <a:rPr lang="en-US" sz="1050" b="1" dirty="0"/>
              <a:t>.</a:t>
            </a:r>
            <a:r>
              <a:rPr lang="en-US" sz="1050" dirty="0"/>
              <a:t>5 the contribution from </a:t>
            </a:r>
            <a:r>
              <a:rPr lang="en-US" sz="1050" dirty="0" err="1"/>
              <a:t>nondiffractive</a:t>
            </a:r>
            <a:r>
              <a:rPr lang="en-US" sz="1050" dirty="0"/>
              <a:t> scattering is expected to be negligible</a:t>
            </a:r>
          </a:p>
        </p:txBody>
      </p:sp>
      <p:pic>
        <p:nvPicPr>
          <p:cNvPr id="20" name="Picture 19" descr="Screen Shot 2025-02-13 at 6.00.22 P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953000"/>
            <a:ext cx="2012950" cy="266700"/>
          </a:xfrm>
          <a:prstGeom prst="rect">
            <a:avLst/>
          </a:prstGeom>
        </p:spPr>
      </p:pic>
      <p:pic>
        <p:nvPicPr>
          <p:cNvPr id="21" name="Picture 20" descr="Screen Shot 2025-02-14 at 9.20.45 A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657600"/>
            <a:ext cx="762000" cy="16353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6172200" y="4800600"/>
            <a:ext cx="220980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Electromagnetic </a:t>
            </a:r>
            <a:r>
              <a:rPr lang="en-US" sz="1050" dirty="0" err="1"/>
              <a:t>radiative</a:t>
            </a:r>
            <a:r>
              <a:rPr lang="en-US" sz="1050" dirty="0"/>
              <a:t> effects were corrected (less than 10% and independent of </a:t>
            </a:r>
            <a:r>
              <a:rPr lang="en-US" sz="1050" b="1" dirty="0"/>
              <a:t>W)</a:t>
            </a:r>
            <a:r>
              <a:rPr lang="en-US" sz="1050" dirty="0"/>
              <a:t>.</a:t>
            </a:r>
          </a:p>
        </p:txBody>
      </p:sp>
      <p:pic>
        <p:nvPicPr>
          <p:cNvPr id="23" name="Picture 22" descr="Screen Shot 2025-02-14 at 9.34.38 AM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590800"/>
            <a:ext cx="1676400" cy="1431973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6248400" y="4114800"/>
            <a:ext cx="203343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50" dirty="0" err="1"/>
              <a:t>Eur</a:t>
            </a:r>
            <a:r>
              <a:rPr lang="pl-PL" sz="1050" dirty="0"/>
              <a:t>. </a:t>
            </a:r>
            <a:r>
              <a:rPr lang="pl-PL" sz="1050" dirty="0" err="1"/>
              <a:t>Phys</a:t>
            </a:r>
            <a:r>
              <a:rPr lang="pl-PL" sz="1050" dirty="0"/>
              <a:t>. J. C 6, 43{66 (1999)</a:t>
            </a:r>
            <a:endParaRPr lang="en-US" sz="1050" dirty="0"/>
          </a:p>
        </p:txBody>
      </p:sp>
      <p:sp>
        <p:nvSpPr>
          <p:cNvPr id="6" name="Rectangle 5"/>
          <p:cNvSpPr/>
          <p:nvPr/>
        </p:nvSpPr>
        <p:spPr>
          <a:xfrm>
            <a:off x="6096000" y="914400"/>
            <a:ext cx="838200" cy="22860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7010400" y="914400"/>
            <a:ext cx="8382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172200" y="2057400"/>
            <a:ext cx="2209800" cy="228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6172200" y="1600200"/>
            <a:ext cx="2286000" cy="22860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105400" y="914400"/>
            <a:ext cx="905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~1/Q</a:t>
            </a:r>
            <a:r>
              <a:rPr lang="en-US" baseline="30000" dirty="0"/>
              <a:t>2</a:t>
            </a:r>
            <a:r>
              <a:rPr lang="en-US" dirty="0"/>
              <a:t>?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97402724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A985D-C60B-FD4E-837B-3E98BDC216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C80FC2-75E2-804D-B37E-FCC866A511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05C046-74D3-4F45-AF27-F452DBD77A7C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67057C-30E6-4944-B754-F1F565043922}"/>
              </a:ext>
            </a:extLst>
          </p:cNvPr>
          <p:cNvSpPr txBox="1"/>
          <p:nvPr/>
        </p:nvSpPr>
        <p:spPr>
          <a:xfrm>
            <a:off x="1600200" y="152400"/>
            <a:ext cx="61993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Exclusive </a:t>
            </a:r>
            <a:r>
              <a:rPr lang="en-US" sz="2400" dirty="0" err="1"/>
              <a:t>rhos</a:t>
            </a:r>
            <a:r>
              <a:rPr lang="en-US" sz="2400" dirty="0"/>
              <a:t> and SDMEs from COMPASS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F358C3-00BC-DA4D-9A99-276BA37A8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0898"/>
            <a:ext cx="9144000" cy="5563402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D06EF347-EB65-D64E-9CB8-CB013C16329D}"/>
              </a:ext>
            </a:extLst>
          </p:cNvPr>
          <p:cNvSpPr/>
          <p:nvPr/>
        </p:nvSpPr>
        <p:spPr>
          <a:xfrm>
            <a:off x="1143000" y="3657600"/>
            <a:ext cx="304800" cy="8382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90600" y="3124200"/>
            <a:ext cx="3712771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corr. with r</a:t>
            </a:r>
            <a:r>
              <a:rPr lang="en-US" sz="1400" baseline="-25000" dirty="0"/>
              <a:t>1-1</a:t>
            </a:r>
            <a:r>
              <a:rPr lang="en-US" sz="1400" baseline="30000" dirty="0"/>
              <a:t>8</a:t>
            </a:r>
            <a:r>
              <a:rPr lang="en-US" sz="1400" dirty="0"/>
              <a:t> (Hermes) no </a:t>
            </a:r>
            <a:r>
              <a:rPr lang="en-US" sz="1400" dirty="0" err="1"/>
              <a:t>corr</a:t>
            </a:r>
            <a:r>
              <a:rPr lang="en-US" sz="1400" dirty="0"/>
              <a:t> (COMPASS) </a:t>
            </a:r>
            <a:r>
              <a:rPr lang="en-US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1828800"/>
            <a:ext cx="3779337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corr. with r</a:t>
            </a:r>
            <a:r>
              <a:rPr lang="en-US" sz="1400" baseline="-25000" dirty="0"/>
              <a:t>10</a:t>
            </a:r>
            <a:r>
              <a:rPr lang="en-US" sz="1400" baseline="30000" dirty="0"/>
              <a:t>5</a:t>
            </a:r>
            <a:r>
              <a:rPr lang="en-US" sz="1400" dirty="0"/>
              <a:t> (Hermes) no </a:t>
            </a:r>
            <a:r>
              <a:rPr lang="en-US" sz="1400" dirty="0" err="1"/>
              <a:t>corr</a:t>
            </a:r>
            <a:r>
              <a:rPr lang="en-US" sz="1400" dirty="0"/>
              <a:t> (COMPASS) </a:t>
            </a:r>
            <a:r>
              <a:rPr lang="en-US" dirty="0"/>
              <a:t> 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819400" y="1752600"/>
            <a:ext cx="762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124200" y="2971800"/>
            <a:ext cx="762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Screen Shot 2025-04-23 at 9.44.3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554478"/>
            <a:ext cx="1524000" cy="293390"/>
          </a:xfrm>
          <a:prstGeom prst="rect">
            <a:avLst/>
          </a:prstGeom>
        </p:spPr>
      </p:pic>
      <p:pic>
        <p:nvPicPr>
          <p:cNvPr id="13" name="Picture 12" descr="Screen Shot 2025-04-23 at 9.47.13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4495800"/>
            <a:ext cx="1559052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522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69A985D-C60B-FD4E-837B-3E98BDC216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C80FC2-75E2-804D-B37E-FCC866A511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05C046-74D3-4F45-AF27-F452DBD77A7C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67057C-30E6-4944-B754-F1F565043922}"/>
              </a:ext>
            </a:extLst>
          </p:cNvPr>
          <p:cNvSpPr txBox="1"/>
          <p:nvPr/>
        </p:nvSpPr>
        <p:spPr>
          <a:xfrm>
            <a:off x="685800" y="152400"/>
            <a:ext cx="7343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Understanding exclusive </a:t>
            </a:r>
            <a:r>
              <a:rPr lang="en-US" sz="2400" dirty="0" err="1"/>
              <a:t>rhos</a:t>
            </a:r>
            <a:r>
              <a:rPr lang="en-US" sz="2400" dirty="0"/>
              <a:t> and SDME validations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816681-D970-1946-8576-462186CCA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5842"/>
            <a:ext cx="9144000" cy="548828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F28F65D-092D-D44F-8CA6-0AA9043E8A60}"/>
              </a:ext>
            </a:extLst>
          </p:cNvPr>
          <p:cNvSpPr/>
          <p:nvPr/>
        </p:nvSpPr>
        <p:spPr>
          <a:xfrm>
            <a:off x="1143000" y="3810000"/>
            <a:ext cx="304800" cy="8382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52400" y="3200400"/>
            <a:ext cx="3393673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corr. with r</a:t>
            </a:r>
            <a:r>
              <a:rPr lang="en-US" sz="1400" baseline="-25000" dirty="0"/>
              <a:t>1-1</a:t>
            </a:r>
            <a:r>
              <a:rPr lang="en-US" sz="1400" baseline="30000" dirty="0"/>
              <a:t>8</a:t>
            </a:r>
            <a:r>
              <a:rPr lang="en-US" sz="1400" dirty="0"/>
              <a:t> ,r</a:t>
            </a:r>
            <a:r>
              <a:rPr lang="en-US" sz="1400" baseline="-25000" dirty="0"/>
              <a:t>00</a:t>
            </a:r>
            <a:r>
              <a:rPr lang="en-US" sz="1400" baseline="30000" dirty="0"/>
              <a:t>8</a:t>
            </a:r>
            <a:r>
              <a:rPr lang="en-US" sz="1400" dirty="0"/>
              <a:t> (Hermes, COMPASS) </a:t>
            </a:r>
            <a:r>
              <a:rPr lang="en-US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" y="1676400"/>
            <a:ext cx="3842659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corr. with r</a:t>
            </a:r>
            <a:r>
              <a:rPr lang="en-US" sz="1400" baseline="-25000" dirty="0"/>
              <a:t>1-1</a:t>
            </a:r>
            <a:r>
              <a:rPr lang="en-US" sz="1400" baseline="30000" dirty="0"/>
              <a:t>5</a:t>
            </a:r>
            <a:r>
              <a:rPr lang="en-US" sz="1400" dirty="0"/>
              <a:t> , r</a:t>
            </a:r>
            <a:r>
              <a:rPr lang="en-US" sz="1400" baseline="-25000" dirty="0"/>
              <a:t>1-1</a:t>
            </a:r>
            <a:r>
              <a:rPr lang="en-US" sz="1400" baseline="30000" dirty="0"/>
              <a:t>6</a:t>
            </a:r>
            <a:r>
              <a:rPr lang="en-US" sz="1400" dirty="0"/>
              <a:t> ,r</a:t>
            </a:r>
            <a:r>
              <a:rPr lang="en-US" sz="1400" baseline="-25000" dirty="0"/>
              <a:t>00</a:t>
            </a:r>
            <a:r>
              <a:rPr lang="en-US" sz="1400" baseline="30000" dirty="0"/>
              <a:t>5</a:t>
            </a:r>
            <a:r>
              <a:rPr lang="en-US" sz="1400" dirty="0"/>
              <a:t> (Hermes, COMPASS) </a:t>
            </a:r>
            <a:r>
              <a:rPr lang="en-US" dirty="0"/>
              <a:t> 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2057400" y="1524000"/>
            <a:ext cx="762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1676400" y="2667000"/>
            <a:ext cx="152400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Screen Shot 2025-04-23 at 9.48.0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" y="4724400"/>
            <a:ext cx="1988289" cy="326322"/>
          </a:xfrm>
          <a:prstGeom prst="rect">
            <a:avLst/>
          </a:prstGeom>
        </p:spPr>
      </p:pic>
      <p:pic>
        <p:nvPicPr>
          <p:cNvPr id="5" name="Picture 4" descr="Screen Shot 2025-04-23 at 9.56.04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724400"/>
            <a:ext cx="1803400" cy="27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3581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24-02-29 at 11.30.4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712" y="3505200"/>
            <a:ext cx="3245348" cy="2286000"/>
          </a:xfrm>
          <a:prstGeom prst="rect">
            <a:avLst/>
          </a:prstGeom>
        </p:spPr>
      </p:pic>
      <p:sp>
        <p:nvSpPr>
          <p:cNvPr id="139265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9144000" cy="563563"/>
          </a:xfrm>
        </p:spPr>
        <p:txBody>
          <a:bodyPr/>
          <a:lstStyle/>
          <a:p>
            <a:r>
              <a:rPr lang="en-US" sz="3200" dirty="0">
                <a:latin typeface="Arial" charset="0"/>
                <a:ea typeface="MS PGothic" charset="0"/>
              </a:rPr>
              <a:t>Exclusive </a:t>
            </a:r>
            <a:r>
              <a:rPr lang="en-US" sz="3200" dirty="0" err="1">
                <a:latin typeface="Symbol" charset="0"/>
                <a:ea typeface="MS PGothic" charset="0"/>
              </a:rPr>
              <a:t>p+p</a:t>
            </a:r>
            <a:r>
              <a:rPr lang="en-US" sz="3200" dirty="0">
                <a:latin typeface="Symbol" charset="0"/>
                <a:ea typeface="MS PGothic" charset="0"/>
              </a:rPr>
              <a:t>-</a:t>
            </a:r>
            <a:r>
              <a:rPr lang="en-US" sz="3200" dirty="0">
                <a:latin typeface="Arial" charset="0"/>
                <a:ea typeface="MS PGothic" charset="0"/>
              </a:rPr>
              <a:t>: missing mass dependence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13926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684EBC4C-41B8-FC46-87F3-278A0F3F96F7}" type="slidenum">
              <a:rPr lang="en-US" sz="1400"/>
              <a:pPr/>
              <a:t>66</a:t>
            </a:fld>
            <a:endParaRPr lang="en-US" sz="1400"/>
          </a:p>
        </p:txBody>
      </p:sp>
      <p:sp>
        <p:nvSpPr>
          <p:cNvPr id="139268" name="TextBox 6"/>
          <p:cNvSpPr txBox="1">
            <a:spLocks noChangeArrowheads="1"/>
          </p:cNvSpPr>
          <p:nvPr/>
        </p:nvSpPr>
        <p:spPr bwMode="auto">
          <a:xfrm>
            <a:off x="0" y="5715000"/>
            <a:ext cx="91440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marL="285750" indent="-285750">
              <a:buFont typeface="Arial"/>
              <a:buChar char="•"/>
            </a:pPr>
            <a:r>
              <a:rPr lang="en-US" dirty="0" err="1">
                <a:latin typeface="Symbol"/>
              </a:rPr>
              <a:t>r</a:t>
            </a:r>
            <a:r>
              <a:rPr lang="en-US" sz="1800" dirty="0" err="1"/>
              <a:t>s</a:t>
            </a:r>
            <a:r>
              <a:rPr lang="en-US" sz="1800" dirty="0"/>
              <a:t> dominate both exclusive </a:t>
            </a:r>
            <a:r>
              <a:rPr lang="en-US" sz="1800" dirty="0" err="1"/>
              <a:t>dihadron</a:t>
            </a:r>
            <a:r>
              <a:rPr lang="en-US" sz="1800" dirty="0"/>
              <a:t> samples, contributing differently depending on z</a:t>
            </a:r>
          </a:p>
          <a:p>
            <a:pPr marL="285750" indent="-285750">
              <a:buFont typeface="Arial"/>
              <a:buChar char="•"/>
            </a:pPr>
            <a:r>
              <a:rPr lang="en-US" sz="1800" dirty="0"/>
              <a:t>SSA can be used as a tool to check dominance of different dynamical contributions</a:t>
            </a:r>
          </a:p>
        </p:txBody>
      </p:sp>
      <p:cxnSp>
        <p:nvCxnSpPr>
          <p:cNvPr id="24" name="Straight Arrow Connector 23"/>
          <p:cNvCxnSpPr>
            <a:cxnSpLocks/>
          </p:cNvCxnSpPr>
          <p:nvPr/>
        </p:nvCxnSpPr>
        <p:spPr bwMode="auto">
          <a:xfrm>
            <a:off x="2590800" y="4800600"/>
            <a:ext cx="457200" cy="381001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31" name="Picture 5" descr="Screen Shot 2024-01-26 at 10.46.4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90800"/>
            <a:ext cx="3124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Oval 19"/>
          <p:cNvSpPr/>
          <p:nvPr/>
        </p:nvSpPr>
        <p:spPr>
          <a:xfrm>
            <a:off x="2362200" y="3352800"/>
            <a:ext cx="838200" cy="152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1524000" y="2286000"/>
            <a:ext cx="990600" cy="1219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>
            <a:cxnSpLocks/>
          </p:cNvCxnSpPr>
          <p:nvPr/>
        </p:nvCxnSpPr>
        <p:spPr bwMode="auto">
          <a:xfrm flipV="1">
            <a:off x="2362200" y="1981200"/>
            <a:ext cx="609600" cy="38100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3" name="Picture 2" descr="Screen Shot 2024-02-29 at 11.31.32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267200"/>
            <a:ext cx="1288114" cy="927100"/>
          </a:xfrm>
          <a:prstGeom prst="rect">
            <a:avLst/>
          </a:prstGeom>
        </p:spPr>
      </p:pic>
      <p:pic>
        <p:nvPicPr>
          <p:cNvPr id="7" name="Picture 6" descr="Screen Shot 2024-02-29 at 11.32.06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3810000"/>
            <a:ext cx="2632753" cy="2057400"/>
          </a:xfrm>
          <a:prstGeom prst="rect">
            <a:avLst/>
          </a:prstGeom>
        </p:spPr>
      </p:pic>
      <p:pic>
        <p:nvPicPr>
          <p:cNvPr id="8" name="Picture 7" descr="Screen Shot 2024-02-29 at 11.53.20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066800"/>
            <a:ext cx="3043374" cy="2273300"/>
          </a:xfrm>
          <a:prstGeom prst="rect">
            <a:avLst/>
          </a:prstGeom>
        </p:spPr>
      </p:pic>
      <p:pic>
        <p:nvPicPr>
          <p:cNvPr id="9" name="Picture 8" descr="Screen Shot 2024-02-29 at 11.54.22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143000"/>
            <a:ext cx="3017077" cy="216081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52400" y="2514600"/>
            <a:ext cx="1295400" cy="18288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cxnSpLocks/>
          </p:cNvCxnSpPr>
          <p:nvPr/>
        </p:nvCxnSpPr>
        <p:spPr bwMode="auto">
          <a:xfrm flipH="1" flipV="1">
            <a:off x="609600" y="1828800"/>
            <a:ext cx="76200" cy="609600"/>
          </a:xfrm>
          <a:prstGeom prst="straightConnector1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0" name="TextBox 9"/>
          <p:cNvSpPr txBox="1"/>
          <p:nvPr/>
        </p:nvSpPr>
        <p:spPr>
          <a:xfrm>
            <a:off x="152400" y="1371600"/>
            <a:ext cx="178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forward protons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295400" y="1752600"/>
            <a:ext cx="1467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forward </a:t>
            </a:r>
            <a:r>
              <a:rPr lang="en-US" dirty="0" err="1">
                <a:solidFill>
                  <a:srgbClr val="FF0000"/>
                </a:solidFill>
              </a:rPr>
              <a:t>rhos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9242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Comparing the v1 MC with RGA data</a:t>
            </a:r>
          </a:p>
        </p:txBody>
      </p:sp>
      <p:pic>
        <p:nvPicPr>
          <p:cNvPr id="17" name="Picture 16" descr="Screen Shot 2026-01-27 at 6.10.4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758" y="1219199"/>
            <a:ext cx="5334000" cy="2590801"/>
          </a:xfrm>
          <a:prstGeom prst="rect">
            <a:avLst/>
          </a:prstGeom>
        </p:spPr>
      </p:pic>
      <p:pic>
        <p:nvPicPr>
          <p:cNvPr id="18" name="Picture 17" descr="Screen Shot 2026-01-27 at 6.10.37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892" y="4267200"/>
            <a:ext cx="3732529" cy="2070100"/>
          </a:xfrm>
          <a:prstGeom prst="rect">
            <a:avLst/>
          </a:prstGeom>
        </p:spPr>
      </p:pic>
      <p:pic>
        <p:nvPicPr>
          <p:cNvPr id="19" name="Picture 18" descr="Screen Shot 2026-01-27 at 6.10.1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590800"/>
            <a:ext cx="3462588" cy="1600200"/>
          </a:xfrm>
          <a:prstGeom prst="rect">
            <a:avLst/>
          </a:prstGeom>
        </p:spPr>
      </p:pic>
      <p:pic>
        <p:nvPicPr>
          <p:cNvPr id="3" name="Picture 2" descr="Screen Shot 2026-01-27 at 6.22.1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762001"/>
            <a:ext cx="3479800" cy="1828800"/>
          </a:xfrm>
          <a:prstGeom prst="rect">
            <a:avLst/>
          </a:prstGeom>
        </p:spPr>
      </p:pic>
      <p:pic>
        <p:nvPicPr>
          <p:cNvPr id="9" name="Picture 8" descr="Screen Shot 2026-01-27 at 6.11.05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86200"/>
            <a:ext cx="4953000" cy="23368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8554B9-B8AD-264D-BB1F-8A41F93D8B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328206" y="6447653"/>
            <a:ext cx="3917950" cy="311150"/>
          </a:xfrm>
        </p:spPr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3F2B0C-1215-8A40-98D5-DC408CC664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950200" y="6455590"/>
            <a:ext cx="534987" cy="303213"/>
          </a:xfrm>
        </p:spPr>
        <p:txBody>
          <a:bodyPr/>
          <a:lstStyle/>
          <a:p>
            <a:pPr>
              <a:defRPr/>
            </a:pPr>
            <a:fld id="{8A425D64-15CE-A040-B8C2-21D264659732}" type="slidenum">
              <a:rPr lang="en-US" smtClean="0"/>
              <a:pPr>
                <a:defRPr/>
              </a:pPr>
              <a:t>67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811358-F22E-9A4A-8CEE-5C5320124615}"/>
              </a:ext>
            </a:extLst>
          </p:cNvPr>
          <p:cNvSpPr txBox="1"/>
          <p:nvPr/>
        </p:nvSpPr>
        <p:spPr>
          <a:xfrm>
            <a:off x="2149862" y="832462"/>
            <a:ext cx="2649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Transverse</a:t>
            </a:r>
            <a:r>
              <a:rPr lang="en-US" dirty="0">
                <a:latin typeface="Symbol" pitchFamily="2" charset="2"/>
              </a:rPr>
              <a:t> r </a:t>
            </a:r>
            <a:r>
              <a:rPr lang="en-US" dirty="0"/>
              <a:t>dominated</a:t>
            </a:r>
          </a:p>
        </p:txBody>
      </p:sp>
    </p:spTree>
    <p:extLst>
      <p:ext uri="{BB962C8B-B14F-4D97-AF65-F5344CB8AC3E}">
        <p14:creationId xmlns:p14="http://schemas.microsoft.com/office/powerpoint/2010/main" val="190972497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Model dependence of the acceptance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4800" y="4724400"/>
            <a:ext cx="838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Four versions of MC (v1-v4)  with reasonable description of all kinematic dependences, carry different physics content, very different L/T parts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Acceptance indeed is a very strong function of the angle and even small variations change the acceptance for 20-30% for wide bins in </a:t>
            </a:r>
            <a:r>
              <a:rPr lang="en-US" b="1" dirty="0"/>
              <a:t>Q</a:t>
            </a:r>
            <a:r>
              <a:rPr lang="en-US" b="1" baseline="30000" dirty="0"/>
              <a:t>2</a:t>
            </a:r>
            <a:r>
              <a:rPr lang="en-US" dirty="0"/>
              <a:t>,</a:t>
            </a:r>
            <a:r>
              <a:rPr lang="en-US" b="1" dirty="0"/>
              <a:t>x</a:t>
            </a:r>
            <a:r>
              <a:rPr lang="en-US" baseline="-25000" dirty="0"/>
              <a:t>B</a:t>
            </a:r>
            <a:r>
              <a:rPr lang="en-US" dirty="0"/>
              <a:t>,</a:t>
            </a:r>
            <a:r>
              <a:rPr lang="en-US" b="1" dirty="0"/>
              <a:t>t,</a:t>
            </a:r>
            <a:r>
              <a:rPr lang="en-US" b="1" i="1" dirty="0">
                <a:latin typeface="Symbol"/>
              </a:rPr>
              <a:t>f,</a:t>
            </a:r>
            <a:r>
              <a:rPr lang="en-US" b="1" dirty="0">
                <a:latin typeface="Symbol"/>
              </a:rPr>
              <a:t>q,ϕ</a:t>
            </a:r>
            <a:endParaRPr lang="en-US" dirty="0"/>
          </a:p>
        </p:txBody>
      </p:sp>
      <p:pic>
        <p:nvPicPr>
          <p:cNvPr id="3" name="Picture 2" descr="Screen Shot 2026-01-27 at 6.02.0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14400"/>
            <a:ext cx="8001000" cy="3657600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D4DE6A-6C23-8440-A253-E7EB027B70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209800" y="6546850"/>
            <a:ext cx="3917950" cy="311150"/>
          </a:xfrm>
        </p:spPr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3ABA01-D18F-7C4A-A4C3-5A588624D3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7010400" y="6554787"/>
            <a:ext cx="534987" cy="303213"/>
          </a:xfrm>
        </p:spPr>
        <p:txBody>
          <a:bodyPr/>
          <a:lstStyle/>
          <a:p>
            <a:pPr>
              <a:defRPr/>
            </a:pPr>
            <a:fld id="{8A425D64-15CE-A040-B8C2-21D264659732}" type="slidenum">
              <a:rPr lang="en-US" smtClean="0"/>
              <a:pPr>
                <a:defRPr/>
              </a:pPr>
              <a:t>68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28800" y="1066800"/>
            <a:ext cx="864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</a:t>
            </a:r>
            <a:r>
              <a:rPr lang="en-US" dirty="0" err="1"/>
              <a:t>bck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553200" y="1066800"/>
            <a:ext cx="864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</a:t>
            </a:r>
            <a:r>
              <a:rPr lang="en-US" dirty="0" err="1"/>
              <a:t>bck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76226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05BB49B-06F4-E8FE-1765-81BC4C293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Measurements of rho: E665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46A12A5-ECF2-C785-A530-BC994A67EF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F401BB-165F-5543-BD93-43132596D2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69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686D4F-85C8-2ADB-A832-3026F0BE3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95400"/>
            <a:ext cx="4057859" cy="30545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2A7E4F-7B87-326C-FFF2-3D75A0C24BCB}"/>
              </a:ext>
            </a:extLst>
          </p:cNvPr>
          <p:cNvSpPr txBox="1"/>
          <p:nvPr/>
        </p:nvSpPr>
        <p:spPr>
          <a:xfrm>
            <a:off x="0" y="725488"/>
            <a:ext cx="7162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https://inspirehep.net/files/58cfd687d71fffa160843650967cdd61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24194B-D292-46CE-6C1B-8C46BE2E1C08}"/>
              </a:ext>
            </a:extLst>
          </p:cNvPr>
          <p:cNvSpPr txBox="1"/>
          <p:nvPr/>
        </p:nvSpPr>
        <p:spPr>
          <a:xfrm>
            <a:off x="-42862" y="1019969"/>
            <a:ext cx="46148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1" dirty="0" err="1">
                <a:effectLst/>
                <a:latin typeface="-apple-system"/>
              </a:rPr>
              <a:t>Z.Phys.C</a:t>
            </a:r>
            <a:r>
              <a:rPr lang="en-US" b="0" i="0" dirty="0">
                <a:effectLst/>
                <a:latin typeface="-apple-system"/>
              </a:rPr>
              <a:t> 74 (1997) 237-261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D855B26-4EDC-E9CD-4253-4FDD3E66F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1066800"/>
            <a:ext cx="3276600" cy="27874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D34107-8898-5EDD-7543-1974749CE1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4512387"/>
            <a:ext cx="3581400" cy="176022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E71414-2F4D-A6EF-C4D2-D389E61603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0159" y="3553400"/>
            <a:ext cx="4692891" cy="2898912"/>
          </a:xfrm>
          <a:prstGeom prst="rect">
            <a:avLst/>
          </a:prstGeom>
        </p:spPr>
      </p:pic>
      <p:pic>
        <p:nvPicPr>
          <p:cNvPr id="4" name="Screen Shot 2026-03-06 at 9.32.19 AM.png" descr="/Users/avakian/Desktop/Screen Shot 2026-03-06 at 9.32.19 AM.png"/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4371" y="1447800"/>
            <a:ext cx="2286000" cy="176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307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76200"/>
            <a:ext cx="8610600" cy="381000"/>
          </a:xfrm>
        </p:spPr>
        <p:txBody>
          <a:bodyPr/>
          <a:lstStyle/>
          <a:p>
            <a:r>
              <a:rPr lang="en-US" dirty="0"/>
              <a:t>cross sections in the </a:t>
            </a:r>
            <a:r>
              <a:rPr lang="en-US" dirty="0" err="1"/>
              <a:t>z</a:t>
            </a:r>
            <a:r>
              <a:rPr lang="en-US" dirty="0" err="1">
                <a:sym typeface="Wingdings"/>
              </a:rPr>
              <a:t>limit</a:t>
            </a:r>
            <a:r>
              <a:rPr lang="en-US" dirty="0">
                <a:sym typeface="Wingdings"/>
              </a:rPr>
              <a:t> from </a:t>
            </a:r>
            <a:r>
              <a:rPr lang="en-US" dirty="0" err="1">
                <a:sym typeface="Wingdings"/>
              </a:rPr>
              <a:t>e+e</a:t>
            </a:r>
            <a:r>
              <a:rPr lang="en-US" dirty="0">
                <a:sym typeface="Wingdings"/>
              </a:rPr>
              <a:t>-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449904-B219-5E47-B210-166B8E27F945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0848" y="381000"/>
            <a:ext cx="138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2411.12216</a:t>
            </a:r>
            <a:endParaRPr lang="en-US" dirty="0"/>
          </a:p>
        </p:txBody>
      </p:sp>
      <p:pic>
        <p:nvPicPr>
          <p:cNvPr id="13" name="Picture 12" descr="Screen Shot 2026-05-19 at 7.18.1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3657600"/>
            <a:ext cx="2622222" cy="2286000"/>
          </a:xfrm>
          <a:prstGeom prst="rect">
            <a:avLst/>
          </a:prstGeom>
        </p:spPr>
      </p:pic>
      <p:pic>
        <p:nvPicPr>
          <p:cNvPr id="14" name="Picture 13" descr="Screen Shot 2026-05-19 at 7.19.1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1"/>
            <a:ext cx="6324600" cy="42672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5181600"/>
            <a:ext cx="5638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Belle: production cross sections as a function of </a:t>
            </a:r>
            <a:r>
              <a:rPr lang="en-US" dirty="0" err="1"/>
              <a:t>x</a:t>
            </a:r>
            <a:r>
              <a:rPr lang="en-US" baseline="-25000" dirty="0" err="1"/>
              <a:t>p</a:t>
            </a:r>
            <a:endParaRPr lang="en-US" baseline="-25000" dirty="0"/>
          </a:p>
        </p:txBody>
      </p:sp>
      <p:pic>
        <p:nvPicPr>
          <p:cNvPr id="16" name="Picture 15" descr="Screen Shot 2026-05-19 at 7.30.25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1066800"/>
            <a:ext cx="1193800" cy="6858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145308" y="838200"/>
            <a:ext cx="201450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hadron momentum in </a:t>
            </a:r>
            <a:r>
              <a:rPr lang="en-US" sz="1050" dirty="0" err="1"/>
              <a:t>e+e</a:t>
            </a:r>
            <a:r>
              <a:rPr lang="en-US" sz="1050" dirty="0"/>
              <a:t>- CM</a:t>
            </a:r>
          </a:p>
        </p:txBody>
      </p:sp>
      <p:pic>
        <p:nvPicPr>
          <p:cNvPr id="19" name="Picture 18" descr="Screen Shot 2026-05-19 at 7.34.37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673" y="1143000"/>
            <a:ext cx="919534" cy="520700"/>
          </a:xfrm>
          <a:prstGeom prst="rect">
            <a:avLst/>
          </a:prstGeom>
        </p:spPr>
      </p:pic>
      <p:pic>
        <p:nvPicPr>
          <p:cNvPr id="20" name="Picture 19" descr="Screen Shot 2026-05-19 at 7.35.36 A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376" y="1752600"/>
            <a:ext cx="2871624" cy="457200"/>
          </a:xfrm>
          <a:prstGeom prst="rect">
            <a:avLst/>
          </a:prstGeom>
        </p:spPr>
      </p:pic>
      <p:pic>
        <p:nvPicPr>
          <p:cNvPr id="21" name="Picture 20" descr="Screen Shot 2026-05-19 at 7.36.57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209800"/>
            <a:ext cx="2261286" cy="639987"/>
          </a:xfrm>
          <a:prstGeom prst="rect">
            <a:avLst/>
          </a:prstGeom>
        </p:spPr>
      </p:pic>
      <p:pic>
        <p:nvPicPr>
          <p:cNvPr id="23" name="Picture 22" descr="Screen Shot 2026-05-19 at 7.39.28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2895600"/>
            <a:ext cx="2235200" cy="63260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629400" y="6019800"/>
            <a:ext cx="2076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slightly more rho+!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5562600"/>
            <a:ext cx="5486400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Possible contribution from </a:t>
            </a:r>
            <a:r>
              <a:rPr lang="en-US" sz="2400" dirty="0">
                <a:solidFill>
                  <a:srgbClr val="000090"/>
                </a:solidFill>
                <a:latin typeface="Symbol"/>
              </a:rPr>
              <a:t>g*</a:t>
            </a:r>
            <a:r>
              <a:rPr lang="en-US" sz="2400" baseline="-25000" dirty="0">
                <a:solidFill>
                  <a:srgbClr val="000090"/>
                </a:solidFill>
                <a:latin typeface="Symbol"/>
              </a:rPr>
              <a:t>T</a:t>
            </a:r>
            <a:endParaRPr lang="en-US" sz="2400" baseline="-25000" dirty="0">
              <a:solidFill>
                <a:srgbClr val="000090"/>
              </a:solidFill>
            </a:endParaRPr>
          </a:p>
          <a:p>
            <a:r>
              <a:rPr lang="en-US" dirty="0"/>
              <a:t>Is the </a:t>
            </a:r>
            <a:r>
              <a:rPr lang="en-US" sz="2400" dirty="0">
                <a:solidFill>
                  <a:srgbClr val="000090"/>
                </a:solidFill>
                <a:latin typeface="Symbol"/>
              </a:rPr>
              <a:t>g*</a:t>
            </a:r>
            <a:r>
              <a:rPr lang="en-US" sz="2400" baseline="-25000" dirty="0">
                <a:solidFill>
                  <a:srgbClr val="000090"/>
                </a:solidFill>
                <a:latin typeface="Symbol"/>
              </a:rPr>
              <a:t>T</a:t>
            </a:r>
            <a:r>
              <a:rPr lang="en-US" sz="2400" baseline="-25000" dirty="0">
                <a:solidFill>
                  <a:srgbClr val="000090"/>
                </a:solidFill>
              </a:rPr>
              <a:t> </a:t>
            </a:r>
            <a:r>
              <a:rPr lang="en-US" dirty="0"/>
              <a:t>contribution from </a:t>
            </a:r>
            <a:r>
              <a:rPr lang="en-US" sz="2000" dirty="0">
                <a:solidFill>
                  <a:srgbClr val="000090"/>
                </a:solidFill>
                <a:latin typeface="Symbol"/>
              </a:rPr>
              <a:t>r0 r+ </a:t>
            </a:r>
            <a:r>
              <a:rPr lang="en-US" sz="2000" dirty="0"/>
              <a:t>comparable</a:t>
            </a:r>
            <a:r>
              <a:rPr lang="en-US" sz="2000" dirty="0">
                <a:solidFill>
                  <a:srgbClr val="000090"/>
                </a:solidFill>
                <a:latin typeface="Symbol"/>
              </a:rPr>
              <a:t>?</a:t>
            </a:r>
            <a:r>
              <a:rPr lang="en-US" dirty="0"/>
              <a:t> </a:t>
            </a:r>
            <a:endParaRPr lang="en-US" sz="2400" baseline="-25000" dirty="0">
              <a:solidFill>
                <a:srgbClr val="00009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2400" y="762000"/>
            <a:ext cx="22518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is the </a:t>
            </a:r>
            <a:r>
              <a:rPr lang="en-US" dirty="0" err="1"/>
              <a:t>z</a:t>
            </a:r>
            <a:r>
              <a:rPr lang="en-US" baseline="30000" dirty="0" err="1">
                <a:latin typeface="Symbol"/>
              </a:rPr>
              <a:t>a</a:t>
            </a:r>
            <a:r>
              <a:rPr lang="en-US" dirty="0">
                <a:latin typeface="Symbol"/>
              </a:rPr>
              <a:t> </a:t>
            </a:r>
            <a:r>
              <a:rPr lang="en-US" dirty="0"/>
              <a:t>(1-z)</a:t>
            </a:r>
            <a:r>
              <a:rPr lang="en-US" dirty="0">
                <a:latin typeface="Symbol"/>
              </a:rPr>
              <a:t> </a:t>
            </a:r>
            <a:r>
              <a:rPr lang="en-US" sz="2000" b="1" baseline="30000" dirty="0">
                <a:solidFill>
                  <a:srgbClr val="FF6600"/>
                </a:solidFill>
                <a:latin typeface="Symbol"/>
              </a:rPr>
              <a:t>b</a:t>
            </a:r>
            <a:endParaRPr lang="en-US" sz="2000" b="1" baseline="30000" dirty="0">
              <a:solidFill>
                <a:srgbClr val="FF6600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2209800" y="1066800"/>
            <a:ext cx="76200" cy="1447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38043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0F1E2-3B89-CCD6-29F1-EBCA7D775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50C3B28-4299-3A12-6BDD-4EECB9751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Measurements of rho: E665 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408B8A1-D0DB-D8EE-E3D8-AC9D4D29750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CE2413-C2F6-FFDE-D191-C54C7FF799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E5ACE1-2431-C75C-FAD3-B9929D7681DD}"/>
              </a:ext>
            </a:extLst>
          </p:cNvPr>
          <p:cNvSpPr txBox="1"/>
          <p:nvPr/>
        </p:nvSpPr>
        <p:spPr>
          <a:xfrm>
            <a:off x="0" y="725488"/>
            <a:ext cx="69342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https://inspirehep.net/files/58cfd687d71fffa160843650967cdd61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63ABF4-676C-B206-4DA0-802127CA817F}"/>
              </a:ext>
            </a:extLst>
          </p:cNvPr>
          <p:cNvSpPr txBox="1"/>
          <p:nvPr/>
        </p:nvSpPr>
        <p:spPr>
          <a:xfrm>
            <a:off x="-80730" y="914155"/>
            <a:ext cx="46148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1" dirty="0" err="1">
                <a:effectLst/>
                <a:latin typeface="-apple-system"/>
              </a:rPr>
              <a:t>Z.Phys.C</a:t>
            </a:r>
            <a:r>
              <a:rPr lang="en-US" b="0" i="0" dirty="0">
                <a:effectLst/>
                <a:latin typeface="-apple-system"/>
              </a:rPr>
              <a:t> 74 (1997) 237-261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32D8D7-CDEB-6CFC-494D-E373ED0EF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25" y="1368711"/>
            <a:ext cx="9030164" cy="26088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F71B27-3B89-5EE1-8DDE-351A8C5711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828932"/>
            <a:ext cx="3638737" cy="5397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E26FB4E-5B34-D412-56FF-B72158F4CB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4402701"/>
            <a:ext cx="8846005" cy="238227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FCE2E98-F4EC-15F8-7BF0-180E21AACC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0149" y="4062825"/>
            <a:ext cx="4407126" cy="50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56244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105C046-74D3-4F45-AF27-F452DBD77A7C}" type="slidenum">
              <a:rPr lang="en-US" smtClean="0"/>
              <a:pPr>
                <a:defRPr/>
              </a:pPr>
              <a:t>71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66800" y="76200"/>
            <a:ext cx="556755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SDMEs from </a:t>
            </a:r>
            <a:r>
              <a:rPr lang="en-US" sz="3200" dirty="0" err="1"/>
              <a:t>photoproduction</a:t>
            </a:r>
            <a:r>
              <a:rPr lang="en-US" sz="3200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" y="5486400"/>
            <a:ext cx="5867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While at small t (dominant part of the statistics) the transverse </a:t>
            </a:r>
            <a:r>
              <a:rPr lang="en-US" sz="1600" dirty="0" err="1"/>
              <a:t>rhos</a:t>
            </a:r>
            <a:r>
              <a:rPr lang="en-US" sz="1600" dirty="0"/>
              <a:t> dominate, at large t the contribution from transverse photons going to longitudinal rho becomes more significant</a:t>
            </a:r>
          </a:p>
        </p:txBody>
      </p:sp>
      <p:pic>
        <p:nvPicPr>
          <p:cNvPr id="6" name="Picture 5" descr="Screen Shot 2025-01-30 at 10.47.0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590800"/>
            <a:ext cx="5867400" cy="28575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6200" y="838200"/>
            <a:ext cx="52164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/>
              <a:t>JLab/</a:t>
            </a:r>
            <a:r>
              <a:rPr lang="de-DE" sz="1100" dirty="0" err="1"/>
              <a:t>GlueX</a:t>
            </a:r>
            <a:r>
              <a:rPr lang="de-DE" sz="1100" dirty="0"/>
              <a:t>, S. </a:t>
            </a:r>
            <a:r>
              <a:rPr lang="de-DE" sz="1100" dirty="0" err="1"/>
              <a:t>Adhikari</a:t>
            </a:r>
            <a:r>
              <a:rPr lang="de-DE" sz="1100" dirty="0"/>
              <a:t> et al,</a:t>
            </a:r>
            <a:r>
              <a:rPr lang="is-IS" sz="1100" dirty="0"/>
              <a:t> Phys.Rev.C 108 (2023), 055204</a:t>
            </a:r>
            <a:r>
              <a:rPr lang="de-DE" sz="1100" dirty="0"/>
              <a:t>: ArXiv:2305.09047</a:t>
            </a:r>
            <a:endParaRPr lang="en-US" sz="1100" dirty="0"/>
          </a:p>
        </p:txBody>
      </p:sp>
      <p:pic>
        <p:nvPicPr>
          <p:cNvPr id="11" name="Picture 10" descr="Screen Shot 2025-01-30 at 10.49.0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95400"/>
            <a:ext cx="5410200" cy="1003300"/>
          </a:xfrm>
          <a:prstGeom prst="rect">
            <a:avLst/>
          </a:prstGeom>
        </p:spPr>
      </p:pic>
      <p:pic>
        <p:nvPicPr>
          <p:cNvPr id="12" name="Picture 11" descr="Screen Shot 2025-01-30 at 10.53.0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743200"/>
            <a:ext cx="2971800" cy="1676399"/>
          </a:xfrm>
          <a:prstGeom prst="rect">
            <a:avLst/>
          </a:prstGeom>
        </p:spPr>
      </p:pic>
      <p:pic>
        <p:nvPicPr>
          <p:cNvPr id="13" name="Picture 12" descr="Screen Shot 2025-01-30 at 11.08.44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838200"/>
            <a:ext cx="3652301" cy="205937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001000" y="2895600"/>
            <a:ext cx="6922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-t~0.2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6019800" y="4419600"/>
            <a:ext cx="2824025" cy="1859241"/>
            <a:chOff x="5791200" y="3733800"/>
            <a:chExt cx="3129325" cy="1935441"/>
          </a:xfrm>
        </p:grpSpPr>
        <p:grpSp>
          <p:nvGrpSpPr>
            <p:cNvPr id="16" name="Group 15"/>
            <p:cNvGrpSpPr/>
            <p:nvPr/>
          </p:nvGrpSpPr>
          <p:grpSpPr>
            <a:xfrm>
              <a:off x="5791200" y="3733800"/>
              <a:ext cx="3124200" cy="1935441"/>
              <a:chOff x="5791200" y="3733800"/>
              <a:chExt cx="3124200" cy="1935441"/>
            </a:xfrm>
          </p:grpSpPr>
          <p:pic>
            <p:nvPicPr>
              <p:cNvPr id="18" name="Picture 17" descr="costheta_bin16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91200" y="3733800"/>
                <a:ext cx="3124200" cy="1935441"/>
              </a:xfrm>
              <a:prstGeom prst="rect">
                <a:avLst/>
              </a:prstGeom>
            </p:spPr>
          </p:pic>
          <p:sp>
            <p:nvSpPr>
              <p:cNvPr id="19" name="TextBox 18"/>
              <p:cNvSpPr txBox="1"/>
              <p:nvPr/>
            </p:nvSpPr>
            <p:spPr>
              <a:xfrm>
                <a:off x="6172200" y="3810000"/>
                <a:ext cx="144574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i="1" dirty="0" err="1"/>
                  <a:t>GlueX</a:t>
                </a:r>
                <a:r>
                  <a:rPr lang="en-US" sz="1200" i="1" dirty="0"/>
                  <a:t> preliminary</a:t>
                </a: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8153399" y="3886200"/>
              <a:ext cx="767126" cy="3203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i="1" dirty="0"/>
                <a:t>-t~0.8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406646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VM contributions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435B10-0DB0-F541-89D5-32393128A0D1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4800" y="91440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Yuri </a:t>
            </a:r>
            <a:r>
              <a:rPr lang="en-US" dirty="0" err="1"/>
              <a:t>Kovchegov</a:t>
            </a:r>
            <a:endParaRPr lang="en-US" dirty="0"/>
          </a:p>
        </p:txBody>
      </p:sp>
      <p:pic>
        <p:nvPicPr>
          <p:cNvPr id="8" name="Picture 7" descr="rho-L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295400"/>
            <a:ext cx="8991600" cy="807493"/>
          </a:xfrm>
          <a:prstGeom prst="rect">
            <a:avLst/>
          </a:prstGeom>
        </p:spPr>
      </p:pic>
      <p:pic>
        <p:nvPicPr>
          <p:cNvPr id="9" name="Picture 8" descr="Screen Shot 2025-03-03 at 5.35.3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133600"/>
            <a:ext cx="4191000" cy="664280"/>
          </a:xfrm>
          <a:prstGeom prst="rect">
            <a:avLst/>
          </a:prstGeom>
        </p:spPr>
      </p:pic>
      <p:pic>
        <p:nvPicPr>
          <p:cNvPr id="10" name="Picture 9" descr="Screen Shot 2025-03-03 at 5.37.04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838200"/>
            <a:ext cx="2540000" cy="559266"/>
          </a:xfrm>
          <a:prstGeom prst="rect">
            <a:avLst/>
          </a:prstGeom>
        </p:spPr>
      </p:pic>
      <p:pic>
        <p:nvPicPr>
          <p:cNvPr id="11" name="Picture 10" descr="Screen Shot 2025-03-03 at 5.37.34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1549400" cy="584200"/>
          </a:xfrm>
          <a:prstGeom prst="rect">
            <a:avLst/>
          </a:prstGeom>
        </p:spPr>
      </p:pic>
      <p:pic>
        <p:nvPicPr>
          <p:cNvPr id="12" name="Picture 11" descr="Screen Shot 2025-03-03 at 5.46.05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048001"/>
            <a:ext cx="4564605" cy="2743200"/>
          </a:xfrm>
          <a:prstGeom prst="rect">
            <a:avLst/>
          </a:prstGeom>
        </p:spPr>
      </p:pic>
      <p:pic>
        <p:nvPicPr>
          <p:cNvPr id="14" name="Picture 13" descr="Screen Shot 2025-03-03 at 5.47.52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895600"/>
            <a:ext cx="3810000" cy="2971800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>
            <a:off x="2590800" y="2819400"/>
            <a:ext cx="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8153400" y="1905000"/>
            <a:ext cx="0" cy="1600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85800" y="5867400"/>
            <a:ext cx="7574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Asymmetric decays of longitudinal rho lead to much smaller acceptance</a:t>
            </a:r>
          </a:p>
          <a:p>
            <a:r>
              <a:rPr lang="en-US" dirty="0"/>
              <a:t>Similar but inverted distributions for </a:t>
            </a:r>
            <a:r>
              <a:rPr lang="en-US" dirty="0" err="1"/>
              <a:t>e+e</a:t>
            </a:r>
            <a:r>
              <a:rPr lang="en-US" dirty="0"/>
              <a:t>- decays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019800" y="3048000"/>
            <a:ext cx="2895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in 80% cases one of the </a:t>
            </a:r>
            <a:r>
              <a:rPr lang="en-US" sz="1100" dirty="0" err="1"/>
              <a:t>pions</a:t>
            </a:r>
            <a:r>
              <a:rPr lang="en-US" sz="1100" dirty="0"/>
              <a:t> has &lt;20% of the total momentum</a:t>
            </a:r>
          </a:p>
        </p:txBody>
      </p:sp>
    </p:spTree>
    <p:extLst>
      <p:ext uri="{BB962C8B-B14F-4D97-AF65-F5344CB8AC3E}">
        <p14:creationId xmlns:p14="http://schemas.microsoft.com/office/powerpoint/2010/main" val="82074528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VM contributions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435B10-0DB0-F541-89D5-32393128A0D1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4800" y="91440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Yuri </a:t>
            </a:r>
            <a:r>
              <a:rPr lang="en-US" dirty="0" err="1"/>
              <a:t>Kovchegov</a:t>
            </a:r>
            <a:endParaRPr lang="en-US" dirty="0"/>
          </a:p>
        </p:txBody>
      </p:sp>
      <p:pic>
        <p:nvPicPr>
          <p:cNvPr id="8" name="Picture 7" descr="rho-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295400"/>
            <a:ext cx="8991600" cy="807493"/>
          </a:xfrm>
          <a:prstGeom prst="rect">
            <a:avLst/>
          </a:prstGeom>
        </p:spPr>
      </p:pic>
      <p:pic>
        <p:nvPicPr>
          <p:cNvPr id="10" name="Picture 9" descr="Screen Shot 2025-03-03 at 5.37.04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838200"/>
            <a:ext cx="2540000" cy="559266"/>
          </a:xfrm>
          <a:prstGeom prst="rect">
            <a:avLst/>
          </a:prstGeom>
        </p:spPr>
      </p:pic>
      <p:pic>
        <p:nvPicPr>
          <p:cNvPr id="11" name="Picture 10" descr="Screen Shot 2025-03-03 at 5.37.34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1549400" cy="584200"/>
          </a:xfrm>
          <a:prstGeom prst="rect">
            <a:avLst/>
          </a:prstGeom>
        </p:spPr>
      </p:pic>
      <p:pic>
        <p:nvPicPr>
          <p:cNvPr id="14" name="Picture 13" descr="Screen Shot 2025-03-03 at 5.47.52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90800"/>
            <a:ext cx="3276600" cy="2971800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1447800" y="1981200"/>
            <a:ext cx="1524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338" y="5562600"/>
            <a:ext cx="45706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Asymmetric decays of longitudinal rho lead to much smaller acceptance, more than order of magnitude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0600" y="2895600"/>
            <a:ext cx="2209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in 80% cases one of the </a:t>
            </a:r>
            <a:r>
              <a:rPr lang="en-US" sz="1100" dirty="0" err="1"/>
              <a:t>pions</a:t>
            </a:r>
            <a:r>
              <a:rPr lang="en-US" sz="1100" dirty="0"/>
              <a:t> has &lt;20% of the total momentum</a:t>
            </a:r>
          </a:p>
        </p:txBody>
      </p:sp>
      <p:pic>
        <p:nvPicPr>
          <p:cNvPr id="4" name="Picture 3" descr="Screen Shot 2025-04-14 at 9.53.46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267200"/>
            <a:ext cx="3962400" cy="2362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7467600" y="4495800"/>
            <a:ext cx="1044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CLAS12</a:t>
            </a:r>
          </a:p>
        </p:txBody>
      </p:sp>
      <p:pic>
        <p:nvPicPr>
          <p:cNvPr id="23" name="Picture 22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5257800"/>
            <a:ext cx="1767840" cy="304800"/>
          </a:xfrm>
          <a:prstGeom prst="rect">
            <a:avLst/>
          </a:prstGeom>
        </p:spPr>
      </p:pic>
      <p:pic>
        <p:nvPicPr>
          <p:cNvPr id="24" name="Picture 23" descr="latex-image-1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5715000"/>
            <a:ext cx="1985239" cy="270435"/>
          </a:xfrm>
          <a:prstGeom prst="rect">
            <a:avLst/>
          </a:prstGeom>
        </p:spPr>
      </p:pic>
      <p:pic>
        <p:nvPicPr>
          <p:cNvPr id="3" name="Picture 2" descr="Screen Shot 2025-04-23 at 10.26.02 A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133600"/>
            <a:ext cx="4448613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1443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  <a:ea typeface="ＭＳ Ｐゴシック" charset="0"/>
                <a:cs typeface="ＭＳ Ｐゴシック" charset="0"/>
              </a:rPr>
              <a:t>Using e+e- to estimate vector mesons</a:t>
            </a:r>
          </a:p>
        </p:txBody>
      </p:sp>
      <p:sp>
        <p:nvSpPr>
          <p:cNvPr id="30722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048000" y="6565900"/>
            <a:ext cx="2895600" cy="2444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fi-FI" sz="1400"/>
              <a:t>H. Avakian, EMMI, June 15</a:t>
            </a:r>
            <a:endParaRPr lang="en-US" sz="140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382000" y="6464300"/>
            <a:ext cx="685800" cy="3206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F1D2497-80BF-0A4F-85D6-9E75ECBAC799}" type="slidenum">
              <a:rPr lang="en-US" sz="1400"/>
              <a:pPr/>
              <a:t>74</a:t>
            </a:fld>
            <a:endParaRPr lang="en-US" sz="1400"/>
          </a:p>
        </p:txBody>
      </p:sp>
      <p:sp>
        <p:nvSpPr>
          <p:cNvPr id="30724" name="Rectangle 1"/>
          <p:cNvSpPr>
            <a:spLocks noChangeArrowheads="1"/>
          </p:cNvSpPr>
          <p:nvPr/>
        </p:nvSpPr>
        <p:spPr bwMode="auto">
          <a:xfrm>
            <a:off x="0" y="822325"/>
            <a:ext cx="49530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1400" u="sng"/>
              <a:t>The invariant mass of dihadrons is contaminated by other vector mesons, with shape not changing significantly with hadronization fraction to spin-1 vs spin-0 mesons</a:t>
            </a:r>
          </a:p>
        </p:txBody>
      </p:sp>
      <p:sp>
        <p:nvSpPr>
          <p:cNvPr id="30725" name="TextBox 5"/>
          <p:cNvSpPr txBox="1">
            <a:spLocks noChangeArrowheads="1"/>
          </p:cNvSpPr>
          <p:nvPr/>
        </p:nvSpPr>
        <p:spPr bwMode="auto">
          <a:xfrm>
            <a:off x="5638800" y="990600"/>
            <a:ext cx="3429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decays of </a:t>
            </a:r>
            <a:r>
              <a:rPr lang="en-US" sz="1600">
                <a:latin typeface="Symbol" charset="0"/>
              </a:rPr>
              <a:t>p </a:t>
            </a:r>
            <a:r>
              <a:rPr lang="en-US" sz="1600"/>
              <a:t>and </a:t>
            </a:r>
            <a:r>
              <a:rPr lang="en-US" sz="1600">
                <a:latin typeface="Symbol" charset="0"/>
              </a:rPr>
              <a:t>h</a:t>
            </a:r>
            <a:r>
              <a:rPr lang="en-US" sz="1600"/>
              <a:t> are kinematically separeated from  </a:t>
            </a:r>
            <a:r>
              <a:rPr lang="en-US" sz="1600">
                <a:latin typeface="Symbol" charset="0"/>
              </a:rPr>
              <a:t>w </a:t>
            </a:r>
            <a:r>
              <a:rPr lang="en-US" sz="1600"/>
              <a:t>and </a:t>
            </a:r>
            <a:r>
              <a:rPr lang="en-US" sz="1600">
                <a:latin typeface="Symbol" charset="0"/>
              </a:rPr>
              <a:t> r</a:t>
            </a:r>
            <a:r>
              <a:rPr lang="en-US" sz="1600" baseline="30000">
                <a:latin typeface="Symbol" charset="0"/>
              </a:rPr>
              <a:t>0</a:t>
            </a:r>
            <a:r>
              <a:rPr lang="en-US" sz="1600">
                <a:sym typeface="Wingdings" charset="0"/>
              </a:rPr>
              <a:t> </a:t>
            </a:r>
            <a:endParaRPr lang="en-US" sz="1600"/>
          </a:p>
        </p:txBody>
      </p:sp>
      <p:sp>
        <p:nvSpPr>
          <p:cNvPr id="30726" name="TextBox 4"/>
          <p:cNvSpPr txBox="1">
            <a:spLocks noChangeArrowheads="1"/>
          </p:cNvSpPr>
          <p:nvPr/>
        </p:nvSpPr>
        <p:spPr bwMode="auto">
          <a:xfrm>
            <a:off x="665163" y="5527675"/>
            <a:ext cx="80724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Vector meson per electron can be independently estimated from ep</a:t>
            </a:r>
            <a:r>
              <a:rPr lang="en-US" sz="1800">
                <a:sym typeface="Wingdings" charset="0"/>
              </a:rPr>
              <a:t>e’e+e-X</a:t>
            </a:r>
          </a:p>
          <a:p>
            <a:pPr eaLnBrk="1" hangingPunct="1"/>
            <a:r>
              <a:rPr lang="en-US" sz="1800">
                <a:sym typeface="Wingdings" charset="0"/>
              </a:rPr>
              <a:t>Significant fraction of VM may affect DY studies.</a:t>
            </a:r>
            <a:endParaRPr lang="en-US" sz="1800"/>
          </a:p>
        </p:txBody>
      </p:sp>
      <p:grpSp>
        <p:nvGrpSpPr>
          <p:cNvPr id="30727" name="Group 16"/>
          <p:cNvGrpSpPr>
            <a:grpSpLocks/>
          </p:cNvGrpSpPr>
          <p:nvPr/>
        </p:nvGrpSpPr>
        <p:grpSpPr bwMode="auto">
          <a:xfrm>
            <a:off x="1295400" y="1817688"/>
            <a:ext cx="6553200" cy="3408362"/>
            <a:chOff x="381000" y="2057400"/>
            <a:chExt cx="3810000" cy="3408432"/>
          </a:xfrm>
        </p:grpSpPr>
        <p:pic>
          <p:nvPicPr>
            <p:cNvPr id="30728" name="Picture 2" descr="Screen Shot 2019-05-03 at 10.58.42 AM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1000" y="2057400"/>
              <a:ext cx="3810000" cy="3408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29" name="TextBox 7"/>
            <p:cNvSpPr txBox="1">
              <a:spLocks noChangeArrowheads="1"/>
            </p:cNvSpPr>
            <p:nvPr/>
          </p:nvSpPr>
          <p:spPr bwMode="auto">
            <a:xfrm>
              <a:off x="1219200" y="3200400"/>
              <a:ext cx="32634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Symbol" charset="0"/>
                </a:rPr>
                <a:t>h</a:t>
              </a:r>
            </a:p>
          </p:txBody>
        </p:sp>
        <p:sp>
          <p:nvSpPr>
            <p:cNvPr id="30730" name="TextBox 8"/>
            <p:cNvSpPr txBox="1">
              <a:spLocks noChangeArrowheads="1"/>
            </p:cNvSpPr>
            <p:nvPr/>
          </p:nvSpPr>
          <p:spPr bwMode="auto">
            <a:xfrm>
              <a:off x="2057400" y="3886200"/>
              <a:ext cx="30846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Symbol" charset="0"/>
                </a:rPr>
                <a:t>r</a:t>
              </a:r>
            </a:p>
          </p:txBody>
        </p:sp>
        <p:sp>
          <p:nvSpPr>
            <p:cNvPr id="30731" name="Rectangle 9"/>
            <p:cNvSpPr>
              <a:spLocks noChangeArrowheads="1"/>
            </p:cNvSpPr>
            <p:nvPr/>
          </p:nvSpPr>
          <p:spPr bwMode="auto">
            <a:xfrm>
              <a:off x="1741894" y="2286001"/>
              <a:ext cx="2144305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sz="1200">
                  <a:latin typeface="Symbol" charset="0"/>
                </a:rPr>
                <a:t>p</a:t>
              </a:r>
              <a:r>
                <a:rPr lang="en-US" sz="1200" baseline="30000">
                  <a:latin typeface="Symbol" charset="0"/>
                </a:rPr>
                <a:t>0</a:t>
              </a:r>
              <a:r>
                <a:rPr lang="en-US" sz="1200">
                  <a:sym typeface="Wingdings" charset="0"/>
                </a:rPr>
                <a:t> </a:t>
              </a:r>
              <a:r>
                <a:rPr lang="en-US" sz="1200">
                  <a:latin typeface="Symbol" charset="0"/>
                </a:rPr>
                <a:t>g</a:t>
              </a:r>
              <a:r>
                <a:rPr lang="en-US" sz="1200"/>
                <a:t>e+e- </a:t>
              </a:r>
              <a:r>
                <a:rPr lang="en-US" sz="1200">
                  <a:sym typeface="Wingdings" charset="0"/>
                </a:rPr>
                <a:t></a:t>
              </a:r>
              <a:r>
                <a:rPr lang="en-US" sz="1200">
                  <a:latin typeface="Symbol" charset="0"/>
                  <a:sym typeface="Wingdings" charset="0"/>
                </a:rPr>
                <a:t>1</a:t>
              </a:r>
              <a:r>
                <a:rPr lang="en-US" sz="1200">
                  <a:latin typeface="Symbol" charset="0"/>
                </a:rPr>
                <a:t>.10</a:t>
              </a:r>
              <a:r>
                <a:rPr lang="en-US" sz="1200" baseline="30000">
                  <a:latin typeface="Symbol" charset="0"/>
                </a:rPr>
                <a:t>-2</a:t>
              </a:r>
            </a:p>
            <a:p>
              <a:r>
                <a:rPr lang="en-US" sz="1200">
                  <a:latin typeface="Symbol" charset="0"/>
                </a:rPr>
                <a:t>h</a:t>
              </a:r>
              <a:r>
                <a:rPr lang="en-US" sz="1200">
                  <a:sym typeface="Wingdings" charset="0"/>
                </a:rPr>
                <a:t> </a:t>
              </a:r>
              <a:r>
                <a:rPr lang="en-US" sz="1200">
                  <a:latin typeface="Symbol" charset="0"/>
                </a:rPr>
                <a:t>g</a:t>
              </a:r>
              <a:r>
                <a:rPr lang="en-US" sz="1200"/>
                <a:t>e+e-  </a:t>
              </a:r>
              <a:r>
                <a:rPr lang="en-US" sz="1200">
                  <a:sym typeface="Wingdings" charset="0"/>
                </a:rPr>
                <a:t></a:t>
              </a:r>
              <a:r>
                <a:rPr lang="en-US" sz="1200">
                  <a:latin typeface="Symbol" charset="0"/>
                  <a:sym typeface="Wingdings" charset="0"/>
                </a:rPr>
                <a:t>7</a:t>
              </a:r>
              <a:r>
                <a:rPr lang="en-US" sz="1200">
                  <a:latin typeface="Symbol" charset="0"/>
                </a:rPr>
                <a:t>.10</a:t>
              </a:r>
              <a:r>
                <a:rPr lang="en-US" sz="1200" baseline="30000">
                  <a:latin typeface="Symbol" charset="0"/>
                </a:rPr>
                <a:t>-3</a:t>
              </a:r>
            </a:p>
            <a:p>
              <a:r>
                <a:rPr lang="en-US" sz="1200">
                  <a:latin typeface="Symbol" charset="0"/>
                </a:rPr>
                <a:t>r</a:t>
              </a:r>
              <a:r>
                <a:rPr lang="en-US" sz="1200">
                  <a:sym typeface="Wingdings" charset="0"/>
                </a:rPr>
                <a:t> </a:t>
              </a:r>
              <a:r>
                <a:rPr lang="en-US" sz="1200"/>
                <a:t>e+e-    </a:t>
              </a:r>
              <a:r>
                <a:rPr lang="en-US" sz="1200">
                  <a:sym typeface="Wingdings" charset="0"/>
                </a:rPr>
                <a:t></a:t>
              </a:r>
              <a:r>
                <a:rPr lang="en-US" sz="1200">
                  <a:latin typeface="Symbol" charset="0"/>
                  <a:sym typeface="Wingdings" charset="0"/>
                </a:rPr>
                <a:t>4.72</a:t>
              </a:r>
              <a:r>
                <a:rPr lang="en-US" sz="1000">
                  <a:latin typeface="Symbol" charset="0"/>
                  <a:sym typeface="Wingdings" charset="0"/>
                </a:rPr>
                <a:t>+/-</a:t>
              </a:r>
              <a:r>
                <a:rPr lang="en-US" sz="1200">
                  <a:latin typeface="Symbol" charset="0"/>
                </a:rPr>
                <a:t>0.05 10</a:t>
              </a:r>
              <a:r>
                <a:rPr lang="en-US" sz="1200" baseline="30000">
                  <a:latin typeface="Symbol" charset="0"/>
                </a:rPr>
                <a:t>-5</a:t>
              </a:r>
            </a:p>
            <a:p>
              <a:r>
                <a:rPr lang="en-US" sz="1200">
                  <a:latin typeface="Symbol" charset="0"/>
                </a:rPr>
                <a:t>w</a:t>
              </a:r>
              <a:r>
                <a:rPr lang="en-US" sz="1200">
                  <a:sym typeface="Wingdings" charset="0"/>
                </a:rPr>
                <a:t> </a:t>
              </a:r>
              <a:r>
                <a:rPr lang="en-US" sz="1200"/>
                <a:t>e+e-   </a:t>
              </a:r>
              <a:r>
                <a:rPr lang="en-US" sz="1200">
                  <a:sym typeface="Wingdings" charset="0"/>
                </a:rPr>
                <a:t></a:t>
              </a:r>
              <a:r>
                <a:rPr lang="en-US" sz="1200">
                  <a:latin typeface="Symbol" charset="0"/>
                  <a:sym typeface="Wingdings" charset="0"/>
                </a:rPr>
                <a:t>7</a:t>
              </a:r>
              <a:r>
                <a:rPr lang="en-US" sz="1200">
                  <a:latin typeface="Symbol" charset="0"/>
                </a:rPr>
                <a:t>.36</a:t>
              </a:r>
              <a:r>
                <a:rPr lang="en-US" sz="1000">
                  <a:latin typeface="Symbol" charset="0"/>
                  <a:sym typeface="Wingdings" charset="0"/>
                </a:rPr>
                <a:t>+/-</a:t>
              </a:r>
              <a:r>
                <a:rPr lang="en-US" sz="1200">
                  <a:latin typeface="Symbol" charset="0"/>
                </a:rPr>
                <a:t>0.15 10</a:t>
              </a:r>
              <a:r>
                <a:rPr lang="en-US" sz="1200" baseline="30000">
                  <a:latin typeface="Symbol" charset="0"/>
                </a:rPr>
                <a:t>-5</a:t>
              </a:r>
            </a:p>
            <a:p>
              <a:r>
                <a:rPr lang="en-US" sz="1200">
                  <a:latin typeface="Symbol" charset="0"/>
                </a:rPr>
                <a:t>f</a:t>
              </a:r>
              <a:r>
                <a:rPr lang="en-US" sz="1200">
                  <a:sym typeface="Wingdings" charset="0"/>
                </a:rPr>
                <a:t> </a:t>
              </a:r>
              <a:r>
                <a:rPr lang="en-US" sz="1200"/>
                <a:t>e+e-   </a:t>
              </a:r>
              <a:r>
                <a:rPr lang="en-US" sz="1200">
                  <a:sym typeface="Wingdings" charset="0"/>
                </a:rPr>
                <a:t></a:t>
              </a:r>
              <a:r>
                <a:rPr lang="en-US" sz="1200">
                  <a:latin typeface="Symbol" charset="0"/>
                  <a:sym typeface="Wingdings" charset="0"/>
                </a:rPr>
                <a:t>2</a:t>
              </a:r>
              <a:r>
                <a:rPr lang="en-US" sz="1200">
                  <a:latin typeface="Symbol" charset="0"/>
                </a:rPr>
                <a:t>.97</a:t>
              </a:r>
              <a:r>
                <a:rPr lang="en-US" sz="1000">
                  <a:latin typeface="Symbol" charset="0"/>
                  <a:sym typeface="Wingdings" charset="0"/>
                </a:rPr>
                <a:t>+/-</a:t>
              </a:r>
              <a:r>
                <a:rPr lang="en-US" sz="1200">
                  <a:latin typeface="Symbol" charset="0"/>
                </a:rPr>
                <a:t>0.15 10</a:t>
              </a:r>
              <a:r>
                <a:rPr lang="en-US" sz="1200" baseline="30000">
                  <a:latin typeface="Symbol" charset="0"/>
                </a:rPr>
                <a:t>-4</a:t>
              </a:r>
              <a:endParaRPr lang="en-US" sz="1200" baseline="30000"/>
            </a:p>
          </p:txBody>
        </p:sp>
        <p:sp>
          <p:nvSpPr>
            <p:cNvPr id="30732" name="TextBox 12"/>
            <p:cNvSpPr txBox="1">
              <a:spLocks noChangeArrowheads="1"/>
            </p:cNvSpPr>
            <p:nvPr/>
          </p:nvSpPr>
          <p:spPr bwMode="auto">
            <a:xfrm>
              <a:off x="914400" y="2514600"/>
              <a:ext cx="419103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Symbol" charset="0"/>
                </a:rPr>
                <a:t>p</a:t>
              </a:r>
              <a:r>
                <a:rPr lang="en-US" sz="2000" baseline="30000">
                  <a:latin typeface="Symbol" charset="0"/>
                </a:rPr>
                <a:t>0</a:t>
              </a:r>
            </a:p>
          </p:txBody>
        </p:sp>
        <p:sp>
          <p:nvSpPr>
            <p:cNvPr id="30733" name="TextBox 13"/>
            <p:cNvSpPr txBox="1">
              <a:spLocks noChangeArrowheads="1"/>
            </p:cNvSpPr>
            <p:nvPr/>
          </p:nvSpPr>
          <p:spPr bwMode="auto">
            <a:xfrm>
              <a:off x="2971800" y="3581400"/>
              <a:ext cx="35316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 sz="2000">
                  <a:latin typeface="Symbol" charset="0"/>
                </a:rPr>
                <a:t>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81803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supporting plots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75</a:t>
            </a:fld>
            <a:endParaRPr lang="en-US"/>
          </a:p>
        </p:txBody>
      </p:sp>
      <p:pic>
        <p:nvPicPr>
          <p:cNvPr id="6" name="Picture 5" descr="Screen Shot 2025-04-23 at 5.14.1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14401"/>
            <a:ext cx="3822700" cy="2590800"/>
          </a:xfrm>
          <a:prstGeom prst="rect">
            <a:avLst/>
          </a:prstGeom>
        </p:spPr>
      </p:pic>
      <p:pic>
        <p:nvPicPr>
          <p:cNvPr id="7" name="Picture 6" descr="Screen Shot 2025-04-23 at 5.16.48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914400"/>
            <a:ext cx="4123555" cy="2667000"/>
          </a:xfrm>
          <a:prstGeom prst="rect">
            <a:avLst/>
          </a:prstGeom>
        </p:spPr>
      </p:pic>
      <p:pic>
        <p:nvPicPr>
          <p:cNvPr id="8" name="Picture 7" descr="Screen Shot 2025-04-23 at 5.17.2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581400"/>
            <a:ext cx="3686054" cy="2286000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1600200" y="2362200"/>
            <a:ext cx="457200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096000" y="1447800"/>
            <a:ext cx="2286000" cy="0"/>
          </a:xfrm>
          <a:prstGeom prst="straightConnector1">
            <a:avLst/>
          </a:prstGeom>
          <a:ln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638800" y="4648200"/>
            <a:ext cx="2819400" cy="0"/>
          </a:xfrm>
          <a:prstGeom prst="straightConnector1">
            <a:avLst/>
          </a:prstGeom>
          <a:ln>
            <a:solidFill>
              <a:srgbClr val="FF0000"/>
            </a:solidFill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620000" y="1066800"/>
            <a:ext cx="60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cuts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6096000"/>
            <a:ext cx="4829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RGC-Fall and RGA </a:t>
            </a:r>
            <a:r>
              <a:rPr lang="en-US" dirty="0" err="1"/>
              <a:t>inbending</a:t>
            </a:r>
            <a:r>
              <a:rPr lang="en-US" dirty="0"/>
              <a:t> 10.6 consistent</a:t>
            </a:r>
          </a:p>
        </p:txBody>
      </p:sp>
      <p:pic>
        <p:nvPicPr>
          <p:cNvPr id="19" name="Picture 18" descr="Screen Shot 2025-04-24 at 6.07.50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3800"/>
            <a:ext cx="2121512" cy="2286000"/>
          </a:xfrm>
          <a:prstGeom prst="rect">
            <a:avLst/>
          </a:prstGeom>
        </p:spPr>
      </p:pic>
      <p:pic>
        <p:nvPicPr>
          <p:cNvPr id="20" name="Picture 19" descr="Screen Shot 2025-04-24 at 6.07.41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810000"/>
            <a:ext cx="2362199" cy="215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23557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6144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10154BC-E00E-8A4A-95ED-3DA3A839CCA0}" type="slidenum">
              <a:rPr lang="en-US" altLang="en-US" sz="1400"/>
              <a:pPr>
                <a:spcBef>
                  <a:spcPct val="0"/>
                </a:spcBef>
                <a:buFontTx/>
                <a:buNone/>
              </a:pPr>
              <a:t>76</a:t>
            </a:fld>
            <a:endParaRPr lang="en-US" altLang="en-US" sz="1400"/>
          </a:p>
        </p:txBody>
      </p:sp>
      <p:pic>
        <p:nvPicPr>
          <p:cNvPr id="61443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736600"/>
            <a:ext cx="2466975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4" name="Content Placeholder 2"/>
          <p:cNvSpPr>
            <a:spLocks noGrp="1"/>
          </p:cNvSpPr>
          <p:nvPr>
            <p:ph idx="1"/>
          </p:nvPr>
        </p:nvSpPr>
        <p:spPr>
          <a:xfrm>
            <a:off x="1314450" y="2895600"/>
            <a:ext cx="6400800" cy="1295400"/>
          </a:xfrm>
          <a:solidFill>
            <a:schemeClr val="bg1"/>
          </a:solidFill>
        </p:spPr>
        <p:txBody>
          <a:bodyPr/>
          <a:lstStyle/>
          <a:p>
            <a:r>
              <a:rPr lang="en-US" altLang="en-US"/>
              <a:t>the more you sweat in times of peace the less you bleed in war</a:t>
            </a:r>
          </a:p>
        </p:txBody>
      </p:sp>
      <p:sp>
        <p:nvSpPr>
          <p:cNvPr id="61445" name="Rectangle 6"/>
          <p:cNvSpPr>
            <a:spLocks noChangeArrowheads="1"/>
          </p:cNvSpPr>
          <p:nvPr/>
        </p:nvSpPr>
        <p:spPr bwMode="auto">
          <a:xfrm>
            <a:off x="1190625" y="4078089"/>
            <a:ext cx="6524625" cy="22467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333333"/>
                </a:solidFill>
                <a:latin typeface="minion-pro" charset="0"/>
              </a:rPr>
              <a:t>Monte Carlo simulation is crucial for </a:t>
            </a:r>
            <a:r>
              <a:rPr lang="en-US" altLang="en-US" sz="2800" i="1" dirty="0">
                <a:solidFill>
                  <a:srgbClr val="333333"/>
                </a:solidFill>
                <a:latin typeface="minion-pro" charset="0"/>
              </a:rPr>
              <a:t>understanding</a:t>
            </a:r>
            <a:r>
              <a:rPr lang="en-US" altLang="en-US" sz="2800" dirty="0">
                <a:solidFill>
                  <a:srgbClr val="333333"/>
                </a:solidFill>
                <a:latin typeface="minion-pro" charset="0"/>
              </a:rPr>
              <a:t> of systematics of all steps and assumptions used in extraction of complex 3D nucleon structure</a:t>
            </a:r>
            <a:endParaRPr lang="en-US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2343150" y="2303810"/>
            <a:ext cx="1495425" cy="738664"/>
          </a:xfrm>
          <a:prstGeom prst="rect">
            <a:avLst/>
          </a:prstGeom>
          <a:solidFill>
            <a:schemeClr val="tx1"/>
          </a:solidFill>
          <a:effectLst>
            <a:softEdge rad="0"/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r>
              <a:rPr lang="ru-RU" sz="1400" i="1">
                <a:solidFill>
                  <a:srgbClr val="FFFF00"/>
                </a:solidFill>
                <a:effectLst>
                  <a:outerShdw blurRad="50800" dist="50800" dir="5400000" algn="ctr" rotWithShape="0">
                    <a:srgbClr val="FFFF00"/>
                  </a:outerShdw>
                </a:effectLst>
              </a:rPr>
              <a:t>Тяжело в учении</a:t>
            </a:r>
          </a:p>
          <a:p>
            <a:r>
              <a:rPr lang="en-US" sz="1400" i="1">
                <a:solidFill>
                  <a:srgbClr val="FFFF00"/>
                </a:solidFill>
                <a:effectLst>
                  <a:outerShdw blurRad="50800" dist="50800" dir="5400000" algn="ctr" rotWithShape="0">
                    <a:srgbClr val="FFFF00"/>
                  </a:outerShdw>
                </a:effectLst>
              </a:rPr>
              <a:t>--</a:t>
            </a:r>
            <a:r>
              <a:rPr lang="ru-RU" sz="1400" i="1">
                <a:solidFill>
                  <a:srgbClr val="FFFF00"/>
                </a:solidFill>
                <a:effectLst>
                  <a:outerShdw blurRad="50800" dist="50800" dir="5400000" algn="ctr" rotWithShape="0">
                    <a:srgbClr val="FFFF00"/>
                  </a:outerShdw>
                </a:effectLst>
              </a:rPr>
              <a:t>легко в бою</a:t>
            </a:r>
            <a:endParaRPr lang="en-US" sz="1400" i="1">
              <a:solidFill>
                <a:srgbClr val="FFFF00"/>
              </a:solidFill>
              <a:effectLst>
                <a:outerShdw blurRad="50800" dist="50800" dir="5400000" algn="ctr" rotWithShape="0">
                  <a:srgbClr val="FFFF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911405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331D40-5376-6041-8743-34E466560545}" type="slidenum">
              <a:rPr lang="en-US" smtClean="0"/>
              <a:pPr/>
              <a:t>77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057400" y="0"/>
            <a:ext cx="424367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More plots from ZEUS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901" y="4876800"/>
            <a:ext cx="9062134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Wide bins in t, what is the minimum energy of pi+/pi- detected?:</a:t>
            </a:r>
            <a:endParaRPr lang="en-US" dirty="0">
              <a:sym typeface="Wingdings"/>
            </a:endParaRPr>
          </a:p>
          <a:p>
            <a:r>
              <a:rPr lang="en-US" dirty="0">
                <a:sym typeface="Wingdings"/>
              </a:rPr>
              <a:t>What is the resolution in t ? </a:t>
            </a:r>
          </a:p>
          <a:p>
            <a:r>
              <a:rPr lang="en-US" dirty="0">
                <a:sym typeface="Wingdings"/>
              </a:rPr>
              <a:t>What is the fraction of events for t&lt;0.1 ?</a:t>
            </a:r>
          </a:p>
          <a:p>
            <a:r>
              <a:rPr lang="en-US" dirty="0">
                <a:sym typeface="Wingdings"/>
              </a:rPr>
              <a:t>What is the acceptance in </a:t>
            </a:r>
            <a:r>
              <a:rPr lang="en-US" dirty="0" err="1">
                <a:sym typeface="Wingdings"/>
              </a:rPr>
              <a:t>cos</a:t>
            </a:r>
            <a:r>
              <a:rPr lang="en-US" dirty="0">
                <a:sym typeface="Wingdings"/>
              </a:rPr>
              <a:t>\theta for low Q^2 bin for lowest t?</a:t>
            </a:r>
          </a:p>
          <a:p>
            <a:r>
              <a:rPr lang="en-US" dirty="0">
                <a:sym typeface="Wingdings"/>
              </a:rPr>
              <a:t>What is the total statistics of rho H1+ ZEUS, anyway to do 4D (x,Q^2,t,theta) analysis?</a:t>
            </a:r>
          </a:p>
          <a:p>
            <a:endParaRPr lang="en-US" dirty="0"/>
          </a:p>
        </p:txBody>
      </p:sp>
      <p:pic>
        <p:nvPicPr>
          <p:cNvPr id="5" name="Picture 4" descr="Screen Shot 2025-04-14 at 11.28.3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4191000" cy="3352800"/>
          </a:xfrm>
          <a:prstGeom prst="rect">
            <a:avLst/>
          </a:prstGeom>
        </p:spPr>
      </p:pic>
      <p:pic>
        <p:nvPicPr>
          <p:cNvPr id="8" name="Picture 7" descr="Screen Shot 2025-04-14 at 11.29.34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495800"/>
            <a:ext cx="4800599" cy="33729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2400" y="914400"/>
            <a:ext cx="1853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dirty="0"/>
              <a:t>hep-ex/9808020</a:t>
            </a:r>
            <a:endParaRPr lang="en-US" dirty="0"/>
          </a:p>
        </p:txBody>
      </p:sp>
      <p:pic>
        <p:nvPicPr>
          <p:cNvPr id="11" name="Picture 10" descr="Screen Shot 2025-04-14 at 11.35.27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371600"/>
            <a:ext cx="1905000" cy="3352800"/>
          </a:xfrm>
          <a:prstGeom prst="rect">
            <a:avLst/>
          </a:prstGeom>
        </p:spPr>
      </p:pic>
      <p:pic>
        <p:nvPicPr>
          <p:cNvPr id="14" name="Picture 13" descr="Screen Shot 2025-04-14 at 11.37.34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838200"/>
            <a:ext cx="2667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1882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VM contributions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D435B10-0DB0-F541-89D5-32393128A0D1}" type="slidenum">
              <a:rPr lang="en-US" smtClean="0"/>
              <a:pPr/>
              <a:t>78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04800" y="914400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Yuri </a:t>
            </a:r>
            <a:r>
              <a:rPr lang="en-US" dirty="0" err="1"/>
              <a:t>Kovchegov</a:t>
            </a:r>
            <a:endParaRPr lang="en-US" dirty="0"/>
          </a:p>
        </p:txBody>
      </p:sp>
      <p:pic>
        <p:nvPicPr>
          <p:cNvPr id="8" name="Picture 7" descr="rho-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295400"/>
            <a:ext cx="8991600" cy="807493"/>
          </a:xfrm>
          <a:prstGeom prst="rect">
            <a:avLst/>
          </a:prstGeom>
        </p:spPr>
      </p:pic>
      <p:pic>
        <p:nvPicPr>
          <p:cNvPr id="10" name="Picture 9" descr="Screen Shot 2025-03-03 at 5.37.04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838200"/>
            <a:ext cx="2540000" cy="559266"/>
          </a:xfrm>
          <a:prstGeom prst="rect">
            <a:avLst/>
          </a:prstGeom>
        </p:spPr>
      </p:pic>
      <p:pic>
        <p:nvPicPr>
          <p:cNvPr id="11" name="Picture 10" descr="Screen Shot 2025-03-03 at 5.37.34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0"/>
            <a:ext cx="1549400" cy="584200"/>
          </a:xfrm>
          <a:prstGeom prst="rect">
            <a:avLst/>
          </a:prstGeom>
        </p:spPr>
      </p:pic>
      <p:pic>
        <p:nvPicPr>
          <p:cNvPr id="14" name="Picture 13" descr="Screen Shot 2025-03-03 at 5.47.52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590800"/>
            <a:ext cx="3276600" cy="2971800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>
            <a:off x="1447800" y="1981200"/>
            <a:ext cx="152400" cy="533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338" y="5562600"/>
            <a:ext cx="45706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Asymmetric decays of longitudinal rho lead to much smaller acceptance, more than order of magnitude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0600" y="2895600"/>
            <a:ext cx="2209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in 80% cases one of the </a:t>
            </a:r>
            <a:r>
              <a:rPr lang="en-US" sz="1100" dirty="0" err="1"/>
              <a:t>pions</a:t>
            </a:r>
            <a:r>
              <a:rPr lang="en-US" sz="1100" dirty="0"/>
              <a:t> has &lt;20% of the total momentum</a:t>
            </a:r>
          </a:p>
        </p:txBody>
      </p:sp>
      <p:pic>
        <p:nvPicPr>
          <p:cNvPr id="4" name="Picture 3" descr="Screen Shot 2025-04-14 at 9.53.46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4038600"/>
            <a:ext cx="3962400" cy="2362200"/>
          </a:xfrm>
          <a:prstGeom prst="rect">
            <a:avLst/>
          </a:prstGeom>
        </p:spPr>
      </p:pic>
      <p:pic>
        <p:nvPicPr>
          <p:cNvPr id="18" name="Picture 17" descr="Screen Shot 2025-04-14 at 9.55.38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2133601"/>
            <a:ext cx="3962400" cy="19812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324600" y="3200400"/>
            <a:ext cx="1044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CLAS12</a:t>
            </a:r>
          </a:p>
        </p:txBody>
      </p:sp>
      <p:pic>
        <p:nvPicPr>
          <p:cNvPr id="23" name="Picture 22" descr="latex-image-1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5257800"/>
            <a:ext cx="1767840" cy="304800"/>
          </a:xfrm>
          <a:prstGeom prst="rect">
            <a:avLst/>
          </a:prstGeom>
        </p:spPr>
      </p:pic>
      <p:pic>
        <p:nvPicPr>
          <p:cNvPr id="24" name="Picture 23" descr="latex-image-1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5715000"/>
            <a:ext cx="1985239" cy="27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4214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0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8458200" y="6588125"/>
            <a:ext cx="685800" cy="3206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5ABEFEF5-79F9-924F-9139-A6DEE757101C}" type="slidenum">
              <a:rPr lang="en-US" sz="1400"/>
              <a:pPr/>
              <a:t>79</a:t>
            </a:fld>
            <a:endParaRPr lang="en-US" sz="1400"/>
          </a:p>
        </p:txBody>
      </p:sp>
      <p:sp>
        <p:nvSpPr>
          <p:cNvPr id="32781" name="Rectangle 2"/>
          <p:cNvSpPr>
            <a:spLocks noGrp="1" noChangeArrowheads="1"/>
          </p:cNvSpPr>
          <p:nvPr>
            <p:ph type="title"/>
          </p:nvPr>
        </p:nvSpPr>
        <p:spPr>
          <a:xfrm>
            <a:off x="444500" y="198438"/>
            <a:ext cx="8229600" cy="563562"/>
          </a:xfrm>
        </p:spPr>
        <p:txBody>
          <a:bodyPr/>
          <a:lstStyle/>
          <a:p>
            <a:pPr eaLnBrk="1" hangingPunct="1"/>
            <a:r>
              <a:rPr lang="en-US" sz="3200">
                <a:latin typeface="Arial" charset="0"/>
                <a:ea typeface="MS PGothic" charset="0"/>
              </a:rPr>
              <a:t>Exclusive dihadrons from CLAS12</a:t>
            </a:r>
          </a:p>
        </p:txBody>
      </p:sp>
      <p:sp>
        <p:nvSpPr>
          <p:cNvPr id="32782" name="Footer Placeholder 9"/>
          <p:cNvSpPr>
            <a:spLocks noGrp="1" noChangeArrowheads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/>
              <a:t>H. Avakian, EMMI, June 15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5638800"/>
            <a:ext cx="8610600" cy="64633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The exclusive rho contributions in SIDIS (multiplicity) drop with Q</a:t>
            </a:r>
            <a:r>
              <a:rPr lang="en-US" baseline="30000" dirty="0"/>
              <a:t>2 </a:t>
            </a:r>
            <a:r>
              <a:rPr lang="en-US" dirty="0"/>
              <a:t>(~1/Q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r>
              <a:rPr lang="en-US" dirty="0"/>
              <a:t>At large z=z</a:t>
            </a:r>
            <a:r>
              <a:rPr lang="en-US" baseline="-25000" dirty="0"/>
              <a:t>1</a:t>
            </a:r>
            <a:r>
              <a:rPr lang="en-US" dirty="0"/>
              <a:t>+z</a:t>
            </a:r>
            <a:r>
              <a:rPr lang="en-US" baseline="-25000" dirty="0"/>
              <a:t>2</a:t>
            </a:r>
            <a:r>
              <a:rPr lang="en-US" dirty="0"/>
              <a:t> the transverse photon contributions to </a:t>
            </a:r>
            <a:r>
              <a:rPr lang="en-US" dirty="0" err="1">
                <a:latin typeface="Symbol"/>
              </a:rPr>
              <a:t>r</a:t>
            </a:r>
            <a:r>
              <a:rPr lang="en-US" baseline="-25000" dirty="0" err="1"/>
              <a:t>L</a:t>
            </a:r>
            <a:r>
              <a:rPr lang="en-US" dirty="0"/>
              <a:t> suppressed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7281" y="914400"/>
            <a:ext cx="7211719" cy="4666820"/>
            <a:chOff x="-76199" y="524249"/>
            <a:chExt cx="9067800" cy="5590371"/>
          </a:xfrm>
        </p:grpSpPr>
        <p:grpSp>
          <p:nvGrpSpPr>
            <p:cNvPr id="2" name="Group 1"/>
            <p:cNvGrpSpPr/>
            <p:nvPr/>
          </p:nvGrpSpPr>
          <p:grpSpPr>
            <a:xfrm>
              <a:off x="-76199" y="524249"/>
              <a:ext cx="9067800" cy="5363358"/>
              <a:chOff x="0" y="181831"/>
              <a:chExt cx="9144000" cy="6149119"/>
            </a:xfrm>
          </p:grpSpPr>
          <p:pic>
            <p:nvPicPr>
              <p:cNvPr id="32769" name="Picture 6" descr="Screen Shot 2024-07-09 at 8.31.12 AM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34200" y="2819400"/>
                <a:ext cx="2197100" cy="190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770" name="Picture 10" descr="Screen Shot 2024-07-09 at 9.14.16 AM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10400" y="4572000"/>
                <a:ext cx="2133600" cy="17589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771" name="Picture 14" descr="Screen Shot 2024-07-09 at 8.48.47 A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95800" y="914400"/>
                <a:ext cx="2667000" cy="1828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772" name="Picture 7" descr="Screen Shot 2024-07-09 at 8.32.47 AM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19600" y="2667000"/>
                <a:ext cx="2667000" cy="1981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774" name="Picture 13" descr="Screen Shot 2024-07-09 at 8.47.38 AM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74863" y="914400"/>
                <a:ext cx="2573337" cy="1905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775" name="Picture 11" descr="Screen Shot 2024-07-09 at 8.43.25 AM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914400"/>
                <a:ext cx="2286000" cy="1981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776" name="Picture 2" descr="Screen Shot 2024-07-09 at 8.27.32 AM.png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057400" y="2667000"/>
                <a:ext cx="2590800" cy="19712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777" name="Picture 5" descr="Screen Shot 2024-07-09 at 8.29.43 AM.png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88" y="2667000"/>
                <a:ext cx="2260600" cy="1981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779" name="Picture 1" descr="Screen Shot 2024-07-09 at 9.11.22 AM.png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96" y="4469011"/>
                <a:ext cx="2344738" cy="1828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783" name="Picture 9" descr="latex-image-1.pdf"/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601963" y="181831"/>
                <a:ext cx="1371600" cy="15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784" name="TextBox 3"/>
              <p:cNvSpPr txBox="1">
                <a:spLocks noChangeArrowheads="1"/>
              </p:cNvSpPr>
              <p:nvPr/>
            </p:nvSpPr>
            <p:spPr bwMode="auto">
              <a:xfrm>
                <a:off x="2574061" y="2693497"/>
                <a:ext cx="1197712" cy="380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200" dirty="0"/>
                  <a:t>Q</a:t>
                </a:r>
                <a:r>
                  <a:rPr lang="en-US" sz="1200" baseline="30000" dirty="0"/>
                  <a:t>2</a:t>
                </a:r>
                <a:r>
                  <a:rPr lang="en-US" sz="1200" dirty="0"/>
                  <a:t>=3 GeV</a:t>
                </a:r>
                <a:r>
                  <a:rPr lang="en-US" sz="1200" baseline="30000" dirty="0"/>
                  <a:t>2</a:t>
                </a:r>
              </a:p>
            </p:txBody>
          </p:sp>
          <p:sp>
            <p:nvSpPr>
              <p:cNvPr id="32785" name="TextBox 24"/>
              <p:cNvSpPr txBox="1">
                <a:spLocks noChangeArrowheads="1"/>
              </p:cNvSpPr>
              <p:nvPr/>
            </p:nvSpPr>
            <p:spPr bwMode="auto">
              <a:xfrm>
                <a:off x="5762414" y="2798150"/>
                <a:ext cx="1197712" cy="380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200" dirty="0"/>
                  <a:t>Q</a:t>
                </a:r>
                <a:r>
                  <a:rPr lang="en-US" sz="1200" baseline="30000" dirty="0"/>
                  <a:t>2</a:t>
                </a:r>
                <a:r>
                  <a:rPr lang="en-US" sz="1200" dirty="0"/>
                  <a:t>=4 GeV</a:t>
                </a:r>
                <a:r>
                  <a:rPr lang="en-US" sz="1200" baseline="30000" dirty="0"/>
                  <a:t>2</a:t>
                </a:r>
              </a:p>
            </p:txBody>
          </p:sp>
          <p:sp>
            <p:nvSpPr>
              <p:cNvPr id="32786" name="TextBox 25"/>
              <p:cNvSpPr txBox="1">
                <a:spLocks noChangeArrowheads="1"/>
              </p:cNvSpPr>
              <p:nvPr/>
            </p:nvSpPr>
            <p:spPr bwMode="auto">
              <a:xfrm>
                <a:off x="7887982" y="2902803"/>
                <a:ext cx="1197712" cy="3804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200" dirty="0"/>
                  <a:t>Q</a:t>
                </a:r>
                <a:r>
                  <a:rPr lang="en-US" sz="1200" baseline="30000" dirty="0"/>
                  <a:t>2</a:t>
                </a:r>
                <a:r>
                  <a:rPr lang="en-US" sz="1200" dirty="0"/>
                  <a:t>=5 GeV</a:t>
                </a:r>
                <a:r>
                  <a:rPr lang="en-US" sz="1200" baseline="30000" dirty="0"/>
                  <a:t>2</a:t>
                </a:r>
              </a:p>
            </p:txBody>
          </p:sp>
          <p:sp>
            <p:nvSpPr>
              <p:cNvPr id="32787" name="Rectangle 32"/>
              <p:cNvSpPr>
                <a:spLocks noChangeArrowheads="1"/>
              </p:cNvSpPr>
              <p:nvPr/>
            </p:nvSpPr>
            <p:spPr bwMode="auto">
              <a:xfrm>
                <a:off x="381000" y="1219200"/>
                <a:ext cx="628650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x=0.2</a:t>
                </a:r>
              </a:p>
            </p:txBody>
          </p:sp>
          <p:sp>
            <p:nvSpPr>
              <p:cNvPr id="32788" name="TextBox 33"/>
              <p:cNvSpPr txBox="1">
                <a:spLocks noChangeArrowheads="1"/>
              </p:cNvSpPr>
              <p:nvPr/>
            </p:nvSpPr>
            <p:spPr bwMode="auto">
              <a:xfrm>
                <a:off x="457200" y="990600"/>
                <a:ext cx="1071563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400"/>
                  <a:t>Q</a:t>
                </a:r>
                <a:r>
                  <a:rPr lang="en-US" sz="1400" baseline="30000"/>
                  <a:t>2</a:t>
                </a:r>
                <a:r>
                  <a:rPr lang="en-US" sz="1400"/>
                  <a:t>=2 GeV</a:t>
                </a:r>
                <a:r>
                  <a:rPr lang="en-US" sz="1400" baseline="30000"/>
                  <a:t>2</a:t>
                </a:r>
              </a:p>
            </p:txBody>
          </p:sp>
          <p:sp>
            <p:nvSpPr>
              <p:cNvPr id="32789" name="TextBox 34"/>
              <p:cNvSpPr txBox="1">
                <a:spLocks noChangeArrowheads="1"/>
              </p:cNvSpPr>
              <p:nvPr/>
            </p:nvSpPr>
            <p:spPr bwMode="auto">
              <a:xfrm>
                <a:off x="3346995" y="1019053"/>
                <a:ext cx="1071563" cy="3079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400" dirty="0"/>
                  <a:t>Q</a:t>
                </a:r>
                <a:r>
                  <a:rPr lang="en-US" sz="1400" baseline="30000" dirty="0"/>
                  <a:t>2</a:t>
                </a:r>
                <a:r>
                  <a:rPr lang="en-US" sz="1400" dirty="0"/>
                  <a:t>=3 GeV</a:t>
                </a:r>
                <a:r>
                  <a:rPr lang="en-US" sz="1400" baseline="30000" dirty="0"/>
                  <a:t>2</a:t>
                </a:r>
              </a:p>
            </p:txBody>
          </p:sp>
          <p:sp>
            <p:nvSpPr>
              <p:cNvPr id="32790" name="TextBox 35"/>
              <p:cNvSpPr txBox="1">
                <a:spLocks noChangeArrowheads="1"/>
              </p:cNvSpPr>
              <p:nvPr/>
            </p:nvSpPr>
            <p:spPr bwMode="auto">
              <a:xfrm>
                <a:off x="5762414" y="914400"/>
                <a:ext cx="1071563" cy="3079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400" dirty="0"/>
                  <a:t>Q</a:t>
                </a:r>
                <a:r>
                  <a:rPr lang="en-US" sz="1400" baseline="30000" dirty="0"/>
                  <a:t>2</a:t>
                </a:r>
                <a:r>
                  <a:rPr lang="en-US" sz="1400" dirty="0"/>
                  <a:t>=4 GeV</a:t>
                </a:r>
                <a:r>
                  <a:rPr lang="en-US" sz="1400" baseline="30000" dirty="0"/>
                  <a:t>2</a:t>
                </a:r>
              </a:p>
            </p:txBody>
          </p:sp>
          <p:sp>
            <p:nvSpPr>
              <p:cNvPr id="32793" name="TextBox 30"/>
              <p:cNvSpPr txBox="1">
                <a:spLocks noChangeArrowheads="1"/>
              </p:cNvSpPr>
              <p:nvPr/>
            </p:nvSpPr>
            <p:spPr bwMode="auto">
              <a:xfrm>
                <a:off x="7884767" y="4577247"/>
                <a:ext cx="1071563" cy="3079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400" dirty="0"/>
                  <a:t>Q</a:t>
                </a:r>
                <a:r>
                  <a:rPr lang="en-US" sz="1400" baseline="30000" dirty="0"/>
                  <a:t>2</a:t>
                </a:r>
                <a:r>
                  <a:rPr lang="en-US" sz="1400" dirty="0"/>
                  <a:t>=5 GeV</a:t>
                </a:r>
                <a:r>
                  <a:rPr lang="en-US" sz="1400" baseline="30000" dirty="0"/>
                  <a:t>2</a:t>
                </a:r>
              </a:p>
            </p:txBody>
          </p:sp>
          <p:sp>
            <p:nvSpPr>
              <p:cNvPr id="32794" name="Rectangle 4"/>
              <p:cNvSpPr>
                <a:spLocks noChangeArrowheads="1"/>
              </p:cNvSpPr>
              <p:nvPr/>
            </p:nvSpPr>
            <p:spPr bwMode="auto">
              <a:xfrm>
                <a:off x="381000" y="3352800"/>
                <a:ext cx="628650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x=0.3</a:t>
                </a:r>
              </a:p>
            </p:txBody>
          </p:sp>
          <p:sp>
            <p:nvSpPr>
              <p:cNvPr id="32795" name="TextBox 21"/>
              <p:cNvSpPr txBox="1">
                <a:spLocks noChangeArrowheads="1"/>
              </p:cNvSpPr>
              <p:nvPr/>
            </p:nvSpPr>
            <p:spPr bwMode="auto">
              <a:xfrm>
                <a:off x="351876" y="2798150"/>
                <a:ext cx="1071563" cy="3079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400" dirty="0"/>
                  <a:t>Q</a:t>
                </a:r>
                <a:r>
                  <a:rPr lang="en-US" sz="1400" baseline="30000" dirty="0"/>
                  <a:t>2</a:t>
                </a:r>
                <a:r>
                  <a:rPr lang="en-US" sz="1400" dirty="0"/>
                  <a:t>=2 GeV</a:t>
                </a:r>
                <a:r>
                  <a:rPr lang="en-US" sz="1400" baseline="30000" dirty="0"/>
                  <a:t>2</a:t>
                </a:r>
              </a:p>
            </p:txBody>
          </p:sp>
          <p:sp>
            <p:nvSpPr>
              <p:cNvPr id="32796" name="Rectangle 26"/>
              <p:cNvSpPr>
                <a:spLocks noChangeArrowheads="1"/>
              </p:cNvSpPr>
              <p:nvPr/>
            </p:nvSpPr>
            <p:spPr bwMode="auto">
              <a:xfrm>
                <a:off x="381000" y="4876800"/>
                <a:ext cx="628650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1400"/>
                  <a:t>x=0.4</a:t>
                </a:r>
              </a:p>
            </p:txBody>
          </p:sp>
          <p:sp>
            <p:nvSpPr>
              <p:cNvPr id="32797" name="TextBox 27"/>
              <p:cNvSpPr txBox="1">
                <a:spLocks noChangeArrowheads="1"/>
              </p:cNvSpPr>
              <p:nvPr/>
            </p:nvSpPr>
            <p:spPr bwMode="auto">
              <a:xfrm>
                <a:off x="304800" y="4648200"/>
                <a:ext cx="1071563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r>
                  <a:rPr lang="en-US" sz="1400"/>
                  <a:t>Q</a:t>
                </a:r>
                <a:r>
                  <a:rPr lang="en-US" sz="1400" baseline="30000"/>
                  <a:t>2</a:t>
                </a:r>
                <a:r>
                  <a:rPr lang="en-US" sz="1400"/>
                  <a:t>=2 GeV</a:t>
                </a:r>
                <a:r>
                  <a:rPr lang="en-US" sz="1400" baseline="30000"/>
                  <a:t>2</a:t>
                </a:r>
              </a:p>
            </p:txBody>
          </p:sp>
        </p:grpSp>
        <p:pic>
          <p:nvPicPr>
            <p:cNvPr id="32778" name="Picture 8" descr="Screen Shot 2024-07-09 at 9.12.32 AM.png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3600" y="4191000"/>
              <a:ext cx="2289813" cy="1923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3" name="Picture 9" descr="Screen Shot 2024-07-09 at 9.13.33 AM.png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1" y="4267201"/>
              <a:ext cx="2133600" cy="1772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Box 28"/>
            <p:cNvSpPr txBox="1">
              <a:spLocks noChangeArrowheads="1"/>
            </p:cNvSpPr>
            <p:nvPr/>
          </p:nvSpPr>
          <p:spPr bwMode="auto">
            <a:xfrm>
              <a:off x="2572225" y="4259202"/>
              <a:ext cx="1309810" cy="331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200" dirty="0"/>
                <a:t>Q</a:t>
              </a:r>
              <a:r>
                <a:rPr lang="en-US" sz="1200" baseline="30000" dirty="0"/>
                <a:t>2</a:t>
              </a:r>
              <a:r>
                <a:rPr lang="en-US" sz="1200" dirty="0"/>
                <a:t>=3 GeV</a:t>
              </a:r>
              <a:r>
                <a:rPr lang="en-US" sz="1200" baseline="30000" dirty="0"/>
                <a:t>2</a:t>
              </a:r>
            </a:p>
          </p:txBody>
        </p:sp>
        <p:sp>
          <p:nvSpPr>
            <p:cNvPr id="36" name="TextBox 29"/>
            <p:cNvSpPr txBox="1">
              <a:spLocks noChangeArrowheads="1"/>
            </p:cNvSpPr>
            <p:nvPr/>
          </p:nvSpPr>
          <p:spPr bwMode="auto">
            <a:xfrm>
              <a:off x="5063325" y="4266720"/>
              <a:ext cx="1503073" cy="3686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400" dirty="0"/>
                <a:t>Q</a:t>
              </a:r>
              <a:r>
                <a:rPr lang="en-US" sz="1400" baseline="30000" dirty="0"/>
                <a:t>2</a:t>
              </a:r>
              <a:r>
                <a:rPr lang="en-US" sz="1400" dirty="0"/>
                <a:t>=4 GeV</a:t>
              </a:r>
              <a:r>
                <a:rPr lang="en-US" sz="1400" baseline="30000" dirty="0"/>
                <a:t>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324600" y="1066800"/>
            <a:ext cx="2819400" cy="1905000"/>
            <a:chOff x="7069864" y="1143000"/>
            <a:chExt cx="2074136" cy="1460548"/>
          </a:xfrm>
        </p:grpSpPr>
        <p:pic>
          <p:nvPicPr>
            <p:cNvPr id="6" name="Picture 5" descr="Screen Shot 2025-02-14 at 8.48.48 AM.png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69864" y="1143000"/>
              <a:ext cx="2074136" cy="1460548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7848600" y="1295400"/>
              <a:ext cx="104640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/>
                <a:t>all exclusive </a:t>
              </a:r>
              <a:r>
                <a:rPr lang="en-US" sz="1000" b="1" dirty="0">
                  <a:latin typeface="Symbol"/>
                </a:rPr>
                <a:t>r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8134961" y="1981200"/>
              <a:ext cx="807066" cy="188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>
                  <a:solidFill>
                    <a:srgbClr val="FF0000"/>
                  </a:solidFill>
                </a:rPr>
                <a:t>longitudinal </a:t>
              </a:r>
              <a:r>
                <a:rPr lang="en-US" sz="1000" b="1" dirty="0">
                  <a:solidFill>
                    <a:srgbClr val="FF0000"/>
                  </a:solidFill>
                  <a:latin typeface="Symbol"/>
                </a:rPr>
                <a:t>r</a:t>
              </a:r>
            </a:p>
          </p:txBody>
        </p:sp>
      </p:grpSp>
      <p:pic>
        <p:nvPicPr>
          <p:cNvPr id="39" name="Picture 38" descr="latex-image-1.pd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773269"/>
            <a:ext cx="1498703" cy="381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55729" y="47244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at lower x need higher z</a:t>
            </a:r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306669"/>
            <a:ext cx="1775269" cy="304800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392269"/>
            <a:ext cx="1214731" cy="3048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162800" y="2971800"/>
            <a:ext cx="18514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/>
              <a:t>GK: arXiv:0708.3569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45295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Exclusive VMs (</a:t>
            </a:r>
            <a:r>
              <a:rPr lang="en-US" dirty="0">
                <a:solidFill>
                  <a:srgbClr val="FF0000"/>
                </a:solidFill>
                <a:latin typeface="Symbol"/>
              </a:rPr>
              <a:t>r</a:t>
            </a:r>
            <a:r>
              <a:rPr lang="en-US" baseline="30000" dirty="0">
                <a:solidFill>
                  <a:srgbClr val="FF0000"/>
                </a:solidFill>
              </a:rPr>
              <a:t>0</a:t>
            </a:r>
            <a:r>
              <a:rPr lang="is-IS" dirty="0">
                <a:solidFill>
                  <a:srgbClr val="FF0000"/>
                </a:solidFill>
                <a:latin typeface="Symbol"/>
              </a:rPr>
              <a:t>,</a:t>
            </a:r>
            <a:r>
              <a:rPr lang="en-US" baseline="30000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ymbol"/>
              </a:rPr>
              <a:t>w,f</a:t>
            </a:r>
            <a:r>
              <a:rPr lang="en-US" dirty="0">
                <a:solidFill>
                  <a:srgbClr val="FF0000"/>
                </a:solidFill>
                <a:latin typeface="Symbol"/>
              </a:rPr>
              <a:t>,</a:t>
            </a:r>
            <a:r>
              <a:rPr lang="en-US" dirty="0">
                <a:solidFill>
                  <a:srgbClr val="FF0000"/>
                </a:solidFill>
              </a:rPr>
              <a:t> J/</a:t>
            </a:r>
            <a:r>
              <a:rPr lang="en-US" dirty="0">
                <a:solidFill>
                  <a:srgbClr val="FF0000"/>
                </a:solidFill>
                <a:latin typeface="Symbol"/>
              </a:rPr>
              <a:t>Y,</a:t>
            </a:r>
            <a:r>
              <a:rPr lang="is-IS" dirty="0">
                <a:solidFill>
                  <a:srgbClr val="FF0000"/>
                </a:solidFill>
                <a:latin typeface="Symbol"/>
              </a:rPr>
              <a:t>…</a:t>
            </a:r>
            <a:r>
              <a:rPr lang="en-US" dirty="0">
                <a:solidFill>
                  <a:srgbClr val="FF0000"/>
                </a:solidFill>
              </a:rPr>
              <a:t>)</a:t>
            </a:r>
            <a:endParaRPr lang="en-US" dirty="0">
              <a:latin typeface="Arial" charset="0"/>
              <a:ea typeface="MS PGothic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2969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5F727F91-1D5A-5648-B155-BA59E0BA0155}" type="slidenum">
              <a:rPr lang="en-US" sz="1400"/>
              <a:pPr/>
              <a:t>8</a:t>
            </a:fld>
            <a:endParaRPr lang="en-US" sz="1400"/>
          </a:p>
        </p:txBody>
      </p:sp>
      <p:sp>
        <p:nvSpPr>
          <p:cNvPr id="29701" name="TextBox 6"/>
          <p:cNvSpPr txBox="1">
            <a:spLocks noChangeArrowheads="1"/>
          </p:cNvSpPr>
          <p:nvPr/>
        </p:nvSpPr>
        <p:spPr bwMode="auto">
          <a:xfrm>
            <a:off x="4724400" y="5334000"/>
            <a:ext cx="37338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/>
              <a:t>Studies of exclusive processes require high resolution and multidimensional measurements !!!</a:t>
            </a:r>
          </a:p>
        </p:txBody>
      </p:sp>
      <p:pic>
        <p:nvPicPr>
          <p:cNvPr id="29703" name="Picture 1" descr="Screen Shot 2019-06-18 at 3.13.2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819400"/>
            <a:ext cx="2057400" cy="2387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4" name="TextBox 3"/>
          <p:cNvSpPr txBox="1">
            <a:spLocks noChangeArrowheads="1"/>
          </p:cNvSpPr>
          <p:nvPr/>
        </p:nvSpPr>
        <p:spPr bwMode="auto">
          <a:xfrm>
            <a:off x="0" y="5352871"/>
            <a:ext cx="4648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/>
              <a:t>For GPD based interpretation need experimental separation of contributions</a:t>
            </a:r>
            <a:endParaRPr lang="en-US" sz="1800" b="1" i="1" dirty="0"/>
          </a:p>
          <a:p>
            <a:endParaRPr lang="en-US" sz="1800" dirty="0"/>
          </a:p>
        </p:txBody>
      </p:sp>
      <p:pic>
        <p:nvPicPr>
          <p:cNvPr id="11" name="Picture 11" descr="Screen Shot 2024-07-09 at 8.43.2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991" y="1295400"/>
            <a:ext cx="22860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32"/>
          <p:cNvSpPr>
            <a:spLocks noChangeArrowheads="1"/>
          </p:cNvSpPr>
          <p:nvPr/>
        </p:nvSpPr>
        <p:spPr bwMode="auto">
          <a:xfrm>
            <a:off x="7400391" y="1524000"/>
            <a:ext cx="56540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1200" dirty="0"/>
              <a:t>x=0.2</a:t>
            </a:r>
          </a:p>
        </p:txBody>
      </p:sp>
      <p:sp>
        <p:nvSpPr>
          <p:cNvPr id="15" name="TextBox 33"/>
          <p:cNvSpPr txBox="1">
            <a:spLocks noChangeArrowheads="1"/>
          </p:cNvSpPr>
          <p:nvPr/>
        </p:nvSpPr>
        <p:spPr bwMode="auto">
          <a:xfrm>
            <a:off x="7400391" y="1371600"/>
            <a:ext cx="9446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200" dirty="0"/>
              <a:t>Q</a:t>
            </a:r>
            <a:r>
              <a:rPr lang="en-US" sz="1200" baseline="30000" dirty="0"/>
              <a:t>2</a:t>
            </a:r>
            <a:r>
              <a:rPr lang="en-US" sz="1200" dirty="0"/>
              <a:t>=2 GeV</a:t>
            </a:r>
            <a:r>
              <a:rPr lang="en-US" sz="1200" baseline="30000" dirty="0"/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511588" y="914400"/>
            <a:ext cx="16432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CLAS12 E=10.6 </a:t>
            </a:r>
            <a:r>
              <a:rPr lang="en-US" sz="1200" dirty="0" err="1"/>
              <a:t>GeB</a:t>
            </a:r>
            <a:endParaRPr lang="en-US" sz="1200" dirty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99" y="1143000"/>
            <a:ext cx="1898117" cy="197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3"/>
          <p:cNvSpPr txBox="1">
            <a:spLocks noChangeArrowheads="1"/>
          </p:cNvSpPr>
          <p:nvPr/>
        </p:nvSpPr>
        <p:spPr bwMode="auto">
          <a:xfrm>
            <a:off x="5334000" y="838200"/>
            <a:ext cx="19597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200" dirty="0"/>
              <a:t>COMPASS </a:t>
            </a:r>
            <a:r>
              <a:rPr lang="en-US" sz="1200" dirty="0" err="1"/>
              <a:t>E</a:t>
            </a:r>
            <a:r>
              <a:rPr lang="en-US" sz="1200" dirty="0" err="1">
                <a:latin typeface="Symbol"/>
              </a:rPr>
              <a:t>m</a:t>
            </a:r>
            <a:r>
              <a:rPr lang="en-US" sz="1200" dirty="0"/>
              <a:t> = 160 GeV</a:t>
            </a:r>
          </a:p>
          <a:p>
            <a:r>
              <a:rPr lang="en-US" sz="1200" dirty="0"/>
              <a:t>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495800" y="3429000"/>
            <a:ext cx="4419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Estimated ~20% contributions from rho to charged pion SIDIS, consistent with ~10% of diffractive DIS in inclusive DIS</a:t>
            </a:r>
          </a:p>
          <a:p>
            <a:endParaRPr lang="en-US" dirty="0"/>
          </a:p>
          <a:p>
            <a:r>
              <a:rPr lang="en-US" dirty="0">
                <a:solidFill>
                  <a:srgbClr val="0000FF"/>
                </a:solidFill>
                <a:sym typeface="Wingdings"/>
              </a:rPr>
              <a:t></a:t>
            </a:r>
            <a:r>
              <a:rPr lang="en-US" dirty="0">
                <a:solidFill>
                  <a:srgbClr val="0000FF"/>
                </a:solidFill>
              </a:rPr>
              <a:t>seem to have no major impact in </a:t>
            </a:r>
            <a:r>
              <a:rPr lang="en-US" dirty="0">
                <a:solidFill>
                  <a:srgbClr val="0000FF"/>
                </a:solidFill>
                <a:latin typeface="Symbol"/>
              </a:rPr>
              <a:t>p+p</a:t>
            </a:r>
            <a:r>
              <a:rPr lang="en-US" dirty="0">
                <a:solidFill>
                  <a:srgbClr val="0000FF"/>
                </a:solidFill>
              </a:rPr>
              <a:t>0 </a:t>
            </a:r>
          </a:p>
          <a:p>
            <a:endParaRPr lang="en-US" dirty="0"/>
          </a:p>
          <a:p>
            <a:r>
              <a:rPr lang="en-US" dirty="0"/>
              <a:t>indication: most longitudinally polarized </a:t>
            </a:r>
            <a:r>
              <a:rPr lang="en-US" dirty="0">
                <a:solidFill>
                  <a:srgbClr val="FF0000"/>
                </a:solidFill>
                <a:latin typeface="Symbol"/>
              </a:rPr>
              <a:t>r</a:t>
            </a:r>
            <a:r>
              <a:rPr lang="en-US" baseline="30000" dirty="0">
                <a:solidFill>
                  <a:srgbClr val="FF0000"/>
                </a:solidFill>
              </a:rPr>
              <a:t>0</a:t>
            </a:r>
            <a:endParaRPr lang="en-US" dirty="0"/>
          </a:p>
        </p:txBody>
      </p:sp>
      <p:pic>
        <p:nvPicPr>
          <p:cNvPr id="3" name="Picture 2" descr="Screen Shot 2026-01-27 at 4.10.37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1" y="990600"/>
            <a:ext cx="2825150" cy="283585"/>
          </a:xfrm>
          <a:prstGeom prst="rect">
            <a:avLst/>
          </a:prstGeom>
        </p:spPr>
      </p:pic>
      <p:pic>
        <p:nvPicPr>
          <p:cNvPr id="4" name="Picture 3" descr="Screen Shot 2026-01-27 at 4.12.12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6" y="1524000"/>
            <a:ext cx="1266998" cy="393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71600" y="1447800"/>
            <a:ext cx="1456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ym typeface="Wingdings"/>
              </a:rPr>
              <a:t> </a:t>
            </a:r>
            <a:r>
              <a:rPr lang="en-US" dirty="0" err="1"/>
              <a:t>helicities</a:t>
            </a:r>
            <a:endParaRPr lang="en-US" dirty="0"/>
          </a:p>
        </p:txBody>
      </p:sp>
      <p:pic>
        <p:nvPicPr>
          <p:cNvPr id="7" name="Screen Shot 2026-03-06 at 9.05.50 AM.png" descr="/Users/avakian/Desktop/Screen Shot 2026-03-06 at 9.05.50 AM.png"/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143000"/>
            <a:ext cx="2198863" cy="20574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276600" y="838200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/>
              <a:t>E665 </a:t>
            </a:r>
            <a:r>
              <a:rPr lang="en-US" sz="1400" dirty="0" err="1"/>
              <a:t>E</a:t>
            </a:r>
            <a:r>
              <a:rPr lang="en-US" sz="1400" dirty="0" err="1">
                <a:latin typeface="Symbol"/>
              </a:rPr>
              <a:t>m</a:t>
            </a:r>
            <a:r>
              <a:rPr lang="en-US" sz="1400" dirty="0"/>
              <a:t> = 470 GeV</a:t>
            </a:r>
          </a:p>
        </p:txBody>
      </p:sp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048000"/>
            <a:ext cx="1600204" cy="22860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228600" y="2895600"/>
            <a:ext cx="571591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Symbol"/>
              </a:rPr>
              <a:t>g*</a:t>
            </a:r>
            <a:r>
              <a:rPr lang="en-US" sz="2400" baseline="-25000" dirty="0">
                <a:solidFill>
                  <a:srgbClr val="FF0000"/>
                </a:solidFill>
                <a:latin typeface="+mj-lt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237700778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3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988175" y="6537325"/>
            <a:ext cx="2133600" cy="476250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FD194705-AD47-A046-8D1E-77D369DDD8F6}" type="slidenum">
              <a:rPr lang="en-US" sz="1400"/>
              <a:pPr/>
              <a:t>80</a:t>
            </a:fld>
            <a:endParaRPr lang="en-US" sz="1400"/>
          </a:p>
        </p:txBody>
      </p:sp>
      <p:sp>
        <p:nvSpPr>
          <p:cNvPr id="23554" name="Rectangle 5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8763000" cy="473075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Arial" charset="0"/>
                <a:ea typeface="MS PGothic" charset="0"/>
              </a:rPr>
              <a:t>SIDIS as THE theory describes it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>
          <a:xfrm>
            <a:off x="3124200" y="6565900"/>
            <a:ext cx="3905250" cy="155575"/>
          </a:xfrm>
        </p:spPr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 dirty="0"/>
          </a:p>
        </p:txBody>
      </p:sp>
      <p:grpSp>
        <p:nvGrpSpPr>
          <p:cNvPr id="23556" name="Group 2"/>
          <p:cNvGrpSpPr>
            <a:grpSpLocks/>
          </p:cNvGrpSpPr>
          <p:nvPr/>
        </p:nvGrpSpPr>
        <p:grpSpPr bwMode="auto">
          <a:xfrm>
            <a:off x="304800" y="1176129"/>
            <a:ext cx="3276600" cy="1905000"/>
            <a:chOff x="6400800" y="4343400"/>
            <a:chExt cx="2220913" cy="1058862"/>
          </a:xfrm>
        </p:grpSpPr>
        <p:pic>
          <p:nvPicPr>
            <p:cNvPr id="23580" name="Picture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0800" y="4381500"/>
              <a:ext cx="2220913" cy="10207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81" name="Text Box 22"/>
            <p:cNvSpPr txBox="1">
              <a:spLocks noChangeArrowheads="1"/>
            </p:cNvSpPr>
            <p:nvPr/>
          </p:nvSpPr>
          <p:spPr bwMode="auto">
            <a:xfrm>
              <a:off x="8235810" y="4343400"/>
              <a:ext cx="323883" cy="366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1800"/>
                <a:t>h</a:t>
              </a:r>
            </a:p>
          </p:txBody>
        </p:sp>
        <p:sp>
          <p:nvSpPr>
            <p:cNvPr id="23582" name="Text Box 22"/>
            <p:cNvSpPr txBox="1">
              <a:spLocks noChangeArrowheads="1"/>
            </p:cNvSpPr>
            <p:nvPr/>
          </p:nvSpPr>
          <p:spPr bwMode="auto">
            <a:xfrm>
              <a:off x="7898636" y="4891881"/>
              <a:ext cx="270723" cy="261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2800"/>
                <a:t>X</a:t>
              </a:r>
            </a:p>
          </p:txBody>
        </p:sp>
      </p:grpSp>
      <p:sp>
        <p:nvSpPr>
          <p:cNvPr id="23557" name="TextBox 9"/>
          <p:cNvSpPr txBox="1">
            <a:spLocks noChangeArrowheads="1"/>
          </p:cNvSpPr>
          <p:nvPr/>
        </p:nvSpPr>
        <p:spPr bwMode="auto">
          <a:xfrm>
            <a:off x="4624544" y="909560"/>
            <a:ext cx="45831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/>
              <a:t>Probability to produce 1 or 2 hadrons in single photon exchange </a:t>
            </a:r>
          </a:p>
        </p:txBody>
      </p:sp>
      <p:cxnSp>
        <p:nvCxnSpPr>
          <p:cNvPr id="15" name="Straight Connector 14"/>
          <p:cNvCxnSpPr>
            <a:cxnSpLocks noChangeShapeType="1"/>
          </p:cNvCxnSpPr>
          <p:nvPr/>
        </p:nvCxnSpPr>
        <p:spPr bwMode="auto">
          <a:xfrm>
            <a:off x="119271" y="1343095"/>
            <a:ext cx="838200" cy="17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9" name="Straight Connector 98"/>
          <p:cNvCxnSpPr>
            <a:cxnSpLocks noChangeShapeType="1"/>
          </p:cNvCxnSpPr>
          <p:nvPr/>
        </p:nvCxnSpPr>
        <p:spPr bwMode="auto">
          <a:xfrm flipV="1">
            <a:off x="957471" y="983080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grpSp>
        <p:nvGrpSpPr>
          <p:cNvPr id="23560" name="Group 4"/>
          <p:cNvGrpSpPr>
            <a:grpSpLocks/>
          </p:cNvGrpSpPr>
          <p:nvPr/>
        </p:nvGrpSpPr>
        <p:grpSpPr bwMode="auto">
          <a:xfrm>
            <a:off x="19050" y="3048000"/>
            <a:ext cx="2619283" cy="1828800"/>
            <a:chOff x="3886200" y="1049338"/>
            <a:chExt cx="5257800" cy="3141662"/>
          </a:xfrm>
        </p:grpSpPr>
        <p:pic>
          <p:nvPicPr>
            <p:cNvPr id="23576" name="Picture 3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71" r="6735" b="18639"/>
            <a:stretch>
              <a:fillRect/>
            </a:stretch>
          </p:blipFill>
          <p:spPr bwMode="auto">
            <a:xfrm>
              <a:off x="3886200" y="1049338"/>
              <a:ext cx="5257800" cy="3141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77" name="Text Box 35"/>
            <p:cNvSpPr txBox="1">
              <a:spLocks noChangeArrowheads="1"/>
            </p:cNvSpPr>
            <p:nvPr/>
          </p:nvSpPr>
          <p:spPr bwMode="auto">
            <a:xfrm>
              <a:off x="4949185" y="3562377"/>
              <a:ext cx="3873500" cy="549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it-IT" sz="2000" dirty="0" err="1">
                  <a:solidFill>
                    <a:schemeClr val="accent2"/>
                  </a:solidFill>
                </a:rPr>
                <a:t>P</a:t>
              </a:r>
              <a:r>
                <a:rPr lang="it-IT" sz="2000" baseline="-25000" dirty="0" err="1">
                  <a:solidFill>
                    <a:schemeClr val="accent2"/>
                  </a:solidFill>
                </a:rPr>
                <a:t>hT</a:t>
              </a:r>
              <a:r>
                <a:rPr lang="it-IT" sz="2000" baseline="-25000" dirty="0">
                  <a:solidFill>
                    <a:schemeClr val="accent2"/>
                  </a:solidFill>
                </a:rPr>
                <a:t> </a:t>
              </a:r>
              <a:r>
                <a:rPr lang="it-IT" sz="2000" dirty="0"/>
                <a:t>= </a:t>
              </a:r>
              <a:r>
                <a:rPr lang="it-IT" sz="2000" dirty="0" err="1">
                  <a:solidFill>
                    <a:srgbClr val="FF0000"/>
                  </a:solidFill>
                </a:rPr>
                <a:t>p</a:t>
              </a:r>
              <a:r>
                <a:rPr lang="it-IT" sz="2000" baseline="-25000" dirty="0">
                  <a:solidFill>
                    <a:srgbClr val="FF0000"/>
                  </a:solidFill>
                </a:rPr>
                <a:t>┴</a:t>
              </a:r>
              <a:r>
                <a:rPr lang="it-IT" sz="2000" baseline="-25000" dirty="0"/>
                <a:t> </a:t>
              </a:r>
              <a:r>
                <a:rPr lang="it-IT" sz="2000" dirty="0">
                  <a:solidFill>
                    <a:schemeClr val="accent2"/>
                  </a:solidFill>
                </a:rPr>
                <a:t>+</a:t>
              </a:r>
              <a:r>
                <a:rPr lang="it-IT" sz="2000" dirty="0" err="1">
                  <a:solidFill>
                    <a:schemeClr val="accent2"/>
                  </a:solidFill>
                </a:rPr>
                <a:t>z</a:t>
              </a:r>
              <a:r>
                <a:rPr lang="it-IT" sz="2000" dirty="0"/>
                <a:t> </a:t>
              </a:r>
              <a:r>
                <a:rPr lang="it-IT" sz="2000" dirty="0">
                  <a:solidFill>
                    <a:srgbClr val="FF0000"/>
                  </a:solidFill>
                </a:rPr>
                <a:t>k</a:t>
              </a:r>
              <a:r>
                <a:rPr lang="it-IT" sz="2000" baseline="-25000" dirty="0">
                  <a:solidFill>
                    <a:srgbClr val="FF0000"/>
                  </a:solidFill>
                </a:rPr>
                <a:t>┴</a:t>
              </a:r>
              <a:endParaRPr lang="it-IT" sz="2000" baseline="-25000" dirty="0"/>
            </a:p>
          </p:txBody>
        </p:sp>
        <p:sp>
          <p:nvSpPr>
            <p:cNvPr id="23578" name="Rectangle 59"/>
            <p:cNvSpPr>
              <a:spLocks noChangeArrowheads="1"/>
            </p:cNvSpPr>
            <p:nvPr/>
          </p:nvSpPr>
          <p:spPr bwMode="auto">
            <a:xfrm>
              <a:off x="5638800" y="2449192"/>
              <a:ext cx="529091" cy="359532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lang="it-IT" sz="1100">
                  <a:solidFill>
                    <a:srgbClr val="FF0000"/>
                  </a:solidFill>
                </a:rPr>
                <a:t>p</a:t>
              </a:r>
              <a:r>
                <a:rPr lang="it-IT" sz="1100" baseline="-25000">
                  <a:solidFill>
                    <a:srgbClr val="FF0000"/>
                  </a:solidFill>
                </a:rPr>
                <a:t>┴</a:t>
              </a:r>
              <a:endParaRPr lang="en-US" sz="1100" baseline="-25000">
                <a:solidFill>
                  <a:srgbClr val="FF0000"/>
                </a:solidFill>
              </a:endParaRPr>
            </a:p>
          </p:txBody>
        </p:sp>
        <p:sp>
          <p:nvSpPr>
            <p:cNvPr id="23579" name="Line 61"/>
            <p:cNvSpPr>
              <a:spLocks noChangeShapeType="1"/>
            </p:cNvSpPr>
            <p:nvPr/>
          </p:nvSpPr>
          <p:spPr bwMode="auto">
            <a:xfrm flipV="1">
              <a:off x="5486400" y="1774825"/>
              <a:ext cx="1600200" cy="8810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3561" name="Picture 16" descr="Screen Shot 2024-01-29 at 10.52.00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676400"/>
            <a:ext cx="2133600" cy="517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7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600200"/>
            <a:ext cx="955675" cy="14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3" name="Text Box 27"/>
          <p:cNvSpPr txBox="1">
            <a:spLocks noChangeArrowheads="1"/>
          </p:cNvSpPr>
          <p:nvPr/>
        </p:nvSpPr>
        <p:spPr bwMode="auto">
          <a:xfrm>
            <a:off x="3414621" y="3535934"/>
            <a:ext cx="5638800" cy="1570038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600"/>
              <a:t>Factorization allowing description using distribution functions (TMD-PDF) and fragmentation functions (TMD FF)</a:t>
            </a:r>
          </a:p>
          <a:p>
            <a:pPr eaLnBrk="1" hangingPunct="1"/>
            <a:r>
              <a:rPr lang="en-US" sz="1600"/>
              <a:t>X</a:t>
            </a:r>
            <a:r>
              <a:rPr lang="en-US" sz="1600">
                <a:sym typeface="Wingdings" charset="0"/>
              </a:rPr>
              <a:t> multiplicity of unobserved hadrons LARGE, and x-section doesn’t depend on X (independent fragmentation)</a:t>
            </a:r>
          </a:p>
          <a:p>
            <a:pPr eaLnBrk="1" hangingPunct="1"/>
            <a:r>
              <a:rPr lang="en-US" sz="1600">
                <a:sym typeface="Wingdings" charset="0"/>
              </a:rPr>
              <a:t>Leading twist dominates,</a:t>
            </a:r>
          </a:p>
          <a:p>
            <a:pPr eaLnBrk="1" hangingPunct="1"/>
            <a:endParaRPr lang="en-US" sz="1600">
              <a:sym typeface="Wingdings" charset="0"/>
            </a:endParaRPr>
          </a:p>
        </p:txBody>
      </p:sp>
      <p:pic>
        <p:nvPicPr>
          <p:cNvPr id="23564" name="Picture 20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524000"/>
            <a:ext cx="512762" cy="11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5" name="Picture 21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590800"/>
            <a:ext cx="990600" cy="18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6" name="Picture 22" descr="latex-image-1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5713" y="4562275"/>
            <a:ext cx="914400" cy="4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7" name="Picture 23" descr="Screen Shot 2024-01-29 at 11.09.48 A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8794" y="2286000"/>
            <a:ext cx="6065206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6" name="TextBox 24"/>
          <p:cNvSpPr txBox="1">
            <a:spLocks noChangeArrowheads="1"/>
          </p:cNvSpPr>
          <p:nvPr/>
        </p:nvSpPr>
        <p:spPr bwMode="auto">
          <a:xfrm>
            <a:off x="-53344" y="4919997"/>
            <a:ext cx="369273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endParaRPr lang="en-US" sz="1200" b="1" dirty="0"/>
          </a:p>
          <a:p>
            <a:r>
              <a:rPr lang="en-US" sz="1200" b="1" dirty="0"/>
              <a:t>Conclusions in case of apparent disagreement:</a:t>
            </a:r>
          </a:p>
          <a:p>
            <a:endParaRPr lang="en-US" sz="1200" b="1" dirty="0"/>
          </a:p>
          <a:p>
            <a:pPr>
              <a:buFontTx/>
              <a:buAutoNum type="arabicParenR"/>
            </a:pPr>
            <a:r>
              <a:rPr lang="en-US" sz="1200" b="1" dirty="0"/>
              <a:t>factorization is broken?</a:t>
            </a:r>
          </a:p>
          <a:p>
            <a:pPr>
              <a:buFontTx/>
              <a:buAutoNum type="arabicParenR"/>
            </a:pPr>
            <a:r>
              <a:rPr lang="en-US" sz="1400" b="1" u="sng" dirty="0"/>
              <a:t>unaccounted terms may contribute (assumptions are not good in certain kinematics,</a:t>
            </a:r>
            <a:r>
              <a:rPr lang="is-IS" sz="1400" b="1" u="sng" dirty="0"/>
              <a:t>…</a:t>
            </a:r>
            <a:r>
              <a:rPr lang="en-US" sz="1400" b="1" u="sng" dirty="0"/>
              <a:t>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514600" y="1066800"/>
            <a:ext cx="1843088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>
                <a:ea typeface="ＭＳ Ｐゴシック" charset="0"/>
                <a:cs typeface="ＭＳ Ｐゴシック" charset="0"/>
              </a:rPr>
              <a:t>can be measured from </a:t>
            </a:r>
            <a:r>
              <a:rPr lang="en-US" sz="1050" dirty="0" err="1">
                <a:ea typeface="ＭＳ Ｐゴシック" charset="0"/>
                <a:cs typeface="ＭＳ Ｐゴシック" charset="0"/>
              </a:rPr>
              <a:t>e+e</a:t>
            </a:r>
            <a:r>
              <a:rPr lang="en-US" sz="1050" dirty="0">
                <a:ea typeface="ＭＳ Ｐゴシック" charset="0"/>
                <a:cs typeface="ＭＳ Ｐゴシック" charset="0"/>
              </a:rPr>
              <a:t>-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2286000"/>
            <a:ext cx="177482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050" dirty="0">
                <a:ea typeface="ＭＳ Ｐゴシック" charset="0"/>
                <a:cs typeface="ＭＳ Ｐゴシック" charset="0"/>
              </a:rPr>
              <a:t>can be measured from DY</a:t>
            </a:r>
          </a:p>
        </p:txBody>
      </p:sp>
      <p:grpSp>
        <p:nvGrpSpPr>
          <p:cNvPr id="29" name="Group 28"/>
          <p:cNvGrpSpPr>
            <a:grpSpLocks/>
          </p:cNvGrpSpPr>
          <p:nvPr/>
        </p:nvGrpSpPr>
        <p:grpSpPr bwMode="auto">
          <a:xfrm>
            <a:off x="152400" y="788026"/>
            <a:ext cx="1749425" cy="2361713"/>
            <a:chOff x="152400" y="809663"/>
            <a:chExt cx="1749197" cy="2363449"/>
          </a:xfrm>
        </p:grpSpPr>
        <p:sp>
          <p:nvSpPr>
            <p:cNvPr id="23573" name="TextBox 26"/>
            <p:cNvSpPr txBox="1">
              <a:spLocks noChangeArrowheads="1"/>
            </p:cNvSpPr>
            <p:nvPr/>
          </p:nvSpPr>
          <p:spPr bwMode="auto">
            <a:xfrm>
              <a:off x="152400" y="2896113"/>
              <a:ext cx="174919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200"/>
                <a:t>+Radiative Corrections</a:t>
              </a: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406367" y="974675"/>
              <a:ext cx="331745" cy="398756"/>
            </a:xfrm>
            <a:custGeom>
              <a:avLst/>
              <a:gdLst>
                <a:gd name="T0" fmla="*/ 0 w 331305"/>
                <a:gd name="T1" fmla="*/ 399526 h 397762"/>
                <a:gd name="T2" fmla="*/ 34651 w 331305"/>
                <a:gd name="T3" fmla="*/ 269351 h 397762"/>
                <a:gd name="T4" fmla="*/ 138603 w 331305"/>
                <a:gd name="T5" fmla="*/ 330100 h 397762"/>
                <a:gd name="T6" fmla="*/ 121277 w 331305"/>
                <a:gd name="T7" fmla="*/ 191247 h 397762"/>
                <a:gd name="T8" fmla="*/ 225228 w 331305"/>
                <a:gd name="T9" fmla="*/ 225959 h 397762"/>
                <a:gd name="T10" fmla="*/ 207903 w 331305"/>
                <a:gd name="T11" fmla="*/ 121820 h 397762"/>
                <a:gd name="T12" fmla="*/ 329180 w 331305"/>
                <a:gd name="T13" fmla="*/ 147855 h 397762"/>
                <a:gd name="T14" fmla="*/ 294529 w 331305"/>
                <a:gd name="T15" fmla="*/ 43715 h 397762"/>
                <a:gd name="T16" fmla="*/ 285867 w 331305"/>
                <a:gd name="T17" fmla="*/ 35036 h 397762"/>
                <a:gd name="T18" fmla="*/ 285867 w 331305"/>
                <a:gd name="T19" fmla="*/ 324 h 397762"/>
                <a:gd name="T20" fmla="*/ 303192 w 331305"/>
                <a:gd name="T21" fmla="*/ 17680 h 3977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1305" h="397762">
                  <a:moveTo>
                    <a:pt x="0" y="397762"/>
                  </a:moveTo>
                  <a:cubicBezTo>
                    <a:pt x="5760" y="338722"/>
                    <a:pt x="11520" y="279682"/>
                    <a:pt x="34559" y="268162"/>
                  </a:cubicBezTo>
                  <a:cubicBezTo>
                    <a:pt x="57598" y="256642"/>
                    <a:pt x="123836" y="341602"/>
                    <a:pt x="138235" y="328642"/>
                  </a:cubicBezTo>
                  <a:cubicBezTo>
                    <a:pt x="152634" y="315682"/>
                    <a:pt x="106556" y="207682"/>
                    <a:pt x="120955" y="190402"/>
                  </a:cubicBezTo>
                  <a:cubicBezTo>
                    <a:pt x="135354" y="173122"/>
                    <a:pt x="210232" y="236482"/>
                    <a:pt x="224631" y="224962"/>
                  </a:cubicBezTo>
                  <a:cubicBezTo>
                    <a:pt x="239031" y="213442"/>
                    <a:pt x="190073" y="134242"/>
                    <a:pt x="207352" y="121282"/>
                  </a:cubicBezTo>
                  <a:cubicBezTo>
                    <a:pt x="224631" y="108322"/>
                    <a:pt x="313908" y="160162"/>
                    <a:pt x="328307" y="147202"/>
                  </a:cubicBezTo>
                  <a:cubicBezTo>
                    <a:pt x="342706" y="134242"/>
                    <a:pt x="300948" y="62242"/>
                    <a:pt x="293748" y="43522"/>
                  </a:cubicBezTo>
                  <a:cubicBezTo>
                    <a:pt x="286548" y="24802"/>
                    <a:pt x="286549" y="42082"/>
                    <a:pt x="285109" y="34882"/>
                  </a:cubicBezTo>
                  <a:cubicBezTo>
                    <a:pt x="283669" y="27682"/>
                    <a:pt x="282229" y="3202"/>
                    <a:pt x="285109" y="322"/>
                  </a:cubicBezTo>
                  <a:cubicBezTo>
                    <a:pt x="287989" y="-2558"/>
                    <a:pt x="300948" y="14722"/>
                    <a:pt x="302388" y="17602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1" name="Freeform 110"/>
            <p:cNvSpPr>
              <a:spLocks/>
            </p:cNvSpPr>
            <p:nvPr/>
          </p:nvSpPr>
          <p:spPr bwMode="auto">
            <a:xfrm rot="20838380">
              <a:off x="1219061" y="809663"/>
              <a:ext cx="331745" cy="397167"/>
            </a:xfrm>
            <a:custGeom>
              <a:avLst/>
              <a:gdLst>
                <a:gd name="T0" fmla="*/ 0 w 331305"/>
                <a:gd name="T1" fmla="*/ 396347 h 397762"/>
                <a:gd name="T2" fmla="*/ 34651 w 331305"/>
                <a:gd name="T3" fmla="*/ 267209 h 397762"/>
                <a:gd name="T4" fmla="*/ 138603 w 331305"/>
                <a:gd name="T5" fmla="*/ 327473 h 397762"/>
                <a:gd name="T6" fmla="*/ 121277 w 331305"/>
                <a:gd name="T7" fmla="*/ 189725 h 397762"/>
                <a:gd name="T8" fmla="*/ 225228 w 331305"/>
                <a:gd name="T9" fmla="*/ 224162 h 397762"/>
                <a:gd name="T10" fmla="*/ 207903 w 331305"/>
                <a:gd name="T11" fmla="*/ 120851 h 397762"/>
                <a:gd name="T12" fmla="*/ 329180 w 331305"/>
                <a:gd name="T13" fmla="*/ 146678 h 397762"/>
                <a:gd name="T14" fmla="*/ 294529 w 331305"/>
                <a:gd name="T15" fmla="*/ 43368 h 397762"/>
                <a:gd name="T16" fmla="*/ 285867 w 331305"/>
                <a:gd name="T17" fmla="*/ 34758 h 397762"/>
                <a:gd name="T18" fmla="*/ 285867 w 331305"/>
                <a:gd name="T19" fmla="*/ 320 h 397762"/>
                <a:gd name="T20" fmla="*/ 303192 w 331305"/>
                <a:gd name="T21" fmla="*/ 17540 h 39776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31305" h="397762">
                  <a:moveTo>
                    <a:pt x="0" y="397762"/>
                  </a:moveTo>
                  <a:cubicBezTo>
                    <a:pt x="5760" y="338722"/>
                    <a:pt x="11520" y="279682"/>
                    <a:pt x="34559" y="268162"/>
                  </a:cubicBezTo>
                  <a:cubicBezTo>
                    <a:pt x="57598" y="256642"/>
                    <a:pt x="123836" y="341602"/>
                    <a:pt x="138235" y="328642"/>
                  </a:cubicBezTo>
                  <a:cubicBezTo>
                    <a:pt x="152634" y="315682"/>
                    <a:pt x="106556" y="207682"/>
                    <a:pt x="120955" y="190402"/>
                  </a:cubicBezTo>
                  <a:cubicBezTo>
                    <a:pt x="135354" y="173122"/>
                    <a:pt x="210232" y="236482"/>
                    <a:pt x="224631" y="224962"/>
                  </a:cubicBezTo>
                  <a:cubicBezTo>
                    <a:pt x="239031" y="213442"/>
                    <a:pt x="190073" y="134242"/>
                    <a:pt x="207352" y="121282"/>
                  </a:cubicBezTo>
                  <a:cubicBezTo>
                    <a:pt x="224631" y="108322"/>
                    <a:pt x="313908" y="160162"/>
                    <a:pt x="328307" y="147202"/>
                  </a:cubicBezTo>
                  <a:cubicBezTo>
                    <a:pt x="342706" y="134242"/>
                    <a:pt x="300948" y="62242"/>
                    <a:pt x="293748" y="43522"/>
                  </a:cubicBezTo>
                  <a:cubicBezTo>
                    <a:pt x="286548" y="24802"/>
                    <a:pt x="286549" y="42082"/>
                    <a:pt x="285109" y="34882"/>
                  </a:cubicBezTo>
                  <a:cubicBezTo>
                    <a:pt x="283669" y="27682"/>
                    <a:pt x="282229" y="3202"/>
                    <a:pt x="285109" y="322"/>
                  </a:cubicBezTo>
                  <a:cubicBezTo>
                    <a:pt x="287989" y="-2558"/>
                    <a:pt x="300948" y="14722"/>
                    <a:pt x="302388" y="17602"/>
                  </a:cubicBezTo>
                </a:path>
              </a:pathLst>
            </a:custGeom>
            <a:noFill/>
            <a:ln w="317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252644" y="5486400"/>
            <a:ext cx="589135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Data has it all!!! Dealing with unaccounted terms: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Theory accounts for them (ex. VMs)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Experiment measures and excludes them!!! (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ex.VMs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19400" y="3352800"/>
            <a:ext cx="7492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hard part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D1EEB2-3F1D-6D48-9901-DD74E0B51403}"/>
              </a:ext>
            </a:extLst>
          </p:cNvPr>
          <p:cNvSpPr/>
          <p:nvPr/>
        </p:nvSpPr>
        <p:spPr>
          <a:xfrm>
            <a:off x="6725713" y="5117656"/>
            <a:ext cx="317699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/>
              <a:t>“much bigger/smaller” defined in comparison with experiment</a:t>
            </a:r>
          </a:p>
        </p:txBody>
      </p:sp>
    </p:spTree>
    <p:extLst>
      <p:ext uri="{BB962C8B-B14F-4D97-AF65-F5344CB8AC3E}">
        <p14:creationId xmlns:p14="http://schemas.microsoft.com/office/powerpoint/2010/main" val="2953492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6" grpId="0"/>
      <p:bldP spid="3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1" descr="Screen Shot 2023-11-08 at 4.56.0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81200"/>
            <a:ext cx="4210493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49" name="Title 1"/>
          <p:cNvSpPr>
            <a:spLocks noGrp="1" noChangeArrowheads="1"/>
          </p:cNvSpPr>
          <p:nvPr>
            <p:ph type="title"/>
          </p:nvPr>
        </p:nvSpPr>
        <p:spPr>
          <a:xfrm>
            <a:off x="-152400" y="27281"/>
            <a:ext cx="9144000" cy="563562"/>
          </a:xfrm>
        </p:spPr>
        <p:txBody>
          <a:bodyPr/>
          <a:lstStyle/>
          <a:p>
            <a:r>
              <a:rPr lang="en-US" sz="2400" dirty="0">
                <a:latin typeface="Arial" charset="0"/>
                <a:ea typeface="MS PGothic" charset="0"/>
              </a:rPr>
              <a:t>Studies of  </a:t>
            </a:r>
            <a:r>
              <a:rPr lang="en-US" sz="2400" dirty="0">
                <a:latin typeface="Symbol" charset="0"/>
                <a:ea typeface="MS PGothic" charset="0"/>
              </a:rPr>
              <a:t>r</a:t>
            </a:r>
            <a:r>
              <a:rPr lang="en-US" sz="2400" baseline="30000" dirty="0">
                <a:latin typeface="Arial" charset="0"/>
                <a:ea typeface="MS PGothic" charset="0"/>
              </a:rPr>
              <a:t>0</a:t>
            </a:r>
            <a:r>
              <a:rPr lang="en-US" sz="2400" dirty="0">
                <a:latin typeface="Arial" charset="0"/>
                <a:ea typeface="MS PGothic" charset="0"/>
              </a:rPr>
              <a:t> impact with longitudinally polarized NH</a:t>
            </a:r>
            <a:r>
              <a:rPr lang="en-US" sz="2400" baseline="-25000" dirty="0">
                <a:latin typeface="Arial" charset="0"/>
                <a:ea typeface="MS PGothic" charset="0"/>
              </a:rPr>
              <a:t>3</a:t>
            </a:r>
            <a:r>
              <a:rPr lang="en-US" sz="2400" dirty="0">
                <a:latin typeface="Arial" charset="0"/>
                <a:ea typeface="MS PGothic" charset="0"/>
              </a:rPr>
              <a:t> target</a:t>
            </a:r>
          </a:p>
        </p:txBody>
      </p:sp>
      <p:sp>
        <p:nvSpPr>
          <p:cNvPr id="53250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7146925"/>
            <a:ext cx="685800" cy="3206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7DBED031-2CD2-414B-AFD6-104DA72A6FDF}" type="slidenum">
              <a:rPr lang="en-US" sz="1400"/>
              <a:pPr/>
              <a:t>81</a:t>
            </a:fld>
            <a:endParaRPr lang="en-US" sz="1400"/>
          </a:p>
        </p:txBody>
      </p:sp>
      <p:sp>
        <p:nvSpPr>
          <p:cNvPr id="53251" name="TextBox 14"/>
          <p:cNvSpPr txBox="1">
            <a:spLocks noChangeArrowheads="1"/>
          </p:cNvSpPr>
          <p:nvPr/>
        </p:nvSpPr>
        <p:spPr bwMode="auto">
          <a:xfrm>
            <a:off x="0" y="3962400"/>
            <a:ext cx="46482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buFont typeface="Arial"/>
              <a:buChar char="•"/>
            </a:pPr>
            <a:endParaRPr lang="en-US" sz="1600" dirty="0"/>
          </a:p>
          <a:p>
            <a:pPr>
              <a:buFont typeface="Arial"/>
              <a:buChar char="•"/>
            </a:pPr>
            <a:r>
              <a:rPr lang="en-US" sz="1600" dirty="0"/>
              <a:t>DSA is P-even,  SSA is P-odd</a:t>
            </a:r>
          </a:p>
          <a:p>
            <a:pPr>
              <a:buFont typeface="Arial"/>
              <a:buChar char="•"/>
            </a:pPr>
            <a:r>
              <a:rPr lang="en-US" sz="1600" dirty="0"/>
              <a:t>longitudinal photon cross section is P-odd</a:t>
            </a:r>
          </a:p>
          <a:p>
            <a:r>
              <a:rPr lang="en-US" sz="1600" dirty="0">
                <a:sym typeface="Wingdings"/>
              </a:rPr>
              <a:t> contribution </a:t>
            </a:r>
            <a:r>
              <a:rPr lang="en-US" sz="1600" dirty="0"/>
              <a:t>appears only in the SSA, a P-odd observable, and does not appear in DSA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3260" name="TextBox 5"/>
          <p:cNvSpPr txBox="1">
            <a:spLocks noChangeArrowheads="1"/>
          </p:cNvSpPr>
          <p:nvPr/>
        </p:nvSpPr>
        <p:spPr bwMode="auto">
          <a:xfrm>
            <a:off x="152400" y="3810000"/>
            <a:ext cx="43725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dirty="0"/>
              <a:t>Need clear separation of hydrogen from NH</a:t>
            </a:r>
            <a:r>
              <a:rPr lang="en-US" sz="1400" baseline="-25000" dirty="0"/>
              <a:t>3</a:t>
            </a:r>
          </a:p>
          <a:p>
            <a:r>
              <a:rPr lang="en-US" sz="1400" dirty="0"/>
              <a:t>and diffractive exclusive </a:t>
            </a:r>
            <a:r>
              <a:rPr lang="en-US" sz="1400" dirty="0">
                <a:latin typeface="Symbol"/>
              </a:rPr>
              <a:t>r</a:t>
            </a:r>
            <a:r>
              <a:rPr lang="en-US" sz="1400" dirty="0"/>
              <a:t>0s from exclusive </a:t>
            </a:r>
            <a:r>
              <a:rPr lang="en-US" sz="1400" dirty="0" err="1">
                <a:latin typeface="Symbol"/>
              </a:rPr>
              <a:t>p+p</a:t>
            </a:r>
            <a:r>
              <a:rPr lang="en-US" sz="1400" dirty="0">
                <a:latin typeface="Symbol"/>
              </a:rPr>
              <a:t>-</a:t>
            </a:r>
            <a:endParaRPr lang="en-US" sz="1400" baseline="-25000" dirty="0"/>
          </a:p>
        </p:txBody>
      </p:sp>
      <p:pic>
        <p:nvPicPr>
          <p:cNvPr id="2" name="Picture 1" descr="Screen Shot 2024-08-15 at 12.02.2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38200"/>
            <a:ext cx="4207285" cy="32004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846088" y="3024336"/>
            <a:ext cx="3352800" cy="1162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254" name="TextBox 1"/>
          <p:cNvSpPr txBox="1">
            <a:spLocks noChangeArrowheads="1"/>
          </p:cNvSpPr>
          <p:nvPr/>
        </p:nvSpPr>
        <p:spPr bwMode="auto">
          <a:xfrm>
            <a:off x="1828800" y="990600"/>
            <a:ext cx="2262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i="1" dirty="0"/>
              <a:t>CLAS12 Preliminary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C70A89-5B0F-1966-DB84-C6DB372C85D8}"/>
              </a:ext>
            </a:extLst>
          </p:cNvPr>
          <p:cNvSpPr txBox="1"/>
          <p:nvPr/>
        </p:nvSpPr>
        <p:spPr>
          <a:xfrm>
            <a:off x="152400" y="5638800"/>
            <a:ext cx="49577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FF"/>
                </a:solidFill>
              </a:rPr>
              <a:t>With x10 less statistics than RGC, RGH can provide a significant measurement of </a:t>
            </a:r>
            <a:r>
              <a:rPr lang="en-US" dirty="0">
                <a:solidFill>
                  <a:srgbClr val="0000FF"/>
                </a:solidFill>
                <a:latin typeface="Symbol"/>
              </a:rPr>
              <a:t>r</a:t>
            </a:r>
            <a:r>
              <a:rPr lang="en-US" dirty="0">
                <a:solidFill>
                  <a:srgbClr val="0000FF"/>
                </a:solidFill>
              </a:rPr>
              <a:t>0 SSAs </a:t>
            </a:r>
          </a:p>
        </p:txBody>
      </p:sp>
      <p:pic>
        <p:nvPicPr>
          <p:cNvPr id="33" name="Picture 2" descr="Screen Shot 2023-11-06 at 10.05.1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38200"/>
            <a:ext cx="40989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Screen Shot 2025-03-06 at 7.16.16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729250"/>
            <a:ext cx="2895600" cy="209864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5867400" y="6172200"/>
            <a:ext cx="23195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Beam SSA (RGC summer)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81800" y="4876800"/>
            <a:ext cx="10167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/>
              <a:t>ep</a:t>
            </a:r>
            <a:r>
              <a:rPr lang="en-US" sz="1400" dirty="0"/>
              <a:t>-&gt;e’p’</a:t>
            </a:r>
            <a:r>
              <a:rPr lang="en-US" altLang="ja-JP" sz="1400" dirty="0">
                <a:latin typeface="Symbol" charset="0"/>
              </a:rPr>
              <a:t>r</a:t>
            </a:r>
            <a:r>
              <a:rPr lang="en-US" altLang="ja-JP" sz="1400" baseline="30000" dirty="0">
                <a:latin typeface="Symbol" charset="0"/>
              </a:rPr>
              <a:t>0</a:t>
            </a:r>
            <a:endParaRPr lang="en-US" sz="1400" baseline="30000" dirty="0"/>
          </a:p>
        </p:txBody>
      </p:sp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352800"/>
            <a:ext cx="1498703" cy="17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6045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6172200" y="914400"/>
            <a:ext cx="2971800" cy="3048000"/>
            <a:chOff x="3124200" y="2438400"/>
            <a:chExt cx="3124200" cy="3048000"/>
          </a:xfrm>
        </p:grpSpPr>
        <p:pic>
          <p:nvPicPr>
            <p:cNvPr id="17" name="Picture 3" descr="aul-z04-06.x008-0.58pt0.1-0.3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4200" y="2438400"/>
              <a:ext cx="3124200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/>
            <p:cNvSpPr txBox="1">
              <a:spLocks noChangeArrowheads="1"/>
            </p:cNvSpPr>
            <p:nvPr/>
          </p:nvSpPr>
          <p:spPr bwMode="auto">
            <a:xfrm>
              <a:off x="3733800" y="4495800"/>
              <a:ext cx="1447800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050" dirty="0"/>
                <a:t>0.1&lt;P</a:t>
              </a:r>
              <a:r>
                <a:rPr lang="en-US" sz="1050" baseline="-25000" dirty="0"/>
                <a:t>T</a:t>
              </a:r>
              <a:r>
                <a:rPr lang="en-US" sz="1050" dirty="0"/>
                <a:t>&lt;0.3, 0.4&lt;z&lt;0.6</a:t>
              </a:r>
            </a:p>
          </p:txBody>
        </p:sp>
        <p:cxnSp>
          <p:nvCxnSpPr>
            <p:cNvPr id="19" name="Straight Arrow Connector 18"/>
            <p:cNvCxnSpPr>
              <a:cxnSpLocks/>
            </p:cNvCxnSpPr>
            <p:nvPr/>
          </p:nvCxnSpPr>
          <p:spPr bwMode="auto">
            <a:xfrm>
              <a:off x="4800600" y="3124200"/>
              <a:ext cx="560144" cy="0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0" name="TextBox 3"/>
            <p:cNvSpPr txBox="1">
              <a:spLocks noChangeArrowheads="1"/>
            </p:cNvSpPr>
            <p:nvPr/>
          </p:nvSpPr>
          <p:spPr bwMode="auto">
            <a:xfrm>
              <a:off x="4343400" y="2576118"/>
              <a:ext cx="1600200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600" dirty="0">
                  <a:latin typeface="Symbol" charset="0"/>
                  <a:sym typeface="Wingdings" charset="0"/>
                </a:rPr>
                <a:t>“r</a:t>
              </a:r>
              <a:r>
                <a:rPr lang="en-US" sz="1600" dirty="0"/>
                <a:t>-free</a:t>
              </a:r>
              <a:r>
                <a:rPr lang="en-US" sz="1600" dirty="0">
                  <a:latin typeface="Symbol" charset="0"/>
                  <a:sym typeface="Wingdings" charset="0"/>
                </a:rPr>
                <a:t>” </a:t>
              </a:r>
              <a:r>
                <a:rPr lang="en-US" sz="1600" dirty="0"/>
                <a:t>SIDIS</a:t>
              </a:r>
            </a:p>
          </p:txBody>
        </p:sp>
      </p:grpSp>
      <p:sp>
        <p:nvSpPr>
          <p:cNvPr id="43010" name="Title 1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9144000" cy="563563"/>
          </a:xfrm>
        </p:spPr>
        <p:txBody>
          <a:bodyPr/>
          <a:lstStyle/>
          <a:p>
            <a:r>
              <a:rPr lang="en-US" sz="3200" dirty="0">
                <a:latin typeface="Arial" charset="0"/>
                <a:ea typeface="MS PGothic" charset="0"/>
              </a:rPr>
              <a:t>Exclusive </a:t>
            </a:r>
            <a:r>
              <a:rPr lang="en-US" sz="3200" dirty="0">
                <a:latin typeface="Symbol" charset="0"/>
                <a:ea typeface="MS PGothic" charset="0"/>
              </a:rPr>
              <a:t>r</a:t>
            </a:r>
            <a:r>
              <a:rPr lang="en-US" sz="3200" dirty="0">
                <a:latin typeface="Arial" charset="0"/>
                <a:ea typeface="MS PGothic" charset="0"/>
              </a:rPr>
              <a:t> contributions to </a:t>
            </a:r>
            <a:r>
              <a:rPr lang="en-US" sz="3200" dirty="0">
                <a:latin typeface="Symbol" charset="0"/>
                <a:ea typeface="MS PGothic" charset="0"/>
              </a:rPr>
              <a:t>p</a:t>
            </a:r>
            <a:r>
              <a:rPr lang="en-US" sz="3200" dirty="0">
                <a:latin typeface="Arial" charset="0"/>
                <a:ea typeface="MS PGothic" charset="0"/>
              </a:rPr>
              <a:t>: P</a:t>
            </a:r>
            <a:r>
              <a:rPr lang="en-US" sz="3200" baseline="-25000" dirty="0">
                <a:latin typeface="Arial" charset="0"/>
                <a:ea typeface="MS PGothic" charset="0"/>
              </a:rPr>
              <a:t>T</a:t>
            </a:r>
            <a:r>
              <a:rPr lang="en-US" sz="3200" dirty="0">
                <a:latin typeface="Arial" charset="0"/>
                <a:ea typeface="MS PGothic" charset="0"/>
              </a:rPr>
              <a:t>-dependence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43012" name="Slide Number Placeholder 4"/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5DA788B3-4014-A34B-A36E-E706B9B79473}" type="slidenum">
              <a:rPr lang="en-US" sz="1400"/>
              <a:pPr/>
              <a:t>82</a:t>
            </a:fld>
            <a:endParaRPr lang="en-US" sz="1400"/>
          </a:p>
        </p:txBody>
      </p:sp>
      <p:sp>
        <p:nvSpPr>
          <p:cNvPr id="43013" name="TextBox 6"/>
          <p:cNvSpPr txBox="1">
            <a:spLocks noChangeArrowheads="1"/>
          </p:cNvSpPr>
          <p:nvPr/>
        </p:nvSpPr>
        <p:spPr bwMode="auto">
          <a:xfrm>
            <a:off x="18549" y="4800600"/>
            <a:ext cx="8686800" cy="175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1800" dirty="0"/>
              <a:t>The same sign and size of </a:t>
            </a:r>
            <a:r>
              <a:rPr lang="en-US" sz="1800" dirty="0">
                <a:latin typeface="Symbol" charset="0"/>
              </a:rPr>
              <a:t>p</a:t>
            </a:r>
            <a:r>
              <a:rPr lang="en-US" sz="1800" dirty="0"/>
              <a:t>+ and </a:t>
            </a:r>
            <a:r>
              <a:rPr lang="en-US" sz="1800" dirty="0">
                <a:latin typeface="Symbol" charset="0"/>
              </a:rPr>
              <a:t>p</a:t>
            </a:r>
            <a:r>
              <a:rPr lang="en-US" sz="1800" dirty="0"/>
              <a:t>- SSA indicates the rho0 </a:t>
            </a:r>
            <a:r>
              <a:rPr lang="en-US" sz="1800" dirty="0">
                <a:solidFill>
                  <a:srgbClr val="FF0000"/>
                </a:solidFill>
              </a:rPr>
              <a:t>may not be properly subtracted</a:t>
            </a:r>
            <a:r>
              <a:rPr lang="en-US" sz="1800" dirty="0"/>
              <a:t>(require detailed MC studies, which require proper SDMEs)</a:t>
            </a:r>
          </a:p>
          <a:p>
            <a:pPr>
              <a:buFontTx/>
              <a:buChar char="•"/>
            </a:pPr>
            <a:r>
              <a:rPr lang="en-US" sz="1800" dirty="0"/>
              <a:t>While VM contributions are ~20% in multiplicities </a:t>
            </a:r>
            <a:r>
              <a:rPr lang="en-US" sz="1800" dirty="0">
                <a:solidFill>
                  <a:srgbClr val="FF0000"/>
                </a:solidFill>
              </a:rPr>
              <a:t>in SSA they can be &gt;100%</a:t>
            </a:r>
          </a:p>
          <a:p>
            <a:pPr>
              <a:buFontTx/>
              <a:buChar char="•"/>
            </a:pPr>
            <a:r>
              <a:rPr lang="en-US" sz="1800" dirty="0"/>
              <a:t>Detection of the target proton introduces </a:t>
            </a:r>
            <a:r>
              <a:rPr lang="en-US" sz="1800" dirty="0">
                <a:solidFill>
                  <a:srgbClr val="FF0000"/>
                </a:solidFill>
              </a:rPr>
              <a:t>much smaller bias on the inclusive charged pion SSA, </a:t>
            </a:r>
            <a:r>
              <a:rPr lang="en-US" sz="1800" dirty="0">
                <a:solidFill>
                  <a:srgbClr val="000090"/>
                </a:solidFill>
              </a:rPr>
              <a:t>than the exclusive rho contributions</a:t>
            </a:r>
            <a:endParaRPr lang="en-US" sz="1800" baseline="-25000" dirty="0">
              <a:solidFill>
                <a:srgbClr val="000090"/>
              </a:solidFill>
            </a:endParaRPr>
          </a:p>
          <a:p>
            <a:pPr>
              <a:buFontTx/>
              <a:buChar char="•"/>
            </a:pPr>
            <a:endParaRPr lang="en-US" sz="1800" dirty="0"/>
          </a:p>
        </p:txBody>
      </p:sp>
      <p:grpSp>
        <p:nvGrpSpPr>
          <p:cNvPr id="2" name="Group 1"/>
          <p:cNvGrpSpPr/>
          <p:nvPr/>
        </p:nvGrpSpPr>
        <p:grpSpPr>
          <a:xfrm>
            <a:off x="152400" y="835223"/>
            <a:ext cx="3200400" cy="3340100"/>
            <a:chOff x="152400" y="1524000"/>
            <a:chExt cx="4114800" cy="3340100"/>
          </a:xfrm>
        </p:grpSpPr>
        <p:pic>
          <p:nvPicPr>
            <p:cNvPr id="43014" name="Picture 4" descr="Screen Shot 2024-02-02 at 9.00.12 AM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1524000"/>
              <a:ext cx="4114800" cy="3340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15" name="Picture 5" descr="Screen Shot 2024-02-02 at 9.01.39 AM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1752600"/>
              <a:ext cx="736600" cy="495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Oval 10"/>
            <p:cNvSpPr>
              <a:spLocks noChangeArrowheads="1"/>
            </p:cNvSpPr>
            <p:nvPr/>
          </p:nvSpPr>
          <p:spPr bwMode="auto">
            <a:xfrm>
              <a:off x="1676400" y="2209800"/>
              <a:ext cx="1295400" cy="1219200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019" name="TextBox 11"/>
            <p:cNvSpPr txBox="1">
              <a:spLocks noChangeArrowheads="1"/>
            </p:cNvSpPr>
            <p:nvPr/>
          </p:nvSpPr>
          <p:spPr bwMode="auto">
            <a:xfrm>
              <a:off x="936171" y="3810000"/>
              <a:ext cx="2470150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r>
                <a:rPr lang="en-US" sz="1200" dirty="0">
                  <a:latin typeface="Symbol" charset="0"/>
                </a:rPr>
                <a:t>p-</a:t>
              </a:r>
              <a:r>
                <a:rPr lang="en-US" sz="1200" dirty="0"/>
                <a:t> and </a:t>
              </a:r>
              <a:r>
                <a:rPr lang="en-US" sz="1200" dirty="0">
                  <a:latin typeface="Symbol" charset="0"/>
                </a:rPr>
                <a:t>p</a:t>
              </a:r>
              <a:r>
                <a:rPr lang="en-US" sz="1200" dirty="0"/>
                <a:t>+ show similar behavior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63068D4-0E84-7E92-F516-81DDE82D063B}"/>
                </a:ext>
              </a:extLst>
            </p:cNvPr>
            <p:cNvSpPr txBox="1"/>
            <p:nvPr/>
          </p:nvSpPr>
          <p:spPr>
            <a:xfrm>
              <a:off x="1132114" y="1752600"/>
              <a:ext cx="24523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/>
                <a:t>COMPASS</a:t>
              </a:r>
              <a:r>
                <a:rPr lang="en-US" sz="1400" dirty="0" err="1">
                  <a:sym typeface="Wingdings" panose="05000000000000000000" pitchFamily="2" charset="2"/>
                </a:rPr>
                <a:t></a:t>
              </a:r>
              <a:r>
                <a:rPr lang="en-US" sz="1400" dirty="0" err="1"/>
                <a:t>“Positive</a:t>
              </a:r>
              <a:r>
                <a:rPr lang="en-US" sz="1400" dirty="0"/>
                <a:t> trend”</a:t>
              </a:r>
            </a:p>
          </p:txBody>
        </p:sp>
      </p:grpSp>
      <p:pic>
        <p:nvPicPr>
          <p:cNvPr id="21" name="Picture 3">
            <a:extLst>
              <a:ext uri="{FF2B5EF4-FFF2-40B4-BE49-F238E27FC236}">
                <a16:creationId xmlns:a16="http://schemas.microsoft.com/office/drawing/2014/main" id="{6029D0F3-C386-31BA-30D5-786E1B8AB5B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 bwMode="auto">
          <a:xfrm>
            <a:off x="3429000" y="838200"/>
            <a:ext cx="2831276" cy="3481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63068D4-0E84-7E92-F516-81DDE82D063B}"/>
              </a:ext>
            </a:extLst>
          </p:cNvPr>
          <p:cNvSpPr txBox="1"/>
          <p:nvPr/>
        </p:nvSpPr>
        <p:spPr>
          <a:xfrm>
            <a:off x="3276600" y="426720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COMPASS</a:t>
            </a:r>
            <a:r>
              <a:rPr lang="en-US" sz="1400" dirty="0" err="1">
                <a:sym typeface="Wingdings" panose="05000000000000000000" pitchFamily="2" charset="2"/>
              </a:rPr>
              <a:t></a:t>
            </a:r>
            <a:r>
              <a:rPr lang="en-US" sz="1400" dirty="0" err="1"/>
              <a:t>“Positive</a:t>
            </a:r>
            <a:r>
              <a:rPr lang="en-US" sz="1400" dirty="0"/>
              <a:t> trend” also reproduced when additional proton in TFR detected (red)</a:t>
            </a: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6553200" y="1066800"/>
            <a:ext cx="1007533" cy="12192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301078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Experiments (ZEUS)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83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705600" y="4937702"/>
            <a:ext cx="23622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Screen Shot 2025-03-10 at 5.23.3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685800"/>
            <a:ext cx="5354333" cy="4419600"/>
          </a:xfrm>
          <a:prstGeom prst="rect">
            <a:avLst/>
          </a:prstGeom>
        </p:spPr>
      </p:pic>
      <p:pic>
        <p:nvPicPr>
          <p:cNvPr id="14" name="Picture 13" descr="Screen Shot 2025-03-10 at 5.25.1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" y="4953000"/>
            <a:ext cx="9144000" cy="141428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066800" y="3657600"/>
            <a:ext cx="35295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arxiv.org</a:t>
            </a:r>
            <a:r>
              <a:rPr lang="en-US" dirty="0"/>
              <a:t>/</a:t>
            </a:r>
            <a:r>
              <a:rPr lang="en-US" dirty="0" err="1"/>
              <a:t>pdf</a:t>
            </a:r>
            <a:r>
              <a:rPr lang="en-US" dirty="0"/>
              <a:t>/0708.1478v2</a:t>
            </a:r>
          </a:p>
        </p:txBody>
      </p:sp>
      <p:pic>
        <p:nvPicPr>
          <p:cNvPr id="18" name="Picture 17" descr="Screen Shot 2025-03-10 at 5.29.4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5105400"/>
            <a:ext cx="5146766" cy="6096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867400" y="5486400"/>
            <a:ext cx="2186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about fixed x?</a:t>
            </a:r>
          </a:p>
        </p:txBody>
      </p:sp>
      <p:pic>
        <p:nvPicPr>
          <p:cNvPr id="20" name="Picture 19" descr="Screen Shot 2025-03-10 at 5.34.44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762000"/>
            <a:ext cx="3680265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44167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Experiments (EMC, NMC)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84</a:t>
            </a:fld>
            <a:endParaRPr lang="en-US"/>
          </a:p>
        </p:txBody>
      </p:sp>
      <p:pic>
        <p:nvPicPr>
          <p:cNvPr id="6" name="Picture 5" descr="Screen Shot 2025-03-10 at 8.50.1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3600"/>
            <a:ext cx="3467100" cy="3679943"/>
          </a:xfrm>
          <a:prstGeom prst="rect">
            <a:avLst/>
          </a:prstGeom>
        </p:spPr>
      </p:pic>
      <p:pic>
        <p:nvPicPr>
          <p:cNvPr id="7" name="Picture 6" descr="Screen Shot 2025-03-10 at 8.57.00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200"/>
            <a:ext cx="3581400" cy="1094623"/>
          </a:xfrm>
          <a:prstGeom prst="rect">
            <a:avLst/>
          </a:prstGeom>
        </p:spPr>
      </p:pic>
      <p:pic>
        <p:nvPicPr>
          <p:cNvPr id="8" name="Picture 7" descr="Screen Shot 2025-03-10 at 4.30.2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914400"/>
            <a:ext cx="2922973" cy="1147648"/>
          </a:xfrm>
          <a:prstGeom prst="rect">
            <a:avLst/>
          </a:prstGeom>
        </p:spPr>
      </p:pic>
      <p:pic>
        <p:nvPicPr>
          <p:cNvPr id="9" name="Picture 8" descr="Screen Shot 2025-03-10 at 4.32.00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133600"/>
            <a:ext cx="2441125" cy="3581400"/>
          </a:xfrm>
          <a:prstGeom prst="rect">
            <a:avLst/>
          </a:prstGeom>
        </p:spPr>
      </p:pic>
      <p:pic>
        <p:nvPicPr>
          <p:cNvPr id="10" name="Picture 9" descr="Screen Shot 2025-03-10 at 4.35.34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6096000"/>
            <a:ext cx="2438400" cy="392056"/>
          </a:xfrm>
          <a:prstGeom prst="rect">
            <a:avLst/>
          </a:prstGeom>
        </p:spPr>
      </p:pic>
      <p:pic>
        <p:nvPicPr>
          <p:cNvPr id="11" name="Picture 10" descr="Screen Shot 2025-03-10 at 4.37.31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5791200"/>
            <a:ext cx="1322962" cy="457200"/>
          </a:xfrm>
          <a:prstGeom prst="rect">
            <a:avLst/>
          </a:prstGeom>
        </p:spPr>
      </p:pic>
      <p:pic>
        <p:nvPicPr>
          <p:cNvPr id="12" name="Picture 11" descr="Screen Shot 2025-03-10 at 4.38.45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5638800"/>
            <a:ext cx="1167493" cy="279400"/>
          </a:xfrm>
          <a:prstGeom prst="rect">
            <a:avLst/>
          </a:prstGeom>
        </p:spPr>
      </p:pic>
      <p:pic>
        <p:nvPicPr>
          <p:cNvPr id="13" name="Picture 12" descr="Screen Shot 2025-03-10 at 5.15.16 P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031" y="3185102"/>
            <a:ext cx="2971800" cy="2910898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>
            <a:off x="6705600" y="4937702"/>
            <a:ext cx="23622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Screen Shot 2025-03-10 at 5.16.43 P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166" y="838200"/>
            <a:ext cx="2663433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3842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from theory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85</a:t>
            </a:fld>
            <a:endParaRPr lang="en-US"/>
          </a:p>
        </p:txBody>
      </p:sp>
      <p:pic>
        <p:nvPicPr>
          <p:cNvPr id="6" name="Picture 5" descr="Screen Shot 2025-03-10 at 8.34.5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44217"/>
            <a:ext cx="9144000" cy="61137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6200" y="3048000"/>
            <a:ext cx="8915400" cy="1143000"/>
          </a:xfrm>
          <a:prstGeom prst="rect">
            <a:avLst/>
          </a:prstGeom>
          <a:solidFill>
            <a:srgbClr val="FFFF00">
              <a:alpha val="17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83746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43DB4A7-5CD0-704A-9A7C-9CAFFEAC5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914400"/>
            <a:ext cx="4276807" cy="2362200"/>
          </a:xfrm>
          <a:prstGeom prst="rect">
            <a:avLst/>
          </a:prstGeom>
        </p:spPr>
      </p:pic>
      <p:sp>
        <p:nvSpPr>
          <p:cNvPr id="53249" name="Title 1"/>
          <p:cNvSpPr>
            <a:spLocks noGrp="1" noChangeArrowheads="1"/>
          </p:cNvSpPr>
          <p:nvPr>
            <p:ph type="title"/>
          </p:nvPr>
        </p:nvSpPr>
        <p:spPr>
          <a:xfrm>
            <a:off x="0" y="23813"/>
            <a:ext cx="9144000" cy="563562"/>
          </a:xfrm>
        </p:spPr>
        <p:txBody>
          <a:bodyPr/>
          <a:lstStyle/>
          <a:p>
            <a:r>
              <a:rPr lang="en-US" dirty="0">
                <a:latin typeface="Arial" charset="0"/>
                <a:ea typeface="MS PGothic" charset="0"/>
              </a:rPr>
              <a:t>A</a:t>
            </a:r>
            <a:r>
              <a:rPr lang="en-US" baseline="-25000" dirty="0">
                <a:latin typeface="Arial" charset="0"/>
                <a:ea typeface="MS PGothic" charset="0"/>
              </a:rPr>
              <a:t>LL</a:t>
            </a:r>
            <a:r>
              <a:rPr lang="en-US" dirty="0">
                <a:latin typeface="Arial" charset="0"/>
                <a:ea typeface="MS PGothic" charset="0"/>
              </a:rPr>
              <a:t> studies of exclusive  </a:t>
            </a:r>
            <a:r>
              <a:rPr lang="en-US" dirty="0">
                <a:latin typeface="Symbol" charset="0"/>
                <a:ea typeface="MS PGothic" charset="0"/>
              </a:rPr>
              <a:t>r</a:t>
            </a:r>
            <a:r>
              <a:rPr lang="en-US" baseline="30000" dirty="0">
                <a:latin typeface="Arial" charset="0"/>
                <a:ea typeface="MS PGothic" charset="0"/>
              </a:rPr>
              <a:t>0</a:t>
            </a:r>
            <a:r>
              <a:rPr lang="en-US" dirty="0">
                <a:latin typeface="Arial" charset="0"/>
                <a:ea typeface="MS PGothic" charset="0"/>
              </a:rPr>
              <a:t> : HERMES</a:t>
            </a:r>
          </a:p>
        </p:txBody>
      </p:sp>
      <p:sp>
        <p:nvSpPr>
          <p:cNvPr id="53250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7146925"/>
            <a:ext cx="685800" cy="3206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7DBED031-2CD2-414B-AFD6-104DA72A6FDF}" type="slidenum">
              <a:rPr lang="en-US" sz="1400"/>
              <a:pPr/>
              <a:t>86</a:t>
            </a:fld>
            <a:endParaRPr lang="en-US" sz="140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53260" name="TextBox 5"/>
          <p:cNvSpPr txBox="1">
            <a:spLocks noChangeArrowheads="1"/>
          </p:cNvSpPr>
          <p:nvPr/>
        </p:nvSpPr>
        <p:spPr bwMode="auto">
          <a:xfrm>
            <a:off x="4648200" y="3429000"/>
            <a:ext cx="44958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 dirty="0"/>
              <a:t>1D plots can be really misleading need multi-D</a:t>
            </a:r>
            <a:endParaRPr lang="en-US" sz="1600" baseline="-25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4A2C5D-3590-9844-A8BC-FC2652186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593" y="4038600"/>
            <a:ext cx="4800600" cy="1987550"/>
          </a:xfrm>
          <a:prstGeom prst="rect">
            <a:avLst/>
          </a:prstGeom>
        </p:spPr>
      </p:pic>
      <p:sp>
        <p:nvSpPr>
          <p:cNvPr id="33" name="TextBox 5">
            <a:extLst>
              <a:ext uri="{FF2B5EF4-FFF2-40B4-BE49-F238E27FC236}">
                <a16:creationId xmlns:a16="http://schemas.microsoft.com/office/drawing/2014/main" id="{D384C14E-C023-DC46-A786-97322B921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64" y="3886200"/>
            <a:ext cx="4267200" cy="1261884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 dirty="0"/>
              <a:t>For a proper extraction of multiplicities and spin-azimuthal modulations of  exclusive</a:t>
            </a:r>
            <a:r>
              <a:rPr lang="en-US" sz="2000" dirty="0"/>
              <a:t> </a:t>
            </a:r>
            <a:r>
              <a:rPr lang="en-US" sz="2000" b="1" dirty="0" err="1">
                <a:latin typeface="Symbol"/>
              </a:rPr>
              <a:t>r</a:t>
            </a:r>
            <a:r>
              <a:rPr lang="en-US" sz="1600" dirty="0" err="1"/>
              <a:t>s</a:t>
            </a:r>
            <a:r>
              <a:rPr lang="en-US" sz="1600" dirty="0"/>
              <a:t>, clean separation  is needed for </a:t>
            </a:r>
            <a:r>
              <a:rPr lang="en-US" sz="2000" b="1" dirty="0">
                <a:solidFill>
                  <a:srgbClr val="000000"/>
                </a:solidFill>
                <a:latin typeface="Symbol"/>
              </a:rPr>
              <a:t>r</a:t>
            </a:r>
            <a:r>
              <a:rPr lang="en-US" sz="2000" b="1" baseline="30000" dirty="0">
                <a:solidFill>
                  <a:srgbClr val="000000"/>
                </a:solidFill>
                <a:latin typeface="Symbol"/>
              </a:rPr>
              <a:t>0</a:t>
            </a:r>
            <a:r>
              <a:rPr lang="en-US" sz="1600" dirty="0"/>
              <a:t>, and longitudinally polarized </a:t>
            </a:r>
            <a:r>
              <a:rPr lang="en-US" sz="2000" b="1" dirty="0">
                <a:latin typeface="Symbol"/>
              </a:rPr>
              <a:t>r</a:t>
            </a:r>
            <a:r>
              <a:rPr lang="en-US" sz="2000" b="1" baseline="30000" dirty="0">
                <a:latin typeface="Symbol"/>
              </a:rPr>
              <a:t>0</a:t>
            </a:r>
            <a:r>
              <a:rPr lang="en-US" sz="1600" b="1" baseline="30000" dirty="0">
                <a:latin typeface="Symbol"/>
              </a:rPr>
              <a:t> </a:t>
            </a:r>
            <a:r>
              <a:rPr lang="en-US" sz="1600" dirty="0"/>
              <a:t>signal, in particular</a:t>
            </a:r>
            <a:endParaRPr lang="en-US" sz="1600" baseline="-25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AAA61C-7D1A-C94F-B579-6EE0D0D8DF0B}"/>
              </a:ext>
            </a:extLst>
          </p:cNvPr>
          <p:cNvSpPr/>
          <p:nvPr/>
        </p:nvSpPr>
        <p:spPr>
          <a:xfrm>
            <a:off x="6934200" y="1066800"/>
            <a:ext cx="178125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A</a:t>
            </a:r>
            <a:r>
              <a:rPr lang="en-US" sz="1200" baseline="-25000" dirty="0"/>
              <a:t>1</a:t>
            </a:r>
            <a:r>
              <a:rPr lang="el-GR" sz="1200" baseline="-25000" dirty="0"/>
              <a:t>ρ</a:t>
            </a:r>
            <a:r>
              <a:rPr lang="en-US" sz="1200" dirty="0"/>
              <a:t>=</a:t>
            </a:r>
            <a:r>
              <a:rPr lang="el-GR" sz="1200" dirty="0"/>
              <a:t>0.23 ± 0.14±0.02</a:t>
            </a:r>
            <a:endParaRPr lang="en-US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4EF00A-3C5F-CB4F-928F-C535EDFCAA74}"/>
              </a:ext>
            </a:extLst>
          </p:cNvPr>
          <p:cNvSpPr txBox="1"/>
          <p:nvPr/>
        </p:nvSpPr>
        <p:spPr>
          <a:xfrm>
            <a:off x="381000" y="5410200"/>
            <a:ext cx="37263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At low P</a:t>
            </a:r>
            <a:r>
              <a:rPr lang="en-US" sz="1400" baseline="-25000" dirty="0"/>
              <a:t>T</a:t>
            </a:r>
            <a:r>
              <a:rPr lang="en-US" sz="1400" dirty="0"/>
              <a:t>, where the background is smaller, the asymmetry indeed tend to be negative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7E064E-7E41-BD42-A381-61DFDB6EF7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15" y="961896"/>
            <a:ext cx="4249799" cy="269570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7D0E265-2BFB-AD4F-9DB8-6AB7D23134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1066800"/>
            <a:ext cx="1443441" cy="1524000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V="1">
            <a:off x="5410200" y="1524000"/>
            <a:ext cx="914400" cy="1981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3886200" y="5181600"/>
            <a:ext cx="838200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2400" y="6096000"/>
            <a:ext cx="74200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Accounting of </a:t>
            </a:r>
            <a:r>
              <a:rPr lang="en-US" b="1" dirty="0">
                <a:latin typeface="Symbol"/>
              </a:rPr>
              <a:t>r</a:t>
            </a:r>
            <a:r>
              <a:rPr lang="en-US" b="1" baseline="30000" dirty="0">
                <a:latin typeface="Symbol"/>
              </a:rPr>
              <a:t>0 </a:t>
            </a:r>
            <a:r>
              <a:rPr lang="en-US" dirty="0"/>
              <a:t>will change the phenomenology of </a:t>
            </a:r>
            <a:r>
              <a:rPr lang="en-US" dirty="0" err="1"/>
              <a:t>helicity</a:t>
            </a:r>
            <a:r>
              <a:rPr lang="en-US" dirty="0"/>
              <a:t> distributions </a:t>
            </a:r>
          </a:p>
        </p:txBody>
      </p:sp>
    </p:spTree>
    <p:extLst>
      <p:ext uri="{BB962C8B-B14F-4D97-AF65-F5344CB8AC3E}">
        <p14:creationId xmlns:p14="http://schemas.microsoft.com/office/powerpoint/2010/main" val="144246462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686800" cy="563563"/>
          </a:xfrm>
        </p:spPr>
        <p:txBody>
          <a:bodyPr/>
          <a:lstStyle/>
          <a:p>
            <a:r>
              <a:rPr lang="en-US" dirty="0"/>
              <a:t>Excluding the “diffractive” rho from SIDIS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61E7C6A-EC2A-5246-9AA7-18D884548B8E}" type="slidenum">
              <a:rPr lang="en-US" smtClean="0"/>
              <a:pPr>
                <a:defRPr/>
              </a:pPr>
              <a:t>87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6200" y="838200"/>
            <a:ext cx="861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Depending on how we exclude the exclusive rho we can have several versions of experimental samples of inclusive hadrons, each with their own bias: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24000"/>
            <a:ext cx="8839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1) Standard SIDIS (</a:t>
            </a:r>
            <a:r>
              <a:rPr lang="en-US" sz="1600" dirty="0" err="1"/>
              <a:t>eN</a:t>
            </a:r>
            <a:r>
              <a:rPr lang="en-US" sz="1600" dirty="0" err="1">
                <a:sym typeface="Wingdings"/>
              </a:rPr>
              <a:t>ehX</a:t>
            </a:r>
            <a:r>
              <a:rPr lang="en-US" sz="1600" dirty="0">
                <a:sym typeface="Wingdings"/>
              </a:rPr>
              <a:t>, h=</a:t>
            </a:r>
            <a:r>
              <a:rPr lang="en-US" sz="1600" dirty="0" err="1">
                <a:latin typeface="Symbol"/>
                <a:sym typeface="Wingdings"/>
              </a:rPr>
              <a:t>p</a:t>
            </a:r>
            <a:r>
              <a:rPr lang="en-US" sz="1600" dirty="0" err="1">
                <a:sym typeface="Wingdings"/>
              </a:rPr>
              <a:t>,K</a:t>
            </a:r>
            <a:r>
              <a:rPr lang="en-US" sz="1600" dirty="0">
                <a:sym typeface="Wingdings"/>
              </a:rPr>
              <a:t>,..) within the full accessible kinematics, corrected for acceptance and RC, measured in the multidimensional space</a:t>
            </a:r>
          </a:p>
          <a:p>
            <a:pPr lvl="1"/>
            <a:r>
              <a:rPr lang="en-US" sz="1600" dirty="0">
                <a:solidFill>
                  <a:srgbClr val="FF0000"/>
                </a:solidFill>
                <a:sym typeface="Wingdings"/>
              </a:rPr>
              <a:t></a:t>
            </a:r>
            <a:r>
              <a:rPr lang="en-US" sz="1600" dirty="0" err="1">
                <a:solidFill>
                  <a:srgbClr val="FF0000"/>
                </a:solidFill>
                <a:sym typeface="Wingdings"/>
              </a:rPr>
              <a:t>e</a:t>
            </a:r>
            <a:r>
              <a:rPr lang="en-US" sz="1600" dirty="0" err="1">
                <a:solidFill>
                  <a:srgbClr val="FF0000"/>
                </a:solidFill>
                <a:latin typeface="Symbol"/>
                <a:sym typeface="Wingdings"/>
              </a:rPr>
              <a:t>p</a:t>
            </a:r>
            <a:r>
              <a:rPr lang="en-US" sz="1600" dirty="0" err="1">
                <a:solidFill>
                  <a:srgbClr val="FF0000"/>
                </a:solidFill>
                <a:sym typeface="Wingdings"/>
              </a:rPr>
              <a:t>X</a:t>
            </a:r>
            <a:r>
              <a:rPr lang="en-US" sz="1600" dirty="0">
                <a:solidFill>
                  <a:srgbClr val="FF0000"/>
                </a:solidFill>
                <a:sym typeface="Wingdings"/>
              </a:rPr>
              <a:t> biased with respect to theory by presence of contributions from diffractive rho, contributing to ~20% of counts, in low P</a:t>
            </a:r>
            <a:r>
              <a:rPr lang="en-US" sz="1600" baseline="-25000" dirty="0">
                <a:solidFill>
                  <a:srgbClr val="FF0000"/>
                </a:solidFill>
                <a:sym typeface="Wingdings"/>
              </a:rPr>
              <a:t>T</a:t>
            </a:r>
            <a:r>
              <a:rPr lang="en-US" sz="1600" dirty="0">
                <a:solidFill>
                  <a:srgbClr val="FF0000"/>
                </a:solidFill>
                <a:sym typeface="Wingdings"/>
              </a:rPr>
              <a:t>, with contributions to SSA ~10 times higher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590800"/>
            <a:ext cx="9067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2) Standard SIDIS (</a:t>
            </a:r>
            <a:r>
              <a:rPr lang="en-US" sz="1600" dirty="0" err="1"/>
              <a:t>eN</a:t>
            </a:r>
            <a:r>
              <a:rPr lang="en-US" sz="1600" dirty="0" err="1">
                <a:sym typeface="Wingdings"/>
              </a:rPr>
              <a:t>e</a:t>
            </a:r>
            <a:r>
              <a:rPr lang="en-US" sz="1600" dirty="0" err="1">
                <a:latin typeface="Symbol"/>
                <a:sym typeface="Wingdings"/>
              </a:rPr>
              <a:t>p</a:t>
            </a:r>
            <a:r>
              <a:rPr lang="en-US" sz="1600" dirty="0" err="1">
                <a:sym typeface="Wingdings"/>
              </a:rPr>
              <a:t>X</a:t>
            </a:r>
            <a:r>
              <a:rPr lang="en-US" sz="1600" dirty="0">
                <a:sym typeface="Wingdings"/>
              </a:rPr>
              <a:t>) within the full accessible kinematics, corrected for acceptance and RC, measured in the multidimensional space, with subtracted in multi-D bins for rho0 contributions </a:t>
            </a:r>
            <a:r>
              <a:rPr lang="en-US" sz="1600" dirty="0">
                <a:solidFill>
                  <a:srgbClr val="3366FF"/>
                </a:solidFill>
                <a:sym typeface="Wingdings"/>
              </a:rPr>
              <a:t>(“rho-subtracted SIDIS”)</a:t>
            </a:r>
          </a:p>
          <a:p>
            <a:pPr lvl="1"/>
            <a:r>
              <a:rPr lang="en-US" sz="1600" dirty="0">
                <a:solidFill>
                  <a:srgbClr val="FF0000"/>
                </a:solidFill>
                <a:sym typeface="Wingdings"/>
              </a:rPr>
              <a:t>requires measurements of </a:t>
            </a:r>
            <a:r>
              <a:rPr lang="en-US" sz="1600" dirty="0" err="1">
                <a:solidFill>
                  <a:srgbClr val="FF0000"/>
                </a:solidFill>
                <a:sym typeface="Wingdings"/>
              </a:rPr>
              <a:t>pions</a:t>
            </a:r>
            <a:r>
              <a:rPr lang="en-US" sz="1600" dirty="0">
                <a:solidFill>
                  <a:srgbClr val="FF0000"/>
                </a:solidFill>
                <a:sym typeface="Wingdings"/>
              </a:rPr>
              <a:t> from diffractive rho in multidimensional space, means detailed studies of SDMEs of </a:t>
            </a:r>
            <a:r>
              <a:rPr lang="en-US" sz="1600" dirty="0" err="1">
                <a:solidFill>
                  <a:srgbClr val="FF0000"/>
                </a:solidFill>
                <a:sym typeface="Wingdings"/>
              </a:rPr>
              <a:t>rhos</a:t>
            </a:r>
            <a:r>
              <a:rPr lang="en-US" sz="1600" dirty="0">
                <a:solidFill>
                  <a:srgbClr val="FF0000"/>
                </a:solidFill>
                <a:sym typeface="Wingdings"/>
              </a:rPr>
              <a:t>, requiring good precisions and huge statistics, develop MC (ex. HEPGEN) also for all polarization observables, extensive validation needed, little known RC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343400"/>
            <a:ext cx="88392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 startAt="3"/>
            </a:pPr>
            <a:r>
              <a:rPr lang="en-US" sz="1600" dirty="0"/>
              <a:t>SIDIS subsamples (</a:t>
            </a:r>
            <a:r>
              <a:rPr lang="en-US" sz="1600" dirty="0" err="1"/>
              <a:t>eN</a:t>
            </a:r>
            <a:r>
              <a:rPr lang="en-US" sz="1600" dirty="0" err="1">
                <a:sym typeface="Wingdings"/>
              </a:rPr>
              <a:t>ep</a:t>
            </a:r>
            <a:r>
              <a:rPr lang="en-US" sz="1600" dirty="0" err="1">
                <a:latin typeface="Symbol"/>
                <a:sym typeface="Wingdings"/>
              </a:rPr>
              <a:t>p</a:t>
            </a:r>
            <a:r>
              <a:rPr lang="en-US" sz="1600" dirty="0" err="1">
                <a:sym typeface="Wingdings"/>
              </a:rPr>
              <a:t>X</a:t>
            </a:r>
            <a:r>
              <a:rPr lang="en-US" sz="1600" dirty="0">
                <a:sym typeface="Wingdings"/>
              </a:rPr>
              <a:t>, </a:t>
            </a:r>
            <a:r>
              <a:rPr lang="en-US" sz="1600" dirty="0" err="1"/>
              <a:t>eN</a:t>
            </a:r>
            <a:r>
              <a:rPr lang="en-US" sz="1600" dirty="0" err="1">
                <a:sym typeface="Wingdings"/>
              </a:rPr>
              <a:t>e</a:t>
            </a:r>
            <a:r>
              <a:rPr lang="en-US" sz="1600" dirty="0" err="1">
                <a:latin typeface="Symbol"/>
                <a:sym typeface="Wingdings"/>
              </a:rPr>
              <a:t>pp</a:t>
            </a:r>
            <a:r>
              <a:rPr lang="en-US" sz="1600" dirty="0" err="1">
                <a:sym typeface="Wingdings"/>
              </a:rPr>
              <a:t>X</a:t>
            </a:r>
            <a:r>
              <a:rPr lang="en-US" sz="1600" dirty="0">
                <a:sym typeface="Wingdings"/>
              </a:rPr>
              <a:t>) within the full accessible kinematics, allowing clear </a:t>
            </a:r>
            <a:r>
              <a:rPr lang="en-US" sz="1600" dirty="0" err="1">
                <a:sym typeface="Wingdings"/>
              </a:rPr>
              <a:t>eliminiation</a:t>
            </a:r>
            <a:r>
              <a:rPr lang="en-US" sz="1600" dirty="0">
                <a:sym typeface="Wingdings"/>
              </a:rPr>
              <a:t> of rho0 contributions using cuts on missing masses of </a:t>
            </a:r>
            <a:r>
              <a:rPr lang="en-US" sz="1600" dirty="0" err="1">
                <a:sym typeface="Wingdings"/>
              </a:rPr>
              <a:t>epX</a:t>
            </a:r>
            <a:r>
              <a:rPr lang="en-US" sz="1600" dirty="0">
                <a:sym typeface="Wingdings"/>
              </a:rPr>
              <a:t> or </a:t>
            </a:r>
            <a:r>
              <a:rPr lang="en-US" sz="1600" dirty="0" err="1">
                <a:sym typeface="Wingdings"/>
              </a:rPr>
              <a:t>e</a:t>
            </a:r>
            <a:r>
              <a:rPr lang="en-US" sz="1600" dirty="0" err="1">
                <a:latin typeface="Symbol"/>
                <a:sym typeface="Wingdings"/>
              </a:rPr>
              <a:t>pp</a:t>
            </a:r>
            <a:r>
              <a:rPr lang="en-US" sz="1600" dirty="0" err="1">
                <a:sym typeface="Wingdings"/>
              </a:rPr>
              <a:t>X</a:t>
            </a:r>
            <a:endParaRPr lang="en-US" sz="1600" dirty="0">
              <a:sym typeface="Wingdings"/>
            </a:endParaRPr>
          </a:p>
          <a:p>
            <a:r>
              <a:rPr lang="en-US" sz="1600" dirty="0">
                <a:solidFill>
                  <a:srgbClr val="3366FF"/>
                </a:solidFill>
                <a:sym typeface="Wingdings"/>
              </a:rPr>
              <a:t>(“rho-free SIDIS”)</a:t>
            </a:r>
            <a:endParaRPr lang="en-US" sz="1600" dirty="0">
              <a:sym typeface="Wingdings"/>
            </a:endParaRPr>
          </a:p>
          <a:p>
            <a:pPr lvl="1"/>
            <a:r>
              <a:rPr lang="en-US" sz="1600" dirty="0">
                <a:solidFill>
                  <a:srgbClr val="FF0000"/>
                </a:solidFill>
                <a:sym typeface="Wingdings"/>
              </a:rPr>
              <a:t>biased by the presence of additional hadron in TFR (</a:t>
            </a:r>
            <a:r>
              <a:rPr lang="en-US" sz="1600" dirty="0" err="1">
                <a:solidFill>
                  <a:srgbClr val="FF0000"/>
                </a:solidFill>
                <a:sym typeface="Wingdings"/>
              </a:rPr>
              <a:t>epX</a:t>
            </a:r>
            <a:r>
              <a:rPr lang="en-US" sz="1600" dirty="0">
                <a:solidFill>
                  <a:srgbClr val="FF0000"/>
                </a:solidFill>
                <a:sym typeface="Wingdings"/>
              </a:rPr>
              <a:t>) or CFR (</a:t>
            </a:r>
            <a:r>
              <a:rPr lang="en-US" sz="1600" dirty="0" err="1">
                <a:solidFill>
                  <a:srgbClr val="FF0000"/>
                </a:solidFill>
                <a:sym typeface="Wingdings"/>
              </a:rPr>
              <a:t>eppX</a:t>
            </a:r>
            <a:r>
              <a:rPr lang="en-US" sz="1600" dirty="0">
                <a:solidFill>
                  <a:srgbClr val="FF0000"/>
                </a:solidFill>
                <a:sym typeface="Wingdings"/>
              </a:rPr>
              <a:t>), may need a new phenomenology</a:t>
            </a:r>
          </a:p>
          <a:p>
            <a:pPr lvl="1"/>
            <a:r>
              <a:rPr lang="en-US" sz="1600" dirty="0">
                <a:sym typeface="Wingdings"/>
              </a:rPr>
              <a:t>requires measurements of dependence on </a:t>
            </a:r>
            <a:r>
              <a:rPr lang="en-US" sz="2000" dirty="0">
                <a:sym typeface="Wingdings"/>
              </a:rPr>
              <a:t>M</a:t>
            </a:r>
            <a:r>
              <a:rPr lang="en-US" sz="2000" baseline="-25000" dirty="0">
                <a:sym typeface="Wingdings"/>
              </a:rPr>
              <a:t>X</a:t>
            </a:r>
            <a:r>
              <a:rPr lang="en-US" sz="1600" dirty="0">
                <a:sym typeface="Wingdings"/>
              </a:rPr>
              <a:t> to understand the bias,</a:t>
            </a:r>
          </a:p>
          <a:p>
            <a:pPr lvl="1"/>
            <a:r>
              <a:rPr lang="en-US" sz="1600" dirty="0">
                <a:sym typeface="Wingdings"/>
              </a:rPr>
              <a:t>Theory should be able to evaluate the bias from the presence of an additional hadron</a:t>
            </a:r>
          </a:p>
        </p:txBody>
      </p:sp>
    </p:spTree>
    <p:extLst>
      <p:ext uri="{BB962C8B-B14F-4D97-AF65-F5344CB8AC3E}">
        <p14:creationId xmlns:p14="http://schemas.microsoft.com/office/powerpoint/2010/main" val="18502426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E84E1-52A0-122D-13CD-E7023FFBD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SDMEs vs helicity amplitudes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AC0A0F-E5EA-651E-E193-33E34993BD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7F8F3-9CDE-992D-A1B7-ECDB9F35A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F96A055-6B7F-214C-B9C2-1B0E113E51AC}" type="slidenum">
              <a:rPr lang="en-US" smtClean="0"/>
              <a:pPr/>
              <a:t>88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0FF29F-A063-38CD-5711-A067E0357D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983456"/>
            <a:ext cx="7695195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9460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24-08-15 at 12.05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352800"/>
            <a:ext cx="3886200" cy="2590800"/>
          </a:xfrm>
          <a:prstGeom prst="rect">
            <a:avLst/>
          </a:prstGeom>
        </p:spPr>
      </p:pic>
      <p:pic>
        <p:nvPicPr>
          <p:cNvPr id="7" name="Picture 6" descr="Screen Shot 2024-08-15 at 12.21.3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99" y="1219200"/>
            <a:ext cx="3499563" cy="2362200"/>
          </a:xfrm>
          <a:prstGeom prst="rect">
            <a:avLst/>
          </a:prstGeom>
        </p:spPr>
      </p:pic>
      <p:sp>
        <p:nvSpPr>
          <p:cNvPr id="53249" name="Title 1"/>
          <p:cNvSpPr>
            <a:spLocks noGrp="1" noChangeArrowheads="1"/>
          </p:cNvSpPr>
          <p:nvPr>
            <p:ph type="title"/>
          </p:nvPr>
        </p:nvSpPr>
        <p:spPr>
          <a:xfrm>
            <a:off x="0" y="23813"/>
            <a:ext cx="9144000" cy="563562"/>
          </a:xfrm>
        </p:spPr>
        <p:txBody>
          <a:bodyPr/>
          <a:lstStyle/>
          <a:p>
            <a:r>
              <a:rPr lang="en-US" sz="2400" dirty="0">
                <a:latin typeface="Arial" charset="0"/>
                <a:ea typeface="MS PGothic" charset="0"/>
              </a:rPr>
              <a:t>Studies of  </a:t>
            </a:r>
            <a:r>
              <a:rPr lang="en-US" sz="2400" dirty="0">
                <a:latin typeface="Symbol" charset="0"/>
                <a:ea typeface="MS PGothic" charset="0"/>
              </a:rPr>
              <a:t>r</a:t>
            </a:r>
            <a:r>
              <a:rPr lang="en-US" sz="2400" baseline="30000" dirty="0">
                <a:latin typeface="Arial" charset="0"/>
                <a:ea typeface="MS PGothic" charset="0"/>
              </a:rPr>
              <a:t>0</a:t>
            </a:r>
            <a:r>
              <a:rPr lang="en-US" sz="2400" dirty="0">
                <a:latin typeface="Arial" charset="0"/>
                <a:ea typeface="MS PGothic" charset="0"/>
              </a:rPr>
              <a:t> impact with longitudinally polarized NH</a:t>
            </a:r>
            <a:r>
              <a:rPr lang="en-US" sz="2400" baseline="-25000" dirty="0">
                <a:latin typeface="Arial" charset="0"/>
                <a:ea typeface="MS PGothic" charset="0"/>
              </a:rPr>
              <a:t>3</a:t>
            </a:r>
            <a:r>
              <a:rPr lang="en-US" sz="2400" dirty="0">
                <a:latin typeface="Arial" charset="0"/>
                <a:ea typeface="MS PGothic" charset="0"/>
              </a:rPr>
              <a:t> target</a:t>
            </a:r>
          </a:p>
        </p:txBody>
      </p:sp>
      <p:sp>
        <p:nvSpPr>
          <p:cNvPr id="53250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7146925"/>
            <a:ext cx="685800" cy="320675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7DBED031-2CD2-414B-AFD6-104DA72A6FDF}" type="slidenum">
              <a:rPr lang="en-US" sz="1400"/>
              <a:pPr/>
              <a:t>89</a:t>
            </a:fld>
            <a:endParaRPr lang="en-US" sz="1400"/>
          </a:p>
        </p:txBody>
      </p:sp>
      <p:sp>
        <p:nvSpPr>
          <p:cNvPr id="53251" name="TextBox 14"/>
          <p:cNvSpPr txBox="1">
            <a:spLocks noChangeArrowheads="1"/>
          </p:cNvSpPr>
          <p:nvPr/>
        </p:nvSpPr>
        <p:spPr bwMode="auto">
          <a:xfrm>
            <a:off x="0" y="3581400"/>
            <a:ext cx="46482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buFont typeface="Arial"/>
              <a:buChar char="•"/>
            </a:pPr>
            <a:r>
              <a:rPr lang="en-US" sz="1600" dirty="0"/>
              <a:t>Require the angle of negative </a:t>
            </a:r>
            <a:r>
              <a:rPr lang="en-US" sz="1600" dirty="0" err="1"/>
              <a:t>pions</a:t>
            </a:r>
            <a:r>
              <a:rPr lang="en-US" sz="1600" dirty="0"/>
              <a:t> is within a degree from calculated from e’,</a:t>
            </a:r>
            <a:r>
              <a:rPr lang="en-US" sz="1600" dirty="0" err="1"/>
              <a:t>p,</a:t>
            </a:r>
            <a:r>
              <a:rPr lang="en-US" sz="1600" dirty="0" err="1">
                <a:latin typeface="Symbol" charset="0"/>
              </a:rPr>
              <a:t>p</a:t>
            </a:r>
            <a:r>
              <a:rPr lang="en-US" sz="1600" dirty="0"/>
              <a:t>+ assuming exclusive e’,</a:t>
            </a:r>
            <a:r>
              <a:rPr lang="en-US" sz="1600" dirty="0" err="1"/>
              <a:t>p,</a:t>
            </a:r>
            <a:r>
              <a:rPr lang="en-US" sz="1600" dirty="0" err="1">
                <a:latin typeface="Symbol" charset="0"/>
              </a:rPr>
              <a:t>p</a:t>
            </a:r>
            <a:r>
              <a:rPr lang="en-US" sz="1600" dirty="0" err="1"/>
              <a:t>+</a:t>
            </a:r>
            <a:r>
              <a:rPr lang="en-US" sz="1600" dirty="0" err="1">
                <a:latin typeface="Symbol" charset="0"/>
              </a:rPr>
              <a:t>p</a:t>
            </a:r>
            <a:r>
              <a:rPr lang="en-US" sz="1600" dirty="0"/>
              <a:t>- event.</a:t>
            </a:r>
          </a:p>
          <a:p>
            <a:pPr>
              <a:buFont typeface="Arial"/>
              <a:buChar char="•"/>
            </a:pPr>
            <a:endParaRPr lang="en-US" sz="1600" dirty="0"/>
          </a:p>
          <a:p>
            <a:pPr>
              <a:buFont typeface="Arial"/>
              <a:buChar char="•"/>
            </a:pPr>
            <a:r>
              <a:rPr lang="en-US" sz="1600" dirty="0"/>
              <a:t>Measurements of A</a:t>
            </a:r>
            <a:r>
              <a:rPr lang="en-US" sz="1600" baseline="-25000" dirty="0"/>
              <a:t>LL</a:t>
            </a:r>
            <a:r>
              <a:rPr lang="en-US" sz="1600" dirty="0"/>
              <a:t> for </a:t>
            </a:r>
            <a:r>
              <a:rPr lang="en-US" sz="1600" dirty="0">
                <a:latin typeface="Symbol" charset="0"/>
              </a:rPr>
              <a:t>r</a:t>
            </a:r>
            <a:r>
              <a:rPr lang="en-US" sz="1600" baseline="30000" dirty="0"/>
              <a:t>0</a:t>
            </a:r>
            <a:r>
              <a:rPr lang="en-US" sz="1600" dirty="0"/>
              <a:t> indicate very small values (with ~10-20% </a:t>
            </a:r>
            <a:r>
              <a:rPr lang="en-US" sz="1600" dirty="0" err="1"/>
              <a:t>bck</a:t>
            </a:r>
            <a:r>
              <a:rPr lang="en-US" sz="1600" dirty="0"/>
              <a:t>, likely negative ~    -2-10% ), and can be one of the reasons for higher A</a:t>
            </a:r>
            <a:r>
              <a:rPr lang="en-US" sz="1600" baseline="-25000" dirty="0"/>
              <a:t>LL</a:t>
            </a:r>
            <a:r>
              <a:rPr lang="en-US" sz="1600" dirty="0"/>
              <a:t> with protons with a M</a:t>
            </a:r>
            <a:r>
              <a:rPr lang="en-US" sz="1600" baseline="-25000" dirty="0"/>
              <a:t>X</a:t>
            </a:r>
            <a:r>
              <a:rPr lang="en-US" sz="1600" dirty="0"/>
              <a:t> cuts above 1.35 GeV (excluding exclusive </a:t>
            </a:r>
            <a:r>
              <a:rPr lang="en-US" sz="1600" dirty="0">
                <a:latin typeface="Symbol" charset="0"/>
              </a:rPr>
              <a:t>r</a:t>
            </a:r>
            <a:r>
              <a:rPr lang="en-US" sz="1600" baseline="30000" dirty="0"/>
              <a:t>0</a:t>
            </a:r>
            <a:r>
              <a:rPr lang="en-US" sz="1600" dirty="0"/>
              <a:t> )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3256" name="TextBox 1"/>
          <p:cNvSpPr txBox="1">
            <a:spLocks noChangeArrowheads="1"/>
          </p:cNvSpPr>
          <p:nvPr/>
        </p:nvSpPr>
        <p:spPr bwMode="auto">
          <a:xfrm>
            <a:off x="381000" y="762000"/>
            <a:ext cx="3392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Separating exclusive dihadrons</a:t>
            </a:r>
          </a:p>
        </p:txBody>
      </p:sp>
      <p:sp>
        <p:nvSpPr>
          <p:cNvPr id="53260" name="TextBox 5"/>
          <p:cNvSpPr txBox="1">
            <a:spLocks noChangeArrowheads="1"/>
          </p:cNvSpPr>
          <p:nvPr/>
        </p:nvSpPr>
        <p:spPr bwMode="auto">
          <a:xfrm>
            <a:off x="4771440" y="5867400"/>
            <a:ext cx="437255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dirty="0"/>
              <a:t>Need clear separation of hydrogen from NH</a:t>
            </a:r>
            <a:r>
              <a:rPr lang="en-US" sz="1400" baseline="-25000" dirty="0"/>
              <a:t>3</a:t>
            </a:r>
          </a:p>
          <a:p>
            <a:r>
              <a:rPr lang="en-US" sz="1400" dirty="0"/>
              <a:t>and diffractive exclusive </a:t>
            </a:r>
            <a:r>
              <a:rPr lang="en-US" sz="1400" dirty="0">
                <a:latin typeface="Symbol"/>
              </a:rPr>
              <a:t>r</a:t>
            </a:r>
            <a:r>
              <a:rPr lang="en-US" sz="1400" dirty="0"/>
              <a:t>0s from exclusive </a:t>
            </a:r>
            <a:r>
              <a:rPr lang="en-US" sz="1400" dirty="0" err="1">
                <a:latin typeface="Symbol"/>
              </a:rPr>
              <a:t>p+p</a:t>
            </a:r>
            <a:r>
              <a:rPr lang="en-US" sz="1400" dirty="0">
                <a:latin typeface="Symbol"/>
              </a:rPr>
              <a:t>-</a:t>
            </a:r>
            <a:endParaRPr lang="en-US" sz="1400" baseline="-250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33400" y="2209800"/>
            <a:ext cx="304800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Screen Shot 2024-08-15 at 12.02.2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838200"/>
            <a:ext cx="4207285" cy="260150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5029200" y="2590800"/>
            <a:ext cx="3352800" cy="11628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254" name="TextBox 1"/>
          <p:cNvSpPr txBox="1">
            <a:spLocks noChangeArrowheads="1"/>
          </p:cNvSpPr>
          <p:nvPr/>
        </p:nvSpPr>
        <p:spPr bwMode="auto">
          <a:xfrm>
            <a:off x="6096000" y="990600"/>
            <a:ext cx="2262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i="1" dirty="0"/>
              <a:t>CLAS12 Preliminary</a:t>
            </a: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876800"/>
            <a:ext cx="838200" cy="63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val 23"/>
          <p:cNvSpPr/>
          <p:nvPr/>
        </p:nvSpPr>
        <p:spPr>
          <a:xfrm rot="19924127">
            <a:off x="2550011" y="1698872"/>
            <a:ext cx="228600" cy="5334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1905000" y="1828800"/>
            <a:ext cx="1143000" cy="53340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endCxn id="24" idx="0"/>
          </p:cNvCxnSpPr>
          <p:nvPr/>
        </p:nvCxnSpPr>
        <p:spPr>
          <a:xfrm flipV="1">
            <a:off x="1905000" y="1729940"/>
            <a:ext cx="634386" cy="63226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 rot="19843080">
            <a:off x="2432521" y="1653160"/>
            <a:ext cx="313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ymbol"/>
              </a:rPr>
              <a:t>q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345654" y="2285999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cut on </a:t>
            </a:r>
            <a:r>
              <a:rPr lang="en-US" sz="1200" dirty="0" err="1">
                <a:latin typeface="Symbol"/>
              </a:rPr>
              <a:t>Dq</a:t>
            </a:r>
            <a:r>
              <a:rPr lang="en-US" sz="1200" dirty="0">
                <a:latin typeface="Symbol"/>
              </a:rPr>
              <a:t> &lt;</a:t>
            </a:r>
            <a:r>
              <a:rPr lang="en-US" sz="1200" dirty="0"/>
              <a:t>1</a:t>
            </a:r>
            <a:r>
              <a:rPr lang="en-US" sz="1200" baseline="30000" dirty="0"/>
              <a:t>o</a:t>
            </a:r>
            <a:r>
              <a:rPr lang="en-US" sz="1200" dirty="0"/>
              <a:t> </a:t>
            </a:r>
            <a:r>
              <a:rPr lang="en-US" sz="1200" dirty="0" err="1"/>
              <a:t>beetween</a:t>
            </a:r>
            <a:r>
              <a:rPr lang="en-US" sz="1200" dirty="0"/>
              <a:t> measured and calculated </a:t>
            </a:r>
            <a:r>
              <a:rPr lang="en-US" sz="1200" dirty="0">
                <a:latin typeface="Symbol"/>
              </a:rPr>
              <a:t>p-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03118" y="2438399"/>
            <a:ext cx="1846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2743200" y="1600200"/>
            <a:ext cx="7549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measured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600200" y="1676400"/>
            <a:ext cx="7621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calculated</a:t>
            </a:r>
          </a:p>
        </p:txBody>
      </p:sp>
      <p:sp>
        <p:nvSpPr>
          <p:cNvPr id="53258" name="TextBox 4"/>
          <p:cNvSpPr txBox="1">
            <a:spLocks noChangeArrowheads="1"/>
          </p:cNvSpPr>
          <p:nvPr/>
        </p:nvSpPr>
        <p:spPr bwMode="auto">
          <a:xfrm>
            <a:off x="5105400" y="2590800"/>
            <a:ext cx="14199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 err="1"/>
              <a:t>ep</a:t>
            </a:r>
            <a:r>
              <a:rPr lang="en-US" sz="1800" dirty="0"/>
              <a:t>-&gt;</a:t>
            </a:r>
            <a:r>
              <a:rPr lang="en-US" sz="1800" dirty="0" err="1"/>
              <a:t>e’p’</a:t>
            </a:r>
            <a:r>
              <a:rPr lang="en-US" altLang="ja-JP" sz="1800" dirty="0" err="1">
                <a:latin typeface="Symbol" charset="0"/>
              </a:rPr>
              <a:t>p</a:t>
            </a:r>
            <a:r>
              <a:rPr lang="en-US" altLang="ja-JP" sz="1800" baseline="30000" dirty="0" err="1">
                <a:latin typeface="Symbol" charset="0"/>
              </a:rPr>
              <a:t>+</a:t>
            </a:r>
            <a:r>
              <a:rPr lang="en-US" altLang="ja-JP" sz="1800" dirty="0" err="1">
                <a:latin typeface="Symbol" charset="0"/>
              </a:rPr>
              <a:t>p</a:t>
            </a:r>
            <a:r>
              <a:rPr lang="en-US" altLang="ja-JP" sz="1800" baseline="30000" dirty="0">
                <a:latin typeface="Symbol" charset="0"/>
              </a:rPr>
              <a:t>-</a:t>
            </a:r>
            <a:endParaRPr lang="en-US" sz="1800" baseline="300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6172200" y="2209800"/>
            <a:ext cx="1066800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5410200" y="4648200"/>
            <a:ext cx="533400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/>
          </p:cNvCxnSpPr>
          <p:nvPr/>
        </p:nvCxnSpPr>
        <p:spPr>
          <a:xfrm>
            <a:off x="5440680" y="5257800"/>
            <a:ext cx="228600" cy="0"/>
          </a:xfrm>
          <a:prstGeom prst="straightConnector1">
            <a:avLst/>
          </a:prstGeom>
          <a:ln w="3175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DC70A89-5B0F-1966-DB84-C6DB372C85D8}"/>
              </a:ext>
            </a:extLst>
          </p:cNvPr>
          <p:cNvSpPr txBox="1"/>
          <p:nvPr/>
        </p:nvSpPr>
        <p:spPr>
          <a:xfrm>
            <a:off x="71438" y="5801902"/>
            <a:ext cx="4505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Request to theory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 evaluate the impact on g</a:t>
            </a:r>
            <a:r>
              <a:rPr lang="en-US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1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(</a:t>
            </a:r>
            <a:r>
              <a:rPr lang="en-US" dirty="0" err="1">
                <a:solidFill>
                  <a:srgbClr val="FF0000"/>
                </a:solidFill>
                <a:sym typeface="Wingdings" panose="05000000000000000000" pitchFamily="2" charset="2"/>
              </a:rPr>
              <a:t>x,k</a:t>
            </a:r>
            <a:r>
              <a:rPr lang="en-US" baseline="-25000" dirty="0" err="1">
                <a:solidFill>
                  <a:srgbClr val="FF0000"/>
                </a:solidFill>
                <a:sym typeface="Wingdings" panose="05000000000000000000" pitchFamily="2" charset="2"/>
              </a:rPr>
              <a:t>T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) with all A</a:t>
            </a:r>
            <a:r>
              <a:rPr lang="en-US" baseline="-25000" dirty="0">
                <a:solidFill>
                  <a:srgbClr val="FF0000"/>
                </a:solidFill>
                <a:sym typeface="Wingdings" panose="05000000000000000000" pitchFamily="2" charset="2"/>
              </a:rPr>
              <a:t>LL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s increasing 10-20%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711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220200" cy="563563"/>
          </a:xfrm>
        </p:spPr>
        <p:txBody>
          <a:bodyPr/>
          <a:lstStyle/>
          <a:p>
            <a:r>
              <a:rPr lang="en-US" sz="3200" dirty="0">
                <a:latin typeface="Arial" charset="0"/>
                <a:ea typeface="MS PGothic" charset="0"/>
              </a:rPr>
              <a:t>Separating Longitudinal photon contributions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H. Avakian, EMMI, June 15</a:t>
            </a:r>
            <a:endParaRPr lang="en-US"/>
          </a:p>
        </p:txBody>
      </p:sp>
      <p:sp>
        <p:nvSpPr>
          <p:cNvPr id="29699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5F727F91-1D5A-5648-B155-BA59E0BA0155}" type="slidenum">
              <a:rPr lang="en-US" sz="1400"/>
              <a:pPr/>
              <a:t>9</a:t>
            </a:fld>
            <a:endParaRPr lang="en-US" sz="1400"/>
          </a:p>
        </p:txBody>
      </p:sp>
      <p:sp>
        <p:nvSpPr>
          <p:cNvPr id="29700" name="TextBox 2"/>
          <p:cNvSpPr txBox="1">
            <a:spLocks noChangeArrowheads="1"/>
          </p:cNvSpPr>
          <p:nvPr/>
        </p:nvSpPr>
        <p:spPr bwMode="auto">
          <a:xfrm>
            <a:off x="199088" y="5334000"/>
            <a:ext cx="891540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 dirty="0">
                <a:solidFill>
                  <a:srgbClr val="000000"/>
                </a:solidFill>
              </a:rPr>
              <a:t>The ZEUS measurements, followed by others, indicated that the longitudinal photon contributions (diffractive rho) drop as  ~1/Q</a:t>
            </a:r>
            <a:r>
              <a:rPr lang="en-US" sz="1800" baseline="30000" dirty="0">
                <a:solidFill>
                  <a:srgbClr val="000000"/>
                </a:solidFill>
              </a:rPr>
              <a:t>4 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FF0000"/>
                </a:solidFill>
                <a:sym typeface="Wingdings"/>
              </a:rPr>
              <a:t> d</a:t>
            </a:r>
            <a:r>
              <a:rPr lang="en-US" sz="1800" dirty="0">
                <a:solidFill>
                  <a:srgbClr val="FF0000"/>
                </a:solidFill>
              </a:rPr>
              <a:t>ramatically underestimate JLab </a:t>
            </a:r>
            <a:r>
              <a:rPr lang="en-US" sz="2000" dirty="0">
                <a:solidFill>
                  <a:srgbClr val="FF0000"/>
                </a:solidFill>
                <a:latin typeface="Symbol"/>
              </a:rPr>
              <a:t>r</a:t>
            </a:r>
            <a:r>
              <a:rPr lang="en-US" sz="2000" baseline="30000" dirty="0">
                <a:solidFill>
                  <a:srgbClr val="FF0000"/>
                </a:solidFill>
                <a:latin typeface="Symbol"/>
              </a:rPr>
              <a:t>0</a:t>
            </a:r>
            <a:r>
              <a:rPr lang="en-US" sz="2000" dirty="0">
                <a:solidFill>
                  <a:srgbClr val="FF0000"/>
                </a:solidFill>
              </a:rPr>
              <a:t>s</a:t>
            </a:r>
          </a:p>
          <a:p>
            <a:r>
              <a:rPr lang="en-US" sz="2000" dirty="0">
                <a:solidFill>
                  <a:srgbClr val="0000FF"/>
                </a:solidFill>
              </a:rPr>
              <a:t>To be checked both, extraction of  </a:t>
            </a:r>
            <a:r>
              <a:rPr lang="en-US" sz="2000" dirty="0" err="1">
                <a:solidFill>
                  <a:srgbClr val="FF0000"/>
                </a:solidFill>
                <a:latin typeface="Symbol"/>
              </a:rPr>
              <a:t>s</a:t>
            </a:r>
            <a:r>
              <a:rPr lang="en-US" sz="2000" baseline="-25000" dirty="0" err="1">
                <a:solidFill>
                  <a:srgbClr val="FF0000"/>
                </a:solidFill>
              </a:rPr>
              <a:t>L</a:t>
            </a:r>
            <a:r>
              <a:rPr lang="en-US" sz="2000" baseline="-25000" dirty="0">
                <a:solidFill>
                  <a:srgbClr val="0000FF"/>
                </a:solidFill>
              </a:rPr>
              <a:t> </a:t>
            </a:r>
            <a:r>
              <a:rPr lang="en-US" sz="2000" dirty="0">
                <a:solidFill>
                  <a:srgbClr val="0000FF"/>
                </a:solidFill>
              </a:rPr>
              <a:t>cross-section and evaluation of </a:t>
            </a:r>
            <a:r>
              <a:rPr lang="en-US" sz="2000" dirty="0" err="1">
                <a:solidFill>
                  <a:srgbClr val="FF0000"/>
                </a:solidFill>
                <a:latin typeface="Symbol"/>
              </a:rPr>
              <a:t>s</a:t>
            </a:r>
            <a:r>
              <a:rPr lang="en-US" sz="2000" baseline="-25000" dirty="0" err="1">
                <a:solidFill>
                  <a:srgbClr val="FF0000"/>
                </a:solidFill>
              </a:rPr>
              <a:t>L</a:t>
            </a:r>
            <a:r>
              <a:rPr lang="en-US" sz="2000" dirty="0">
                <a:solidFill>
                  <a:srgbClr val="FF0000"/>
                </a:solidFill>
              </a:rPr>
              <a:t>/</a:t>
            </a:r>
            <a:r>
              <a:rPr lang="en-US" sz="2000" dirty="0" err="1">
                <a:solidFill>
                  <a:srgbClr val="FF0000"/>
                </a:solidFill>
                <a:latin typeface="Symbol"/>
              </a:rPr>
              <a:t>s</a:t>
            </a:r>
            <a:r>
              <a:rPr lang="en-US" sz="2000" baseline="-25000" dirty="0" err="1">
                <a:solidFill>
                  <a:srgbClr val="FF0000"/>
                </a:solidFill>
              </a:rPr>
              <a:t>T</a:t>
            </a:r>
            <a:endParaRPr lang="en-US" sz="2000" baseline="-25000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4876800"/>
            <a:ext cx="8839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L/T separation Assuming SCHC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76201" y="1066800"/>
            <a:ext cx="4038599" cy="3386155"/>
            <a:chOff x="76201" y="1143000"/>
            <a:chExt cx="2971799" cy="3309955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E846223-7425-D32A-5476-6E06209D4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201" y="1143000"/>
              <a:ext cx="2971799" cy="3309955"/>
            </a:xfrm>
            <a:prstGeom prst="rect">
              <a:avLst/>
            </a:prstGeom>
          </p:spPr>
        </p:pic>
        <p:pic>
          <p:nvPicPr>
            <p:cNvPr id="10" name="Screen Shot 2026-03-09 at 5.39.00 PM.png" descr="/Users/avakian/Desktop/Screen Shot 2026-03-09 at 5.39.00 PM.png"/>
            <p:cNvPicPr>
              <a:picLocks noChangeAspect="1"/>
            </p:cNvPicPr>
            <p:nvPr/>
          </p:nvPicPr>
          <p:blipFill>
            <a:blip r:embed="rId3" r:link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219200"/>
              <a:ext cx="2819400" cy="2971800"/>
            </a:xfrm>
            <a:prstGeom prst="rect">
              <a:avLst/>
            </a:prstGeom>
          </p:spPr>
        </p:pic>
      </p:grpSp>
      <p:cxnSp>
        <p:nvCxnSpPr>
          <p:cNvPr id="9" name="Straight Arrow Connector 8"/>
          <p:cNvCxnSpPr/>
          <p:nvPr/>
        </p:nvCxnSpPr>
        <p:spPr>
          <a:xfrm flipH="1" flipV="1">
            <a:off x="1524000" y="3048000"/>
            <a:ext cx="228600" cy="1905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Screen Shot 2025-04-14 at 9.27.29 A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1396952"/>
            <a:ext cx="4342438" cy="386084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6248400" y="1549352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1/Q</a:t>
            </a:r>
            <a:r>
              <a:rPr lang="en-US" baseline="30000" dirty="0"/>
              <a:t>6 </a:t>
            </a:r>
            <a:r>
              <a:rPr lang="en-US" dirty="0"/>
              <a:t>theory misses ~70-80% at low Q</a:t>
            </a:r>
            <a:r>
              <a:rPr lang="en-US" baseline="30000" dirty="0"/>
              <a:t>2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3733800" y="3200400"/>
            <a:ext cx="31242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5257800" y="2692352"/>
            <a:ext cx="777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~1/Q</a:t>
            </a:r>
            <a:r>
              <a:rPr lang="en-US" baseline="30000" dirty="0"/>
              <a:t>4 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5715000" y="1701752"/>
            <a:ext cx="533400" cy="152400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5562600" y="2463752"/>
            <a:ext cx="76200" cy="304800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4191000" y="838200"/>
            <a:ext cx="4953000" cy="657999"/>
            <a:chOff x="4191000" y="838200"/>
            <a:chExt cx="4953000" cy="657999"/>
          </a:xfrm>
        </p:grpSpPr>
        <p:sp>
          <p:nvSpPr>
            <p:cNvPr id="2" name="Rectangle 1"/>
            <p:cNvSpPr/>
            <p:nvPr/>
          </p:nvSpPr>
          <p:spPr>
            <a:xfrm>
              <a:off x="4191000" y="838200"/>
              <a:ext cx="4572000" cy="58477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sz="1600" dirty="0"/>
                <a:t>“The greatest enemy of knowledge is not ignorance, it is the illusion of knowledge.”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8078459" y="1219200"/>
              <a:ext cx="106554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/>
                <a:t>D.J. </a:t>
              </a:r>
              <a:r>
                <a:rPr lang="en-US" sz="1200" dirty="0" err="1"/>
                <a:t>Boorstin</a:t>
              </a:r>
              <a:endParaRPr lang="en-US" sz="1200" dirty="0"/>
            </a:p>
          </p:txBody>
        </p:sp>
      </p:grpSp>
      <p:pic>
        <p:nvPicPr>
          <p:cNvPr id="4" name="Picture 3" descr="Screen shot 2013-05-30 at 10.41.11 PM.png">
            <a:extLst>
              <a:ext uri="{FF2B5EF4-FFF2-40B4-BE49-F238E27FC236}">
                <a16:creationId xmlns:a16="http://schemas.microsoft.com/office/drawing/2014/main" id="{93E5C094-BB8C-55C0-DEA2-95871FFC1E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24" y="1143000"/>
            <a:ext cx="1049601" cy="109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098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2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863" y="1266825"/>
            <a:ext cx="3735387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RGC:  SSA in b2b hadron production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33536-8B79-7B4E-AE7C-27EFE60639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2253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468FBF64-88E0-B641-8BED-C9B2DF64CD70}" type="slidenum">
              <a:rPr lang="en-US" sz="1400"/>
              <a:pPr/>
              <a:t>90</a:t>
            </a:fld>
            <a:endParaRPr lang="en-US" sz="1400"/>
          </a:p>
        </p:txBody>
      </p:sp>
      <p:sp>
        <p:nvSpPr>
          <p:cNvPr id="22533" name="TextBox 6"/>
          <p:cNvSpPr txBox="1">
            <a:spLocks noChangeArrowheads="1"/>
          </p:cNvSpPr>
          <p:nvPr/>
        </p:nvSpPr>
        <p:spPr bwMode="auto">
          <a:xfrm>
            <a:off x="-17463" y="838200"/>
            <a:ext cx="3357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Using the sample ep</a:t>
            </a:r>
            <a:r>
              <a:rPr lang="en-US" sz="1800">
                <a:sym typeface="Wingdings" charset="0"/>
              </a:rPr>
              <a:t>e’p</a:t>
            </a:r>
            <a:r>
              <a:rPr lang="en-US" sz="1800">
                <a:latin typeface="Symbol" charset="0"/>
                <a:sym typeface="Wingdings" charset="0"/>
              </a:rPr>
              <a:t>p+</a:t>
            </a:r>
            <a:r>
              <a:rPr lang="en-US" sz="1800">
                <a:sym typeface="Wingdings" charset="0"/>
              </a:rPr>
              <a:t>X</a:t>
            </a:r>
          </a:p>
        </p:txBody>
      </p:sp>
      <p:grpSp>
        <p:nvGrpSpPr>
          <p:cNvPr id="22534" name="Group 10"/>
          <p:cNvGrpSpPr>
            <a:grpSpLocks/>
          </p:cNvGrpSpPr>
          <p:nvPr/>
        </p:nvGrpSpPr>
        <p:grpSpPr bwMode="auto">
          <a:xfrm>
            <a:off x="384175" y="2133600"/>
            <a:ext cx="2352675" cy="1820863"/>
            <a:chOff x="6270548" y="769540"/>
            <a:chExt cx="2835997" cy="1792628"/>
          </a:xfrm>
        </p:grpSpPr>
        <p:pic>
          <p:nvPicPr>
            <p:cNvPr id="22542" name="Picture 1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70548" y="769540"/>
              <a:ext cx="2835997" cy="1792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3" name="TextBox 30"/>
            <p:cNvSpPr txBox="1">
              <a:spLocks noChangeArrowheads="1"/>
            </p:cNvSpPr>
            <p:nvPr/>
          </p:nvSpPr>
          <p:spPr bwMode="auto">
            <a:xfrm>
              <a:off x="6284205" y="818856"/>
              <a:ext cx="473206" cy="255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MS PGothic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  <a:ea typeface="MS PGothic" charset="0"/>
                  <a:cs typeface="MS PGothic" charset="0"/>
                </a:defRPr>
              </a:lvl9pPr>
            </a:lstStyle>
            <a:p>
              <a:pPr eaLnBrk="1" hangingPunct="1"/>
              <a:r>
                <a:rPr lang="en-US" sz="600" b="1"/>
                <a:t>N/q</a:t>
              </a:r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7363230" y="1769786"/>
              <a:ext cx="465011" cy="354774"/>
            </a:xfrm>
            <a:prstGeom prst="ellipse">
              <a:avLst/>
            </a:prstGeom>
            <a:noFill/>
            <a:ln w="25400">
              <a:solidFill>
                <a:srgbClr val="C00000"/>
              </a:solidFill>
              <a:round/>
              <a:headEnd/>
              <a:tailEnd/>
            </a:ln>
            <a:effectLst>
              <a:outerShdw blurRad="40000" dist="23000" dir="5400000" rotWithShape="0">
                <a:srgbClr val="00000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2253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2093913"/>
            <a:ext cx="29464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TextBox 10"/>
          <p:cNvSpPr txBox="1">
            <a:spLocks noChangeArrowheads="1"/>
          </p:cNvSpPr>
          <p:nvPr/>
        </p:nvSpPr>
        <p:spPr bwMode="auto">
          <a:xfrm>
            <a:off x="974725" y="4724400"/>
            <a:ext cx="7483475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/>
              <a:t>2 theory frameworks currently available to study b2b processes</a:t>
            </a:r>
          </a:p>
          <a:p>
            <a:endParaRPr lang="en-US"/>
          </a:p>
          <a:p>
            <a:r>
              <a:rPr lang="en-US"/>
              <a:t>Formalism based of fracture functions (Anselmino, Barone, Kotzinian</a:t>
            </a:r>
          </a:p>
          <a:p>
            <a:r>
              <a:rPr lang="en-US"/>
              <a:t>Semi-exclusive processes, involving GPDs on proton side (TFR)  and TMDs on pion side (CFR)  Yuan and Guo</a:t>
            </a:r>
          </a:p>
        </p:txBody>
      </p:sp>
      <p:pic>
        <p:nvPicPr>
          <p:cNvPr id="22537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300" y="3773488"/>
            <a:ext cx="36449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8" name="Rectangle 23"/>
          <p:cNvSpPr>
            <a:spLocks noChangeArrowheads="1"/>
          </p:cNvSpPr>
          <p:nvPr/>
        </p:nvSpPr>
        <p:spPr bwMode="auto">
          <a:xfrm>
            <a:off x="-17463" y="1300163"/>
            <a:ext cx="32019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1400"/>
              <a:t>A. Kotzinian et al, arXiv:1107.2292</a:t>
            </a:r>
            <a:endParaRPr lang="en-GB" sz="1400"/>
          </a:p>
        </p:txBody>
      </p:sp>
      <p:pic>
        <p:nvPicPr>
          <p:cNvPr id="2253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903288"/>
            <a:ext cx="3068638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4051300"/>
            <a:ext cx="288131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1" name="Picture 1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1608138"/>
            <a:ext cx="139382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charset="0"/>
              </a:rPr>
              <a:t>b2b protons and </a:t>
            </a:r>
            <a:r>
              <a:rPr lang="en-US" dirty="0" err="1">
                <a:latin typeface="Arial" charset="0"/>
              </a:rPr>
              <a:t>pions</a:t>
            </a:r>
            <a:endParaRPr lang="en-US" dirty="0">
              <a:latin typeface="Arial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67227-9A48-3043-B9EF-799F1D41BB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75779" name="Slide Number Placeholder 5"/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C05B3EEF-96DA-7E4F-BE5A-BE017E7939E0}" type="slidenum">
              <a:rPr lang="en-US"/>
              <a:pPr/>
              <a:t>91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48768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ep</a:t>
            </a:r>
            <a:r>
              <a:rPr lang="en-US" dirty="0"/>
              <a:t>-&gt;</a:t>
            </a:r>
            <a:r>
              <a:rPr lang="en-US" dirty="0" err="1"/>
              <a:t>e’p</a:t>
            </a:r>
            <a:r>
              <a:rPr lang="en-US" dirty="0" err="1">
                <a:latin typeface="Symbol"/>
              </a:rPr>
              <a:t>p</a:t>
            </a:r>
            <a:r>
              <a:rPr lang="en-US" dirty="0" err="1"/>
              <a:t>+X</a:t>
            </a:r>
            <a:r>
              <a:rPr lang="en-US" dirty="0"/>
              <a:t> Counts and asymmetries</a:t>
            </a:r>
          </a:p>
        </p:txBody>
      </p:sp>
      <p:pic>
        <p:nvPicPr>
          <p:cNvPr id="2" name="Picture 1" descr="Screen Shot 2024-05-29 at 8.57.0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143000"/>
            <a:ext cx="4572000" cy="34153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6800" y="1371600"/>
            <a:ext cx="621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bin2 </a:t>
            </a:r>
          </a:p>
        </p:txBody>
      </p:sp>
      <p:pic>
        <p:nvPicPr>
          <p:cNvPr id="6" name="Picture 5" descr="ppip-neg-targ-bin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066800"/>
            <a:ext cx="3619500" cy="2544401"/>
          </a:xfrm>
          <a:prstGeom prst="rect">
            <a:avLst/>
          </a:prstGeom>
        </p:spPr>
      </p:pic>
      <p:pic>
        <p:nvPicPr>
          <p:cNvPr id="7" name="Picture 6" descr="ppip-neg-targ-bin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810000"/>
            <a:ext cx="3739703" cy="26289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04800" y="5638800"/>
            <a:ext cx="3678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Constant term corresponds to A</a:t>
            </a:r>
            <a:r>
              <a:rPr lang="en-US" baseline="-25000" dirty="0"/>
              <a:t>LL</a:t>
            </a:r>
          </a:p>
        </p:txBody>
      </p:sp>
    </p:spTree>
    <p:extLst>
      <p:ext uri="{BB962C8B-B14F-4D97-AF65-F5344CB8AC3E}">
        <p14:creationId xmlns:p14="http://schemas.microsoft.com/office/powerpoint/2010/main" val="42483129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RGC SSA in b2b : PT-dependence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33536-8B79-7B4E-AE7C-27EFE60639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26627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75EB8B23-5A25-A04E-BE3B-BEF5F4207E4E}" type="slidenum">
              <a:rPr lang="en-US" sz="1400"/>
              <a:pPr/>
              <a:t>92</a:t>
            </a:fld>
            <a:endParaRPr lang="en-US" sz="1400"/>
          </a:p>
        </p:txBody>
      </p:sp>
      <p:sp>
        <p:nvSpPr>
          <p:cNvPr id="26628" name="TextBox 6"/>
          <p:cNvSpPr txBox="1">
            <a:spLocks noChangeArrowheads="1"/>
          </p:cNvSpPr>
          <p:nvPr/>
        </p:nvSpPr>
        <p:spPr bwMode="auto">
          <a:xfrm>
            <a:off x="-17463" y="838200"/>
            <a:ext cx="3357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Using the sample ep</a:t>
            </a:r>
            <a:r>
              <a:rPr lang="en-US" sz="1800">
                <a:sym typeface="Wingdings" charset="0"/>
              </a:rPr>
              <a:t>e’p</a:t>
            </a:r>
            <a:r>
              <a:rPr lang="en-US" sz="1800">
                <a:latin typeface="Symbol" charset="0"/>
                <a:sym typeface="Wingdings" charset="0"/>
              </a:rPr>
              <a:t>p+</a:t>
            </a:r>
            <a:r>
              <a:rPr lang="en-US" sz="1800">
                <a:sym typeface="Wingdings" charset="0"/>
              </a:rPr>
              <a:t>X</a:t>
            </a:r>
          </a:p>
        </p:txBody>
      </p:sp>
      <p:sp>
        <p:nvSpPr>
          <p:cNvPr id="26629" name="TextBox 10"/>
          <p:cNvSpPr txBox="1">
            <a:spLocks noChangeArrowheads="1"/>
          </p:cNvSpPr>
          <p:nvPr/>
        </p:nvSpPr>
        <p:spPr bwMode="auto">
          <a:xfrm>
            <a:off x="2819400" y="5162550"/>
            <a:ext cx="2651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endParaRPr lang="en-US"/>
          </a:p>
          <a:p>
            <a:r>
              <a:rPr lang="en-US"/>
              <a:t>2 methods consistent</a:t>
            </a:r>
          </a:p>
        </p:txBody>
      </p:sp>
      <p:sp>
        <p:nvSpPr>
          <p:cNvPr id="26630" name="TextBox 18"/>
          <p:cNvSpPr txBox="1">
            <a:spLocks noChangeArrowheads="1"/>
          </p:cNvSpPr>
          <p:nvPr/>
        </p:nvSpPr>
        <p:spPr bwMode="auto">
          <a:xfrm>
            <a:off x="228600" y="4267200"/>
            <a:ext cx="2514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/>
              <a:t>Target SSA extracted using fits to AUL(f) in bins of P</a:t>
            </a:r>
            <a:r>
              <a:rPr lang="en-US" baseline="-25000"/>
              <a:t>T</a:t>
            </a:r>
            <a:r>
              <a:rPr lang="en-US"/>
              <a:t>pP</a:t>
            </a:r>
            <a:r>
              <a:rPr lang="en-US" baseline="-25000"/>
              <a:t>T</a:t>
            </a:r>
            <a:r>
              <a:rPr lang="en-US">
                <a:latin typeface="Symbol" charset="0"/>
                <a:sym typeface="Wingdings" charset="0"/>
              </a:rPr>
              <a:t>p+</a:t>
            </a:r>
            <a:endParaRPr lang="en-US"/>
          </a:p>
        </p:txBody>
      </p:sp>
      <p:pic>
        <p:nvPicPr>
          <p:cNvPr id="26631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3513138"/>
            <a:ext cx="3811588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249363"/>
            <a:ext cx="1622425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2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613" y="1249363"/>
            <a:ext cx="1781175" cy="203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2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238" y="1244600"/>
            <a:ext cx="1793875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2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388" y="1206500"/>
            <a:ext cx="1960562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6" name="Picture 3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38" y="1209675"/>
            <a:ext cx="1679575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200275"/>
            <a:ext cx="418465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2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1143000"/>
            <a:ext cx="4686300" cy="417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Title 1"/>
          <p:cNvSpPr>
            <a:spLocks noGrp="1" noChangeArrowheads="1"/>
          </p:cNvSpPr>
          <p:nvPr>
            <p:ph type="title"/>
          </p:nvPr>
        </p:nvSpPr>
        <p:spPr>
          <a:xfrm>
            <a:off x="457200" y="84138"/>
            <a:ext cx="8229600" cy="563562"/>
          </a:xfrm>
        </p:spPr>
        <p:txBody>
          <a:bodyPr/>
          <a:lstStyle/>
          <a:p>
            <a:r>
              <a:rPr lang="en-US">
                <a:latin typeface="Arial" charset="0"/>
              </a:rPr>
              <a:t>CLAS12 Studies: Data vs MC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6BE3A6-1323-8847-91B7-5B21B437977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565900"/>
            <a:ext cx="3886200" cy="219075"/>
          </a:xfrm>
        </p:spPr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  <a:endParaRPr lang="en-US" dirty="0"/>
          </a:p>
        </p:txBody>
      </p:sp>
      <p:sp>
        <p:nvSpPr>
          <p:cNvPr id="71685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DD01236F-3CF3-1A4F-8116-4FCEA8A4C6CA}" type="slidenum">
              <a:rPr lang="en-US" sz="1400"/>
              <a:pPr/>
              <a:t>93</a:t>
            </a:fld>
            <a:endParaRPr lang="en-US" sz="1400"/>
          </a:p>
        </p:txBody>
      </p:sp>
      <p:sp>
        <p:nvSpPr>
          <p:cNvPr id="71686" name="TextBox 4"/>
          <p:cNvSpPr txBox="1">
            <a:spLocks noChangeArrowheads="1"/>
          </p:cNvSpPr>
          <p:nvPr/>
        </p:nvSpPr>
        <p:spPr bwMode="auto">
          <a:xfrm>
            <a:off x="2743200" y="822325"/>
            <a:ext cx="37766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2000"/>
              <a:t>Using PEPSI (LUND) generator</a:t>
            </a:r>
          </a:p>
        </p:txBody>
      </p:sp>
      <p:sp>
        <p:nvSpPr>
          <p:cNvPr id="71687" name="TextBox 13"/>
          <p:cNvSpPr txBox="1">
            <a:spLocks noChangeArrowheads="1"/>
          </p:cNvSpPr>
          <p:nvPr/>
        </p:nvSpPr>
        <p:spPr bwMode="auto">
          <a:xfrm>
            <a:off x="1639888" y="5403850"/>
            <a:ext cx="6589712" cy="10779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1600"/>
              <a:t>Kinematic distributions, z,x</a:t>
            </a:r>
            <a:r>
              <a:rPr lang="en-US" sz="1600" baseline="-25000"/>
              <a:t>F</a:t>
            </a:r>
            <a:r>
              <a:rPr lang="en-US" sz="1600"/>
              <a:t>,P</a:t>
            </a:r>
            <a:r>
              <a:rPr lang="en-US" sz="1600" baseline="-25000"/>
              <a:t>T</a:t>
            </a:r>
            <a:r>
              <a:rPr lang="en-US" sz="1600"/>
              <a:t>-distributions of protons, and widths are in good agreement with LEPTO</a:t>
            </a:r>
          </a:p>
          <a:p>
            <a:pPr>
              <a:buFontTx/>
              <a:buChar char="•"/>
            </a:pPr>
            <a:r>
              <a:rPr lang="en-US" sz="1600"/>
              <a:t>TFR may be a valuable source for studies of widths in hadronization</a:t>
            </a:r>
          </a:p>
          <a:p>
            <a:pPr>
              <a:buFontTx/>
              <a:buChar char="•"/>
            </a:pPr>
            <a:r>
              <a:rPr lang="en-US" sz="1600"/>
              <a:t>Expect significantly better separation of TFR and CFR at JLab24</a:t>
            </a:r>
          </a:p>
        </p:txBody>
      </p:sp>
      <p:sp>
        <p:nvSpPr>
          <p:cNvPr id="71688" name="TextBox 9"/>
          <p:cNvSpPr txBox="1">
            <a:spLocks noChangeArrowheads="1"/>
          </p:cNvSpPr>
          <p:nvPr/>
        </p:nvSpPr>
        <p:spPr bwMode="auto">
          <a:xfrm>
            <a:off x="2486025" y="2743200"/>
            <a:ext cx="17176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/>
              <a:t>Filled symbols data</a:t>
            </a:r>
          </a:p>
          <a:p>
            <a:r>
              <a:rPr lang="en-US" sz="1400"/>
              <a:t>Open symbols MC</a:t>
            </a:r>
          </a:p>
        </p:txBody>
      </p:sp>
      <p:pic>
        <p:nvPicPr>
          <p:cNvPr id="71689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8" y="885825"/>
            <a:ext cx="1719262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90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3733800"/>
            <a:ext cx="1171575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Arial" charset="0"/>
              </a:rPr>
              <a:t>SIDIS cross section: separating F</a:t>
            </a:r>
            <a:r>
              <a:rPr lang="en-US" sz="2800" baseline="-25000">
                <a:latin typeface="Arial" charset="0"/>
              </a:rPr>
              <a:t>UU,L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AE4D77-2AE5-E946-BFC3-FFD3631022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6323" name="Slide Number Placeholder 4"/>
          <p:cNvSpPr>
            <a:spLocks noGrp="1" noChangeArrowheads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15EE990C-77F9-134B-BA89-E34FA70061AC}" type="slidenum">
              <a:rPr lang="en-US" sz="1400"/>
              <a:pPr/>
              <a:t>94</a:t>
            </a:fld>
            <a:endParaRPr lang="en-US" sz="1400"/>
          </a:p>
        </p:txBody>
      </p:sp>
      <p:sp>
        <p:nvSpPr>
          <p:cNvPr id="56324" name="TextBox 9"/>
          <p:cNvSpPr txBox="1">
            <a:spLocks noChangeArrowheads="1"/>
          </p:cNvSpPr>
          <p:nvPr/>
        </p:nvSpPr>
        <p:spPr bwMode="auto">
          <a:xfrm>
            <a:off x="152400" y="838200"/>
            <a:ext cx="1749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Semi-Inclusive:</a:t>
            </a:r>
          </a:p>
        </p:txBody>
      </p:sp>
      <p:cxnSp>
        <p:nvCxnSpPr>
          <p:cNvPr id="15" name="Straight Arrow Connector 14"/>
          <p:cNvCxnSpPr>
            <a:cxnSpLocks noChangeShapeType="1"/>
          </p:cNvCxnSpPr>
          <p:nvPr/>
        </p:nvCxnSpPr>
        <p:spPr bwMode="auto">
          <a:xfrm flipH="1">
            <a:off x="5867400" y="914400"/>
            <a:ext cx="152400" cy="306388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pic>
        <p:nvPicPr>
          <p:cNvPr id="56326" name="Picture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1888"/>
            <a:ext cx="2447925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7" name="Picture 2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1131888"/>
            <a:ext cx="2311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8" name="Picture 2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1277938"/>
            <a:ext cx="1562100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9" name="Picture 3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38" y="1350963"/>
            <a:ext cx="24765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0" name="Picture 3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71688"/>
            <a:ext cx="45085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1" name="Picture 3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13" y="2147888"/>
            <a:ext cx="754062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2" name="Picture 3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181225"/>
            <a:ext cx="148590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3" name="Picture 3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100" y="1971675"/>
            <a:ext cx="207963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5608638" y="1219200"/>
            <a:ext cx="304800" cy="457200"/>
          </a:xfrm>
          <a:prstGeom prst="ellipse">
            <a:avLst/>
          </a:prstGeom>
          <a:noFill/>
          <a:ln w="9525">
            <a:solidFill>
              <a:srgbClr val="C000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6335" name="TextBox 1"/>
          <p:cNvSpPr txBox="1">
            <a:spLocks noChangeArrowheads="1"/>
          </p:cNvSpPr>
          <p:nvPr/>
        </p:nvSpPr>
        <p:spPr bwMode="auto">
          <a:xfrm>
            <a:off x="76200" y="2667000"/>
            <a:ext cx="9067800" cy="3381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Separation of contributions from longitudinal and transverse photons critical for interpretation</a:t>
            </a:r>
          </a:p>
        </p:txBody>
      </p:sp>
      <p:sp>
        <p:nvSpPr>
          <p:cNvPr id="56336" name="Rectangle 22"/>
          <p:cNvSpPr>
            <a:spLocks noChangeArrowheads="1"/>
          </p:cNvSpPr>
          <p:nvPr/>
        </p:nvSpPr>
        <p:spPr bwMode="auto">
          <a:xfrm>
            <a:off x="5334000" y="1676400"/>
            <a:ext cx="1371600" cy="554038"/>
          </a:xfrm>
          <a:prstGeom prst="rect">
            <a:avLst/>
          </a:prstGeom>
          <a:solidFill>
            <a:srgbClr val="FFC04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s-IS" sz="1000" b="1">
                <a:solidFill>
                  <a:srgbClr val="FF0000"/>
                </a:solidFill>
              </a:rPr>
              <a:t>Hall-C E12-06-104</a:t>
            </a:r>
            <a:endParaRPr lang="en-US" sz="1000" b="1">
              <a:solidFill>
                <a:srgbClr val="FF0000"/>
              </a:solidFill>
            </a:endParaRPr>
          </a:p>
          <a:p>
            <a:r>
              <a:rPr lang="is-IS" sz="1000" b="1">
                <a:solidFill>
                  <a:srgbClr val="FF0000"/>
                </a:solidFill>
              </a:rPr>
              <a:t>           E12-23-014</a:t>
            </a:r>
          </a:p>
          <a:p>
            <a:r>
              <a:rPr lang="is-IS" sz="1000" b="1">
                <a:solidFill>
                  <a:srgbClr val="FF0000"/>
                </a:solidFill>
              </a:rPr>
              <a:t>Hall-B E12-16-010C</a:t>
            </a:r>
            <a:endParaRPr lang="en-US" sz="1000" b="1">
              <a:solidFill>
                <a:srgbClr val="FF0000"/>
              </a:solidFill>
            </a:endParaRPr>
          </a:p>
        </p:txBody>
      </p:sp>
      <p:pic>
        <p:nvPicPr>
          <p:cNvPr id="56337" name="Picture 2" descr="Screen Shot 2023-06-22 at 11.17.49 A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200400"/>
            <a:ext cx="2209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38" name="TextBox 4"/>
          <p:cNvSpPr txBox="1">
            <a:spLocks noChangeArrowheads="1"/>
          </p:cNvSpPr>
          <p:nvPr/>
        </p:nvSpPr>
        <p:spPr bwMode="auto">
          <a:xfrm>
            <a:off x="4876800" y="3505200"/>
            <a:ext cx="854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/>
              <a:t>CLAS12</a:t>
            </a:r>
          </a:p>
        </p:txBody>
      </p:sp>
      <p:sp>
        <p:nvSpPr>
          <p:cNvPr id="56339" name="Rectangle 6"/>
          <p:cNvSpPr>
            <a:spLocks noChangeArrowheads="1"/>
          </p:cNvSpPr>
          <p:nvPr/>
        </p:nvSpPr>
        <p:spPr bwMode="auto">
          <a:xfrm>
            <a:off x="6096000" y="7620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200"/>
              <a:t>ratio  of longitudinal and transverse photon flux</a:t>
            </a:r>
          </a:p>
        </p:txBody>
      </p:sp>
      <p:pic>
        <p:nvPicPr>
          <p:cNvPr id="56340" name="Picture 7" descr="Screen Shot 2023-09-19 at 10.17.00 A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105400"/>
            <a:ext cx="14478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41" name="TextBox 1"/>
          <p:cNvSpPr txBox="1">
            <a:spLocks noChangeArrowheads="1"/>
          </p:cNvSpPr>
          <p:nvPr/>
        </p:nvSpPr>
        <p:spPr bwMode="auto">
          <a:xfrm flipH="1">
            <a:off x="4724400" y="2971800"/>
            <a:ext cx="43338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 b="1"/>
              <a:t>Wide </a:t>
            </a:r>
            <a:r>
              <a:rPr lang="en-US" sz="1400" b="1">
                <a:latin typeface="Symbol" charset="0"/>
              </a:rPr>
              <a:t>e</a:t>
            </a:r>
            <a:r>
              <a:rPr lang="en-US" sz="1400" b="1"/>
              <a:t>-coverage needed!!!</a:t>
            </a:r>
          </a:p>
        </p:txBody>
      </p:sp>
      <p:sp>
        <p:nvSpPr>
          <p:cNvPr id="56342" name="TextBox 1"/>
          <p:cNvSpPr txBox="1">
            <a:spLocks noChangeArrowheads="1"/>
          </p:cNvSpPr>
          <p:nvPr/>
        </p:nvSpPr>
        <p:spPr bwMode="auto">
          <a:xfrm>
            <a:off x="0" y="5562600"/>
            <a:ext cx="5029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1400"/>
              <a:t>At higher energies longitudinal photon contributions kinematically enhanced (at EIC 5 times bigger at Q</a:t>
            </a:r>
            <a:r>
              <a:rPr lang="en-US" sz="1400" baseline="30000"/>
              <a:t>2</a:t>
            </a:r>
            <a:r>
              <a:rPr lang="en-US" sz="1400"/>
              <a:t>~10 )</a:t>
            </a:r>
          </a:p>
          <a:p>
            <a:pPr>
              <a:buFontTx/>
              <a:buChar char="•"/>
            </a:pPr>
            <a:r>
              <a:rPr lang="en-US" sz="1400"/>
              <a:t>JLab studies critical for EIC data interpretation</a:t>
            </a:r>
          </a:p>
        </p:txBody>
      </p:sp>
      <p:pic>
        <p:nvPicPr>
          <p:cNvPr id="56343" name="Picture 2" descr="Screen Shot 2023-11-09 at 9.51.29 AM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25" y="3368675"/>
            <a:ext cx="2214563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44" name="TextBox 5"/>
          <p:cNvSpPr txBox="1">
            <a:spLocks noChangeArrowheads="1"/>
          </p:cNvSpPr>
          <p:nvPr/>
        </p:nvSpPr>
        <p:spPr bwMode="auto">
          <a:xfrm>
            <a:off x="5715000" y="4191000"/>
            <a:ext cx="10302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ep</a:t>
            </a:r>
            <a:r>
              <a:rPr lang="en-US" sz="1600">
                <a:sym typeface="Wingdings" charset="0"/>
              </a:rPr>
              <a:t>e’</a:t>
            </a:r>
            <a:r>
              <a:rPr lang="en-US" altLang="ja-JP" sz="1600">
                <a:latin typeface="Symbol" charset="0"/>
                <a:sym typeface="Wingdings" charset="0"/>
              </a:rPr>
              <a:t>p</a:t>
            </a:r>
            <a:r>
              <a:rPr lang="en-US" altLang="ja-JP" sz="1600">
                <a:sym typeface="Wingdings" charset="0"/>
              </a:rPr>
              <a:t>X</a:t>
            </a:r>
            <a:endParaRPr lang="en-US" sz="1600"/>
          </a:p>
        </p:txBody>
      </p:sp>
      <p:sp>
        <p:nvSpPr>
          <p:cNvPr id="56345" name="TextBox 38"/>
          <p:cNvSpPr txBox="1">
            <a:spLocks noChangeArrowheads="1"/>
          </p:cNvSpPr>
          <p:nvPr/>
        </p:nvSpPr>
        <p:spPr bwMode="auto">
          <a:xfrm>
            <a:off x="7620000" y="5257800"/>
            <a:ext cx="14239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ep</a:t>
            </a:r>
            <a:r>
              <a:rPr lang="en-US" sz="1800">
                <a:sym typeface="Wingdings" charset="0"/>
              </a:rPr>
              <a:t>e’</a:t>
            </a:r>
            <a:r>
              <a:rPr lang="en-US" altLang="ja-JP" sz="1800">
                <a:latin typeface="Symbol" charset="0"/>
                <a:sym typeface="Wingdings" charset="0"/>
              </a:rPr>
              <a:t>p</a:t>
            </a:r>
            <a:r>
              <a:rPr lang="en-US" altLang="ja-JP" sz="1800" baseline="30000">
                <a:latin typeface="Symbol" charset="0"/>
                <a:sym typeface="Wingdings" charset="0"/>
              </a:rPr>
              <a:t>+</a:t>
            </a:r>
            <a:r>
              <a:rPr lang="en-US" altLang="ja-JP" sz="1800">
                <a:latin typeface="Symbol" charset="0"/>
                <a:sym typeface="Wingdings" charset="0"/>
              </a:rPr>
              <a:t>p</a:t>
            </a:r>
            <a:r>
              <a:rPr lang="en-US" altLang="ja-JP" sz="1800" baseline="30000">
                <a:latin typeface="Symbol" charset="0"/>
                <a:sym typeface="Wingdings" charset="0"/>
              </a:rPr>
              <a:t>-</a:t>
            </a:r>
            <a:r>
              <a:rPr lang="en-US" altLang="ja-JP" sz="1800">
                <a:sym typeface="Wingdings" charset="0"/>
              </a:rPr>
              <a:t>X</a:t>
            </a:r>
            <a:endParaRPr lang="en-US" sz="1800"/>
          </a:p>
        </p:txBody>
      </p:sp>
      <p:sp>
        <p:nvSpPr>
          <p:cNvPr id="56346" name="TextBox 6"/>
          <p:cNvSpPr txBox="1">
            <a:spLocks noChangeArrowheads="1"/>
          </p:cNvSpPr>
          <p:nvPr/>
        </p:nvSpPr>
        <p:spPr bwMode="auto">
          <a:xfrm>
            <a:off x="5334000" y="5870575"/>
            <a:ext cx="37068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/>
              <a:t>R=F</a:t>
            </a:r>
            <a:r>
              <a:rPr lang="en-US" sz="1400" baseline="-25000"/>
              <a:t>UU,L</a:t>
            </a:r>
            <a:r>
              <a:rPr lang="en-US" sz="1400"/>
              <a:t>/F</a:t>
            </a:r>
            <a:r>
              <a:rPr lang="en-US" sz="1400" baseline="-25000"/>
              <a:t>UU,T</a:t>
            </a:r>
            <a:r>
              <a:rPr lang="en-US" sz="1400"/>
              <a:t> depend on the process, </a:t>
            </a:r>
          </a:p>
          <a:p>
            <a:r>
              <a:rPr lang="en-US" sz="1400"/>
              <a:t>need for all relevant ones, in all kinematics!</a:t>
            </a:r>
          </a:p>
        </p:txBody>
      </p:sp>
      <p:grpSp>
        <p:nvGrpSpPr>
          <p:cNvPr id="56347" name="Group 4"/>
          <p:cNvGrpSpPr>
            <a:grpSpLocks/>
          </p:cNvGrpSpPr>
          <p:nvPr/>
        </p:nvGrpSpPr>
        <p:grpSpPr bwMode="auto">
          <a:xfrm>
            <a:off x="282575" y="2971800"/>
            <a:ext cx="3603625" cy="2514600"/>
            <a:chOff x="325581" y="3048000"/>
            <a:chExt cx="3276601" cy="2514600"/>
          </a:xfrm>
        </p:grpSpPr>
        <p:grpSp>
          <p:nvGrpSpPr>
            <p:cNvPr id="56349" name="Group 32"/>
            <p:cNvGrpSpPr>
              <a:grpSpLocks/>
            </p:cNvGrpSpPr>
            <p:nvPr/>
          </p:nvGrpSpPr>
          <p:grpSpPr bwMode="auto">
            <a:xfrm>
              <a:off x="325581" y="3048000"/>
              <a:ext cx="3276601" cy="2514600"/>
              <a:chOff x="4008185" y="710833"/>
              <a:chExt cx="4572000" cy="3856036"/>
            </a:xfrm>
          </p:grpSpPr>
          <p:pic>
            <p:nvPicPr>
              <p:cNvPr id="56351" name="Picture 6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08185" y="710833"/>
                <a:ext cx="4572000" cy="38560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352" name="TextBox 64"/>
              <p:cNvSpPr txBox="1">
                <a:spLocks noChangeArrowheads="1"/>
              </p:cNvSpPr>
              <p:nvPr/>
            </p:nvSpPr>
            <p:spPr bwMode="auto">
              <a:xfrm>
                <a:off x="7334693" y="3398374"/>
                <a:ext cx="692152" cy="338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pPr eaLnBrk="1" hangingPunct="1"/>
                <a:r>
                  <a:rPr lang="en-US" sz="1600" i="1"/>
                  <a:t>x=0.3</a:t>
                </a:r>
              </a:p>
            </p:txBody>
          </p:sp>
          <p:sp>
            <p:nvSpPr>
              <p:cNvPr id="56353" name="TextBox 29"/>
              <p:cNvSpPr txBox="1">
                <a:spLocks noChangeArrowheads="1"/>
              </p:cNvSpPr>
              <p:nvPr/>
            </p:nvSpPr>
            <p:spPr bwMode="auto">
              <a:xfrm>
                <a:off x="4423823" y="3168650"/>
                <a:ext cx="982746" cy="4899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pPr eaLnBrk="1" hangingPunct="1"/>
                <a:r>
                  <a:rPr lang="en-US" sz="1400"/>
                  <a:t> </a:t>
                </a:r>
                <a:r>
                  <a:rPr lang="en-US" sz="900"/>
                  <a:t>JLAB12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4F169E2-3DBF-7F4E-820C-BBA053D78C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99826" y="2229877"/>
                <a:ext cx="1975830" cy="4187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pPr eaLnBrk="1" hangingPunct="1">
                  <a:defRPr/>
                </a:pPr>
                <a:r>
                  <a:rPr lang="en-US" sz="1050" dirty="0"/>
                  <a:t>JLab24/HERMES</a:t>
                </a:r>
              </a:p>
            </p:txBody>
          </p:sp>
          <p:sp>
            <p:nvSpPr>
              <p:cNvPr id="56355" name="TextBox 31"/>
              <p:cNvSpPr txBox="1">
                <a:spLocks noChangeArrowheads="1"/>
              </p:cNvSpPr>
              <p:nvPr/>
            </p:nvSpPr>
            <p:spPr bwMode="auto">
              <a:xfrm>
                <a:off x="6377762" y="710833"/>
                <a:ext cx="1455488" cy="4409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pPr eaLnBrk="1" hangingPunct="1"/>
                <a:r>
                  <a:rPr lang="en-US" sz="1200"/>
                  <a:t>EIC18x275</a:t>
                </a:r>
              </a:p>
            </p:txBody>
          </p:sp>
          <p:sp>
            <p:nvSpPr>
              <p:cNvPr id="56356" name="TextBox 32"/>
              <p:cNvSpPr txBox="1">
                <a:spLocks noChangeArrowheads="1"/>
              </p:cNvSpPr>
              <p:nvPr/>
            </p:nvSpPr>
            <p:spPr bwMode="auto">
              <a:xfrm>
                <a:off x="6803065" y="1438418"/>
                <a:ext cx="1192148" cy="4409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MS PGothic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5pPr>
                <a:lvl6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6pPr>
                <a:lvl7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7pPr>
                <a:lvl8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8pPr>
                <a:lvl9pPr eaLnBrk="0" hangingPunct="0">
                  <a:defRPr sz="2000">
                    <a:solidFill>
                      <a:schemeClr val="tx1"/>
                    </a:solidFill>
                    <a:latin typeface="Arial" charset="0"/>
                    <a:ea typeface="MS PGothic" charset="0"/>
                    <a:cs typeface="MS PGothic" charset="0"/>
                  </a:defRPr>
                </a:lvl9pPr>
              </a:lstStyle>
              <a:p>
                <a:pPr eaLnBrk="1" hangingPunct="1"/>
                <a:r>
                  <a:rPr lang="en-US" sz="1200"/>
                  <a:t>EIC5x41</a:t>
                </a:r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8D5348B-7B9B-E847-A3BD-F9F938FB9549}"/>
                </a:ext>
              </a:extLst>
            </p:cNvPr>
            <p:cNvSpPr/>
            <p:nvPr/>
          </p:nvSpPr>
          <p:spPr>
            <a:xfrm>
              <a:off x="1458679" y="3379788"/>
              <a:ext cx="549949" cy="4524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cxnSp>
        <p:nvCxnSpPr>
          <p:cNvPr id="34" name="Straight Arrow Connector 33"/>
          <p:cNvCxnSpPr>
            <a:cxnSpLocks noChangeShapeType="1"/>
          </p:cNvCxnSpPr>
          <p:nvPr/>
        </p:nvCxnSpPr>
        <p:spPr bwMode="auto">
          <a:xfrm flipV="1">
            <a:off x="1173163" y="3276600"/>
            <a:ext cx="0" cy="228600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VM contributions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CF25BA-644F-9E40-9E1C-DD3F8B017E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734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B63EC555-69AC-5B4D-BEA0-A17284FD5ACC}" type="slidenum">
              <a:rPr lang="en-US" sz="1400"/>
              <a:pPr/>
              <a:t>95</a:t>
            </a:fld>
            <a:endParaRPr lang="en-US" sz="1400"/>
          </a:p>
        </p:txBody>
      </p:sp>
      <p:pic>
        <p:nvPicPr>
          <p:cNvPr id="57348" name="Picture 5" descr="Screen Shot 2023-06-22 at 11.43.2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35050"/>
            <a:ext cx="4946650" cy="405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TextBox 6"/>
          <p:cNvSpPr txBox="1">
            <a:spLocks noChangeArrowheads="1"/>
          </p:cNvSpPr>
          <p:nvPr/>
        </p:nvSpPr>
        <p:spPr bwMode="auto">
          <a:xfrm>
            <a:off x="5332413" y="5734050"/>
            <a:ext cx="3721100" cy="584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Understanding VMs is critical for interpretation even for unpolarized data</a:t>
            </a:r>
          </a:p>
        </p:txBody>
      </p:sp>
      <p:sp>
        <p:nvSpPr>
          <p:cNvPr id="57350" name="TextBox 1"/>
          <p:cNvSpPr txBox="1">
            <a:spLocks noChangeArrowheads="1"/>
          </p:cNvSpPr>
          <p:nvPr/>
        </p:nvSpPr>
        <p:spPr bwMode="auto">
          <a:xfrm>
            <a:off x="-7938" y="5129213"/>
            <a:ext cx="541813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pPr>
              <a:buFontTx/>
              <a:buChar char="•"/>
            </a:pPr>
            <a:r>
              <a:rPr lang="en-US" sz="1800"/>
              <a:t>Strong dilution of SSAs(3-5 for pions 2-3 for Kaons) due to VM decays</a:t>
            </a:r>
          </a:p>
          <a:p>
            <a:pPr>
              <a:buFontTx/>
              <a:buChar char="•"/>
            </a:pPr>
            <a:r>
              <a:rPr lang="en-US" sz="1800"/>
              <a:t>Significant differences in pions vs Kaons from VMs(JLab can measure also K*, and their SSAs)</a:t>
            </a:r>
          </a:p>
          <a:p>
            <a:endParaRPr lang="en-US" sz="1800"/>
          </a:p>
        </p:txBody>
      </p: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 flipH="1" flipV="1">
            <a:off x="2667000" y="4146550"/>
            <a:ext cx="55563" cy="1079500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7352" name="TextBox 1"/>
          <p:cNvSpPr txBox="1">
            <a:spLocks noChangeArrowheads="1"/>
          </p:cNvSpPr>
          <p:nvPr/>
        </p:nvSpPr>
        <p:spPr bwMode="auto">
          <a:xfrm>
            <a:off x="1524000" y="762000"/>
            <a:ext cx="2395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A. Kerbizi (Trieste U.) </a:t>
            </a:r>
          </a:p>
        </p:txBody>
      </p:sp>
      <p:pic>
        <p:nvPicPr>
          <p:cNvPr id="573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688" y="827088"/>
            <a:ext cx="3998912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4" name="TextBox 6"/>
          <p:cNvSpPr txBox="1">
            <a:spLocks noChangeArrowheads="1"/>
          </p:cNvSpPr>
          <p:nvPr/>
        </p:nvSpPr>
        <p:spPr bwMode="auto">
          <a:xfrm flipH="1">
            <a:off x="3497263" y="1131888"/>
            <a:ext cx="10937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400"/>
              <a:t>CLAS22</a:t>
            </a:r>
          </a:p>
        </p:txBody>
      </p:sp>
      <p:sp>
        <p:nvSpPr>
          <p:cNvPr id="57355" name="TextBox 1"/>
          <p:cNvSpPr txBox="1">
            <a:spLocks noChangeArrowheads="1"/>
          </p:cNvSpPr>
          <p:nvPr/>
        </p:nvSpPr>
        <p:spPr bwMode="auto">
          <a:xfrm rot="-5400000">
            <a:off x="4456113" y="1333500"/>
            <a:ext cx="1382712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Counts</a:t>
            </a:r>
          </a:p>
        </p:txBody>
      </p:sp>
      <p:pic>
        <p:nvPicPr>
          <p:cNvPr id="5735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494665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7357" name="Group 2"/>
          <p:cNvGrpSpPr>
            <a:grpSpLocks/>
          </p:cNvGrpSpPr>
          <p:nvPr/>
        </p:nvGrpSpPr>
        <p:grpSpPr bwMode="auto">
          <a:xfrm>
            <a:off x="4986338" y="2936875"/>
            <a:ext cx="4124325" cy="2797175"/>
            <a:chOff x="2031154" y="934191"/>
            <a:chExt cx="6934200" cy="3927475"/>
          </a:xfrm>
        </p:grpSpPr>
        <p:grpSp>
          <p:nvGrpSpPr>
            <p:cNvPr id="57362" name="Group 12"/>
            <p:cNvGrpSpPr>
              <a:grpSpLocks/>
            </p:cNvGrpSpPr>
            <p:nvPr/>
          </p:nvGrpSpPr>
          <p:grpSpPr bwMode="auto">
            <a:xfrm>
              <a:off x="2031154" y="934191"/>
              <a:ext cx="6934200" cy="3927475"/>
              <a:chOff x="103929" y="857994"/>
              <a:chExt cx="6934200" cy="3927929"/>
            </a:xfrm>
          </p:grpSpPr>
          <p:pic>
            <p:nvPicPr>
              <p:cNvPr id="57368" name="Picture 5" descr="Screen Shot 2023-11-07 at 4.20.15 PM.png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929" y="857994"/>
                <a:ext cx="6934200" cy="39279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7369" name="Picture 6" descr="Screen Shot 2023-11-07 at 4.20.54 PM.p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05077" y="2111679"/>
                <a:ext cx="2637109" cy="7102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7370" name="Picture 7" descr="Screen Shot 2023-11-07 at 4.21.42 PM.png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8338" y="1155950"/>
                <a:ext cx="3058046" cy="9070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7371" name="Picture 8" descr="Screen Shot 2023-11-07 at 4.22.19 PM.png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4000" y="2895600"/>
                <a:ext cx="2616200" cy="760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7" name="Straight Connector 16"/>
              <p:cNvCxnSpPr>
                <a:cxnSpLocks noChangeShapeType="1"/>
              </p:cNvCxnSpPr>
              <p:nvPr/>
            </p:nvCxnSpPr>
            <p:spPr bwMode="auto">
              <a:xfrm>
                <a:off x="2591487" y="1930261"/>
                <a:ext cx="1713532" cy="967492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000000">
                    <a:alpha val="37999"/>
                  </a:srgbClr>
                </a:outerShdw>
              </a:effectLst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7" name="Rectangle 6"/>
            <p:cNvSpPr>
              <a:spLocks noChangeArrowheads="1"/>
            </p:cNvSpPr>
            <p:nvPr/>
          </p:nvSpPr>
          <p:spPr bwMode="auto">
            <a:xfrm>
              <a:off x="3504471" y="3504214"/>
              <a:ext cx="2562291" cy="227357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4876365" y="1872595"/>
              <a:ext cx="2439515" cy="213983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6632602" y="2666115"/>
              <a:ext cx="2084530" cy="231815"/>
            </a:xfrm>
            <a:prstGeom prst="rect">
              <a:avLst/>
            </a:prstGeom>
            <a:noFill/>
            <a:ln w="25400">
              <a:solidFill>
                <a:srgbClr val="FF0000"/>
              </a:solidFill>
              <a:miter lim="800000"/>
              <a:headEnd/>
              <a:tailEnd/>
            </a:ln>
            <a:effectLst>
              <a:outerShdw blurRad="40000" dist="23000" dir="5400000" rotWithShape="0">
                <a:srgbClr val="000000">
                  <a:alpha val="34998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366" name="Rectangle 17"/>
            <p:cNvSpPr>
              <a:spLocks noChangeArrowheads="1"/>
            </p:cNvSpPr>
            <p:nvPr/>
          </p:nvSpPr>
          <p:spPr bwMode="auto">
            <a:xfrm>
              <a:off x="6698426" y="1010624"/>
              <a:ext cx="2072645" cy="439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200"/>
                <a:t>Gaussian width</a:t>
              </a:r>
            </a:p>
          </p:txBody>
        </p:sp>
        <p:cxnSp>
          <p:nvCxnSpPr>
            <p:cNvPr id="11" name="Straight Arrow Connector 10"/>
            <p:cNvCxnSpPr>
              <a:cxnSpLocks noChangeShapeType="1"/>
            </p:cNvCxnSpPr>
            <p:nvPr/>
          </p:nvCxnSpPr>
          <p:spPr bwMode="auto">
            <a:xfrm flipH="1">
              <a:off x="7390613" y="1446858"/>
              <a:ext cx="763349" cy="534957"/>
            </a:xfrm>
            <a:prstGeom prst="straightConnector1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arrow" w="med" len="med"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7358" name="TextBox 18"/>
          <p:cNvSpPr txBox="1">
            <a:spLocks noChangeArrowheads="1"/>
          </p:cNvSpPr>
          <p:nvPr/>
        </p:nvSpPr>
        <p:spPr bwMode="auto">
          <a:xfrm>
            <a:off x="5756275" y="4003675"/>
            <a:ext cx="9620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100"/>
              <a:t>Decay pions</a:t>
            </a:r>
          </a:p>
        </p:txBody>
      </p:sp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 flipV="1">
            <a:off x="5680075" y="5464175"/>
            <a:ext cx="111125" cy="327025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57360" name="TextBox 19"/>
          <p:cNvSpPr txBox="1">
            <a:spLocks noChangeArrowheads="1"/>
          </p:cNvSpPr>
          <p:nvPr/>
        </p:nvSpPr>
        <p:spPr bwMode="auto">
          <a:xfrm>
            <a:off x="7786688" y="4322763"/>
            <a:ext cx="1250950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100"/>
              <a:t>Direct pions/VMs</a:t>
            </a:r>
          </a:p>
        </p:txBody>
      </p:sp>
      <p:sp>
        <p:nvSpPr>
          <p:cNvPr id="57361" name="TextBox 20"/>
          <p:cNvSpPr txBox="1">
            <a:spLocks noChangeArrowheads="1"/>
          </p:cNvSpPr>
          <p:nvPr/>
        </p:nvSpPr>
        <p:spPr bwMode="auto">
          <a:xfrm>
            <a:off x="5756275" y="3044825"/>
            <a:ext cx="7207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100"/>
              <a:t>All pions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9" descr="Screen Shot 2023-11-09 at 9.41.3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581400"/>
            <a:ext cx="2971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8" name="Picture 8" descr="Screen Shot 2023-11-09 at 9.39.4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657600"/>
            <a:ext cx="2819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19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1616075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138" y="990600"/>
            <a:ext cx="1390650" cy="240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90600"/>
            <a:ext cx="3048000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2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63" y="990600"/>
            <a:ext cx="2970212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3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695700"/>
            <a:ext cx="14732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4" name="Picture 3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3657600"/>
            <a:ext cx="1446213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5" name="TextBox 9"/>
          <p:cNvSpPr txBox="1">
            <a:spLocks noChangeArrowheads="1"/>
          </p:cNvSpPr>
          <p:nvPr/>
        </p:nvSpPr>
        <p:spPr bwMode="auto">
          <a:xfrm>
            <a:off x="1600200" y="11113"/>
            <a:ext cx="7319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/>
              <a:t>Exclusive rho: impact on </a:t>
            </a:r>
            <a:r>
              <a:rPr lang="en-US">
                <a:latin typeface="Symbol" charset="0"/>
              </a:rPr>
              <a:t>p</a:t>
            </a:r>
            <a:r>
              <a:rPr lang="en-US"/>
              <a:t>+ A</a:t>
            </a:r>
            <a:r>
              <a:rPr lang="en-US" baseline="-25000"/>
              <a:t>UL</a:t>
            </a:r>
            <a:r>
              <a:rPr lang="en-US"/>
              <a:t> SSAs</a:t>
            </a:r>
          </a:p>
        </p:txBody>
      </p:sp>
      <p:sp>
        <p:nvSpPr>
          <p:cNvPr id="60426" name="TextBox 1"/>
          <p:cNvSpPr txBox="1">
            <a:spLocks noChangeArrowheads="1"/>
          </p:cNvSpPr>
          <p:nvPr/>
        </p:nvSpPr>
        <p:spPr bwMode="auto">
          <a:xfrm>
            <a:off x="228600" y="685800"/>
            <a:ext cx="10699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All pions</a:t>
            </a:r>
          </a:p>
        </p:txBody>
      </p:sp>
      <p:sp>
        <p:nvSpPr>
          <p:cNvPr id="60427" name="TextBox 11"/>
          <p:cNvSpPr txBox="1">
            <a:spLocks noChangeArrowheads="1"/>
          </p:cNvSpPr>
          <p:nvPr/>
        </p:nvSpPr>
        <p:spPr bwMode="auto">
          <a:xfrm>
            <a:off x="12700" y="3352800"/>
            <a:ext cx="2647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pions  from rho0 decays</a:t>
            </a:r>
          </a:p>
        </p:txBody>
      </p:sp>
      <p:sp>
        <p:nvSpPr>
          <p:cNvPr id="60428" name="TextBox 2"/>
          <p:cNvSpPr txBox="1">
            <a:spLocks noChangeArrowheads="1"/>
          </p:cNvSpPr>
          <p:nvPr/>
        </p:nvSpPr>
        <p:spPr bwMode="auto">
          <a:xfrm>
            <a:off x="3733800" y="2819400"/>
            <a:ext cx="10445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200"/>
              <a:t>significant&gt;0</a:t>
            </a:r>
          </a:p>
        </p:txBody>
      </p:sp>
      <p:sp>
        <p:nvSpPr>
          <p:cNvPr id="60429" name="TextBox 13"/>
          <p:cNvSpPr txBox="1">
            <a:spLocks noChangeArrowheads="1"/>
          </p:cNvSpPr>
          <p:nvPr/>
        </p:nvSpPr>
        <p:spPr bwMode="auto">
          <a:xfrm>
            <a:off x="6629400" y="2895600"/>
            <a:ext cx="10445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200"/>
              <a:t>significant&lt;0</a:t>
            </a:r>
          </a:p>
        </p:txBody>
      </p:sp>
      <p:sp>
        <p:nvSpPr>
          <p:cNvPr id="60430" name="TextBox 14"/>
          <p:cNvSpPr txBox="1">
            <a:spLocks noChangeArrowheads="1"/>
          </p:cNvSpPr>
          <p:nvPr/>
        </p:nvSpPr>
        <p:spPr bwMode="auto">
          <a:xfrm>
            <a:off x="3733800" y="3733800"/>
            <a:ext cx="868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200"/>
              <a:t>significant</a:t>
            </a:r>
          </a:p>
          <a:p>
            <a:r>
              <a:rPr lang="en-US" sz="1200"/>
              <a:t>mixed</a:t>
            </a:r>
          </a:p>
        </p:txBody>
      </p:sp>
      <p:sp>
        <p:nvSpPr>
          <p:cNvPr id="60431" name="TextBox 15"/>
          <p:cNvSpPr txBox="1">
            <a:spLocks noChangeArrowheads="1"/>
          </p:cNvSpPr>
          <p:nvPr/>
        </p:nvSpPr>
        <p:spPr bwMode="auto">
          <a:xfrm>
            <a:off x="8077200" y="4953000"/>
            <a:ext cx="10445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200"/>
              <a:t>not </a:t>
            </a:r>
          </a:p>
          <a:p>
            <a:r>
              <a:rPr lang="en-US" sz="1200"/>
              <a:t>significant&gt;0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5FED84-6A7D-3246-B3DB-36F42A0CFC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60433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07538C9C-E8CB-8343-B921-4BFF4581FEE7}" type="slidenum">
              <a:rPr lang="en-US" sz="1400"/>
              <a:pPr/>
              <a:t>96</a:t>
            </a:fld>
            <a:endParaRPr lang="en-US" sz="1400"/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4084638" y="3962400"/>
            <a:ext cx="868362" cy="12954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0435" name="TextBox 4"/>
          <p:cNvSpPr txBox="1">
            <a:spLocks noChangeArrowheads="1"/>
          </p:cNvSpPr>
          <p:nvPr/>
        </p:nvSpPr>
        <p:spPr bwMode="auto">
          <a:xfrm>
            <a:off x="1600200" y="5753100"/>
            <a:ext cx="304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>
                <a:latin typeface="Symbol" charset="0"/>
              </a:rPr>
              <a:t>f</a:t>
            </a:r>
          </a:p>
        </p:txBody>
      </p:sp>
      <p:sp>
        <p:nvSpPr>
          <p:cNvPr id="60436" name="TextBox 5"/>
          <p:cNvSpPr txBox="1">
            <a:spLocks noChangeArrowheads="1"/>
          </p:cNvSpPr>
          <p:nvPr/>
        </p:nvSpPr>
        <p:spPr bwMode="auto">
          <a:xfrm>
            <a:off x="12700" y="6019800"/>
            <a:ext cx="8661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600"/>
              <a:t>At large  z the impact of rho may be significant, even if rho itself may not have significant SSA</a:t>
            </a:r>
          </a:p>
        </p:txBody>
      </p:sp>
      <p:cxnSp>
        <p:nvCxnSpPr>
          <p:cNvPr id="8" name="Straight Arrow Connector 7"/>
          <p:cNvCxnSpPr>
            <a:cxnSpLocks noChangeShapeType="1"/>
          </p:cNvCxnSpPr>
          <p:nvPr/>
        </p:nvCxnSpPr>
        <p:spPr bwMode="auto">
          <a:xfrm flipV="1">
            <a:off x="3733800" y="5257800"/>
            <a:ext cx="609600" cy="76200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Connector 11"/>
          <p:cNvCxnSpPr>
            <a:cxnSpLocks noChangeShapeType="1"/>
          </p:cNvCxnSpPr>
          <p:nvPr/>
        </p:nvCxnSpPr>
        <p:spPr bwMode="auto">
          <a:xfrm>
            <a:off x="6629400" y="1600200"/>
            <a:ext cx="24384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29" name="Straight Connector 28"/>
          <p:cNvCxnSpPr>
            <a:cxnSpLocks noChangeShapeType="1"/>
          </p:cNvCxnSpPr>
          <p:nvPr/>
        </p:nvCxnSpPr>
        <p:spPr bwMode="auto">
          <a:xfrm>
            <a:off x="6705600" y="4724400"/>
            <a:ext cx="24384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Connector 29"/>
          <p:cNvCxnSpPr>
            <a:cxnSpLocks noChangeShapeType="1"/>
          </p:cNvCxnSpPr>
          <p:nvPr/>
        </p:nvCxnSpPr>
        <p:spPr bwMode="auto">
          <a:xfrm>
            <a:off x="3657600" y="4724400"/>
            <a:ext cx="24384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ash"/>
            <a:round/>
            <a:headEnd/>
            <a:tailEnd/>
          </a:ln>
          <a:effectLst>
            <a:outerShdw blurRad="400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 descr="Screen Shot 2023-11-07 at 5.12.3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990600"/>
            <a:ext cx="592613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4" name="Picture 1" descr="Screen Shot 2023-11-07 at 5.11.1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990600"/>
            <a:ext cx="28448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it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VM contributions:3D space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5811C0-A750-2448-82DD-134D5AF277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64517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fld id="{C0786D82-00C7-3E42-8BBC-3A0A824F38CA}" type="slidenum">
              <a:rPr lang="en-US" sz="1400"/>
              <a:pPr/>
              <a:t>97</a:t>
            </a:fld>
            <a:endParaRPr lang="en-US" sz="1400"/>
          </a:p>
        </p:txBody>
      </p:sp>
      <p:sp>
        <p:nvSpPr>
          <p:cNvPr id="64518" name="TextBox 6"/>
          <p:cNvSpPr txBox="1">
            <a:spLocks noChangeArrowheads="1"/>
          </p:cNvSpPr>
          <p:nvPr/>
        </p:nvSpPr>
        <p:spPr bwMode="auto">
          <a:xfrm>
            <a:off x="381000" y="5105400"/>
            <a:ext cx="7620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Understanding VMs is critical for interpretation, extraction of P</a:t>
            </a:r>
            <a:r>
              <a:rPr lang="en-US" sz="1800" baseline="-25000"/>
              <a:t>T</a:t>
            </a:r>
            <a:r>
              <a:rPr lang="en-US" sz="1800"/>
              <a:t>-widths, following extraction of k</a:t>
            </a:r>
            <a:r>
              <a:rPr lang="en-US" sz="1800" baseline="-25000"/>
              <a:t>T</a:t>
            </a:r>
            <a:r>
              <a:rPr lang="en-US" sz="1800"/>
              <a:t>-widths (tails stay the same)</a:t>
            </a:r>
          </a:p>
          <a:p>
            <a:endParaRPr lang="en-US" sz="1800"/>
          </a:p>
          <a:p>
            <a:r>
              <a:rPr lang="en-US" sz="1800"/>
              <a:t>Similar situation with Kaons and K* </a:t>
            </a:r>
          </a:p>
        </p:txBody>
      </p:sp>
      <p:sp>
        <p:nvSpPr>
          <p:cNvPr id="64519" name="TextBox 14"/>
          <p:cNvSpPr txBox="1">
            <a:spLocks noChangeArrowheads="1"/>
          </p:cNvSpPr>
          <p:nvPr/>
        </p:nvSpPr>
        <p:spPr bwMode="auto">
          <a:xfrm>
            <a:off x="1676400" y="2438400"/>
            <a:ext cx="7493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all </a:t>
            </a:r>
            <a:r>
              <a:rPr lang="en-US" sz="1800">
                <a:latin typeface="Symbol" charset="0"/>
              </a:rPr>
              <a:t>p</a:t>
            </a:r>
            <a:r>
              <a:rPr lang="en-US" sz="1800"/>
              <a:t>+</a:t>
            </a:r>
          </a:p>
        </p:txBody>
      </p:sp>
      <p:sp>
        <p:nvSpPr>
          <p:cNvPr id="64520" name="TextBox 28"/>
          <p:cNvSpPr txBox="1">
            <a:spLocks noChangeArrowheads="1"/>
          </p:cNvSpPr>
          <p:nvPr/>
        </p:nvSpPr>
        <p:spPr bwMode="auto">
          <a:xfrm>
            <a:off x="457200" y="3200400"/>
            <a:ext cx="1447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>
                <a:latin typeface="Symbol" charset="0"/>
              </a:rPr>
              <a:t>r</a:t>
            </a:r>
            <a:r>
              <a:rPr lang="en-US" sz="1800" baseline="30000"/>
              <a:t>0</a:t>
            </a:r>
            <a:r>
              <a:rPr lang="en-US" sz="1800"/>
              <a:t>-decay </a:t>
            </a:r>
            <a:r>
              <a:rPr lang="en-US" sz="1800">
                <a:latin typeface="Symbol" charset="0"/>
              </a:rPr>
              <a:t>p+</a:t>
            </a:r>
            <a:endParaRPr lang="en-US" sz="1800"/>
          </a:p>
        </p:txBody>
      </p:sp>
      <p:sp>
        <p:nvSpPr>
          <p:cNvPr id="64521" name="TextBox 16"/>
          <p:cNvSpPr txBox="1">
            <a:spLocks noChangeArrowheads="1"/>
          </p:cNvSpPr>
          <p:nvPr/>
        </p:nvSpPr>
        <p:spPr bwMode="auto">
          <a:xfrm>
            <a:off x="5029200" y="762000"/>
            <a:ext cx="2738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MS PGothic" charset="0"/>
                <a:cs typeface="MS PGothic" charset="0"/>
              </a:defRPr>
            </a:lvl9pPr>
          </a:lstStyle>
          <a:p>
            <a:r>
              <a:rPr lang="en-US" sz="1800"/>
              <a:t>Use a single Gaussian fit</a:t>
            </a:r>
          </a:p>
        </p:txBody>
      </p:sp>
      <p:pic>
        <p:nvPicPr>
          <p:cNvPr id="64522" name="Picture 4" descr="Screen Shot 2023-11-07 at 5.13.25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2819400"/>
            <a:ext cx="20955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6553200" y="3200400"/>
            <a:ext cx="1981200" cy="2286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4524" name="Picture 11" descr="Screen Shot 2023-11-07 at 5.14.51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371600"/>
            <a:ext cx="2692400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4800600" y="1981200"/>
            <a:ext cx="2438400" cy="1524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4526" name="Picture 17" descr="Screen Shot 2023-11-07 at 5.16.30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505200"/>
            <a:ext cx="271780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505200" y="4038600"/>
            <a:ext cx="2438400" cy="1524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Philosophers about knowledge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98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600" y="4267200"/>
            <a:ext cx="6019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“The trouble with the world is that the stupid are cocksure and the intelligent are full of doubt.” (Russell)</a:t>
            </a:r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6200" y="9906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Certainty without understanding blocks progress.</a:t>
            </a:r>
          </a:p>
        </p:txBody>
      </p:sp>
      <p:sp>
        <p:nvSpPr>
          <p:cNvPr id="8" name="Rectangle 7"/>
          <p:cNvSpPr/>
          <p:nvPr/>
        </p:nvSpPr>
        <p:spPr>
          <a:xfrm>
            <a:off x="152400" y="1828800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“Nothing is so firmly believed as what we know least” (Montaigne)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048000"/>
            <a:ext cx="7010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“Doubt is not a pleasant condition, but certainty is absurd” (Voltaire)</a:t>
            </a:r>
          </a:p>
        </p:txBody>
      </p:sp>
      <p:pic>
        <p:nvPicPr>
          <p:cNvPr id="15" name="Voltaire-stamp-OIP.jpeg" descr="/Users/avakian/Downloads/Voltaire-stamp-OIP.jpeg"/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971800"/>
            <a:ext cx="1657350" cy="1038225"/>
          </a:xfrm>
          <a:prstGeom prst="rect">
            <a:avLst/>
          </a:prstGeom>
        </p:spPr>
      </p:pic>
      <p:pic>
        <p:nvPicPr>
          <p:cNvPr id="16" name="Montaigne-stamp.jpeg" descr="/Users/avakian/Downloads/Montaigne-stamp.jpeg"/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990600"/>
            <a:ext cx="1337510" cy="1752600"/>
          </a:xfrm>
          <a:prstGeom prst="rect">
            <a:avLst/>
          </a:prstGeom>
        </p:spPr>
      </p:pic>
      <p:pic>
        <p:nvPicPr>
          <p:cNvPr id="18" name="Bertrand_Russell_1972_stamp_of_India.jpg" descr="/Users/avakian/Downloads/Bertrand_Russell_1972_stamp_of_India.jpg"/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4419600"/>
            <a:ext cx="1455208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5830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H. Avakian, EMMI, June 15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5AF6CF-B642-094E-9AA1-003F274847D5}" type="slidenum">
              <a:rPr lang="en-US" smtClean="0"/>
              <a:pPr/>
              <a:t>99</a:t>
            </a:fld>
            <a:endParaRPr lang="en-US"/>
          </a:p>
        </p:txBody>
      </p:sp>
      <p:pic>
        <p:nvPicPr>
          <p:cNvPr id="8" name="Picture 7" descr="Screen Shot 2026-05-19 at 6.22.4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00"/>
            <a:ext cx="9144000" cy="674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135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INIT" val=""/>
  <p:tag name="USEAMSFONTS" val="True"/>
  <p:tag name="EMBEDFONTS" val="False"/>
  <p:tag name="USEBOLDAMS" val="False"/>
  <p:tag name="DEFAULTDISPLAYSOURCE" val="\documentclass{slides}\pagestyle{empty}&#10;\begin{document}&#10;&#10;\end{document}&#10;"/>
  <p:tag name="TEX2PS" val="latex $(base).tex; dvips -D $(res) -E -o $(base).ps $(base).dvi"/>
  <p:tag name="EXTERNALEDITCOMMAND" val="notepad %"/>
  <p:tag name="GHOSTSCRIPTCOMMAND" val="c:\gs\gs8.14\bin\gswin32c"/>
  <p:tag name="DEFAULTBITMAP" val="pngmono"/>
  <p:tag name="DEFAULTBLEND" val="False"/>
  <p:tag name="DEFAULTTRANSPARENT" val="False"/>
  <p:tag name="DEFAULTWORKAROUNDTRANSPARENCYBUG" val="False"/>
  <p:tag name="DEFAULTRESOLUTION" val="1200"/>
  <p:tag name="DEFAULTMAGNIFICATION" val="2"/>
  <p:tag name="DEFAULTFONTSIZE" val="10"/>
  <p:tag name="DEFAULTWIDTH" val="722"/>
  <p:tag name="DEFAULTHEIGHT" val="302"/>
</p:tagLst>
</file>

<file path=ppt/theme/theme1.xml><?xml version="1.0" encoding="utf-8"?>
<a:theme xmlns:a="http://schemas.openxmlformats.org/drawingml/2006/main" name="harut">
  <a:themeElements>
    <a:clrScheme name="har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aru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har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r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r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harut</Template>
  <TotalTime>368183</TotalTime>
  <Words>7066</Words>
  <Application>Microsoft Office PowerPoint</Application>
  <PresentationFormat>On-screen Show (4:3)</PresentationFormat>
  <Paragraphs>940</Paragraphs>
  <Slides>99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99</vt:i4>
      </vt:variant>
    </vt:vector>
  </HeadingPairs>
  <TitlesOfParts>
    <vt:vector size="109" baseType="lpstr">
      <vt:lpstr>ＭＳ Ｐゴシック</vt:lpstr>
      <vt:lpstr>ＭＳ Ｐゴシック</vt:lpstr>
      <vt:lpstr>-apple-system</vt:lpstr>
      <vt:lpstr>Arial</vt:lpstr>
      <vt:lpstr>Century Gothic</vt:lpstr>
      <vt:lpstr>minion-pro</vt:lpstr>
      <vt:lpstr>PingFangSC-Regular</vt:lpstr>
      <vt:lpstr>Symbol</vt:lpstr>
      <vt:lpstr>Wingdings</vt:lpstr>
      <vt:lpstr>harut</vt:lpstr>
      <vt:lpstr>The role of Vector Mesons in studies of non-perturbative QCD </vt:lpstr>
      <vt:lpstr>PowerPoint Presentation</vt:lpstr>
      <vt:lpstr>3D PDFs:  Electroproduction of hadrons</vt:lpstr>
      <vt:lpstr>PowerPoint Presentation</vt:lpstr>
      <vt:lpstr>PowerPoint Presentation</vt:lpstr>
      <vt:lpstr>Tranverse &amp; Longitudinal photons</vt:lpstr>
      <vt:lpstr>cross sections in the zlimit from e+e-</vt:lpstr>
      <vt:lpstr>Exclusive VMs (r0, w,f, J/Y,…)</vt:lpstr>
      <vt:lpstr>Separating Longitudinal photon contributions</vt:lpstr>
      <vt:lpstr>PowerPoint Presentation</vt:lpstr>
      <vt:lpstr>L/T photons producing T/L VMs</vt:lpstr>
      <vt:lpstr>PowerPoint Presentation</vt:lpstr>
      <vt:lpstr>PowerPoint Presentation</vt:lpstr>
      <vt:lpstr>PowerPoint Presentation</vt:lpstr>
      <vt:lpstr>PowerPoint Presentation</vt:lpstr>
      <vt:lpstr>S+W vs Diehl in  VM production in MC</vt:lpstr>
      <vt:lpstr>Modeling of VM production in MC: Modified Diehl’s formalism</vt:lpstr>
      <vt:lpstr>Comparing the MC  with CLAS12 data (epe’p’r)</vt:lpstr>
      <vt:lpstr>Comparing the  MC(gemc) with CLAS12 data</vt:lpstr>
      <vt:lpstr>Comparing the MC with CLAS12 data</vt:lpstr>
      <vt:lpstr>Comparing the MC versions with CLAS12 data</vt:lpstr>
      <vt:lpstr>Comparing the MC v4 with CLAS12 data</vt:lpstr>
      <vt:lpstr>Comparing acceptances for MC model inputs</vt:lpstr>
      <vt:lpstr>PowerPoint Presentation</vt:lpstr>
      <vt:lpstr>Alternative measurements with epX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L/T photons producing T/L VMs</vt:lpstr>
      <vt:lpstr>Exclusive p+p-: missing mass dependence</vt:lpstr>
      <vt:lpstr>SSA: r0 ALU</vt:lpstr>
      <vt:lpstr>PowerPoint Presentation</vt:lpstr>
      <vt:lpstr>Interconnections of SIDIS and HEP</vt:lpstr>
      <vt:lpstr>PowerPoint Presentation</vt:lpstr>
      <vt:lpstr>PowerPoint Presentation</vt:lpstr>
      <vt:lpstr>Correlated slopes in PT and 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Precision measurements in SIDIS and HEP</vt:lpstr>
      <vt:lpstr>PowerPoint Presentation</vt:lpstr>
      <vt:lpstr>Exclusive r0s: impact on SIDIS multiplicities</vt:lpstr>
      <vt:lpstr>Exclusive r0s: impact on SIDIS SSAs</vt:lpstr>
      <vt:lpstr>Exclusive r0s: impact on double spin asymmetries (NH3 target)</vt:lpstr>
      <vt:lpstr>L/T photons producing T/L VMs</vt:lpstr>
      <vt:lpstr>PowerPoint Presentation</vt:lpstr>
      <vt:lpstr>PowerPoint Presentation</vt:lpstr>
      <vt:lpstr>PowerPoint Presentation</vt:lpstr>
      <vt:lpstr>Genesis: Unifying Physics from Quarks to Cosmos</vt:lpstr>
      <vt:lpstr>Cuts on Invariant/Missing masses</vt:lpstr>
      <vt:lpstr>Cuts on Invariant/Missing masses</vt:lpstr>
      <vt:lpstr>MC sensitivity for a given x-bin</vt:lpstr>
      <vt:lpstr>PowerPoint Presentation</vt:lpstr>
      <vt:lpstr>PowerPoint Presentation</vt:lpstr>
      <vt:lpstr>PowerPoint Presentation</vt:lpstr>
      <vt:lpstr>Measured x-section: DDIS vs DIS</vt:lpstr>
      <vt:lpstr>PowerPoint Presentation</vt:lpstr>
      <vt:lpstr>PowerPoint Presentation</vt:lpstr>
      <vt:lpstr>Exclusive p+p-: missing mass dependence</vt:lpstr>
      <vt:lpstr>Comparing the v1 MC with RGA data</vt:lpstr>
      <vt:lpstr>Model dependence of the acceptance</vt:lpstr>
      <vt:lpstr>Measurements of rho: E665 </vt:lpstr>
      <vt:lpstr>Measurements of rho: E665 </vt:lpstr>
      <vt:lpstr>PowerPoint Presentation</vt:lpstr>
      <vt:lpstr>VM contributions</vt:lpstr>
      <vt:lpstr>VM contributions</vt:lpstr>
      <vt:lpstr>Using e+e- to estimate vector mesons</vt:lpstr>
      <vt:lpstr>supporting plots</vt:lpstr>
      <vt:lpstr>PowerPoint Presentation</vt:lpstr>
      <vt:lpstr>PowerPoint Presentation</vt:lpstr>
      <vt:lpstr>VM contributions</vt:lpstr>
      <vt:lpstr>Exclusive dihadrons from CLAS12</vt:lpstr>
      <vt:lpstr>SIDIS as THE theory describes it</vt:lpstr>
      <vt:lpstr>Studies of  r0 impact with longitudinally polarized NH3 target</vt:lpstr>
      <vt:lpstr>Exclusive r contributions to p: PT-dependence</vt:lpstr>
      <vt:lpstr>Experiments (ZEUS)</vt:lpstr>
      <vt:lpstr>Experiments (EMC, NMC)</vt:lpstr>
      <vt:lpstr>Response from theory</vt:lpstr>
      <vt:lpstr>ALL studies of exclusive  r0 : HERMES</vt:lpstr>
      <vt:lpstr>Excluding the “diffractive” rho from SIDIS</vt:lpstr>
      <vt:lpstr>SDMEs vs helicity amplitudes</vt:lpstr>
      <vt:lpstr>Studies of  r0 impact with longitudinally polarized NH3 target</vt:lpstr>
      <vt:lpstr>RGC:  SSA in b2b hadron production </vt:lpstr>
      <vt:lpstr>b2b protons and pions</vt:lpstr>
      <vt:lpstr>RGC SSA in b2b : PT-dependence </vt:lpstr>
      <vt:lpstr>CLAS12 Studies: Data vs MC</vt:lpstr>
      <vt:lpstr>SIDIS cross section: separating FUU,L</vt:lpstr>
      <vt:lpstr>VM contributions</vt:lpstr>
      <vt:lpstr>PowerPoint Presentation</vt:lpstr>
      <vt:lpstr>VM contributions:3D space</vt:lpstr>
      <vt:lpstr>Philosophers about knowledge</vt:lpstr>
      <vt:lpstr>PowerPoint Presentation</vt:lpstr>
    </vt:vector>
  </TitlesOfParts>
  <Company>Jefferson Lab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avakian</dc:creator>
  <cp:lastModifiedBy>Harut Avakian</cp:lastModifiedBy>
  <cp:revision>1676</cp:revision>
  <cp:lastPrinted>2026-05-26T15:34:35Z</cp:lastPrinted>
  <dcterms:created xsi:type="dcterms:W3CDTF">2012-06-15T14:14:56Z</dcterms:created>
  <dcterms:modified xsi:type="dcterms:W3CDTF">2026-06-15T07:19:30Z</dcterms:modified>
</cp:coreProperties>
</file>